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70" r:id="rId2"/>
  </p:sldMasterIdLst>
  <p:notesMasterIdLst>
    <p:notesMasterId r:id="rId40"/>
  </p:notesMasterIdLst>
  <p:sldIdLst>
    <p:sldId id="387" r:id="rId3"/>
    <p:sldId id="266" r:id="rId4"/>
    <p:sldId id="363" r:id="rId5"/>
    <p:sldId id="365" r:id="rId6"/>
    <p:sldId id="364" r:id="rId7"/>
    <p:sldId id="329" r:id="rId8"/>
    <p:sldId id="347" r:id="rId9"/>
    <p:sldId id="330" r:id="rId10"/>
    <p:sldId id="386" r:id="rId11"/>
    <p:sldId id="348" r:id="rId12"/>
    <p:sldId id="350" r:id="rId13"/>
    <p:sldId id="385" r:id="rId14"/>
    <p:sldId id="389" r:id="rId15"/>
    <p:sldId id="352" r:id="rId16"/>
    <p:sldId id="360" r:id="rId17"/>
    <p:sldId id="353" r:id="rId18"/>
    <p:sldId id="354" r:id="rId19"/>
    <p:sldId id="355" r:id="rId20"/>
    <p:sldId id="356" r:id="rId21"/>
    <p:sldId id="357" r:id="rId22"/>
    <p:sldId id="351" r:id="rId23"/>
    <p:sldId id="312" r:id="rId24"/>
    <p:sldId id="358" r:id="rId25"/>
    <p:sldId id="307" r:id="rId26"/>
    <p:sldId id="332" r:id="rId27"/>
    <p:sldId id="280" r:id="rId28"/>
    <p:sldId id="361" r:id="rId29"/>
    <p:sldId id="367" r:id="rId30"/>
    <p:sldId id="313" r:id="rId31"/>
    <p:sldId id="378" r:id="rId32"/>
    <p:sldId id="379" r:id="rId33"/>
    <p:sldId id="380" r:id="rId34"/>
    <p:sldId id="381" r:id="rId35"/>
    <p:sldId id="382" r:id="rId36"/>
    <p:sldId id="383" r:id="rId37"/>
    <p:sldId id="318" r:id="rId38"/>
    <p:sldId id="327"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00"/>
    <a:srgbClr val="000000"/>
    <a:srgbClr val="FF0000"/>
    <a:srgbClr val="1B9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2" autoAdjust="0"/>
    <p:restoredTop sz="85997" autoAdjust="0"/>
  </p:normalViewPr>
  <p:slideViewPr>
    <p:cSldViewPr>
      <p:cViewPr varScale="1">
        <p:scale>
          <a:sx n="99" d="100"/>
          <a:sy n="99" d="100"/>
        </p:scale>
        <p:origin x="15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A229510-22D7-4329-8C14-C12757FC2DEC}" type="datetimeFigureOut">
              <a:rPr lang="en-US"/>
              <a:pPr>
                <a:defRPr/>
              </a:pPr>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8D847E1-28A7-4D6A-85F3-F35144E92A5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GB">
              <a:latin typeface="Arial" charset="0"/>
            </a:endParaRPr>
          </a:p>
        </p:txBody>
      </p:sp>
      <p:sp>
        <p:nvSpPr>
          <p:cNvPr id="430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430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7D021672-EF97-4DBB-BD25-05520738437D}"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fld id="{A8B1AF86-223D-4A39-93DC-51F2FE784BFE}" type="datetimeFigureOut">
              <a:rPr lang="en-US"/>
              <a:pPr>
                <a:defRPr/>
              </a:pPr>
              <a:t>11/12/2019</a:t>
            </a:fld>
            <a:endParaRPr lang="en-US"/>
          </a:p>
        </p:txBody>
      </p:sp>
    </p:spTree>
    <p:extLst>
      <p:ext uri="{BB962C8B-B14F-4D97-AF65-F5344CB8AC3E}">
        <p14:creationId xmlns:p14="http://schemas.microsoft.com/office/powerpoint/2010/main" val="295247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563CB67-7955-418E-A14C-D7D091FFD05E}" type="datetimeFigureOut">
              <a:rPr lang="en-US"/>
              <a:pPr>
                <a:defRPr/>
              </a:pPr>
              <a:t>11/12/2019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350DB6-37E2-4785-BCFC-16941BB6AD21}" type="slidenum">
              <a:rPr lang="en-US" altLang="en-US"/>
              <a:pPr/>
              <a:t>‹#›</a:t>
            </a:fld>
            <a:endParaRPr lang="en-US" altLang="en-US"/>
          </a:p>
        </p:txBody>
      </p:sp>
    </p:spTree>
    <p:extLst>
      <p:ext uri="{BB962C8B-B14F-4D97-AF65-F5344CB8AC3E}">
        <p14:creationId xmlns:p14="http://schemas.microsoft.com/office/powerpoint/2010/main" val="153532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4FF1B41-7D9F-4FC4-BBA7-B1303DA75299}" type="datetimeFigureOut">
              <a:rPr lang="en-US"/>
              <a:pPr>
                <a:defRPr/>
              </a:pPr>
              <a:t>11/12/2019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B79FEF-70BD-4DE3-906C-7EB2824639D8}" type="slidenum">
              <a:rPr lang="en-US" altLang="en-US"/>
              <a:pPr/>
              <a:t>‹#›</a:t>
            </a:fld>
            <a:endParaRPr lang="en-US" altLang="en-US"/>
          </a:p>
        </p:txBody>
      </p:sp>
    </p:spTree>
    <p:extLst>
      <p:ext uri="{BB962C8B-B14F-4D97-AF65-F5344CB8AC3E}">
        <p14:creationId xmlns:p14="http://schemas.microsoft.com/office/powerpoint/2010/main" val="50217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A1FD23-CEE3-453A-BED6-DF30E7BD5229}" type="datetimeFigureOut">
              <a:rPr lang="en-US"/>
              <a:pPr>
                <a:defRPr/>
              </a:pPr>
              <a:t>11/12/2019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1214A4-56B2-4EF4-B42F-858E1EB6FB3F}" type="slidenum">
              <a:rPr lang="en-US" altLang="en-US"/>
              <a:pPr/>
              <a:t>‹#›</a:t>
            </a:fld>
            <a:endParaRPr lang="en-US" altLang="en-US"/>
          </a:p>
        </p:txBody>
      </p:sp>
    </p:spTree>
    <p:extLst>
      <p:ext uri="{BB962C8B-B14F-4D97-AF65-F5344CB8AC3E}">
        <p14:creationId xmlns:p14="http://schemas.microsoft.com/office/powerpoint/2010/main" val="96589066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BA3F328-46EB-4A6B-B552-67D9834D5D5B}" type="datetimeFigureOut">
              <a:rPr lang="en-US"/>
              <a:pPr>
                <a:defRPr/>
              </a:pPr>
              <a:t>11/12/2019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474718-52CB-4FDE-8FCB-7289AC6C394B}" type="slidenum">
              <a:rPr lang="en-US" altLang="en-US"/>
              <a:pPr/>
              <a:t>‹#›</a:t>
            </a:fld>
            <a:endParaRPr lang="en-US" altLang="en-US"/>
          </a:p>
        </p:txBody>
      </p:sp>
    </p:spTree>
    <p:extLst>
      <p:ext uri="{BB962C8B-B14F-4D97-AF65-F5344CB8AC3E}">
        <p14:creationId xmlns:p14="http://schemas.microsoft.com/office/powerpoint/2010/main" val="401599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CEACCEB-46BB-4E88-99B0-6928A3332AA0}" type="datetimeFigureOut">
              <a:rPr lang="en-US"/>
              <a:pPr>
                <a:defRPr/>
              </a:pPr>
              <a:t>11/12/2019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BED1C3-4B28-4188-95CC-6801E6A4FBD7}" type="slidenum">
              <a:rPr lang="en-US" altLang="en-US"/>
              <a:pPr/>
              <a:t>‹#›</a:t>
            </a:fld>
            <a:endParaRPr lang="en-US" altLang="en-US"/>
          </a:p>
        </p:txBody>
      </p:sp>
    </p:spTree>
    <p:extLst>
      <p:ext uri="{BB962C8B-B14F-4D97-AF65-F5344CB8AC3E}">
        <p14:creationId xmlns:p14="http://schemas.microsoft.com/office/powerpoint/2010/main" val="184295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BA27184-7988-4A37-94FE-E7EFCB92B0B5}" type="datetimeFigureOut">
              <a:rPr lang="en-US"/>
              <a:pPr>
                <a:defRPr/>
              </a:pPr>
              <a:t>11/12/2019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6F2152-8561-4622-8D3E-A5A299F4A8E5}" type="slidenum">
              <a:rPr lang="en-US" altLang="en-US"/>
              <a:pPr/>
              <a:t>‹#›</a:t>
            </a:fld>
            <a:endParaRPr lang="en-US" altLang="en-US"/>
          </a:p>
        </p:txBody>
      </p:sp>
    </p:spTree>
    <p:extLst>
      <p:ext uri="{BB962C8B-B14F-4D97-AF65-F5344CB8AC3E}">
        <p14:creationId xmlns:p14="http://schemas.microsoft.com/office/powerpoint/2010/main" val="42602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D881A35-C24A-456C-946C-DD806AA5B699}" type="datetimeFigureOut">
              <a:rPr lang="en-US"/>
              <a:pPr>
                <a:defRPr/>
              </a:pPr>
              <a:t>11/12/2019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32F5EB2-00EC-4F61-AA01-5299415B258D}" type="slidenum">
              <a:rPr lang="en-US" altLang="en-US"/>
              <a:pPr/>
              <a:t>‹#›</a:t>
            </a:fld>
            <a:endParaRPr lang="en-US" altLang="en-US"/>
          </a:p>
        </p:txBody>
      </p:sp>
    </p:spTree>
    <p:extLst>
      <p:ext uri="{BB962C8B-B14F-4D97-AF65-F5344CB8AC3E}">
        <p14:creationId xmlns:p14="http://schemas.microsoft.com/office/powerpoint/2010/main" val="402004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29EBABC-596E-4170-A860-DCB32E93A856}" type="datetimeFigureOut">
              <a:rPr lang="en-US"/>
              <a:pPr>
                <a:defRPr/>
              </a:pPr>
              <a:t>11/12/2019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004537B-D903-4990-AB25-DA0244D3A3E5}" type="slidenum">
              <a:rPr lang="en-US" altLang="en-US"/>
              <a:pPr/>
              <a:t>‹#›</a:t>
            </a:fld>
            <a:endParaRPr lang="en-US" altLang="en-US"/>
          </a:p>
        </p:txBody>
      </p:sp>
    </p:spTree>
    <p:extLst>
      <p:ext uri="{BB962C8B-B14F-4D97-AF65-F5344CB8AC3E}">
        <p14:creationId xmlns:p14="http://schemas.microsoft.com/office/powerpoint/2010/main" val="270732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CEC0D7-7BFF-4305-81B4-0196346EBF9F}" type="datetimeFigureOut">
              <a:rPr lang="en-US"/>
              <a:pPr>
                <a:defRPr/>
              </a:pPr>
              <a:t>11/12/2019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3DB4924-A0C8-4440-A9FD-BFE65C0798E3}" type="slidenum">
              <a:rPr lang="en-US" altLang="en-US"/>
              <a:pPr/>
              <a:t>‹#›</a:t>
            </a:fld>
            <a:endParaRPr lang="en-US" altLang="en-US"/>
          </a:p>
        </p:txBody>
      </p:sp>
    </p:spTree>
    <p:extLst>
      <p:ext uri="{BB962C8B-B14F-4D97-AF65-F5344CB8AC3E}">
        <p14:creationId xmlns:p14="http://schemas.microsoft.com/office/powerpoint/2010/main" val="426691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7238C02-09E3-4D75-BEED-9ABD876EB602}" type="datetimeFigureOut">
              <a:rPr lang="en-US"/>
              <a:pPr>
                <a:defRPr/>
              </a:pPr>
              <a:t>11/12/2019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1C6F75-FB5A-41A6-8E04-58608D4251DD}" type="slidenum">
              <a:rPr lang="en-US" altLang="en-US"/>
              <a:pPr/>
              <a:t>‹#›</a:t>
            </a:fld>
            <a:endParaRPr lang="en-US" altLang="en-US"/>
          </a:p>
        </p:txBody>
      </p:sp>
    </p:spTree>
    <p:extLst>
      <p:ext uri="{BB962C8B-B14F-4D97-AF65-F5344CB8AC3E}">
        <p14:creationId xmlns:p14="http://schemas.microsoft.com/office/powerpoint/2010/main" val="404066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659956-D77A-43DD-811E-A37F71437248}" type="datetimeFigureOut">
              <a:rPr lang="en-US"/>
              <a:pPr>
                <a:defRPr/>
              </a:pPr>
              <a:t>11/12/2019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CAAF44-AE0B-4749-AFAE-6D11740E1153}" type="slidenum">
              <a:rPr lang="en-US" altLang="en-US"/>
              <a:pPr/>
              <a:t>‹#›</a:t>
            </a:fld>
            <a:endParaRPr lang="en-US" altLang="en-US"/>
          </a:p>
        </p:txBody>
      </p:sp>
    </p:spTree>
    <p:extLst>
      <p:ext uri="{BB962C8B-B14F-4D97-AF65-F5344CB8AC3E}">
        <p14:creationId xmlns:p14="http://schemas.microsoft.com/office/powerpoint/2010/main" val="186670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fld id="{179E0241-49BC-42E5-8FE1-6FA6921CBEAA}" type="datetimeFigureOut">
              <a:rPr lang="en-US"/>
              <a:pPr>
                <a:defRPr/>
              </a:pPr>
              <a:t>11/12/2019</a:t>
            </a:fld>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1DF8508E-8D7B-446F-B2A1-C1F3CFB79CB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416675"/>
            <a:ext cx="2133600" cy="365125"/>
          </a:xfrm>
          <a:prstGeom prst="rect">
            <a:avLst/>
          </a:prstGeom>
        </p:spPr>
        <p:txBody>
          <a:bodyPr vert="horz" anchor="b"/>
          <a:lstStyle>
            <a:lvl1pPr fontAlgn="auto">
              <a:spcBef>
                <a:spcPts val="0"/>
              </a:spcBef>
              <a:spcAft>
                <a:spcPts val="0"/>
              </a:spcAft>
              <a:defRPr sz="1200">
                <a:solidFill>
                  <a:schemeClr val="tx1">
                    <a:shade val="50000"/>
                  </a:schemeClr>
                </a:solidFill>
                <a:latin typeface="+mn-lt"/>
              </a:defRPr>
            </a:lvl1pPr>
          </a:lstStyle>
          <a:p>
            <a:pPr>
              <a:defRPr/>
            </a:pPr>
            <a:fld id="{6AE6F62C-A48F-40C3-B53B-44893D671DCC}" type="datetimeFigureOut">
              <a:rPr lang="en-US"/>
              <a:pPr>
                <a:defRPr/>
              </a:pPr>
              <a:t>11/12/2019</a:t>
            </a:fld>
            <a:endParaRPr lang="en-US"/>
          </a:p>
        </p:txBody>
      </p:sp>
      <p:sp>
        <p:nvSpPr>
          <p:cNvPr id="8" name="Footer Placeholder 4"/>
          <p:cNvSpPr>
            <a:spLocks noGrp="1"/>
          </p:cNvSpPr>
          <p:nvPr>
            <p:ph type="ftr" sz="quarter" idx="3"/>
          </p:nvPr>
        </p:nvSpPr>
        <p:spPr>
          <a:xfrm>
            <a:off x="3124200" y="6416675"/>
            <a:ext cx="2895600" cy="365125"/>
          </a:xfrm>
          <a:prstGeom prst="rect">
            <a:avLst/>
          </a:prstGeom>
        </p:spPr>
        <p:txBody>
          <a:bodyPr vert="horz" anchor="b"/>
          <a:lstStyle>
            <a:lvl1pPr algn="ctr" fontAlgn="auto">
              <a:spcBef>
                <a:spcPts val="0"/>
              </a:spcBef>
              <a:spcAft>
                <a:spcPts val="0"/>
              </a:spcAft>
              <a:defRPr sz="1200">
                <a:solidFill>
                  <a:schemeClr val="tx1">
                    <a:shade val="50000"/>
                  </a:schemeClr>
                </a:solidFill>
                <a:latin typeface="+mn-lt"/>
              </a:defRPr>
            </a:lvl1pPr>
          </a:lstStyle>
          <a:p>
            <a:pPr>
              <a:defRPr/>
            </a:pPr>
            <a:endParaRPr lang="en-US"/>
          </a:p>
        </p:txBody>
      </p:sp>
      <p:sp>
        <p:nvSpPr>
          <p:cNvPr id="9" name="Slide Number Placeholder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DCE6B26F-3F74-49E9-BE91-CE403ED1EDA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97"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charset="0"/>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charset="0"/>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charset="0"/>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charset="0"/>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charset="0"/>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36.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pic>
        <p:nvPicPr>
          <p:cNvPr id="5124" name="Picture 2" descr="flowe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4"/>
          <p:cNvSpPr>
            <a:spLocks noChangeArrowheads="1" noChangeShapeType="1" noTextEdit="1"/>
          </p:cNvSpPr>
          <p:nvPr/>
        </p:nvSpPr>
        <p:spPr bwMode="auto">
          <a:xfrm>
            <a:off x="914400" y="1295400"/>
            <a:ext cx="7620000" cy="7315200"/>
          </a:xfrm>
          <a:prstGeom prst="rect">
            <a:avLst/>
          </a:prstGeom>
        </p:spPr>
        <p:txBody>
          <a:bodyPr spcFirstLastPara="1" wrap="none" fromWordArt="1">
            <a:prstTxWarp prst="textArchUp">
              <a:avLst>
                <a:gd name="adj" fmla="val 10800004"/>
              </a:avLst>
            </a:prstTxWarp>
          </a:bodyPr>
          <a:lstStyle/>
          <a:p>
            <a:pPr algn="ctr"/>
            <a:r>
              <a:rPr lang="en-US" sz="5400" b="1" kern="1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Times New Roman" panose="02020603050405020304" pitchFamily="18" charset="0"/>
                <a:cs typeface="Times New Roman" panose="02020603050405020304" pitchFamily="18" charset="0"/>
              </a:rPr>
              <a:t>NHIỆT LIỆT CHÀO MỪNG THẦY, CÔ VÀ CÁC EM HỌC SINH LỚP 9</a:t>
            </a:r>
          </a:p>
        </p:txBody>
      </p:sp>
      <p:sp>
        <p:nvSpPr>
          <p:cNvPr id="5126" name="Oval 8" descr="Copy of winxpap14"/>
          <p:cNvSpPr>
            <a:spLocks noChangeArrowheads="1"/>
          </p:cNvSpPr>
          <p:nvPr/>
        </p:nvSpPr>
        <p:spPr bwMode="auto">
          <a:xfrm>
            <a:off x="0" y="0"/>
            <a:ext cx="1752600" cy="1143000"/>
          </a:xfrm>
          <a:prstGeom prst="ellipse">
            <a:avLst/>
          </a:prstGeom>
          <a:blipFill dpi="0" rotWithShape="1">
            <a:blip r:embed="rId3"/>
            <a:srcRect/>
            <a:stretch>
              <a:fillRect/>
            </a:stretch>
          </a:blipFill>
          <a:ln w="57150" cmpd="thickThin">
            <a:solidFill>
              <a:schemeClr val="tx2"/>
            </a:solidFill>
            <a:round/>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800">
              <a:latin typeface="Times New Roman" panose="02020603050405020304" pitchFamily="18" charset="0"/>
              <a:cs typeface="Arial" panose="020B0604020202020204" pitchFamily="34" charset="0"/>
            </a:endParaRPr>
          </a:p>
        </p:txBody>
      </p:sp>
      <p:sp>
        <p:nvSpPr>
          <p:cNvPr id="28" name="WordArt 9"/>
          <p:cNvSpPr>
            <a:spLocks noChangeArrowheads="1" noChangeShapeType="1" noTextEdit="1"/>
          </p:cNvSpPr>
          <p:nvPr/>
        </p:nvSpPr>
        <p:spPr bwMode="auto">
          <a:xfrm>
            <a:off x="152400" y="457200"/>
            <a:ext cx="1295400" cy="381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contourClr>
                <a:srgbClr val="FF0000"/>
              </a:contourClr>
            </a:sp3d>
          </a:bodyPr>
          <a:lstStyle/>
          <a:p>
            <a:pPr algn="ctr"/>
            <a:r>
              <a:rPr lang="en-US" sz="3200" b="1" kern="10">
                <a:ln w="9525">
                  <a:round/>
                  <a:headEnd/>
                  <a:tailEnd/>
                </a:ln>
                <a:solidFill>
                  <a:srgbClr val="FF0000"/>
                </a:solidFill>
                <a:latin typeface="Times New Roman" panose="02020603050405020304" pitchFamily="18" charset="0"/>
                <a:cs typeface="Times New Roman" panose="02020603050405020304" pitchFamily="18" charset="0"/>
              </a:rPr>
              <a:t>VĂN BẢN 9</a:t>
            </a:r>
          </a:p>
          <a:p>
            <a:pPr algn="ctr"/>
            <a:endParaRPr lang="en-US" sz="3200" b="1" kern="10">
              <a:ln w="9525">
                <a:round/>
                <a:headEnd/>
                <a:tailEn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nodeType="with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par>
                                <p:cTn id="10" presetID="19" presetClass="exit" presetSubtype="10" repeatCount="indefinite" fill="hold" nodeType="withEffect">
                                  <p:stCondLst>
                                    <p:cond delay="0"/>
                                  </p:stCondLst>
                                  <p:childTnLst>
                                    <p:anim calcmode="lin" valueType="num">
                                      <p:cBhvr>
                                        <p:cTn id="11" dur="5000"/>
                                        <p:tgtEl>
                                          <p:spTgt spid="28"/>
                                        </p:tgtEl>
                                        <p:attrNameLst>
                                          <p:attrName>ppt_h</p:attrName>
                                        </p:attrNameLst>
                                      </p:cBhvr>
                                      <p:tavLst>
                                        <p:tav tm="0">
                                          <p:val>
                                            <p:strVal val="ppt_h"/>
                                          </p:val>
                                        </p:tav>
                                        <p:tav tm="100000">
                                          <p:val>
                                            <p:strVal val="ppt_h"/>
                                          </p:val>
                                        </p:tav>
                                      </p:tavLst>
                                    </p:anim>
                                    <p:anim calcmode="lin" valueType="num">
                                      <p:cBhvr>
                                        <p:cTn id="12" dur="50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 dur="1" fill="hold">
                                          <p:stCondLst>
                                            <p:cond delay="4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3706813" y="609600"/>
            <a:ext cx="5027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rPr>
              <a:t>Một bếp lửa chờn vờn sương sớm</a:t>
            </a:r>
          </a:p>
          <a:p>
            <a:pPr eaLnBrk="1" hangingPunct="1"/>
            <a:r>
              <a:rPr lang="en-US" altLang="en-US" sz="2400" b="1">
                <a:solidFill>
                  <a:srgbClr val="FF0000"/>
                </a:solidFill>
                <a:latin typeface="Times New Roman" panose="02020603050405020304" pitchFamily="18" charset="0"/>
              </a:rPr>
              <a:t>Một bếp lửa ấp iu nồng đượm</a:t>
            </a:r>
          </a:p>
          <a:p>
            <a:pPr eaLnBrk="1" hangingPunct="1"/>
            <a:r>
              <a:rPr lang="en-US" altLang="en-US" sz="2400" b="1">
                <a:solidFill>
                  <a:srgbClr val="FF0000"/>
                </a:solidFill>
                <a:latin typeface="Times New Roman" panose="02020603050405020304" pitchFamily="18" charset="0"/>
              </a:rPr>
              <a:t>Cháu thương bà biết mấy nắng mưa.</a:t>
            </a:r>
          </a:p>
        </p:txBody>
      </p:sp>
      <p:sp>
        <p:nvSpPr>
          <p:cNvPr id="83973" name="Text Box 5"/>
          <p:cNvSpPr txBox="1">
            <a:spLocks noChangeArrowheads="1"/>
          </p:cNvSpPr>
          <p:nvPr/>
        </p:nvSpPr>
        <p:spPr bwMode="auto">
          <a:xfrm>
            <a:off x="3162300" y="2333625"/>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400">
                <a:solidFill>
                  <a:schemeClr val="bg2"/>
                </a:solidFill>
                <a:latin typeface="Times New Roman" panose="02020603050405020304" pitchFamily="18" charset="0"/>
              </a:rPr>
              <a:t>Một bếp lửa</a:t>
            </a:r>
            <a:r>
              <a:rPr lang="en-US" altLang="en-US" sz="2400">
                <a:latin typeface="Times New Roman" panose="02020603050405020304" pitchFamily="18" charset="0"/>
              </a:rPr>
              <a:t> </a:t>
            </a:r>
          </a:p>
        </p:txBody>
      </p:sp>
      <p:sp>
        <p:nvSpPr>
          <p:cNvPr id="83974" name="Line 6"/>
          <p:cNvSpPr>
            <a:spLocks noChangeShapeType="1"/>
          </p:cNvSpPr>
          <p:nvPr/>
        </p:nvSpPr>
        <p:spPr bwMode="auto">
          <a:xfrm flipV="1">
            <a:off x="4876800" y="2286000"/>
            <a:ext cx="762000" cy="25717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75" name="Text Box 7"/>
          <p:cNvSpPr txBox="1">
            <a:spLocks noChangeArrowheads="1"/>
          </p:cNvSpPr>
          <p:nvPr/>
        </p:nvSpPr>
        <p:spPr bwMode="auto">
          <a:xfrm>
            <a:off x="5867400" y="1981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400">
                <a:solidFill>
                  <a:schemeClr val="bg2"/>
                </a:solidFill>
                <a:latin typeface="Times New Roman" panose="02020603050405020304" pitchFamily="18" charset="0"/>
              </a:rPr>
              <a:t>chờn vờn</a:t>
            </a:r>
          </a:p>
        </p:txBody>
      </p:sp>
      <p:sp>
        <p:nvSpPr>
          <p:cNvPr id="83976" name="Line 8"/>
          <p:cNvSpPr>
            <a:spLocks noChangeShapeType="1"/>
          </p:cNvSpPr>
          <p:nvPr/>
        </p:nvSpPr>
        <p:spPr bwMode="auto">
          <a:xfrm>
            <a:off x="4876800" y="2581275"/>
            <a:ext cx="914400" cy="3143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77" name="Text Box 9"/>
          <p:cNvSpPr txBox="1">
            <a:spLocks noChangeArrowheads="1"/>
          </p:cNvSpPr>
          <p:nvPr/>
        </p:nvSpPr>
        <p:spPr bwMode="auto">
          <a:xfrm>
            <a:off x="6096000" y="2667000"/>
            <a:ext cx="2343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800">
                <a:solidFill>
                  <a:schemeClr val="bg2"/>
                </a:solidFill>
                <a:latin typeface="Times New Roman" panose="02020603050405020304" pitchFamily="18" charset="0"/>
              </a:rPr>
              <a:t>ấp iu</a:t>
            </a:r>
          </a:p>
        </p:txBody>
      </p:sp>
      <p:sp>
        <p:nvSpPr>
          <p:cNvPr id="83978" name="Line 10"/>
          <p:cNvSpPr>
            <a:spLocks noChangeShapeType="1"/>
          </p:cNvSpPr>
          <p:nvPr/>
        </p:nvSpPr>
        <p:spPr bwMode="auto">
          <a:xfrm>
            <a:off x="4019550" y="2657475"/>
            <a:ext cx="0" cy="3048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79" name="Text Box 11"/>
          <p:cNvSpPr txBox="1">
            <a:spLocks noChangeArrowheads="1"/>
          </p:cNvSpPr>
          <p:nvPr/>
        </p:nvSpPr>
        <p:spPr bwMode="auto">
          <a:xfrm>
            <a:off x="3505200" y="3048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400">
                <a:solidFill>
                  <a:srgbClr val="FF0000"/>
                </a:solidFill>
                <a:latin typeface="Times New Roman" panose="02020603050405020304" pitchFamily="18" charset="0"/>
              </a:rPr>
              <a:t>Điệp ngữ</a:t>
            </a:r>
          </a:p>
        </p:txBody>
      </p:sp>
      <p:sp>
        <p:nvSpPr>
          <p:cNvPr id="83980" name="Text Box 12"/>
          <p:cNvSpPr txBox="1">
            <a:spLocks noChangeArrowheads="1"/>
          </p:cNvSpPr>
          <p:nvPr/>
        </p:nvSpPr>
        <p:spPr bwMode="auto">
          <a:xfrm>
            <a:off x="533400" y="5210175"/>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50000"/>
              </a:spcBef>
            </a:pPr>
            <a:r>
              <a:rPr lang="en-US" altLang="en-US" sz="2400">
                <a:solidFill>
                  <a:schemeClr val="bg2"/>
                </a:solidFill>
                <a:latin typeface="Times New Roman" panose="02020603050405020304" pitchFamily="18" charset="0"/>
              </a:rPr>
              <a:t>=&gt; Điệp ngữ, từ láy, ẩn dụ, lời thơ giàu hình ảnh, kết hợp phương thức biểu cảm =&gt; Bếp lửa hiện lên thân quen, gần gũi, ấm áp nhen nhóm hơi ấm cho mạch cảm xúc về bà của người cháu.</a:t>
            </a:r>
          </a:p>
        </p:txBody>
      </p:sp>
      <p:sp>
        <p:nvSpPr>
          <p:cNvPr id="83981" name="Text Box 13"/>
          <p:cNvSpPr txBox="1">
            <a:spLocks noChangeArrowheads="1"/>
          </p:cNvSpPr>
          <p:nvPr/>
        </p:nvSpPr>
        <p:spPr bwMode="auto">
          <a:xfrm>
            <a:off x="2971800" y="3549650"/>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800">
                <a:solidFill>
                  <a:schemeClr val="bg2"/>
                </a:solidFill>
                <a:latin typeface="Times New Roman" panose="02020603050405020304" pitchFamily="18" charset="0"/>
              </a:rPr>
              <a:t>“Cháu thương bà biết mấy nắng mưa”</a:t>
            </a:r>
          </a:p>
        </p:txBody>
      </p:sp>
      <p:sp>
        <p:nvSpPr>
          <p:cNvPr id="83982" name="Line 14"/>
          <p:cNvSpPr>
            <a:spLocks noChangeShapeType="1"/>
          </p:cNvSpPr>
          <p:nvPr/>
        </p:nvSpPr>
        <p:spPr bwMode="auto">
          <a:xfrm>
            <a:off x="6172200" y="4038600"/>
            <a:ext cx="22098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3" name="Text Box 15"/>
          <p:cNvSpPr txBox="1">
            <a:spLocks noChangeArrowheads="1"/>
          </p:cNvSpPr>
          <p:nvPr/>
        </p:nvSpPr>
        <p:spPr bwMode="auto">
          <a:xfrm>
            <a:off x="6324600" y="44958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800">
                <a:solidFill>
                  <a:srgbClr val="FF0000"/>
                </a:solidFill>
                <a:latin typeface="Times New Roman" panose="02020603050405020304" pitchFamily="18" charset="0"/>
              </a:rPr>
              <a:t>ẩn dụ</a:t>
            </a:r>
          </a:p>
        </p:txBody>
      </p:sp>
      <p:sp>
        <p:nvSpPr>
          <p:cNvPr id="83984" name="Text Box 16"/>
          <p:cNvSpPr txBox="1">
            <a:spLocks noChangeArrowheads="1"/>
          </p:cNvSpPr>
          <p:nvPr/>
        </p:nvSpPr>
        <p:spPr bwMode="auto">
          <a:xfrm>
            <a:off x="3276600" y="44958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800">
                <a:solidFill>
                  <a:schemeClr val="accent2"/>
                </a:solidFill>
                <a:latin typeface="Times New Roman" panose="02020603050405020304" pitchFamily="18" charset="0"/>
              </a:rPr>
              <a:t>-“nắng mưa”</a:t>
            </a:r>
          </a:p>
        </p:txBody>
      </p:sp>
      <p:sp>
        <p:nvSpPr>
          <p:cNvPr id="83985" name="Line 17"/>
          <p:cNvSpPr>
            <a:spLocks noChangeShapeType="1"/>
          </p:cNvSpPr>
          <p:nvPr/>
        </p:nvSpPr>
        <p:spPr bwMode="auto">
          <a:xfrm>
            <a:off x="5181600" y="4800600"/>
            <a:ext cx="1143000"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4352" name="Picture 10" descr="bep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1" name="Line 23"/>
          <p:cNvSpPr>
            <a:spLocks noChangeShapeType="1"/>
          </p:cNvSpPr>
          <p:nvPr/>
        </p:nvSpPr>
        <p:spPr bwMode="auto">
          <a:xfrm>
            <a:off x="5943600" y="2362200"/>
            <a:ext cx="1143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2" name="Line 24"/>
          <p:cNvSpPr>
            <a:spLocks noChangeShapeType="1"/>
          </p:cNvSpPr>
          <p:nvPr/>
        </p:nvSpPr>
        <p:spPr bwMode="auto">
          <a:xfrm>
            <a:off x="5638800" y="990600"/>
            <a:ext cx="990600" cy="0"/>
          </a:xfrm>
          <a:prstGeom prst="line">
            <a:avLst/>
          </a:prstGeom>
          <a:noFill/>
          <a:ln w="28575">
            <a:solidFill>
              <a:srgbClr val="1B956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3" name="Line 25"/>
          <p:cNvSpPr>
            <a:spLocks noChangeShapeType="1"/>
          </p:cNvSpPr>
          <p:nvPr/>
        </p:nvSpPr>
        <p:spPr bwMode="auto">
          <a:xfrm>
            <a:off x="5410200" y="1371600"/>
            <a:ext cx="762000" cy="0"/>
          </a:xfrm>
          <a:prstGeom prst="line">
            <a:avLst/>
          </a:prstGeom>
          <a:noFill/>
          <a:ln w="28575">
            <a:solidFill>
              <a:srgbClr val="1B956C"/>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box(in)">
                                      <p:cBhvr>
                                        <p:cTn id="12" dur="500"/>
                                        <p:tgtEl>
                                          <p:spTgt spid="839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3978"/>
                                        </p:tgtEl>
                                        <p:attrNameLst>
                                          <p:attrName>style.visibility</p:attrName>
                                        </p:attrNameLst>
                                      </p:cBhvr>
                                      <p:to>
                                        <p:strVal val="visible"/>
                                      </p:to>
                                    </p:set>
                                    <p:animEffect transition="in" filter="box(in)">
                                      <p:cBhvr>
                                        <p:cTn id="17" dur="500"/>
                                        <p:tgtEl>
                                          <p:spTgt spid="839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3979"/>
                                        </p:tgtEl>
                                        <p:attrNameLst>
                                          <p:attrName>style.visibility</p:attrName>
                                        </p:attrNameLst>
                                      </p:cBhvr>
                                      <p:to>
                                        <p:strVal val="visible"/>
                                      </p:to>
                                    </p:set>
                                    <p:animEffect transition="in" filter="box(in)">
                                      <p:cBhvr>
                                        <p:cTn id="22" dur="500"/>
                                        <p:tgtEl>
                                          <p:spTgt spid="839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3992"/>
                                        </p:tgtEl>
                                        <p:attrNameLst>
                                          <p:attrName>style.visibility</p:attrName>
                                        </p:attrNameLst>
                                      </p:cBhvr>
                                      <p:to>
                                        <p:strVal val="visible"/>
                                      </p:to>
                                    </p:set>
                                    <p:animEffect transition="in" filter="box(in)">
                                      <p:cBhvr>
                                        <p:cTn id="27" dur="500"/>
                                        <p:tgtEl>
                                          <p:spTgt spid="839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3993"/>
                                        </p:tgtEl>
                                        <p:attrNameLst>
                                          <p:attrName>style.visibility</p:attrName>
                                        </p:attrNameLst>
                                      </p:cBhvr>
                                      <p:to>
                                        <p:strVal val="visible"/>
                                      </p:to>
                                    </p:set>
                                    <p:animEffect transition="in" filter="box(in)">
                                      <p:cBhvr>
                                        <p:cTn id="32" dur="500"/>
                                        <p:tgtEl>
                                          <p:spTgt spid="839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3974"/>
                                        </p:tgtEl>
                                        <p:attrNameLst>
                                          <p:attrName>style.visibility</p:attrName>
                                        </p:attrNameLst>
                                      </p:cBhvr>
                                      <p:to>
                                        <p:strVal val="visible"/>
                                      </p:to>
                                    </p:set>
                                    <p:animEffect transition="in" filter="box(in)">
                                      <p:cBhvr>
                                        <p:cTn id="37" dur="500"/>
                                        <p:tgtEl>
                                          <p:spTgt spid="839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3975">
                                            <p:txEl>
                                              <p:pRg st="0" end="0"/>
                                            </p:txEl>
                                          </p:spTgt>
                                        </p:tgtEl>
                                        <p:attrNameLst>
                                          <p:attrName>style.visibility</p:attrName>
                                        </p:attrNameLst>
                                      </p:cBhvr>
                                      <p:to>
                                        <p:strVal val="visible"/>
                                      </p:to>
                                    </p:set>
                                    <p:animEffect transition="in" filter="box(in)">
                                      <p:cBhvr>
                                        <p:cTn id="42" dur="500"/>
                                        <p:tgtEl>
                                          <p:spTgt spid="8397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3991"/>
                                        </p:tgtEl>
                                        <p:attrNameLst>
                                          <p:attrName>style.visibility</p:attrName>
                                        </p:attrNameLst>
                                      </p:cBhvr>
                                      <p:to>
                                        <p:strVal val="visible"/>
                                      </p:to>
                                    </p:set>
                                    <p:animEffect transition="in" filter="box(in)">
                                      <p:cBhvr>
                                        <p:cTn id="47" dur="500"/>
                                        <p:tgtEl>
                                          <p:spTgt spid="839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83976"/>
                                        </p:tgtEl>
                                        <p:attrNameLst>
                                          <p:attrName>style.visibility</p:attrName>
                                        </p:attrNameLst>
                                      </p:cBhvr>
                                      <p:to>
                                        <p:strVal val="visible"/>
                                      </p:to>
                                    </p:set>
                                    <p:animEffect transition="in" filter="box(in)">
                                      <p:cBhvr>
                                        <p:cTn id="52" dur="500"/>
                                        <p:tgtEl>
                                          <p:spTgt spid="839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3977"/>
                                        </p:tgtEl>
                                        <p:attrNameLst>
                                          <p:attrName>style.visibility</p:attrName>
                                        </p:attrNameLst>
                                      </p:cBhvr>
                                      <p:to>
                                        <p:strVal val="visible"/>
                                      </p:to>
                                    </p:set>
                                    <p:animEffect transition="in" filter="box(in)">
                                      <p:cBhvr>
                                        <p:cTn id="57" dur="500"/>
                                        <p:tgtEl>
                                          <p:spTgt spid="839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83981"/>
                                        </p:tgtEl>
                                        <p:attrNameLst>
                                          <p:attrName>style.visibility</p:attrName>
                                        </p:attrNameLst>
                                      </p:cBhvr>
                                      <p:to>
                                        <p:strVal val="visible"/>
                                      </p:to>
                                    </p:set>
                                    <p:animEffect transition="in" filter="box(in)">
                                      <p:cBhvr>
                                        <p:cTn id="62" dur="500"/>
                                        <p:tgtEl>
                                          <p:spTgt spid="839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83982"/>
                                        </p:tgtEl>
                                        <p:attrNameLst>
                                          <p:attrName>style.visibility</p:attrName>
                                        </p:attrNameLst>
                                      </p:cBhvr>
                                      <p:to>
                                        <p:strVal val="visible"/>
                                      </p:to>
                                    </p:set>
                                    <p:animEffect transition="in" filter="box(in)">
                                      <p:cBhvr>
                                        <p:cTn id="67" dur="500"/>
                                        <p:tgtEl>
                                          <p:spTgt spid="8398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83984"/>
                                        </p:tgtEl>
                                        <p:attrNameLst>
                                          <p:attrName>style.visibility</p:attrName>
                                        </p:attrNameLst>
                                      </p:cBhvr>
                                      <p:to>
                                        <p:strVal val="visible"/>
                                      </p:to>
                                    </p:set>
                                    <p:animEffect transition="in" filter="box(in)">
                                      <p:cBhvr>
                                        <p:cTn id="72" dur="500"/>
                                        <p:tgtEl>
                                          <p:spTgt spid="8398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83985"/>
                                        </p:tgtEl>
                                        <p:attrNameLst>
                                          <p:attrName>style.visibility</p:attrName>
                                        </p:attrNameLst>
                                      </p:cBhvr>
                                      <p:to>
                                        <p:strVal val="visible"/>
                                      </p:to>
                                    </p:set>
                                    <p:animEffect transition="in" filter="box(in)">
                                      <p:cBhvr>
                                        <p:cTn id="77" dur="500"/>
                                        <p:tgtEl>
                                          <p:spTgt spid="8398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83983"/>
                                        </p:tgtEl>
                                        <p:attrNameLst>
                                          <p:attrName>style.visibility</p:attrName>
                                        </p:attrNameLst>
                                      </p:cBhvr>
                                      <p:to>
                                        <p:strVal val="visible"/>
                                      </p:to>
                                    </p:set>
                                    <p:animEffect transition="in" filter="box(in)">
                                      <p:cBhvr>
                                        <p:cTn id="82" dur="500"/>
                                        <p:tgtEl>
                                          <p:spTgt spid="8398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83980"/>
                                        </p:tgtEl>
                                        <p:attrNameLst>
                                          <p:attrName>style.visibility</p:attrName>
                                        </p:attrNameLst>
                                      </p:cBhvr>
                                      <p:to>
                                        <p:strVal val="visible"/>
                                      </p:to>
                                    </p:set>
                                    <p:animEffect transition="in" filter="box(in)">
                                      <p:cBhvr>
                                        <p:cTn id="87" dur="5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P spid="83975" grpId="0" build="allAtOnce"/>
      <p:bldP spid="83977" grpId="0"/>
      <p:bldP spid="83980" grpId="0"/>
      <p:bldP spid="83981" grpId="0"/>
      <p:bldP spid="83983" grpId="0"/>
      <p:bldP spid="839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ext Box 5"/>
          <p:cNvSpPr txBox="1">
            <a:spLocks noChangeArrowheads="1"/>
          </p:cNvSpPr>
          <p:nvPr/>
        </p:nvSpPr>
        <p:spPr bwMode="auto">
          <a:xfrm>
            <a:off x="76200" y="1219200"/>
            <a:ext cx="1447800" cy="346075"/>
          </a:xfrm>
          <a:prstGeom prst="rect">
            <a:avLst/>
          </a:prstGeom>
          <a:solidFill>
            <a:srgbClr val="000066"/>
          </a:solidFill>
          <a:ln w="9525">
            <a:solidFill>
              <a:srgbClr val="000066"/>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Thuở ấu thơ</a:t>
            </a:r>
          </a:p>
        </p:txBody>
      </p:sp>
      <p:sp>
        <p:nvSpPr>
          <p:cNvPr id="87046" name="Text Box 6"/>
          <p:cNvSpPr txBox="1">
            <a:spLocks noChangeArrowheads="1"/>
          </p:cNvSpPr>
          <p:nvPr/>
        </p:nvSpPr>
        <p:spPr bwMode="auto">
          <a:xfrm>
            <a:off x="76200" y="3124200"/>
            <a:ext cx="22860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Thời  niên thiếu</a:t>
            </a:r>
          </a:p>
        </p:txBody>
      </p:sp>
      <p:sp>
        <p:nvSpPr>
          <p:cNvPr id="87047" name="Text Box 7"/>
          <p:cNvSpPr txBox="1">
            <a:spLocks noChangeArrowheads="1"/>
          </p:cNvSpPr>
          <p:nvPr/>
        </p:nvSpPr>
        <p:spPr bwMode="auto">
          <a:xfrm>
            <a:off x="76200" y="5638800"/>
            <a:ext cx="23622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Những năm gian khó </a:t>
            </a:r>
          </a:p>
        </p:txBody>
      </p:sp>
      <p:sp>
        <p:nvSpPr>
          <p:cNvPr id="15365" name="Rectangle 28"/>
          <p:cNvSpPr>
            <a:spLocks noChangeArrowheads="1"/>
          </p:cNvSpPr>
          <p:nvPr/>
        </p:nvSpPr>
        <p:spPr bwMode="auto">
          <a:xfrm>
            <a:off x="2209800" y="76200"/>
            <a:ext cx="4578350" cy="584200"/>
          </a:xfrm>
          <a:prstGeom prst="rect">
            <a:avLst/>
          </a:prstGeom>
          <a:solidFill>
            <a:srgbClr val="1B956C"/>
          </a:solidFill>
          <a:ln w="9525">
            <a:solidFill>
              <a:srgbClr val="FFFF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rPr>
              <a:t>Dòng hồi t</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ởng của cháu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wipe(up)">
                                      <p:cBhvr>
                                        <p:cTn id="7" dur="500"/>
                                        <p:tgtEl>
                                          <p:spTgt spid="8704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7046"/>
                                        </p:tgtEl>
                                        <p:attrNameLst>
                                          <p:attrName>style.visibility</p:attrName>
                                        </p:attrNameLst>
                                      </p:cBhvr>
                                      <p:to>
                                        <p:strVal val="visible"/>
                                      </p:to>
                                    </p:set>
                                    <p:animEffect transition="in" filter="wipe(up)">
                                      <p:cBhvr>
                                        <p:cTn id="10" dur="500"/>
                                        <p:tgtEl>
                                          <p:spTgt spid="8704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7047"/>
                                        </p:tgtEl>
                                        <p:attrNameLst>
                                          <p:attrName>style.visibility</p:attrName>
                                        </p:attrNameLst>
                                      </p:cBhvr>
                                      <p:to>
                                        <p:strVal val="visible"/>
                                      </p:to>
                                    </p:set>
                                    <p:animEffect transition="in" filter="wipe(up)">
                                      <p:cBhvr>
                                        <p:cTn id="13"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nimBg="1"/>
      <p:bldP spid="870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04800" y="228600"/>
            <a:ext cx="86106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pt-BR" altLang="en-US" sz="2000" b="1">
                <a:solidFill>
                  <a:schemeClr val="bg1"/>
                </a:solidFill>
                <a:latin typeface="Times New Roman" panose="02020603050405020304" pitchFamily="18" charset="0"/>
              </a:rPr>
              <a:t>HS THẢO LUẬN 3P ( 4 NHÓM)</a:t>
            </a:r>
            <a:endParaRPr lang="en-US" altLang="en-US" sz="2000" b="1">
              <a:solidFill>
                <a:schemeClr val="bg1"/>
              </a:solidFill>
              <a:latin typeface="Times New Roman" panose="02020603050405020304" pitchFamily="18" charset="0"/>
            </a:endParaRPr>
          </a:p>
          <a:p>
            <a:pPr algn="just" eaLnBrk="1" hangingPunct="1"/>
            <a:r>
              <a:rPr lang="pt-BR" altLang="en-US" sz="2400" b="1" u="sng">
                <a:solidFill>
                  <a:schemeClr val="bg1"/>
                </a:solidFill>
                <a:latin typeface="Times New Roman" panose="02020603050405020304" pitchFamily="18" charset="0"/>
              </a:rPr>
              <a:t>Nhóm I</a:t>
            </a:r>
            <a:r>
              <a:rPr lang="pt-BR" altLang="en-US" sz="2400" u="sng">
                <a:solidFill>
                  <a:schemeClr val="bg1"/>
                </a:solidFill>
                <a:latin typeface="Times New Roman" panose="02020603050405020304" pitchFamily="18" charset="0"/>
              </a:rPr>
              <a:t> (</a:t>
            </a:r>
            <a:r>
              <a:rPr lang="pt-BR" altLang="en-US" sz="1800" b="1">
                <a:solidFill>
                  <a:schemeClr val="bg1"/>
                </a:solidFill>
                <a:latin typeface="Times New Roman" panose="02020603050405020304" pitchFamily="18" charset="0"/>
              </a:rPr>
              <a:t>Khổ 2)</a:t>
            </a:r>
          </a:p>
          <a:p>
            <a:pPr algn="just" eaLnBrk="1" hangingPunct="1"/>
            <a:r>
              <a:rPr lang="pt-BR" altLang="en-US" sz="2400">
                <a:solidFill>
                  <a:schemeClr val="bg1"/>
                </a:solidFill>
                <a:latin typeface="Times New Roman" panose="02020603050405020304" pitchFamily="18" charset="0"/>
              </a:rPr>
              <a:t>?  Thời thơ ấu 3 năm sống bên cạnh bà cuộc sống của bà cháu như thế nào ? Tại sao "nghĩ lại đến giờ sống mũi còn cay"? NX giọng thơ, NT?</a:t>
            </a:r>
            <a:endParaRPr lang="en-US" altLang="en-US" sz="2400">
              <a:solidFill>
                <a:schemeClr val="bg1"/>
              </a:solidFill>
              <a:latin typeface="Times New Roman" panose="02020603050405020304" pitchFamily="18" charset="0"/>
            </a:endParaRPr>
          </a:p>
          <a:p>
            <a:pPr algn="just" eaLnBrk="1" hangingPunct="1"/>
            <a:r>
              <a:rPr lang="pt-BR" altLang="en-US" sz="2400" b="1" u="sng">
                <a:solidFill>
                  <a:schemeClr val="bg1"/>
                </a:solidFill>
                <a:latin typeface="Times New Roman" panose="02020603050405020304" pitchFamily="18" charset="0"/>
              </a:rPr>
              <a:t>Nhóm II (</a:t>
            </a:r>
            <a:r>
              <a:rPr lang="pt-BR" altLang="en-US" b="1">
                <a:solidFill>
                  <a:schemeClr val="bg1"/>
                </a:solidFill>
                <a:latin typeface="Times New Roman" panose="02020603050405020304" pitchFamily="18" charset="0"/>
                <a:cs typeface="Times New Roman" panose="02020603050405020304" pitchFamily="18" charset="0"/>
              </a:rPr>
              <a:t>Khổ 3)</a:t>
            </a:r>
            <a:endParaRPr lang="pt-BR" altLang="en-US" b="1">
              <a:solidFill>
                <a:schemeClr val="bg1"/>
              </a:solidFill>
            </a:endParaRPr>
          </a:p>
          <a:p>
            <a:pPr algn="just" eaLnBrk="1" hangingPunct="1"/>
            <a:r>
              <a:rPr lang="pt-BR" altLang="en-US" sz="2400">
                <a:solidFill>
                  <a:schemeClr val="bg1"/>
                </a:solidFill>
                <a:latin typeface="Times New Roman" panose="02020603050405020304" pitchFamily="18" charset="0"/>
              </a:rPr>
              <a:t>? Trong quãng thời gian 8 năm, ấn tượng sâu đậm nhất trong lòng  người cháu là âm thanh gì? Vì sao tiếng tu hú lại ám ảnh tâm trí người cháu đến vậy ? Qua đó em thấy nỗi buồn nào đang vang vọng trong lòng tác giả ? Câu thơ nào chứng tỏ ? </a:t>
            </a:r>
          </a:p>
          <a:p>
            <a:pPr algn="just" eaLnBrk="1" hangingPunct="1"/>
            <a:r>
              <a:rPr lang="pt-BR" altLang="en-US" sz="2400" b="1" u="sng">
                <a:solidFill>
                  <a:schemeClr val="bg1"/>
                </a:solidFill>
                <a:latin typeface="Times New Roman" panose="02020603050405020304" pitchFamily="18" charset="0"/>
              </a:rPr>
              <a:t>Nhóm III:</a:t>
            </a:r>
            <a:r>
              <a:rPr lang="pt-BR" altLang="en-US" sz="2400" b="1">
                <a:solidFill>
                  <a:schemeClr val="bg1"/>
                </a:solidFill>
                <a:latin typeface="Times New Roman" panose="02020603050405020304" pitchFamily="18" charset="0"/>
              </a:rPr>
              <a:t> </a:t>
            </a:r>
            <a:r>
              <a:rPr lang="pt-BR" altLang="en-US" b="1">
                <a:solidFill>
                  <a:schemeClr val="bg1"/>
                </a:solidFill>
              </a:rPr>
              <a:t>( Khổ 3 )</a:t>
            </a:r>
          </a:p>
          <a:p>
            <a:pPr algn="just" eaLnBrk="1" hangingPunct="1"/>
            <a:r>
              <a:rPr lang="pt-BR" altLang="en-US" sz="2400" b="1">
                <a:solidFill>
                  <a:schemeClr val="bg1"/>
                </a:solidFill>
                <a:latin typeface="Times New Roman" panose="02020603050405020304" pitchFamily="18" charset="0"/>
              </a:rPr>
              <a:t> </a:t>
            </a:r>
            <a:r>
              <a:rPr lang="pt-BR" altLang="en-US" sz="2400">
                <a:solidFill>
                  <a:schemeClr val="bg1"/>
                </a:solidFill>
                <a:latin typeface="Times New Roman" panose="02020603050405020304" pitchFamily="18" charset="0"/>
              </a:rPr>
              <a:t>? Từ tiếng tu hú tha thiết, nhà th</a:t>
            </a:r>
            <a:r>
              <a:rPr lang="vi-VN" altLang="en-US" sz="2400">
                <a:solidFill>
                  <a:schemeClr val="bg1"/>
                </a:solidFill>
                <a:latin typeface="Times New Roman" panose="02020603050405020304" pitchFamily="18" charset="0"/>
              </a:rPr>
              <a:t>ơ</a:t>
            </a:r>
            <a:r>
              <a:rPr lang="pt-BR" altLang="en-US" sz="2400">
                <a:solidFill>
                  <a:schemeClr val="bg1"/>
                </a:solidFill>
                <a:latin typeface="Times New Roman" panose="02020603050405020304" pitchFamily="18" charset="0"/>
              </a:rPr>
              <a:t> nhớ về những kỷ niệm nào với bà?</a:t>
            </a:r>
          </a:p>
          <a:p>
            <a:pPr algn="just" eaLnBrk="1" hangingPunct="1"/>
            <a:r>
              <a:rPr lang="nl-NL" altLang="en-US" sz="2400">
                <a:solidFill>
                  <a:schemeClr val="bg1"/>
                </a:solidFill>
                <a:latin typeface="Times New Roman" panose="02020603050405020304" pitchFamily="18" charset="0"/>
              </a:rPr>
              <a:t>Nhận xét nghệ thuật được sử dụng trong đoạn thơ ?</a:t>
            </a:r>
            <a:endParaRPr lang="en-US" altLang="en-US" sz="2400">
              <a:solidFill>
                <a:schemeClr val="bg1"/>
              </a:solidFill>
              <a:latin typeface="Times New Roman" panose="02020603050405020304" pitchFamily="18" charset="0"/>
            </a:endParaRPr>
          </a:p>
          <a:p>
            <a:pPr algn="just" eaLnBrk="1" hangingPunct="1"/>
            <a:r>
              <a:rPr lang="pt-BR" altLang="en-US" sz="2400">
                <a:solidFill>
                  <a:schemeClr val="bg1"/>
                </a:solidFill>
                <a:latin typeface="Times New Roman" panose="02020603050405020304" pitchFamily="18" charset="0"/>
              </a:rPr>
              <a:t>? </a:t>
            </a:r>
            <a:r>
              <a:rPr lang="en-US" altLang="en-US" sz="2400">
                <a:solidFill>
                  <a:schemeClr val="bg1"/>
                </a:solidFill>
                <a:latin typeface="Times New Roman" panose="02020603050405020304" pitchFamily="18" charset="0"/>
              </a:rPr>
              <a:t>Cảm nhận của em  về t/c bà cháu trong khổ thơ này? </a:t>
            </a:r>
          </a:p>
          <a:p>
            <a:pPr algn="just" eaLnBrk="1" hangingPunct="1"/>
            <a:r>
              <a:rPr lang="en-US" altLang="en-US" sz="2400" b="1" u="sng">
                <a:solidFill>
                  <a:schemeClr val="bg1"/>
                </a:solidFill>
                <a:latin typeface="Times New Roman" panose="02020603050405020304" pitchFamily="18" charset="0"/>
              </a:rPr>
              <a:t>Nhóm IV:</a:t>
            </a:r>
            <a:r>
              <a:rPr lang="en-US" altLang="en-US" sz="2400" b="1">
                <a:solidFill>
                  <a:schemeClr val="bg1"/>
                </a:solidFill>
                <a:latin typeface="Times New Roman" panose="02020603050405020304" pitchFamily="18" charset="0"/>
              </a:rPr>
              <a:t> </a:t>
            </a:r>
            <a:r>
              <a:rPr lang="pt-BR" altLang="en-US" b="1">
                <a:solidFill>
                  <a:schemeClr val="bg1"/>
                </a:solidFill>
              </a:rPr>
              <a:t>( Khổ 4)</a:t>
            </a:r>
          </a:p>
          <a:p>
            <a:pPr algn="just" eaLnBrk="1" hangingPunct="1"/>
            <a:r>
              <a:rPr lang="en-US" altLang="en-US" sz="2400">
                <a:solidFill>
                  <a:schemeClr val="bg1"/>
                </a:solidFill>
                <a:latin typeface="Times New Roman" panose="02020603050405020304" pitchFamily="18" charset="0"/>
              </a:rPr>
              <a:t> </a:t>
            </a:r>
            <a:r>
              <a:rPr lang="nl-NL" altLang="en-US" sz="2400">
                <a:solidFill>
                  <a:schemeClr val="bg1"/>
                </a:solidFill>
                <a:latin typeface="Times New Roman" panose="02020603050405020304" pitchFamily="18" charset="0"/>
              </a:rPr>
              <a:t>? Hình ảnh người bà hiện lên như thế nào qua khổ thơ 4?Hãy nhận xét nghệ thuât được sử dụng trong đoạn thơ ?</a:t>
            </a:r>
            <a:endParaRPr lang="en-US" altLang="en-US" sz="2400">
              <a:solidFill>
                <a:schemeClr val="bg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76200" y="1219200"/>
            <a:ext cx="1447800" cy="346075"/>
          </a:xfrm>
          <a:prstGeom prst="rect">
            <a:avLst/>
          </a:prstGeom>
          <a:solidFill>
            <a:srgbClr val="000066"/>
          </a:solidFill>
          <a:ln w="9525">
            <a:solidFill>
              <a:srgbClr val="000066"/>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Thuở ấu thơ</a:t>
            </a:r>
          </a:p>
        </p:txBody>
      </p:sp>
      <p:sp>
        <p:nvSpPr>
          <p:cNvPr id="136195" name="Text Box 3"/>
          <p:cNvSpPr txBox="1">
            <a:spLocks noChangeArrowheads="1"/>
          </p:cNvSpPr>
          <p:nvPr/>
        </p:nvSpPr>
        <p:spPr bwMode="auto">
          <a:xfrm>
            <a:off x="76200" y="3124200"/>
            <a:ext cx="22860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Thời  niên thiếu</a:t>
            </a:r>
          </a:p>
        </p:txBody>
      </p:sp>
      <p:sp>
        <p:nvSpPr>
          <p:cNvPr id="136196" name="Text Box 4"/>
          <p:cNvSpPr txBox="1">
            <a:spLocks noChangeArrowheads="1"/>
          </p:cNvSpPr>
          <p:nvPr/>
        </p:nvSpPr>
        <p:spPr bwMode="auto">
          <a:xfrm>
            <a:off x="76200" y="5638800"/>
            <a:ext cx="23622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Những năm gian khó </a:t>
            </a:r>
          </a:p>
        </p:txBody>
      </p:sp>
      <p:sp>
        <p:nvSpPr>
          <p:cNvPr id="17413" name="Rectangle 5"/>
          <p:cNvSpPr>
            <a:spLocks noChangeArrowheads="1"/>
          </p:cNvSpPr>
          <p:nvPr/>
        </p:nvSpPr>
        <p:spPr bwMode="auto">
          <a:xfrm>
            <a:off x="2209800" y="76200"/>
            <a:ext cx="4578350" cy="584200"/>
          </a:xfrm>
          <a:prstGeom prst="rect">
            <a:avLst/>
          </a:prstGeom>
          <a:solidFill>
            <a:srgbClr val="1B956C"/>
          </a:solidFill>
          <a:ln w="9525">
            <a:solidFill>
              <a:srgbClr val="FFFF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rPr>
              <a:t>Dòng hồi t</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ởng của cháu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wipe(up)">
                                      <p:cBhvr>
                                        <p:cTn id="7" dur="500"/>
                                        <p:tgtEl>
                                          <p:spTgt spid="1361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6195"/>
                                        </p:tgtEl>
                                        <p:attrNameLst>
                                          <p:attrName>style.visibility</p:attrName>
                                        </p:attrNameLst>
                                      </p:cBhvr>
                                      <p:to>
                                        <p:strVal val="visible"/>
                                      </p:to>
                                    </p:set>
                                    <p:animEffect transition="in" filter="wipe(up)">
                                      <p:cBhvr>
                                        <p:cTn id="10" dur="500"/>
                                        <p:tgtEl>
                                          <p:spTgt spid="13619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6196"/>
                                        </p:tgtEl>
                                        <p:attrNameLst>
                                          <p:attrName>style.visibility</p:attrName>
                                        </p:attrNameLst>
                                      </p:cBhvr>
                                      <p:to>
                                        <p:strVal val="visible"/>
                                      </p:to>
                                    </p:set>
                                    <p:animEffect transition="in" filter="wipe(up)">
                                      <p:cBhvr>
                                        <p:cTn id="13"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nimBg="1"/>
      <p:bldP spid="136195" grpId="0" animBg="1"/>
      <p:bldP spid="1361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pic>
        <p:nvPicPr>
          <p:cNvPr id="18436" name="Picture 2" descr="DSC01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4267200" y="5410200"/>
            <a:ext cx="5105400" cy="1016000"/>
          </a:xfrm>
          <a:prstGeom prst="rect">
            <a:avLst/>
          </a:prstGeom>
          <a:noFill/>
          <a:ln w="9525">
            <a:noFill/>
            <a:miter lim="800000"/>
            <a:headEnd/>
            <a:tailEnd/>
          </a:ln>
          <a:effectLst/>
        </p:spPr>
        <p:txBody>
          <a:bodyPr>
            <a:spAutoFit/>
          </a:bodyPr>
          <a:lstStyle/>
          <a:p>
            <a:pPr eaLnBrk="0" hangingPunct="0">
              <a:spcBef>
                <a:spcPct val="50000"/>
              </a:spcBef>
              <a:defRPr/>
            </a:pPr>
            <a:r>
              <a:rPr lang="en-US" sz="2400" b="1" dirty="0">
                <a:solidFill>
                  <a:schemeClr val="accent1">
                    <a:lumMod val="50000"/>
                  </a:schemeClr>
                </a:solidFill>
                <a:latin typeface="Times New Roman"/>
              </a:rPr>
              <a:t>“</a:t>
            </a:r>
            <a:r>
              <a:rPr lang="en-US" sz="2400" b="1" dirty="0" err="1">
                <a:solidFill>
                  <a:schemeClr val="accent1">
                    <a:lumMod val="50000"/>
                  </a:schemeClr>
                </a:solidFill>
                <a:latin typeface="Times New Roman"/>
              </a:rPr>
              <a:t>Chỉ</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nhớ</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khói</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hun</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nhèm</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mắt</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cháu</a:t>
            </a:r>
            <a:endParaRPr lang="en-US" sz="2400" b="1" dirty="0">
              <a:solidFill>
                <a:schemeClr val="accent1">
                  <a:lumMod val="50000"/>
                </a:schemeClr>
              </a:solidFill>
              <a:latin typeface="Times New Roman"/>
            </a:endParaRPr>
          </a:p>
          <a:p>
            <a:pPr eaLnBrk="0" hangingPunct="0">
              <a:spcBef>
                <a:spcPct val="50000"/>
              </a:spcBef>
              <a:defRPr/>
            </a:pP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Nghĩ</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lại</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đến</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giờ</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sống</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mũi</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còn</a:t>
            </a:r>
            <a:r>
              <a:rPr lang="en-US" sz="2400" b="1" dirty="0">
                <a:solidFill>
                  <a:schemeClr val="accent1">
                    <a:lumMod val="50000"/>
                  </a:schemeClr>
                </a:solidFill>
                <a:latin typeface="Times New Roman"/>
              </a:rPr>
              <a:t> cay”</a:t>
            </a:r>
            <a:r>
              <a:rPr lang="en-US" sz="2400" b="1" dirty="0">
                <a:latin typeface="Times New Roman"/>
              </a:rPr>
              <a:t>!</a:t>
            </a:r>
          </a:p>
        </p:txBody>
      </p:sp>
      <p:sp>
        <p:nvSpPr>
          <p:cNvPr id="92164" name="Text Box 4"/>
          <p:cNvSpPr txBox="1">
            <a:spLocks noChangeArrowheads="1"/>
          </p:cNvSpPr>
          <p:nvPr/>
        </p:nvSpPr>
        <p:spPr bwMode="auto">
          <a:xfrm>
            <a:off x="4343400" y="3733800"/>
            <a:ext cx="5029200" cy="1754188"/>
          </a:xfrm>
          <a:prstGeom prst="rect">
            <a:avLst/>
          </a:prstGeom>
          <a:noFill/>
          <a:ln w="9525">
            <a:noFill/>
            <a:miter lim="800000"/>
            <a:headEnd/>
            <a:tailEnd/>
          </a:ln>
          <a:effectLst/>
        </p:spPr>
        <p:txBody>
          <a:bodyPr>
            <a:spAutoFit/>
          </a:bodyPr>
          <a:lstStyle/>
          <a:p>
            <a:pPr eaLnBrk="0" hangingPunct="0">
              <a:spcBef>
                <a:spcPct val="50000"/>
              </a:spcBef>
              <a:defRPr/>
            </a:pPr>
            <a:r>
              <a:rPr lang="en-US" sz="2400" dirty="0">
                <a:solidFill>
                  <a:schemeClr val="accent2">
                    <a:lumMod val="75000"/>
                  </a:schemeClr>
                </a:solidFill>
                <a:latin typeface="Times New Roman"/>
              </a:rPr>
              <a:t>“</a:t>
            </a:r>
            <a:r>
              <a:rPr lang="en-US" sz="2400" dirty="0" err="1">
                <a:solidFill>
                  <a:schemeClr val="accent2">
                    <a:lumMod val="75000"/>
                  </a:schemeClr>
                </a:solidFill>
                <a:latin typeface="Times New Roman"/>
              </a:rPr>
              <a:t>Lên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bốn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tuổi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cháu</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đã</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quen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mùi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khói</a:t>
            </a:r>
            <a:endParaRPr lang="en-US" sz="2400" dirty="0">
              <a:solidFill>
                <a:schemeClr val="accent2">
                  <a:lumMod val="75000"/>
                </a:schemeClr>
              </a:solidFill>
              <a:latin typeface="Times New Roman"/>
            </a:endParaRPr>
          </a:p>
          <a:p>
            <a:pPr>
              <a:defRPr/>
            </a:pP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Năm</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ấy</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là</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năm</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đói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mòn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đói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mỏi</a:t>
            </a:r>
            <a:endParaRPr lang="en-US" sz="2400" dirty="0">
              <a:solidFill>
                <a:schemeClr val="accent2">
                  <a:lumMod val="75000"/>
                </a:schemeClr>
              </a:solidFill>
              <a:latin typeface="Times New Roman"/>
            </a:endParaRPr>
          </a:p>
          <a:p>
            <a:pPr>
              <a:defRPr/>
            </a:pP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Bố</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đánh</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xe</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khô</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rạc</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ngựa</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gầy</a:t>
            </a:r>
            <a:r>
              <a:rPr lang="en-US" sz="2400" dirty="0">
                <a:solidFill>
                  <a:schemeClr val="accent2">
                    <a:lumMod val="75000"/>
                  </a:schemeClr>
                </a:solidFill>
                <a:latin typeface="Times New Roman"/>
              </a:rPr>
              <a:t>”</a:t>
            </a:r>
          </a:p>
          <a:p>
            <a:pPr eaLnBrk="0" hangingPunct="0">
              <a:spcBef>
                <a:spcPct val="50000"/>
              </a:spcBef>
              <a:defRPr/>
            </a:pPr>
            <a:endParaRPr lang="en-US" sz="2400" b="1" dirty="0">
              <a:latin typeface="Times New Roman"/>
            </a:endParaRPr>
          </a:p>
        </p:txBody>
      </p:sp>
      <p:pic>
        <p:nvPicPr>
          <p:cNvPr id="18439" name="Picture 5" descr="Hanoi_conducteur_de_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descr="HaNoi_pousse-pous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Line 10"/>
          <p:cNvSpPr>
            <a:spLocks noChangeShapeType="1"/>
          </p:cNvSpPr>
          <p:nvPr/>
        </p:nvSpPr>
        <p:spPr bwMode="auto">
          <a:xfrm>
            <a:off x="6019800" y="4495800"/>
            <a:ext cx="2438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5" name="Line 11"/>
          <p:cNvSpPr>
            <a:spLocks noChangeShapeType="1"/>
          </p:cNvSpPr>
          <p:nvPr/>
        </p:nvSpPr>
        <p:spPr bwMode="auto">
          <a:xfrm>
            <a:off x="6477000" y="4876800"/>
            <a:ext cx="2057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linds(horizontal)">
                                      <p:cBhvr>
                                        <p:cTn id="7" dur="500"/>
                                        <p:tgtEl>
                                          <p:spTgt spid="921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163"/>
                                        </p:tgtEl>
                                        <p:attrNameLst>
                                          <p:attrName>style.visibility</p:attrName>
                                        </p:attrNameLst>
                                      </p:cBhvr>
                                      <p:to>
                                        <p:strVal val="visible"/>
                                      </p:to>
                                    </p:set>
                                    <p:animEffect transition="in" filter="blinds(horizontal)">
                                      <p:cBhvr>
                                        <p:cTn id="10" dur="500"/>
                                        <p:tgtEl>
                                          <p:spTgt spid="921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3194"/>
                                        </p:tgtEl>
                                        <p:attrNameLst>
                                          <p:attrName>style.visibility</p:attrName>
                                        </p:attrNameLst>
                                      </p:cBhvr>
                                      <p:to>
                                        <p:strVal val="visible"/>
                                      </p:to>
                                    </p:set>
                                    <p:animEffect transition="in" filter="blinds(horizontal)">
                                      <p:cBhvr>
                                        <p:cTn id="15" dur="500"/>
                                        <p:tgtEl>
                                          <p:spTgt spid="931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93195"/>
                                        </p:tgtEl>
                                        <p:attrNameLst>
                                          <p:attrName>style.visibility</p:attrName>
                                        </p:attrNameLst>
                                      </p:cBhvr>
                                      <p:to>
                                        <p:strVal val="visible"/>
                                      </p:to>
                                    </p:set>
                                    <p:animEffect transition="in" filter="box(in)">
                                      <p:cBhvr>
                                        <p:cTn id="20" dur="500"/>
                                        <p:tgtEl>
                                          <p:spTgt spid="93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76200" y="1219200"/>
            <a:ext cx="1447800" cy="346075"/>
          </a:xfrm>
          <a:prstGeom prst="rect">
            <a:avLst/>
          </a:prstGeom>
          <a:solidFill>
            <a:srgbClr val="000066"/>
          </a:solidFill>
          <a:ln w="9525">
            <a:solidFill>
              <a:srgbClr val="000066"/>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Thuở ấu thơ</a:t>
            </a:r>
          </a:p>
        </p:txBody>
      </p:sp>
      <p:sp>
        <p:nvSpPr>
          <p:cNvPr id="19459" name="Text Box 6"/>
          <p:cNvSpPr txBox="1">
            <a:spLocks noChangeArrowheads="1"/>
          </p:cNvSpPr>
          <p:nvPr/>
        </p:nvSpPr>
        <p:spPr bwMode="auto">
          <a:xfrm>
            <a:off x="76200" y="3124200"/>
            <a:ext cx="22860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Thời niên thiếu</a:t>
            </a:r>
          </a:p>
        </p:txBody>
      </p:sp>
      <p:sp>
        <p:nvSpPr>
          <p:cNvPr id="19460" name="Text Box 7"/>
          <p:cNvSpPr txBox="1">
            <a:spLocks noChangeArrowheads="1"/>
          </p:cNvSpPr>
          <p:nvPr/>
        </p:nvSpPr>
        <p:spPr bwMode="auto">
          <a:xfrm>
            <a:off x="76200" y="5638800"/>
            <a:ext cx="23622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Những năm gian khó </a:t>
            </a:r>
          </a:p>
        </p:txBody>
      </p:sp>
      <p:sp>
        <p:nvSpPr>
          <p:cNvPr id="101384" name="Text Box 8"/>
          <p:cNvSpPr txBox="1">
            <a:spLocks noChangeArrowheads="1"/>
          </p:cNvSpPr>
          <p:nvPr/>
        </p:nvSpPr>
        <p:spPr bwMode="auto">
          <a:xfrm>
            <a:off x="152400" y="16764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Đói mòn đói mỏi, khô rạc ngựa gầy ( thành ngữ, từ ngữ gợi hình gợi cảm)</a:t>
            </a:r>
          </a:p>
        </p:txBody>
      </p:sp>
      <p:sp>
        <p:nvSpPr>
          <p:cNvPr id="19462" name="Rectangle 9"/>
          <p:cNvSpPr>
            <a:spLocks noChangeArrowheads="1"/>
          </p:cNvSpPr>
          <p:nvPr>
            <p:ph type="title"/>
          </p:nvPr>
        </p:nvSpPr>
        <p:spPr>
          <a:xfrm>
            <a:off x="1524000" y="152400"/>
            <a:ext cx="5562600" cy="609600"/>
          </a:xfrm>
          <a:solidFill>
            <a:srgbClr val="1B956C"/>
          </a:solidFill>
          <a:ln>
            <a:solidFill>
              <a:srgbClr val="FFFF00"/>
            </a:solidFill>
          </a:ln>
        </p:spPr>
        <p:txBody>
          <a:bodyPr/>
          <a:lstStyle/>
          <a:p>
            <a:pPr eaLnBrk="1" hangingPunct="1"/>
            <a:r>
              <a:rPr lang="en-US" altLang="en-US" sz="2800" b="1" smtClean="0">
                <a:solidFill>
                  <a:srgbClr val="FF0000"/>
                </a:solidFill>
                <a:effectLst/>
                <a:latin typeface="Times New Roman" panose="02020603050405020304" pitchFamily="18" charset="0"/>
              </a:rPr>
              <a:t>       </a:t>
            </a:r>
            <a:r>
              <a:rPr lang="en-US" altLang="en-US" sz="3200" b="1" smtClean="0">
                <a:solidFill>
                  <a:srgbClr val="FF0000"/>
                </a:solidFill>
                <a:effectLst/>
                <a:latin typeface="Times New Roman" panose="02020603050405020304" pitchFamily="18" charset="0"/>
              </a:rPr>
              <a:t>Dòng hồi t</a:t>
            </a:r>
            <a:r>
              <a:rPr lang="vi-VN" altLang="en-US" sz="3200" b="1" smtClean="0">
                <a:solidFill>
                  <a:srgbClr val="FF0000"/>
                </a:solidFill>
                <a:effectLst/>
                <a:latin typeface="Times New Roman" panose="02020603050405020304" pitchFamily="18" charset="0"/>
              </a:rPr>
              <a:t>ư</a:t>
            </a:r>
            <a:r>
              <a:rPr lang="en-US" altLang="en-US" sz="3200" b="1" smtClean="0">
                <a:solidFill>
                  <a:srgbClr val="FF0000"/>
                </a:solidFill>
                <a:effectLst/>
                <a:latin typeface="Times New Roman" panose="02020603050405020304" pitchFamily="18" charset="0"/>
              </a:rPr>
              <a:t>ởng của cháu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84"/>
                                        </p:tgtEl>
                                        <p:attrNameLst>
                                          <p:attrName>style.visibility</p:attrName>
                                        </p:attrNameLst>
                                      </p:cBhvr>
                                      <p:to>
                                        <p:strVal val="visible"/>
                                      </p:to>
                                    </p:set>
                                    <p:animEffect transition="in" filter="wipe(left)">
                                      <p:cBhvr>
                                        <p:cTn id="7"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8313" y="3141663"/>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en-US" altLang="en-US" sz="1800">
              <a:latin typeface="Times New Roman" panose="02020603050405020304" pitchFamily="18" charset="0"/>
              <a:cs typeface="Arial" panose="020B0604020202020204" pitchFamily="34" charset="0"/>
            </a:endParaRPr>
          </a:p>
        </p:txBody>
      </p:sp>
      <p:sp>
        <p:nvSpPr>
          <p:cNvPr id="20483" name="Text Box 3"/>
          <p:cNvSpPr txBox="1">
            <a:spLocks noChangeArrowheads="1"/>
          </p:cNvSpPr>
          <p:nvPr/>
        </p:nvSpPr>
        <p:spPr bwMode="auto">
          <a:xfrm>
            <a:off x="468313" y="2781300"/>
            <a:ext cx="295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en-US" altLang="en-US" sz="1800">
              <a:latin typeface="Times New Roman" panose="02020603050405020304" pitchFamily="18" charset="0"/>
              <a:cs typeface="Arial" panose="020B0604020202020204" pitchFamily="34" charset="0"/>
            </a:endParaRPr>
          </a:p>
        </p:txBody>
      </p:sp>
      <p:sp>
        <p:nvSpPr>
          <p:cNvPr id="20484" name="Text Box 4"/>
          <p:cNvSpPr txBox="1">
            <a:spLocks noChangeArrowheads="1"/>
          </p:cNvSpPr>
          <p:nvPr/>
        </p:nvSpPr>
        <p:spPr bwMode="auto">
          <a:xfrm>
            <a:off x="468313" y="2636838"/>
            <a:ext cx="2303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en-US" altLang="en-US" sz="1800">
              <a:latin typeface="Times New Roman" panose="02020603050405020304" pitchFamily="18" charset="0"/>
              <a:cs typeface="Arial" panose="020B0604020202020204" pitchFamily="34" charset="0"/>
            </a:endParaRPr>
          </a:p>
        </p:txBody>
      </p:sp>
      <p:sp>
        <p:nvSpPr>
          <p:cNvPr id="20485" name="Text Box 5"/>
          <p:cNvSpPr txBox="1">
            <a:spLocks noChangeArrowheads="1"/>
          </p:cNvSpPr>
          <p:nvPr/>
        </p:nvSpPr>
        <p:spPr bwMode="auto">
          <a:xfrm>
            <a:off x="0" y="3709988"/>
            <a:ext cx="284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en-US" altLang="en-US" sz="1800">
              <a:latin typeface="Times New Roman" panose="02020603050405020304" pitchFamily="18" charset="0"/>
              <a:cs typeface="Arial" panose="020B0604020202020204" pitchFamily="34" charset="0"/>
            </a:endParaRPr>
          </a:p>
        </p:txBody>
      </p:sp>
      <p:sp>
        <p:nvSpPr>
          <p:cNvPr id="20486" name="Text Box 6"/>
          <p:cNvSpPr txBox="1">
            <a:spLocks noChangeArrowheads="1"/>
          </p:cNvSpPr>
          <p:nvPr/>
        </p:nvSpPr>
        <p:spPr bwMode="auto">
          <a:xfrm>
            <a:off x="323850" y="371633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en-US" altLang="en-US" sz="1800">
              <a:latin typeface="Times New Roman" panose="02020603050405020304" pitchFamily="18" charset="0"/>
              <a:cs typeface="Arial" panose="020B0604020202020204" pitchFamily="34" charset="0"/>
            </a:endParaRPr>
          </a:p>
        </p:txBody>
      </p:sp>
      <p:sp>
        <p:nvSpPr>
          <p:cNvPr id="20487" name="Text Box 7"/>
          <p:cNvSpPr txBox="1">
            <a:spLocks noChangeArrowheads="1"/>
          </p:cNvSpPr>
          <p:nvPr/>
        </p:nvSpPr>
        <p:spPr bwMode="auto">
          <a:xfrm>
            <a:off x="4500563" y="3357563"/>
            <a:ext cx="4392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en-US" altLang="en-US" sz="1800">
              <a:latin typeface="Times New Roman" panose="02020603050405020304" pitchFamily="18" charset="0"/>
              <a:cs typeface="Arial" panose="020B0604020202020204" pitchFamily="34" charset="0"/>
            </a:endParaRPr>
          </a:p>
        </p:txBody>
      </p:sp>
      <p:pic>
        <p:nvPicPr>
          <p:cNvPr id="94216" name="Picture 8" descr="Hanoi_conducteur_de_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920038"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4216"/>
                                        </p:tgtEl>
                                        <p:attrNameLst>
                                          <p:attrName>style.visibility</p:attrName>
                                        </p:attrNameLst>
                                      </p:cBhvr>
                                      <p:to>
                                        <p:strVal val="visible"/>
                                      </p:to>
                                    </p:set>
                                    <p:animEffect transition="in" filter="diamond(in)">
                                      <p:cBhvr>
                                        <p:cTn id="7" dur="20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untitled"/>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31913" y="549275"/>
            <a:ext cx="6624637" cy="58324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diamond(in)">
                                      <p:cBhvr>
                                        <p:cTn id="7" dur="20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pic>
        <p:nvPicPr>
          <p:cNvPr id="96260"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descr="ImageView_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ox(in)">
                                      <p:cBhvr>
                                        <p:cTn id="7" dur="500"/>
                                        <p:tgtEl>
                                          <p:spTgt spid="96260"/>
                                        </p:tgtEl>
                                      </p:cBhvr>
                                    </p:animEffect>
                                  </p:childTnLst>
                                </p:cTn>
                              </p:par>
                              <p:par>
                                <p:cTn id="8" presetID="4" presetClass="entr" presetSubtype="16" fill="hold" nodeType="withEffect">
                                  <p:stCondLst>
                                    <p:cond delay="0"/>
                                  </p:stCondLst>
                                  <p:childTnLst>
                                    <p:set>
                                      <p:cBhvr>
                                        <p:cTn id="9" dur="1" fill="hold">
                                          <p:stCondLst>
                                            <p:cond delay="0"/>
                                          </p:stCondLst>
                                        </p:cTn>
                                        <p:tgtEl>
                                          <p:spTgt spid="96261"/>
                                        </p:tgtEl>
                                        <p:attrNameLst>
                                          <p:attrName>style.visibility</p:attrName>
                                        </p:attrNameLst>
                                      </p:cBhvr>
                                      <p:to>
                                        <p:strVal val="visible"/>
                                      </p:to>
                                    </p:set>
                                    <p:animEffect transition="in" filter="box(in)">
                                      <p:cBhvr>
                                        <p:cTn id="10"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pic>
        <p:nvPicPr>
          <p:cNvPr id="97283" name="Picture 3" descr="13795081244608900"/>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228600"/>
            <a:ext cx="8610600" cy="64008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blinds(horizontal)">
                                      <p:cBhvr>
                                        <p:cTn id="7"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p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11">
            <a:hlinkClick r:id="rId3" action="ppaction://hlinksldjump" highlightClick="1"/>
          </p:cNvPr>
          <p:cNvSpPr>
            <a:spLocks noChangeArrowheads="1"/>
          </p:cNvSpPr>
          <p:nvPr/>
        </p:nvSpPr>
        <p:spPr bwMode="auto">
          <a:xfrm>
            <a:off x="8686800" y="6477000"/>
            <a:ext cx="304800" cy="152400"/>
          </a:xfrm>
          <a:prstGeom prst="actionButtonBackPrevious">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sz="1800">
              <a:latin typeface="Times New Roman" panose="02020603050405020304" pitchFamily="18" charset="0"/>
            </a:endParaRPr>
          </a:p>
        </p:txBody>
      </p:sp>
      <p:sp>
        <p:nvSpPr>
          <p:cNvPr id="4" name="TextBox 3"/>
          <p:cNvSpPr txBox="1">
            <a:spLocks noChangeArrowheads="1"/>
          </p:cNvSpPr>
          <p:nvPr/>
        </p:nvSpPr>
        <p:spPr bwMode="auto">
          <a:xfrm>
            <a:off x="1447800" y="441325"/>
            <a:ext cx="6324600" cy="10985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6600" b="1" u="sng">
                <a:solidFill>
                  <a:schemeClr val="bg2"/>
                </a:solidFill>
                <a:latin typeface="Times New Roman" panose="02020603050405020304" pitchFamily="18" charset="0"/>
              </a:rPr>
              <a:t>Tiết 58</a:t>
            </a:r>
            <a:r>
              <a:rPr lang="en-US" altLang="en-US" sz="6600" b="1">
                <a:solidFill>
                  <a:schemeClr val="bg2"/>
                </a:solidFill>
                <a:latin typeface="Times New Roman" panose="02020603050405020304" pitchFamily="18" charset="0"/>
              </a:rPr>
              <a:t>:  </a:t>
            </a:r>
            <a:r>
              <a:rPr lang="en-US" altLang="en-US" sz="4800" b="1">
                <a:solidFill>
                  <a:schemeClr val="bg2"/>
                </a:solidFill>
                <a:latin typeface="Times New Roman" panose="02020603050405020304" pitchFamily="18" charset="0"/>
              </a:rPr>
              <a:t>BẾP LỬA</a:t>
            </a:r>
          </a:p>
        </p:txBody>
      </p:sp>
      <p:sp>
        <p:nvSpPr>
          <p:cNvPr id="5" name="TextBox 4"/>
          <p:cNvSpPr txBox="1">
            <a:spLocks noChangeArrowheads="1"/>
          </p:cNvSpPr>
          <p:nvPr/>
        </p:nvSpPr>
        <p:spPr bwMode="auto">
          <a:xfrm>
            <a:off x="5867400" y="1557338"/>
            <a:ext cx="2895600" cy="21240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6600" b="1">
                <a:solidFill>
                  <a:srgbClr val="FFFF00"/>
                </a:solidFill>
                <a:latin typeface="Times New Roman" panose="02020603050405020304" pitchFamily="18" charset="0"/>
              </a:rPr>
              <a:t>Bằng Việt  </a:t>
            </a:r>
            <a:endParaRPr lang="en-US" altLang="en-US" sz="4800" b="1">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pic>
        <p:nvPicPr>
          <p:cNvPr id="98307" name="Picture 3" descr="1379508124460662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3352800"/>
          </a:xfrm>
          <a:noFill/>
          <a:extLst>
            <a:ext uri="{909E8E84-426E-40DD-AFC4-6F175D3DCCD1}">
              <a14:hiddenFill xmlns:a14="http://schemas.microsoft.com/office/drawing/2010/main">
                <a:solidFill>
                  <a:srgbClr val="FFFFFF"/>
                </a:solidFill>
              </a14:hiddenFill>
            </a:ext>
          </a:extLst>
        </p:spPr>
      </p:pic>
      <p:sp>
        <p:nvSpPr>
          <p:cNvPr id="63490" name="Rectangle 2"/>
          <p:cNvSpPr>
            <a:spLocks noChangeArrowheads="1"/>
          </p:cNvSpPr>
          <p:nvPr/>
        </p:nvSpPr>
        <p:spPr bwMode="auto">
          <a:xfrm>
            <a:off x="609600" y="3733800"/>
            <a:ext cx="8153400" cy="3124200"/>
          </a:xfrm>
          <a:prstGeom prst="rect">
            <a:avLst/>
          </a:prstGeom>
          <a:noFill/>
          <a:ln w="9525">
            <a:noFill/>
            <a:miter lim="800000"/>
            <a:headEnd/>
            <a:tailEnd/>
          </a:ln>
        </p:spPr>
        <p:txBody>
          <a:bodyPr anchor="ctr"/>
          <a:lstStyle/>
          <a:p>
            <a:pPr>
              <a:defRPr/>
            </a:pPr>
            <a:r>
              <a:rPr lang="en-US" sz="4400" dirty="0">
                <a:solidFill>
                  <a:srgbClr val="006300"/>
                </a:solidFill>
                <a:effectLst>
                  <a:outerShdw blurRad="38100" dist="38100" dir="2700000" algn="tl">
                    <a:srgbClr val="000000"/>
                  </a:outerShdw>
                </a:effectLst>
                <a:latin typeface="Times New Roman"/>
              </a:rPr>
              <a:t>“</a:t>
            </a:r>
            <a:r>
              <a:rPr lang="en-US" sz="3200" dirty="0">
                <a:solidFill>
                  <a:srgbClr val="006300"/>
                </a:solidFill>
                <a:effectLst>
                  <a:outerShdw blurRad="38100" dist="38100" dir="2700000" algn="tl">
                    <a:srgbClr val="000000"/>
                  </a:outerShdw>
                </a:effectLst>
                <a:latin typeface="Times New Roman"/>
              </a:rPr>
              <a:t>Ta </a:t>
            </a:r>
            <a:r>
              <a:rPr lang="en-US" sz="3200" dirty="0" err="1">
                <a:solidFill>
                  <a:srgbClr val="006300"/>
                </a:solidFill>
                <a:effectLst>
                  <a:outerShdw blurRad="38100" dist="38100" dir="2700000" algn="tl">
                    <a:srgbClr val="000000"/>
                  </a:outerShdw>
                </a:effectLst>
                <a:latin typeface="Times New Roman"/>
              </a:rPr>
              <a:t>nhớ</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mãi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cái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thời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kỳ</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đen</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tối</a:t>
            </a:r>
            <a:r>
              <a:rPr lang="en-US" sz="3200" dirty="0">
                <a:solidFill>
                  <a:srgbClr val="006300"/>
                </a:solidFill>
                <a:effectLst>
                  <a:outerShdw blurRad="38100" dist="38100" dir="2700000" algn="tl">
                    <a:srgbClr val="000000"/>
                  </a:outerShdw>
                </a:effectLst>
                <a:latin typeface="Times New Roman"/>
              </a:rPr>
              <a:t>! </a:t>
            </a:r>
            <a:br>
              <a:rPr lang="en-US" sz="3200" dirty="0">
                <a:solidFill>
                  <a:srgbClr val="006300"/>
                </a:solidFill>
                <a:effectLst>
                  <a:outerShdw blurRad="38100" dist="38100" dir="2700000" algn="tl">
                    <a:srgbClr val="000000"/>
                  </a:outerShdw>
                </a:effectLst>
                <a:latin typeface="Times New Roman"/>
              </a:rPr>
            </a:br>
            <a:r>
              <a:rPr lang="en-US" sz="3200" dirty="0" err="1">
                <a:solidFill>
                  <a:srgbClr val="006300"/>
                </a:solidFill>
                <a:effectLst>
                  <a:outerShdw blurRad="38100" dist="38100" dir="2700000" algn="tl">
                    <a:srgbClr val="000000"/>
                  </a:outerShdw>
                </a:effectLst>
                <a:latin typeface="Times New Roman"/>
              </a:rPr>
              <a:t>Quên</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làm</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sao</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tội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lỗi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kẻ</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xâm</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lăng</a:t>
            </a:r>
            <a:r>
              <a:rPr lang="en-US" sz="3200" dirty="0">
                <a:solidFill>
                  <a:srgbClr val="006300"/>
                </a:solidFill>
                <a:effectLst>
                  <a:outerShdw blurRad="38100" dist="38100" dir="2700000" algn="tl">
                    <a:srgbClr val="000000"/>
                  </a:outerShdw>
                </a:effectLst>
                <a:latin typeface="Times New Roman"/>
              </a:rPr>
              <a:t>! </a:t>
            </a:r>
            <a:br>
              <a:rPr lang="en-US" sz="3200" dirty="0">
                <a:solidFill>
                  <a:srgbClr val="006300"/>
                </a:solidFill>
                <a:effectLst>
                  <a:outerShdw blurRad="38100" dist="38100" dir="2700000" algn="tl">
                    <a:srgbClr val="000000"/>
                  </a:outerShdw>
                </a:effectLst>
                <a:latin typeface="Times New Roman"/>
              </a:rPr>
            </a:br>
            <a:r>
              <a:rPr lang="en-US" sz="3200" dirty="0" err="1">
                <a:solidFill>
                  <a:srgbClr val="006300"/>
                </a:solidFill>
                <a:effectLst>
                  <a:outerShdw blurRad="38100" dist="38100" dir="2700000" algn="tl">
                    <a:srgbClr val="000000"/>
                  </a:outerShdw>
                </a:effectLst>
                <a:latin typeface="Times New Roman"/>
              </a:rPr>
              <a:t>Quên</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làm</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sao</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mối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thù</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hận</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khôn</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cùng</a:t>
            </a:r>
            <a:r>
              <a:rPr lang="en-US" sz="3200" dirty="0">
                <a:solidFill>
                  <a:srgbClr val="006300"/>
                </a:solidFill>
                <a:effectLst>
                  <a:outerShdw blurRad="38100" dist="38100" dir="2700000" algn="tl">
                    <a:srgbClr val="000000"/>
                  </a:outerShdw>
                </a:effectLst>
                <a:latin typeface="Times New Roman"/>
              </a:rPr>
              <a:t>! </a:t>
            </a:r>
            <a:br>
              <a:rPr lang="en-US" sz="3200" dirty="0">
                <a:solidFill>
                  <a:srgbClr val="006300"/>
                </a:solidFill>
                <a:effectLst>
                  <a:outerShdw blurRad="38100" dist="38100" dir="2700000" algn="tl">
                    <a:srgbClr val="000000"/>
                  </a:outerShdw>
                </a:effectLst>
                <a:latin typeface="Times New Roman"/>
              </a:rPr>
            </a:br>
            <a:r>
              <a:rPr lang="en-US" sz="3200" dirty="0" err="1">
                <a:solidFill>
                  <a:srgbClr val="006300"/>
                </a:solidFill>
                <a:effectLst>
                  <a:outerShdw blurRad="38100" dist="38100" dir="2700000" algn="tl">
                    <a:srgbClr val="000000"/>
                  </a:outerShdw>
                </a:effectLst>
                <a:latin typeface="Times New Roman"/>
              </a:rPr>
              <a:t>Quên</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sao</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được</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hai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triệu</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người</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chết</a:t>
            </a:r>
            <a:r>
              <a:rPr lang="en-US" sz="3200" dirty="0">
                <a:solidFill>
                  <a:srgbClr val="006300"/>
                </a:solidFill>
                <a:effectLst>
                  <a:outerShdw blurRad="38100" dist="38100" dir="2700000" algn="tl">
                    <a:srgbClr val="000000"/>
                  </a:outerShdw>
                </a:effectLst>
                <a:latin typeface="Times New Roman"/>
              </a:rPr>
              <a:t> </a:t>
            </a:r>
            <a:r>
              <a:rPr lang="en-US" sz="3200" dirty="0" err="1">
                <a:solidFill>
                  <a:srgbClr val="006300"/>
                </a:solidFill>
                <a:effectLst>
                  <a:outerShdw blurRad="38100" dist="38100" dir="2700000" algn="tl">
                    <a:srgbClr val="000000"/>
                  </a:outerShdw>
                </a:effectLst>
                <a:latin typeface="Times New Roman"/>
              </a:rPr>
              <a:t>đói</a:t>
            </a:r>
            <a:r>
              <a:rPr lang="en-US" sz="3200" dirty="0">
                <a:solidFill>
                  <a:srgbClr val="006300"/>
                </a:solidFill>
                <a:effectLst>
                  <a:outerShdw blurRad="38100" dist="38100" dir="2700000" algn="tl">
                    <a:srgbClr val="000000"/>
                  </a:outerShdw>
                </a:effectLst>
                <a:latin typeface="Times New Roman"/>
              </a:rPr>
              <a:t>!” </a:t>
            </a:r>
            <a:br>
              <a:rPr lang="en-US" sz="3200" dirty="0">
                <a:solidFill>
                  <a:srgbClr val="006300"/>
                </a:solidFill>
                <a:effectLst>
                  <a:outerShdw blurRad="38100" dist="38100" dir="2700000" algn="tl">
                    <a:srgbClr val="000000"/>
                  </a:outerShdw>
                </a:effectLst>
                <a:latin typeface="Times New Roman"/>
              </a:rPr>
            </a:br>
            <a:r>
              <a:rPr lang="en-US" sz="3200" dirty="0">
                <a:solidFill>
                  <a:srgbClr val="006300"/>
                </a:solidFill>
                <a:effectLst>
                  <a:outerShdw blurRad="38100" dist="38100" dir="2700000" algn="tl">
                    <a:srgbClr val="000000"/>
                  </a:outerShdw>
                </a:effectLst>
                <a:latin typeface="Times New Roman"/>
              </a:rPr>
              <a:t>                                               </a:t>
            </a:r>
            <a:r>
              <a:rPr lang="en-US" sz="3200" i="1" dirty="0">
                <a:solidFill>
                  <a:srgbClr val="006300"/>
                </a:solidFill>
                <a:effectLst>
                  <a:outerShdw blurRad="38100" dist="38100" dir="2700000" algn="tl">
                    <a:srgbClr val="000000"/>
                  </a:outerShdw>
                </a:effectLst>
                <a:latin typeface="Times New Roman"/>
              </a:rPr>
              <a:t>(</a:t>
            </a:r>
            <a:r>
              <a:rPr lang="en-US" sz="3200" i="1" dirty="0" err="1">
                <a:solidFill>
                  <a:srgbClr val="006300"/>
                </a:solidFill>
                <a:effectLst>
                  <a:outerShdw blurRad="38100" dist="38100" dir="2700000" algn="tl">
                    <a:srgbClr val="000000"/>
                  </a:outerShdw>
                </a:effectLst>
                <a:latin typeface="Times New Roman"/>
              </a:rPr>
              <a:t>Bàng</a:t>
            </a:r>
            <a:r>
              <a:rPr lang="en-US" sz="3200" i="1" dirty="0">
                <a:solidFill>
                  <a:srgbClr val="006300"/>
                </a:solidFill>
                <a:effectLst>
                  <a:outerShdw blurRad="38100" dist="38100" dir="2700000" algn="tl">
                    <a:srgbClr val="000000"/>
                  </a:outerShdw>
                </a:effectLst>
                <a:latin typeface="Times New Roman"/>
              </a:rPr>
              <a:t> </a:t>
            </a:r>
            <a:r>
              <a:rPr lang="en-US" sz="3200" i="1" dirty="0" err="1">
                <a:solidFill>
                  <a:srgbClr val="006300"/>
                </a:solidFill>
                <a:effectLst>
                  <a:outerShdw blurRad="38100" dist="38100" dir="2700000" algn="tl">
                    <a:srgbClr val="000000"/>
                  </a:outerShdw>
                </a:effectLst>
                <a:latin typeface="Times New Roman"/>
              </a:rPr>
              <a:t>Bá</a:t>
            </a:r>
            <a:r>
              <a:rPr lang="en-US" sz="3200" i="1" dirty="0">
                <a:solidFill>
                  <a:srgbClr val="006300"/>
                </a:solidFill>
                <a:effectLst>
                  <a:outerShdw blurRad="38100" dist="38100" dir="2700000" algn="tl">
                    <a:srgbClr val="000000"/>
                  </a:outerShdw>
                </a:effectLst>
                <a:latin typeface="Times New Roman"/>
              </a:rPr>
              <a:t> </a:t>
            </a:r>
            <a:r>
              <a:rPr lang="en-US" sz="3200" i="1" dirty="0" err="1">
                <a:solidFill>
                  <a:srgbClr val="006300"/>
                </a:solidFill>
                <a:effectLst>
                  <a:outerShdw blurRad="38100" dist="38100" dir="2700000" algn="tl">
                    <a:srgbClr val="000000"/>
                  </a:outerShdw>
                </a:effectLst>
                <a:latin typeface="Times New Roman"/>
              </a:rPr>
              <a:t>Lân</a:t>
            </a:r>
            <a:r>
              <a:rPr lang="en-US" sz="3200" i="1" dirty="0">
                <a:solidFill>
                  <a:srgbClr val="006300"/>
                </a:solidFill>
                <a:effectLst>
                  <a:outerShdw blurRad="38100" dist="38100" dir="2700000" algn="tl">
                    <a:srgbClr val="000000"/>
                  </a:outerShdw>
                </a:effectLst>
                <a:latin typeface="Times New Roman"/>
              </a:rPr>
              <a:t>). </a:t>
            </a:r>
            <a:r>
              <a:rPr lang="en-US" sz="4400" dirty="0">
                <a:solidFill>
                  <a:srgbClr val="006300"/>
                </a:solidFill>
                <a:effectLst>
                  <a:outerShdw blurRad="38100" dist="38100" dir="2700000" algn="tl">
                    <a:srgbClr val="000000"/>
                  </a:outerShdw>
                </a:effectLst>
                <a:latin typeface="Times New Roman"/>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blinds(horizontal)">
                                      <p:cBhvr>
                                        <p:cTn id="7" dur="500"/>
                                        <p:tgtEl>
                                          <p:spTgt spid="9830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490"/>
                                        </p:tgtEl>
                                        <p:attrNameLst>
                                          <p:attrName>style.visibility</p:attrName>
                                        </p:attrNameLst>
                                      </p:cBhvr>
                                      <p:to>
                                        <p:strVal val="visible"/>
                                      </p:to>
                                    </p:set>
                                    <p:animEffect transition="in" filter="blinds(horizontal)">
                                      <p:cBhvr>
                                        <p:cTn id="10"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76200" y="1219200"/>
            <a:ext cx="1447800" cy="346075"/>
          </a:xfrm>
          <a:prstGeom prst="rect">
            <a:avLst/>
          </a:prstGeom>
          <a:solidFill>
            <a:srgbClr val="000066"/>
          </a:solidFill>
          <a:ln w="9525">
            <a:solidFill>
              <a:srgbClr val="000066"/>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Thủa ấu thơ</a:t>
            </a:r>
          </a:p>
        </p:txBody>
      </p:sp>
      <p:sp>
        <p:nvSpPr>
          <p:cNvPr id="25603" name="Text Box 6"/>
          <p:cNvSpPr txBox="1">
            <a:spLocks noChangeArrowheads="1"/>
          </p:cNvSpPr>
          <p:nvPr/>
        </p:nvSpPr>
        <p:spPr bwMode="auto">
          <a:xfrm>
            <a:off x="0" y="3124200"/>
            <a:ext cx="22860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Thời niên thiếu</a:t>
            </a:r>
          </a:p>
        </p:txBody>
      </p:sp>
      <p:sp>
        <p:nvSpPr>
          <p:cNvPr id="25604" name="Text Box 7"/>
          <p:cNvSpPr txBox="1">
            <a:spLocks noChangeArrowheads="1"/>
          </p:cNvSpPr>
          <p:nvPr/>
        </p:nvSpPr>
        <p:spPr bwMode="auto">
          <a:xfrm>
            <a:off x="76200" y="5638800"/>
            <a:ext cx="23622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Những năm gian khó </a:t>
            </a:r>
          </a:p>
        </p:txBody>
      </p:sp>
      <p:sp>
        <p:nvSpPr>
          <p:cNvPr id="88072" name="Text Box 8"/>
          <p:cNvSpPr txBox="1">
            <a:spLocks noChangeArrowheads="1"/>
          </p:cNvSpPr>
          <p:nvPr/>
        </p:nvSpPr>
        <p:spPr bwMode="auto">
          <a:xfrm>
            <a:off x="3352800" y="16764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0066"/>
                </a:solidFill>
                <a:latin typeface="Times New Roman" panose="02020603050405020304" pitchFamily="18" charset="0"/>
              </a:rPr>
              <a:t>- Gian khó, thiếu thốn, nhọc nhằn</a:t>
            </a:r>
            <a:r>
              <a:rPr lang="en-US" altLang="en-US">
                <a:solidFill>
                  <a:srgbClr val="FFFF00"/>
                </a:solidFill>
                <a:latin typeface="Times New Roman" panose="02020603050405020304" pitchFamily="18" charset="0"/>
              </a:rPr>
              <a:t>.</a:t>
            </a:r>
          </a:p>
        </p:txBody>
      </p:sp>
      <p:sp>
        <p:nvSpPr>
          <p:cNvPr id="88073" name="Text Box 9"/>
          <p:cNvSpPr txBox="1">
            <a:spLocks noChangeArrowheads="1"/>
          </p:cNvSpPr>
          <p:nvPr/>
        </p:nvSpPr>
        <p:spPr bwMode="auto">
          <a:xfrm>
            <a:off x="3352800" y="25146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latin typeface="Times New Roman" panose="02020603050405020304" pitchFamily="18" charset="0"/>
              </a:rPr>
              <a:t>- Gợi kỉ niệm ngậm ngùi, khó quên.</a:t>
            </a:r>
          </a:p>
        </p:txBody>
      </p:sp>
      <p:sp>
        <p:nvSpPr>
          <p:cNvPr id="88074" name="Text Box 10"/>
          <p:cNvSpPr txBox="1">
            <a:spLocks noChangeArrowheads="1"/>
          </p:cNvSpPr>
          <p:nvPr/>
        </p:nvSpPr>
        <p:spPr bwMode="auto">
          <a:xfrm>
            <a:off x="0" y="2514600"/>
            <a:ext cx="3276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b="1">
                <a:solidFill>
                  <a:srgbClr val="196666"/>
                </a:solidFill>
                <a:latin typeface="Times New Roman" panose="02020603050405020304" pitchFamily="18" charset="0"/>
              </a:rPr>
              <a:t> - Nghĩ lại đến giờ sống mũi còn cay”</a:t>
            </a:r>
            <a:r>
              <a:rPr lang="en-US" altLang="en-US" b="1">
                <a:latin typeface="Times New Roman" panose="02020603050405020304" pitchFamily="18" charset="0"/>
              </a:rPr>
              <a:t>!</a:t>
            </a:r>
          </a:p>
          <a:p>
            <a:pPr eaLnBrk="1" hangingPunct="1"/>
            <a:endParaRPr lang="en-US" altLang="en-US">
              <a:solidFill>
                <a:srgbClr val="FF3300"/>
              </a:solidFill>
              <a:latin typeface="Times New Roman" panose="02020603050405020304" pitchFamily="18" charset="0"/>
            </a:endParaRPr>
          </a:p>
        </p:txBody>
      </p:sp>
      <p:sp>
        <p:nvSpPr>
          <p:cNvPr id="25608" name="Text Box 11"/>
          <p:cNvSpPr txBox="1">
            <a:spLocks noChangeArrowheads="1"/>
          </p:cNvSpPr>
          <p:nvPr/>
        </p:nvSpPr>
        <p:spPr bwMode="auto">
          <a:xfrm>
            <a:off x="152400" y="16764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Đói mòn đói mỏi, khô rạc ngựa gầy ( thành ngữ, từ ngữ gợi hình gợi cảm)</a:t>
            </a:r>
          </a:p>
        </p:txBody>
      </p:sp>
      <p:sp>
        <p:nvSpPr>
          <p:cNvPr id="88092" name="Text Box 28"/>
          <p:cNvSpPr txBox="1">
            <a:spLocks noChangeArrowheads="1"/>
          </p:cNvSpPr>
          <p:nvPr/>
        </p:nvSpPr>
        <p:spPr bwMode="auto">
          <a:xfrm>
            <a:off x="6934200" y="1765300"/>
            <a:ext cx="2133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NT kể, bộc lộ cảm xúc-&gt; Niềm xúc động , nhớ thương ngậm ngùi.</a:t>
            </a:r>
          </a:p>
        </p:txBody>
      </p:sp>
      <p:sp>
        <p:nvSpPr>
          <p:cNvPr id="88093" name="AutoShape 29"/>
          <p:cNvSpPr>
            <a:spLocks/>
          </p:cNvSpPr>
          <p:nvPr/>
        </p:nvSpPr>
        <p:spPr bwMode="auto">
          <a:xfrm>
            <a:off x="6705600" y="1828800"/>
            <a:ext cx="152400" cy="914400"/>
          </a:xfrm>
          <a:prstGeom prst="rightBrace">
            <a:avLst>
              <a:gd name="adj1" fmla="val 50000"/>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25611" name="Rectangle 30"/>
          <p:cNvSpPr>
            <a:spLocks noChangeArrowheads="1"/>
          </p:cNvSpPr>
          <p:nvPr/>
        </p:nvSpPr>
        <p:spPr bwMode="auto">
          <a:xfrm>
            <a:off x="2209800" y="76200"/>
            <a:ext cx="4578350" cy="584200"/>
          </a:xfrm>
          <a:prstGeom prst="rect">
            <a:avLst/>
          </a:prstGeom>
          <a:solidFill>
            <a:srgbClr val="1B956C"/>
          </a:solidFill>
          <a:ln w="9525">
            <a:solidFill>
              <a:srgbClr val="FFFF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rPr>
              <a:t>Dòng hồi t</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ởng của cháu</a:t>
            </a:r>
          </a:p>
        </p:txBody>
      </p:sp>
      <p:pic>
        <p:nvPicPr>
          <p:cNvPr id="88096" name="Picture 2" descr="DSC01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441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4267200" y="5410200"/>
            <a:ext cx="5105400" cy="1016000"/>
          </a:xfrm>
          <a:prstGeom prst="rect">
            <a:avLst/>
          </a:prstGeom>
          <a:noFill/>
          <a:ln w="9525">
            <a:noFill/>
            <a:miter lim="800000"/>
            <a:headEnd/>
            <a:tailEnd/>
          </a:ln>
          <a:effectLst/>
        </p:spPr>
        <p:txBody>
          <a:bodyPr>
            <a:spAutoFit/>
          </a:bodyPr>
          <a:lstStyle/>
          <a:p>
            <a:pPr eaLnBrk="0" hangingPunct="0">
              <a:spcBef>
                <a:spcPct val="50000"/>
              </a:spcBef>
              <a:defRPr/>
            </a:pPr>
            <a:r>
              <a:rPr lang="en-US" sz="2400" b="1" dirty="0">
                <a:solidFill>
                  <a:schemeClr val="accent1">
                    <a:lumMod val="50000"/>
                  </a:schemeClr>
                </a:solidFill>
                <a:latin typeface="Times New Roman"/>
              </a:rPr>
              <a:t>“</a:t>
            </a:r>
            <a:r>
              <a:rPr lang="en-US" sz="2400" b="1" dirty="0" err="1">
                <a:solidFill>
                  <a:schemeClr val="accent1">
                    <a:lumMod val="50000"/>
                  </a:schemeClr>
                </a:solidFill>
                <a:latin typeface="Times New Roman"/>
              </a:rPr>
              <a:t>Chỉ</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nhớ</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khói</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hun</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nhèm</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mắt</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cháu</a:t>
            </a:r>
            <a:endParaRPr lang="en-US" sz="2400" b="1" dirty="0">
              <a:solidFill>
                <a:schemeClr val="accent1">
                  <a:lumMod val="50000"/>
                </a:schemeClr>
              </a:solidFill>
              <a:latin typeface="Times New Roman"/>
            </a:endParaRPr>
          </a:p>
          <a:p>
            <a:pPr eaLnBrk="0" hangingPunct="0">
              <a:spcBef>
                <a:spcPct val="50000"/>
              </a:spcBef>
              <a:defRPr/>
            </a:pP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Nghĩ</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lại</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đến</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giờ</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sống</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mũi</a:t>
            </a:r>
            <a:r>
              <a:rPr lang="en-US" sz="2400" b="1" dirty="0">
                <a:solidFill>
                  <a:schemeClr val="accent1">
                    <a:lumMod val="50000"/>
                  </a:schemeClr>
                </a:solidFill>
                <a:latin typeface="Times New Roman"/>
              </a:rPr>
              <a:t> </a:t>
            </a:r>
            <a:r>
              <a:rPr lang="en-US" sz="2400" b="1" dirty="0" err="1">
                <a:solidFill>
                  <a:schemeClr val="accent1">
                    <a:lumMod val="50000"/>
                  </a:schemeClr>
                </a:solidFill>
                <a:latin typeface="Times New Roman"/>
              </a:rPr>
              <a:t>còn</a:t>
            </a:r>
            <a:r>
              <a:rPr lang="en-US" sz="2400" b="1" dirty="0">
                <a:solidFill>
                  <a:schemeClr val="accent1">
                    <a:lumMod val="50000"/>
                  </a:schemeClr>
                </a:solidFill>
                <a:latin typeface="Times New Roman"/>
              </a:rPr>
              <a:t> cay”</a:t>
            </a:r>
            <a:r>
              <a:rPr lang="en-US" sz="2400" b="1" dirty="0">
                <a:latin typeface="Times New Roman"/>
              </a:rPr>
              <a:t>!</a:t>
            </a:r>
          </a:p>
        </p:txBody>
      </p:sp>
      <p:sp>
        <p:nvSpPr>
          <p:cNvPr id="92164" name="Text Box 4"/>
          <p:cNvSpPr txBox="1">
            <a:spLocks noChangeArrowheads="1"/>
          </p:cNvSpPr>
          <p:nvPr/>
        </p:nvSpPr>
        <p:spPr bwMode="auto">
          <a:xfrm>
            <a:off x="4343400" y="3733800"/>
            <a:ext cx="5029200" cy="1754188"/>
          </a:xfrm>
          <a:prstGeom prst="rect">
            <a:avLst/>
          </a:prstGeom>
          <a:noFill/>
          <a:ln w="9525">
            <a:noFill/>
            <a:miter lim="800000"/>
            <a:headEnd/>
            <a:tailEnd/>
          </a:ln>
          <a:effectLst/>
        </p:spPr>
        <p:txBody>
          <a:bodyPr>
            <a:spAutoFit/>
          </a:bodyPr>
          <a:lstStyle/>
          <a:p>
            <a:pPr eaLnBrk="0" hangingPunct="0">
              <a:spcBef>
                <a:spcPct val="50000"/>
              </a:spcBef>
              <a:defRPr/>
            </a:pPr>
            <a:r>
              <a:rPr lang="en-US" sz="2400" dirty="0">
                <a:solidFill>
                  <a:schemeClr val="accent2">
                    <a:lumMod val="75000"/>
                  </a:schemeClr>
                </a:solidFill>
                <a:latin typeface="Times New Roman"/>
              </a:rPr>
              <a:t>“</a:t>
            </a:r>
            <a:r>
              <a:rPr lang="en-US" sz="2400" dirty="0" err="1">
                <a:solidFill>
                  <a:schemeClr val="accent2">
                    <a:lumMod val="75000"/>
                  </a:schemeClr>
                </a:solidFill>
                <a:latin typeface="Times New Roman"/>
              </a:rPr>
              <a:t>Lên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bốn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tuổi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cháu</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đã</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quen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mùi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khói</a:t>
            </a:r>
            <a:endParaRPr lang="en-US" sz="2400" dirty="0">
              <a:solidFill>
                <a:schemeClr val="accent2">
                  <a:lumMod val="75000"/>
                </a:schemeClr>
              </a:solidFill>
              <a:latin typeface="Times New Roman"/>
            </a:endParaRPr>
          </a:p>
          <a:p>
            <a:pPr>
              <a:defRPr/>
            </a:pP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Năm</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ấy</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là</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năm</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đói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mòn</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đói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mỏi</a:t>
            </a:r>
            <a:endParaRPr lang="en-US" sz="2400" dirty="0">
              <a:solidFill>
                <a:schemeClr val="accent2">
                  <a:lumMod val="75000"/>
                </a:schemeClr>
              </a:solidFill>
              <a:latin typeface="Times New Roman"/>
            </a:endParaRPr>
          </a:p>
          <a:p>
            <a:pPr>
              <a:defRPr/>
            </a:pP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Bố</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đi</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đánh</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xe</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khô</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rạc</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ngựa</a:t>
            </a:r>
            <a:r>
              <a:rPr lang="en-US" sz="2400" dirty="0">
                <a:solidFill>
                  <a:schemeClr val="accent2">
                    <a:lumMod val="75000"/>
                  </a:schemeClr>
                </a:solidFill>
                <a:latin typeface="Times New Roman"/>
              </a:rPr>
              <a:t> </a:t>
            </a:r>
            <a:r>
              <a:rPr lang="en-US" sz="2400" dirty="0" err="1">
                <a:solidFill>
                  <a:schemeClr val="accent2">
                    <a:lumMod val="75000"/>
                  </a:schemeClr>
                </a:solidFill>
                <a:latin typeface="Times New Roman"/>
              </a:rPr>
              <a:t>gầy</a:t>
            </a:r>
            <a:r>
              <a:rPr lang="en-US" sz="2400" dirty="0">
                <a:solidFill>
                  <a:schemeClr val="accent2">
                    <a:lumMod val="75000"/>
                  </a:schemeClr>
                </a:solidFill>
                <a:latin typeface="Times New Roman"/>
              </a:rPr>
              <a:t>”</a:t>
            </a:r>
          </a:p>
          <a:p>
            <a:pPr eaLnBrk="0" hangingPunct="0">
              <a:spcBef>
                <a:spcPct val="50000"/>
              </a:spcBef>
              <a:defRPr/>
            </a:pPr>
            <a:endParaRPr lang="en-US" sz="2400" b="1" dirty="0">
              <a:latin typeface="Times New Roman"/>
            </a:endParaRPr>
          </a:p>
        </p:txBody>
      </p:sp>
      <p:sp>
        <p:nvSpPr>
          <p:cNvPr id="88099" name="Line 35"/>
          <p:cNvSpPr>
            <a:spLocks noChangeShapeType="1"/>
          </p:cNvSpPr>
          <p:nvPr/>
        </p:nvSpPr>
        <p:spPr bwMode="auto">
          <a:xfrm>
            <a:off x="4648200" y="6324600"/>
            <a:ext cx="419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wipe(left)">
                                      <p:cBhvr>
                                        <p:cTn id="7" dur="500"/>
                                        <p:tgtEl>
                                          <p:spTgt spid="880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8096"/>
                                        </p:tgtEl>
                                        <p:attrNameLst>
                                          <p:attrName>style.visibility</p:attrName>
                                        </p:attrNameLst>
                                      </p:cBhvr>
                                      <p:to>
                                        <p:strVal val="visible"/>
                                      </p:to>
                                    </p:set>
                                    <p:animEffect transition="in" filter="box(in)">
                                      <p:cBhvr>
                                        <p:cTn id="12" dur="500"/>
                                        <p:tgtEl>
                                          <p:spTgt spid="8809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2164"/>
                                        </p:tgtEl>
                                        <p:attrNameLst>
                                          <p:attrName>style.visibility</p:attrName>
                                        </p:attrNameLst>
                                      </p:cBhvr>
                                      <p:to>
                                        <p:strVal val="visible"/>
                                      </p:to>
                                    </p:set>
                                    <p:animEffect transition="in" filter="box(in)">
                                      <p:cBhvr>
                                        <p:cTn id="15" dur="500"/>
                                        <p:tgtEl>
                                          <p:spTgt spid="9216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2163"/>
                                        </p:tgtEl>
                                        <p:attrNameLst>
                                          <p:attrName>style.visibility</p:attrName>
                                        </p:attrNameLst>
                                      </p:cBhvr>
                                      <p:to>
                                        <p:strVal val="visible"/>
                                      </p:to>
                                    </p:set>
                                    <p:animEffect transition="in" filter="box(in)">
                                      <p:cBhvr>
                                        <p:cTn id="18" dur="500"/>
                                        <p:tgtEl>
                                          <p:spTgt spid="921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88099"/>
                                        </p:tgtEl>
                                        <p:attrNameLst>
                                          <p:attrName>style.visibility</p:attrName>
                                        </p:attrNameLst>
                                      </p:cBhvr>
                                      <p:to>
                                        <p:strVal val="visible"/>
                                      </p:to>
                                    </p:set>
                                    <p:animEffect transition="in" filter="box(in)">
                                      <p:cBhvr>
                                        <p:cTn id="23" dur="500"/>
                                        <p:tgtEl>
                                          <p:spTgt spid="880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nodeType="clickEffect">
                                  <p:stCondLst>
                                    <p:cond delay="0"/>
                                  </p:stCondLst>
                                  <p:childTnLst>
                                    <p:animEffect transition="out" filter="box(in)">
                                      <p:cBhvr>
                                        <p:cTn id="27" dur="500"/>
                                        <p:tgtEl>
                                          <p:spTgt spid="88099"/>
                                        </p:tgtEl>
                                      </p:cBhvr>
                                    </p:animEffect>
                                    <p:set>
                                      <p:cBhvr>
                                        <p:cTn id="28" dur="1" fill="hold">
                                          <p:stCondLst>
                                            <p:cond delay="499"/>
                                          </p:stCondLst>
                                        </p:cTn>
                                        <p:tgtEl>
                                          <p:spTgt spid="88099"/>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88096"/>
                                        </p:tgtEl>
                                      </p:cBhvr>
                                    </p:animEffect>
                                    <p:set>
                                      <p:cBhvr>
                                        <p:cTn id="31" dur="1" fill="hold">
                                          <p:stCondLst>
                                            <p:cond delay="499"/>
                                          </p:stCondLst>
                                        </p:cTn>
                                        <p:tgtEl>
                                          <p:spTgt spid="88096"/>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92164"/>
                                        </p:tgtEl>
                                      </p:cBhvr>
                                    </p:animEffect>
                                    <p:set>
                                      <p:cBhvr>
                                        <p:cTn id="34" dur="1" fill="hold">
                                          <p:stCondLst>
                                            <p:cond delay="499"/>
                                          </p:stCondLst>
                                        </p:cTn>
                                        <p:tgtEl>
                                          <p:spTgt spid="92164"/>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92163"/>
                                        </p:tgtEl>
                                      </p:cBhvr>
                                    </p:animEffect>
                                    <p:set>
                                      <p:cBhvr>
                                        <p:cTn id="37" dur="1" fill="hold">
                                          <p:stCondLst>
                                            <p:cond delay="499"/>
                                          </p:stCondLst>
                                        </p:cTn>
                                        <p:tgtEl>
                                          <p:spTgt spid="9216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8074"/>
                                        </p:tgtEl>
                                        <p:attrNameLst>
                                          <p:attrName>style.visibility</p:attrName>
                                        </p:attrNameLst>
                                      </p:cBhvr>
                                      <p:to>
                                        <p:strVal val="visible"/>
                                      </p:to>
                                    </p:set>
                                    <p:animEffect transition="in" filter="wipe(left)">
                                      <p:cBhvr>
                                        <p:cTn id="42" dur="500"/>
                                        <p:tgtEl>
                                          <p:spTgt spid="880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8073"/>
                                        </p:tgtEl>
                                        <p:attrNameLst>
                                          <p:attrName>style.visibility</p:attrName>
                                        </p:attrNameLst>
                                      </p:cBhvr>
                                      <p:to>
                                        <p:strVal val="visible"/>
                                      </p:to>
                                    </p:set>
                                    <p:animEffect transition="in" filter="wipe(left)">
                                      <p:cBhvr>
                                        <p:cTn id="47" dur="500"/>
                                        <p:tgtEl>
                                          <p:spTgt spid="880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8093"/>
                                        </p:tgtEl>
                                        <p:attrNameLst>
                                          <p:attrName>style.visibility</p:attrName>
                                        </p:attrNameLst>
                                      </p:cBhvr>
                                      <p:to>
                                        <p:strVal val="visible"/>
                                      </p:to>
                                    </p:set>
                                    <p:animEffect transition="in" filter="blinds(horizontal)">
                                      <p:cBhvr>
                                        <p:cTn id="52" dur="500"/>
                                        <p:tgtEl>
                                          <p:spTgt spid="880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8092"/>
                                        </p:tgtEl>
                                        <p:attrNameLst>
                                          <p:attrName>style.visibility</p:attrName>
                                        </p:attrNameLst>
                                      </p:cBhvr>
                                      <p:to>
                                        <p:strVal val="visible"/>
                                      </p:to>
                                    </p:set>
                                    <p:animEffect transition="in" filter="box(in)">
                                      <p:cBhvr>
                                        <p:cTn id="57" dur="500"/>
                                        <p:tgtEl>
                                          <p:spTgt spid="88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P spid="88073" grpId="0"/>
      <p:bldP spid="88074" grpId="0"/>
      <p:bldP spid="88092" grpId="0"/>
      <p:bldP spid="88093" grpId="0" animBg="1"/>
      <p:bldP spid="92163" grpId="0"/>
      <p:bldP spid="92163" grpId="1"/>
      <p:bldP spid="92164" grpId="0"/>
      <p:bldP spid="9216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ANd9GcSaWfGih5l6PvXhgdM85addku2J9t856fz33m-1qwhtBGdl5ghw"/>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4267200"/>
          </a:xfrm>
          <a:noFill/>
          <a:extLst>
            <a:ext uri="{909E8E84-426E-40DD-AFC4-6F175D3DCCD1}">
              <a14:hiddenFill xmlns:a14="http://schemas.microsoft.com/office/drawing/2010/main">
                <a:solidFill>
                  <a:srgbClr val="FFFFFF"/>
                </a:solidFill>
              </a14:hiddenFill>
            </a:ext>
          </a:extLst>
        </p:spPr>
      </p:pic>
      <p:sp>
        <p:nvSpPr>
          <p:cNvPr id="97285" name="Rectangle 5"/>
          <p:cNvSpPr>
            <a:spLocks noGrp="1" noChangeArrowheads="1"/>
          </p:cNvSpPr>
          <p:nvPr>
            <p:ph type="title"/>
          </p:nvPr>
        </p:nvSpPr>
        <p:spPr>
          <a:xfrm>
            <a:off x="1066800" y="4419600"/>
            <a:ext cx="8077200" cy="2438400"/>
          </a:xfrm>
        </p:spPr>
        <p:txBody>
          <a:bodyPr/>
          <a:lstStyle/>
          <a:p>
            <a:pPr eaLnBrk="1" hangingPunct="1">
              <a:defRPr/>
            </a:pPr>
            <a:r>
              <a:rPr lang="en-US" sz="3200" dirty="0" smtClean="0">
                <a:solidFill>
                  <a:schemeClr val="accent4">
                    <a:lumMod val="10000"/>
                  </a:schemeClr>
                </a:solidFill>
                <a:latin typeface="Times New Roman"/>
              </a:rPr>
              <a:t>“</a:t>
            </a:r>
            <a:r>
              <a:rPr lang="en-US" sz="3200" dirty="0" err="1" smtClean="0">
                <a:solidFill>
                  <a:schemeClr val="accent4">
                    <a:lumMod val="10000"/>
                  </a:schemeClr>
                </a:solidFill>
                <a:latin typeface="Times New Roman"/>
              </a:rPr>
              <a:t>Tu</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hú</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kêu</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trên</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những</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cánh</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đồng</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xa</a:t>
            </a:r>
            <a:r>
              <a:rPr lang="en-US" sz="3200" dirty="0" smtClean="0">
                <a:solidFill>
                  <a:schemeClr val="accent4">
                    <a:lumMod val="10000"/>
                  </a:schemeClr>
                </a:solidFill>
                <a:latin typeface="Times New Roman"/>
              </a:rPr>
              <a:t>…</a:t>
            </a:r>
            <a:br>
              <a:rPr lang="en-US" sz="3200" dirty="0" smtClean="0">
                <a:solidFill>
                  <a:schemeClr val="accent4">
                    <a:lumMod val="10000"/>
                  </a:schemeClr>
                </a:solidFill>
                <a:latin typeface="Times New Roman"/>
              </a:rPr>
            </a:br>
            <a:r>
              <a:rPr lang="en-US" sz="3200" dirty="0" err="1" smtClean="0">
                <a:solidFill>
                  <a:schemeClr val="accent4">
                    <a:lumMod val="10000"/>
                  </a:schemeClr>
                </a:solidFill>
                <a:latin typeface="Times New Roman"/>
              </a:rPr>
              <a:t>Tiếng</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tu</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hú</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sao</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mà</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tha</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thiết</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thế</a:t>
            </a:r>
            <a:r>
              <a:rPr lang="en-US" sz="3200" dirty="0" smtClean="0">
                <a:solidFill>
                  <a:schemeClr val="accent4">
                    <a:lumMod val="10000"/>
                  </a:schemeClr>
                </a:solidFill>
                <a:latin typeface="Times New Roman"/>
              </a:rPr>
              <a:t>!... </a:t>
            </a:r>
            <a:br>
              <a:rPr lang="en-US" sz="3200" dirty="0" smtClean="0">
                <a:solidFill>
                  <a:schemeClr val="accent4">
                    <a:lumMod val="10000"/>
                  </a:schemeClr>
                </a:solidFill>
                <a:latin typeface="Times New Roman"/>
              </a:rPr>
            </a:br>
            <a:r>
              <a:rPr lang="en-US" sz="3200" dirty="0" err="1" smtClean="0">
                <a:solidFill>
                  <a:schemeClr val="accent4">
                    <a:lumMod val="10000"/>
                  </a:schemeClr>
                </a:solidFill>
                <a:latin typeface="Times New Roman"/>
              </a:rPr>
              <a:t>Tu</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hú</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ơi</a:t>
            </a:r>
            <a:r>
              <a:rPr lang="en-US" sz="3200" dirty="0" smtClean="0">
                <a:solidFill>
                  <a:schemeClr val="accent4">
                    <a:lumMod val="10000"/>
                  </a:schemeClr>
                </a:solidFill>
                <a:latin typeface="Times New Roman"/>
              </a:rPr>
              <a:t> ! </a:t>
            </a:r>
            <a:r>
              <a:rPr lang="en-US" sz="3200" dirty="0" err="1" smtClean="0">
                <a:solidFill>
                  <a:schemeClr val="accent4">
                    <a:lumMod val="10000"/>
                  </a:schemeClr>
                </a:solidFill>
                <a:latin typeface="Times New Roman"/>
              </a:rPr>
              <a:t>Chẳng</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đến</a:t>
            </a:r>
            <a:r>
              <a:rPr lang="en-US" sz="3200" dirty="0" smtClean="0">
                <a:solidFill>
                  <a:schemeClr val="accent4">
                    <a:lumMod val="10000"/>
                  </a:schemeClr>
                </a:solidFill>
                <a:latin typeface="Times New Roman"/>
              </a:rPr>
              <a:t> ở </a:t>
            </a:r>
            <a:r>
              <a:rPr lang="en-US" sz="3200" dirty="0" err="1" smtClean="0">
                <a:solidFill>
                  <a:schemeClr val="accent4">
                    <a:lumMod val="10000"/>
                  </a:schemeClr>
                </a:solidFill>
                <a:latin typeface="Times New Roman"/>
              </a:rPr>
              <a:t>cùng</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bà</a:t>
            </a:r>
            <a:r>
              <a:rPr lang="en-US" sz="3200" dirty="0" smtClean="0">
                <a:solidFill>
                  <a:schemeClr val="accent4">
                    <a:lumMod val="10000"/>
                  </a:schemeClr>
                </a:solidFill>
                <a:latin typeface="Times New Roman"/>
              </a:rPr>
              <a:t/>
            </a:r>
            <a:br>
              <a:rPr lang="en-US" sz="3200" dirty="0" smtClean="0">
                <a:solidFill>
                  <a:schemeClr val="accent4">
                    <a:lumMod val="10000"/>
                  </a:schemeClr>
                </a:solidFill>
                <a:latin typeface="Times New Roman"/>
              </a:rPr>
            </a:br>
            <a:r>
              <a:rPr lang="en-US" sz="3200" dirty="0" err="1" smtClean="0">
                <a:solidFill>
                  <a:schemeClr val="accent4">
                    <a:lumMod val="10000"/>
                  </a:schemeClr>
                </a:solidFill>
                <a:latin typeface="Times New Roman"/>
              </a:rPr>
              <a:t>Kêu</a:t>
            </a:r>
            <a:r>
              <a:rPr lang="en-US" sz="3200" dirty="0" smtClean="0">
                <a:solidFill>
                  <a:schemeClr val="accent4">
                    <a:lumMod val="10000"/>
                  </a:schemeClr>
                </a:solidFill>
                <a:latin typeface="Times New Roman"/>
              </a:rPr>
              <a:t> chi </a:t>
            </a:r>
            <a:r>
              <a:rPr lang="en-US" sz="3200" dirty="0" err="1" smtClean="0">
                <a:solidFill>
                  <a:schemeClr val="accent4">
                    <a:lumMod val="10000"/>
                  </a:schemeClr>
                </a:solidFill>
                <a:latin typeface="Times New Roman"/>
              </a:rPr>
              <a:t>hoài</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trên</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những</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cánh</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đồng</a:t>
            </a:r>
            <a:r>
              <a:rPr lang="en-US" sz="3200" dirty="0" smtClean="0">
                <a:solidFill>
                  <a:schemeClr val="accent4">
                    <a:lumMod val="10000"/>
                  </a:schemeClr>
                </a:solidFill>
                <a:latin typeface="Times New Roman"/>
              </a:rPr>
              <a:t> </a:t>
            </a:r>
            <a:r>
              <a:rPr lang="en-US" sz="3200" dirty="0" err="1" smtClean="0">
                <a:solidFill>
                  <a:schemeClr val="accent4">
                    <a:lumMod val="10000"/>
                  </a:schemeClr>
                </a:solidFill>
                <a:latin typeface="Times New Roman"/>
              </a:rPr>
              <a:t>xa</a:t>
            </a:r>
            <a:r>
              <a:rPr lang="en-US" sz="3200" dirty="0" smtClean="0">
                <a:solidFill>
                  <a:schemeClr val="accent4">
                    <a:lumMod val="10000"/>
                  </a:schemeClr>
                </a:solidFill>
                <a:latin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 calcmode="lin" valueType="num">
                                      <p:cBhvr additive="base">
                                        <p:cTn id="12" dur="500" fill="hold"/>
                                        <p:tgtEl>
                                          <p:spTgt spid="97285"/>
                                        </p:tgtEl>
                                        <p:attrNameLst>
                                          <p:attrName>ppt_x</p:attrName>
                                        </p:attrNameLst>
                                      </p:cBhvr>
                                      <p:tavLst>
                                        <p:tav tm="0">
                                          <p:val>
                                            <p:strVal val="#ppt_x"/>
                                          </p:val>
                                        </p:tav>
                                        <p:tav tm="100000">
                                          <p:val>
                                            <p:strVal val="#ppt_x"/>
                                          </p:val>
                                        </p:tav>
                                      </p:tavLst>
                                    </p:anim>
                                    <p:anim calcmode="lin" valueType="num">
                                      <p:cBhvr additive="base">
                                        <p:cTn id="13" dur="500" fill="hold"/>
                                        <p:tgtEl>
                                          <p:spTgt spid="97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76200" y="1219200"/>
            <a:ext cx="1447800" cy="346075"/>
          </a:xfrm>
          <a:prstGeom prst="rect">
            <a:avLst/>
          </a:prstGeom>
          <a:solidFill>
            <a:srgbClr val="000066"/>
          </a:solidFill>
          <a:ln w="9525">
            <a:solidFill>
              <a:srgbClr val="000066"/>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Thuở ấu thơ</a:t>
            </a:r>
          </a:p>
        </p:txBody>
      </p:sp>
      <p:sp>
        <p:nvSpPr>
          <p:cNvPr id="27651" name="Text Box 6"/>
          <p:cNvSpPr txBox="1">
            <a:spLocks noChangeArrowheads="1"/>
          </p:cNvSpPr>
          <p:nvPr/>
        </p:nvSpPr>
        <p:spPr bwMode="auto">
          <a:xfrm>
            <a:off x="76200" y="3124200"/>
            <a:ext cx="22860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Thời niên thiếu</a:t>
            </a:r>
          </a:p>
        </p:txBody>
      </p:sp>
      <p:sp>
        <p:nvSpPr>
          <p:cNvPr id="27652" name="Text Box 7"/>
          <p:cNvSpPr txBox="1">
            <a:spLocks noChangeArrowheads="1"/>
          </p:cNvSpPr>
          <p:nvPr/>
        </p:nvSpPr>
        <p:spPr bwMode="auto">
          <a:xfrm>
            <a:off x="76200" y="5638800"/>
            <a:ext cx="23622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Những năm gian khó </a:t>
            </a:r>
          </a:p>
        </p:txBody>
      </p:sp>
      <p:sp>
        <p:nvSpPr>
          <p:cNvPr id="27653" name="Text Box 8"/>
          <p:cNvSpPr txBox="1">
            <a:spLocks noChangeArrowheads="1"/>
          </p:cNvSpPr>
          <p:nvPr/>
        </p:nvSpPr>
        <p:spPr bwMode="auto">
          <a:xfrm>
            <a:off x="3352800" y="16764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FF00"/>
                </a:solidFill>
                <a:latin typeface="Times New Roman" panose="02020603050405020304" pitchFamily="18" charset="0"/>
              </a:rPr>
              <a:t>- </a:t>
            </a:r>
            <a:r>
              <a:rPr lang="en-US" altLang="en-US">
                <a:solidFill>
                  <a:srgbClr val="FF0066"/>
                </a:solidFill>
                <a:latin typeface="Times New Roman" panose="02020603050405020304" pitchFamily="18" charset="0"/>
              </a:rPr>
              <a:t>Gian khó, thiếu thốn, nhọc nhằn.</a:t>
            </a:r>
          </a:p>
        </p:txBody>
      </p:sp>
      <p:sp>
        <p:nvSpPr>
          <p:cNvPr id="27654" name="Text Box 9"/>
          <p:cNvSpPr txBox="1">
            <a:spLocks noChangeArrowheads="1"/>
          </p:cNvSpPr>
          <p:nvPr/>
        </p:nvSpPr>
        <p:spPr bwMode="auto">
          <a:xfrm>
            <a:off x="3352800" y="25146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latin typeface="Times New Roman" panose="02020603050405020304" pitchFamily="18" charset="0"/>
              </a:rPr>
              <a:t>- Gợi kỉ niệm ngậm ngùi, khó quên.</a:t>
            </a:r>
          </a:p>
        </p:txBody>
      </p:sp>
      <p:sp>
        <p:nvSpPr>
          <p:cNvPr id="27655" name="Text Box 10"/>
          <p:cNvSpPr txBox="1">
            <a:spLocks noChangeArrowheads="1"/>
          </p:cNvSpPr>
          <p:nvPr/>
        </p:nvSpPr>
        <p:spPr bwMode="auto">
          <a:xfrm>
            <a:off x="0" y="2514600"/>
            <a:ext cx="2535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3300"/>
                </a:solidFill>
                <a:latin typeface="Times New Roman" panose="02020603050405020304" pitchFamily="18" charset="0"/>
              </a:rPr>
              <a:t>- khói hun nhèm mắt cháu </a:t>
            </a:r>
          </a:p>
        </p:txBody>
      </p:sp>
      <p:sp>
        <p:nvSpPr>
          <p:cNvPr id="27656" name="Text Box 11"/>
          <p:cNvSpPr txBox="1">
            <a:spLocks noChangeArrowheads="1"/>
          </p:cNvSpPr>
          <p:nvPr/>
        </p:nvSpPr>
        <p:spPr bwMode="auto">
          <a:xfrm>
            <a:off x="152400" y="16764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Đói mòn đói mỏi, khô rạc ngựa gầy ( thành ngữ, từ ngữ gợi hình gợi cảm)</a:t>
            </a:r>
          </a:p>
        </p:txBody>
      </p:sp>
      <p:sp>
        <p:nvSpPr>
          <p:cNvPr id="27657" name="AutoShape 13"/>
          <p:cNvSpPr>
            <a:spLocks/>
          </p:cNvSpPr>
          <p:nvPr/>
        </p:nvSpPr>
        <p:spPr bwMode="auto">
          <a:xfrm>
            <a:off x="6934200" y="1828800"/>
            <a:ext cx="152400" cy="914400"/>
          </a:xfrm>
          <a:prstGeom prst="rightBrace">
            <a:avLst>
              <a:gd name="adj1" fmla="val 50000"/>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99342" name="Text Box 14"/>
          <p:cNvSpPr txBox="1">
            <a:spLocks noChangeArrowheads="1"/>
          </p:cNvSpPr>
          <p:nvPr/>
        </p:nvSpPr>
        <p:spPr bwMode="auto">
          <a:xfrm>
            <a:off x="76200" y="3581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Tiếng chim tu hú</a:t>
            </a:r>
          </a:p>
        </p:txBody>
      </p:sp>
      <p:sp>
        <p:nvSpPr>
          <p:cNvPr id="99346" name="Text Box 18"/>
          <p:cNvSpPr txBox="1">
            <a:spLocks noChangeArrowheads="1"/>
          </p:cNvSpPr>
          <p:nvPr/>
        </p:nvSpPr>
        <p:spPr bwMode="auto">
          <a:xfrm>
            <a:off x="3352800" y="3505200"/>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FF00"/>
                </a:solidFill>
                <a:latin typeface="Times New Roman" panose="02020603050405020304" pitchFamily="18" charset="0"/>
              </a:rPr>
              <a:t>- </a:t>
            </a:r>
            <a:r>
              <a:rPr lang="en-US" altLang="en-US">
                <a:solidFill>
                  <a:srgbClr val="FF0066"/>
                </a:solidFill>
                <a:latin typeface="Times New Roman" panose="02020603050405020304" pitchFamily="18" charset="0"/>
              </a:rPr>
              <a:t>Hình ảnh sáng tạo làm cho nỗi nhớ trở nên da diết</a:t>
            </a:r>
          </a:p>
        </p:txBody>
      </p:sp>
      <p:sp>
        <p:nvSpPr>
          <p:cNvPr id="27660" name="Rectangle 28"/>
          <p:cNvSpPr>
            <a:spLocks noChangeArrowheads="1"/>
          </p:cNvSpPr>
          <p:nvPr/>
        </p:nvSpPr>
        <p:spPr bwMode="auto">
          <a:xfrm>
            <a:off x="2209800" y="76200"/>
            <a:ext cx="4578350" cy="584200"/>
          </a:xfrm>
          <a:prstGeom prst="rect">
            <a:avLst/>
          </a:prstGeom>
          <a:solidFill>
            <a:srgbClr val="1B956C"/>
          </a:solidFill>
          <a:ln w="9525">
            <a:solidFill>
              <a:srgbClr val="FFFF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rPr>
              <a:t>Dòng hồi t</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ởng của cháu</a:t>
            </a:r>
          </a:p>
        </p:txBody>
      </p:sp>
      <p:sp>
        <p:nvSpPr>
          <p:cNvPr id="27661" name="Text Box 29"/>
          <p:cNvSpPr txBox="1">
            <a:spLocks noChangeArrowheads="1"/>
          </p:cNvSpPr>
          <p:nvPr/>
        </p:nvSpPr>
        <p:spPr bwMode="auto">
          <a:xfrm>
            <a:off x="7086600" y="1676400"/>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NT kể, bộc lộ cảm xúc-&gt; Niềm xúc động , nhớ thương ngậm ngùi.</a:t>
            </a:r>
          </a:p>
        </p:txBody>
      </p:sp>
      <p:sp>
        <p:nvSpPr>
          <p:cNvPr id="99358" name="Text Box 30"/>
          <p:cNvSpPr txBox="1">
            <a:spLocks noChangeArrowheads="1"/>
          </p:cNvSpPr>
          <p:nvPr/>
        </p:nvSpPr>
        <p:spPr bwMode="auto">
          <a:xfrm>
            <a:off x="6705600" y="3182938"/>
            <a:ext cx="2209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Tiếng chim tu hú khắc khoải gợi nỗi nhớ nhà, nhớ quê hương, thương bà một mình lận đận.</a:t>
            </a:r>
          </a:p>
        </p:txBody>
      </p:sp>
      <p:sp>
        <p:nvSpPr>
          <p:cNvPr id="99359" name="AutoShape 31"/>
          <p:cNvSpPr>
            <a:spLocks/>
          </p:cNvSpPr>
          <p:nvPr/>
        </p:nvSpPr>
        <p:spPr bwMode="auto">
          <a:xfrm>
            <a:off x="6477000" y="3505200"/>
            <a:ext cx="152400" cy="1600200"/>
          </a:xfrm>
          <a:prstGeom prst="rightBrace">
            <a:avLst>
              <a:gd name="adj1" fmla="val 87500"/>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42"/>
                                        </p:tgtEl>
                                        <p:attrNameLst>
                                          <p:attrName>style.visibility</p:attrName>
                                        </p:attrNameLst>
                                      </p:cBhvr>
                                      <p:to>
                                        <p:strVal val="visible"/>
                                      </p:to>
                                    </p:set>
                                    <p:animEffect transition="in" filter="wipe(left)">
                                      <p:cBhvr>
                                        <p:cTn id="7" dur="500"/>
                                        <p:tgtEl>
                                          <p:spTgt spid="99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346"/>
                                        </p:tgtEl>
                                        <p:attrNameLst>
                                          <p:attrName>style.visibility</p:attrName>
                                        </p:attrNameLst>
                                      </p:cBhvr>
                                      <p:to>
                                        <p:strVal val="visible"/>
                                      </p:to>
                                    </p:set>
                                    <p:animEffect transition="in" filter="wipe(up)">
                                      <p:cBhvr>
                                        <p:cTn id="12" dur="500"/>
                                        <p:tgtEl>
                                          <p:spTgt spid="993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59"/>
                                        </p:tgtEl>
                                        <p:attrNameLst>
                                          <p:attrName>style.visibility</p:attrName>
                                        </p:attrNameLst>
                                      </p:cBhvr>
                                      <p:to>
                                        <p:strVal val="visible"/>
                                      </p:to>
                                    </p:set>
                                    <p:animEffect transition="in" filter="wipe(left)">
                                      <p:cBhvr>
                                        <p:cTn id="17" dur="500"/>
                                        <p:tgtEl>
                                          <p:spTgt spid="993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9358"/>
                                        </p:tgtEl>
                                        <p:attrNameLst>
                                          <p:attrName>style.visibility</p:attrName>
                                        </p:attrNameLst>
                                      </p:cBhvr>
                                      <p:to>
                                        <p:strVal val="visible"/>
                                      </p:to>
                                    </p:set>
                                    <p:animEffect transition="in" filter="wipe(up)">
                                      <p:cBhvr>
                                        <p:cTn id="22" dur="500"/>
                                        <p:tgtEl>
                                          <p:spTgt spid="99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2" grpId="0"/>
      <p:bldP spid="99346" grpId="0"/>
      <p:bldP spid="99358" grpId="0"/>
      <p:bldP spid="993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Anh-0005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8"/>
          <p:cNvSpPr txBox="1">
            <a:spLocks noChangeArrowheads="1"/>
          </p:cNvSpPr>
          <p:nvPr/>
        </p:nvSpPr>
        <p:spPr bwMode="auto">
          <a:xfrm>
            <a:off x="1371600" y="5638800"/>
            <a:ext cx="7772400" cy="1169988"/>
          </a:xfrm>
          <a:prstGeom prst="rect">
            <a:avLst/>
          </a:prstGeom>
          <a:noFill/>
          <a:ln w="9525">
            <a:noFill/>
            <a:miter lim="800000"/>
            <a:headEnd/>
            <a:tailEnd/>
          </a:ln>
        </p:spPr>
        <p:txBody>
          <a:bodyPr>
            <a:spAutoFit/>
          </a:bodyPr>
          <a:lstStyle/>
          <a:p>
            <a:pPr eaLnBrk="0" hangingPunct="0">
              <a:spcBef>
                <a:spcPct val="50000"/>
              </a:spcBef>
              <a:defRPr/>
            </a:pPr>
            <a:r>
              <a:rPr lang="en-US" sz="2800" b="1" dirty="0" err="1">
                <a:solidFill>
                  <a:schemeClr val="bg2">
                    <a:lumMod val="50000"/>
                  </a:schemeClr>
                </a:solidFill>
                <a:latin typeface="Times New Roman"/>
              </a:rPr>
              <a:t>Bà</a:t>
            </a:r>
            <a:r>
              <a:rPr lang="en-US" sz="2800" b="1" dirty="0">
                <a:solidFill>
                  <a:schemeClr val="bg2">
                    <a:lumMod val="50000"/>
                  </a:schemeClr>
                </a:solidFill>
                <a:latin typeface="Times New Roman"/>
              </a:rPr>
              <a:t> hay </a:t>
            </a:r>
            <a:r>
              <a:rPr lang="en-US" sz="2800" b="1" dirty="0" err="1">
                <a:solidFill>
                  <a:schemeClr val="bg2">
                    <a:lumMod val="50000"/>
                  </a:schemeClr>
                </a:solidFill>
                <a:latin typeface="Times New Roman"/>
              </a:rPr>
              <a:t>kể</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chuyện</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những</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ngày</a:t>
            </a:r>
            <a:r>
              <a:rPr lang="en-US" sz="2800" b="1" dirty="0">
                <a:solidFill>
                  <a:schemeClr val="bg2">
                    <a:lumMod val="50000"/>
                  </a:schemeClr>
                </a:solidFill>
                <a:latin typeface="Times New Roman"/>
              </a:rPr>
              <a:t> ở </a:t>
            </a:r>
            <a:r>
              <a:rPr lang="en-US" sz="2800" b="1" dirty="0" err="1">
                <a:solidFill>
                  <a:schemeClr val="bg2">
                    <a:lumMod val="50000"/>
                  </a:schemeClr>
                </a:solidFill>
                <a:latin typeface="Times New Roman"/>
              </a:rPr>
              <a:t>Huế</a:t>
            </a:r>
            <a:endParaRPr lang="en-US" sz="2800" b="1" dirty="0">
              <a:solidFill>
                <a:schemeClr val="bg2">
                  <a:lumMod val="50000"/>
                </a:schemeClr>
              </a:solidFill>
              <a:latin typeface="Times New Roman"/>
            </a:endParaRPr>
          </a:p>
          <a:p>
            <a:pPr eaLnBrk="0" hangingPunct="0">
              <a:spcBef>
                <a:spcPct val="50000"/>
              </a:spcBef>
              <a:defRPr/>
            </a:pPr>
            <a:r>
              <a:rPr lang="en-US" sz="2800" b="1" dirty="0" err="1">
                <a:solidFill>
                  <a:schemeClr val="bg2">
                    <a:lumMod val="50000"/>
                  </a:schemeClr>
                </a:solidFill>
                <a:latin typeface="Times New Roman"/>
              </a:rPr>
              <a:t>Bà</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dạy</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cháu</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làm</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bà</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chăm</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cháu</a:t>
            </a:r>
            <a:r>
              <a:rPr lang="en-US" sz="2800" b="1" dirty="0">
                <a:solidFill>
                  <a:schemeClr val="bg2">
                    <a:lumMod val="50000"/>
                  </a:schemeClr>
                </a:solidFill>
                <a:latin typeface="Times New Roman"/>
              </a:rPr>
              <a:t> </a:t>
            </a:r>
            <a:r>
              <a:rPr lang="en-US" sz="2800" b="1" dirty="0" err="1">
                <a:solidFill>
                  <a:schemeClr val="bg2">
                    <a:lumMod val="50000"/>
                  </a:schemeClr>
                </a:solidFill>
                <a:latin typeface="Times New Roman"/>
              </a:rPr>
              <a:t>học</a:t>
            </a:r>
            <a:endParaRPr lang="en-US" sz="2800" b="1" dirty="0">
              <a:solidFill>
                <a:schemeClr val="bg2">
                  <a:lumMod val="50000"/>
                </a:schemeClr>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box(in)">
                                      <p:cBhvr>
                                        <p:cTn id="7" dur="5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checkerboard(across)">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76200" y="1219200"/>
            <a:ext cx="1447800" cy="346075"/>
          </a:xfrm>
          <a:prstGeom prst="rect">
            <a:avLst/>
          </a:prstGeom>
          <a:solidFill>
            <a:srgbClr val="000066"/>
          </a:solidFill>
          <a:ln w="9525">
            <a:solidFill>
              <a:srgbClr val="000066"/>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Thuở ấu thơ</a:t>
            </a:r>
          </a:p>
        </p:txBody>
      </p:sp>
      <p:sp>
        <p:nvSpPr>
          <p:cNvPr id="29699" name="Text Box 6"/>
          <p:cNvSpPr txBox="1">
            <a:spLocks noChangeArrowheads="1"/>
          </p:cNvSpPr>
          <p:nvPr/>
        </p:nvSpPr>
        <p:spPr bwMode="auto">
          <a:xfrm>
            <a:off x="76200" y="3124200"/>
            <a:ext cx="22860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Thời  niên thiếu</a:t>
            </a:r>
          </a:p>
        </p:txBody>
      </p:sp>
      <p:sp>
        <p:nvSpPr>
          <p:cNvPr id="29700" name="Text Box 7"/>
          <p:cNvSpPr txBox="1">
            <a:spLocks noChangeArrowheads="1"/>
          </p:cNvSpPr>
          <p:nvPr/>
        </p:nvSpPr>
        <p:spPr bwMode="auto">
          <a:xfrm>
            <a:off x="76200" y="5638800"/>
            <a:ext cx="23622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Những năm gian khó </a:t>
            </a:r>
          </a:p>
        </p:txBody>
      </p:sp>
      <p:sp>
        <p:nvSpPr>
          <p:cNvPr id="29701" name="Text Box 8"/>
          <p:cNvSpPr txBox="1">
            <a:spLocks noChangeArrowheads="1"/>
          </p:cNvSpPr>
          <p:nvPr/>
        </p:nvSpPr>
        <p:spPr bwMode="auto">
          <a:xfrm>
            <a:off x="3352800" y="16764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0066"/>
                </a:solidFill>
                <a:latin typeface="Times New Roman" panose="02020603050405020304" pitchFamily="18" charset="0"/>
              </a:rPr>
              <a:t>- Gian khó, thiếu thốn, nhọc nhằn.</a:t>
            </a:r>
          </a:p>
        </p:txBody>
      </p:sp>
      <p:sp>
        <p:nvSpPr>
          <p:cNvPr id="29702" name="Text Box 9"/>
          <p:cNvSpPr txBox="1">
            <a:spLocks noChangeArrowheads="1"/>
          </p:cNvSpPr>
          <p:nvPr/>
        </p:nvSpPr>
        <p:spPr bwMode="auto">
          <a:xfrm>
            <a:off x="3352800" y="25146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latin typeface="Times New Roman" panose="02020603050405020304" pitchFamily="18" charset="0"/>
              </a:rPr>
              <a:t>- Gợi kỉ niệm ngậm ngùi, khó quên.</a:t>
            </a:r>
          </a:p>
        </p:txBody>
      </p:sp>
      <p:sp>
        <p:nvSpPr>
          <p:cNvPr id="29703" name="Text Box 10"/>
          <p:cNvSpPr txBox="1">
            <a:spLocks noChangeArrowheads="1"/>
          </p:cNvSpPr>
          <p:nvPr/>
        </p:nvSpPr>
        <p:spPr bwMode="auto">
          <a:xfrm>
            <a:off x="0" y="2514600"/>
            <a:ext cx="2535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3300"/>
                </a:solidFill>
                <a:latin typeface="Times New Roman" panose="02020603050405020304" pitchFamily="18" charset="0"/>
              </a:rPr>
              <a:t>- khói hun nhèm mắt cháu </a:t>
            </a:r>
          </a:p>
        </p:txBody>
      </p:sp>
      <p:sp>
        <p:nvSpPr>
          <p:cNvPr id="29704" name="Text Box 11"/>
          <p:cNvSpPr txBox="1">
            <a:spLocks noChangeArrowheads="1"/>
          </p:cNvSpPr>
          <p:nvPr/>
        </p:nvSpPr>
        <p:spPr bwMode="auto">
          <a:xfrm>
            <a:off x="152400" y="16764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Đói mòn đói mỏi, khô rạc ngựa gầy (thành ngữ, từ ngữ gợi hình gợi cảm)</a:t>
            </a:r>
          </a:p>
        </p:txBody>
      </p:sp>
      <p:sp>
        <p:nvSpPr>
          <p:cNvPr id="29705" name="AutoShape 13"/>
          <p:cNvSpPr>
            <a:spLocks/>
          </p:cNvSpPr>
          <p:nvPr/>
        </p:nvSpPr>
        <p:spPr bwMode="auto">
          <a:xfrm>
            <a:off x="6705600" y="1828800"/>
            <a:ext cx="152400" cy="914400"/>
          </a:xfrm>
          <a:prstGeom prst="rightBrace">
            <a:avLst>
              <a:gd name="adj1" fmla="val 50000"/>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29706" name="Text Box 14"/>
          <p:cNvSpPr txBox="1">
            <a:spLocks noChangeArrowheads="1"/>
          </p:cNvSpPr>
          <p:nvPr/>
        </p:nvSpPr>
        <p:spPr bwMode="auto">
          <a:xfrm>
            <a:off x="76200" y="35052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Tiếng chim tu hú</a:t>
            </a:r>
          </a:p>
        </p:txBody>
      </p:sp>
      <p:sp>
        <p:nvSpPr>
          <p:cNvPr id="59407" name="Text Box 15"/>
          <p:cNvSpPr txBox="1">
            <a:spLocks noChangeArrowheads="1"/>
          </p:cNvSpPr>
          <p:nvPr/>
        </p:nvSpPr>
        <p:spPr bwMode="auto">
          <a:xfrm>
            <a:off x="76200" y="46926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Bà </a:t>
            </a:r>
          </a:p>
        </p:txBody>
      </p:sp>
      <p:sp>
        <p:nvSpPr>
          <p:cNvPr id="59408" name="Text Box 16"/>
          <p:cNvSpPr txBox="1">
            <a:spLocks noChangeArrowheads="1"/>
          </p:cNvSpPr>
          <p:nvPr/>
        </p:nvSpPr>
        <p:spPr bwMode="auto">
          <a:xfrm>
            <a:off x="876300" y="4340225"/>
            <a:ext cx="14176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3300"/>
                </a:solidFill>
                <a:latin typeface="Times New Roman" panose="02020603050405020304" pitchFamily="18" charset="0"/>
              </a:rPr>
              <a:t>hay kể chuyện</a:t>
            </a:r>
          </a:p>
          <a:p>
            <a:pPr eaLnBrk="1" hangingPunct="1"/>
            <a:r>
              <a:rPr lang="en-US" altLang="en-US">
                <a:solidFill>
                  <a:srgbClr val="FF3300"/>
                </a:solidFill>
                <a:latin typeface="Times New Roman" panose="02020603050405020304" pitchFamily="18" charset="0"/>
              </a:rPr>
              <a:t>bảo cháu nghe</a:t>
            </a:r>
          </a:p>
          <a:p>
            <a:pPr eaLnBrk="1" hangingPunct="1"/>
            <a:r>
              <a:rPr lang="en-US" altLang="en-US">
                <a:solidFill>
                  <a:srgbClr val="FF3300"/>
                </a:solidFill>
                <a:latin typeface="Times New Roman" panose="02020603050405020304" pitchFamily="18" charset="0"/>
              </a:rPr>
              <a:t>dạy cháu làm</a:t>
            </a:r>
          </a:p>
          <a:p>
            <a:pPr eaLnBrk="1" hangingPunct="1"/>
            <a:r>
              <a:rPr lang="en-US" altLang="en-US">
                <a:solidFill>
                  <a:srgbClr val="FF3300"/>
                </a:solidFill>
                <a:latin typeface="Times New Roman" panose="02020603050405020304" pitchFamily="18" charset="0"/>
              </a:rPr>
              <a:t>chăm cháu học</a:t>
            </a:r>
          </a:p>
        </p:txBody>
      </p:sp>
      <p:sp>
        <p:nvSpPr>
          <p:cNvPr id="59409" name="AutoShape 17"/>
          <p:cNvSpPr>
            <a:spLocks/>
          </p:cNvSpPr>
          <p:nvPr/>
        </p:nvSpPr>
        <p:spPr bwMode="auto">
          <a:xfrm>
            <a:off x="685800" y="4419600"/>
            <a:ext cx="152400" cy="914400"/>
          </a:xfrm>
          <a:prstGeom prst="leftBrace">
            <a:avLst>
              <a:gd name="adj1" fmla="val 50000"/>
              <a:gd name="adj2" fmla="val 50000"/>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29710" name="Text Box 18"/>
          <p:cNvSpPr txBox="1">
            <a:spLocks noChangeArrowheads="1"/>
          </p:cNvSpPr>
          <p:nvPr/>
        </p:nvSpPr>
        <p:spPr bwMode="auto">
          <a:xfrm>
            <a:off x="2819400" y="3429000"/>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latin typeface="Times New Roman" panose="02020603050405020304" pitchFamily="18" charset="0"/>
              </a:rPr>
              <a:t>- Hình ảnh sáng tạo làm cho nỗi nhớ trở nên da diết</a:t>
            </a:r>
          </a:p>
        </p:txBody>
      </p:sp>
      <p:sp>
        <p:nvSpPr>
          <p:cNvPr id="59411" name="Text Box 19"/>
          <p:cNvSpPr txBox="1">
            <a:spLocks noChangeArrowheads="1"/>
          </p:cNvSpPr>
          <p:nvPr/>
        </p:nvSpPr>
        <p:spPr bwMode="auto">
          <a:xfrm>
            <a:off x="2895600" y="4340225"/>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a:solidFill>
                  <a:srgbClr val="FF0066"/>
                </a:solidFill>
                <a:latin typeface="Times New Roman" panose="02020603050405020304" pitchFamily="18" charset="0"/>
              </a:rPr>
              <a:t>- Động từ (kể, bảo, dạy, chăm) liệt kê, điệp.</a:t>
            </a:r>
          </a:p>
        </p:txBody>
      </p:sp>
      <p:sp>
        <p:nvSpPr>
          <p:cNvPr id="29712" name="AutoShape 20"/>
          <p:cNvSpPr>
            <a:spLocks/>
          </p:cNvSpPr>
          <p:nvPr/>
        </p:nvSpPr>
        <p:spPr bwMode="auto">
          <a:xfrm>
            <a:off x="6248400" y="3429000"/>
            <a:ext cx="152400" cy="1905000"/>
          </a:xfrm>
          <a:prstGeom prst="rightBrace">
            <a:avLst>
              <a:gd name="adj1" fmla="val 104167"/>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29713" name="Text Box 21"/>
          <p:cNvSpPr txBox="1">
            <a:spLocks noChangeArrowheads="1"/>
          </p:cNvSpPr>
          <p:nvPr/>
        </p:nvSpPr>
        <p:spPr bwMode="auto">
          <a:xfrm>
            <a:off x="6477000" y="3276600"/>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Tiếng chim tu hú khắc khoải gợi nỗi nhớ nhà, nhớ quê hương, thương bà một mình lận đận.</a:t>
            </a:r>
          </a:p>
        </p:txBody>
      </p:sp>
      <p:sp>
        <p:nvSpPr>
          <p:cNvPr id="29714" name="Rectangle 28"/>
          <p:cNvSpPr>
            <a:spLocks noChangeArrowheads="1"/>
          </p:cNvSpPr>
          <p:nvPr/>
        </p:nvSpPr>
        <p:spPr bwMode="auto">
          <a:xfrm>
            <a:off x="2209800" y="76200"/>
            <a:ext cx="4578350" cy="584200"/>
          </a:xfrm>
          <a:prstGeom prst="rect">
            <a:avLst/>
          </a:prstGeom>
          <a:solidFill>
            <a:srgbClr val="1B956C"/>
          </a:solidFill>
          <a:ln w="9525">
            <a:solidFill>
              <a:srgbClr val="FFFF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rPr>
              <a:t>Dòng hồi t</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ởng của cháu</a:t>
            </a:r>
          </a:p>
        </p:txBody>
      </p:sp>
      <p:sp>
        <p:nvSpPr>
          <p:cNvPr id="29715" name="Text Box 29"/>
          <p:cNvSpPr txBox="1">
            <a:spLocks noChangeArrowheads="1"/>
          </p:cNvSpPr>
          <p:nvPr/>
        </p:nvSpPr>
        <p:spPr bwMode="auto">
          <a:xfrm>
            <a:off x="6858000" y="1765300"/>
            <a:ext cx="190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NT kể, bộc lộ cảm xúc -&gt; Niềm xúc động, nhớ thương ngậm ngùi.</a:t>
            </a:r>
          </a:p>
        </p:txBody>
      </p:sp>
      <p:sp>
        <p:nvSpPr>
          <p:cNvPr id="59422" name="Text Box 30"/>
          <p:cNvSpPr txBox="1">
            <a:spLocks noChangeArrowheads="1"/>
          </p:cNvSpPr>
          <p:nvPr/>
        </p:nvSpPr>
        <p:spPr bwMode="auto">
          <a:xfrm>
            <a:off x="6553200" y="4495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1800">
                <a:solidFill>
                  <a:schemeClr val="bg2"/>
                </a:solidFill>
                <a:latin typeface="Times New Roman" panose="02020603050405020304" pitchFamily="18" charset="0"/>
              </a:rPr>
              <a:t>Bà dành cho cháu sự cưu mang, đùm bọc ấm 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07"/>
                                        </p:tgtEl>
                                        <p:attrNameLst>
                                          <p:attrName>style.visibility</p:attrName>
                                        </p:attrNameLst>
                                      </p:cBhvr>
                                      <p:to>
                                        <p:strVal val="visible"/>
                                      </p:to>
                                    </p:set>
                                    <p:animEffect transition="in" filter="wipe(left)">
                                      <p:cBhvr>
                                        <p:cTn id="7" dur="500"/>
                                        <p:tgtEl>
                                          <p:spTgt spid="594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408"/>
                                        </p:tgtEl>
                                        <p:attrNameLst>
                                          <p:attrName>style.visibility</p:attrName>
                                        </p:attrNameLst>
                                      </p:cBhvr>
                                      <p:to>
                                        <p:strVal val="visible"/>
                                      </p:to>
                                    </p:set>
                                    <p:animEffect transition="in" filter="wipe(left)">
                                      <p:cBhvr>
                                        <p:cTn id="10" dur="500"/>
                                        <p:tgtEl>
                                          <p:spTgt spid="5940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409"/>
                                        </p:tgtEl>
                                        <p:attrNameLst>
                                          <p:attrName>style.visibility</p:attrName>
                                        </p:attrNameLst>
                                      </p:cBhvr>
                                      <p:to>
                                        <p:strVal val="visible"/>
                                      </p:to>
                                    </p:set>
                                    <p:animEffect transition="in" filter="wipe(left)">
                                      <p:cBhvr>
                                        <p:cTn id="13" dur="500"/>
                                        <p:tgtEl>
                                          <p:spTgt spid="594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9411"/>
                                        </p:tgtEl>
                                        <p:attrNameLst>
                                          <p:attrName>style.visibility</p:attrName>
                                        </p:attrNameLst>
                                      </p:cBhvr>
                                      <p:to>
                                        <p:strVal val="visible"/>
                                      </p:to>
                                    </p:set>
                                    <p:animEffect transition="in" filter="wipe(up)">
                                      <p:cBhvr>
                                        <p:cTn id="18" dur="500"/>
                                        <p:tgtEl>
                                          <p:spTgt spid="594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9422"/>
                                        </p:tgtEl>
                                        <p:attrNameLst>
                                          <p:attrName>style.visibility</p:attrName>
                                        </p:attrNameLst>
                                      </p:cBhvr>
                                      <p:to>
                                        <p:strVal val="visible"/>
                                      </p:to>
                                    </p:set>
                                    <p:animEffect transition="in" filter="box(in)">
                                      <p:cBhvr>
                                        <p:cTn id="23" dur="500"/>
                                        <p:tgtEl>
                                          <p:spTgt spid="59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7" grpId="0"/>
      <p:bldP spid="59408" grpId="0"/>
      <p:bldP spid="59409" grpId="0" animBg="1"/>
      <p:bldP spid="59411" grpId="0"/>
      <p:bldP spid="594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600200" y="34290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SG" altLang="en-US" sz="2400">
                <a:solidFill>
                  <a:srgbClr val="0000FF"/>
                </a:solidFill>
                <a:latin typeface="Times New Roman" panose="02020603050405020304" pitchFamily="18" charset="0"/>
              </a:rPr>
              <a:t>Năm giặc đốt làng cháy tàn cháy rụi,</a:t>
            </a:r>
          </a:p>
          <a:p>
            <a:pPr eaLnBrk="1" hangingPunct="1"/>
            <a:r>
              <a:rPr lang="en-SG" altLang="en-US" sz="2400">
                <a:solidFill>
                  <a:srgbClr val="0000FF"/>
                </a:solidFill>
                <a:latin typeface="Times New Roman" panose="02020603050405020304" pitchFamily="18" charset="0"/>
              </a:rPr>
              <a:t>Hàng xóm bốn bên trở về lầm lụi</a:t>
            </a:r>
          </a:p>
          <a:p>
            <a:pPr eaLnBrk="1" hangingPunct="1"/>
            <a:r>
              <a:rPr lang="en-SG" altLang="en-US" sz="2400">
                <a:solidFill>
                  <a:srgbClr val="0000FF"/>
                </a:solidFill>
                <a:latin typeface="Times New Roman" panose="02020603050405020304" pitchFamily="18" charset="0"/>
              </a:rPr>
              <a:t>Đỡ đần bà dựng lại túp lều tranh.</a:t>
            </a:r>
            <a:br>
              <a:rPr lang="en-SG" altLang="en-US" sz="2400">
                <a:solidFill>
                  <a:srgbClr val="0000FF"/>
                </a:solidFill>
                <a:latin typeface="Times New Roman" panose="02020603050405020304" pitchFamily="18" charset="0"/>
              </a:rPr>
            </a:br>
            <a:r>
              <a:rPr lang="en-SG" altLang="en-US" sz="2400">
                <a:solidFill>
                  <a:srgbClr val="0000FF"/>
                </a:solidFill>
                <a:latin typeface="Times New Roman" panose="02020603050405020304" pitchFamily="18" charset="0"/>
              </a:rPr>
              <a:t>Vẫn vững lòng, bà dặn cháu đinh ninh:</a:t>
            </a:r>
            <a:br>
              <a:rPr lang="en-SG" altLang="en-US" sz="2400">
                <a:solidFill>
                  <a:srgbClr val="0000FF"/>
                </a:solidFill>
                <a:latin typeface="Times New Roman" panose="02020603050405020304" pitchFamily="18" charset="0"/>
              </a:rPr>
            </a:br>
            <a:r>
              <a:rPr lang="en-SG" altLang="en-US" sz="2400">
                <a:solidFill>
                  <a:srgbClr val="0000FF"/>
                </a:solidFill>
                <a:latin typeface="Times New Roman" panose="02020603050405020304" pitchFamily="18" charset="0"/>
              </a:rPr>
              <a:t>“Bố ở chiến khu, bố còn việc bố,</a:t>
            </a:r>
            <a:br>
              <a:rPr lang="en-SG" altLang="en-US" sz="2400">
                <a:solidFill>
                  <a:srgbClr val="0000FF"/>
                </a:solidFill>
                <a:latin typeface="Times New Roman" panose="02020603050405020304" pitchFamily="18" charset="0"/>
              </a:rPr>
            </a:br>
            <a:r>
              <a:rPr lang="en-SG" altLang="en-US" sz="2400">
                <a:solidFill>
                  <a:srgbClr val="0000FF"/>
                </a:solidFill>
                <a:latin typeface="Times New Roman" panose="02020603050405020304" pitchFamily="18" charset="0"/>
              </a:rPr>
              <a:t>Mày có viết thư chớ kể này kể nọ,</a:t>
            </a:r>
            <a:br>
              <a:rPr lang="en-SG" altLang="en-US" sz="2400">
                <a:solidFill>
                  <a:srgbClr val="0000FF"/>
                </a:solidFill>
                <a:latin typeface="Times New Roman" panose="02020603050405020304" pitchFamily="18" charset="0"/>
              </a:rPr>
            </a:br>
            <a:r>
              <a:rPr lang="en-SG" altLang="en-US" sz="2400">
                <a:solidFill>
                  <a:srgbClr val="0000FF"/>
                </a:solidFill>
                <a:latin typeface="Times New Roman" panose="02020603050405020304" pitchFamily="18" charset="0"/>
              </a:rPr>
              <a:t>Cứ bảo nhà vẫn được bình 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ox(in)">
                                      <p:cBhvr>
                                        <p:cTn id="12" dur="500"/>
                                        <p:tgtEl>
                                          <p:spTgt spid="204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checkerboard(across)">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 y="381000"/>
            <a:ext cx="1447800" cy="346075"/>
          </a:xfrm>
          <a:prstGeom prst="rect">
            <a:avLst/>
          </a:prstGeom>
          <a:solidFill>
            <a:srgbClr val="000066"/>
          </a:solidFill>
          <a:ln w="9525">
            <a:solidFill>
              <a:srgbClr val="000066"/>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Thủa ấu thơ</a:t>
            </a:r>
          </a:p>
        </p:txBody>
      </p:sp>
      <p:sp>
        <p:nvSpPr>
          <p:cNvPr id="31747" name="Text Box 6"/>
          <p:cNvSpPr txBox="1">
            <a:spLocks noChangeArrowheads="1"/>
          </p:cNvSpPr>
          <p:nvPr/>
        </p:nvSpPr>
        <p:spPr bwMode="auto">
          <a:xfrm>
            <a:off x="76200" y="2209800"/>
            <a:ext cx="22860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Thời niên thiếu</a:t>
            </a:r>
          </a:p>
        </p:txBody>
      </p:sp>
      <p:sp>
        <p:nvSpPr>
          <p:cNvPr id="31748" name="Text Box 7"/>
          <p:cNvSpPr txBox="1">
            <a:spLocks noChangeArrowheads="1"/>
          </p:cNvSpPr>
          <p:nvPr/>
        </p:nvSpPr>
        <p:spPr bwMode="auto">
          <a:xfrm>
            <a:off x="76200" y="4343400"/>
            <a:ext cx="2362200" cy="33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b="1">
                <a:solidFill>
                  <a:srgbClr val="FFFF00"/>
                </a:solidFill>
                <a:latin typeface="Times New Roman" panose="02020603050405020304" pitchFamily="18" charset="0"/>
              </a:rPr>
              <a:t>Những năm gian khó </a:t>
            </a:r>
          </a:p>
        </p:txBody>
      </p:sp>
      <p:sp>
        <p:nvSpPr>
          <p:cNvPr id="31749" name="Text Box 8"/>
          <p:cNvSpPr txBox="1">
            <a:spLocks noChangeArrowheads="1"/>
          </p:cNvSpPr>
          <p:nvPr/>
        </p:nvSpPr>
        <p:spPr bwMode="auto">
          <a:xfrm>
            <a:off x="3352800" y="8382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0066"/>
                </a:solidFill>
                <a:latin typeface="Times New Roman" panose="02020603050405020304" pitchFamily="18" charset="0"/>
              </a:rPr>
              <a:t>- Gian khó, thiếu thốn, nhọc nhằn.</a:t>
            </a:r>
          </a:p>
        </p:txBody>
      </p:sp>
      <p:sp>
        <p:nvSpPr>
          <p:cNvPr id="31750" name="Text Box 9"/>
          <p:cNvSpPr txBox="1">
            <a:spLocks noChangeArrowheads="1"/>
          </p:cNvSpPr>
          <p:nvPr/>
        </p:nvSpPr>
        <p:spPr bwMode="auto">
          <a:xfrm>
            <a:off x="3352800" y="16764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FF00"/>
                </a:solidFill>
                <a:latin typeface="Times New Roman" panose="02020603050405020304" pitchFamily="18" charset="0"/>
              </a:rPr>
              <a:t>- </a:t>
            </a:r>
            <a:r>
              <a:rPr lang="en-US" altLang="en-US">
                <a:solidFill>
                  <a:srgbClr val="FF0066"/>
                </a:solidFill>
                <a:latin typeface="Times New Roman" panose="02020603050405020304" pitchFamily="18" charset="0"/>
              </a:rPr>
              <a:t>Gợi kỉ niệm ngậm ngùi, khó quên.</a:t>
            </a:r>
          </a:p>
        </p:txBody>
      </p:sp>
      <p:sp>
        <p:nvSpPr>
          <p:cNvPr id="31751" name="Text Box 10"/>
          <p:cNvSpPr txBox="1">
            <a:spLocks noChangeArrowheads="1"/>
          </p:cNvSpPr>
          <p:nvPr/>
        </p:nvSpPr>
        <p:spPr bwMode="auto">
          <a:xfrm>
            <a:off x="0" y="1676400"/>
            <a:ext cx="2535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3300"/>
                </a:solidFill>
                <a:latin typeface="Times New Roman" panose="02020603050405020304" pitchFamily="18" charset="0"/>
              </a:rPr>
              <a:t>- khói hun nhèm mắt cháu </a:t>
            </a:r>
          </a:p>
        </p:txBody>
      </p:sp>
      <p:sp>
        <p:nvSpPr>
          <p:cNvPr id="31752" name="Text Box 11"/>
          <p:cNvSpPr txBox="1">
            <a:spLocks noChangeArrowheads="1"/>
          </p:cNvSpPr>
          <p:nvPr/>
        </p:nvSpPr>
        <p:spPr bwMode="auto">
          <a:xfrm>
            <a:off x="152400" y="8382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Đói mòn đói mỏi, khô rạc ngựa gầy ( thành ngữ, từ ngữ gợi hình gợi cảm)</a:t>
            </a:r>
          </a:p>
        </p:txBody>
      </p:sp>
      <p:sp>
        <p:nvSpPr>
          <p:cNvPr id="31753" name="AutoShape 13"/>
          <p:cNvSpPr>
            <a:spLocks/>
          </p:cNvSpPr>
          <p:nvPr/>
        </p:nvSpPr>
        <p:spPr bwMode="auto">
          <a:xfrm>
            <a:off x="6629400" y="990600"/>
            <a:ext cx="152400" cy="914400"/>
          </a:xfrm>
          <a:prstGeom prst="rightBrace">
            <a:avLst>
              <a:gd name="adj1" fmla="val 50000"/>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31754" name="Text Box 14"/>
          <p:cNvSpPr txBox="1">
            <a:spLocks noChangeArrowheads="1"/>
          </p:cNvSpPr>
          <p:nvPr/>
        </p:nvSpPr>
        <p:spPr bwMode="auto">
          <a:xfrm>
            <a:off x="76200" y="25908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Tiếng chim tu hú</a:t>
            </a:r>
          </a:p>
        </p:txBody>
      </p:sp>
      <p:sp>
        <p:nvSpPr>
          <p:cNvPr id="31755" name="Text Box 15"/>
          <p:cNvSpPr txBox="1">
            <a:spLocks noChangeArrowheads="1"/>
          </p:cNvSpPr>
          <p:nvPr/>
        </p:nvSpPr>
        <p:spPr bwMode="auto">
          <a:xfrm>
            <a:off x="76200" y="3400425"/>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 Bà </a:t>
            </a:r>
          </a:p>
        </p:txBody>
      </p:sp>
      <p:sp>
        <p:nvSpPr>
          <p:cNvPr id="31756" name="Text Box 16"/>
          <p:cNvSpPr txBox="1">
            <a:spLocks noChangeArrowheads="1"/>
          </p:cNvSpPr>
          <p:nvPr/>
        </p:nvSpPr>
        <p:spPr bwMode="auto">
          <a:xfrm>
            <a:off x="876300" y="3048000"/>
            <a:ext cx="14176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a:solidFill>
                  <a:srgbClr val="FF3300"/>
                </a:solidFill>
                <a:latin typeface="Times New Roman" panose="02020603050405020304" pitchFamily="18" charset="0"/>
              </a:rPr>
              <a:t>hay kể chuyện</a:t>
            </a:r>
          </a:p>
          <a:p>
            <a:pPr eaLnBrk="1" hangingPunct="1"/>
            <a:r>
              <a:rPr lang="en-US" altLang="en-US">
                <a:solidFill>
                  <a:srgbClr val="FF3300"/>
                </a:solidFill>
                <a:latin typeface="Times New Roman" panose="02020603050405020304" pitchFamily="18" charset="0"/>
              </a:rPr>
              <a:t>bảo cháu nghe</a:t>
            </a:r>
          </a:p>
          <a:p>
            <a:pPr eaLnBrk="1" hangingPunct="1"/>
            <a:r>
              <a:rPr lang="en-US" altLang="en-US">
                <a:solidFill>
                  <a:srgbClr val="FF3300"/>
                </a:solidFill>
                <a:latin typeface="Times New Roman" panose="02020603050405020304" pitchFamily="18" charset="0"/>
              </a:rPr>
              <a:t>dạy cháu làm</a:t>
            </a:r>
          </a:p>
          <a:p>
            <a:pPr eaLnBrk="1" hangingPunct="1"/>
            <a:r>
              <a:rPr lang="en-US" altLang="en-US">
                <a:solidFill>
                  <a:srgbClr val="FF3300"/>
                </a:solidFill>
                <a:latin typeface="Times New Roman" panose="02020603050405020304" pitchFamily="18" charset="0"/>
              </a:rPr>
              <a:t>chăm cháu học</a:t>
            </a:r>
          </a:p>
        </p:txBody>
      </p:sp>
      <p:sp>
        <p:nvSpPr>
          <p:cNvPr id="31757" name="AutoShape 17"/>
          <p:cNvSpPr>
            <a:spLocks/>
          </p:cNvSpPr>
          <p:nvPr/>
        </p:nvSpPr>
        <p:spPr bwMode="auto">
          <a:xfrm>
            <a:off x="685800" y="3200400"/>
            <a:ext cx="152400" cy="914400"/>
          </a:xfrm>
          <a:prstGeom prst="leftBrace">
            <a:avLst>
              <a:gd name="adj1" fmla="val 50000"/>
              <a:gd name="adj2" fmla="val 50000"/>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31758" name="Text Box 18"/>
          <p:cNvSpPr txBox="1">
            <a:spLocks noChangeArrowheads="1"/>
          </p:cNvSpPr>
          <p:nvPr/>
        </p:nvSpPr>
        <p:spPr bwMode="auto">
          <a:xfrm>
            <a:off x="3352800" y="2619375"/>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latin typeface="Times New Roman" panose="02020603050405020304" pitchFamily="18" charset="0"/>
              </a:rPr>
              <a:t>- Hình ảnh sáng tạo làm cho nỗi nhớ trở nên da diết</a:t>
            </a:r>
          </a:p>
        </p:txBody>
      </p:sp>
      <p:sp>
        <p:nvSpPr>
          <p:cNvPr id="31759" name="Text Box 19"/>
          <p:cNvSpPr txBox="1">
            <a:spLocks noChangeArrowheads="1"/>
          </p:cNvSpPr>
          <p:nvPr/>
        </p:nvSpPr>
        <p:spPr bwMode="auto">
          <a:xfrm>
            <a:off x="3352800" y="3228975"/>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a:solidFill>
                  <a:srgbClr val="FFFF00"/>
                </a:solidFill>
                <a:latin typeface="Times New Roman" panose="02020603050405020304" pitchFamily="18" charset="0"/>
              </a:rPr>
              <a:t>- </a:t>
            </a:r>
            <a:r>
              <a:rPr lang="en-US" altLang="en-US">
                <a:solidFill>
                  <a:srgbClr val="FF0066"/>
                </a:solidFill>
                <a:latin typeface="Times New Roman" panose="02020603050405020304" pitchFamily="18" charset="0"/>
              </a:rPr>
              <a:t>Động từ ( kể, bảo, dạy, chăm) liệt kê, điệp ngữ.</a:t>
            </a:r>
          </a:p>
        </p:txBody>
      </p:sp>
      <p:sp>
        <p:nvSpPr>
          <p:cNvPr id="31760" name="AutoShape 20"/>
          <p:cNvSpPr>
            <a:spLocks/>
          </p:cNvSpPr>
          <p:nvPr/>
        </p:nvSpPr>
        <p:spPr bwMode="auto">
          <a:xfrm>
            <a:off x="6477000" y="2438400"/>
            <a:ext cx="152400" cy="1831975"/>
          </a:xfrm>
          <a:prstGeom prst="rightBrace">
            <a:avLst>
              <a:gd name="adj1" fmla="val 100174"/>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102423" name="Text Box 23"/>
          <p:cNvSpPr txBox="1">
            <a:spLocks noChangeArrowheads="1"/>
          </p:cNvSpPr>
          <p:nvPr/>
        </p:nvSpPr>
        <p:spPr bwMode="auto">
          <a:xfrm>
            <a:off x="3276600" y="47244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2000">
                <a:solidFill>
                  <a:srgbClr val="FF0066"/>
                </a:solidFill>
                <a:latin typeface="Times New Roman" panose="02020603050405020304" pitchFamily="18" charset="0"/>
              </a:rPr>
              <a:t>- Giọng chân thật, mộc mạc, đời thường</a:t>
            </a:r>
          </a:p>
        </p:txBody>
      </p:sp>
      <p:sp>
        <p:nvSpPr>
          <p:cNvPr id="102428" name="Rectangle 28"/>
          <p:cNvSpPr>
            <a:spLocks noChangeArrowheads="1"/>
          </p:cNvSpPr>
          <p:nvPr/>
        </p:nvSpPr>
        <p:spPr bwMode="auto">
          <a:xfrm>
            <a:off x="146050" y="4800600"/>
            <a:ext cx="259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978150" algn="l"/>
              </a:tabLst>
              <a:defRPr sz="1600">
                <a:solidFill>
                  <a:schemeClr val="tx1"/>
                </a:solidFill>
                <a:latin typeface="Arial" panose="020B0604020202020204" pitchFamily="34" charset="0"/>
              </a:defRPr>
            </a:lvl1pPr>
            <a:lvl2pPr marL="742950" indent="-285750" eaLnBrk="0" hangingPunct="0">
              <a:tabLst>
                <a:tab pos="2978150" algn="l"/>
              </a:tabLst>
              <a:defRPr sz="1600">
                <a:solidFill>
                  <a:schemeClr val="tx1"/>
                </a:solidFill>
                <a:latin typeface="Arial" panose="020B0604020202020204" pitchFamily="34" charset="0"/>
              </a:defRPr>
            </a:lvl2pPr>
            <a:lvl3pPr marL="1143000" indent="-228600" eaLnBrk="0" hangingPunct="0">
              <a:tabLst>
                <a:tab pos="2978150" algn="l"/>
              </a:tabLst>
              <a:defRPr sz="1600">
                <a:solidFill>
                  <a:schemeClr val="tx1"/>
                </a:solidFill>
                <a:latin typeface="Arial" panose="020B0604020202020204" pitchFamily="34" charset="0"/>
              </a:defRPr>
            </a:lvl3pPr>
            <a:lvl4pPr marL="1600200" indent="-228600" eaLnBrk="0" hangingPunct="0">
              <a:tabLst>
                <a:tab pos="2978150" algn="l"/>
              </a:tabLst>
              <a:defRPr sz="1600">
                <a:solidFill>
                  <a:schemeClr val="tx1"/>
                </a:solidFill>
                <a:latin typeface="Arial" panose="020B0604020202020204" pitchFamily="34" charset="0"/>
              </a:defRPr>
            </a:lvl4pPr>
            <a:lvl5pPr marL="2057400" indent="-228600" eaLnBrk="0" hangingPunct="0">
              <a:tabLst>
                <a:tab pos="297815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9pPr>
          </a:lstStyle>
          <a:p>
            <a:pPr eaLnBrk="1" hangingPunct="1"/>
            <a:r>
              <a:rPr lang="nl-NL" altLang="en-US" sz="1800" b="1">
                <a:solidFill>
                  <a:srgbClr val="FF0000"/>
                </a:solidFill>
                <a:latin typeface="Times New Roman" panose="02020603050405020304" pitchFamily="18" charset="0"/>
              </a:rPr>
              <a:t>- Giặc đốt làng, đốt nhà..</a:t>
            </a:r>
            <a:endParaRPr lang="en-US" altLang="en-US" sz="1800" b="1">
              <a:solidFill>
                <a:srgbClr val="FF0000"/>
              </a:solidFill>
              <a:latin typeface="Times New Roman" panose="02020603050405020304" pitchFamily="18" charset="0"/>
            </a:endParaRPr>
          </a:p>
        </p:txBody>
      </p:sp>
      <p:sp>
        <p:nvSpPr>
          <p:cNvPr id="102429" name="Rectangle 29"/>
          <p:cNvSpPr>
            <a:spLocks noChangeArrowheads="1"/>
          </p:cNvSpPr>
          <p:nvPr/>
        </p:nvSpPr>
        <p:spPr bwMode="auto">
          <a:xfrm>
            <a:off x="219075" y="5105400"/>
            <a:ext cx="2752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978150" algn="l"/>
              </a:tabLst>
              <a:defRPr sz="1600">
                <a:solidFill>
                  <a:schemeClr val="tx1"/>
                </a:solidFill>
                <a:latin typeface="Arial" panose="020B0604020202020204" pitchFamily="34" charset="0"/>
              </a:defRPr>
            </a:lvl1pPr>
            <a:lvl2pPr marL="742950" indent="-285750" eaLnBrk="0" hangingPunct="0">
              <a:tabLst>
                <a:tab pos="2978150" algn="l"/>
              </a:tabLst>
              <a:defRPr sz="1600">
                <a:solidFill>
                  <a:schemeClr val="tx1"/>
                </a:solidFill>
                <a:latin typeface="Arial" panose="020B0604020202020204" pitchFamily="34" charset="0"/>
              </a:defRPr>
            </a:lvl2pPr>
            <a:lvl3pPr marL="1143000" indent="-228600" eaLnBrk="0" hangingPunct="0">
              <a:tabLst>
                <a:tab pos="2978150" algn="l"/>
              </a:tabLst>
              <a:defRPr sz="1600">
                <a:solidFill>
                  <a:schemeClr val="tx1"/>
                </a:solidFill>
                <a:latin typeface="Arial" panose="020B0604020202020204" pitchFamily="34" charset="0"/>
              </a:defRPr>
            </a:lvl3pPr>
            <a:lvl4pPr marL="1600200" indent="-228600" eaLnBrk="0" hangingPunct="0">
              <a:tabLst>
                <a:tab pos="2978150" algn="l"/>
              </a:tabLst>
              <a:defRPr sz="1600">
                <a:solidFill>
                  <a:schemeClr val="tx1"/>
                </a:solidFill>
                <a:latin typeface="Arial" panose="020B0604020202020204" pitchFamily="34" charset="0"/>
              </a:defRPr>
            </a:lvl4pPr>
            <a:lvl5pPr marL="2057400" indent="-228600" eaLnBrk="0" hangingPunct="0">
              <a:tabLst>
                <a:tab pos="297815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9pPr>
          </a:lstStyle>
          <a:p>
            <a:pPr eaLnBrk="1" hangingPunct="1"/>
            <a:r>
              <a:rPr lang="nl-NL" altLang="en-US" sz="1800" b="1" i="1">
                <a:solidFill>
                  <a:srgbClr val="FF0000"/>
                </a:solidFill>
                <a:latin typeface="Times New Roman" panose="02020603050405020304" pitchFamily="18" charset="0"/>
              </a:rPr>
              <a:t>Vẫn vững lòng... </a:t>
            </a:r>
            <a:r>
              <a:rPr lang="en-US" altLang="en-US" sz="1800" b="1" i="1">
                <a:solidFill>
                  <a:srgbClr val="FF0000"/>
                </a:solidFill>
                <a:latin typeface="Times New Roman" panose="02020603050405020304" pitchFamily="18" charset="0"/>
              </a:rPr>
              <a:t>đinh ninh</a:t>
            </a:r>
          </a:p>
        </p:txBody>
      </p:sp>
      <p:sp>
        <p:nvSpPr>
          <p:cNvPr id="102433" name="Text Box 33"/>
          <p:cNvSpPr txBox="1">
            <a:spLocks noChangeArrowheads="1"/>
          </p:cNvSpPr>
          <p:nvPr/>
        </p:nvSpPr>
        <p:spPr bwMode="auto">
          <a:xfrm>
            <a:off x="0" y="5392738"/>
            <a:ext cx="37338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nl-NL" altLang="en-US" sz="1800" b="1" i="1">
                <a:latin typeface="Times New Roman" panose="02020603050405020304" pitchFamily="18" charset="0"/>
              </a:rPr>
              <a:t>.. </a:t>
            </a:r>
            <a:r>
              <a:rPr lang="nl-NL" altLang="en-US" sz="1800" b="1" i="1">
                <a:solidFill>
                  <a:srgbClr val="FF0000"/>
                </a:solidFill>
                <a:latin typeface="Times New Roman" panose="02020603050405020304" pitchFamily="18" charset="0"/>
              </a:rPr>
              <a:t>Cứ bảo nhà vẫn được bình yên.</a:t>
            </a:r>
          </a:p>
          <a:p>
            <a:pPr eaLnBrk="1" hangingPunct="1">
              <a:spcBef>
                <a:spcPct val="50000"/>
              </a:spcBef>
            </a:pPr>
            <a:endParaRPr lang="en-US" altLang="en-US" sz="1800">
              <a:solidFill>
                <a:srgbClr val="FF0000"/>
              </a:solidFill>
              <a:latin typeface="Times New Roman" panose="02020603050405020304" pitchFamily="18" charset="0"/>
            </a:endParaRPr>
          </a:p>
        </p:txBody>
      </p:sp>
      <p:sp>
        <p:nvSpPr>
          <p:cNvPr id="102434" name="Rectangle 34"/>
          <p:cNvSpPr>
            <a:spLocks noChangeArrowheads="1"/>
          </p:cNvSpPr>
          <p:nvPr/>
        </p:nvSpPr>
        <p:spPr bwMode="auto">
          <a:xfrm>
            <a:off x="3276600" y="5302250"/>
            <a:ext cx="3201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978150" algn="l"/>
              </a:tabLst>
              <a:defRPr sz="1600">
                <a:solidFill>
                  <a:schemeClr val="tx1"/>
                </a:solidFill>
                <a:latin typeface="Arial" panose="020B0604020202020204" pitchFamily="34" charset="0"/>
              </a:defRPr>
            </a:lvl1pPr>
            <a:lvl2pPr marL="742950" indent="-285750" eaLnBrk="0" hangingPunct="0">
              <a:tabLst>
                <a:tab pos="2978150" algn="l"/>
              </a:tabLst>
              <a:defRPr sz="1600">
                <a:solidFill>
                  <a:schemeClr val="tx1"/>
                </a:solidFill>
                <a:latin typeface="Arial" panose="020B0604020202020204" pitchFamily="34" charset="0"/>
              </a:defRPr>
            </a:lvl2pPr>
            <a:lvl3pPr marL="1143000" indent="-228600" eaLnBrk="0" hangingPunct="0">
              <a:tabLst>
                <a:tab pos="2978150" algn="l"/>
              </a:tabLst>
              <a:defRPr sz="1600">
                <a:solidFill>
                  <a:schemeClr val="tx1"/>
                </a:solidFill>
                <a:latin typeface="Arial" panose="020B0604020202020204" pitchFamily="34" charset="0"/>
              </a:defRPr>
            </a:lvl3pPr>
            <a:lvl4pPr marL="1600200" indent="-228600" eaLnBrk="0" hangingPunct="0">
              <a:tabLst>
                <a:tab pos="2978150" algn="l"/>
              </a:tabLst>
              <a:defRPr sz="1600">
                <a:solidFill>
                  <a:schemeClr val="tx1"/>
                </a:solidFill>
                <a:latin typeface="Arial" panose="020B0604020202020204" pitchFamily="34" charset="0"/>
              </a:defRPr>
            </a:lvl4pPr>
            <a:lvl5pPr marL="2057400" indent="-228600" eaLnBrk="0" hangingPunct="0">
              <a:tabLst>
                <a:tab pos="297815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2978150" algn="l"/>
              </a:tabLst>
              <a:defRPr sz="1600">
                <a:solidFill>
                  <a:schemeClr val="tx1"/>
                </a:solidFill>
                <a:latin typeface="Arial" panose="020B0604020202020204" pitchFamily="34" charset="0"/>
              </a:defRPr>
            </a:lvl9pPr>
          </a:lstStyle>
          <a:p>
            <a:pPr eaLnBrk="1" hangingPunct="1"/>
            <a:r>
              <a:rPr lang="nl-NL" altLang="en-US" sz="1800">
                <a:solidFill>
                  <a:srgbClr val="FF0066"/>
                </a:solidFill>
                <a:latin typeface="Times New Roman" panose="02020603050405020304" pitchFamily="18" charset="0"/>
              </a:rPr>
              <a:t>-&gt; Bà luôn vững vàng trước mọi </a:t>
            </a:r>
          </a:p>
          <a:p>
            <a:pPr eaLnBrk="1" hangingPunct="1"/>
            <a:r>
              <a:rPr lang="nl-NL" altLang="en-US" sz="1800">
                <a:solidFill>
                  <a:srgbClr val="FF0066"/>
                </a:solidFill>
                <a:latin typeface="Times New Roman" panose="02020603050405020304" pitchFamily="18" charset="0"/>
              </a:rPr>
              <a:t>khó khăn.</a:t>
            </a:r>
          </a:p>
        </p:txBody>
      </p:sp>
      <p:sp>
        <p:nvSpPr>
          <p:cNvPr id="102435" name="Text Box 35"/>
          <p:cNvSpPr txBox="1">
            <a:spLocks noChangeArrowheads="1"/>
          </p:cNvSpPr>
          <p:nvPr/>
        </p:nvSpPr>
        <p:spPr bwMode="auto">
          <a:xfrm>
            <a:off x="6629400" y="5257800"/>
            <a:ext cx="2362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2400">
                <a:solidFill>
                  <a:schemeClr val="bg1"/>
                </a:solidFill>
                <a:latin typeface="Times New Roman" panose="02020603050405020304" pitchFamily="18" charset="0"/>
              </a:rPr>
              <a:t>- </a:t>
            </a:r>
            <a:r>
              <a:rPr lang="en-US" altLang="en-US" sz="1800">
                <a:solidFill>
                  <a:schemeClr val="bg1"/>
                </a:solidFill>
                <a:latin typeface="Times New Roman" panose="02020603050405020304" pitchFamily="18" charset="0"/>
              </a:rPr>
              <a:t>Khắc hoạ hình ảnh người bà kháng chiến, kiên cường,  bền bỉ, thương con cháu.</a:t>
            </a:r>
          </a:p>
        </p:txBody>
      </p:sp>
      <p:sp>
        <p:nvSpPr>
          <p:cNvPr id="102436" name="Text Box 36"/>
          <p:cNvSpPr txBox="1">
            <a:spLocks noChangeArrowheads="1"/>
          </p:cNvSpPr>
          <p:nvPr/>
        </p:nvSpPr>
        <p:spPr bwMode="auto">
          <a:xfrm>
            <a:off x="6629400" y="4495800"/>
            <a:ext cx="2578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1800">
                <a:solidFill>
                  <a:schemeClr val="bg1"/>
                </a:solidFill>
                <a:latin typeface="Times New Roman" panose="02020603050405020304" pitchFamily="18" charset="0"/>
              </a:rPr>
              <a:t>-Phép tu từ điệp ngữ, kết hợp phương thức tự sự, miêu tả, biểu cảm </a:t>
            </a:r>
          </a:p>
        </p:txBody>
      </p:sp>
      <p:sp>
        <p:nvSpPr>
          <p:cNvPr id="102437" name="AutoShape 37"/>
          <p:cNvSpPr>
            <a:spLocks/>
          </p:cNvSpPr>
          <p:nvPr/>
        </p:nvSpPr>
        <p:spPr bwMode="auto">
          <a:xfrm>
            <a:off x="6324600" y="4648200"/>
            <a:ext cx="152400" cy="1600200"/>
          </a:xfrm>
          <a:prstGeom prst="rightBrace">
            <a:avLst>
              <a:gd name="adj1" fmla="val 87500"/>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solidFill>
                <a:schemeClr val="bg1"/>
              </a:solidFill>
              <a:latin typeface="Times New Roman" panose="02020603050405020304" pitchFamily="18" charset="0"/>
            </a:endParaRPr>
          </a:p>
        </p:txBody>
      </p:sp>
      <p:sp>
        <p:nvSpPr>
          <p:cNvPr id="31769" name="Rectangle 38"/>
          <p:cNvSpPr>
            <a:spLocks noChangeArrowheads="1"/>
          </p:cNvSpPr>
          <p:nvPr/>
        </p:nvSpPr>
        <p:spPr bwMode="auto">
          <a:xfrm>
            <a:off x="2209800" y="76200"/>
            <a:ext cx="4578350" cy="584200"/>
          </a:xfrm>
          <a:prstGeom prst="rect">
            <a:avLst/>
          </a:prstGeom>
          <a:solidFill>
            <a:srgbClr val="1B956C"/>
          </a:solidFill>
          <a:ln w="9525">
            <a:solidFill>
              <a:srgbClr val="FFFF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rPr>
              <a:t>Dòng hồi t</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ởng của cháu</a:t>
            </a:r>
          </a:p>
        </p:txBody>
      </p:sp>
      <p:sp>
        <p:nvSpPr>
          <p:cNvPr id="31770" name="Text Box 39"/>
          <p:cNvSpPr txBox="1">
            <a:spLocks noChangeArrowheads="1"/>
          </p:cNvSpPr>
          <p:nvPr/>
        </p:nvSpPr>
        <p:spPr bwMode="auto">
          <a:xfrm>
            <a:off x="7010400" y="914400"/>
            <a:ext cx="2133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NT kể, bộc lộ cảm xúc =&gt; Niềm xúc động, nhớ thương ngậm ngùi.</a:t>
            </a:r>
          </a:p>
        </p:txBody>
      </p:sp>
      <p:sp>
        <p:nvSpPr>
          <p:cNvPr id="31771" name="Text Box 42"/>
          <p:cNvSpPr txBox="1">
            <a:spLocks noChangeArrowheads="1"/>
          </p:cNvSpPr>
          <p:nvPr/>
        </p:nvSpPr>
        <p:spPr bwMode="auto">
          <a:xfrm>
            <a:off x="6629400" y="2438400"/>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Tiếng chim tu hú khắc khoải gợi nỗi nhớ nhà, nhớ quê hương, thương bà một mình lận đận.</a:t>
            </a:r>
          </a:p>
        </p:txBody>
      </p:sp>
      <p:sp>
        <p:nvSpPr>
          <p:cNvPr id="31772" name="Text Box 43"/>
          <p:cNvSpPr txBox="1">
            <a:spLocks noChangeArrowheads="1"/>
          </p:cNvSpPr>
          <p:nvPr/>
        </p:nvSpPr>
        <p:spPr bwMode="auto">
          <a:xfrm>
            <a:off x="6705600" y="3657600"/>
            <a:ext cx="243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chemeClr val="bg2"/>
                </a:solidFill>
                <a:latin typeface="Times New Roman" panose="02020603050405020304" pitchFamily="18" charset="0"/>
              </a:rPr>
              <a:t>Bà dành cho cháu sư cưu mang, đùm bọc ấm 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3"/>
                                        </p:tgtEl>
                                        <p:attrNameLst>
                                          <p:attrName>style.visibility</p:attrName>
                                        </p:attrNameLst>
                                      </p:cBhvr>
                                      <p:to>
                                        <p:strVal val="visible"/>
                                      </p:to>
                                    </p:set>
                                    <p:animEffect transition="in" filter="box(in)">
                                      <p:cBhvr>
                                        <p:cTn id="7" dur="500"/>
                                        <p:tgtEl>
                                          <p:spTgt spid="1024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2429"/>
                                        </p:tgtEl>
                                        <p:attrNameLst>
                                          <p:attrName>style.visibility</p:attrName>
                                        </p:attrNameLst>
                                      </p:cBhvr>
                                      <p:to>
                                        <p:strVal val="visible"/>
                                      </p:to>
                                    </p:set>
                                    <p:animEffect transition="in" filter="box(in)">
                                      <p:cBhvr>
                                        <p:cTn id="10" dur="500"/>
                                        <p:tgtEl>
                                          <p:spTgt spid="10242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2428"/>
                                        </p:tgtEl>
                                        <p:attrNameLst>
                                          <p:attrName>style.visibility</p:attrName>
                                        </p:attrNameLst>
                                      </p:cBhvr>
                                      <p:to>
                                        <p:strVal val="visible"/>
                                      </p:to>
                                    </p:set>
                                    <p:animEffect transition="in" filter="box(in)">
                                      <p:cBhvr>
                                        <p:cTn id="13" dur="500"/>
                                        <p:tgtEl>
                                          <p:spTgt spid="1024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423"/>
                                        </p:tgtEl>
                                        <p:attrNameLst>
                                          <p:attrName>style.visibility</p:attrName>
                                        </p:attrNameLst>
                                      </p:cBhvr>
                                      <p:to>
                                        <p:strVal val="visible"/>
                                      </p:to>
                                    </p:set>
                                    <p:animEffect transition="in" filter="wipe(left)">
                                      <p:cBhvr>
                                        <p:cTn id="18" dur="500"/>
                                        <p:tgtEl>
                                          <p:spTgt spid="1024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34"/>
                                        </p:tgtEl>
                                        <p:attrNameLst>
                                          <p:attrName>style.visibility</p:attrName>
                                        </p:attrNameLst>
                                      </p:cBhvr>
                                      <p:to>
                                        <p:strVal val="visible"/>
                                      </p:to>
                                    </p:set>
                                    <p:anim calcmode="lin" valueType="num">
                                      <p:cBhvr additive="base">
                                        <p:cTn id="23" dur="500" fill="hold"/>
                                        <p:tgtEl>
                                          <p:spTgt spid="102434"/>
                                        </p:tgtEl>
                                        <p:attrNameLst>
                                          <p:attrName>ppt_x</p:attrName>
                                        </p:attrNameLst>
                                      </p:cBhvr>
                                      <p:tavLst>
                                        <p:tav tm="0">
                                          <p:val>
                                            <p:strVal val="#ppt_x"/>
                                          </p:val>
                                        </p:tav>
                                        <p:tav tm="100000">
                                          <p:val>
                                            <p:strVal val="#ppt_x"/>
                                          </p:val>
                                        </p:tav>
                                      </p:tavLst>
                                    </p:anim>
                                    <p:anim calcmode="lin" valueType="num">
                                      <p:cBhvr additive="base">
                                        <p:cTn id="24" dur="500" fill="hold"/>
                                        <p:tgtEl>
                                          <p:spTgt spid="10243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2437"/>
                                        </p:tgtEl>
                                        <p:attrNameLst>
                                          <p:attrName>style.visibility</p:attrName>
                                        </p:attrNameLst>
                                      </p:cBhvr>
                                      <p:to>
                                        <p:strVal val="visible"/>
                                      </p:to>
                                    </p:set>
                                    <p:animEffect transition="in" filter="blinds(horizontal)">
                                      <p:cBhvr>
                                        <p:cTn id="29" dur="500"/>
                                        <p:tgtEl>
                                          <p:spTgt spid="1024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02436"/>
                                        </p:tgtEl>
                                        <p:attrNameLst>
                                          <p:attrName>style.visibility</p:attrName>
                                        </p:attrNameLst>
                                      </p:cBhvr>
                                      <p:to>
                                        <p:strVal val="visible"/>
                                      </p:to>
                                    </p:set>
                                    <p:animEffect transition="in" filter="strips(downLeft)">
                                      <p:cBhvr>
                                        <p:cTn id="34" dur="500"/>
                                        <p:tgtEl>
                                          <p:spTgt spid="1024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2435"/>
                                        </p:tgtEl>
                                        <p:attrNameLst>
                                          <p:attrName>style.visibility</p:attrName>
                                        </p:attrNameLst>
                                      </p:cBhvr>
                                      <p:to>
                                        <p:strVal val="visible"/>
                                      </p:to>
                                    </p:set>
                                    <p:animEffect transition="in" filter="wedge">
                                      <p:cBhvr>
                                        <p:cTn id="39" dur="2000"/>
                                        <p:tgtEl>
                                          <p:spTgt spid="1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3" grpId="0"/>
      <p:bldP spid="102428" grpId="0"/>
      <p:bldP spid="102429" grpId="0"/>
      <p:bldP spid="102433" grpId="0"/>
      <p:bldP spid="102434" grpId="0"/>
      <p:bldP spid="102435" grpId="0"/>
      <p:bldP spid="102436" grpId="0"/>
      <p:bldP spid="1024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2819400" y="1143000"/>
            <a:ext cx="439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000" b="1">
                <a:solidFill>
                  <a:srgbClr val="FF0000"/>
                </a:solidFill>
                <a:latin typeface="Times New Roman" panose="02020603050405020304" pitchFamily="18" charset="0"/>
              </a:rPr>
              <a:t>Rồi sớm rồi chiều lại bếp lửa bà nhen</a:t>
            </a:r>
          </a:p>
          <a:p>
            <a:pPr eaLnBrk="1" hangingPunct="1"/>
            <a:r>
              <a:rPr lang="en-US" altLang="en-US" sz="2000" b="1">
                <a:solidFill>
                  <a:srgbClr val="FF0000"/>
                </a:solidFill>
                <a:latin typeface="Times New Roman" panose="02020603050405020304" pitchFamily="18" charset="0"/>
              </a:rPr>
              <a:t>Một ngọn lửa lòng bà luôn ủ sẵn</a:t>
            </a:r>
          </a:p>
          <a:p>
            <a:pPr eaLnBrk="1" hangingPunct="1"/>
            <a:r>
              <a:rPr lang="en-US" altLang="en-US" sz="2000" b="1">
                <a:solidFill>
                  <a:srgbClr val="FF0000"/>
                </a:solidFill>
                <a:latin typeface="Times New Roman" panose="02020603050405020304" pitchFamily="18" charset="0"/>
              </a:rPr>
              <a:t>Một ngọn lửa chứa niềm tin dai dẳng...</a:t>
            </a:r>
          </a:p>
        </p:txBody>
      </p:sp>
      <p:sp>
        <p:nvSpPr>
          <p:cNvPr id="32771" name="AutoShape 8">
            <a:hlinkClick r:id="rId2" action="ppaction://hlinksldjump"/>
          </p:cNvPr>
          <p:cNvSpPr>
            <a:spLocks noChangeArrowheads="1"/>
          </p:cNvSpPr>
          <p:nvPr/>
        </p:nvSpPr>
        <p:spPr bwMode="auto">
          <a:xfrm>
            <a:off x="8382000" y="6019800"/>
            <a:ext cx="762000" cy="838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86200" y="292100"/>
            <a:ext cx="4800600" cy="6565900"/>
          </a:xfrm>
        </p:spPr>
        <p:txBody>
          <a:bodyPr/>
          <a:lstStyle/>
          <a:p>
            <a:pPr eaLnBrk="1" hangingPunct="1">
              <a:defRPr/>
            </a:pP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r>
              <a:rPr lang="en-US" sz="4000" dirty="0" smtClean="0">
                <a:latin typeface="Times New Roman"/>
              </a:rPr>
              <a:t/>
            </a:r>
            <a:br>
              <a:rPr lang="en-US" sz="4000" dirty="0" smtClean="0">
                <a:latin typeface="Times New Roman"/>
              </a:rPr>
            </a:br>
            <a:endParaRPr lang="en-US" sz="4000" dirty="0" smtClean="0">
              <a:latin typeface="Times New Roman"/>
            </a:endParaRPr>
          </a:p>
        </p:txBody>
      </p:sp>
      <p:pic>
        <p:nvPicPr>
          <p:cNvPr id="33795" name="Picture 6" descr="ANd9GcRK8INiy7XoGXLNxQJQrB8nR_M23CzJP9FX7FC7Q-ocn_3lr61mqgOlLRDw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3" name="Rectangle 9"/>
          <p:cNvSpPr>
            <a:spLocks noGrp="1" noChangeArrowheads="1"/>
          </p:cNvSpPr>
          <p:nvPr>
            <p:ph type="body" idx="1"/>
          </p:nvPr>
        </p:nvSpPr>
        <p:spPr>
          <a:xfrm>
            <a:off x="0" y="0"/>
            <a:ext cx="4876800" cy="6705600"/>
          </a:xfrm>
        </p:spPr>
        <p:txBody>
          <a:bodyPr/>
          <a:lstStyle/>
          <a:p>
            <a:pPr algn="just" eaLnBrk="1" hangingPunct="1">
              <a:buFontTx/>
              <a:buNone/>
              <a:defRPr/>
            </a:pPr>
            <a:r>
              <a:rPr lang="en-US" dirty="0" smtClean="0">
                <a:latin typeface="Times New Roman"/>
              </a:rPr>
              <a:t>     </a:t>
            </a:r>
            <a:r>
              <a:rPr lang="en-US" sz="2800" dirty="0" err="1" smtClean="0">
                <a:solidFill>
                  <a:schemeClr val="bg1"/>
                </a:solidFill>
                <a:effectLst/>
                <a:latin typeface="Times New Roman"/>
              </a:rPr>
              <a:t>Hình</a:t>
            </a:r>
            <a:r>
              <a:rPr lang="en-US" sz="2800" dirty="0" smtClean="0">
                <a:solidFill>
                  <a:schemeClr val="bg1"/>
                </a:solidFill>
                <a:effectLst/>
                <a:latin typeface="Times New Roman"/>
              </a:rPr>
              <a:t> </a:t>
            </a:r>
            <a:r>
              <a:rPr lang="en-US" sz="2800" dirty="0" err="1" smtClean="0">
                <a:solidFill>
                  <a:schemeClr val="bg1"/>
                </a:solidFill>
                <a:effectLst/>
                <a:latin typeface="Times New Roman"/>
              </a:rPr>
              <a:t>ảnh</a:t>
            </a:r>
            <a:r>
              <a:rPr lang="en-US" sz="2800" dirty="0" smtClean="0">
                <a:solidFill>
                  <a:schemeClr val="bg1"/>
                </a:solidFill>
                <a:effectLst/>
                <a:latin typeface="Times New Roman"/>
              </a:rPr>
              <a:t> </a:t>
            </a:r>
            <a:r>
              <a:rPr lang="en-US" sz="2800" dirty="0" err="1" smtClean="0">
                <a:solidFill>
                  <a:schemeClr val="bg1"/>
                </a:solidFill>
                <a:effectLst/>
                <a:latin typeface="Times New Roman"/>
              </a:rPr>
              <a:t>ngọn</a:t>
            </a:r>
            <a:r>
              <a:rPr lang="en-US" sz="2800" dirty="0" smtClean="0">
                <a:solidFill>
                  <a:schemeClr val="bg1"/>
                </a:solidFill>
                <a:effectLst/>
                <a:latin typeface="Times New Roman"/>
              </a:rPr>
              <a:t> </a:t>
            </a:r>
            <a:r>
              <a:rPr lang="en-US" sz="2800" dirty="0" err="1" smtClean="0">
                <a:solidFill>
                  <a:schemeClr val="bg1"/>
                </a:solidFill>
                <a:effectLst/>
                <a:latin typeface="Times New Roman"/>
              </a:rPr>
              <a:t>lửa</a:t>
            </a:r>
            <a:r>
              <a:rPr lang="en-US" sz="2800" dirty="0" smtClean="0">
                <a:solidFill>
                  <a:schemeClr val="bg1"/>
                </a:solidFill>
                <a:effectLst/>
                <a:latin typeface="Times New Roman"/>
              </a:rPr>
              <a:t> </a:t>
            </a:r>
            <a:r>
              <a:rPr lang="en-US" sz="2800" dirty="0" err="1" smtClean="0">
                <a:solidFill>
                  <a:schemeClr val="bg1"/>
                </a:solidFill>
                <a:effectLst/>
                <a:latin typeface="Times New Roman"/>
              </a:rPr>
              <a:t>toả</a:t>
            </a:r>
            <a:r>
              <a:rPr lang="en-US" sz="2800" dirty="0" smtClean="0">
                <a:solidFill>
                  <a:schemeClr val="bg1"/>
                </a:solidFill>
                <a:effectLst/>
                <a:latin typeface="Times New Roman"/>
              </a:rPr>
              <a:t> </a:t>
            </a:r>
            <a:r>
              <a:rPr lang="en-US" sz="2800" dirty="0" err="1" smtClean="0">
                <a:solidFill>
                  <a:schemeClr val="bg1"/>
                </a:solidFill>
                <a:effectLst/>
                <a:latin typeface="Times New Roman"/>
              </a:rPr>
              <a:t>sáng</a:t>
            </a:r>
            <a:r>
              <a:rPr lang="en-US" sz="2800" dirty="0" smtClean="0">
                <a:solidFill>
                  <a:schemeClr val="bg1"/>
                </a:solidFill>
                <a:effectLst/>
                <a:latin typeface="Times New Roman"/>
              </a:rPr>
              <a:t> </a:t>
            </a:r>
            <a:r>
              <a:rPr lang="en-US" sz="2800" dirty="0" err="1" smtClean="0">
                <a:solidFill>
                  <a:schemeClr val="bg1"/>
                </a:solidFill>
                <a:effectLst/>
                <a:latin typeface="Times New Roman"/>
              </a:rPr>
              <a:t>trong</a:t>
            </a:r>
            <a:r>
              <a:rPr lang="en-US" sz="2800" dirty="0" smtClean="0">
                <a:solidFill>
                  <a:schemeClr val="bg1"/>
                </a:solidFill>
                <a:effectLst/>
                <a:latin typeface="Times New Roman"/>
              </a:rPr>
              <a:t> </a:t>
            </a:r>
            <a:r>
              <a:rPr lang="en-US" sz="2800" dirty="0" err="1" smtClean="0">
                <a:solidFill>
                  <a:schemeClr val="bg1"/>
                </a:solidFill>
                <a:effectLst/>
                <a:latin typeface="Times New Roman"/>
              </a:rPr>
              <a:t>câu</a:t>
            </a:r>
            <a:r>
              <a:rPr lang="en-US" sz="2800" dirty="0" smtClean="0">
                <a:solidFill>
                  <a:schemeClr val="bg1"/>
                </a:solidFill>
                <a:effectLst/>
                <a:latin typeface="Times New Roman"/>
              </a:rPr>
              <a:t> </a:t>
            </a:r>
            <a:r>
              <a:rPr lang="en-US" sz="2800" dirty="0" err="1" smtClean="0">
                <a:solidFill>
                  <a:schemeClr val="bg1"/>
                </a:solidFill>
                <a:effectLst/>
                <a:latin typeface="Times New Roman"/>
              </a:rPr>
              <a:t>thơ</a:t>
            </a:r>
            <a:r>
              <a:rPr lang="en-US" sz="2800" dirty="0" smtClean="0">
                <a:solidFill>
                  <a:schemeClr val="bg1"/>
                </a:solidFill>
                <a:effectLst/>
                <a:latin typeface="Times New Roman"/>
              </a:rPr>
              <a:t>, </a:t>
            </a:r>
            <a:r>
              <a:rPr lang="en-US" sz="2800" dirty="0" err="1" smtClean="0">
                <a:solidFill>
                  <a:schemeClr val="bg1"/>
                </a:solidFill>
                <a:effectLst/>
                <a:latin typeface="Times New Roman"/>
              </a:rPr>
              <a:t>nó</a:t>
            </a:r>
            <a:r>
              <a:rPr lang="en-US" sz="2800" dirty="0" smtClean="0">
                <a:solidFill>
                  <a:schemeClr val="bg1"/>
                </a:solidFill>
                <a:effectLst/>
                <a:latin typeface="Times New Roman"/>
              </a:rPr>
              <a:t> </a:t>
            </a:r>
            <a:r>
              <a:rPr lang="en-US" sz="2800" dirty="0" err="1" smtClean="0">
                <a:solidFill>
                  <a:schemeClr val="bg1"/>
                </a:solidFill>
                <a:effectLst/>
                <a:latin typeface="Times New Roman"/>
              </a:rPr>
              <a:t>có</a:t>
            </a:r>
            <a:r>
              <a:rPr lang="en-US" sz="2800" dirty="0" smtClean="0">
                <a:solidFill>
                  <a:schemeClr val="bg1"/>
                </a:solidFill>
                <a:effectLst/>
                <a:latin typeface="Times New Roman"/>
              </a:rPr>
              <a:t> </a:t>
            </a:r>
            <a:r>
              <a:rPr lang="en-US" sz="2800" dirty="0" err="1" smtClean="0">
                <a:solidFill>
                  <a:schemeClr val="bg1"/>
                </a:solidFill>
                <a:effectLst/>
                <a:latin typeface="Times New Roman"/>
              </a:rPr>
              <a:t>sức</a:t>
            </a:r>
            <a:r>
              <a:rPr lang="en-US" sz="2800" dirty="0" smtClean="0">
                <a:solidFill>
                  <a:schemeClr val="bg1"/>
                </a:solidFill>
                <a:effectLst/>
                <a:latin typeface="Times New Roman"/>
              </a:rPr>
              <a:t> </a:t>
            </a:r>
            <a:r>
              <a:rPr lang="en-US" sz="2800" dirty="0" err="1" smtClean="0">
                <a:solidFill>
                  <a:schemeClr val="bg1"/>
                </a:solidFill>
                <a:effectLst/>
                <a:latin typeface="Times New Roman"/>
              </a:rPr>
              <a:t>truyền</a:t>
            </a:r>
            <a:r>
              <a:rPr lang="en-US" sz="2800" dirty="0" smtClean="0">
                <a:solidFill>
                  <a:schemeClr val="bg1"/>
                </a:solidFill>
                <a:effectLst/>
                <a:latin typeface="Times New Roman"/>
              </a:rPr>
              <a:t> </a:t>
            </a:r>
            <a:r>
              <a:rPr lang="en-US" sz="2800" dirty="0" err="1" smtClean="0">
                <a:solidFill>
                  <a:schemeClr val="bg1"/>
                </a:solidFill>
                <a:effectLst/>
                <a:latin typeface="Times New Roman"/>
              </a:rPr>
              <a:t>cảm</a:t>
            </a:r>
            <a:r>
              <a:rPr lang="en-US" sz="2800" dirty="0" smtClean="0">
                <a:solidFill>
                  <a:schemeClr val="bg1"/>
                </a:solidFill>
                <a:effectLst/>
                <a:latin typeface="Times New Roman"/>
              </a:rPr>
              <a:t> </a:t>
            </a:r>
            <a:r>
              <a:rPr lang="en-US" sz="2800" dirty="0" err="1" smtClean="0">
                <a:solidFill>
                  <a:schemeClr val="bg1"/>
                </a:solidFill>
                <a:effectLst/>
                <a:latin typeface="Times New Roman"/>
              </a:rPr>
              <a:t>mạnh</a:t>
            </a:r>
            <a:r>
              <a:rPr lang="en-US" sz="2800" dirty="0" smtClean="0">
                <a:solidFill>
                  <a:schemeClr val="bg1"/>
                </a:solidFill>
                <a:effectLst/>
                <a:latin typeface="Times New Roman"/>
              </a:rPr>
              <a:t> </a:t>
            </a:r>
            <a:r>
              <a:rPr lang="en-US" sz="2800" dirty="0" err="1" smtClean="0">
                <a:solidFill>
                  <a:schemeClr val="bg1"/>
                </a:solidFill>
                <a:effectLst/>
                <a:latin typeface="Times New Roman"/>
              </a:rPr>
              <a:t>mẽ</a:t>
            </a:r>
            <a:r>
              <a:rPr lang="en-US" sz="2800" dirty="0" smtClean="0">
                <a:solidFill>
                  <a:schemeClr val="bg1"/>
                </a:solidFill>
                <a:effectLst/>
                <a:latin typeface="Times New Roman"/>
              </a:rPr>
              <a:t>. </a:t>
            </a:r>
            <a:r>
              <a:rPr lang="en-US" sz="2800" dirty="0" err="1" smtClean="0">
                <a:solidFill>
                  <a:schemeClr val="bg1"/>
                </a:solidFill>
                <a:effectLst/>
                <a:latin typeface="Times New Roman"/>
              </a:rPr>
              <a:t>Ngọn</a:t>
            </a:r>
            <a:r>
              <a:rPr lang="en-US" sz="2800" dirty="0" smtClean="0">
                <a:solidFill>
                  <a:schemeClr val="bg1"/>
                </a:solidFill>
                <a:effectLst/>
                <a:latin typeface="Times New Roman"/>
              </a:rPr>
              <a:t> </a:t>
            </a:r>
            <a:r>
              <a:rPr lang="en-US" sz="2800" dirty="0" err="1" smtClean="0">
                <a:solidFill>
                  <a:schemeClr val="bg1"/>
                </a:solidFill>
                <a:effectLst/>
                <a:latin typeface="Times New Roman"/>
              </a:rPr>
              <a:t>lửa</a:t>
            </a:r>
            <a:r>
              <a:rPr lang="en-US" sz="2800" dirty="0" smtClean="0">
                <a:solidFill>
                  <a:schemeClr val="bg1"/>
                </a:solidFill>
                <a:effectLst/>
                <a:latin typeface="Times New Roman"/>
              </a:rPr>
              <a:t> </a:t>
            </a:r>
            <a:r>
              <a:rPr lang="en-US" sz="2800" dirty="0" err="1" smtClean="0">
                <a:solidFill>
                  <a:schemeClr val="bg1"/>
                </a:solidFill>
                <a:effectLst/>
                <a:latin typeface="Times New Roman"/>
              </a:rPr>
              <a:t>của</a:t>
            </a:r>
            <a:r>
              <a:rPr lang="en-US" sz="2800" dirty="0" smtClean="0">
                <a:solidFill>
                  <a:schemeClr val="bg1"/>
                </a:solidFill>
                <a:effectLst/>
                <a:latin typeface="Times New Roman"/>
              </a:rPr>
              <a:t> </a:t>
            </a:r>
            <a:r>
              <a:rPr lang="en-US" sz="2800" dirty="0" err="1" smtClean="0">
                <a:solidFill>
                  <a:schemeClr val="bg1"/>
                </a:solidFill>
                <a:effectLst/>
                <a:latin typeface="Times New Roman"/>
              </a:rPr>
              <a:t>tình</a:t>
            </a:r>
            <a:r>
              <a:rPr lang="en-US" sz="2800" dirty="0" smtClean="0">
                <a:solidFill>
                  <a:schemeClr val="bg1"/>
                </a:solidFill>
                <a:effectLst/>
                <a:latin typeface="Times New Roman"/>
              </a:rPr>
              <a:t> </a:t>
            </a:r>
            <a:r>
              <a:rPr lang="en-US" sz="2800" dirty="0" err="1" smtClean="0">
                <a:solidFill>
                  <a:schemeClr val="bg1"/>
                </a:solidFill>
                <a:effectLst/>
                <a:latin typeface="Times New Roman"/>
              </a:rPr>
              <a:t>yên</a:t>
            </a:r>
            <a:r>
              <a:rPr lang="en-US" sz="2800" dirty="0" smtClean="0">
                <a:solidFill>
                  <a:schemeClr val="bg1"/>
                </a:solidFill>
                <a:effectLst/>
                <a:latin typeface="Times New Roman"/>
              </a:rPr>
              <a:t> </a:t>
            </a:r>
            <a:r>
              <a:rPr lang="en-US" sz="2800" dirty="0" err="1" smtClean="0">
                <a:solidFill>
                  <a:schemeClr val="bg1"/>
                </a:solidFill>
                <a:effectLst/>
                <a:latin typeface="Times New Roman"/>
              </a:rPr>
              <a:t>thương</a:t>
            </a:r>
            <a:r>
              <a:rPr lang="en-US" sz="2800" dirty="0" smtClean="0">
                <a:solidFill>
                  <a:schemeClr val="bg1"/>
                </a:solidFill>
                <a:effectLst/>
                <a:latin typeface="Times New Roman"/>
              </a:rPr>
              <a:t>, </a:t>
            </a:r>
            <a:r>
              <a:rPr lang="en-US" sz="2800" dirty="0" err="1" smtClean="0">
                <a:solidFill>
                  <a:schemeClr val="bg1"/>
                </a:solidFill>
                <a:effectLst/>
                <a:latin typeface="Times New Roman"/>
              </a:rPr>
              <a:t>ngọn</a:t>
            </a:r>
            <a:r>
              <a:rPr lang="en-US" sz="2800" dirty="0" smtClean="0">
                <a:solidFill>
                  <a:schemeClr val="bg1"/>
                </a:solidFill>
                <a:effectLst/>
                <a:latin typeface="Times New Roman"/>
              </a:rPr>
              <a:t> </a:t>
            </a:r>
            <a:r>
              <a:rPr lang="en-US" sz="2800" dirty="0" err="1" smtClean="0">
                <a:solidFill>
                  <a:schemeClr val="bg1"/>
                </a:solidFill>
                <a:effectLst/>
                <a:latin typeface="Times New Roman"/>
              </a:rPr>
              <a:t>lửa</a:t>
            </a:r>
            <a:r>
              <a:rPr lang="en-US" sz="2800" dirty="0" smtClean="0">
                <a:solidFill>
                  <a:schemeClr val="bg1"/>
                </a:solidFill>
                <a:effectLst/>
                <a:latin typeface="Times New Roman"/>
              </a:rPr>
              <a:t> </a:t>
            </a:r>
            <a:r>
              <a:rPr lang="en-US" sz="2800" dirty="0" err="1" smtClean="0">
                <a:solidFill>
                  <a:schemeClr val="bg1"/>
                </a:solidFill>
                <a:effectLst/>
                <a:latin typeface="Times New Roman"/>
              </a:rPr>
              <a:t>của</a:t>
            </a:r>
            <a:r>
              <a:rPr lang="en-US" sz="2800" dirty="0" smtClean="0">
                <a:solidFill>
                  <a:schemeClr val="bg1"/>
                </a:solidFill>
                <a:effectLst/>
                <a:latin typeface="Times New Roman"/>
              </a:rPr>
              <a:t> </a:t>
            </a:r>
            <a:r>
              <a:rPr lang="en-US" sz="2800" dirty="0" err="1" smtClean="0">
                <a:solidFill>
                  <a:schemeClr val="bg1"/>
                </a:solidFill>
                <a:effectLst/>
                <a:latin typeface="Times New Roman"/>
              </a:rPr>
              <a:t>niềm</a:t>
            </a:r>
            <a:r>
              <a:rPr lang="en-US" sz="2800" dirty="0" smtClean="0">
                <a:solidFill>
                  <a:schemeClr val="bg1"/>
                </a:solidFill>
                <a:effectLst/>
                <a:latin typeface="Times New Roman"/>
              </a:rPr>
              <a:t> tin, </a:t>
            </a:r>
            <a:r>
              <a:rPr lang="en-US" sz="2800" dirty="0" err="1" smtClean="0">
                <a:solidFill>
                  <a:schemeClr val="bg1"/>
                </a:solidFill>
                <a:effectLst/>
                <a:latin typeface="Times New Roman"/>
              </a:rPr>
              <a:t>ngọn</a:t>
            </a:r>
            <a:r>
              <a:rPr lang="en-US" sz="2800" dirty="0" smtClean="0">
                <a:solidFill>
                  <a:schemeClr val="bg1"/>
                </a:solidFill>
                <a:effectLst/>
                <a:latin typeface="Times New Roman"/>
              </a:rPr>
              <a:t> </a:t>
            </a:r>
            <a:r>
              <a:rPr lang="en-US" sz="2800" dirty="0" err="1" smtClean="0">
                <a:solidFill>
                  <a:schemeClr val="bg1"/>
                </a:solidFill>
                <a:effectLst/>
                <a:latin typeface="Times New Roman"/>
              </a:rPr>
              <a:t>lửa</a:t>
            </a:r>
            <a:r>
              <a:rPr lang="en-US" sz="2800" dirty="0" smtClean="0">
                <a:solidFill>
                  <a:schemeClr val="bg1"/>
                </a:solidFill>
                <a:effectLst/>
                <a:latin typeface="Times New Roman"/>
              </a:rPr>
              <a:t> </a:t>
            </a:r>
            <a:r>
              <a:rPr lang="en-US" sz="2800" dirty="0" err="1" smtClean="0">
                <a:solidFill>
                  <a:schemeClr val="bg1"/>
                </a:solidFill>
                <a:effectLst/>
                <a:latin typeface="Times New Roman"/>
              </a:rPr>
              <a:t>ấm</a:t>
            </a:r>
            <a:r>
              <a:rPr lang="en-US" sz="2800" dirty="0" smtClean="0">
                <a:solidFill>
                  <a:schemeClr val="bg1"/>
                </a:solidFill>
                <a:effectLst/>
                <a:latin typeface="Times New Roman"/>
              </a:rPr>
              <a:t> </a:t>
            </a:r>
            <a:r>
              <a:rPr lang="en-US" sz="2800" dirty="0" err="1" smtClean="0">
                <a:solidFill>
                  <a:schemeClr val="bg1"/>
                </a:solidFill>
                <a:effectLst/>
                <a:latin typeface="Times New Roman"/>
              </a:rPr>
              <a:t>nồng</a:t>
            </a:r>
            <a:r>
              <a:rPr lang="en-US" sz="2800" dirty="0" smtClean="0">
                <a:solidFill>
                  <a:schemeClr val="bg1"/>
                </a:solidFill>
                <a:effectLst/>
                <a:latin typeface="Times New Roman"/>
              </a:rPr>
              <a:t> </a:t>
            </a:r>
            <a:r>
              <a:rPr lang="en-US" sz="2800" dirty="0" err="1" smtClean="0">
                <a:solidFill>
                  <a:schemeClr val="bg1"/>
                </a:solidFill>
                <a:effectLst/>
                <a:latin typeface="Times New Roman"/>
              </a:rPr>
              <a:t>như</a:t>
            </a:r>
            <a:r>
              <a:rPr lang="en-US" sz="2800" dirty="0" smtClean="0">
                <a:solidFill>
                  <a:schemeClr val="bg1"/>
                </a:solidFill>
                <a:effectLst/>
                <a:latin typeface="Times New Roman"/>
              </a:rPr>
              <a:t> </a:t>
            </a:r>
            <a:r>
              <a:rPr lang="en-US" sz="2800" dirty="0" err="1" smtClean="0">
                <a:solidFill>
                  <a:schemeClr val="bg1"/>
                </a:solidFill>
                <a:effectLst/>
                <a:latin typeface="Times New Roman"/>
              </a:rPr>
              <a:t>tình</a:t>
            </a:r>
            <a:r>
              <a:rPr lang="en-US" sz="2800" dirty="0" smtClean="0">
                <a:solidFill>
                  <a:schemeClr val="bg1"/>
                </a:solidFill>
                <a:effectLst/>
                <a:latin typeface="Times New Roman"/>
              </a:rPr>
              <a:t> </a:t>
            </a:r>
            <a:r>
              <a:rPr lang="en-US" sz="2800" dirty="0" err="1" smtClean="0">
                <a:solidFill>
                  <a:schemeClr val="bg1"/>
                </a:solidFill>
                <a:effectLst/>
                <a:latin typeface="Times New Roman"/>
              </a:rPr>
              <a:t>bà</a:t>
            </a:r>
            <a:r>
              <a:rPr lang="en-US" sz="2800" dirty="0" smtClean="0">
                <a:solidFill>
                  <a:schemeClr val="bg1"/>
                </a:solidFill>
                <a:effectLst/>
                <a:latin typeface="Times New Roman"/>
              </a:rPr>
              <a:t> </a:t>
            </a:r>
            <a:r>
              <a:rPr lang="en-US" sz="2800" dirty="0" err="1" smtClean="0">
                <a:solidFill>
                  <a:schemeClr val="bg1"/>
                </a:solidFill>
                <a:effectLst/>
                <a:latin typeface="Times New Roman"/>
              </a:rPr>
              <a:t>cháu</a:t>
            </a:r>
            <a:r>
              <a:rPr lang="en-US" sz="2800" dirty="0" smtClean="0">
                <a:solidFill>
                  <a:schemeClr val="bg1"/>
                </a:solidFill>
                <a:effectLst/>
                <a:latin typeface="Times New Roman"/>
              </a:rPr>
              <a:t>, </a:t>
            </a:r>
            <a:r>
              <a:rPr lang="en-US" sz="2800" dirty="0" err="1" smtClean="0">
                <a:solidFill>
                  <a:schemeClr val="bg1"/>
                </a:solidFill>
                <a:effectLst/>
                <a:latin typeface="Times New Roman"/>
              </a:rPr>
              <a:t>ngọn</a:t>
            </a:r>
            <a:r>
              <a:rPr lang="en-US" sz="2800" dirty="0" smtClean="0">
                <a:solidFill>
                  <a:schemeClr val="bg1"/>
                </a:solidFill>
                <a:effectLst/>
                <a:latin typeface="Times New Roman"/>
              </a:rPr>
              <a:t> </a:t>
            </a:r>
            <a:r>
              <a:rPr lang="en-US" sz="2800" dirty="0" err="1" smtClean="0">
                <a:solidFill>
                  <a:schemeClr val="bg1"/>
                </a:solidFill>
                <a:effectLst/>
                <a:latin typeface="Times New Roman"/>
              </a:rPr>
              <a:t>lửa</a:t>
            </a:r>
            <a:r>
              <a:rPr lang="en-US" sz="2800" dirty="0" smtClean="0">
                <a:solidFill>
                  <a:schemeClr val="bg1"/>
                </a:solidFill>
                <a:effectLst/>
                <a:latin typeface="Times New Roman"/>
              </a:rPr>
              <a:t> </a:t>
            </a:r>
            <a:r>
              <a:rPr lang="en-US" sz="2800" dirty="0" err="1" smtClean="0">
                <a:solidFill>
                  <a:schemeClr val="bg1"/>
                </a:solidFill>
                <a:effectLst/>
                <a:latin typeface="Times New Roman"/>
              </a:rPr>
              <a:t>đỏ</a:t>
            </a:r>
            <a:r>
              <a:rPr lang="en-US" sz="2800" dirty="0" smtClean="0">
                <a:solidFill>
                  <a:schemeClr val="bg1"/>
                </a:solidFill>
                <a:effectLst/>
                <a:latin typeface="Times New Roman"/>
              </a:rPr>
              <a:t> </a:t>
            </a:r>
            <a:r>
              <a:rPr lang="en-US" sz="2800" dirty="0" err="1" smtClean="0">
                <a:solidFill>
                  <a:schemeClr val="bg1"/>
                </a:solidFill>
                <a:effectLst/>
                <a:latin typeface="Times New Roman"/>
              </a:rPr>
              <a:t>hồng</a:t>
            </a:r>
            <a:r>
              <a:rPr lang="en-US" sz="2800" dirty="0" smtClean="0">
                <a:solidFill>
                  <a:schemeClr val="bg1"/>
                </a:solidFill>
                <a:effectLst/>
                <a:latin typeface="Times New Roman"/>
              </a:rPr>
              <a:t> </a:t>
            </a:r>
            <a:r>
              <a:rPr lang="en-US" sz="2800" dirty="0" err="1" smtClean="0">
                <a:solidFill>
                  <a:schemeClr val="bg1"/>
                </a:solidFill>
                <a:effectLst/>
                <a:latin typeface="Times New Roman"/>
              </a:rPr>
              <a:t>soi</a:t>
            </a:r>
            <a:r>
              <a:rPr lang="en-US" sz="2800" dirty="0" smtClean="0">
                <a:solidFill>
                  <a:schemeClr val="bg1"/>
                </a:solidFill>
                <a:effectLst/>
                <a:latin typeface="Times New Roman"/>
              </a:rPr>
              <a:t> </a:t>
            </a:r>
            <a:r>
              <a:rPr lang="en-US" sz="2800" dirty="0" err="1" smtClean="0">
                <a:solidFill>
                  <a:schemeClr val="bg1"/>
                </a:solidFill>
                <a:effectLst/>
                <a:latin typeface="Times New Roman"/>
              </a:rPr>
              <a:t>sáng</a:t>
            </a:r>
            <a:r>
              <a:rPr lang="en-US" sz="2800" dirty="0" smtClean="0">
                <a:solidFill>
                  <a:schemeClr val="bg1"/>
                </a:solidFill>
                <a:effectLst/>
                <a:latin typeface="Times New Roman"/>
              </a:rPr>
              <a:t> </a:t>
            </a:r>
            <a:r>
              <a:rPr lang="en-US" sz="2800" dirty="0" err="1" smtClean="0">
                <a:solidFill>
                  <a:schemeClr val="bg1"/>
                </a:solidFill>
                <a:effectLst/>
                <a:latin typeface="Times New Roman"/>
              </a:rPr>
              <a:t>cho</a:t>
            </a:r>
            <a:r>
              <a:rPr lang="en-US" sz="2800" dirty="0" smtClean="0">
                <a:solidFill>
                  <a:schemeClr val="bg1"/>
                </a:solidFill>
                <a:effectLst/>
                <a:latin typeface="Times New Roman"/>
              </a:rPr>
              <a:t> con </a:t>
            </a:r>
            <a:r>
              <a:rPr lang="en-US" sz="2800" dirty="0" err="1" smtClean="0">
                <a:solidFill>
                  <a:schemeClr val="bg1"/>
                </a:solidFill>
                <a:effectLst/>
                <a:latin typeface="Times New Roman"/>
              </a:rPr>
              <a:t>đường</a:t>
            </a:r>
            <a:r>
              <a:rPr lang="en-US" sz="2800" dirty="0" smtClean="0">
                <a:solidFill>
                  <a:schemeClr val="bg1"/>
                </a:solidFill>
                <a:effectLst/>
                <a:latin typeface="Times New Roman"/>
              </a:rPr>
              <a:t> </a:t>
            </a:r>
            <a:r>
              <a:rPr lang="en-US" sz="2800" dirty="0" err="1" smtClean="0">
                <a:solidFill>
                  <a:schemeClr val="bg1"/>
                </a:solidFill>
                <a:effectLst/>
                <a:latin typeface="Times New Roman"/>
              </a:rPr>
              <a:t>đứa</a:t>
            </a:r>
            <a:r>
              <a:rPr lang="en-US" sz="2800" dirty="0" smtClean="0">
                <a:solidFill>
                  <a:schemeClr val="bg1"/>
                </a:solidFill>
                <a:effectLst/>
                <a:latin typeface="Times New Roman"/>
              </a:rPr>
              <a:t> </a:t>
            </a:r>
            <a:r>
              <a:rPr lang="en-US" sz="2800" dirty="0" err="1" smtClean="0">
                <a:solidFill>
                  <a:schemeClr val="bg1"/>
                </a:solidFill>
                <a:effectLst/>
                <a:latin typeface="Times New Roman"/>
              </a:rPr>
              <a:t>cháu</a:t>
            </a:r>
            <a:r>
              <a:rPr lang="en-US" sz="2800" dirty="0" smtClean="0">
                <a:solidFill>
                  <a:schemeClr val="bg1"/>
                </a:solidFill>
                <a:effectLst/>
                <a:latin typeface="Times New Roman"/>
                <a:sym typeface="Wingdings" pitchFamily="2" charset="2"/>
              </a:rPr>
              <a:t></a:t>
            </a:r>
            <a:r>
              <a:rPr lang="en-US" sz="2800" dirty="0" smtClean="0">
                <a:solidFill>
                  <a:srgbClr val="269999"/>
                </a:solidFill>
                <a:latin typeface="Times New Roman"/>
              </a:rPr>
              <a:t> </a:t>
            </a:r>
            <a:r>
              <a:rPr lang="en-US" sz="2800" dirty="0" err="1" smtClean="0">
                <a:solidFill>
                  <a:srgbClr val="FF0000"/>
                </a:solidFill>
                <a:effectLst/>
                <a:latin typeface="Times New Roman"/>
              </a:rPr>
              <a:t>Bà</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luôn</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nhắc</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cháu</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rằng</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nơi</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nào</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có</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ngọn</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lửa</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nơi</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đó</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có</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bà</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bà</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sẽ</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luôn</a:t>
            </a:r>
            <a:r>
              <a:rPr lang="en-US" sz="2800" dirty="0" smtClean="0">
                <a:solidFill>
                  <a:srgbClr val="FF0000"/>
                </a:solidFill>
                <a:effectLst/>
                <a:latin typeface="Times New Roman"/>
              </a:rPr>
              <a:t> ở </a:t>
            </a:r>
            <a:r>
              <a:rPr lang="en-US" sz="2800" dirty="0" err="1" smtClean="0">
                <a:solidFill>
                  <a:srgbClr val="FF0000"/>
                </a:solidFill>
                <a:effectLst/>
                <a:latin typeface="Times New Roman"/>
              </a:rPr>
              <a:t>cạnh</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cháu</a:t>
            </a:r>
            <a:r>
              <a:rPr lang="en-US" sz="2800" dirty="0" smtClean="0">
                <a:solidFill>
                  <a:srgbClr val="FF0000"/>
                </a:solidFill>
                <a:effectLst/>
                <a:latin typeface="Times New Roman"/>
              </a:rPr>
              <a:t>. </a:t>
            </a:r>
            <a:r>
              <a:rPr lang="en-US" sz="2800" dirty="0" smtClean="0">
                <a:solidFill>
                  <a:srgbClr val="FF0000"/>
                </a:solidFill>
                <a:effectLst/>
                <a:latin typeface="Times New Roman"/>
                <a:sym typeface="Wingdings" pitchFamily="2" charset="2"/>
              </a:rPr>
              <a:t></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Môt</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tình</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cảm</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thiêng</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liêng</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cao</a:t>
            </a:r>
            <a:r>
              <a:rPr lang="en-US" sz="2800" dirty="0" smtClean="0">
                <a:solidFill>
                  <a:srgbClr val="FF0000"/>
                </a:solidFill>
                <a:effectLst/>
                <a:latin typeface="Times New Roman"/>
              </a:rPr>
              <a:t> </a:t>
            </a:r>
            <a:r>
              <a:rPr lang="en-US" sz="2800" dirty="0" err="1" smtClean="0">
                <a:solidFill>
                  <a:srgbClr val="FF0000"/>
                </a:solidFill>
                <a:effectLst/>
                <a:latin typeface="Times New Roman"/>
              </a:rPr>
              <a:t>cả</a:t>
            </a:r>
            <a:r>
              <a:rPr lang="en-US" sz="2800" dirty="0" smtClean="0">
                <a:solidFill>
                  <a:srgbClr val="FF0000"/>
                </a:solidFill>
                <a:effectLst/>
                <a:latin typeface="Times New Roman"/>
              </a:rPr>
              <a:t>.</a:t>
            </a:r>
          </a:p>
        </p:txBody>
      </p:sp>
      <p:sp>
        <p:nvSpPr>
          <p:cNvPr id="13" name="AutoShape 4"/>
          <p:cNvSpPr>
            <a:spLocks noChangeArrowheads="1"/>
          </p:cNvSpPr>
          <p:nvPr/>
        </p:nvSpPr>
        <p:spPr bwMode="auto">
          <a:xfrm>
            <a:off x="3429000" y="304800"/>
            <a:ext cx="6553200" cy="3733800"/>
          </a:xfrm>
          <a:prstGeom prst="cloudCallout">
            <a:avLst>
              <a:gd name="adj1" fmla="val -33477"/>
              <a:gd name="adj2" fmla="val -7269"/>
            </a:avLst>
          </a:prstGeom>
          <a:solidFill>
            <a:srgbClr val="FFFFFF"/>
          </a:solidFill>
          <a:ln w="9525">
            <a:solidFill>
              <a:srgbClr val="FFFF00"/>
            </a:solidFill>
            <a:round/>
            <a:headEnd/>
            <a:tailEnd/>
          </a:ln>
        </p:spPr>
        <p:txBody>
          <a:bodyPr anchor="ctr"/>
          <a:lstStyle/>
          <a:p>
            <a:pPr>
              <a:defRPr/>
            </a:pPr>
            <a:r>
              <a:rPr lang="en-US" sz="3200" dirty="0">
                <a:solidFill>
                  <a:schemeClr val="bg2"/>
                </a:solidFill>
                <a:effectLst>
                  <a:outerShdw blurRad="38100" dist="38100" dir="2700000" algn="tl">
                    <a:srgbClr val="C0C0C0"/>
                  </a:outerShdw>
                </a:effectLst>
                <a:latin typeface="Times New Roman"/>
              </a:rPr>
              <a:t> </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Tại</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sao</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tác</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giả</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sử</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dụng</a:t>
            </a:r>
            <a:r>
              <a:rPr lang="en-US" sz="3200" dirty="0">
                <a:solidFill>
                  <a:srgbClr val="FF0000"/>
                </a:solidFill>
                <a:effectLst>
                  <a:outerShdw blurRad="38100" dist="38100" dir="2700000" algn="tl">
                    <a:srgbClr val="C0C0C0"/>
                  </a:outerShdw>
                </a:effectLst>
                <a:latin typeface="Times New Roman"/>
              </a:rPr>
              <a:t/>
            </a:r>
            <a:br>
              <a:rPr lang="en-US" sz="3200" dirty="0">
                <a:solidFill>
                  <a:srgbClr val="FF0000"/>
                </a:solidFill>
                <a:effectLst>
                  <a:outerShdw blurRad="38100" dist="38100" dir="2700000" algn="tl">
                    <a:srgbClr val="C0C0C0"/>
                  </a:outerShdw>
                </a:effectLst>
                <a:latin typeface="Times New Roman"/>
              </a:rPr>
            </a:br>
            <a:r>
              <a:rPr lang="en-US" sz="3200" dirty="0" err="1">
                <a:solidFill>
                  <a:srgbClr val="FF0000"/>
                </a:solidFill>
                <a:effectLst>
                  <a:outerShdw blurRad="38100" dist="38100" dir="2700000" algn="tl">
                    <a:srgbClr val="C0C0C0"/>
                  </a:outerShdw>
                </a:effectLst>
                <a:latin typeface="Times New Roman"/>
              </a:rPr>
              <a:t>hình</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ảnh</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ngọn</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lửa</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trong</a:t>
            </a:r>
            <a:r>
              <a:rPr lang="en-US" sz="3200" dirty="0">
                <a:solidFill>
                  <a:srgbClr val="FF0000"/>
                </a:solidFill>
                <a:effectLst>
                  <a:outerShdw blurRad="38100" dist="38100" dir="2700000" algn="tl">
                    <a:srgbClr val="C0C0C0"/>
                  </a:outerShdw>
                </a:effectLst>
                <a:latin typeface="Times New Roman"/>
              </a:rPr>
              <a:t> </a:t>
            </a:r>
            <a:br>
              <a:rPr lang="en-US" sz="3200" dirty="0">
                <a:solidFill>
                  <a:srgbClr val="FF0000"/>
                </a:solidFill>
                <a:effectLst>
                  <a:outerShdw blurRad="38100" dist="38100" dir="2700000" algn="tl">
                    <a:srgbClr val="C0C0C0"/>
                  </a:outerShdw>
                </a:effectLst>
                <a:latin typeface="Times New Roman"/>
              </a:rPr>
            </a:br>
            <a:r>
              <a:rPr lang="en-US" sz="3200" dirty="0" err="1">
                <a:solidFill>
                  <a:srgbClr val="FF0000"/>
                </a:solidFill>
                <a:effectLst>
                  <a:outerShdw blurRad="38100" dist="38100" dir="2700000" algn="tl">
                    <a:srgbClr val="C0C0C0"/>
                  </a:outerShdw>
                </a:effectLst>
                <a:latin typeface="Times New Roman"/>
              </a:rPr>
              <a:t>đoạn</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thơ</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Nhằm</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mục</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đích</a:t>
            </a:r>
            <a:r>
              <a:rPr lang="en-US" sz="3200" dirty="0">
                <a:solidFill>
                  <a:srgbClr val="FF0000"/>
                </a:solidFill>
                <a:effectLst>
                  <a:outerShdw blurRad="38100" dist="38100" dir="2700000" algn="tl">
                    <a:srgbClr val="C0C0C0"/>
                  </a:outerShdw>
                </a:effectLst>
                <a:latin typeface="Times New Roman"/>
              </a:rPr>
              <a:t>                   </a:t>
            </a:r>
            <a:r>
              <a:rPr lang="en-US" sz="3200" dirty="0" err="1">
                <a:solidFill>
                  <a:srgbClr val="FF0000"/>
                </a:solidFill>
                <a:effectLst>
                  <a:outerShdw blurRad="38100" dist="38100" dir="2700000" algn="tl">
                    <a:srgbClr val="C0C0C0"/>
                  </a:outerShdw>
                </a:effectLst>
                <a:latin typeface="Times New Roman"/>
              </a:rPr>
              <a:t>gì</a:t>
            </a:r>
            <a:r>
              <a:rPr lang="en-US" sz="3200" dirty="0">
                <a:solidFill>
                  <a:srgbClr val="FF0000"/>
                </a:solidFill>
                <a:effectLst>
                  <a:outerShdw blurRad="38100" dist="38100" dir="2700000" algn="tl">
                    <a:srgbClr val="C0C0C0"/>
                  </a:outerShdw>
                </a:effectLst>
                <a:latin typeface="Times New Roman"/>
              </a:rPr>
              <a:t>?</a:t>
            </a:r>
            <a:endParaRPr lang="en-US" sz="2800" dirty="0">
              <a:solidFill>
                <a:schemeClr val="bg2"/>
              </a:solidFill>
              <a:effectLst>
                <a:outerShdw blurRad="38100" dist="38100" dir="2700000" algn="tl">
                  <a:srgbClr val="C0C0C0"/>
                </a:outerShdw>
              </a:effectLst>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grpId="1" nodeType="clickEffect">
                                  <p:stCondLst>
                                    <p:cond delay="0"/>
                                  </p:stCondLst>
                                  <p:childTnLst>
                                    <p:anim calcmode="lin" valueType="num">
                                      <p:cBhvr>
                                        <p:cTn id="13" dur="1000"/>
                                        <p:tgtEl>
                                          <p:spTgt spid="13"/>
                                        </p:tgtEl>
                                        <p:attrNameLst>
                                          <p:attrName>ppt_w</p:attrName>
                                        </p:attrNameLst>
                                      </p:cBhvr>
                                      <p:tavLst>
                                        <p:tav tm="0">
                                          <p:val>
                                            <p:strVal val="ppt_w"/>
                                          </p:val>
                                        </p:tav>
                                        <p:tav tm="100000">
                                          <p:val>
                                            <p:strVal val="ppt_w*0.70"/>
                                          </p:val>
                                        </p:tav>
                                      </p:tavLst>
                                    </p:anim>
                                    <p:anim calcmode="lin" valueType="num">
                                      <p:cBhvr>
                                        <p:cTn id="14" dur="1000"/>
                                        <p:tgtEl>
                                          <p:spTgt spid="13"/>
                                        </p:tgtEl>
                                        <p:attrNameLst>
                                          <p:attrName>ppt_h</p:attrName>
                                        </p:attrNameLst>
                                      </p:cBhvr>
                                      <p:tavLst>
                                        <p:tav tm="0">
                                          <p:val>
                                            <p:strVal val="ppt_h"/>
                                          </p:val>
                                        </p:tav>
                                        <p:tav tm="100000">
                                          <p:val>
                                            <p:strVal val="ppt_h"/>
                                          </p:val>
                                        </p:tav>
                                      </p:tavLst>
                                    </p:anim>
                                    <p:animEffect transition="out" filter="fade">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8313">
                                            <p:txEl>
                                              <p:pRg st="0" end="0"/>
                                            </p:txEl>
                                          </p:spTgt>
                                        </p:tgtEl>
                                        <p:attrNameLst>
                                          <p:attrName>style.visibility</p:attrName>
                                        </p:attrNameLst>
                                      </p:cBhvr>
                                      <p:to>
                                        <p:strVal val="visible"/>
                                      </p:to>
                                    </p:set>
                                    <p:animEffect transition="in" filter="box(in)">
                                      <p:cBhvr>
                                        <p:cTn id="21" dur="500"/>
                                        <p:tgtEl>
                                          <p:spTgt spid="983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build="p"/>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_4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
            <a:ext cx="35814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09600" y="228600"/>
            <a:ext cx="1828800" cy="519113"/>
          </a:xfrm>
          <a:prstGeom prst="rect">
            <a:avLst/>
          </a:prstGeom>
          <a:noFill/>
          <a:ln w="9525">
            <a:noFill/>
            <a:miter lim="800000"/>
            <a:headEnd/>
            <a:tailEnd/>
          </a:ln>
        </p:spPr>
        <p:txBody>
          <a:bodyPr>
            <a:spAutoFit/>
          </a:bodyPr>
          <a:lstStyle/>
          <a:p>
            <a:pPr>
              <a:defRPr/>
            </a:pPr>
            <a:r>
              <a:rPr lang="en-US" sz="2800" b="1" dirty="0">
                <a:solidFill>
                  <a:schemeClr val="accent4">
                    <a:lumMod val="10000"/>
                  </a:schemeClr>
                </a:solidFill>
                <a:latin typeface="Times New Roman"/>
              </a:rPr>
              <a:t>1. </a:t>
            </a:r>
            <a:r>
              <a:rPr lang="en-US" sz="2800" b="1" u="sng" dirty="0" err="1">
                <a:solidFill>
                  <a:schemeClr val="accent4">
                    <a:lumMod val="10000"/>
                  </a:schemeClr>
                </a:solidFill>
                <a:latin typeface="Times New Roman"/>
              </a:rPr>
              <a:t>Tác</a:t>
            </a:r>
            <a:r>
              <a:rPr lang="en-US" sz="2800" b="1" u="sng" dirty="0">
                <a:solidFill>
                  <a:schemeClr val="accent4">
                    <a:lumMod val="10000"/>
                  </a:schemeClr>
                </a:solidFill>
                <a:latin typeface="Times New Roman"/>
              </a:rPr>
              <a:t> </a:t>
            </a:r>
            <a:r>
              <a:rPr lang="en-US" sz="2800" b="1" u="sng" dirty="0" err="1">
                <a:solidFill>
                  <a:schemeClr val="accent4">
                    <a:lumMod val="10000"/>
                  </a:schemeClr>
                </a:solidFill>
                <a:latin typeface="Times New Roman"/>
              </a:rPr>
              <a:t>giả</a:t>
            </a:r>
            <a:r>
              <a:rPr lang="en-US" sz="2800" b="1" u="sng" dirty="0">
                <a:solidFill>
                  <a:schemeClr val="accent4">
                    <a:lumMod val="10000"/>
                  </a:schemeClr>
                </a:solidFill>
                <a:latin typeface="Times New Roman"/>
              </a:rPr>
              <a:t>:</a:t>
            </a:r>
            <a:r>
              <a:rPr lang="en-US" sz="2800" b="1" dirty="0">
                <a:solidFill>
                  <a:schemeClr val="accent4">
                    <a:lumMod val="10000"/>
                  </a:schemeClr>
                </a:solidFill>
                <a:latin typeface="Times New Roman"/>
              </a:rPr>
              <a:t> </a:t>
            </a:r>
          </a:p>
        </p:txBody>
      </p:sp>
      <p:sp>
        <p:nvSpPr>
          <p:cNvPr id="7172" name="Text Box 19"/>
          <p:cNvSpPr txBox="1">
            <a:spLocks noChangeArrowheads="1"/>
          </p:cNvSpPr>
          <p:nvPr/>
        </p:nvSpPr>
        <p:spPr bwMode="auto">
          <a:xfrm>
            <a:off x="-1371600" y="9372600"/>
            <a:ext cx="1226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en-US" altLang="en-US">
              <a:latin typeface="Times New Roman" panose="02020603050405020304" pitchFamily="18" charset="0"/>
            </a:endParaRPr>
          </a:p>
        </p:txBody>
      </p:sp>
      <p:sp>
        <p:nvSpPr>
          <p:cNvPr id="104469" name="Rectangle 21"/>
          <p:cNvSpPr>
            <a:spLocks noChangeArrowheads="1"/>
          </p:cNvSpPr>
          <p:nvPr/>
        </p:nvSpPr>
        <p:spPr bwMode="auto">
          <a:xfrm>
            <a:off x="381000" y="1219200"/>
            <a:ext cx="464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r>
              <a:rPr lang="en-US" altLang="en-US" sz="2800">
                <a:solidFill>
                  <a:srgbClr val="000000"/>
                </a:solidFill>
                <a:latin typeface="Times New Roman" panose="02020603050405020304" pitchFamily="18" charset="0"/>
              </a:rPr>
              <a:t>Bằng Việt tên thật là Nguyễn Việt Bằng, sinh năm 1941, quê ở huyện Thạch Thất, tỉnh Hà Tây. Ông làm thơ từ đầu những năm sáu mươi, thuộc thế hệ nhà thơ trưởng thành trong thời kì kháng chiến chống Mĩ. Hiện là chủ tịch hội liên hiệp văn học nghệ thuật Hà Nội.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4469"/>
                                        </p:tgtEl>
                                        <p:attrNameLst>
                                          <p:attrName>style.visibility</p:attrName>
                                        </p:attrNameLst>
                                      </p:cBhvr>
                                      <p:to>
                                        <p:strVal val="visible"/>
                                      </p:to>
                                    </p:set>
                                    <p:animEffect transition="in" filter="checkerboard(across)">
                                      <p:cBhvr>
                                        <p:cTn id="21" dur="500"/>
                                        <p:tgtEl>
                                          <p:spTgt spid="104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44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2390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3">
            <a:hlinkClick r:id="rId3" action="ppaction://hlinksldjump"/>
          </p:cNvPr>
          <p:cNvSpPr>
            <a:spLocks noChangeArrowheads="1"/>
          </p:cNvSpPr>
          <p:nvPr/>
        </p:nvSpPr>
        <p:spPr bwMode="auto">
          <a:xfrm>
            <a:off x="4495800" y="990600"/>
            <a:ext cx="3581400" cy="2590800"/>
          </a:xfrm>
          <a:prstGeom prst="rect">
            <a:avLst/>
          </a:prstGeom>
          <a:gradFill rotWithShape="1">
            <a:gsLst>
              <a:gs pos="0">
                <a:schemeClr val="bg1"/>
              </a:gs>
              <a:gs pos="100000">
                <a:srgbClr val="0000FF"/>
              </a:gs>
            </a:gsLst>
            <a:lin ang="5400000" scaled="1"/>
          </a:gradFill>
          <a:ln w="9525">
            <a:solidFill>
              <a:srgbClr val="FF00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CC0099"/>
                </a:solidFill>
                <a:latin typeface="Times New Roman" panose="02020603050405020304" pitchFamily="18" charset="0"/>
              </a:rPr>
              <a:t>2</a:t>
            </a:r>
          </a:p>
        </p:txBody>
      </p:sp>
      <p:sp>
        <p:nvSpPr>
          <p:cNvPr id="122884" name="Rectangle 4">
            <a:hlinkClick r:id="rId4" action="ppaction://hlinksldjump"/>
          </p:cNvPr>
          <p:cNvSpPr>
            <a:spLocks noChangeArrowheads="1"/>
          </p:cNvSpPr>
          <p:nvPr/>
        </p:nvSpPr>
        <p:spPr bwMode="auto">
          <a:xfrm>
            <a:off x="990600" y="990600"/>
            <a:ext cx="3581400" cy="2743200"/>
          </a:xfrm>
          <a:prstGeom prst="rect">
            <a:avLst/>
          </a:prstGeom>
          <a:gradFill rotWithShape="1">
            <a:gsLst>
              <a:gs pos="0">
                <a:srgbClr val="FF00FF"/>
              </a:gs>
              <a:gs pos="100000">
                <a:schemeClr val="bg1"/>
              </a:gs>
            </a:gsLst>
            <a:lin ang="5400000" scaled="1"/>
          </a:gradFill>
          <a:ln w="9525">
            <a:solidFill>
              <a:srgbClr val="FF00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rPr>
              <a:t>1</a:t>
            </a:r>
          </a:p>
        </p:txBody>
      </p:sp>
      <p:sp>
        <p:nvSpPr>
          <p:cNvPr id="122885" name="AutoShape 5">
            <a:hlinkClick r:id="rId4" action="ppaction://hlinksldjump"/>
          </p:cNvPr>
          <p:cNvSpPr>
            <a:spLocks noChangeArrowheads="1"/>
          </p:cNvSpPr>
          <p:nvPr/>
        </p:nvSpPr>
        <p:spPr bwMode="auto">
          <a:xfrm>
            <a:off x="914400" y="1371600"/>
            <a:ext cx="3505200" cy="1524000"/>
          </a:xfrm>
          <a:prstGeom prst="star32">
            <a:avLst>
              <a:gd name="adj" fmla="val 37500"/>
            </a:avLst>
          </a:prstGeom>
          <a:solidFill>
            <a:srgbClr val="009900"/>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b="1">
                <a:solidFill>
                  <a:schemeClr val="bg1"/>
                </a:solidFill>
                <a:latin typeface="Times New Roman" panose="02020603050405020304" pitchFamily="18" charset="0"/>
              </a:rPr>
              <a:t>Biểu cảm kết hợp</a:t>
            </a:r>
          </a:p>
          <a:p>
            <a:pPr algn="ctr" eaLnBrk="1" hangingPunct="1"/>
            <a:r>
              <a:rPr lang="en-US" altLang="en-US" sz="2800" b="1">
                <a:solidFill>
                  <a:schemeClr val="bg1"/>
                </a:solidFill>
                <a:latin typeface="Times New Roman" panose="02020603050405020304" pitchFamily="18" charset="0"/>
              </a:rPr>
              <a:t>Tự sự</a:t>
            </a:r>
          </a:p>
        </p:txBody>
      </p:sp>
      <p:sp>
        <p:nvSpPr>
          <p:cNvPr id="122886" name="AutoShape 6"/>
          <p:cNvSpPr>
            <a:spLocks noChangeArrowheads="1"/>
          </p:cNvSpPr>
          <p:nvPr/>
        </p:nvSpPr>
        <p:spPr bwMode="auto">
          <a:xfrm>
            <a:off x="4572000" y="1371600"/>
            <a:ext cx="3505200" cy="1524000"/>
          </a:xfrm>
          <a:prstGeom prst="star32">
            <a:avLst>
              <a:gd name="adj" fmla="val 37500"/>
            </a:avLst>
          </a:prstGeom>
          <a:solidFill>
            <a:srgbClr val="FFFF00"/>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rPr>
              <a:t>Tâm hồn cao </a:t>
            </a:r>
            <a:r>
              <a:rPr lang="vi-VN" altLang="en-US" sz="2800" b="1">
                <a:solidFill>
                  <a:srgbClr val="FF0000"/>
                </a:solidFill>
                <a:latin typeface="Times New Roman" panose="02020603050405020304" pitchFamily="18" charset="0"/>
              </a:rPr>
              <a:t>đ</a:t>
            </a:r>
            <a:r>
              <a:rPr lang="en-US" altLang="en-US" sz="2800" b="1">
                <a:solidFill>
                  <a:srgbClr val="FF0000"/>
                </a:solidFill>
                <a:latin typeface="Times New Roman" panose="02020603050405020304" pitchFamily="18" charset="0"/>
              </a:rPr>
              <a:t>ẹp</a:t>
            </a:r>
          </a:p>
        </p:txBody>
      </p:sp>
      <p:sp>
        <p:nvSpPr>
          <p:cNvPr id="122887" name="Rectangle 7">
            <a:hlinkClick r:id="rId5" action="ppaction://hlinksldjump"/>
          </p:cNvPr>
          <p:cNvSpPr>
            <a:spLocks noChangeArrowheads="1"/>
          </p:cNvSpPr>
          <p:nvPr/>
        </p:nvSpPr>
        <p:spPr bwMode="auto">
          <a:xfrm>
            <a:off x="4495800" y="3657600"/>
            <a:ext cx="3581400" cy="2438400"/>
          </a:xfrm>
          <a:prstGeom prst="rect">
            <a:avLst/>
          </a:prstGeom>
          <a:gradFill rotWithShape="1">
            <a:gsLst>
              <a:gs pos="0">
                <a:schemeClr val="bg1"/>
              </a:gs>
              <a:gs pos="100000">
                <a:srgbClr val="FF0000"/>
              </a:gs>
            </a:gsLst>
            <a:lin ang="5400000" scaled="1"/>
          </a:gradFill>
          <a:ln w="9525">
            <a:solidFill>
              <a:srgbClr val="FF00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0000CC"/>
                </a:solidFill>
                <a:latin typeface="Times New Roman" panose="02020603050405020304" pitchFamily="18" charset="0"/>
              </a:rPr>
              <a:t>3</a:t>
            </a:r>
          </a:p>
        </p:txBody>
      </p:sp>
      <p:sp>
        <p:nvSpPr>
          <p:cNvPr id="122888" name="AutoShape 8"/>
          <p:cNvSpPr>
            <a:spLocks noChangeArrowheads="1"/>
          </p:cNvSpPr>
          <p:nvPr/>
        </p:nvSpPr>
        <p:spPr bwMode="auto">
          <a:xfrm>
            <a:off x="4495800" y="4267200"/>
            <a:ext cx="3581400" cy="1524000"/>
          </a:xfrm>
          <a:prstGeom prst="star32">
            <a:avLst>
              <a:gd name="adj" fmla="val 37500"/>
            </a:avLst>
          </a:prstGeom>
          <a:solidFill>
            <a:srgbClr val="66FFFF"/>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b="1">
                <a:solidFill>
                  <a:srgbClr val="FF00FF"/>
                </a:solidFill>
                <a:latin typeface="Times New Roman" panose="02020603050405020304" pitchFamily="18" charset="0"/>
              </a:rPr>
              <a:t>Từ ngữ giàu</a:t>
            </a:r>
          </a:p>
          <a:p>
            <a:pPr algn="ctr" eaLnBrk="1" hangingPunct="1"/>
            <a:r>
              <a:rPr lang="en-US" altLang="en-US" sz="2800" b="1">
                <a:solidFill>
                  <a:srgbClr val="FF00FF"/>
                </a:solidFill>
                <a:latin typeface="Times New Roman" panose="02020603050405020304" pitchFamily="18" charset="0"/>
              </a:rPr>
              <a:t>Sắc thái biểu cảm</a:t>
            </a:r>
          </a:p>
        </p:txBody>
      </p:sp>
      <p:sp>
        <p:nvSpPr>
          <p:cNvPr id="122889" name="Rectangle 9">
            <a:hlinkClick r:id="rId6" action="ppaction://hlinksldjump"/>
          </p:cNvPr>
          <p:cNvSpPr>
            <a:spLocks noChangeArrowheads="1"/>
          </p:cNvSpPr>
          <p:nvPr/>
        </p:nvSpPr>
        <p:spPr bwMode="auto">
          <a:xfrm>
            <a:off x="914400" y="3733800"/>
            <a:ext cx="3581400" cy="2362200"/>
          </a:xfrm>
          <a:prstGeom prst="rect">
            <a:avLst/>
          </a:prstGeom>
          <a:gradFill rotWithShape="1">
            <a:gsLst>
              <a:gs pos="0">
                <a:schemeClr val="folHlink"/>
              </a:gs>
              <a:gs pos="50000">
                <a:schemeClr val="bg1"/>
              </a:gs>
              <a:gs pos="100000">
                <a:schemeClr val="folHlink"/>
              </a:gs>
            </a:gsLst>
            <a:lin ang="5400000" scaled="1"/>
          </a:gradFill>
          <a:ln w="9525">
            <a:solidFill>
              <a:srgbClr val="00FF00"/>
            </a:solidFill>
            <a:miter lim="800000"/>
            <a:headEnd/>
            <a:tailEnd/>
          </a:ln>
          <a:effectLst/>
        </p:spPr>
        <p:txBody>
          <a:bodyPr wrap="none" anchor="ctr"/>
          <a:lstStyle/>
          <a:p>
            <a:pPr algn="ctr">
              <a:defRPr/>
            </a:pPr>
            <a:r>
              <a:rPr lang="en-US" sz="2800">
                <a:solidFill>
                  <a:srgbClr val="CC3300"/>
                </a:solidFill>
                <a:latin typeface="Times New Roman"/>
              </a:rPr>
              <a:t>4</a:t>
            </a:r>
          </a:p>
        </p:txBody>
      </p:sp>
      <p:sp>
        <p:nvSpPr>
          <p:cNvPr id="122890" name="AutoShape 10"/>
          <p:cNvSpPr>
            <a:spLocks noChangeArrowheads="1"/>
          </p:cNvSpPr>
          <p:nvPr/>
        </p:nvSpPr>
        <p:spPr bwMode="auto">
          <a:xfrm>
            <a:off x="1066800" y="4267200"/>
            <a:ext cx="3352800" cy="1524000"/>
          </a:xfrm>
          <a:prstGeom prst="star32">
            <a:avLst>
              <a:gd name="adj" fmla="val 37500"/>
            </a:avLst>
          </a:prstGeom>
          <a:solidFill>
            <a:schemeClr val="hlink"/>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rPr>
              <a:t>Tình yêu bà</a:t>
            </a:r>
          </a:p>
          <a:p>
            <a:pPr algn="ctr" eaLnBrk="1" hangingPunct="1"/>
            <a:r>
              <a:rPr lang="en-US" altLang="en-US" sz="2800" b="1">
                <a:solidFill>
                  <a:srgbClr val="0000FF"/>
                </a:solidFill>
                <a:latin typeface="Times New Roman" panose="02020603050405020304" pitchFamily="18" charset="0"/>
              </a:rPr>
              <a:t> sâu nặng</a:t>
            </a:r>
          </a:p>
        </p:txBody>
      </p:sp>
      <p:sp>
        <p:nvSpPr>
          <p:cNvPr id="34827" name="Text Box 11"/>
          <p:cNvSpPr txBox="1">
            <a:spLocks noChangeArrowheads="1"/>
          </p:cNvSpPr>
          <p:nvPr/>
        </p:nvSpPr>
        <p:spPr bwMode="auto">
          <a:xfrm>
            <a:off x="1981200" y="152400"/>
            <a:ext cx="4267200" cy="711200"/>
          </a:xfrm>
          <a:prstGeom prst="rect">
            <a:avLst/>
          </a:prstGeom>
          <a:solidFill>
            <a:schemeClr val="accent1"/>
          </a:solidFill>
          <a:ln w="9525">
            <a:solidFill>
              <a:srgbClr val="FF0000"/>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4000" b="1">
                <a:solidFill>
                  <a:schemeClr val="bg1"/>
                </a:solidFill>
                <a:latin typeface="Times New Roman" panose="02020603050405020304" pitchFamily="18" charset="0"/>
              </a:rPr>
              <a:t>TRÒ CHƠI</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28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p:cTn id="7" dur="500" fill="hold"/>
                                        <p:tgtEl>
                                          <p:spTgt spid="122885"/>
                                        </p:tgtEl>
                                        <p:attrNameLst>
                                          <p:attrName>ppt_w</p:attrName>
                                        </p:attrNameLst>
                                      </p:cBhvr>
                                      <p:tavLst>
                                        <p:tav tm="0">
                                          <p:val>
                                            <p:fltVal val="0"/>
                                          </p:val>
                                        </p:tav>
                                        <p:tav tm="100000">
                                          <p:val>
                                            <p:strVal val="#ppt_w"/>
                                          </p:val>
                                        </p:tav>
                                      </p:tavLst>
                                    </p:anim>
                                    <p:anim calcmode="lin" valueType="num">
                                      <p:cBhvr>
                                        <p:cTn id="8" dur="500" fill="hold"/>
                                        <p:tgtEl>
                                          <p:spTgt spid="12288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22884"/>
                  </p:tgtEl>
                </p:cond>
              </p:nextCondLst>
            </p:seq>
            <p:seq concurrent="1" nextAc="seek">
              <p:cTn id="9" restart="whenNotActive" fill="hold" evtFilter="cancelBubble" nodeType="interactiveSeq">
                <p:stCondLst>
                  <p:cond evt="onClick" delay="0">
                    <p:tgtEl>
                      <p:spTgt spid="122883"/>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22886"/>
                                        </p:tgtEl>
                                        <p:attrNameLst>
                                          <p:attrName>style.visibility</p:attrName>
                                        </p:attrNameLst>
                                      </p:cBhvr>
                                      <p:to>
                                        <p:strVal val="visible"/>
                                      </p:to>
                                    </p:set>
                                    <p:anim calcmode="lin" valueType="num">
                                      <p:cBhvr>
                                        <p:cTn id="14" dur="500" fill="hold"/>
                                        <p:tgtEl>
                                          <p:spTgt spid="122886"/>
                                        </p:tgtEl>
                                        <p:attrNameLst>
                                          <p:attrName>ppt_w</p:attrName>
                                        </p:attrNameLst>
                                      </p:cBhvr>
                                      <p:tavLst>
                                        <p:tav tm="0">
                                          <p:val>
                                            <p:fltVal val="0"/>
                                          </p:val>
                                        </p:tav>
                                        <p:tav tm="100000">
                                          <p:val>
                                            <p:strVal val="#ppt_w"/>
                                          </p:val>
                                        </p:tav>
                                      </p:tavLst>
                                    </p:anim>
                                    <p:anim calcmode="lin" valueType="num">
                                      <p:cBhvr>
                                        <p:cTn id="15" dur="500" fill="hold"/>
                                        <p:tgtEl>
                                          <p:spTgt spid="12288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2883"/>
                  </p:tgtEl>
                </p:cond>
              </p:nextCondLst>
            </p:seq>
            <p:seq concurrent="1" nextAc="seek">
              <p:cTn id="16" restart="whenNotActive" fill="hold" evtFilter="cancelBubble" nodeType="interactiveSeq">
                <p:stCondLst>
                  <p:cond evt="onClick" delay="0">
                    <p:tgtEl>
                      <p:spTgt spid="122887"/>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22888"/>
                                        </p:tgtEl>
                                        <p:attrNameLst>
                                          <p:attrName>style.visibility</p:attrName>
                                        </p:attrNameLst>
                                      </p:cBhvr>
                                      <p:to>
                                        <p:strVal val="visible"/>
                                      </p:to>
                                    </p:set>
                                    <p:animEffect transition="in" filter="wedge">
                                      <p:cBhvr>
                                        <p:cTn id="21" dur="2000"/>
                                        <p:tgtEl>
                                          <p:spTgt spid="122888"/>
                                        </p:tgtEl>
                                      </p:cBhvr>
                                    </p:animEffect>
                                  </p:childTnLst>
                                </p:cTn>
                              </p:par>
                            </p:childTnLst>
                          </p:cTn>
                        </p:par>
                      </p:childTnLst>
                    </p:cTn>
                  </p:par>
                </p:childTnLst>
              </p:cTn>
              <p:nextCondLst>
                <p:cond evt="onClick" delay="0">
                  <p:tgtEl>
                    <p:spTgt spid="122887"/>
                  </p:tgtEl>
                </p:cond>
              </p:nextCondLst>
            </p:seq>
            <p:seq concurrent="1" nextAc="seek">
              <p:cTn id="22" restart="whenNotActive" fill="hold" evtFilter="cancelBubble" nodeType="interactiveSeq">
                <p:stCondLst>
                  <p:cond evt="onClick" delay="0">
                    <p:tgtEl>
                      <p:spTgt spid="122889"/>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22890"/>
                                        </p:tgtEl>
                                        <p:attrNameLst>
                                          <p:attrName>style.visibility</p:attrName>
                                        </p:attrNameLst>
                                      </p:cBhvr>
                                      <p:to>
                                        <p:strVal val="visible"/>
                                      </p:to>
                                    </p:set>
                                    <p:anim calcmode="lin" valueType="num">
                                      <p:cBhvr>
                                        <p:cTn id="27" dur="1000" fill="hold"/>
                                        <p:tgtEl>
                                          <p:spTgt spid="122890"/>
                                        </p:tgtEl>
                                        <p:attrNameLst>
                                          <p:attrName>ppt_x</p:attrName>
                                        </p:attrNameLst>
                                      </p:cBhvr>
                                      <p:tavLst>
                                        <p:tav tm="0">
                                          <p:val>
                                            <p:strVal val="#ppt_x-.2"/>
                                          </p:val>
                                        </p:tav>
                                        <p:tav tm="100000">
                                          <p:val>
                                            <p:strVal val="#ppt_x"/>
                                          </p:val>
                                        </p:tav>
                                      </p:tavLst>
                                    </p:anim>
                                    <p:anim calcmode="lin" valueType="num">
                                      <p:cBhvr>
                                        <p:cTn id="28" dur="1000" fill="hold"/>
                                        <p:tgtEl>
                                          <p:spTgt spid="12289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22890"/>
                                        </p:tgtEl>
                                      </p:cBhvr>
                                    </p:animEffect>
                                  </p:childTnLst>
                                </p:cTn>
                              </p:par>
                            </p:childTnLst>
                          </p:cTn>
                        </p:par>
                      </p:childTnLst>
                    </p:cTn>
                  </p:par>
                </p:childTnLst>
              </p:cTn>
              <p:nextCondLst>
                <p:cond evt="onClick" delay="0">
                  <p:tgtEl>
                    <p:spTgt spid="122889"/>
                  </p:tgtEl>
                </p:cond>
              </p:nextCondLst>
            </p:seq>
          </p:childTnLst>
        </p:cTn>
      </p:par>
    </p:tnLst>
    <p:bldLst>
      <p:bldP spid="122885" grpId="0" animBg="1"/>
      <p:bldP spid="122886" grpId="0" animBg="1"/>
      <p:bldP spid="122888" grpId="0" animBg="1"/>
      <p:bldP spid="1228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2390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914400" y="914400"/>
            <a:ext cx="7162800" cy="5638800"/>
            <a:chOff x="576" y="432"/>
            <a:chExt cx="4512" cy="3552"/>
          </a:xfrm>
        </p:grpSpPr>
        <p:sp>
          <p:nvSpPr>
            <p:cNvPr id="35845" name="Rectangle 4">
              <a:hlinkClick r:id="rId3" action="ppaction://hlinksldjump"/>
            </p:cNvPr>
            <p:cNvSpPr>
              <a:spLocks noChangeArrowheads="1"/>
            </p:cNvSpPr>
            <p:nvPr/>
          </p:nvSpPr>
          <p:spPr bwMode="auto">
            <a:xfrm>
              <a:off x="2832" y="432"/>
              <a:ext cx="2256" cy="1776"/>
            </a:xfrm>
            <a:prstGeom prst="rect">
              <a:avLst/>
            </a:prstGeom>
            <a:gradFill rotWithShape="1">
              <a:gsLst>
                <a:gs pos="0">
                  <a:srgbClr val="0000FF"/>
                </a:gs>
                <a:gs pos="100000">
                  <a:schemeClr val="bg1"/>
                </a:gs>
              </a:gsLst>
              <a:lin ang="5400000" scaled="1"/>
            </a:gradFill>
            <a:ln w="9525">
              <a:solidFill>
                <a:srgbClr val="FF00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FFFFFF"/>
                  </a:solidFill>
                  <a:latin typeface="Times New Roman" panose="02020603050405020304" pitchFamily="18" charset="0"/>
                </a:rPr>
                <a:t>2</a:t>
              </a:r>
            </a:p>
          </p:txBody>
        </p:sp>
        <p:sp>
          <p:nvSpPr>
            <p:cNvPr id="35846" name="Rectangle 5">
              <a:hlinkClick r:id="rId4" action="ppaction://hlinksldjump"/>
            </p:cNvPr>
            <p:cNvSpPr>
              <a:spLocks noChangeArrowheads="1"/>
            </p:cNvSpPr>
            <p:nvPr/>
          </p:nvSpPr>
          <p:spPr bwMode="auto">
            <a:xfrm>
              <a:off x="576" y="432"/>
              <a:ext cx="2256" cy="1776"/>
            </a:xfrm>
            <a:prstGeom prst="rect">
              <a:avLst/>
            </a:prstGeom>
            <a:gradFill rotWithShape="1">
              <a:gsLst>
                <a:gs pos="0">
                  <a:srgbClr val="FF00FF"/>
                </a:gs>
                <a:gs pos="100000">
                  <a:schemeClr val="bg1"/>
                </a:gs>
              </a:gsLst>
              <a:lin ang="5400000" scaled="1"/>
            </a:gradFill>
            <a:ln w="9525">
              <a:solidFill>
                <a:srgbClr val="FF00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FFFFFF"/>
                  </a:solidFill>
                  <a:latin typeface="Times New Roman" panose="02020603050405020304" pitchFamily="18" charset="0"/>
                </a:rPr>
                <a:t>1</a:t>
              </a:r>
            </a:p>
          </p:txBody>
        </p:sp>
        <p:sp>
          <p:nvSpPr>
            <p:cNvPr id="35847" name="AutoShape 6">
              <a:hlinkClick r:id="rId4" action="ppaction://hlinksldjump"/>
            </p:cNvPr>
            <p:cNvSpPr>
              <a:spLocks noChangeArrowheads="1"/>
            </p:cNvSpPr>
            <p:nvPr/>
          </p:nvSpPr>
          <p:spPr bwMode="auto">
            <a:xfrm>
              <a:off x="576" y="912"/>
              <a:ext cx="2208" cy="960"/>
            </a:xfrm>
            <a:prstGeom prst="star32">
              <a:avLst>
                <a:gd name="adj" fmla="val 37500"/>
              </a:avLst>
            </a:prstGeom>
            <a:solidFill>
              <a:srgbClr val="009900"/>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chemeClr val="bg1"/>
                  </a:solidFill>
                  <a:latin typeface="Times New Roman" panose="02020603050405020304" pitchFamily="18" charset="0"/>
                </a:rPr>
                <a:t>Biểu cảm kết hợp</a:t>
              </a:r>
            </a:p>
            <a:p>
              <a:pPr algn="ctr" eaLnBrk="1" hangingPunct="1"/>
              <a:r>
                <a:rPr lang="en-US" altLang="en-US" sz="2800">
                  <a:solidFill>
                    <a:schemeClr val="bg1"/>
                  </a:solidFill>
                  <a:latin typeface="Times New Roman" panose="02020603050405020304" pitchFamily="18" charset="0"/>
                </a:rPr>
                <a:t>Tự sự</a:t>
              </a:r>
            </a:p>
          </p:txBody>
        </p:sp>
        <p:sp>
          <p:nvSpPr>
            <p:cNvPr id="35848" name="AutoShape 7"/>
            <p:cNvSpPr>
              <a:spLocks noChangeArrowheads="1"/>
            </p:cNvSpPr>
            <p:nvPr/>
          </p:nvSpPr>
          <p:spPr bwMode="auto">
            <a:xfrm>
              <a:off x="2880" y="912"/>
              <a:ext cx="2208" cy="960"/>
            </a:xfrm>
            <a:prstGeom prst="star32">
              <a:avLst>
                <a:gd name="adj" fmla="val 37500"/>
              </a:avLst>
            </a:prstGeom>
            <a:solidFill>
              <a:srgbClr val="FFFF00"/>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FF0000"/>
                  </a:solidFill>
                  <a:latin typeface="Times New Roman" panose="02020603050405020304" pitchFamily="18" charset="0"/>
                </a:rPr>
                <a:t>Tâm hồn cao </a:t>
              </a:r>
              <a:r>
                <a:rPr lang="vi-VN" altLang="en-US" sz="2800">
                  <a:solidFill>
                    <a:srgbClr val="FF0000"/>
                  </a:solidFill>
                  <a:latin typeface="Times New Roman" panose="02020603050405020304" pitchFamily="18" charset="0"/>
                </a:rPr>
                <a:t>đ</a:t>
              </a:r>
              <a:r>
                <a:rPr lang="en-US" altLang="en-US" sz="2800">
                  <a:solidFill>
                    <a:srgbClr val="FF0000"/>
                  </a:solidFill>
                  <a:latin typeface="Times New Roman" panose="02020603050405020304" pitchFamily="18" charset="0"/>
                </a:rPr>
                <a:t>ẹp</a:t>
              </a:r>
            </a:p>
          </p:txBody>
        </p:sp>
        <p:sp>
          <p:nvSpPr>
            <p:cNvPr id="35849" name="Rectangle 8">
              <a:hlinkClick r:id="rId5" action="ppaction://hlinksldjump"/>
            </p:cNvPr>
            <p:cNvSpPr>
              <a:spLocks noChangeArrowheads="1"/>
            </p:cNvSpPr>
            <p:nvPr/>
          </p:nvSpPr>
          <p:spPr bwMode="auto">
            <a:xfrm>
              <a:off x="2832" y="2208"/>
              <a:ext cx="2256" cy="1776"/>
            </a:xfrm>
            <a:prstGeom prst="rect">
              <a:avLst/>
            </a:prstGeom>
            <a:gradFill rotWithShape="1">
              <a:gsLst>
                <a:gs pos="0">
                  <a:srgbClr val="FF0000"/>
                </a:gs>
                <a:gs pos="100000">
                  <a:schemeClr val="bg1"/>
                </a:gs>
              </a:gsLst>
              <a:lin ang="5400000" scaled="1"/>
            </a:gradFill>
            <a:ln w="9525">
              <a:solidFill>
                <a:srgbClr val="FF00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009900"/>
                  </a:solidFill>
                  <a:latin typeface="Times New Roman" panose="02020603050405020304" pitchFamily="18" charset="0"/>
                </a:rPr>
                <a:t>3</a:t>
              </a:r>
            </a:p>
          </p:txBody>
        </p:sp>
        <p:sp>
          <p:nvSpPr>
            <p:cNvPr id="35850" name="AutoShape 9"/>
            <p:cNvSpPr>
              <a:spLocks noChangeArrowheads="1"/>
            </p:cNvSpPr>
            <p:nvPr/>
          </p:nvSpPr>
          <p:spPr bwMode="auto">
            <a:xfrm>
              <a:off x="2832" y="2784"/>
              <a:ext cx="2256" cy="960"/>
            </a:xfrm>
            <a:prstGeom prst="star32">
              <a:avLst>
                <a:gd name="adj" fmla="val 37500"/>
              </a:avLst>
            </a:prstGeom>
            <a:solidFill>
              <a:srgbClr val="66FFFF"/>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FF00FF"/>
                  </a:solidFill>
                  <a:latin typeface="Times New Roman" panose="02020603050405020304" pitchFamily="18" charset="0"/>
                </a:rPr>
                <a:t>Từ ngữ giàu</a:t>
              </a:r>
            </a:p>
            <a:p>
              <a:pPr algn="ctr" eaLnBrk="1" hangingPunct="1"/>
              <a:r>
                <a:rPr lang="en-US" altLang="en-US" sz="2800">
                  <a:solidFill>
                    <a:srgbClr val="FF00FF"/>
                  </a:solidFill>
                  <a:latin typeface="Times New Roman" panose="02020603050405020304" pitchFamily="18" charset="0"/>
                </a:rPr>
                <a:t>Sắc thái biểu cảm</a:t>
              </a:r>
            </a:p>
          </p:txBody>
        </p:sp>
        <p:sp>
          <p:nvSpPr>
            <p:cNvPr id="35851" name="Rectangle 10">
              <a:hlinkClick r:id="rId6" action="ppaction://hlinksldjump"/>
            </p:cNvPr>
            <p:cNvSpPr>
              <a:spLocks noChangeArrowheads="1"/>
            </p:cNvSpPr>
            <p:nvPr/>
          </p:nvSpPr>
          <p:spPr bwMode="auto">
            <a:xfrm>
              <a:off x="576" y="2208"/>
              <a:ext cx="2256" cy="1776"/>
            </a:xfrm>
            <a:prstGeom prst="rect">
              <a:avLst/>
            </a:prstGeom>
            <a:gradFill rotWithShape="1">
              <a:gsLst>
                <a:gs pos="0">
                  <a:schemeClr val="folHlink"/>
                </a:gs>
                <a:gs pos="100000">
                  <a:schemeClr val="bg1"/>
                </a:gs>
              </a:gsLst>
              <a:lin ang="5400000" scaled="1"/>
            </a:gradFill>
            <a:ln w="9525">
              <a:solidFill>
                <a:srgbClr val="FF00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4</a:t>
              </a:r>
            </a:p>
          </p:txBody>
        </p:sp>
        <p:sp>
          <p:nvSpPr>
            <p:cNvPr id="35852" name="AutoShape 11"/>
            <p:cNvSpPr>
              <a:spLocks noChangeArrowheads="1"/>
            </p:cNvSpPr>
            <p:nvPr/>
          </p:nvSpPr>
          <p:spPr bwMode="auto">
            <a:xfrm>
              <a:off x="672" y="2640"/>
              <a:ext cx="2112" cy="960"/>
            </a:xfrm>
            <a:prstGeom prst="star32">
              <a:avLst>
                <a:gd name="adj" fmla="val 37500"/>
              </a:avLst>
            </a:prstGeom>
            <a:solidFill>
              <a:srgbClr val="FFCC66"/>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rPr>
                <a:t>Tình yêu bà</a:t>
              </a:r>
            </a:p>
            <a:p>
              <a:pPr algn="ctr" eaLnBrk="1" hangingPunct="1"/>
              <a:r>
                <a:rPr lang="en-US" altLang="en-US" sz="2800">
                  <a:solidFill>
                    <a:srgbClr val="0000FF"/>
                  </a:solidFill>
                  <a:latin typeface="Times New Roman" panose="02020603050405020304" pitchFamily="18" charset="0"/>
                </a:rPr>
                <a:t> sâu nặng</a:t>
              </a:r>
            </a:p>
          </p:txBody>
        </p:sp>
      </p:grpSp>
      <p:sp>
        <p:nvSpPr>
          <p:cNvPr id="35844" name="AutoShape 12">
            <a:hlinkClick r:id="rId7" action="ppaction://hlinksldjump"/>
          </p:cNvPr>
          <p:cNvSpPr>
            <a:spLocks noChangeArrowheads="1"/>
          </p:cNvSpPr>
          <p:nvPr/>
        </p:nvSpPr>
        <p:spPr bwMode="auto">
          <a:xfrm>
            <a:off x="8458200" y="6172200"/>
            <a:ext cx="685800" cy="685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xit" presetSubtype="4" fill="hold" nodeType="afterEffect">
                                  <p:stCondLst>
                                    <p:cond delay="0"/>
                                  </p:stCondLst>
                                  <p:childTnLst>
                                    <p:animEffect transition="out" filter="wheel(4)">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hlinkClick r:id="rId2" action="ppaction://hlinksldjump"/>
          </p:cNvPr>
          <p:cNvSpPr>
            <a:spLocks noChangeArrowheads="1"/>
          </p:cNvSpPr>
          <p:nvPr/>
        </p:nvSpPr>
        <p:spPr bwMode="auto">
          <a:xfrm>
            <a:off x="304800" y="1219200"/>
            <a:ext cx="8534400" cy="4343400"/>
          </a:xfrm>
          <a:prstGeom prst="horizontalScroll">
            <a:avLst>
              <a:gd name="adj" fmla="val 12500"/>
            </a:avLst>
          </a:prstGeom>
          <a:solidFill>
            <a:schemeClr val="hlink"/>
          </a:solidFill>
          <a:ln w="9525">
            <a:solidFill>
              <a:srgbClr val="FF0000"/>
            </a:solidFill>
            <a:round/>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3200" b="1" u="sng">
                <a:solidFill>
                  <a:schemeClr val="bg1"/>
                </a:solidFill>
                <a:latin typeface="Times New Roman" panose="02020603050405020304" pitchFamily="18" charset="0"/>
              </a:rPr>
              <a:t>Câu hỏi 1</a:t>
            </a:r>
            <a:r>
              <a:rPr lang="en-US" altLang="en-US" sz="3200" b="1">
                <a:solidFill>
                  <a:schemeClr val="bg1"/>
                </a:solidFill>
                <a:latin typeface="Times New Roman" panose="02020603050405020304" pitchFamily="18" charset="0"/>
              </a:rPr>
              <a:t>: Dòng hồi t</a:t>
            </a:r>
            <a:r>
              <a:rPr lang="vi-VN" altLang="en-US" sz="3200" b="1">
                <a:solidFill>
                  <a:schemeClr val="bg1"/>
                </a:solidFill>
                <a:latin typeface="Times New Roman" panose="02020603050405020304" pitchFamily="18" charset="0"/>
              </a:rPr>
              <a:t>ư</a:t>
            </a:r>
            <a:r>
              <a:rPr lang="en-US" altLang="en-US" sz="3200" b="1">
                <a:solidFill>
                  <a:schemeClr val="bg1"/>
                </a:solidFill>
                <a:latin typeface="Times New Roman" panose="02020603050405020304" pitchFamily="18" charset="0"/>
              </a:rPr>
              <a:t>ởng của ng</a:t>
            </a:r>
            <a:r>
              <a:rPr lang="vi-VN" altLang="en-US" sz="3200" b="1">
                <a:solidFill>
                  <a:schemeClr val="bg1"/>
                </a:solidFill>
                <a:latin typeface="Times New Roman" panose="02020603050405020304" pitchFamily="18" charset="0"/>
              </a:rPr>
              <a:t>ư</a:t>
            </a:r>
            <a:r>
              <a:rPr lang="en-US" altLang="en-US" sz="3200" b="1">
                <a:solidFill>
                  <a:schemeClr val="bg1"/>
                </a:solidFill>
                <a:latin typeface="Times New Roman" panose="02020603050405020304" pitchFamily="18" charset="0"/>
              </a:rPr>
              <a:t>ời cháu</a:t>
            </a:r>
          </a:p>
          <a:p>
            <a:pPr algn="ctr" eaLnBrk="1" hangingPunct="1"/>
            <a:r>
              <a:rPr lang="en-US" altLang="en-US" sz="3200" b="1">
                <a:solidFill>
                  <a:schemeClr val="bg1"/>
                </a:solidFill>
                <a:latin typeface="Times New Roman" panose="02020603050405020304" pitchFamily="18" charset="0"/>
              </a:rPr>
              <a:t>thuộc ph</a:t>
            </a:r>
            <a:r>
              <a:rPr lang="vi-VN" altLang="en-US" sz="3200" b="1">
                <a:solidFill>
                  <a:schemeClr val="bg1"/>
                </a:solidFill>
                <a:latin typeface="Times New Roman" panose="02020603050405020304" pitchFamily="18" charset="0"/>
              </a:rPr>
              <a:t>ươ</a:t>
            </a:r>
            <a:r>
              <a:rPr lang="en-US" altLang="en-US" sz="3200" b="1">
                <a:solidFill>
                  <a:schemeClr val="bg1"/>
                </a:solidFill>
                <a:latin typeface="Times New Roman" panose="02020603050405020304" pitchFamily="18" charset="0"/>
              </a:rPr>
              <a:t>ng thức biểu </a:t>
            </a:r>
            <a:r>
              <a:rPr lang="vi-VN" altLang="en-US" sz="3200" b="1">
                <a:solidFill>
                  <a:schemeClr val="bg1"/>
                </a:solidFill>
                <a:latin typeface="Times New Roman" panose="02020603050405020304" pitchFamily="18" charset="0"/>
              </a:rPr>
              <a:t>đ</a:t>
            </a:r>
            <a:r>
              <a:rPr lang="en-US" altLang="en-US" sz="3200" b="1">
                <a:solidFill>
                  <a:schemeClr val="bg1"/>
                </a:solidFill>
                <a:latin typeface="Times New Roman" panose="02020603050405020304" pitchFamily="18" charset="0"/>
              </a:rPr>
              <a:t>ạt nào?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hlinkClick r:id="rId2" action="ppaction://hlinksldjump"/>
          </p:cNvPr>
          <p:cNvSpPr>
            <a:spLocks noChangeArrowheads="1"/>
          </p:cNvSpPr>
          <p:nvPr/>
        </p:nvSpPr>
        <p:spPr bwMode="auto">
          <a:xfrm>
            <a:off x="228600" y="1371600"/>
            <a:ext cx="8915400" cy="4114800"/>
          </a:xfrm>
          <a:prstGeom prst="horizontalScroll">
            <a:avLst>
              <a:gd name="adj" fmla="val 12500"/>
            </a:avLst>
          </a:prstGeom>
          <a:gradFill rotWithShape="1">
            <a:gsLst>
              <a:gs pos="0">
                <a:srgbClr val="00FF00"/>
              </a:gs>
              <a:gs pos="100000">
                <a:schemeClr val="bg1"/>
              </a:gs>
            </a:gsLst>
            <a:lin ang="5400000" scaled="1"/>
          </a:gradFill>
          <a:ln w="9525">
            <a:solidFill>
              <a:srgbClr val="0033CC"/>
            </a:solidFill>
            <a:round/>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3200" b="1" u="sng">
                <a:solidFill>
                  <a:srgbClr val="FF0000"/>
                </a:solidFill>
                <a:latin typeface="Times New Roman" panose="02020603050405020304" pitchFamily="18" charset="0"/>
              </a:rPr>
              <a:t>Câu hỏi 2</a:t>
            </a:r>
            <a:r>
              <a:rPr lang="en-US" altLang="en-US" sz="3200" b="1">
                <a:solidFill>
                  <a:srgbClr val="FF0000"/>
                </a:solidFill>
                <a:latin typeface="Times New Roman" panose="02020603050405020304" pitchFamily="18" charset="0"/>
              </a:rPr>
              <a:t>: ở n</a:t>
            </a:r>
            <a:r>
              <a:rPr lang="vi-VN" altLang="en-US" sz="3200" b="1">
                <a:solidFill>
                  <a:srgbClr val="FF0000"/>
                </a:solidFill>
                <a:latin typeface="Times New Roman" panose="02020603050405020304" pitchFamily="18" charset="0"/>
              </a:rPr>
              <a:t>ơ</a:t>
            </a:r>
            <a:r>
              <a:rPr lang="en-US" altLang="en-US" sz="3200" b="1">
                <a:solidFill>
                  <a:srgbClr val="FF0000"/>
                </a:solidFill>
                <a:latin typeface="Times New Roman" panose="02020603050405020304" pitchFamily="18" charset="0"/>
              </a:rPr>
              <a:t>i phồn hoa </a:t>
            </a:r>
            <a:r>
              <a:rPr lang="vi-VN" altLang="en-US" sz="3200" b="1">
                <a:solidFill>
                  <a:srgbClr val="FF0000"/>
                </a:solidFill>
                <a:latin typeface="Times New Roman" panose="02020603050405020304" pitchFamily="18" charset="0"/>
              </a:rPr>
              <a:t>đ</a:t>
            </a:r>
            <a:r>
              <a:rPr lang="en-US" altLang="en-US" sz="3200" b="1">
                <a:solidFill>
                  <a:srgbClr val="FF0000"/>
                </a:solidFill>
                <a:latin typeface="Times New Roman" panose="02020603050405020304" pitchFamily="18" charset="0"/>
              </a:rPr>
              <a:t>ô thị với những </a:t>
            </a:r>
          </a:p>
          <a:p>
            <a:pPr algn="ctr" eaLnBrk="1" hangingPunct="1"/>
            <a:r>
              <a:rPr lang="en-US" altLang="en-US" sz="3200" b="1">
                <a:solidFill>
                  <a:srgbClr val="FF0000"/>
                </a:solidFill>
                <a:latin typeface="Times New Roman" panose="02020603050405020304" pitchFamily="18" charset="0"/>
              </a:rPr>
              <a:t>Ph</a:t>
            </a:r>
            <a:r>
              <a:rPr lang="vi-VN" altLang="en-US" sz="3200" b="1">
                <a:solidFill>
                  <a:srgbClr val="FF0000"/>
                </a:solidFill>
                <a:latin typeface="Times New Roman" panose="02020603050405020304" pitchFamily="18" charset="0"/>
              </a:rPr>
              <a:t>ươ</a:t>
            </a:r>
            <a:r>
              <a:rPr lang="en-US" altLang="en-US" sz="3200" b="1">
                <a:solidFill>
                  <a:srgbClr val="FF0000"/>
                </a:solidFill>
                <a:latin typeface="Times New Roman" panose="02020603050405020304" pitchFamily="18" charset="0"/>
              </a:rPr>
              <a:t>ng tiện hiện </a:t>
            </a:r>
            <a:r>
              <a:rPr lang="vi-VN" altLang="en-US" sz="3200" b="1">
                <a:solidFill>
                  <a:srgbClr val="FF0000"/>
                </a:solidFill>
                <a:latin typeface="Times New Roman" panose="02020603050405020304" pitchFamily="18" charset="0"/>
              </a:rPr>
              <a:t>đ</a:t>
            </a:r>
            <a:r>
              <a:rPr lang="en-US" altLang="en-US" sz="3200" b="1">
                <a:solidFill>
                  <a:srgbClr val="FF0000"/>
                </a:solidFill>
                <a:latin typeface="Times New Roman" panose="02020603050405020304" pitchFamily="18" charset="0"/>
              </a:rPr>
              <a:t>ại mà cháu vẫn nhớ về </a:t>
            </a:r>
          </a:p>
          <a:p>
            <a:pPr algn="ctr" eaLnBrk="1" hangingPunct="1"/>
            <a:r>
              <a:rPr lang="en-US" altLang="en-US" sz="3200" b="1">
                <a:solidFill>
                  <a:srgbClr val="FF0000"/>
                </a:solidFill>
                <a:latin typeface="Times New Roman" panose="02020603050405020304" pitchFamily="18" charset="0"/>
              </a:rPr>
              <a:t>Bếp lửa quê h</a:t>
            </a:r>
            <a:r>
              <a:rPr lang="vi-VN" altLang="en-US" sz="3200" b="1">
                <a:solidFill>
                  <a:srgbClr val="FF0000"/>
                </a:solidFill>
                <a:latin typeface="Times New Roman" panose="02020603050405020304" pitchFamily="18" charset="0"/>
              </a:rPr>
              <a:t>ươ</a:t>
            </a:r>
            <a:r>
              <a:rPr lang="en-US" altLang="en-US" sz="3200" b="1">
                <a:solidFill>
                  <a:srgbClr val="FF0000"/>
                </a:solidFill>
                <a:latin typeface="Times New Roman" panose="02020603050405020304" pitchFamily="18" charset="0"/>
              </a:rPr>
              <a:t>ng và ng</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ời bà. </a:t>
            </a:r>
          </a:p>
          <a:p>
            <a:pPr algn="ctr" eaLnBrk="1" hangingPunct="1"/>
            <a:r>
              <a:rPr lang="en-US" altLang="en-US" sz="3200" b="1">
                <a:solidFill>
                  <a:srgbClr val="FF0000"/>
                </a:solidFill>
                <a:latin typeface="Times New Roman" panose="02020603050405020304" pitchFamily="18" charset="0"/>
              </a:rPr>
              <a:t>Em cảm nhận gì về ng</a:t>
            </a:r>
            <a:r>
              <a:rPr lang="vi-VN" altLang="en-US" sz="3200" b="1">
                <a:solidFill>
                  <a:srgbClr val="FF0000"/>
                </a:solidFill>
                <a:latin typeface="Times New Roman" panose="02020603050405020304" pitchFamily="18" charset="0"/>
              </a:rPr>
              <a:t>ư</a:t>
            </a:r>
            <a:r>
              <a:rPr lang="en-US" altLang="en-US" sz="3200" b="1">
                <a:solidFill>
                  <a:srgbClr val="FF0000"/>
                </a:solidFill>
                <a:latin typeface="Times New Roman" panose="02020603050405020304" pitchFamily="18" charset="0"/>
              </a:rPr>
              <a:t>ời cháu?</a:t>
            </a:r>
            <a:r>
              <a:rPr lang="en-US" altLang="en-US" sz="3200">
                <a:solidFill>
                  <a:srgbClr val="FF0000"/>
                </a:solidFill>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hlinkClick r:id="rId2" action="ppaction://hlinksldjump"/>
          </p:cNvPr>
          <p:cNvSpPr>
            <a:spLocks noChangeArrowheads="1"/>
          </p:cNvSpPr>
          <p:nvPr/>
        </p:nvSpPr>
        <p:spPr bwMode="auto">
          <a:xfrm>
            <a:off x="381000" y="1524000"/>
            <a:ext cx="8382000" cy="4038600"/>
          </a:xfrm>
          <a:prstGeom prst="horizontalScroll">
            <a:avLst>
              <a:gd name="adj" fmla="val 12500"/>
            </a:avLst>
          </a:prstGeom>
          <a:gradFill rotWithShape="1">
            <a:gsLst>
              <a:gs pos="0">
                <a:srgbClr val="00FF00"/>
              </a:gs>
              <a:gs pos="100000">
                <a:schemeClr val="bg1"/>
              </a:gs>
            </a:gsLst>
            <a:lin ang="5400000" scaled="1"/>
          </a:gradFill>
          <a:ln w="9525">
            <a:solidFill>
              <a:srgbClr val="FF0000"/>
            </a:solidFill>
            <a:round/>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3200" b="1" u="sng">
                <a:solidFill>
                  <a:srgbClr val="FF0000"/>
                </a:solidFill>
                <a:latin typeface="Times New Roman" panose="02020603050405020304" pitchFamily="18" charset="0"/>
              </a:rPr>
              <a:t>Câu hỏi 3</a:t>
            </a:r>
            <a:r>
              <a:rPr lang="en-US" altLang="en-US" sz="3200">
                <a:solidFill>
                  <a:srgbClr val="FF0000"/>
                </a:solidFill>
                <a:latin typeface="Times New Roman" panose="02020603050405020304" pitchFamily="18" charset="0"/>
              </a:rPr>
              <a:t>:</a:t>
            </a:r>
            <a:r>
              <a:rPr lang="en-US" altLang="en-US" sz="3200">
                <a:solidFill>
                  <a:schemeClr val="bg1"/>
                </a:solidFill>
                <a:latin typeface="Times New Roman" panose="02020603050405020304" pitchFamily="18" charset="0"/>
              </a:rPr>
              <a:t> </a:t>
            </a:r>
            <a:r>
              <a:rPr lang="en-US" altLang="en-US" sz="3200" b="1">
                <a:solidFill>
                  <a:srgbClr val="0000FF"/>
                </a:solidFill>
                <a:latin typeface="Times New Roman" panose="02020603050405020304" pitchFamily="18" charset="0"/>
              </a:rPr>
              <a:t>Em có nhận xét gì về từ ngữ </a:t>
            </a:r>
          </a:p>
          <a:p>
            <a:pPr algn="ctr" eaLnBrk="1" hangingPunct="1"/>
            <a:r>
              <a:rPr lang="en-US" altLang="en-US" sz="3200" b="1">
                <a:solidFill>
                  <a:srgbClr val="0000FF"/>
                </a:solidFill>
                <a:latin typeface="Times New Roman" panose="02020603050405020304" pitchFamily="18" charset="0"/>
              </a:rPr>
              <a:t>Mà tác giả dùng trong các </a:t>
            </a:r>
            <a:r>
              <a:rPr lang="vi-VN" altLang="en-US" sz="3200" b="1">
                <a:solidFill>
                  <a:srgbClr val="0000FF"/>
                </a:solidFill>
                <a:latin typeface="Times New Roman" panose="02020603050405020304" pitchFamily="18" charset="0"/>
              </a:rPr>
              <a:t>đ</a:t>
            </a:r>
            <a:r>
              <a:rPr lang="en-US" altLang="en-US" sz="3200" b="1">
                <a:solidFill>
                  <a:srgbClr val="0000FF"/>
                </a:solidFill>
                <a:latin typeface="Times New Roman" panose="02020603050405020304" pitchFamily="18" charset="0"/>
              </a:rPr>
              <a:t>oạn th</a:t>
            </a:r>
            <a:r>
              <a:rPr lang="vi-VN" altLang="en-US" sz="3200" b="1">
                <a:solidFill>
                  <a:srgbClr val="0000FF"/>
                </a:solidFill>
                <a:latin typeface="Times New Roman" panose="02020603050405020304" pitchFamily="18" charset="0"/>
              </a:rPr>
              <a:t>ơ</a:t>
            </a:r>
            <a:r>
              <a:rPr lang="en-US" altLang="en-US" sz="3200" b="1">
                <a:solidFill>
                  <a:srgbClr val="0000FF"/>
                </a:solidFill>
                <a:latin typeface="Times New Roman" panose="02020603050405020304" pitchFamily="18" charset="0"/>
              </a:rPr>
              <a:t> trên?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hlinkClick r:id="rId2" action="ppaction://hlinksldjump"/>
          </p:cNvPr>
          <p:cNvSpPr>
            <a:spLocks noChangeArrowheads="1"/>
          </p:cNvSpPr>
          <p:nvPr/>
        </p:nvSpPr>
        <p:spPr bwMode="auto">
          <a:xfrm>
            <a:off x="304800" y="1371600"/>
            <a:ext cx="8305800" cy="2590800"/>
          </a:xfrm>
          <a:prstGeom prst="horizontalScroll">
            <a:avLst>
              <a:gd name="adj" fmla="val 12500"/>
            </a:avLst>
          </a:prstGeom>
          <a:gradFill rotWithShape="1">
            <a:gsLst>
              <a:gs pos="0">
                <a:srgbClr val="00FFFF"/>
              </a:gs>
              <a:gs pos="100000">
                <a:schemeClr val="bg1"/>
              </a:gs>
            </a:gsLst>
            <a:lin ang="5400000" scaled="1"/>
          </a:gradFill>
          <a:ln w="9525">
            <a:solidFill>
              <a:srgbClr val="FF00FF"/>
            </a:solidFill>
            <a:round/>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3200" b="1" u="sng">
                <a:solidFill>
                  <a:srgbClr val="FF0000"/>
                </a:solidFill>
                <a:latin typeface="Times New Roman" panose="02020603050405020304" pitchFamily="18" charset="0"/>
              </a:rPr>
              <a:t>Câu hỏi 4</a:t>
            </a:r>
            <a:r>
              <a:rPr lang="en-US" altLang="en-US" sz="3200" b="1">
                <a:solidFill>
                  <a:srgbClr val="FF0000"/>
                </a:solidFill>
                <a:latin typeface="Times New Roman" panose="02020603050405020304" pitchFamily="18" charset="0"/>
              </a:rPr>
              <a:t>:</a:t>
            </a:r>
            <a:r>
              <a:rPr lang="en-US" altLang="en-US" sz="3200" b="1">
                <a:solidFill>
                  <a:schemeClr val="bg1"/>
                </a:solidFill>
                <a:latin typeface="Times New Roman" panose="02020603050405020304" pitchFamily="18" charset="0"/>
              </a:rPr>
              <a:t> </a:t>
            </a:r>
            <a:r>
              <a:rPr lang="en-US" altLang="en-US" sz="3200" b="1">
                <a:solidFill>
                  <a:srgbClr val="0033CC"/>
                </a:solidFill>
                <a:latin typeface="Times New Roman" panose="02020603050405020304" pitchFamily="18" charset="0"/>
              </a:rPr>
              <a:t>Tình cảm nào của ng</a:t>
            </a:r>
            <a:r>
              <a:rPr lang="vi-VN" altLang="en-US" sz="3200" b="1">
                <a:solidFill>
                  <a:srgbClr val="0033CC"/>
                </a:solidFill>
                <a:latin typeface="Times New Roman" panose="02020603050405020304" pitchFamily="18" charset="0"/>
              </a:rPr>
              <a:t>ư</a:t>
            </a:r>
            <a:r>
              <a:rPr lang="en-US" altLang="en-US" sz="3200" b="1">
                <a:solidFill>
                  <a:srgbClr val="0033CC"/>
                </a:solidFill>
                <a:latin typeface="Times New Roman" panose="02020603050405020304" pitchFamily="18" charset="0"/>
              </a:rPr>
              <a:t>ời cháu </a:t>
            </a:r>
          </a:p>
          <a:p>
            <a:pPr algn="ctr" eaLnBrk="1" hangingPunct="1"/>
            <a:r>
              <a:rPr lang="vi-VN" altLang="en-US" sz="3200" b="1">
                <a:solidFill>
                  <a:srgbClr val="0033CC"/>
                </a:solidFill>
                <a:latin typeface="Times New Roman" panose="02020603050405020304" pitchFamily="18" charset="0"/>
              </a:rPr>
              <a:t>đư</a:t>
            </a:r>
            <a:r>
              <a:rPr lang="en-US" altLang="en-US" sz="3200" b="1">
                <a:solidFill>
                  <a:srgbClr val="0033CC"/>
                </a:solidFill>
                <a:latin typeface="Times New Roman" panose="02020603050405020304" pitchFamily="18" charset="0"/>
              </a:rPr>
              <a:t>ợc thể hiện trong các </a:t>
            </a:r>
            <a:r>
              <a:rPr lang="vi-VN" altLang="en-US" sz="3200" b="1">
                <a:solidFill>
                  <a:srgbClr val="0033CC"/>
                </a:solidFill>
                <a:latin typeface="Times New Roman" panose="02020603050405020304" pitchFamily="18" charset="0"/>
              </a:rPr>
              <a:t>đ</a:t>
            </a:r>
            <a:r>
              <a:rPr lang="en-US" altLang="en-US" sz="3200" b="1">
                <a:solidFill>
                  <a:srgbClr val="0033CC"/>
                </a:solidFill>
                <a:latin typeface="Times New Roman" panose="02020603050405020304" pitchFamily="18" charset="0"/>
              </a:rPr>
              <a:t>oạn th</a:t>
            </a:r>
            <a:r>
              <a:rPr lang="vi-VN" altLang="en-US" sz="3200" b="1">
                <a:solidFill>
                  <a:srgbClr val="0033CC"/>
                </a:solidFill>
                <a:latin typeface="Times New Roman" panose="02020603050405020304" pitchFamily="18" charset="0"/>
              </a:rPr>
              <a:t>ơ</a:t>
            </a:r>
            <a:r>
              <a:rPr lang="en-US" altLang="en-US" sz="3200" b="1">
                <a:solidFill>
                  <a:srgbClr val="0033CC"/>
                </a:solidFill>
                <a:latin typeface="Times New Roman" panose="02020603050405020304" pitchFamily="18" charset="0"/>
              </a:rPr>
              <a:t> vừa học?</a:t>
            </a:r>
            <a:r>
              <a:rPr lang="en-US" altLang="en-US" sz="3200">
                <a:solidFill>
                  <a:srgbClr val="0033CC"/>
                </a:solidFill>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57200" y="2735263"/>
            <a:ext cx="8686800" cy="4122737"/>
            <a:chOff x="144" y="1802"/>
            <a:chExt cx="5472" cy="2597"/>
          </a:xfrm>
        </p:grpSpPr>
        <p:sp>
          <p:nvSpPr>
            <p:cNvPr id="29705" name="Text Box 11"/>
            <p:cNvSpPr txBox="1">
              <a:spLocks noChangeArrowheads="1"/>
            </p:cNvSpPr>
            <p:nvPr/>
          </p:nvSpPr>
          <p:spPr bwMode="auto">
            <a:xfrm>
              <a:off x="3648" y="1802"/>
              <a:ext cx="912" cy="646"/>
            </a:xfrm>
            <a:prstGeom prst="rect">
              <a:avLst/>
            </a:prstGeom>
            <a:noFill/>
            <a:ln w="19050" algn="ctr">
              <a:solidFill>
                <a:srgbClr val="FF0000"/>
              </a:solidFill>
              <a:miter lim="800000"/>
              <a:headEnd/>
              <a:tailEnd/>
            </a:ln>
          </p:spPr>
          <p:txBody>
            <a:bodyPr>
              <a:spAutoFit/>
            </a:bodyPr>
            <a:lstStyle/>
            <a:p>
              <a:pPr algn="ctr" eaLnBrk="0" hangingPunct="0">
                <a:spcBef>
                  <a:spcPct val="50000"/>
                </a:spcBef>
                <a:defRPr/>
              </a:pPr>
              <a:r>
                <a:rPr lang="en-US" sz="2000" b="1" dirty="0" err="1">
                  <a:solidFill>
                    <a:schemeClr val="bg1">
                      <a:lumMod val="50000"/>
                    </a:schemeClr>
                  </a:solidFill>
                  <a:latin typeface="Times New Roman"/>
                </a:rPr>
                <a:t>Suy</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nghĩ</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về</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bà</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và</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cuộc</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đời</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bà</a:t>
              </a:r>
              <a:endParaRPr lang="en-US" sz="2000" b="1" dirty="0">
                <a:solidFill>
                  <a:schemeClr val="bg1">
                    <a:lumMod val="50000"/>
                  </a:schemeClr>
                </a:solidFill>
                <a:latin typeface="Times New Roman"/>
              </a:endParaRPr>
            </a:p>
          </p:txBody>
        </p:sp>
        <p:sp>
          <p:nvSpPr>
            <p:cNvPr id="40967" name="Text Box 12"/>
            <p:cNvSpPr txBox="1">
              <a:spLocks noChangeArrowheads="1"/>
            </p:cNvSpPr>
            <p:nvPr/>
          </p:nvSpPr>
          <p:spPr bwMode="auto">
            <a:xfrm>
              <a:off x="3744" y="3116"/>
              <a:ext cx="924" cy="1283"/>
            </a:xfrm>
            <a:prstGeom prst="rect">
              <a:avLst/>
            </a:prstGeom>
            <a:noFill/>
            <a:ln w="1905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endParaRPr lang="en-US" altLang="en-US" sz="1800" b="1">
                <a:solidFill>
                  <a:srgbClr val="00004D"/>
                </a:solidFill>
                <a:latin typeface="Times New Roman" panose="02020603050405020304" pitchFamily="18" charset="0"/>
              </a:endParaRPr>
            </a:p>
            <a:p>
              <a:pPr algn="ctr">
                <a:spcBef>
                  <a:spcPct val="50000"/>
                </a:spcBef>
              </a:pPr>
              <a:endParaRPr lang="en-US" altLang="en-US" sz="1800" b="1">
                <a:solidFill>
                  <a:srgbClr val="00004D"/>
                </a:solidFill>
                <a:latin typeface="Times New Roman" panose="02020603050405020304" pitchFamily="18" charset="0"/>
              </a:endParaRPr>
            </a:p>
            <a:p>
              <a:pPr algn="ctr">
                <a:spcBef>
                  <a:spcPct val="50000"/>
                </a:spcBef>
              </a:pPr>
              <a:endParaRPr lang="en-US" altLang="en-US" sz="1800" b="1">
                <a:solidFill>
                  <a:srgbClr val="00004D"/>
                </a:solidFill>
                <a:latin typeface="Times New Roman" panose="02020603050405020304" pitchFamily="18" charset="0"/>
              </a:endParaRPr>
            </a:p>
            <a:p>
              <a:pPr algn="ctr">
                <a:spcBef>
                  <a:spcPct val="50000"/>
                </a:spcBef>
              </a:pPr>
              <a:endParaRPr lang="en-US" altLang="en-US" sz="1800" b="1">
                <a:solidFill>
                  <a:srgbClr val="00004D"/>
                </a:solidFill>
                <a:latin typeface="Times New Roman" panose="02020603050405020304" pitchFamily="18" charset="0"/>
              </a:endParaRPr>
            </a:p>
            <a:p>
              <a:pPr algn="ctr">
                <a:spcBef>
                  <a:spcPct val="50000"/>
                </a:spcBef>
              </a:pPr>
              <a:endParaRPr lang="en-US" altLang="en-US" sz="1800" b="1">
                <a:solidFill>
                  <a:srgbClr val="00004D"/>
                </a:solidFill>
                <a:latin typeface="Times New Roman" panose="02020603050405020304" pitchFamily="18" charset="0"/>
              </a:endParaRPr>
            </a:p>
          </p:txBody>
        </p:sp>
        <p:sp>
          <p:nvSpPr>
            <p:cNvPr id="29707" name="Text Box 13"/>
            <p:cNvSpPr txBox="1">
              <a:spLocks noChangeArrowheads="1"/>
            </p:cNvSpPr>
            <p:nvPr/>
          </p:nvSpPr>
          <p:spPr bwMode="auto">
            <a:xfrm>
              <a:off x="144" y="1994"/>
              <a:ext cx="912" cy="454"/>
            </a:xfrm>
            <a:prstGeom prst="rect">
              <a:avLst/>
            </a:prstGeom>
            <a:noFill/>
            <a:ln w="19050" algn="ctr">
              <a:solidFill>
                <a:srgbClr val="FF0000"/>
              </a:solidFill>
              <a:miter lim="800000"/>
              <a:headEnd/>
              <a:tailEnd/>
            </a:ln>
          </p:spPr>
          <p:txBody>
            <a:bodyPr>
              <a:spAutoFit/>
            </a:bodyPr>
            <a:lstStyle/>
            <a:p>
              <a:pPr algn="ctr" eaLnBrk="0" hangingPunct="0">
                <a:spcBef>
                  <a:spcPct val="50000"/>
                </a:spcBef>
                <a:defRPr/>
              </a:pPr>
              <a:r>
                <a:rPr lang="en-US" sz="2000" b="1" dirty="0" err="1">
                  <a:solidFill>
                    <a:schemeClr val="bg1">
                      <a:lumMod val="50000"/>
                    </a:schemeClr>
                  </a:solidFill>
                  <a:latin typeface="Times New Roman"/>
                </a:rPr>
                <a:t>Hình</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ảnh</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bếp</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lửa</a:t>
              </a:r>
              <a:endParaRPr lang="en-US" sz="2000" b="1" dirty="0">
                <a:solidFill>
                  <a:schemeClr val="bg1">
                    <a:lumMod val="50000"/>
                  </a:schemeClr>
                </a:solidFill>
                <a:latin typeface="Times New Roman"/>
              </a:endParaRPr>
            </a:p>
          </p:txBody>
        </p:sp>
        <p:sp>
          <p:nvSpPr>
            <p:cNvPr id="29708" name="Text Box 14"/>
            <p:cNvSpPr txBox="1">
              <a:spLocks noChangeArrowheads="1"/>
            </p:cNvSpPr>
            <p:nvPr/>
          </p:nvSpPr>
          <p:spPr bwMode="auto">
            <a:xfrm>
              <a:off x="192" y="3120"/>
              <a:ext cx="768" cy="646"/>
            </a:xfrm>
            <a:prstGeom prst="rect">
              <a:avLst/>
            </a:prstGeom>
            <a:noFill/>
            <a:ln w="19050" algn="ctr">
              <a:solidFill>
                <a:srgbClr val="FF9900"/>
              </a:solidFill>
              <a:miter lim="800000"/>
              <a:headEnd/>
              <a:tailEnd/>
            </a:ln>
          </p:spPr>
          <p:txBody>
            <a:bodyPr>
              <a:spAutoFit/>
            </a:bodyPr>
            <a:lstStyle/>
            <a:p>
              <a:pPr algn="ctr" eaLnBrk="0" hangingPunct="0">
                <a:spcBef>
                  <a:spcPct val="50000"/>
                </a:spcBef>
                <a:defRPr/>
              </a:pPr>
              <a:r>
                <a:rPr lang="en-US" sz="2000" b="1" dirty="0" err="1">
                  <a:solidFill>
                    <a:schemeClr val="bg1">
                      <a:lumMod val="50000"/>
                    </a:schemeClr>
                  </a:solidFill>
                  <a:latin typeface="Times New Roman"/>
                </a:rPr>
                <a:t>Hình</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ảnh</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quen</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thuộc</a:t>
              </a:r>
              <a:endParaRPr lang="en-US" sz="2000" b="1" dirty="0">
                <a:solidFill>
                  <a:schemeClr val="bg1">
                    <a:lumMod val="50000"/>
                  </a:schemeClr>
                </a:solidFill>
                <a:latin typeface="Times New Roman"/>
              </a:endParaRPr>
            </a:p>
          </p:txBody>
        </p:sp>
        <p:sp>
          <p:nvSpPr>
            <p:cNvPr id="29709" name="Text Box 15"/>
            <p:cNvSpPr txBox="1">
              <a:spLocks noChangeArrowheads="1"/>
            </p:cNvSpPr>
            <p:nvPr/>
          </p:nvSpPr>
          <p:spPr bwMode="auto">
            <a:xfrm>
              <a:off x="1152" y="1956"/>
              <a:ext cx="1056" cy="492"/>
            </a:xfrm>
            <a:prstGeom prst="rect">
              <a:avLst/>
            </a:prstGeom>
            <a:noFill/>
            <a:ln w="19050" algn="ctr">
              <a:solidFill>
                <a:srgbClr val="FF0000"/>
              </a:solidFill>
              <a:miter lim="800000"/>
              <a:headEnd/>
              <a:tailEnd/>
            </a:ln>
          </p:spPr>
          <p:txBody>
            <a:bodyPr>
              <a:spAutoFit/>
            </a:bodyPr>
            <a:lstStyle/>
            <a:p>
              <a:pPr algn="ctr" eaLnBrk="0" hangingPunct="0">
                <a:spcBef>
                  <a:spcPct val="50000"/>
                </a:spcBef>
                <a:defRPr/>
              </a:pPr>
              <a:r>
                <a:rPr lang="en-US" sz="2000" b="1" dirty="0" err="1">
                  <a:solidFill>
                    <a:schemeClr val="bg1">
                      <a:lumMod val="50000"/>
                    </a:schemeClr>
                  </a:solidFill>
                  <a:latin typeface="Times New Roman"/>
                </a:rPr>
                <a:t>Khơi</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nguồn</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cảm</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hứng</a:t>
              </a:r>
              <a:r>
                <a:rPr lang="en-US" sz="2400" b="1" dirty="0">
                  <a:solidFill>
                    <a:schemeClr val="bg1">
                      <a:lumMod val="50000"/>
                    </a:schemeClr>
                  </a:solidFill>
                  <a:latin typeface="Times New Roman"/>
                </a:rPr>
                <a:t> </a:t>
              </a:r>
            </a:p>
          </p:txBody>
        </p:sp>
        <p:sp>
          <p:nvSpPr>
            <p:cNvPr id="29710" name="Text Box 16"/>
            <p:cNvSpPr txBox="1">
              <a:spLocks noChangeArrowheads="1"/>
            </p:cNvSpPr>
            <p:nvPr/>
          </p:nvSpPr>
          <p:spPr bwMode="auto">
            <a:xfrm>
              <a:off x="1296" y="3120"/>
              <a:ext cx="864" cy="838"/>
            </a:xfrm>
            <a:prstGeom prst="rect">
              <a:avLst/>
            </a:prstGeom>
            <a:noFill/>
            <a:ln w="19050" algn="ctr">
              <a:solidFill>
                <a:srgbClr val="FF9900"/>
              </a:solidFill>
              <a:miter lim="800000"/>
              <a:headEnd/>
              <a:tailEnd/>
            </a:ln>
          </p:spPr>
          <p:txBody>
            <a:bodyPr>
              <a:spAutoFit/>
            </a:bodyPr>
            <a:lstStyle/>
            <a:p>
              <a:pPr algn="ctr" eaLnBrk="0" hangingPunct="0">
                <a:spcBef>
                  <a:spcPct val="50000"/>
                </a:spcBef>
                <a:defRPr/>
              </a:pPr>
              <a:r>
                <a:rPr lang="en-US" sz="2000" b="1" dirty="0" err="1">
                  <a:solidFill>
                    <a:schemeClr val="bg1">
                      <a:lumMod val="50000"/>
                    </a:schemeClr>
                  </a:solidFill>
                  <a:latin typeface="Times New Roman"/>
                </a:rPr>
                <a:t>Nhớ</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về</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bà</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và</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tình</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cảm</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của</a:t>
              </a:r>
              <a:r>
                <a:rPr lang="en-US" sz="2000" b="1" dirty="0">
                  <a:solidFill>
                    <a:schemeClr val="bg1">
                      <a:lumMod val="50000"/>
                    </a:schemeClr>
                  </a:solidFill>
                  <a:latin typeface="Times New Roman"/>
                </a:rPr>
                <a:t> 2 </a:t>
              </a:r>
              <a:r>
                <a:rPr lang="en-US" sz="2000" b="1" dirty="0" err="1">
                  <a:solidFill>
                    <a:schemeClr val="bg1">
                      <a:lumMod val="50000"/>
                    </a:schemeClr>
                  </a:solidFill>
                  <a:latin typeface="Times New Roman"/>
                </a:rPr>
                <a:t>bà</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cháu</a:t>
              </a:r>
              <a:endParaRPr lang="en-US" sz="2000" b="1" dirty="0">
                <a:solidFill>
                  <a:schemeClr val="bg1">
                    <a:lumMod val="50000"/>
                  </a:schemeClr>
                </a:solidFill>
                <a:latin typeface="Times New Roman"/>
              </a:endParaRPr>
            </a:p>
          </p:txBody>
        </p:sp>
        <p:sp>
          <p:nvSpPr>
            <p:cNvPr id="29711" name="Text Box 17"/>
            <p:cNvSpPr txBox="1">
              <a:spLocks noChangeArrowheads="1"/>
            </p:cNvSpPr>
            <p:nvPr/>
          </p:nvSpPr>
          <p:spPr bwMode="auto">
            <a:xfrm>
              <a:off x="2304" y="1994"/>
              <a:ext cx="1200" cy="454"/>
            </a:xfrm>
            <a:prstGeom prst="rect">
              <a:avLst/>
            </a:prstGeom>
            <a:noFill/>
            <a:ln w="19050" algn="ctr">
              <a:solidFill>
                <a:srgbClr val="FF0000"/>
              </a:solidFill>
              <a:miter lim="800000"/>
              <a:headEnd/>
              <a:tailEnd/>
            </a:ln>
          </p:spPr>
          <p:txBody>
            <a:bodyPr>
              <a:spAutoFit/>
            </a:bodyPr>
            <a:lstStyle/>
            <a:p>
              <a:pPr algn="ctr" eaLnBrk="0" hangingPunct="0">
                <a:spcBef>
                  <a:spcPct val="50000"/>
                </a:spcBef>
                <a:defRPr/>
              </a:pPr>
              <a:r>
                <a:rPr lang="en-US" sz="2000" b="1" dirty="0" err="1">
                  <a:solidFill>
                    <a:schemeClr val="bg1">
                      <a:lumMod val="50000"/>
                    </a:schemeClr>
                  </a:solidFill>
                  <a:latin typeface="Times New Roman"/>
                </a:rPr>
                <a:t>Hồi</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tưởng</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kỷ</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niệm</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bên</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bà</a:t>
              </a:r>
              <a:endParaRPr lang="en-US" sz="2000" b="1" dirty="0">
                <a:solidFill>
                  <a:schemeClr val="bg1">
                    <a:lumMod val="50000"/>
                  </a:schemeClr>
                </a:solidFill>
                <a:latin typeface="Times New Roman"/>
              </a:endParaRPr>
            </a:p>
          </p:txBody>
        </p:sp>
        <p:sp>
          <p:nvSpPr>
            <p:cNvPr id="29712" name="Text Box 18"/>
            <p:cNvSpPr txBox="1">
              <a:spLocks noChangeArrowheads="1"/>
            </p:cNvSpPr>
            <p:nvPr/>
          </p:nvSpPr>
          <p:spPr bwMode="auto">
            <a:xfrm>
              <a:off x="2352" y="3116"/>
              <a:ext cx="960" cy="1108"/>
            </a:xfrm>
            <a:prstGeom prst="rect">
              <a:avLst/>
            </a:prstGeom>
            <a:noFill/>
            <a:ln w="19050" algn="ctr">
              <a:solidFill>
                <a:srgbClr val="FF9900"/>
              </a:solidFill>
              <a:miter lim="800000"/>
              <a:headEnd/>
              <a:tailEnd/>
            </a:ln>
          </p:spPr>
          <p:txBody>
            <a:bodyPr>
              <a:spAutoFit/>
            </a:bodyPr>
            <a:lstStyle/>
            <a:p>
              <a:pPr algn="ctr" eaLnBrk="0" hangingPunct="0">
                <a:spcBef>
                  <a:spcPct val="50000"/>
                </a:spcBef>
                <a:defRPr/>
              </a:pPr>
              <a:r>
                <a:rPr lang="en-US" sz="1800" b="1" dirty="0">
                  <a:solidFill>
                    <a:schemeClr val="bg1">
                      <a:lumMod val="50000"/>
                    </a:schemeClr>
                  </a:solidFill>
                  <a:latin typeface="Times New Roman"/>
                </a:rPr>
                <a:t>KN </a:t>
              </a:r>
              <a:r>
                <a:rPr lang="en-US" sz="1800" b="1" dirty="0" err="1">
                  <a:solidFill>
                    <a:schemeClr val="bg1">
                      <a:lumMod val="50000"/>
                    </a:schemeClr>
                  </a:solidFill>
                  <a:latin typeface="Times New Roman"/>
                </a:rPr>
                <a:t>năm</a:t>
              </a:r>
              <a:r>
                <a:rPr lang="en-US" sz="1800" b="1" dirty="0">
                  <a:solidFill>
                    <a:schemeClr val="bg1">
                      <a:lumMod val="50000"/>
                    </a:schemeClr>
                  </a:solidFill>
                  <a:latin typeface="Times New Roman"/>
                </a:rPr>
                <a:t> 4 </a:t>
              </a:r>
              <a:r>
                <a:rPr lang="en-US" sz="1800" b="1" dirty="0" err="1">
                  <a:solidFill>
                    <a:schemeClr val="bg1">
                      <a:lumMod val="50000"/>
                    </a:schemeClr>
                  </a:solidFill>
                  <a:latin typeface="Times New Roman"/>
                </a:rPr>
                <a:t>tuổi,những</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năm</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đói</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khổ</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rồi</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những</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năm</a:t>
              </a:r>
              <a:r>
                <a:rPr lang="en-US" sz="1800" b="1" dirty="0">
                  <a:solidFill>
                    <a:schemeClr val="bg1">
                      <a:lumMod val="50000"/>
                    </a:schemeClr>
                  </a:solidFill>
                  <a:latin typeface="Times New Roman"/>
                </a:rPr>
                <a:t> k/c </a:t>
              </a:r>
              <a:r>
                <a:rPr lang="en-US" sz="1800" b="1" dirty="0" err="1">
                  <a:solidFill>
                    <a:schemeClr val="bg1">
                      <a:lumMod val="50000"/>
                    </a:schemeClr>
                  </a:solidFill>
                  <a:latin typeface="Times New Roman"/>
                </a:rPr>
                <a:t>của</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đất</a:t>
              </a:r>
              <a:r>
                <a:rPr lang="en-US" sz="1800" b="1" dirty="0">
                  <a:solidFill>
                    <a:schemeClr val="bg1">
                      <a:lumMod val="50000"/>
                    </a:schemeClr>
                  </a:solidFill>
                  <a:latin typeface="Times New Roman"/>
                </a:rPr>
                <a:t> </a:t>
              </a:r>
              <a:r>
                <a:rPr lang="en-US" sz="1800" b="1" dirty="0" err="1">
                  <a:solidFill>
                    <a:schemeClr val="bg1">
                      <a:lumMod val="50000"/>
                    </a:schemeClr>
                  </a:solidFill>
                  <a:latin typeface="Times New Roman"/>
                </a:rPr>
                <a:t>nước</a:t>
              </a:r>
              <a:r>
                <a:rPr lang="en-US" sz="1800" b="1" dirty="0">
                  <a:solidFill>
                    <a:schemeClr val="bg1">
                      <a:lumMod val="50000"/>
                    </a:schemeClr>
                  </a:solidFill>
                  <a:latin typeface="Times New Roman"/>
                </a:rPr>
                <a:t>.</a:t>
              </a:r>
            </a:p>
          </p:txBody>
        </p:sp>
        <p:sp>
          <p:nvSpPr>
            <p:cNvPr id="29713" name="Text Box 19"/>
            <p:cNvSpPr txBox="1">
              <a:spLocks noChangeArrowheads="1"/>
            </p:cNvSpPr>
            <p:nvPr/>
          </p:nvSpPr>
          <p:spPr bwMode="auto">
            <a:xfrm>
              <a:off x="4656" y="1802"/>
              <a:ext cx="960" cy="838"/>
            </a:xfrm>
            <a:prstGeom prst="rect">
              <a:avLst/>
            </a:prstGeom>
            <a:noFill/>
            <a:ln w="19050" algn="ctr">
              <a:solidFill>
                <a:srgbClr val="FF0000"/>
              </a:solidFill>
              <a:miter lim="800000"/>
              <a:headEnd/>
              <a:tailEnd/>
            </a:ln>
          </p:spPr>
          <p:txBody>
            <a:bodyPr>
              <a:spAutoFit/>
            </a:bodyPr>
            <a:lstStyle/>
            <a:p>
              <a:pPr algn="ctr" eaLnBrk="0" hangingPunct="0">
                <a:spcBef>
                  <a:spcPct val="50000"/>
                </a:spcBef>
                <a:defRPr/>
              </a:pPr>
              <a:r>
                <a:rPr lang="en-US" sz="2000" b="1" dirty="0" err="1">
                  <a:solidFill>
                    <a:schemeClr val="bg1">
                      <a:lumMod val="50000"/>
                    </a:schemeClr>
                  </a:solidFill>
                  <a:latin typeface="Times New Roman"/>
                </a:rPr>
                <a:t>Cháu</a:t>
              </a:r>
              <a:r>
                <a:rPr lang="en-US" sz="2000" b="1" dirty="0">
                  <a:solidFill>
                    <a:schemeClr val="bg1">
                      <a:lumMod val="50000"/>
                    </a:schemeClr>
                  </a:solidFill>
                  <a:latin typeface="Times New Roman"/>
                </a:rPr>
                <a:t> ở </a:t>
              </a:r>
              <a:r>
                <a:rPr lang="en-US" sz="2000" b="1" dirty="0" err="1">
                  <a:solidFill>
                    <a:schemeClr val="bg1">
                      <a:lumMod val="50000"/>
                    </a:schemeClr>
                  </a:solidFill>
                  <a:latin typeface="Times New Roman"/>
                </a:rPr>
                <a:t>xa</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không</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nguôi</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nhớ</a:t>
              </a:r>
              <a:r>
                <a:rPr lang="en-US" sz="2000" b="1" dirty="0">
                  <a:solidFill>
                    <a:schemeClr val="bg1">
                      <a:lumMod val="50000"/>
                    </a:schemeClr>
                  </a:solidFill>
                  <a:latin typeface="Times New Roman"/>
                </a:rPr>
                <a:t> </a:t>
              </a:r>
              <a:r>
                <a:rPr lang="en-US" sz="2000" b="1" dirty="0" err="1">
                  <a:solidFill>
                    <a:schemeClr val="bg1">
                      <a:lumMod val="50000"/>
                    </a:schemeClr>
                  </a:solidFill>
                  <a:latin typeface="Times New Roman"/>
                </a:rPr>
                <a:t>bà</a:t>
              </a:r>
              <a:endParaRPr lang="en-US" sz="2000" b="1" dirty="0">
                <a:solidFill>
                  <a:schemeClr val="bg1">
                    <a:lumMod val="50000"/>
                  </a:schemeClr>
                </a:solidFill>
                <a:latin typeface="Times New Roman"/>
              </a:endParaRPr>
            </a:p>
          </p:txBody>
        </p:sp>
        <p:sp>
          <p:nvSpPr>
            <p:cNvPr id="40975" name="Line 20"/>
            <p:cNvSpPr>
              <a:spLocks noChangeShapeType="1"/>
            </p:cNvSpPr>
            <p:nvPr/>
          </p:nvSpPr>
          <p:spPr bwMode="auto">
            <a:xfrm>
              <a:off x="528" y="2448"/>
              <a:ext cx="0" cy="672"/>
            </a:xfrm>
            <a:prstGeom prst="line">
              <a:avLst/>
            </a:prstGeom>
            <a:noFill/>
            <a:ln w="190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6" name="Line 21"/>
            <p:cNvSpPr>
              <a:spLocks noChangeShapeType="1"/>
            </p:cNvSpPr>
            <p:nvPr/>
          </p:nvSpPr>
          <p:spPr bwMode="auto">
            <a:xfrm>
              <a:off x="1680" y="2448"/>
              <a:ext cx="0" cy="672"/>
            </a:xfrm>
            <a:prstGeom prst="line">
              <a:avLst/>
            </a:prstGeom>
            <a:noFill/>
            <a:ln w="190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7" name="Line 22"/>
            <p:cNvSpPr>
              <a:spLocks noChangeShapeType="1"/>
            </p:cNvSpPr>
            <p:nvPr/>
          </p:nvSpPr>
          <p:spPr bwMode="auto">
            <a:xfrm>
              <a:off x="2832" y="2448"/>
              <a:ext cx="0" cy="672"/>
            </a:xfrm>
            <a:prstGeom prst="line">
              <a:avLst/>
            </a:prstGeom>
            <a:noFill/>
            <a:ln w="190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Line 23"/>
            <p:cNvSpPr>
              <a:spLocks noChangeShapeType="1"/>
            </p:cNvSpPr>
            <p:nvPr/>
          </p:nvSpPr>
          <p:spPr bwMode="auto">
            <a:xfrm>
              <a:off x="4176" y="2448"/>
              <a:ext cx="0" cy="672"/>
            </a:xfrm>
            <a:prstGeom prst="line">
              <a:avLst/>
            </a:prstGeom>
            <a:noFill/>
            <a:ln w="190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9" name="Line 24"/>
            <p:cNvSpPr>
              <a:spLocks noChangeShapeType="1"/>
            </p:cNvSpPr>
            <p:nvPr/>
          </p:nvSpPr>
          <p:spPr bwMode="auto">
            <a:xfrm>
              <a:off x="5232" y="2666"/>
              <a:ext cx="29" cy="384"/>
            </a:xfrm>
            <a:prstGeom prst="line">
              <a:avLst/>
            </a:prstGeom>
            <a:noFill/>
            <a:ln w="190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0" name="Line 25"/>
            <p:cNvSpPr>
              <a:spLocks noChangeShapeType="1"/>
            </p:cNvSpPr>
            <p:nvPr/>
          </p:nvSpPr>
          <p:spPr bwMode="auto">
            <a:xfrm>
              <a:off x="960" y="3408"/>
              <a:ext cx="336"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26"/>
            <p:cNvSpPr>
              <a:spLocks noChangeShapeType="1"/>
            </p:cNvSpPr>
            <p:nvPr/>
          </p:nvSpPr>
          <p:spPr bwMode="auto">
            <a:xfrm>
              <a:off x="2160" y="3408"/>
              <a:ext cx="192"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Line 27"/>
            <p:cNvSpPr>
              <a:spLocks noChangeShapeType="1"/>
            </p:cNvSpPr>
            <p:nvPr/>
          </p:nvSpPr>
          <p:spPr bwMode="auto">
            <a:xfrm>
              <a:off x="3312" y="3408"/>
              <a:ext cx="432"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28"/>
            <p:cNvSpPr>
              <a:spLocks noChangeShapeType="1"/>
            </p:cNvSpPr>
            <p:nvPr/>
          </p:nvSpPr>
          <p:spPr bwMode="auto">
            <a:xfrm>
              <a:off x="4656" y="3408"/>
              <a:ext cx="288"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29"/>
            <p:cNvSpPr>
              <a:spLocks noChangeShapeType="1"/>
            </p:cNvSpPr>
            <p:nvPr/>
          </p:nvSpPr>
          <p:spPr bwMode="auto">
            <a:xfrm>
              <a:off x="1056" y="2208"/>
              <a:ext cx="96"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30"/>
            <p:cNvSpPr>
              <a:spLocks noChangeShapeType="1"/>
            </p:cNvSpPr>
            <p:nvPr/>
          </p:nvSpPr>
          <p:spPr bwMode="auto">
            <a:xfrm>
              <a:off x="2208" y="2208"/>
              <a:ext cx="96"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31"/>
            <p:cNvSpPr>
              <a:spLocks noChangeShapeType="1"/>
            </p:cNvSpPr>
            <p:nvPr/>
          </p:nvSpPr>
          <p:spPr bwMode="auto">
            <a:xfrm>
              <a:off x="3504" y="2160"/>
              <a:ext cx="144"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32"/>
            <p:cNvSpPr>
              <a:spLocks noChangeShapeType="1"/>
            </p:cNvSpPr>
            <p:nvPr/>
          </p:nvSpPr>
          <p:spPr bwMode="auto">
            <a:xfrm>
              <a:off x="4560" y="2160"/>
              <a:ext cx="96"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Rectangle 33"/>
            <p:cNvSpPr>
              <a:spLocks noChangeArrowheads="1"/>
            </p:cNvSpPr>
            <p:nvPr/>
          </p:nvSpPr>
          <p:spPr bwMode="auto">
            <a:xfrm>
              <a:off x="4944" y="3120"/>
              <a:ext cx="672" cy="1008"/>
            </a:xfrm>
            <a:prstGeom prst="rect">
              <a:avLst/>
            </a:prstGeom>
            <a:solidFill>
              <a:schemeClr val="folHlink"/>
            </a:solidFill>
            <a:ln w="9525">
              <a:solidFill>
                <a:srgbClr val="FF9900"/>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endParaRPr lang="en-US" altLang="en-US" sz="1800" b="1">
                <a:solidFill>
                  <a:srgbClr val="C4C4C4"/>
                </a:solidFill>
                <a:latin typeface="Times New Roman" panose="02020603050405020304" pitchFamily="18" charset="0"/>
              </a:endParaRPr>
            </a:p>
          </p:txBody>
        </p:sp>
      </p:grpSp>
      <p:sp>
        <p:nvSpPr>
          <p:cNvPr id="106530" name="Text Box 34"/>
          <p:cNvSpPr txBox="1">
            <a:spLocks noChangeArrowheads="1"/>
          </p:cNvSpPr>
          <p:nvPr/>
        </p:nvSpPr>
        <p:spPr bwMode="auto">
          <a:xfrm>
            <a:off x="0" y="609600"/>
            <a:ext cx="6248400" cy="457200"/>
          </a:xfrm>
          <a:prstGeom prst="rect">
            <a:avLst/>
          </a:prstGeom>
          <a:noFill/>
          <a:ln w="9525">
            <a:noFill/>
            <a:miter lim="800000"/>
            <a:headEnd/>
            <a:tailEnd/>
          </a:ln>
        </p:spPr>
        <p:txBody>
          <a:bodyPr>
            <a:spAutoFit/>
          </a:bodyPr>
          <a:lstStyle/>
          <a:p>
            <a:pPr algn="ctr" eaLnBrk="0" hangingPunct="0">
              <a:spcBef>
                <a:spcPct val="50000"/>
              </a:spcBef>
              <a:defRPr/>
            </a:pPr>
            <a:r>
              <a:rPr lang="en-US" sz="2400" b="1" dirty="0" err="1">
                <a:solidFill>
                  <a:schemeClr val="accent4">
                    <a:lumMod val="10000"/>
                  </a:schemeClr>
                </a:solidFill>
                <a:latin typeface="Times New Roman"/>
              </a:rPr>
              <a:t>Mạch</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cảm</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xúc</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của</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bài</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thơ</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bằng</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sơ</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đồ</a:t>
            </a:r>
            <a:r>
              <a:rPr lang="en-US" sz="2400" b="1" dirty="0">
                <a:solidFill>
                  <a:schemeClr val="accent4">
                    <a:lumMod val="10000"/>
                  </a:schemeClr>
                </a:solidFill>
                <a:latin typeface="Times New Roman"/>
              </a:rPr>
              <a:t> </a:t>
            </a:r>
            <a:r>
              <a:rPr lang="en-US" sz="2400" b="1" dirty="0" err="1">
                <a:solidFill>
                  <a:schemeClr val="accent4">
                    <a:lumMod val="10000"/>
                  </a:schemeClr>
                </a:solidFill>
                <a:latin typeface="Times New Roman"/>
              </a:rPr>
              <a:t>sau</a:t>
            </a:r>
            <a:r>
              <a:rPr lang="en-US" sz="2400" b="1" dirty="0">
                <a:solidFill>
                  <a:schemeClr val="accent4">
                    <a:lumMod val="10000"/>
                  </a:schemeClr>
                </a:solidFill>
                <a:latin typeface="Times New Roman"/>
              </a:rPr>
              <a:t>:</a:t>
            </a:r>
          </a:p>
        </p:txBody>
      </p:sp>
      <p:sp>
        <p:nvSpPr>
          <p:cNvPr id="30757" name="Text Box 37"/>
          <p:cNvSpPr txBox="1">
            <a:spLocks noChangeArrowheads="1"/>
          </p:cNvSpPr>
          <p:nvPr/>
        </p:nvSpPr>
        <p:spPr bwMode="auto">
          <a:xfrm>
            <a:off x="6172200" y="4800600"/>
            <a:ext cx="1447800" cy="2244725"/>
          </a:xfrm>
          <a:prstGeom prst="rect">
            <a:avLst/>
          </a:prstGeom>
          <a:noFill/>
          <a:ln w="190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50000"/>
              </a:spcBef>
            </a:pPr>
            <a:r>
              <a:rPr lang="en-US" altLang="en-US" sz="2000">
                <a:solidFill>
                  <a:srgbClr val="000000"/>
                </a:solidFill>
                <a:latin typeface="Times New Roman" panose="02020603050405020304" pitchFamily="18" charset="0"/>
              </a:rPr>
              <a:t>Bà không chỉ là người nhóm lửa, giữ lửa mà còn là người truyền lửa</a:t>
            </a:r>
            <a:r>
              <a:rPr lang="en-US" altLang="en-US" sz="1800">
                <a:solidFill>
                  <a:srgbClr val="000000"/>
                </a:solidFill>
                <a:latin typeface="Times New Roman" panose="02020603050405020304" pitchFamily="18" charset="0"/>
              </a:rPr>
              <a:t>.</a:t>
            </a:r>
          </a:p>
        </p:txBody>
      </p:sp>
      <p:sp>
        <p:nvSpPr>
          <p:cNvPr id="30758" name="Text Box 38"/>
          <p:cNvSpPr txBox="1">
            <a:spLocks noChangeArrowheads="1"/>
          </p:cNvSpPr>
          <p:nvPr/>
        </p:nvSpPr>
        <p:spPr bwMode="auto">
          <a:xfrm>
            <a:off x="8001000" y="480060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2400" b="1">
                <a:solidFill>
                  <a:srgbClr val="FF0066"/>
                </a:solidFill>
                <a:latin typeface="Times New Roman" panose="02020603050405020304" pitchFamily="18" charset="0"/>
              </a:rPr>
              <a:t>Yêu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530"/>
                                        </p:tgtEl>
                                        <p:attrNameLst>
                                          <p:attrName>style.visibility</p:attrName>
                                        </p:attrNameLst>
                                      </p:cBhvr>
                                      <p:to>
                                        <p:strVal val="visible"/>
                                      </p:to>
                                    </p:set>
                                    <p:animEffect transition="in" filter="checkerboard(across)">
                                      <p:cBhvr>
                                        <p:cTn id="7" dur="500"/>
                                        <p:tgtEl>
                                          <p:spTgt spid="106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par>
                          <p:cTn id="18" fill="hold" nodeType="afterGroup">
                            <p:stCondLst>
                              <p:cond delay="500"/>
                            </p:stCondLst>
                            <p:childTnLst>
                              <p:par>
                                <p:cTn id="19" presetID="8" presetClass="entr" presetSubtype="16" fill="hold" grpId="0" nodeType="afterEffect">
                                  <p:stCondLst>
                                    <p:cond delay="0"/>
                                  </p:stCondLst>
                                  <p:childTnLst>
                                    <p:set>
                                      <p:cBhvr>
                                        <p:cTn id="20" dur="1" fill="hold">
                                          <p:stCondLst>
                                            <p:cond delay="0"/>
                                          </p:stCondLst>
                                        </p:cTn>
                                        <p:tgtEl>
                                          <p:spTgt spid="30757"/>
                                        </p:tgtEl>
                                        <p:attrNameLst>
                                          <p:attrName>style.visibility</p:attrName>
                                        </p:attrNameLst>
                                      </p:cBhvr>
                                      <p:to>
                                        <p:strVal val="visible"/>
                                      </p:to>
                                    </p:set>
                                    <p:animEffect transition="in" filter="diamond(in)">
                                      <p:cBhvr>
                                        <p:cTn id="21" dur="2000"/>
                                        <p:tgtEl>
                                          <p:spTgt spid="307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0758"/>
                                        </p:tgtEl>
                                        <p:attrNameLst>
                                          <p:attrName>style.visibility</p:attrName>
                                        </p:attrNameLst>
                                      </p:cBhvr>
                                      <p:to>
                                        <p:strVal val="visible"/>
                                      </p:to>
                                    </p:set>
                                    <p:anim calcmode="lin" valueType="num">
                                      <p:cBhvr additive="base">
                                        <p:cTn id="26" dur="500" fill="hold"/>
                                        <p:tgtEl>
                                          <p:spTgt spid="30758"/>
                                        </p:tgtEl>
                                        <p:attrNameLst>
                                          <p:attrName>ppt_x</p:attrName>
                                        </p:attrNameLst>
                                      </p:cBhvr>
                                      <p:tavLst>
                                        <p:tav tm="0">
                                          <p:val>
                                            <p:strVal val="#ppt_x"/>
                                          </p:val>
                                        </p:tav>
                                        <p:tav tm="100000">
                                          <p:val>
                                            <p:strVal val="#ppt_x"/>
                                          </p:val>
                                        </p:tav>
                                      </p:tavLst>
                                    </p:anim>
                                    <p:anim calcmode="lin" valueType="num">
                                      <p:cBhvr additive="base">
                                        <p:cTn id="27" dur="500" fill="hold"/>
                                        <p:tgtEl>
                                          <p:spTgt spid="30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0" grpId="0"/>
      <p:bldP spid="30757" grpId="0" animBg="1"/>
      <p:bldP spid="307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Times New Roman"/>
              </a:rPr>
              <a:t>  </a:t>
            </a:r>
            <a:r>
              <a:rPr lang="en-US" sz="3200" dirty="0" smtClean="0">
                <a:solidFill>
                  <a:srgbClr val="FF0000"/>
                </a:solidFill>
                <a:latin typeface="Times New Roman"/>
              </a:rPr>
              <a:t>HƯỚNG DẪN VỀ NHÀ :</a:t>
            </a:r>
            <a:br>
              <a:rPr lang="en-US" sz="3200" dirty="0" smtClean="0">
                <a:solidFill>
                  <a:srgbClr val="FF0000"/>
                </a:solidFill>
                <a:latin typeface="Times New Roman"/>
              </a:rPr>
            </a:br>
            <a:r>
              <a:rPr lang="en-US" sz="3200" dirty="0" smtClean="0">
                <a:solidFill>
                  <a:srgbClr val="FFFF00"/>
                </a:solidFill>
                <a:latin typeface="Times New Roman"/>
              </a:rPr>
              <a:t>************</a:t>
            </a:r>
            <a:endParaRPr lang="en-GB" sz="3200" dirty="0">
              <a:solidFill>
                <a:srgbClr val="FFFF00"/>
              </a:solidFill>
              <a:latin typeface="Times New Roman"/>
            </a:endParaRPr>
          </a:p>
        </p:txBody>
      </p:sp>
      <p:sp>
        <p:nvSpPr>
          <p:cNvPr id="3" name="Content Placeholder 2"/>
          <p:cNvSpPr>
            <a:spLocks noGrp="1"/>
          </p:cNvSpPr>
          <p:nvPr>
            <p:ph idx="1"/>
          </p:nvPr>
        </p:nvSpPr>
        <p:spPr>
          <a:xfrm>
            <a:off x="457200" y="1600200"/>
            <a:ext cx="8305800" cy="4953000"/>
          </a:xfrm>
        </p:spPr>
        <p:txBody>
          <a:bodyPr/>
          <a:lstStyle/>
          <a:p>
            <a:pPr>
              <a:buFontTx/>
              <a:buNone/>
              <a:defRPr/>
            </a:pPr>
            <a:r>
              <a:rPr lang="en-US" dirty="0" smtClean="0">
                <a:latin typeface="Times New Roman"/>
              </a:rPr>
              <a:t>    </a:t>
            </a:r>
            <a:r>
              <a:rPr lang="en-US"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Học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thuộc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lòng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bài</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thơ</a:t>
            </a:r>
            <a:r>
              <a:rPr lang="en-US" sz="2800" dirty="0" smtClean="0">
                <a:solidFill>
                  <a:schemeClr val="bg2">
                    <a:lumMod val="50000"/>
                  </a:schemeClr>
                </a:solidFill>
                <a:latin typeface="Times New Roman"/>
              </a:rPr>
              <a:t> .</a:t>
            </a:r>
          </a:p>
          <a:p>
            <a:pPr>
              <a:buFontTx/>
              <a:buNone/>
              <a:defRPr/>
            </a:pPr>
            <a:r>
              <a:rPr lang="en-US" sz="2800" dirty="0" smtClean="0">
                <a:solidFill>
                  <a:schemeClr val="bg2">
                    <a:lumMod val="50000"/>
                  </a:schemeClr>
                </a:solidFill>
                <a:latin typeface="Times New Roman"/>
              </a:rPr>
              <a:t>     - </a:t>
            </a:r>
            <a:r>
              <a:rPr lang="en-US" sz="2800" dirty="0" err="1" smtClean="0">
                <a:solidFill>
                  <a:schemeClr val="bg2">
                    <a:lumMod val="50000"/>
                  </a:schemeClr>
                </a:solidFill>
                <a:latin typeface="Times New Roman"/>
              </a:rPr>
              <a:t>Nắm</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vững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cấu</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trúc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của</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bài</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theo</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dòng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hồi</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tưởng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của</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tác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giả</a:t>
            </a:r>
            <a:r>
              <a:rPr lang="en-US" sz="2800" dirty="0" smtClean="0">
                <a:solidFill>
                  <a:schemeClr val="bg2">
                    <a:lumMod val="50000"/>
                  </a:schemeClr>
                </a:solidFill>
                <a:latin typeface="Times New Roman"/>
              </a:rPr>
              <a:t>.</a:t>
            </a:r>
          </a:p>
          <a:p>
            <a:pPr>
              <a:buFontTx/>
              <a:buNone/>
              <a:defRPr/>
            </a:pPr>
            <a:r>
              <a:rPr lang="en-US" sz="2800" dirty="0" smtClean="0">
                <a:solidFill>
                  <a:schemeClr val="bg2">
                    <a:lumMod val="50000"/>
                  </a:schemeClr>
                </a:solidFill>
                <a:latin typeface="Times New Roman"/>
              </a:rPr>
              <a:t>     - </a:t>
            </a:r>
            <a:r>
              <a:rPr lang="en-US" sz="2800" dirty="0" err="1" smtClean="0">
                <a:solidFill>
                  <a:schemeClr val="bg2">
                    <a:lumMod val="50000"/>
                  </a:schemeClr>
                </a:solidFill>
                <a:latin typeface="Times New Roman"/>
              </a:rPr>
              <a:t>Soạn</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bài</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thơ</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Khúc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hát</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ru</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những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em</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bé</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lớn</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trên</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lưng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mẹ</a:t>
            </a:r>
            <a:r>
              <a:rPr lang="en-US" sz="2800" dirty="0" smtClean="0">
                <a:solidFill>
                  <a:schemeClr val="bg2">
                    <a:lumMod val="50000"/>
                  </a:schemeClr>
                </a:solidFill>
                <a:latin typeface="Times New Roman"/>
              </a:rPr>
              <a:t>” .</a:t>
            </a:r>
          </a:p>
          <a:p>
            <a:pPr>
              <a:buFontTx/>
              <a:buNone/>
              <a:defRPr/>
            </a:pPr>
            <a:r>
              <a:rPr lang="en-US" sz="2800" dirty="0" smtClean="0">
                <a:solidFill>
                  <a:schemeClr val="bg2">
                    <a:lumMod val="50000"/>
                  </a:schemeClr>
                </a:solidFill>
                <a:latin typeface="Times New Roman"/>
              </a:rPr>
              <a:t>     - </a:t>
            </a:r>
            <a:r>
              <a:rPr lang="en-US" sz="2800" dirty="0" err="1" smtClean="0">
                <a:solidFill>
                  <a:schemeClr val="bg2">
                    <a:lumMod val="50000"/>
                  </a:schemeClr>
                </a:solidFill>
                <a:latin typeface="Times New Roman"/>
              </a:rPr>
              <a:t>Xác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định</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tác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giả</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tác</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phẩm,nội</a:t>
            </a:r>
            <a:r>
              <a:rPr lang="en-US" sz="2800" dirty="0" smtClean="0">
                <a:solidFill>
                  <a:schemeClr val="bg2">
                    <a:lumMod val="50000"/>
                  </a:schemeClr>
                </a:solidFill>
                <a:latin typeface="Times New Roman"/>
              </a:rPr>
              <a:t> dung </a:t>
            </a:r>
            <a:r>
              <a:rPr lang="en-US" sz="2800" dirty="0" err="1" smtClean="0">
                <a:solidFill>
                  <a:schemeClr val="bg2">
                    <a:lumMod val="50000"/>
                  </a:schemeClr>
                </a:solidFill>
                <a:latin typeface="Times New Roman"/>
              </a:rPr>
              <a:t>chính</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của</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bài</a:t>
            </a:r>
            <a:r>
              <a:rPr lang="en-US" sz="2800" dirty="0" smtClean="0">
                <a:solidFill>
                  <a:schemeClr val="bg2">
                    <a:lumMod val="50000"/>
                  </a:schemeClr>
                </a:solidFill>
                <a:latin typeface="Times New Roman"/>
              </a:rPr>
              <a:t>.</a:t>
            </a:r>
          </a:p>
          <a:p>
            <a:pPr>
              <a:buFontTx/>
              <a:buNone/>
              <a:defRPr/>
            </a:pPr>
            <a:r>
              <a:rPr lang="en-US" sz="2800" dirty="0" smtClean="0">
                <a:solidFill>
                  <a:schemeClr val="bg2">
                    <a:lumMod val="50000"/>
                  </a:schemeClr>
                </a:solidFill>
                <a:latin typeface="Times New Roman"/>
              </a:rPr>
              <a:t>     - </a:t>
            </a:r>
            <a:r>
              <a:rPr lang="en-US" sz="2800" dirty="0" err="1" smtClean="0">
                <a:solidFill>
                  <a:schemeClr val="bg2">
                    <a:lumMod val="50000"/>
                  </a:schemeClr>
                </a:solidFill>
                <a:latin typeface="Times New Roman"/>
              </a:rPr>
              <a:t>Nhận</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xét</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nghệ</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thuật</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sử</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dụng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trong</a:t>
            </a:r>
            <a:r>
              <a:rPr lang="en-US" sz="2800" dirty="0" smtClean="0">
                <a:solidFill>
                  <a:schemeClr val="bg2">
                    <a:lumMod val="50000"/>
                  </a:schemeClr>
                </a:solidFill>
                <a:latin typeface="Times New Roman"/>
              </a:rPr>
              <a:t> </a:t>
            </a:r>
            <a:r>
              <a:rPr lang="en-US" sz="2800" dirty="0" err="1" smtClean="0">
                <a:solidFill>
                  <a:schemeClr val="bg2">
                    <a:lumMod val="50000"/>
                  </a:schemeClr>
                </a:solidFill>
                <a:latin typeface="Times New Roman"/>
              </a:rPr>
              <a:t>bài</a:t>
            </a:r>
            <a:r>
              <a:rPr lang="en-US" sz="2800" dirty="0" smtClean="0">
                <a:solidFill>
                  <a:schemeClr val="bg2">
                    <a:lumMod val="50000"/>
                  </a:schemeClr>
                </a:solidFill>
                <a:latin typeface="Times New Roman"/>
              </a:rPr>
              <a:t>.</a:t>
            </a:r>
          </a:p>
          <a:p>
            <a:pPr>
              <a:buFontTx/>
              <a:buNone/>
              <a:defRPr/>
            </a:pPr>
            <a:endParaRPr lang="en-US" sz="2800" dirty="0" smtClean="0">
              <a:solidFill>
                <a:schemeClr val="bg2">
                  <a:lumMod val="50000"/>
                </a:schemeClr>
              </a:solidFill>
              <a:latin typeface="Times New Roman"/>
            </a:endParaRPr>
          </a:p>
          <a:p>
            <a:pPr>
              <a:buFontTx/>
              <a:buNone/>
              <a:defRPr/>
            </a:pPr>
            <a:endParaRPr lang="en-GB" sz="2800" dirty="0">
              <a:solidFill>
                <a:schemeClr val="bg2">
                  <a:lumMod val="50000"/>
                </a:schemeClr>
              </a:solidFill>
              <a:latin typeface="Times New Roman"/>
            </a:endParaRPr>
          </a:p>
        </p:txBody>
      </p:sp>
      <p:pic>
        <p:nvPicPr>
          <p:cNvPr id="4" name="Picture 9" descr="phot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304800" y="1524000"/>
            <a:ext cx="5257800" cy="4114800"/>
          </a:xfrm>
          <a:noFill/>
          <a:extLst>
            <a:ext uri="{909E8E84-426E-40DD-AFC4-6F175D3DCCD1}">
              <a14:hiddenFill xmlns:a14="http://schemas.microsoft.com/office/drawing/2010/main">
                <a:solidFill>
                  <a:srgbClr val="FFFFFF"/>
                </a:solidFill>
              </a14:hiddenFill>
            </a:ext>
          </a:extLst>
        </p:spPr>
        <p:txBody>
          <a:bodyPr/>
          <a:lstStyle/>
          <a:p>
            <a:pPr>
              <a:buFontTx/>
              <a:buNone/>
            </a:pPr>
            <a:r>
              <a:rPr lang="en-US" altLang="en-US" sz="2400" b="1" i="1" smtClean="0">
                <a:solidFill>
                  <a:schemeClr val="bg1"/>
                </a:solidFill>
                <a:effectLst/>
                <a:latin typeface="Times New Roman" panose="02020603050405020304" pitchFamily="18" charset="0"/>
              </a:rPr>
              <a:t> - </a:t>
            </a:r>
            <a:r>
              <a:rPr lang="en-US" altLang="en-US" sz="2400" b="1" smtClean="0">
                <a:solidFill>
                  <a:schemeClr val="bg1"/>
                </a:solidFill>
                <a:effectLst/>
                <a:latin typeface="Times New Roman" panose="02020603050405020304" pitchFamily="18" charset="0"/>
              </a:rPr>
              <a:t>Tác phẩm chính:</a:t>
            </a:r>
          </a:p>
          <a:p>
            <a:r>
              <a:rPr lang="en-US" altLang="en-US" sz="2400" b="1" i="1" smtClean="0">
                <a:solidFill>
                  <a:schemeClr val="bg1"/>
                </a:solidFill>
                <a:effectLst/>
                <a:latin typeface="Times New Roman" panose="02020603050405020304" pitchFamily="18" charset="0"/>
              </a:rPr>
              <a:t>H</a:t>
            </a:r>
            <a:r>
              <a:rPr lang="vi-VN" altLang="en-US" sz="2400" b="1" i="1" smtClean="0">
                <a:solidFill>
                  <a:schemeClr val="bg1"/>
                </a:solidFill>
                <a:effectLst/>
                <a:latin typeface="Times New Roman" panose="02020603050405020304" pitchFamily="18" charset="0"/>
              </a:rPr>
              <a:t>ươ</a:t>
            </a:r>
            <a:r>
              <a:rPr lang="en-US" altLang="en-US" sz="2400" b="1" i="1" smtClean="0">
                <a:solidFill>
                  <a:schemeClr val="bg1"/>
                </a:solidFill>
                <a:effectLst/>
                <a:latin typeface="Times New Roman" panose="02020603050405020304" pitchFamily="18" charset="0"/>
              </a:rPr>
              <a:t>ng cây - Bếp lửa </a:t>
            </a:r>
            <a:r>
              <a:rPr lang="en-US" altLang="en-US" sz="2400" b="1" smtClean="0">
                <a:solidFill>
                  <a:schemeClr val="bg1"/>
                </a:solidFill>
                <a:effectLst/>
                <a:latin typeface="Times New Roman" panose="02020603050405020304" pitchFamily="18" charset="0"/>
              </a:rPr>
              <a:t>(in chung L</a:t>
            </a:r>
            <a:r>
              <a:rPr lang="vi-VN" altLang="en-US" sz="2400" b="1" smtClean="0">
                <a:solidFill>
                  <a:schemeClr val="bg1"/>
                </a:solidFill>
                <a:effectLst/>
                <a:latin typeface="Times New Roman" panose="02020603050405020304" pitchFamily="18" charset="0"/>
              </a:rPr>
              <a:t>ư</a:t>
            </a:r>
            <a:r>
              <a:rPr lang="en-US" altLang="en-US" sz="2400" b="1" smtClean="0">
                <a:solidFill>
                  <a:schemeClr val="bg1"/>
                </a:solidFill>
                <a:effectLst/>
                <a:latin typeface="Times New Roman" panose="02020603050405020304" pitchFamily="18" charset="0"/>
              </a:rPr>
              <a:t>u Quang Vũ - 1968)</a:t>
            </a:r>
          </a:p>
          <a:p>
            <a:r>
              <a:rPr lang="en-US" altLang="en-US" sz="2400" b="1" i="1" smtClean="0">
                <a:solidFill>
                  <a:schemeClr val="bg1"/>
                </a:solidFill>
                <a:effectLst/>
                <a:latin typeface="Times New Roman" panose="02020603050405020304" pitchFamily="18" charset="0"/>
              </a:rPr>
              <a:t>Những g</a:t>
            </a:r>
            <a:r>
              <a:rPr lang="vi-VN" altLang="en-US" sz="2400" b="1" i="1" smtClean="0">
                <a:solidFill>
                  <a:schemeClr val="bg1"/>
                </a:solidFill>
                <a:effectLst/>
                <a:latin typeface="Times New Roman" panose="02020603050405020304" pitchFamily="18" charset="0"/>
              </a:rPr>
              <a:t>ươ</a:t>
            </a:r>
            <a:r>
              <a:rPr lang="en-US" altLang="en-US" sz="2400" b="1" i="1" smtClean="0">
                <a:solidFill>
                  <a:schemeClr val="bg1"/>
                </a:solidFill>
                <a:effectLst/>
                <a:latin typeface="Times New Roman" panose="02020603050405020304" pitchFamily="18" charset="0"/>
              </a:rPr>
              <a:t>ng mặt, những khoảng trời </a:t>
            </a:r>
            <a:r>
              <a:rPr lang="en-US" altLang="en-US" sz="2400" b="1" smtClean="0">
                <a:solidFill>
                  <a:schemeClr val="bg1"/>
                </a:solidFill>
                <a:effectLst/>
                <a:latin typeface="Times New Roman" panose="02020603050405020304" pitchFamily="18" charset="0"/>
              </a:rPr>
              <a:t>(1973)</a:t>
            </a:r>
          </a:p>
          <a:p>
            <a:r>
              <a:rPr lang="en-US" altLang="en-US" sz="2400" b="1" i="1" smtClean="0">
                <a:solidFill>
                  <a:schemeClr val="bg1"/>
                </a:solidFill>
                <a:effectLst/>
                <a:latin typeface="Times New Roman" panose="02020603050405020304" pitchFamily="18" charset="0"/>
              </a:rPr>
              <a:t>Đất sau m</a:t>
            </a:r>
            <a:r>
              <a:rPr lang="vi-VN" altLang="en-US" sz="2400" b="1" i="1" smtClean="0">
                <a:solidFill>
                  <a:schemeClr val="bg1"/>
                </a:solidFill>
                <a:effectLst/>
                <a:latin typeface="Times New Roman" panose="02020603050405020304" pitchFamily="18" charset="0"/>
              </a:rPr>
              <a:t>ư</a:t>
            </a:r>
            <a:r>
              <a:rPr lang="en-US" altLang="en-US" sz="2400" b="1" i="1" smtClean="0">
                <a:solidFill>
                  <a:schemeClr val="bg1"/>
                </a:solidFill>
                <a:effectLst/>
                <a:latin typeface="Times New Roman" panose="02020603050405020304" pitchFamily="18" charset="0"/>
              </a:rPr>
              <a:t>a </a:t>
            </a:r>
            <a:r>
              <a:rPr lang="en-US" altLang="en-US" sz="2400" b="1" smtClean="0">
                <a:solidFill>
                  <a:schemeClr val="bg1"/>
                </a:solidFill>
                <a:effectLst/>
                <a:latin typeface="Times New Roman" panose="02020603050405020304" pitchFamily="18" charset="0"/>
              </a:rPr>
              <a:t>(1977)</a:t>
            </a:r>
          </a:p>
          <a:p>
            <a:r>
              <a:rPr lang="en-US" altLang="en-US" sz="2400" b="1" i="1" smtClean="0">
                <a:solidFill>
                  <a:schemeClr val="bg1"/>
                </a:solidFill>
                <a:effectLst/>
                <a:latin typeface="Times New Roman" panose="02020603050405020304" pitchFamily="18" charset="0"/>
              </a:rPr>
              <a:t>Khoảng cách giữa lời </a:t>
            </a:r>
            <a:r>
              <a:rPr lang="en-US" altLang="en-US" sz="2400" b="1" smtClean="0">
                <a:solidFill>
                  <a:schemeClr val="bg1"/>
                </a:solidFill>
                <a:effectLst/>
                <a:latin typeface="Times New Roman" panose="02020603050405020304" pitchFamily="18" charset="0"/>
              </a:rPr>
              <a:t>(1983)</a:t>
            </a:r>
          </a:p>
          <a:p>
            <a:r>
              <a:rPr lang="en-US" altLang="en-US" sz="2400" b="1" i="1" smtClean="0">
                <a:solidFill>
                  <a:schemeClr val="bg1"/>
                </a:solidFill>
                <a:effectLst/>
                <a:latin typeface="Times New Roman" panose="02020603050405020304" pitchFamily="18" charset="0"/>
              </a:rPr>
              <a:t>Bếp lửa - Khoảng trời </a:t>
            </a:r>
            <a:r>
              <a:rPr lang="en-US" altLang="en-US" sz="2400" b="1" smtClean="0">
                <a:solidFill>
                  <a:schemeClr val="bg1"/>
                </a:solidFill>
                <a:effectLst/>
                <a:latin typeface="Times New Roman" panose="02020603050405020304" pitchFamily="18" charset="0"/>
              </a:rPr>
              <a:t>(1988)</a:t>
            </a:r>
          </a:p>
          <a:p>
            <a:r>
              <a:rPr lang="en-US" altLang="en-US" sz="2400" b="1" i="1" smtClean="0">
                <a:solidFill>
                  <a:schemeClr val="bg1"/>
                </a:solidFill>
                <a:effectLst/>
                <a:latin typeface="Times New Roman" panose="02020603050405020304" pitchFamily="18" charset="0"/>
              </a:rPr>
              <a:t>Phía nửa mặt tr</a:t>
            </a:r>
            <a:r>
              <a:rPr lang="vi-VN" altLang="en-US" sz="2400" b="1" i="1" smtClean="0">
                <a:solidFill>
                  <a:schemeClr val="bg1"/>
                </a:solidFill>
                <a:effectLst/>
                <a:latin typeface="Times New Roman" panose="02020603050405020304" pitchFamily="18" charset="0"/>
              </a:rPr>
              <a:t>ă</a:t>
            </a:r>
            <a:r>
              <a:rPr lang="en-US" altLang="en-US" sz="2400" b="1" i="1" smtClean="0">
                <a:solidFill>
                  <a:schemeClr val="bg1"/>
                </a:solidFill>
                <a:effectLst/>
                <a:latin typeface="Times New Roman" panose="02020603050405020304" pitchFamily="18" charset="0"/>
              </a:rPr>
              <a:t>ng chìm </a:t>
            </a:r>
            <a:r>
              <a:rPr lang="en-US" altLang="en-US" sz="2400" b="1" smtClean="0">
                <a:solidFill>
                  <a:schemeClr val="bg1"/>
                </a:solidFill>
                <a:effectLst/>
                <a:latin typeface="Times New Roman" panose="02020603050405020304" pitchFamily="18" charset="0"/>
              </a:rPr>
              <a:t>(1995)</a:t>
            </a:r>
          </a:p>
        </p:txBody>
      </p:sp>
      <p:pic>
        <p:nvPicPr>
          <p:cNvPr id="109572" name="Picture 4" descr="IMG_4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73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Rectangle 5"/>
          <p:cNvSpPr>
            <a:spLocks noChangeArrowheads="1"/>
          </p:cNvSpPr>
          <p:nvPr/>
        </p:nvSpPr>
        <p:spPr bwMode="auto">
          <a:xfrm>
            <a:off x="304800" y="1524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50000"/>
              </a:spcBef>
            </a:pPr>
            <a:r>
              <a:rPr lang="en-US" altLang="en-US" sz="2400">
                <a:solidFill>
                  <a:srgbClr val="FF0000"/>
                </a:solidFill>
                <a:latin typeface="Times New Roman" panose="02020603050405020304" pitchFamily="18" charset="0"/>
              </a:rPr>
              <a:t>- Th</a:t>
            </a:r>
            <a:r>
              <a:rPr lang="vi-VN" altLang="en-US" sz="2400">
                <a:solidFill>
                  <a:srgbClr val="FF0000"/>
                </a:solidFill>
                <a:latin typeface="Times New Roman" panose="02020603050405020304" pitchFamily="18" charset="0"/>
              </a:rPr>
              <a:t>ơ</a:t>
            </a:r>
            <a:r>
              <a:rPr lang="en-US" altLang="en-US" sz="2400">
                <a:solidFill>
                  <a:srgbClr val="FF0000"/>
                </a:solidFill>
                <a:latin typeface="Times New Roman" panose="02020603050405020304" pitchFamily="18" charset="0"/>
              </a:rPr>
              <a:t> Bằng Việt trong trẻo, m</a:t>
            </a:r>
            <a:r>
              <a:rPr lang="vi-VN" altLang="en-US" sz="2400">
                <a:solidFill>
                  <a:srgbClr val="FF0000"/>
                </a:solidFill>
                <a:latin typeface="Times New Roman" panose="02020603050405020304" pitchFamily="18" charset="0"/>
              </a:rPr>
              <a:t>ư</a:t>
            </a:r>
            <a:r>
              <a:rPr lang="en-US" altLang="en-US" sz="2400">
                <a:solidFill>
                  <a:srgbClr val="FF0000"/>
                </a:solidFill>
                <a:latin typeface="Times New Roman" panose="02020603050405020304" pitchFamily="18" charset="0"/>
              </a:rPr>
              <a:t>ợt mà, khai thác những kỉ niệm và m</a:t>
            </a:r>
            <a:r>
              <a:rPr lang="vi-VN" altLang="en-US" sz="2400">
                <a:solidFill>
                  <a:srgbClr val="FF0000"/>
                </a:solidFill>
                <a:latin typeface="Times New Roman" panose="02020603050405020304" pitchFamily="18" charset="0"/>
              </a:rPr>
              <a:t>ơ</a:t>
            </a:r>
            <a:r>
              <a:rPr lang="en-US" altLang="en-US" sz="2400">
                <a:solidFill>
                  <a:srgbClr val="FF0000"/>
                </a:solidFill>
                <a:latin typeface="Times New Roman" panose="02020603050405020304" pitchFamily="18" charset="0"/>
              </a:rPr>
              <a:t> </a:t>
            </a:r>
            <a:r>
              <a:rPr lang="vi-VN" altLang="en-US" sz="2400">
                <a:solidFill>
                  <a:srgbClr val="FF0000"/>
                </a:solidFill>
                <a:latin typeface="Times New Roman" panose="02020603050405020304" pitchFamily="18" charset="0"/>
              </a:rPr>
              <a:t>ư</a:t>
            </a:r>
            <a:r>
              <a:rPr lang="en-US" altLang="en-US" sz="2400">
                <a:solidFill>
                  <a:srgbClr val="FF0000"/>
                </a:solidFill>
                <a:latin typeface="Times New Roman" panose="02020603050405020304" pitchFamily="18" charset="0"/>
              </a:rPr>
              <a:t>ớc tuổi trẻ nên gần gũi với bạn </a:t>
            </a:r>
            <a:r>
              <a:rPr lang="vi-VN" altLang="en-US" sz="2400">
                <a:solidFill>
                  <a:srgbClr val="FF0000"/>
                </a:solidFill>
                <a:latin typeface="Times New Roman" panose="02020603050405020304" pitchFamily="18" charset="0"/>
              </a:rPr>
              <a:t>đ</a:t>
            </a:r>
            <a:r>
              <a:rPr lang="en-US" altLang="en-US" sz="2400">
                <a:solidFill>
                  <a:srgbClr val="FF0000"/>
                </a:solidFill>
                <a:latin typeface="Times New Roman" panose="02020603050405020304" pitchFamily="18" charset="0"/>
              </a:rPr>
              <a:t>ọc trẻ nhất là trong nhà tr</a:t>
            </a:r>
            <a:r>
              <a:rPr lang="vi-VN" altLang="en-US" sz="2400">
                <a:solidFill>
                  <a:srgbClr val="FF0000"/>
                </a:solidFill>
                <a:latin typeface="Times New Roman" panose="02020603050405020304" pitchFamily="18" charset="0"/>
              </a:rPr>
              <a:t>ư</a:t>
            </a:r>
            <a:r>
              <a:rPr lang="en-US" altLang="en-US" sz="2400">
                <a:solidFill>
                  <a:srgbClr val="FF0000"/>
                </a:solidFill>
                <a:latin typeface="Times New Roman" panose="02020603050405020304" pitchFamily="18" charset="0"/>
              </a:rPr>
              <a:t>ờng.</a:t>
            </a:r>
          </a:p>
        </p:txBody>
      </p:sp>
      <p:pic>
        <p:nvPicPr>
          <p:cNvPr id="2" name="Picture 4" descr="IMG_4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17638"/>
            <a:ext cx="3581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checkerboard(across)">
                                      <p:cBhvr>
                                        <p:cTn id="7" dur="500"/>
                                        <p:tgtEl>
                                          <p:spTgt spid="109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09573"/>
                                        </p:tgtEl>
                                      </p:cBhvr>
                                    </p:animEffect>
                                    <p:set>
                                      <p:cBhvr>
                                        <p:cTn id="12" dur="1" fill="hold">
                                          <p:stCondLst>
                                            <p:cond delay="499"/>
                                          </p:stCondLst>
                                        </p:cTn>
                                        <p:tgtEl>
                                          <p:spTgt spid="1095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30" presetClass="entr" presetSubtype="0" fill="hold" nodeType="withEffect">
                                  <p:stCondLst>
                                    <p:cond delay="0"/>
                                  </p:stCondLst>
                                  <p:childTnLst>
                                    <p:set>
                                      <p:cBhvr>
                                        <p:cTn id="19" dur="1" fill="hold">
                                          <p:stCondLst>
                                            <p:cond delay="0"/>
                                          </p:stCondLst>
                                        </p:cTn>
                                        <p:tgtEl>
                                          <p:spTgt spid="109572"/>
                                        </p:tgtEl>
                                        <p:attrNameLst>
                                          <p:attrName>style.visibility</p:attrName>
                                        </p:attrNameLst>
                                      </p:cBhvr>
                                      <p:to>
                                        <p:strVal val="visible"/>
                                      </p:to>
                                    </p:set>
                                    <p:animEffect transition="in" filter="fade">
                                      <p:cBhvr>
                                        <p:cTn id="20" dur="800" decel="100000"/>
                                        <p:tgtEl>
                                          <p:spTgt spid="109572"/>
                                        </p:tgtEl>
                                      </p:cBhvr>
                                    </p:animEffect>
                                    <p:anim calcmode="lin" valueType="num">
                                      <p:cBhvr>
                                        <p:cTn id="21" dur="800" decel="100000" fill="hold"/>
                                        <p:tgtEl>
                                          <p:spTgt spid="109572"/>
                                        </p:tgtEl>
                                        <p:attrNameLst>
                                          <p:attrName>style.rotation</p:attrName>
                                        </p:attrNameLst>
                                      </p:cBhvr>
                                      <p:tavLst>
                                        <p:tav tm="0">
                                          <p:val>
                                            <p:fltVal val="-90"/>
                                          </p:val>
                                        </p:tav>
                                        <p:tav tm="100000">
                                          <p:val>
                                            <p:fltVal val="0"/>
                                          </p:val>
                                        </p:tav>
                                      </p:tavLst>
                                    </p:anim>
                                    <p:anim calcmode="lin" valueType="num">
                                      <p:cBhvr>
                                        <p:cTn id="22" dur="800" decel="100000" fill="hold"/>
                                        <p:tgtEl>
                                          <p:spTgt spid="109572"/>
                                        </p:tgtEl>
                                        <p:attrNameLst>
                                          <p:attrName>ppt_x</p:attrName>
                                        </p:attrNameLst>
                                      </p:cBhvr>
                                      <p:tavLst>
                                        <p:tav tm="0">
                                          <p:val>
                                            <p:strVal val="#ppt_x+0.4"/>
                                          </p:val>
                                        </p:tav>
                                        <p:tav tm="100000">
                                          <p:val>
                                            <p:strVal val="#ppt_x-0.05"/>
                                          </p:val>
                                        </p:tav>
                                      </p:tavLst>
                                    </p:anim>
                                    <p:anim calcmode="lin" valueType="num">
                                      <p:cBhvr>
                                        <p:cTn id="23" dur="800" decel="100000" fill="hold"/>
                                        <p:tgtEl>
                                          <p:spTgt spid="10957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957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9572"/>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9571">
                                            <p:txEl>
                                              <p:pRg st="0" end="0"/>
                                            </p:txEl>
                                          </p:spTgt>
                                        </p:tgtEl>
                                        <p:attrNameLst>
                                          <p:attrName>style.visibility</p:attrName>
                                        </p:attrNameLst>
                                      </p:cBhvr>
                                      <p:to>
                                        <p:strVal val="visible"/>
                                      </p:to>
                                    </p:set>
                                    <p:animEffect transition="in" filter="box(in)">
                                      <p:cBhvr>
                                        <p:cTn id="30" dur="500"/>
                                        <p:tgtEl>
                                          <p:spTgt spid="10957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9571">
                                            <p:txEl>
                                              <p:pRg st="1" end="1"/>
                                            </p:txEl>
                                          </p:spTgt>
                                        </p:tgtEl>
                                        <p:attrNameLst>
                                          <p:attrName>style.visibility</p:attrName>
                                        </p:attrNameLst>
                                      </p:cBhvr>
                                      <p:to>
                                        <p:strVal val="visible"/>
                                      </p:to>
                                    </p:set>
                                    <p:animEffect transition="in" filter="box(in)">
                                      <p:cBhvr>
                                        <p:cTn id="35" dur="500"/>
                                        <p:tgtEl>
                                          <p:spTgt spid="109571">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9571">
                                            <p:txEl>
                                              <p:pRg st="2" end="2"/>
                                            </p:txEl>
                                          </p:spTgt>
                                        </p:tgtEl>
                                        <p:attrNameLst>
                                          <p:attrName>style.visibility</p:attrName>
                                        </p:attrNameLst>
                                      </p:cBhvr>
                                      <p:to>
                                        <p:strVal val="visible"/>
                                      </p:to>
                                    </p:set>
                                    <p:animEffect transition="in" filter="box(in)">
                                      <p:cBhvr>
                                        <p:cTn id="40" dur="500"/>
                                        <p:tgtEl>
                                          <p:spTgt spid="109571">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09571">
                                            <p:txEl>
                                              <p:pRg st="3" end="3"/>
                                            </p:txEl>
                                          </p:spTgt>
                                        </p:tgtEl>
                                        <p:attrNameLst>
                                          <p:attrName>style.visibility</p:attrName>
                                        </p:attrNameLst>
                                      </p:cBhvr>
                                      <p:to>
                                        <p:strVal val="visible"/>
                                      </p:to>
                                    </p:set>
                                    <p:animEffect transition="in" filter="box(in)">
                                      <p:cBhvr>
                                        <p:cTn id="45" dur="500"/>
                                        <p:tgtEl>
                                          <p:spTgt spid="109571">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09571">
                                            <p:txEl>
                                              <p:pRg st="4" end="4"/>
                                            </p:txEl>
                                          </p:spTgt>
                                        </p:tgtEl>
                                        <p:attrNameLst>
                                          <p:attrName>style.visibility</p:attrName>
                                        </p:attrNameLst>
                                      </p:cBhvr>
                                      <p:to>
                                        <p:strVal val="visible"/>
                                      </p:to>
                                    </p:set>
                                    <p:animEffect transition="in" filter="box(in)">
                                      <p:cBhvr>
                                        <p:cTn id="50" dur="500"/>
                                        <p:tgtEl>
                                          <p:spTgt spid="109571">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09571">
                                            <p:txEl>
                                              <p:pRg st="5" end="5"/>
                                            </p:txEl>
                                          </p:spTgt>
                                        </p:tgtEl>
                                        <p:attrNameLst>
                                          <p:attrName>style.visibility</p:attrName>
                                        </p:attrNameLst>
                                      </p:cBhvr>
                                      <p:to>
                                        <p:strVal val="visible"/>
                                      </p:to>
                                    </p:set>
                                    <p:animEffect transition="in" filter="box(in)">
                                      <p:cBhvr>
                                        <p:cTn id="55" dur="500"/>
                                        <p:tgtEl>
                                          <p:spTgt spid="109571">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9571">
                                            <p:txEl>
                                              <p:pRg st="6" end="6"/>
                                            </p:txEl>
                                          </p:spTgt>
                                        </p:tgtEl>
                                        <p:attrNameLst>
                                          <p:attrName>style.visibility</p:attrName>
                                        </p:attrNameLst>
                                      </p:cBhvr>
                                      <p:to>
                                        <p:strVal val="visible"/>
                                      </p:to>
                                    </p:set>
                                    <p:animEffect transition="in" filter="box(in)">
                                      <p:cBhvr>
                                        <p:cTn id="60"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P spid="109573" grpId="0"/>
      <p:bldP spid="10957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3048000" y="533400"/>
            <a:ext cx="6096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2400" b="1" i="1">
                <a:solidFill>
                  <a:schemeClr val="bg1"/>
                </a:solidFill>
                <a:latin typeface="Times New Roman" panose="02020603050405020304" pitchFamily="18" charset="0"/>
              </a:rPr>
              <a:t>  Hoàn cảnh sáng tác: Bài thơ Bếp lửa  sáng tác vào năm 1963 khi tác giả đang học ngành luật ở nước ngoài .</a:t>
            </a:r>
          </a:p>
          <a:p>
            <a:pPr algn="just" eaLnBrk="1" hangingPunct="1">
              <a:spcBef>
                <a:spcPct val="50000"/>
              </a:spcBef>
            </a:pPr>
            <a:r>
              <a:rPr lang="en-US" altLang="en-US" sz="2400" b="1" i="1">
                <a:solidFill>
                  <a:schemeClr val="bg1"/>
                </a:solidFill>
                <a:latin typeface="Times New Roman" panose="02020603050405020304" pitchFamily="18" charset="0"/>
              </a:rPr>
              <a:t>Bài thơ được đưa vào tập thơ Hương cây – Bếp lửa (1968), tập thơ đầu tay của Bằng Việt – Lưu Quang Vũ .</a:t>
            </a:r>
            <a:r>
              <a:rPr lang="en-US" altLang="en-US" sz="2400" b="1">
                <a:solidFill>
                  <a:schemeClr val="bg1"/>
                </a:solidFill>
                <a:latin typeface="Times New Roman" panose="02020603050405020304" pitchFamily="18" charset="0"/>
              </a:rPr>
              <a:t> </a:t>
            </a:r>
          </a:p>
        </p:txBody>
      </p:sp>
      <p:pic>
        <p:nvPicPr>
          <p:cNvPr id="108549" name="Picture 5" descr="Image0003"/>
          <p:cNvPicPr>
            <a:picLocks noChangeAspect="1" noChangeArrowheads="1"/>
          </p:cNvPicPr>
          <p:nvPr/>
        </p:nvPicPr>
        <p:blipFill>
          <a:blip r:embed="rId2">
            <a:lum contrast="30000"/>
          </a:blip>
          <a:srcRect l="12740" t="1515" r="27481" b="33313"/>
          <a:stretch>
            <a:fillRect/>
          </a:stretch>
        </p:blipFill>
        <p:spPr bwMode="auto">
          <a:xfrm>
            <a:off x="990600" y="2819400"/>
            <a:ext cx="2514600" cy="3429000"/>
          </a:xfrm>
          <a:prstGeom prst="rect">
            <a:avLst/>
          </a:prstGeom>
          <a:noFill/>
          <a:effectLst>
            <a:outerShdw dist="107763" dir="18900000" algn="ctr" rotWithShape="0">
              <a:srgbClr val="808080">
                <a:alpha val="50000"/>
              </a:srgbClr>
            </a:outerShdw>
          </a:effectLst>
        </p:spPr>
      </p:pic>
      <p:sp>
        <p:nvSpPr>
          <p:cNvPr id="108556" name="Text Box 12"/>
          <p:cNvSpPr txBox="1">
            <a:spLocks noChangeArrowheads="1"/>
          </p:cNvSpPr>
          <p:nvPr/>
        </p:nvSpPr>
        <p:spPr bwMode="auto">
          <a:xfrm>
            <a:off x="533400" y="609600"/>
            <a:ext cx="187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800" b="1">
                <a:solidFill>
                  <a:srgbClr val="000000"/>
                </a:solidFill>
                <a:latin typeface="Times New Roman" panose="02020603050405020304" pitchFamily="18" charset="0"/>
              </a:rPr>
              <a:t>2</a:t>
            </a:r>
            <a:r>
              <a:rPr lang="en-US" altLang="en-US" sz="2400" b="1">
                <a:solidFill>
                  <a:srgbClr val="000000"/>
                </a:solidFill>
                <a:latin typeface="Times New Roman" panose="02020603050405020304" pitchFamily="18" charset="0"/>
              </a:rPr>
              <a:t>. Tác phẩm: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8556"/>
                                        </p:tgtEl>
                                        <p:attrNameLst>
                                          <p:attrName>style.visibility</p:attrName>
                                        </p:attrNameLst>
                                      </p:cBhvr>
                                      <p:to>
                                        <p:strVal val="visible"/>
                                      </p:to>
                                    </p:set>
                                    <p:animEffect transition="in" filter="strips(downLeft)">
                                      <p:cBhvr>
                                        <p:cTn id="7" dur="500"/>
                                        <p:tgtEl>
                                          <p:spTgt spid="108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08549"/>
                                        </p:tgtEl>
                                        <p:attrNameLst>
                                          <p:attrName>style.visibility</p:attrName>
                                        </p:attrNameLst>
                                      </p:cBhvr>
                                      <p:to>
                                        <p:strVal val="visible"/>
                                      </p:to>
                                    </p:set>
                                    <p:animEffect transition="in" filter="strips(downLeft)">
                                      <p:cBhvr>
                                        <p:cTn id="12" dur="500"/>
                                        <p:tgtEl>
                                          <p:spTgt spid="1085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Effect transition="in" filter="wedge">
                                      <p:cBhvr>
                                        <p:cTn id="17" dur="2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P spid="1085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sp>
        <p:nvSpPr>
          <p:cNvPr id="50181" name="Text Box 5"/>
          <p:cNvSpPr txBox="1">
            <a:spLocks noChangeArrowheads="1"/>
          </p:cNvSpPr>
          <p:nvPr/>
        </p:nvSpPr>
        <p:spPr bwMode="auto">
          <a:xfrm>
            <a:off x="4648200" y="304800"/>
            <a:ext cx="4171950" cy="5448300"/>
          </a:xfrm>
          <a:prstGeom prst="rect">
            <a:avLst/>
          </a:prstGeom>
          <a:solidFill>
            <a:srgbClr val="F3FBA3"/>
          </a:solidFill>
          <a:ln w="9525">
            <a:solidFill>
              <a:srgbClr val="0000FF"/>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Arial" panose="020B0604020202020204" pitchFamily="34" charset="0"/>
              </a:rPr>
              <a:t>“Tôi viết bài th</a:t>
            </a:r>
            <a:r>
              <a:rPr lang="vi-VN" altLang="en-US" sz="2400">
                <a:solidFill>
                  <a:srgbClr val="FF0000"/>
                </a:solidFill>
                <a:latin typeface="Times New Roman" panose="02020603050405020304" pitchFamily="18" charset="0"/>
                <a:cs typeface="Arial" panose="020B0604020202020204" pitchFamily="34" charset="0"/>
              </a:rPr>
              <a:t>ơ</a:t>
            </a:r>
            <a:r>
              <a:rPr lang="en-US" altLang="en-US" sz="2400">
                <a:solidFill>
                  <a:srgbClr val="FF0000"/>
                </a:solidFill>
                <a:latin typeface="Times New Roman" panose="02020603050405020304" pitchFamily="18" charset="0"/>
                <a:cs typeface="Arial" panose="020B0604020202020204" pitchFamily="34" charset="0"/>
              </a:rPr>
              <a:t> Bếp lửa năm 1963, lúc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ang học năm thứ 2 đại học tổng hợp Quốc gia Kiev</a:t>
            </a:r>
          </a:p>
          <a:p>
            <a:pPr algn="just" eaLnBrk="1" hangingPunct="1">
              <a:spcBef>
                <a:spcPct val="50000"/>
              </a:spcBef>
            </a:pPr>
            <a:r>
              <a:rPr lang="en-US" altLang="en-US" sz="2400">
                <a:solidFill>
                  <a:srgbClr val="FF0000"/>
                </a:solidFill>
                <a:latin typeface="Times New Roman" panose="02020603050405020304" pitchFamily="18" charset="0"/>
                <a:cs typeface="Arial" panose="020B0604020202020204" pitchFamily="34" charset="0"/>
              </a:rPr>
              <a:t>(Ukraina). Mùa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ông n</a:t>
            </a:r>
            <a:r>
              <a:rPr lang="vi-VN" altLang="en-US" sz="2400">
                <a:solidFill>
                  <a:srgbClr val="FF0000"/>
                </a:solidFill>
                <a:latin typeface="Times New Roman" panose="02020603050405020304" pitchFamily="18" charset="0"/>
                <a:cs typeface="Arial" panose="020B0604020202020204" pitchFamily="34" charset="0"/>
              </a:rPr>
              <a:t>ư</a:t>
            </a:r>
            <a:r>
              <a:rPr lang="en-US" altLang="en-US" sz="2400">
                <a:solidFill>
                  <a:srgbClr val="FF0000"/>
                </a:solidFill>
                <a:latin typeface="Times New Roman" panose="02020603050405020304" pitchFamily="18" charset="0"/>
                <a:cs typeface="Arial" panose="020B0604020202020204" pitchFamily="34" charset="0"/>
              </a:rPr>
              <a:t>ớc Nga rất lạnh, phải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ốt lò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ể s</a:t>
            </a:r>
            <a:r>
              <a:rPr lang="vi-VN" altLang="en-US" sz="2400">
                <a:solidFill>
                  <a:srgbClr val="FF0000"/>
                </a:solidFill>
                <a:latin typeface="Times New Roman" panose="02020603050405020304" pitchFamily="18" charset="0"/>
                <a:cs typeface="Arial" panose="020B0604020202020204" pitchFamily="34" charset="0"/>
              </a:rPr>
              <a:t>ư</a:t>
            </a:r>
            <a:r>
              <a:rPr lang="en-US" altLang="en-US" sz="2400">
                <a:solidFill>
                  <a:srgbClr val="FF0000"/>
                </a:solidFill>
                <a:latin typeface="Times New Roman" panose="02020603050405020304" pitchFamily="18" charset="0"/>
                <a:cs typeface="Arial" panose="020B0604020202020204" pitchFamily="34" charset="0"/>
              </a:rPr>
              <a:t>ởi. Ngồi s</a:t>
            </a:r>
            <a:r>
              <a:rPr lang="vi-VN" altLang="en-US" sz="2400">
                <a:solidFill>
                  <a:srgbClr val="FF0000"/>
                </a:solidFill>
                <a:latin typeface="Times New Roman" panose="02020603050405020304" pitchFamily="18" charset="0"/>
                <a:cs typeface="Arial" panose="020B0604020202020204" pitchFamily="34" charset="0"/>
              </a:rPr>
              <a:t>ư</a:t>
            </a:r>
            <a:r>
              <a:rPr lang="en-US" altLang="en-US" sz="2400">
                <a:solidFill>
                  <a:srgbClr val="FF0000"/>
                </a:solidFill>
                <a:latin typeface="Times New Roman" panose="02020603050405020304" pitchFamily="18" charset="0"/>
                <a:cs typeface="Arial" panose="020B0604020202020204" pitchFamily="34" charset="0"/>
              </a:rPr>
              <a:t>ởi lửa, tôi bỗng nhớ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ến “Bếp lửa” quê nhà, nhớ bà tôi, nhớ ng</a:t>
            </a:r>
            <a:r>
              <a:rPr lang="vi-VN" altLang="en-US" sz="2400">
                <a:solidFill>
                  <a:srgbClr val="FF0000"/>
                </a:solidFill>
                <a:latin typeface="Times New Roman" panose="02020603050405020304" pitchFamily="18" charset="0"/>
                <a:cs typeface="Arial" panose="020B0604020202020204" pitchFamily="34" charset="0"/>
              </a:rPr>
              <a:t>ư</a:t>
            </a:r>
            <a:r>
              <a:rPr lang="en-US" altLang="en-US" sz="2400">
                <a:solidFill>
                  <a:srgbClr val="FF0000"/>
                </a:solidFill>
                <a:latin typeface="Times New Roman" panose="02020603050405020304" pitchFamily="18" charset="0"/>
                <a:cs typeface="Arial" panose="020B0604020202020204" pitchFamily="34" charset="0"/>
              </a:rPr>
              <a:t>ời nhóm bếp. Xa bà, xa gia đình khi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ã tr</a:t>
            </a:r>
            <a:r>
              <a:rPr lang="vi-VN" altLang="en-US" sz="2400">
                <a:solidFill>
                  <a:srgbClr val="FF0000"/>
                </a:solidFill>
                <a:latin typeface="Times New Roman" panose="02020603050405020304" pitchFamily="18" charset="0"/>
                <a:cs typeface="Arial" panose="020B0604020202020204" pitchFamily="34" charset="0"/>
              </a:rPr>
              <a:t>ư</a:t>
            </a:r>
            <a:r>
              <a:rPr lang="en-US" altLang="en-US" sz="2400">
                <a:solidFill>
                  <a:srgbClr val="FF0000"/>
                </a:solidFill>
                <a:latin typeface="Times New Roman" panose="02020603050405020304" pitchFamily="18" charset="0"/>
                <a:cs typeface="Arial" panose="020B0604020202020204" pitchFamily="34" charset="0"/>
              </a:rPr>
              <a:t>ởng thành tức là có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ộ lùi xa </a:t>
            </a:r>
            <a:r>
              <a:rPr lang="vi-VN" altLang="en-US" sz="2400">
                <a:solidFill>
                  <a:srgbClr val="FF0000"/>
                </a:solidFill>
                <a:latin typeface="Times New Roman" panose="02020603050405020304" pitchFamily="18" charset="0"/>
                <a:cs typeface="Arial" panose="020B0604020202020204" pitchFamily="34" charset="0"/>
              </a:rPr>
              <a:t>đ</a:t>
            </a:r>
            <a:r>
              <a:rPr lang="en-US" altLang="en-US" sz="2400">
                <a:solidFill>
                  <a:srgbClr val="FF0000"/>
                </a:solidFill>
                <a:latin typeface="Times New Roman" panose="02020603050405020304" pitchFamily="18" charset="0"/>
                <a:cs typeface="Arial" panose="020B0604020202020204" pitchFamily="34" charset="0"/>
              </a:rPr>
              <a:t>ể nhớ và suy ngẫm những giá trị tinh thần nên bài th</a:t>
            </a:r>
            <a:r>
              <a:rPr lang="vi-VN" altLang="en-US" sz="2400">
                <a:solidFill>
                  <a:srgbClr val="FF0000"/>
                </a:solidFill>
                <a:latin typeface="Times New Roman" panose="02020603050405020304" pitchFamily="18" charset="0"/>
                <a:cs typeface="Arial" panose="020B0604020202020204" pitchFamily="34" charset="0"/>
              </a:rPr>
              <a:t>ơ</a:t>
            </a:r>
            <a:r>
              <a:rPr lang="en-US" altLang="en-US" sz="2400">
                <a:solidFill>
                  <a:srgbClr val="FF0000"/>
                </a:solidFill>
                <a:latin typeface="Times New Roman" panose="02020603050405020304" pitchFamily="18" charset="0"/>
                <a:cs typeface="Arial" panose="020B0604020202020204" pitchFamily="34" charset="0"/>
              </a:rPr>
              <a:t> viết rất nhanh. Viết “Bếp lửa, tôi chỉ muốn giãi bày tâm trạng thật của lòng </a:t>
            </a:r>
            <a:r>
              <a:rPr lang="en-US" altLang="en-US" sz="2400">
                <a:solidFill>
                  <a:srgbClr val="FF0000"/>
                </a:solidFill>
                <a:latin typeface="Times New Roman" panose="02020603050405020304" pitchFamily="18" charset="0"/>
                <a:cs typeface="Times New Roman" panose="02020603050405020304" pitchFamily="18" charset="0"/>
              </a:rPr>
              <a:t>mình</a:t>
            </a:r>
            <a:r>
              <a:rPr lang="en-US" altLang="en-US" sz="2400">
                <a:solidFill>
                  <a:srgbClr val="FF0000"/>
                </a:solidFill>
                <a:latin typeface="Times New Roman" panose="02020603050405020304" pitchFamily="18" charset="0"/>
                <a:cs typeface="Arial" panose="020B0604020202020204" pitchFamily="34" charset="0"/>
              </a:rPr>
              <a:t>”.</a:t>
            </a:r>
            <a:endParaRPr lang="en-US" altLang="en-US" sz="2400">
              <a:latin typeface=".VnTime" panose="020B7200000000000000" pitchFamily="34" charset="0"/>
              <a:cs typeface="Arial" panose="020B0604020202020204" pitchFamily="34" charset="0"/>
            </a:endParaRPr>
          </a:p>
        </p:txBody>
      </p:sp>
      <p:sp>
        <p:nvSpPr>
          <p:cNvPr id="50182" name="Text Box 6"/>
          <p:cNvSpPr txBox="1">
            <a:spLocks noChangeArrowheads="1"/>
          </p:cNvSpPr>
          <p:nvPr/>
        </p:nvSpPr>
        <p:spPr bwMode="auto">
          <a:xfrm>
            <a:off x="1403350" y="3962400"/>
            <a:ext cx="5545138" cy="1473200"/>
          </a:xfrm>
          <a:prstGeom prst="rect">
            <a:avLst/>
          </a:prstGeom>
          <a:solidFill>
            <a:srgbClr val="FFCCFF"/>
          </a:solidFill>
          <a:ln w="9525">
            <a:solidFill>
              <a:srgbClr val="FF0000"/>
            </a:solidFill>
            <a:miter lim="800000"/>
            <a:headEnd/>
            <a:tailEnd/>
          </a:ln>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spcBef>
                <a:spcPct val="50000"/>
              </a:spcBef>
            </a:pPr>
            <a:r>
              <a:rPr lang="en-US" altLang="en-US" sz="1800">
                <a:solidFill>
                  <a:srgbClr val="0000CC"/>
                </a:solidFill>
                <a:latin typeface="Times New Roman" panose="02020603050405020304" pitchFamily="18" charset="0"/>
                <a:cs typeface="Arial" panose="020B0604020202020204" pitchFamily="34" charset="0"/>
              </a:rPr>
              <a:t>“</a:t>
            </a:r>
            <a:r>
              <a:rPr lang="en-US" altLang="en-US" sz="2000" b="1">
                <a:solidFill>
                  <a:srgbClr val="0000CC"/>
                </a:solidFill>
                <a:latin typeface="Times New Roman" panose="02020603050405020304" pitchFamily="18" charset="0"/>
                <a:cs typeface="Arial" panose="020B0604020202020204" pitchFamily="34" charset="0"/>
              </a:rPr>
              <a:t>Bà nội tôi là một phụ nữ nông dân chân chất, bình dị. Với tôi, bà là hiện thân của sự cần cù, nhẫn nại và </a:t>
            </a:r>
            <a:r>
              <a:rPr lang="vi-VN" altLang="en-US" sz="2000" b="1">
                <a:solidFill>
                  <a:srgbClr val="0000CC"/>
                </a:solidFill>
                <a:latin typeface="Times New Roman" panose="02020603050405020304" pitchFamily="18" charset="0"/>
                <a:cs typeface="Arial" panose="020B0604020202020204" pitchFamily="34" charset="0"/>
              </a:rPr>
              <a:t>đ</a:t>
            </a:r>
            <a:r>
              <a:rPr lang="en-US" altLang="en-US" sz="2000" b="1">
                <a:solidFill>
                  <a:srgbClr val="0000CC"/>
                </a:solidFill>
                <a:latin typeface="Times New Roman" panose="02020603050405020304" pitchFamily="18" charset="0"/>
                <a:cs typeface="Arial" panose="020B0604020202020204" pitchFamily="34" charset="0"/>
              </a:rPr>
              <a:t>ức hy sinh.”</a:t>
            </a:r>
          </a:p>
          <a:p>
            <a:pPr eaLnBrk="1" hangingPunct="1">
              <a:spcBef>
                <a:spcPct val="50000"/>
              </a:spcBef>
            </a:pPr>
            <a:endParaRPr lang="en-US" altLang="en-US" sz="2000" b="1">
              <a:solidFill>
                <a:srgbClr val="0000CC"/>
              </a:solidFill>
              <a:latin typeface="Times New Roman" panose="02020603050405020304" pitchFamily="18" charset="0"/>
              <a:cs typeface="Arial" panose="020B0604020202020204"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3200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14" descr="Untitled-2"/>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3352800" cy="304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502"/>
                                        </p:tgtEl>
                                        <p:attrNameLst>
                                          <p:attrName>style.visibility</p:attrName>
                                        </p:attrNameLst>
                                      </p:cBhvr>
                                      <p:to>
                                        <p:strVal val="visible"/>
                                      </p:to>
                                    </p:set>
                                    <p:animEffect transition="in" filter="wipe(left)">
                                      <p:cBhvr>
                                        <p:cTn id="7" dur="3000"/>
                                        <p:tgtEl>
                                          <p:spTgt spid="63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blinds(horizontal)">
                                      <p:cBhvr>
                                        <p:cTn id="12" dur="500"/>
                                        <p:tgtEl>
                                          <p:spTgt spid="501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0182"/>
                                        </p:tgtEl>
                                      </p:cBhvr>
                                    </p:animEffect>
                                    <p:set>
                                      <p:cBhvr>
                                        <p:cTn id="17" dur="1" fill="hold">
                                          <p:stCondLst>
                                            <p:cond delay="499"/>
                                          </p:stCondLst>
                                        </p:cTn>
                                        <p:tgtEl>
                                          <p:spTgt spid="5018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box(in)">
                                      <p:cBhvr>
                                        <p:cTn id="22" dur="500"/>
                                        <p:tgtEl>
                                          <p:spTgt spid="184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81"/>
                                        </p:tgtEl>
                                        <p:attrNameLst>
                                          <p:attrName>style.visibility</p:attrName>
                                        </p:attrNameLst>
                                      </p:cBhvr>
                                      <p:to>
                                        <p:strVal val="visible"/>
                                      </p:to>
                                    </p:set>
                                    <p:animEffect transition="in" filter="blinds(horizontal)">
                                      <p:cBhvr>
                                        <p:cTn id="2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animBg="1"/>
      <p:bldP spid="5018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US" altLang="en-US" smtClean="0">
              <a:effectLst/>
              <a:latin typeface="Times New Roman" panose="02020603050405020304" pitchFamily="18" charset="0"/>
            </a:endParaRPr>
          </a:p>
        </p:txBody>
      </p:sp>
      <p:sp>
        <p:nvSpPr>
          <p:cNvPr id="78852" name="Text Box 7"/>
          <p:cNvSpPr txBox="1">
            <a:spLocks noChangeArrowheads="1"/>
          </p:cNvSpPr>
          <p:nvPr/>
        </p:nvSpPr>
        <p:spPr bwMode="auto">
          <a:xfrm>
            <a:off x="0" y="990600"/>
            <a:ext cx="43434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SG" altLang="en-US" sz="1800" b="1">
                <a:solidFill>
                  <a:srgbClr val="0000FF"/>
                </a:solidFill>
                <a:latin typeface="Times New Roman" panose="02020603050405020304" pitchFamily="18" charset="0"/>
              </a:rPr>
              <a:t>Một bếp lửa chờn vờn sương sớm,</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Một bếp lửa ấp iu nồng đượm</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Cháu thương bà biết mấy nắng mưa.</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Lên bốn tuổi cháu đã quen mùi khói,</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Năm ấy là năm đói mòn đói mỏi</a:t>
            </a:r>
          </a:p>
          <a:p>
            <a:pPr eaLnBrk="1" hangingPunct="1"/>
            <a:r>
              <a:rPr lang="en-SG" altLang="en-US" sz="1800" b="1">
                <a:solidFill>
                  <a:srgbClr val="0000FF"/>
                </a:solidFill>
                <a:latin typeface="Times New Roman" panose="02020603050405020304" pitchFamily="18" charset="0"/>
              </a:rPr>
              <a:t>Bố đi đánh xe khô rạc ngựa gầy.</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Chỉ nhớ khói hun nhèm mắt cháu</a:t>
            </a:r>
          </a:p>
          <a:p>
            <a:pPr eaLnBrk="1" hangingPunct="1"/>
            <a:r>
              <a:rPr lang="en-SG" altLang="en-US" sz="1800" b="1">
                <a:solidFill>
                  <a:srgbClr val="0000FF"/>
                </a:solidFill>
                <a:latin typeface="Times New Roman" panose="02020603050405020304" pitchFamily="18" charset="0"/>
              </a:rPr>
              <a:t>Nghĩ lại đến giờ sống mũi còn cay !</a:t>
            </a:r>
          </a:p>
          <a:p>
            <a:pPr eaLnBrk="1" hangingPunct="1"/>
            <a:r>
              <a:rPr lang="en-SG" altLang="en-US" sz="1800" b="1">
                <a:solidFill>
                  <a:srgbClr val="0000FF"/>
                </a:solidFill>
                <a:latin typeface="Times New Roman" panose="02020603050405020304" pitchFamily="18" charset="0"/>
              </a:rPr>
              <a:t>Tám năm ròng cháu cùng bà nhóm lửa</a:t>
            </a:r>
          </a:p>
          <a:p>
            <a:pPr eaLnBrk="1" hangingPunct="1"/>
            <a:r>
              <a:rPr lang="en-SG" altLang="en-US" sz="1800" b="1">
                <a:solidFill>
                  <a:srgbClr val="0000FF"/>
                </a:solidFill>
                <a:latin typeface="Times New Roman" panose="02020603050405020304" pitchFamily="18" charset="0"/>
              </a:rPr>
              <a:t>Tu hú kêu trên những cánh đồng xa.</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Khi tu hú kêu, bà còn nhớ không bà</a:t>
            </a:r>
          </a:p>
          <a:p>
            <a:pPr eaLnBrk="1" hangingPunct="1"/>
            <a:r>
              <a:rPr lang="en-SG" altLang="en-US" sz="1800" b="1">
                <a:solidFill>
                  <a:srgbClr val="0000FF"/>
                </a:solidFill>
                <a:latin typeface="Times New Roman" panose="02020603050405020304" pitchFamily="18" charset="0"/>
              </a:rPr>
              <a:t>Bà hay kể chuyện những ngày ở Huế,</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Tiếng tu hú sao mà tha thiết thế !</a:t>
            </a:r>
          </a:p>
          <a:p>
            <a:pPr eaLnBrk="1" hangingPunct="1"/>
            <a:r>
              <a:rPr lang="en-SG" altLang="en-US" sz="1800" b="1">
                <a:solidFill>
                  <a:srgbClr val="0000FF"/>
                </a:solidFill>
                <a:latin typeface="Times New Roman" panose="02020603050405020304" pitchFamily="18" charset="0"/>
              </a:rPr>
              <a:t>Mẹ cùng cha công tác bận không về</a:t>
            </a:r>
          </a:p>
          <a:p>
            <a:pPr eaLnBrk="1" hangingPunct="1"/>
            <a:r>
              <a:rPr lang="en-SG" altLang="en-US" sz="1800" b="1">
                <a:solidFill>
                  <a:srgbClr val="0000FF"/>
                </a:solidFill>
                <a:latin typeface="Times New Roman" panose="02020603050405020304" pitchFamily="18" charset="0"/>
              </a:rPr>
              <a:t>Cháu ở cùng bà, bà bảo cháu nghe,</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Bà dạy cháu làm, bà chăm cháu học,</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Nhóm bếp lửa nghĩ thương bà khó nhọc,</a:t>
            </a:r>
          </a:p>
          <a:p>
            <a:pPr eaLnBrk="1" hangingPunct="1"/>
            <a:r>
              <a:rPr lang="en-SG" altLang="en-US" sz="1800" b="1">
                <a:solidFill>
                  <a:srgbClr val="0000FF"/>
                </a:solidFill>
                <a:latin typeface="Times New Roman" panose="02020603050405020304" pitchFamily="18" charset="0"/>
              </a:rPr>
              <a:t>Tu hú ơi !chẳng đến ở cùng bà,</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Kêu chi hoài trên những cánh đồng xa?</a:t>
            </a:r>
          </a:p>
          <a:p>
            <a:pPr eaLnBrk="1" hangingPunct="1"/>
            <a:r>
              <a:rPr lang="en-SG" altLang="en-US" sz="1800">
                <a:latin typeface="Times New Roman" panose="02020603050405020304" pitchFamily="18" charset="0"/>
              </a:rPr>
              <a:t/>
            </a:r>
            <a:br>
              <a:rPr lang="en-SG" altLang="en-US" sz="1800">
                <a:latin typeface="Times New Roman" panose="02020603050405020304" pitchFamily="18" charset="0"/>
              </a:rPr>
            </a:br>
            <a:endParaRPr lang="en-SG" altLang="en-US" sz="1800">
              <a:latin typeface="Times New Roman" panose="02020603050405020304" pitchFamily="18" charset="0"/>
            </a:endParaRPr>
          </a:p>
        </p:txBody>
      </p:sp>
      <p:sp>
        <p:nvSpPr>
          <p:cNvPr id="78853" name="Text Box 8"/>
          <p:cNvSpPr txBox="1">
            <a:spLocks noChangeArrowheads="1"/>
          </p:cNvSpPr>
          <p:nvPr/>
        </p:nvSpPr>
        <p:spPr bwMode="auto">
          <a:xfrm>
            <a:off x="4495800" y="685800"/>
            <a:ext cx="46482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SG" altLang="en-US" sz="2000" b="1">
                <a:solidFill>
                  <a:srgbClr val="0000FF"/>
                </a:solidFill>
                <a:latin typeface="Times New Roman" panose="02020603050405020304" pitchFamily="18" charset="0"/>
              </a:rPr>
              <a:t>Năm giặc đốt làng cháy tàn cháy rụi,</a:t>
            </a:r>
            <a:endParaRPr lang="en-SG" altLang="en-US" sz="1800" b="1">
              <a:solidFill>
                <a:srgbClr val="0000FF"/>
              </a:solidFill>
              <a:latin typeface="Times New Roman" panose="02020603050405020304" pitchFamily="18" charset="0"/>
            </a:endParaRPr>
          </a:p>
          <a:p>
            <a:pPr eaLnBrk="1" hangingPunct="1"/>
            <a:r>
              <a:rPr lang="en-SG" altLang="en-US" sz="1800" b="1">
                <a:solidFill>
                  <a:srgbClr val="0000FF"/>
                </a:solidFill>
                <a:latin typeface="Times New Roman" panose="02020603050405020304" pitchFamily="18" charset="0"/>
              </a:rPr>
              <a:t>Hàng xóm bốn bên trở về lầm lụi</a:t>
            </a:r>
          </a:p>
          <a:p>
            <a:pPr eaLnBrk="1" hangingPunct="1"/>
            <a:r>
              <a:rPr lang="en-SG" altLang="en-US" sz="1800" b="1">
                <a:solidFill>
                  <a:srgbClr val="0000FF"/>
                </a:solidFill>
                <a:latin typeface="Times New Roman" panose="02020603050405020304" pitchFamily="18" charset="0"/>
              </a:rPr>
              <a:t>Đỡ đần bà dựng lại túp lều tranh.</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Vẫn vững lòng, bà dặn cháu đinh ninh:</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“Bố ở chiến khu, bố còn việc bố,</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Mày có viết thư chớ kể này kể nọ,</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Cứ bảo nhà vẫn được bình yên !”.</a:t>
            </a:r>
          </a:p>
          <a:p>
            <a:pPr eaLnBrk="1" hangingPunct="1"/>
            <a:r>
              <a:rPr lang="en-SG" altLang="en-US" sz="1800" b="1">
                <a:solidFill>
                  <a:srgbClr val="0000FF"/>
                </a:solidFill>
                <a:latin typeface="Times New Roman" panose="02020603050405020304" pitchFamily="18" charset="0"/>
              </a:rPr>
              <a:t>Rồi sớm rồi chiều lại bếp lửa bà nhen</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Một ngọn lửa lòng bà luôn ủ sẵn,</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Một ngọn lửa chứa niềm tin dai dẳng…</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Lận đận đời bà biết mấy nắng mưa</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Mấy chục năm rồi, đến tận bây giờ,</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Bà vẫn giữ thói quen dậy sớm</a:t>
            </a:r>
          </a:p>
          <a:p>
            <a:pPr eaLnBrk="1" hangingPunct="1"/>
            <a:r>
              <a:rPr lang="en-SG" altLang="en-US" sz="1800" b="1">
                <a:solidFill>
                  <a:srgbClr val="0000FF"/>
                </a:solidFill>
                <a:latin typeface="Times New Roman" panose="02020603050405020304" pitchFamily="18" charset="0"/>
              </a:rPr>
              <a:t>Nhóm bếp lửa ấp iu nồng đượm</a:t>
            </a:r>
          </a:p>
          <a:p>
            <a:pPr eaLnBrk="1" hangingPunct="1"/>
            <a:r>
              <a:rPr lang="en-SG" altLang="en-US" sz="1800" b="1">
                <a:solidFill>
                  <a:srgbClr val="0000FF"/>
                </a:solidFill>
                <a:latin typeface="Times New Roman" panose="02020603050405020304" pitchFamily="18" charset="0"/>
              </a:rPr>
              <a:t>Nhóm niềm yêu thương, khoai sắn ngọt bùi</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Nhóm nồi xôi gạo mới sẻ chung vui,</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Nhóm dậy cả những tâm tình tuổi nhỏ</a:t>
            </a:r>
          </a:p>
          <a:p>
            <a:pPr eaLnBrk="1" hangingPunct="1"/>
            <a:r>
              <a:rPr lang="en-SG" altLang="en-US" sz="1800" b="1">
                <a:solidFill>
                  <a:srgbClr val="0000FF"/>
                </a:solidFill>
                <a:latin typeface="Times New Roman" panose="02020603050405020304" pitchFamily="18" charset="0"/>
              </a:rPr>
              <a:t>Ôi kì lạ và thiêng liêng – bếp lửa!</a:t>
            </a:r>
          </a:p>
          <a:p>
            <a:pPr eaLnBrk="1" hangingPunct="1"/>
            <a:r>
              <a:rPr lang="en-SG" altLang="en-US" sz="1800" b="1">
                <a:solidFill>
                  <a:srgbClr val="0000FF"/>
                </a:solidFill>
                <a:latin typeface="Times New Roman" panose="02020603050405020304" pitchFamily="18" charset="0"/>
              </a:rPr>
              <a:t>Giờ cháu đã đi xa, có ngọn khói trăm tàu,</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Có lửa trăm nhà, niềm vui trăm ngả,</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Nhưng vẫn chẳng bao giờ quên nhắc nhở:</a:t>
            </a:r>
            <a:br>
              <a:rPr lang="en-SG" altLang="en-US" sz="1800" b="1">
                <a:solidFill>
                  <a:srgbClr val="0000FF"/>
                </a:solidFill>
                <a:latin typeface="Times New Roman" panose="02020603050405020304" pitchFamily="18" charset="0"/>
              </a:rPr>
            </a:br>
            <a:r>
              <a:rPr lang="en-SG" altLang="en-US" sz="1800" b="1">
                <a:solidFill>
                  <a:srgbClr val="0000FF"/>
                </a:solidFill>
                <a:latin typeface="Times New Roman" panose="02020603050405020304" pitchFamily="18" charset="0"/>
              </a:rPr>
              <a:t>- Sớm mai này bà nhóm bếp lên chưa?...</a:t>
            </a:r>
          </a:p>
        </p:txBody>
      </p:sp>
      <p:sp>
        <p:nvSpPr>
          <p:cNvPr id="11269" name="Text Box 6"/>
          <p:cNvSpPr txBox="1">
            <a:spLocks noChangeArrowheads="1"/>
          </p:cNvSpPr>
          <p:nvPr/>
        </p:nvSpPr>
        <p:spPr bwMode="auto">
          <a:xfrm>
            <a:off x="762000" y="-304800"/>
            <a:ext cx="422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b="1" i="1">
                <a:solidFill>
                  <a:srgbClr val="0000CC"/>
                </a:solidFill>
                <a:latin typeface="Times New Roman" panose="02020603050405020304" pitchFamily="18" charset="0"/>
              </a:rPr>
              <a:t>::</a:t>
            </a:r>
          </a:p>
        </p:txBody>
      </p:sp>
      <p:sp>
        <p:nvSpPr>
          <p:cNvPr id="78869" name="Line 21"/>
          <p:cNvSpPr>
            <a:spLocks noChangeShapeType="1"/>
          </p:cNvSpPr>
          <p:nvPr/>
        </p:nvSpPr>
        <p:spPr bwMode="auto">
          <a:xfrm>
            <a:off x="7467600" y="1828800"/>
            <a:ext cx="9144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0" name="Line 22"/>
          <p:cNvSpPr>
            <a:spLocks noChangeShapeType="1"/>
          </p:cNvSpPr>
          <p:nvPr/>
        </p:nvSpPr>
        <p:spPr bwMode="auto">
          <a:xfrm>
            <a:off x="5334000" y="2133600"/>
            <a:ext cx="838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checkerboard(across)">
                                      <p:cBhvr>
                                        <p:cTn id="7" dur="500"/>
                                        <p:tgtEl>
                                          <p:spTgt spid="788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8853"/>
                                        </p:tgtEl>
                                        <p:attrNameLst>
                                          <p:attrName>style.visibility</p:attrName>
                                        </p:attrNameLst>
                                      </p:cBhvr>
                                      <p:to>
                                        <p:strVal val="visible"/>
                                      </p:to>
                                    </p:set>
                                    <p:animEffect transition="in" filter="checkerboard(across)">
                                      <p:cBhvr>
                                        <p:cTn id="10" dur="500"/>
                                        <p:tgtEl>
                                          <p:spTgt spid="788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78869"/>
                                        </p:tgtEl>
                                        <p:attrNameLst>
                                          <p:attrName>style.visibility</p:attrName>
                                        </p:attrNameLst>
                                      </p:cBhvr>
                                      <p:to>
                                        <p:strVal val="visible"/>
                                      </p:to>
                                    </p:set>
                                    <p:animEffect transition="in" filter="box(in)">
                                      <p:cBhvr>
                                        <p:cTn id="15" dur="500"/>
                                        <p:tgtEl>
                                          <p:spTgt spid="78869"/>
                                        </p:tgtEl>
                                      </p:cBhvr>
                                    </p:animEffect>
                                  </p:childTnLst>
                                </p:cTn>
                              </p:par>
                              <p:par>
                                <p:cTn id="16" presetID="4" presetClass="entr" presetSubtype="16" fill="hold" nodeType="withEffect">
                                  <p:stCondLst>
                                    <p:cond delay="0"/>
                                  </p:stCondLst>
                                  <p:childTnLst>
                                    <p:set>
                                      <p:cBhvr>
                                        <p:cTn id="17" dur="1" fill="hold">
                                          <p:stCondLst>
                                            <p:cond delay="0"/>
                                          </p:stCondLst>
                                        </p:cTn>
                                        <p:tgtEl>
                                          <p:spTgt spid="78870"/>
                                        </p:tgtEl>
                                        <p:attrNameLst>
                                          <p:attrName>style.visibility</p:attrName>
                                        </p:attrNameLst>
                                      </p:cBhvr>
                                      <p:to>
                                        <p:strVal val="visible"/>
                                      </p:to>
                                    </p:set>
                                    <p:animEffect transition="in" filter="box(in)">
                                      <p:cBhvr>
                                        <p:cTn id="18" dur="500"/>
                                        <p:tgtEl>
                                          <p:spTgt spid="78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P spid="788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127125" y="2425700"/>
            <a:ext cx="3044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chemeClr val="bg1"/>
                </a:solidFill>
                <a:latin typeface="Times New Roman" panose="02020603050405020304" pitchFamily="18" charset="0"/>
              </a:rPr>
              <a:t>Hình ảnh bếp lửa gợi </a:t>
            </a:r>
          </a:p>
          <a:p>
            <a:pPr eaLnBrk="1" hangingPunct="1"/>
            <a:r>
              <a:rPr lang="en-US" altLang="en-US" sz="2400" b="1">
                <a:solidFill>
                  <a:schemeClr val="bg1"/>
                </a:solidFill>
                <a:latin typeface="Times New Roman" panose="02020603050405020304" pitchFamily="18" charset="0"/>
              </a:rPr>
              <a:t>dòng hồi tưởng</a:t>
            </a:r>
          </a:p>
        </p:txBody>
      </p:sp>
      <p:sp>
        <p:nvSpPr>
          <p:cNvPr id="51205" name="Text Box 5"/>
          <p:cNvSpPr txBox="1">
            <a:spLocks noChangeArrowheads="1"/>
          </p:cNvSpPr>
          <p:nvPr/>
        </p:nvSpPr>
        <p:spPr bwMode="auto">
          <a:xfrm>
            <a:off x="1066800" y="41148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rPr>
              <a:t>Suy nghĩ về bà và         bếp lửa</a:t>
            </a:r>
          </a:p>
        </p:txBody>
      </p:sp>
      <p:sp>
        <p:nvSpPr>
          <p:cNvPr id="51206" name="Text Box 6"/>
          <p:cNvSpPr txBox="1">
            <a:spLocks noChangeArrowheads="1"/>
          </p:cNvSpPr>
          <p:nvPr/>
        </p:nvSpPr>
        <p:spPr bwMode="auto">
          <a:xfrm>
            <a:off x="1143000" y="4953000"/>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chemeClr val="bg1"/>
                </a:solidFill>
                <a:latin typeface="Times New Roman" panose="02020603050405020304" pitchFamily="18" charset="0"/>
              </a:rPr>
              <a:t>Lời nhắn gửi không nguôi nỗi nhớ về bà</a:t>
            </a:r>
          </a:p>
        </p:txBody>
      </p:sp>
      <p:sp>
        <p:nvSpPr>
          <p:cNvPr id="51207" name="Text Box 7"/>
          <p:cNvSpPr txBox="1">
            <a:spLocks noChangeArrowheads="1"/>
          </p:cNvSpPr>
          <p:nvPr/>
        </p:nvSpPr>
        <p:spPr bwMode="auto">
          <a:xfrm>
            <a:off x="1143000" y="3216275"/>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000000"/>
                </a:solidFill>
                <a:latin typeface="Times New Roman" panose="02020603050405020304" pitchFamily="18" charset="0"/>
              </a:rPr>
              <a:t>Kỷ niệm tuổi thơ sống         bên bà gắn với bếp lửa</a:t>
            </a:r>
            <a:r>
              <a:rPr lang="en-US" altLang="en-US" sz="2400" b="1">
                <a:solidFill>
                  <a:srgbClr val="FFFF00"/>
                </a:solidFill>
                <a:latin typeface="Times New Roman" panose="02020603050405020304" pitchFamily="18" charset="0"/>
              </a:rPr>
              <a:t> </a:t>
            </a:r>
          </a:p>
        </p:txBody>
      </p:sp>
      <p:grpSp>
        <p:nvGrpSpPr>
          <p:cNvPr id="12294" name="Group 8"/>
          <p:cNvGrpSpPr>
            <a:grpSpLocks/>
          </p:cNvGrpSpPr>
          <p:nvPr/>
        </p:nvGrpSpPr>
        <p:grpSpPr bwMode="auto">
          <a:xfrm>
            <a:off x="3335338" y="4572000"/>
            <a:ext cx="5275262" cy="1524000"/>
            <a:chOff x="1702" y="3062"/>
            <a:chExt cx="3855" cy="867"/>
          </a:xfrm>
        </p:grpSpPr>
        <p:sp>
          <p:nvSpPr>
            <p:cNvPr id="12324" name="Freeform 9"/>
            <p:cNvSpPr>
              <a:spLocks/>
            </p:cNvSpPr>
            <p:nvPr/>
          </p:nvSpPr>
          <p:spPr bwMode="gray">
            <a:xfrm>
              <a:off x="4877" y="3062"/>
              <a:ext cx="680" cy="866"/>
            </a:xfrm>
            <a:custGeom>
              <a:avLst/>
              <a:gdLst>
                <a:gd name="T0" fmla="*/ 206 w 847"/>
                <a:gd name="T1" fmla="*/ 557 h 1079"/>
                <a:gd name="T2" fmla="*/ 0 w 847"/>
                <a:gd name="T3" fmla="*/ 237 h 1079"/>
                <a:gd name="T4" fmla="*/ 193 w 847"/>
                <a:gd name="T5" fmla="*/ 0 h 1079"/>
                <a:gd name="T6" fmla="*/ 438 w 847"/>
                <a:gd name="T7" fmla="*/ 277 h 1079"/>
                <a:gd name="T8" fmla="*/ 206 w 847"/>
                <a:gd name="T9" fmla="*/ 557 h 1079"/>
                <a:gd name="T10" fmla="*/ 0 60000 65536"/>
                <a:gd name="T11" fmla="*/ 0 60000 65536"/>
                <a:gd name="T12" fmla="*/ 0 60000 65536"/>
                <a:gd name="T13" fmla="*/ 0 60000 65536"/>
                <a:gd name="T14" fmla="*/ 0 60000 65536"/>
                <a:gd name="T15" fmla="*/ 0 w 847"/>
                <a:gd name="T16" fmla="*/ 0 h 1079"/>
                <a:gd name="T17" fmla="*/ 847 w 847"/>
                <a:gd name="T18" fmla="*/ 1079 h 1079"/>
              </a:gdLst>
              <a:ahLst/>
              <a:cxnLst>
                <a:cxn ang="T10">
                  <a:pos x="T0" y="T1"/>
                </a:cxn>
                <a:cxn ang="T11">
                  <a:pos x="T2" y="T3"/>
                </a:cxn>
                <a:cxn ang="T12">
                  <a:pos x="T4" y="T5"/>
                </a:cxn>
                <a:cxn ang="T13">
                  <a:pos x="T6" y="T7"/>
                </a:cxn>
                <a:cxn ang="T14">
                  <a:pos x="T8" y="T9"/>
                </a:cxn>
              </a:cxnLst>
              <a:rect l="T15" t="T16" r="T17" b="T18"/>
              <a:pathLst>
                <a:path w="847" h="1079">
                  <a:moveTo>
                    <a:pt x="399" y="1078"/>
                  </a:moveTo>
                  <a:lnTo>
                    <a:pt x="0" y="459"/>
                  </a:lnTo>
                  <a:lnTo>
                    <a:pt x="374" y="0"/>
                  </a:lnTo>
                  <a:lnTo>
                    <a:pt x="846" y="536"/>
                  </a:lnTo>
                  <a:lnTo>
                    <a:pt x="399" y="1078"/>
                  </a:lnTo>
                </a:path>
              </a:pathLst>
            </a:custGeom>
            <a:gradFill rotWithShape="0">
              <a:gsLst>
                <a:gs pos="0">
                  <a:srgbClr val="4747B2"/>
                </a:gs>
                <a:gs pos="100000">
                  <a:srgbClr val="6666FF"/>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25" name="Freeform 10"/>
            <p:cNvSpPr>
              <a:spLocks/>
            </p:cNvSpPr>
            <p:nvPr/>
          </p:nvSpPr>
          <p:spPr bwMode="gray">
            <a:xfrm>
              <a:off x="2010" y="3062"/>
              <a:ext cx="3168" cy="369"/>
            </a:xfrm>
            <a:custGeom>
              <a:avLst/>
              <a:gdLst>
                <a:gd name="T0" fmla="*/ 0 w 3947"/>
                <a:gd name="T1" fmla="*/ 237 h 460"/>
                <a:gd name="T2" fmla="*/ 1848 w 3947"/>
                <a:gd name="T3" fmla="*/ 237 h 460"/>
                <a:gd name="T4" fmla="*/ 2040 w 3947"/>
                <a:gd name="T5" fmla="*/ 0 h 460"/>
                <a:gd name="T6" fmla="*/ 261 w 3947"/>
                <a:gd name="T7" fmla="*/ 0 h 460"/>
                <a:gd name="T8" fmla="*/ 0 w 3947"/>
                <a:gd name="T9" fmla="*/ 237 h 460"/>
                <a:gd name="T10" fmla="*/ 0 60000 65536"/>
                <a:gd name="T11" fmla="*/ 0 60000 65536"/>
                <a:gd name="T12" fmla="*/ 0 60000 65536"/>
                <a:gd name="T13" fmla="*/ 0 60000 65536"/>
                <a:gd name="T14" fmla="*/ 0 60000 65536"/>
                <a:gd name="T15" fmla="*/ 0 w 3947"/>
                <a:gd name="T16" fmla="*/ 0 h 460"/>
                <a:gd name="T17" fmla="*/ 3947 w 3947"/>
                <a:gd name="T18" fmla="*/ 460 h 460"/>
              </a:gdLst>
              <a:ahLst/>
              <a:cxnLst>
                <a:cxn ang="T10">
                  <a:pos x="T0" y="T1"/>
                </a:cxn>
                <a:cxn ang="T11">
                  <a:pos x="T2" y="T3"/>
                </a:cxn>
                <a:cxn ang="T12">
                  <a:pos x="T4" y="T5"/>
                </a:cxn>
                <a:cxn ang="T13">
                  <a:pos x="T6" y="T7"/>
                </a:cxn>
                <a:cxn ang="T14">
                  <a:pos x="T8" y="T9"/>
                </a:cxn>
              </a:cxnLst>
              <a:rect l="T15" t="T16" r="T17" b="T18"/>
              <a:pathLst>
                <a:path w="3947" h="460">
                  <a:moveTo>
                    <a:pt x="0" y="459"/>
                  </a:moveTo>
                  <a:lnTo>
                    <a:pt x="3573" y="459"/>
                  </a:lnTo>
                  <a:lnTo>
                    <a:pt x="3946" y="0"/>
                  </a:lnTo>
                  <a:lnTo>
                    <a:pt x="505" y="0"/>
                  </a:lnTo>
                  <a:lnTo>
                    <a:pt x="0" y="459"/>
                  </a:lnTo>
                </a:path>
              </a:pathLst>
            </a:custGeom>
            <a:gradFill rotWithShape="0">
              <a:gsLst>
                <a:gs pos="0">
                  <a:srgbClr val="6666FF"/>
                </a:gs>
                <a:gs pos="100000">
                  <a:srgbClr val="4141A2"/>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26" name="Freeform 11"/>
            <p:cNvSpPr>
              <a:spLocks/>
            </p:cNvSpPr>
            <p:nvPr/>
          </p:nvSpPr>
          <p:spPr bwMode="gray">
            <a:xfrm>
              <a:off x="1702" y="3429"/>
              <a:ext cx="3497" cy="500"/>
            </a:xfrm>
            <a:custGeom>
              <a:avLst/>
              <a:gdLst>
                <a:gd name="T0" fmla="*/ 197 w 4357"/>
                <a:gd name="T1" fmla="*/ 0 h 623"/>
                <a:gd name="T2" fmla="*/ 2045 w 4357"/>
                <a:gd name="T3" fmla="*/ 0 h 623"/>
                <a:gd name="T4" fmla="*/ 2252 w 4357"/>
                <a:gd name="T5" fmla="*/ 321 h 623"/>
                <a:gd name="T6" fmla="*/ 0 w 4357"/>
                <a:gd name="T7" fmla="*/ 321 h 623"/>
                <a:gd name="T8" fmla="*/ 197 w 4357"/>
                <a:gd name="T9" fmla="*/ 0 h 623"/>
                <a:gd name="T10" fmla="*/ 0 60000 65536"/>
                <a:gd name="T11" fmla="*/ 0 60000 65536"/>
                <a:gd name="T12" fmla="*/ 0 60000 65536"/>
                <a:gd name="T13" fmla="*/ 0 60000 65536"/>
                <a:gd name="T14" fmla="*/ 0 60000 65536"/>
                <a:gd name="T15" fmla="*/ 0 w 4357"/>
                <a:gd name="T16" fmla="*/ 0 h 623"/>
                <a:gd name="T17" fmla="*/ 4357 w 4357"/>
                <a:gd name="T18" fmla="*/ 623 h 623"/>
              </a:gdLst>
              <a:ahLst/>
              <a:cxnLst>
                <a:cxn ang="T10">
                  <a:pos x="T0" y="T1"/>
                </a:cxn>
                <a:cxn ang="T11">
                  <a:pos x="T2" y="T3"/>
                </a:cxn>
                <a:cxn ang="T12">
                  <a:pos x="T4" y="T5"/>
                </a:cxn>
                <a:cxn ang="T13">
                  <a:pos x="T6" y="T7"/>
                </a:cxn>
                <a:cxn ang="T14">
                  <a:pos x="T8" y="T9"/>
                </a:cxn>
              </a:cxnLst>
              <a:rect l="T15" t="T16" r="T17" b="T18"/>
              <a:pathLst>
                <a:path w="4357" h="623">
                  <a:moveTo>
                    <a:pt x="383" y="0"/>
                  </a:moveTo>
                  <a:lnTo>
                    <a:pt x="3954" y="0"/>
                  </a:lnTo>
                  <a:lnTo>
                    <a:pt x="4356" y="622"/>
                  </a:lnTo>
                  <a:lnTo>
                    <a:pt x="0" y="622"/>
                  </a:lnTo>
                  <a:lnTo>
                    <a:pt x="383" y="0"/>
                  </a:lnTo>
                </a:path>
              </a:pathLst>
            </a:custGeom>
            <a:gradFill rotWithShape="0">
              <a:gsLst>
                <a:gs pos="0">
                  <a:srgbClr val="9999FF"/>
                </a:gs>
                <a:gs pos="100000">
                  <a:srgbClr val="6666FF"/>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pSp>
      <p:grpSp>
        <p:nvGrpSpPr>
          <p:cNvPr id="12295" name="Group 12"/>
          <p:cNvGrpSpPr>
            <a:grpSpLocks/>
          </p:cNvGrpSpPr>
          <p:nvPr/>
        </p:nvGrpSpPr>
        <p:grpSpPr bwMode="auto">
          <a:xfrm>
            <a:off x="3897313" y="3733800"/>
            <a:ext cx="4179887" cy="1181100"/>
            <a:chOff x="2069" y="2572"/>
            <a:chExt cx="3054" cy="784"/>
          </a:xfrm>
        </p:grpSpPr>
        <p:sp>
          <p:nvSpPr>
            <p:cNvPr id="12321" name="Freeform 13"/>
            <p:cNvSpPr>
              <a:spLocks/>
            </p:cNvSpPr>
            <p:nvPr/>
          </p:nvSpPr>
          <p:spPr bwMode="gray">
            <a:xfrm>
              <a:off x="4522" y="2572"/>
              <a:ext cx="601" cy="784"/>
            </a:xfrm>
            <a:custGeom>
              <a:avLst/>
              <a:gdLst>
                <a:gd name="T0" fmla="*/ 197 w 749"/>
                <a:gd name="T1" fmla="*/ 504 h 977"/>
                <a:gd name="T2" fmla="*/ 0 w 749"/>
                <a:gd name="T3" fmla="*/ 177 h 977"/>
                <a:gd name="T4" fmla="*/ 145 w 749"/>
                <a:gd name="T5" fmla="*/ 0 h 977"/>
                <a:gd name="T6" fmla="*/ 386 w 749"/>
                <a:gd name="T7" fmla="*/ 278 h 977"/>
                <a:gd name="T8" fmla="*/ 197 w 749"/>
                <a:gd name="T9" fmla="*/ 504 h 977"/>
                <a:gd name="T10" fmla="*/ 0 60000 65536"/>
                <a:gd name="T11" fmla="*/ 0 60000 65536"/>
                <a:gd name="T12" fmla="*/ 0 60000 65536"/>
                <a:gd name="T13" fmla="*/ 0 60000 65536"/>
                <a:gd name="T14" fmla="*/ 0 60000 65536"/>
                <a:gd name="T15" fmla="*/ 0 w 749"/>
                <a:gd name="T16" fmla="*/ 0 h 977"/>
                <a:gd name="T17" fmla="*/ 749 w 749"/>
                <a:gd name="T18" fmla="*/ 977 h 977"/>
              </a:gdLst>
              <a:ahLst/>
              <a:cxnLst>
                <a:cxn ang="T10">
                  <a:pos x="T0" y="T1"/>
                </a:cxn>
                <a:cxn ang="T11">
                  <a:pos x="T2" y="T3"/>
                </a:cxn>
                <a:cxn ang="T12">
                  <a:pos x="T4" y="T5"/>
                </a:cxn>
                <a:cxn ang="T13">
                  <a:pos x="T6" y="T7"/>
                </a:cxn>
                <a:cxn ang="T14">
                  <a:pos x="T8" y="T9"/>
                </a:cxn>
              </a:cxnLst>
              <a:rect l="T15" t="T16" r="T17" b="T18"/>
              <a:pathLst>
                <a:path w="749" h="977">
                  <a:moveTo>
                    <a:pt x="382" y="976"/>
                  </a:moveTo>
                  <a:lnTo>
                    <a:pt x="0" y="342"/>
                  </a:lnTo>
                  <a:lnTo>
                    <a:pt x="280" y="0"/>
                  </a:lnTo>
                  <a:lnTo>
                    <a:pt x="748" y="538"/>
                  </a:lnTo>
                  <a:lnTo>
                    <a:pt x="382" y="976"/>
                  </a:lnTo>
                </a:path>
              </a:pathLst>
            </a:custGeom>
            <a:gradFill rotWithShape="0">
              <a:gsLst>
                <a:gs pos="0">
                  <a:srgbClr val="009570"/>
                </a:gs>
                <a:gs pos="100000">
                  <a:srgbClr val="00CC99"/>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22" name="Freeform 14"/>
            <p:cNvSpPr>
              <a:spLocks/>
            </p:cNvSpPr>
            <p:nvPr/>
          </p:nvSpPr>
          <p:spPr bwMode="gray">
            <a:xfrm>
              <a:off x="2370" y="2572"/>
              <a:ext cx="2380" cy="276"/>
            </a:xfrm>
            <a:custGeom>
              <a:avLst/>
              <a:gdLst>
                <a:gd name="T0" fmla="*/ 0 w 2964"/>
                <a:gd name="T1" fmla="*/ 177 h 344"/>
                <a:gd name="T2" fmla="*/ 1389 w 2964"/>
                <a:gd name="T3" fmla="*/ 177 h 344"/>
                <a:gd name="T4" fmla="*/ 1534 w 2964"/>
                <a:gd name="T5" fmla="*/ 0 h 344"/>
                <a:gd name="T6" fmla="*/ 275 w 2964"/>
                <a:gd name="T7" fmla="*/ 1 h 344"/>
                <a:gd name="T8" fmla="*/ 0 w 2964"/>
                <a:gd name="T9" fmla="*/ 177 h 344"/>
                <a:gd name="T10" fmla="*/ 0 60000 65536"/>
                <a:gd name="T11" fmla="*/ 0 60000 65536"/>
                <a:gd name="T12" fmla="*/ 0 60000 65536"/>
                <a:gd name="T13" fmla="*/ 0 60000 65536"/>
                <a:gd name="T14" fmla="*/ 0 60000 65536"/>
                <a:gd name="T15" fmla="*/ 0 w 2964"/>
                <a:gd name="T16" fmla="*/ 0 h 344"/>
                <a:gd name="T17" fmla="*/ 2964 w 2964"/>
                <a:gd name="T18" fmla="*/ 344 h 344"/>
              </a:gdLst>
              <a:ahLst/>
              <a:cxnLst>
                <a:cxn ang="T10">
                  <a:pos x="T0" y="T1"/>
                </a:cxn>
                <a:cxn ang="T11">
                  <a:pos x="T2" y="T3"/>
                </a:cxn>
                <a:cxn ang="T12">
                  <a:pos x="T4" y="T5"/>
                </a:cxn>
                <a:cxn ang="T13">
                  <a:pos x="T6" y="T7"/>
                </a:cxn>
                <a:cxn ang="T14">
                  <a:pos x="T8" y="T9"/>
                </a:cxn>
              </a:cxnLst>
              <a:rect l="T15" t="T16" r="T17" b="T18"/>
              <a:pathLst>
                <a:path w="2964" h="344">
                  <a:moveTo>
                    <a:pt x="0" y="343"/>
                  </a:moveTo>
                  <a:lnTo>
                    <a:pt x="2684" y="343"/>
                  </a:lnTo>
                  <a:lnTo>
                    <a:pt x="2963" y="0"/>
                  </a:lnTo>
                  <a:lnTo>
                    <a:pt x="531" y="1"/>
                  </a:lnTo>
                  <a:lnTo>
                    <a:pt x="0" y="343"/>
                  </a:lnTo>
                </a:path>
              </a:pathLst>
            </a:custGeom>
            <a:gradFill rotWithShape="1">
              <a:gsLst>
                <a:gs pos="0">
                  <a:srgbClr val="00CC99"/>
                </a:gs>
                <a:gs pos="100000">
                  <a:srgbClr val="005A44"/>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23" name="Freeform 15"/>
            <p:cNvSpPr>
              <a:spLocks/>
            </p:cNvSpPr>
            <p:nvPr/>
          </p:nvSpPr>
          <p:spPr bwMode="gray">
            <a:xfrm>
              <a:off x="2069" y="2847"/>
              <a:ext cx="2763" cy="509"/>
            </a:xfrm>
            <a:custGeom>
              <a:avLst/>
              <a:gdLst>
                <a:gd name="T0" fmla="*/ 0 w 3443"/>
                <a:gd name="T1" fmla="*/ 328 h 634"/>
                <a:gd name="T2" fmla="*/ 1778 w 3443"/>
                <a:gd name="T3" fmla="*/ 328 h 634"/>
                <a:gd name="T4" fmla="*/ 1582 w 3443"/>
                <a:gd name="T5" fmla="*/ 0 h 634"/>
                <a:gd name="T6" fmla="*/ 195 w 3443"/>
                <a:gd name="T7" fmla="*/ 0 h 634"/>
                <a:gd name="T8" fmla="*/ 0 w 3443"/>
                <a:gd name="T9" fmla="*/ 328 h 634"/>
                <a:gd name="T10" fmla="*/ 0 60000 65536"/>
                <a:gd name="T11" fmla="*/ 0 60000 65536"/>
                <a:gd name="T12" fmla="*/ 0 60000 65536"/>
                <a:gd name="T13" fmla="*/ 0 60000 65536"/>
                <a:gd name="T14" fmla="*/ 0 60000 65536"/>
                <a:gd name="T15" fmla="*/ 0 w 3443"/>
                <a:gd name="T16" fmla="*/ 0 h 634"/>
                <a:gd name="T17" fmla="*/ 3443 w 3443"/>
                <a:gd name="T18" fmla="*/ 634 h 634"/>
              </a:gdLst>
              <a:ahLst/>
              <a:cxnLst>
                <a:cxn ang="T10">
                  <a:pos x="T0" y="T1"/>
                </a:cxn>
                <a:cxn ang="T11">
                  <a:pos x="T2" y="T3"/>
                </a:cxn>
                <a:cxn ang="T12">
                  <a:pos x="T4" y="T5"/>
                </a:cxn>
                <a:cxn ang="T13">
                  <a:pos x="T6" y="T7"/>
                </a:cxn>
                <a:cxn ang="T14">
                  <a:pos x="T8" y="T9"/>
                </a:cxn>
              </a:cxnLst>
              <a:rect l="T15" t="T16" r="T17" b="T18"/>
              <a:pathLst>
                <a:path w="3443" h="634">
                  <a:moveTo>
                    <a:pt x="0" y="633"/>
                  </a:moveTo>
                  <a:lnTo>
                    <a:pt x="3442" y="633"/>
                  </a:lnTo>
                  <a:lnTo>
                    <a:pt x="3060" y="0"/>
                  </a:lnTo>
                  <a:lnTo>
                    <a:pt x="377" y="0"/>
                  </a:lnTo>
                  <a:lnTo>
                    <a:pt x="0" y="633"/>
                  </a:lnTo>
                </a:path>
              </a:pathLst>
            </a:custGeom>
            <a:gradFill rotWithShape="0">
              <a:gsLst>
                <a:gs pos="0">
                  <a:srgbClr val="86E7CF"/>
                </a:gs>
                <a:gs pos="100000">
                  <a:srgbClr val="00CC99"/>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pSp>
      <p:grpSp>
        <p:nvGrpSpPr>
          <p:cNvPr id="12296" name="Group 16"/>
          <p:cNvGrpSpPr>
            <a:grpSpLocks/>
          </p:cNvGrpSpPr>
          <p:nvPr/>
        </p:nvGrpSpPr>
        <p:grpSpPr bwMode="auto">
          <a:xfrm>
            <a:off x="4343400" y="2971800"/>
            <a:ext cx="3108325" cy="1027113"/>
            <a:chOff x="2422" y="2087"/>
            <a:chExt cx="2271" cy="681"/>
          </a:xfrm>
        </p:grpSpPr>
        <p:sp>
          <p:nvSpPr>
            <p:cNvPr id="12318" name="Freeform 17"/>
            <p:cNvSpPr>
              <a:spLocks/>
            </p:cNvSpPr>
            <p:nvPr/>
          </p:nvSpPr>
          <p:spPr bwMode="gray">
            <a:xfrm>
              <a:off x="4167" y="2087"/>
              <a:ext cx="526" cy="681"/>
            </a:xfrm>
            <a:custGeom>
              <a:avLst/>
              <a:gdLst>
                <a:gd name="T0" fmla="*/ 0 w 655"/>
                <a:gd name="T1" fmla="*/ 119 h 849"/>
                <a:gd name="T2" fmla="*/ 201 w 655"/>
                <a:gd name="T3" fmla="*/ 437 h 849"/>
                <a:gd name="T4" fmla="*/ 339 w 655"/>
                <a:gd name="T5" fmla="*/ 274 h 849"/>
                <a:gd name="T6" fmla="*/ 97 w 655"/>
                <a:gd name="T7" fmla="*/ 0 h 849"/>
                <a:gd name="T8" fmla="*/ 0 w 655"/>
                <a:gd name="T9" fmla="*/ 119 h 849"/>
                <a:gd name="T10" fmla="*/ 0 60000 65536"/>
                <a:gd name="T11" fmla="*/ 0 60000 65536"/>
                <a:gd name="T12" fmla="*/ 0 60000 65536"/>
                <a:gd name="T13" fmla="*/ 0 60000 65536"/>
                <a:gd name="T14" fmla="*/ 0 60000 65536"/>
                <a:gd name="T15" fmla="*/ 0 w 655"/>
                <a:gd name="T16" fmla="*/ 0 h 849"/>
                <a:gd name="T17" fmla="*/ 655 w 655"/>
                <a:gd name="T18" fmla="*/ 849 h 849"/>
              </a:gdLst>
              <a:ahLst/>
              <a:cxnLst>
                <a:cxn ang="T10">
                  <a:pos x="T0" y="T1"/>
                </a:cxn>
                <a:cxn ang="T11">
                  <a:pos x="T2" y="T3"/>
                </a:cxn>
                <a:cxn ang="T12">
                  <a:pos x="T4" y="T5"/>
                </a:cxn>
                <a:cxn ang="T13">
                  <a:pos x="T6" y="T7"/>
                </a:cxn>
                <a:cxn ang="T14">
                  <a:pos x="T8" y="T9"/>
                </a:cxn>
              </a:cxnLst>
              <a:rect l="T15" t="T16" r="T17" b="T18"/>
              <a:pathLst>
                <a:path w="655" h="849">
                  <a:moveTo>
                    <a:pt x="0" y="230"/>
                  </a:moveTo>
                  <a:lnTo>
                    <a:pt x="387" y="848"/>
                  </a:lnTo>
                  <a:lnTo>
                    <a:pt x="654" y="531"/>
                  </a:lnTo>
                  <a:lnTo>
                    <a:pt x="188" y="0"/>
                  </a:lnTo>
                  <a:lnTo>
                    <a:pt x="0" y="230"/>
                  </a:lnTo>
                </a:path>
              </a:pathLst>
            </a:custGeom>
            <a:gradFill rotWithShape="1">
              <a:gsLst>
                <a:gs pos="0">
                  <a:srgbClr val="B27A09"/>
                </a:gs>
                <a:gs pos="100000">
                  <a:srgbClr val="F4A70C"/>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19" name="Freeform 18"/>
            <p:cNvSpPr>
              <a:spLocks/>
            </p:cNvSpPr>
            <p:nvPr/>
          </p:nvSpPr>
          <p:spPr bwMode="gray">
            <a:xfrm>
              <a:off x="2728" y="2087"/>
              <a:ext cx="1589" cy="184"/>
            </a:xfrm>
            <a:custGeom>
              <a:avLst/>
              <a:gdLst>
                <a:gd name="T0" fmla="*/ 0 w 1980"/>
                <a:gd name="T1" fmla="*/ 118 h 229"/>
                <a:gd name="T2" fmla="*/ 925 w 1980"/>
                <a:gd name="T3" fmla="*/ 118 h 229"/>
                <a:gd name="T4" fmla="*/ 1022 w 1980"/>
                <a:gd name="T5" fmla="*/ 0 h 229"/>
                <a:gd name="T6" fmla="*/ 258 w 1980"/>
                <a:gd name="T7" fmla="*/ 0 h 229"/>
                <a:gd name="T8" fmla="*/ 0 w 1980"/>
                <a:gd name="T9" fmla="*/ 118 h 229"/>
                <a:gd name="T10" fmla="*/ 0 60000 65536"/>
                <a:gd name="T11" fmla="*/ 0 60000 65536"/>
                <a:gd name="T12" fmla="*/ 0 60000 65536"/>
                <a:gd name="T13" fmla="*/ 0 60000 65536"/>
                <a:gd name="T14" fmla="*/ 0 60000 65536"/>
                <a:gd name="T15" fmla="*/ 0 w 1980"/>
                <a:gd name="T16" fmla="*/ 0 h 229"/>
                <a:gd name="T17" fmla="*/ 1980 w 1980"/>
                <a:gd name="T18" fmla="*/ 229 h 229"/>
              </a:gdLst>
              <a:ahLst/>
              <a:cxnLst>
                <a:cxn ang="T10">
                  <a:pos x="T0" y="T1"/>
                </a:cxn>
                <a:cxn ang="T11">
                  <a:pos x="T2" y="T3"/>
                </a:cxn>
                <a:cxn ang="T12">
                  <a:pos x="T4" y="T5"/>
                </a:cxn>
                <a:cxn ang="T13">
                  <a:pos x="T6" y="T7"/>
                </a:cxn>
                <a:cxn ang="T14">
                  <a:pos x="T8" y="T9"/>
                </a:cxn>
              </a:cxnLst>
              <a:rect l="T15" t="T16" r="T17" b="T18"/>
              <a:pathLst>
                <a:path w="1980" h="229">
                  <a:moveTo>
                    <a:pt x="0" y="228"/>
                  </a:moveTo>
                  <a:lnTo>
                    <a:pt x="1791" y="228"/>
                  </a:lnTo>
                  <a:lnTo>
                    <a:pt x="1979" y="0"/>
                  </a:lnTo>
                  <a:lnTo>
                    <a:pt x="500" y="0"/>
                  </a:lnTo>
                  <a:lnTo>
                    <a:pt x="0" y="228"/>
                  </a:lnTo>
                </a:path>
              </a:pathLst>
            </a:custGeom>
            <a:gradFill rotWithShape="0">
              <a:gsLst>
                <a:gs pos="0">
                  <a:srgbClr val="F4A70C"/>
                </a:gs>
                <a:gs pos="100000">
                  <a:srgbClr val="744F06"/>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20" name="Freeform 19"/>
            <p:cNvSpPr>
              <a:spLocks/>
            </p:cNvSpPr>
            <p:nvPr/>
          </p:nvSpPr>
          <p:spPr bwMode="gray">
            <a:xfrm>
              <a:off x="2422" y="2270"/>
              <a:ext cx="2056" cy="498"/>
            </a:xfrm>
            <a:custGeom>
              <a:avLst/>
              <a:gdLst>
                <a:gd name="T0" fmla="*/ 0 w 2561"/>
                <a:gd name="T1" fmla="*/ 320 h 621"/>
                <a:gd name="T2" fmla="*/ 1325 w 2561"/>
                <a:gd name="T3" fmla="*/ 320 h 621"/>
                <a:gd name="T4" fmla="*/ 1124 w 2561"/>
                <a:gd name="T5" fmla="*/ 0 h 621"/>
                <a:gd name="T6" fmla="*/ 197 w 2561"/>
                <a:gd name="T7" fmla="*/ 0 h 621"/>
                <a:gd name="T8" fmla="*/ 0 w 2561"/>
                <a:gd name="T9" fmla="*/ 320 h 621"/>
                <a:gd name="T10" fmla="*/ 0 60000 65536"/>
                <a:gd name="T11" fmla="*/ 0 60000 65536"/>
                <a:gd name="T12" fmla="*/ 0 60000 65536"/>
                <a:gd name="T13" fmla="*/ 0 60000 65536"/>
                <a:gd name="T14" fmla="*/ 0 60000 65536"/>
                <a:gd name="T15" fmla="*/ 0 w 2561"/>
                <a:gd name="T16" fmla="*/ 0 h 621"/>
                <a:gd name="T17" fmla="*/ 2561 w 2561"/>
                <a:gd name="T18" fmla="*/ 621 h 621"/>
              </a:gdLst>
              <a:ahLst/>
              <a:cxnLst>
                <a:cxn ang="T10">
                  <a:pos x="T0" y="T1"/>
                </a:cxn>
                <a:cxn ang="T11">
                  <a:pos x="T2" y="T3"/>
                </a:cxn>
                <a:cxn ang="T12">
                  <a:pos x="T4" y="T5"/>
                </a:cxn>
                <a:cxn ang="T13">
                  <a:pos x="T6" y="T7"/>
                </a:cxn>
                <a:cxn ang="T14">
                  <a:pos x="T8" y="T9"/>
                </a:cxn>
              </a:cxnLst>
              <a:rect l="T15" t="T16" r="T17" b="T18"/>
              <a:pathLst>
                <a:path w="2561" h="621">
                  <a:moveTo>
                    <a:pt x="0" y="620"/>
                  </a:moveTo>
                  <a:lnTo>
                    <a:pt x="2560" y="620"/>
                  </a:lnTo>
                  <a:lnTo>
                    <a:pt x="2172" y="0"/>
                  </a:lnTo>
                  <a:lnTo>
                    <a:pt x="382" y="0"/>
                  </a:lnTo>
                  <a:lnTo>
                    <a:pt x="0" y="620"/>
                  </a:lnTo>
                </a:path>
              </a:pathLst>
            </a:custGeom>
            <a:gradFill rotWithShape="0">
              <a:gsLst>
                <a:gs pos="0">
                  <a:srgbClr val="FAD58C"/>
                </a:gs>
                <a:gs pos="100000">
                  <a:srgbClr val="F4A70C"/>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pSp>
      <p:grpSp>
        <p:nvGrpSpPr>
          <p:cNvPr id="12297" name="Group 20"/>
          <p:cNvGrpSpPr>
            <a:grpSpLocks/>
          </p:cNvGrpSpPr>
          <p:nvPr/>
        </p:nvGrpSpPr>
        <p:grpSpPr bwMode="auto">
          <a:xfrm>
            <a:off x="4845050" y="2257425"/>
            <a:ext cx="2025650" cy="893763"/>
            <a:chOff x="2780" y="1595"/>
            <a:chExt cx="1481" cy="593"/>
          </a:xfrm>
        </p:grpSpPr>
        <p:sp>
          <p:nvSpPr>
            <p:cNvPr id="12315" name="Freeform 21"/>
            <p:cNvSpPr>
              <a:spLocks/>
            </p:cNvSpPr>
            <p:nvPr/>
          </p:nvSpPr>
          <p:spPr bwMode="gray">
            <a:xfrm>
              <a:off x="3808" y="1595"/>
              <a:ext cx="453" cy="593"/>
            </a:xfrm>
            <a:custGeom>
              <a:avLst/>
              <a:gdLst>
                <a:gd name="T0" fmla="*/ 199 w 564"/>
                <a:gd name="T1" fmla="*/ 382 h 738"/>
                <a:gd name="T2" fmla="*/ 292 w 564"/>
                <a:gd name="T3" fmla="*/ 273 h 738"/>
                <a:gd name="T4" fmla="*/ 51 w 564"/>
                <a:gd name="T5" fmla="*/ 0 h 738"/>
                <a:gd name="T6" fmla="*/ 0 w 564"/>
                <a:gd name="T7" fmla="*/ 58 h 738"/>
                <a:gd name="T8" fmla="*/ 199 w 564"/>
                <a:gd name="T9" fmla="*/ 382 h 738"/>
                <a:gd name="T10" fmla="*/ 0 60000 65536"/>
                <a:gd name="T11" fmla="*/ 0 60000 65536"/>
                <a:gd name="T12" fmla="*/ 0 60000 65536"/>
                <a:gd name="T13" fmla="*/ 0 60000 65536"/>
                <a:gd name="T14" fmla="*/ 0 60000 65536"/>
                <a:gd name="T15" fmla="*/ 0 w 564"/>
                <a:gd name="T16" fmla="*/ 0 h 738"/>
                <a:gd name="T17" fmla="*/ 564 w 564"/>
                <a:gd name="T18" fmla="*/ 738 h 738"/>
              </a:gdLst>
              <a:ahLst/>
              <a:cxnLst>
                <a:cxn ang="T10">
                  <a:pos x="T0" y="T1"/>
                </a:cxn>
                <a:cxn ang="T11">
                  <a:pos x="T2" y="T3"/>
                </a:cxn>
                <a:cxn ang="T12">
                  <a:pos x="T4" y="T5"/>
                </a:cxn>
                <a:cxn ang="T13">
                  <a:pos x="T6" y="T7"/>
                </a:cxn>
                <a:cxn ang="T14">
                  <a:pos x="T8" y="T9"/>
                </a:cxn>
              </a:cxnLst>
              <a:rect l="T15" t="T16" r="T17" b="T18"/>
              <a:pathLst>
                <a:path w="564" h="738">
                  <a:moveTo>
                    <a:pt x="385" y="737"/>
                  </a:moveTo>
                  <a:lnTo>
                    <a:pt x="563" y="527"/>
                  </a:lnTo>
                  <a:lnTo>
                    <a:pt x="97" y="0"/>
                  </a:lnTo>
                  <a:lnTo>
                    <a:pt x="0" y="111"/>
                  </a:lnTo>
                  <a:lnTo>
                    <a:pt x="385" y="737"/>
                  </a:lnTo>
                </a:path>
              </a:pathLst>
            </a:custGeom>
            <a:gradFill rotWithShape="0">
              <a:gsLst>
                <a:gs pos="0">
                  <a:srgbClr val="9A38CA"/>
                </a:gs>
                <a:gs pos="100000">
                  <a:srgbClr val="C247FF"/>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16" name="Freeform 22"/>
            <p:cNvSpPr>
              <a:spLocks/>
            </p:cNvSpPr>
            <p:nvPr/>
          </p:nvSpPr>
          <p:spPr bwMode="gray">
            <a:xfrm>
              <a:off x="3092" y="1595"/>
              <a:ext cx="793" cy="89"/>
            </a:xfrm>
            <a:custGeom>
              <a:avLst/>
              <a:gdLst>
                <a:gd name="T0" fmla="*/ 0 w 987"/>
                <a:gd name="T1" fmla="*/ 57 h 110"/>
                <a:gd name="T2" fmla="*/ 461 w 987"/>
                <a:gd name="T3" fmla="*/ 57 h 110"/>
                <a:gd name="T4" fmla="*/ 511 w 987"/>
                <a:gd name="T5" fmla="*/ 0 h 110"/>
                <a:gd name="T6" fmla="*/ 159 w 987"/>
                <a:gd name="T7" fmla="*/ 0 h 110"/>
                <a:gd name="T8" fmla="*/ 0 w 987"/>
                <a:gd name="T9" fmla="*/ 57 h 110"/>
                <a:gd name="T10" fmla="*/ 0 60000 65536"/>
                <a:gd name="T11" fmla="*/ 0 60000 65536"/>
                <a:gd name="T12" fmla="*/ 0 60000 65536"/>
                <a:gd name="T13" fmla="*/ 0 60000 65536"/>
                <a:gd name="T14" fmla="*/ 0 60000 65536"/>
                <a:gd name="T15" fmla="*/ 0 w 987"/>
                <a:gd name="T16" fmla="*/ 0 h 110"/>
                <a:gd name="T17" fmla="*/ 987 w 987"/>
                <a:gd name="T18" fmla="*/ 110 h 110"/>
              </a:gdLst>
              <a:ahLst/>
              <a:cxnLst>
                <a:cxn ang="T10">
                  <a:pos x="T0" y="T1"/>
                </a:cxn>
                <a:cxn ang="T11">
                  <a:pos x="T2" y="T3"/>
                </a:cxn>
                <a:cxn ang="T12">
                  <a:pos x="T4" y="T5"/>
                </a:cxn>
                <a:cxn ang="T13">
                  <a:pos x="T6" y="T7"/>
                </a:cxn>
                <a:cxn ang="T14">
                  <a:pos x="T8" y="T9"/>
                </a:cxn>
              </a:cxnLst>
              <a:rect l="T15" t="T16" r="T17" b="T18"/>
              <a:pathLst>
                <a:path w="987" h="110">
                  <a:moveTo>
                    <a:pt x="0" y="109"/>
                  </a:moveTo>
                  <a:lnTo>
                    <a:pt x="889" y="109"/>
                  </a:lnTo>
                  <a:lnTo>
                    <a:pt x="986" y="0"/>
                  </a:lnTo>
                  <a:lnTo>
                    <a:pt x="308" y="0"/>
                  </a:lnTo>
                  <a:lnTo>
                    <a:pt x="0" y="109"/>
                  </a:lnTo>
                </a:path>
              </a:pathLst>
            </a:custGeom>
            <a:gradFill rotWithShape="0">
              <a:gsLst>
                <a:gs pos="0">
                  <a:srgbClr val="C247FF"/>
                </a:gs>
                <a:gs pos="100000">
                  <a:srgbClr val="632482"/>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17" name="Freeform 23"/>
            <p:cNvSpPr>
              <a:spLocks/>
            </p:cNvSpPr>
            <p:nvPr/>
          </p:nvSpPr>
          <p:spPr bwMode="gray">
            <a:xfrm>
              <a:off x="2780" y="1683"/>
              <a:ext cx="1339" cy="505"/>
            </a:xfrm>
            <a:custGeom>
              <a:avLst/>
              <a:gdLst>
                <a:gd name="T0" fmla="*/ 0 w 1669"/>
                <a:gd name="T1" fmla="*/ 325 h 629"/>
                <a:gd name="T2" fmla="*/ 861 w 1669"/>
                <a:gd name="T3" fmla="*/ 325 h 629"/>
                <a:gd name="T4" fmla="*/ 662 w 1669"/>
                <a:gd name="T5" fmla="*/ 0 h 629"/>
                <a:gd name="T6" fmla="*/ 201 w 1669"/>
                <a:gd name="T7" fmla="*/ 0 h 629"/>
                <a:gd name="T8" fmla="*/ 0 w 1669"/>
                <a:gd name="T9" fmla="*/ 325 h 629"/>
                <a:gd name="T10" fmla="*/ 0 60000 65536"/>
                <a:gd name="T11" fmla="*/ 0 60000 65536"/>
                <a:gd name="T12" fmla="*/ 0 60000 65536"/>
                <a:gd name="T13" fmla="*/ 0 60000 65536"/>
                <a:gd name="T14" fmla="*/ 0 60000 65536"/>
                <a:gd name="T15" fmla="*/ 0 w 1669"/>
                <a:gd name="T16" fmla="*/ 0 h 629"/>
                <a:gd name="T17" fmla="*/ 1669 w 1669"/>
                <a:gd name="T18" fmla="*/ 629 h 629"/>
              </a:gdLst>
              <a:ahLst/>
              <a:cxnLst>
                <a:cxn ang="T10">
                  <a:pos x="T0" y="T1"/>
                </a:cxn>
                <a:cxn ang="T11">
                  <a:pos x="T2" y="T3"/>
                </a:cxn>
                <a:cxn ang="T12">
                  <a:pos x="T4" y="T5"/>
                </a:cxn>
                <a:cxn ang="T13">
                  <a:pos x="T6" y="T7"/>
                </a:cxn>
                <a:cxn ang="T14">
                  <a:pos x="T8" y="T9"/>
                </a:cxn>
              </a:cxnLst>
              <a:rect l="T15" t="T16" r="T17" b="T18"/>
              <a:pathLst>
                <a:path w="1669" h="629">
                  <a:moveTo>
                    <a:pt x="0" y="628"/>
                  </a:moveTo>
                  <a:lnTo>
                    <a:pt x="1668" y="628"/>
                  </a:lnTo>
                  <a:lnTo>
                    <a:pt x="1281" y="0"/>
                  </a:lnTo>
                  <a:lnTo>
                    <a:pt x="388" y="0"/>
                  </a:lnTo>
                  <a:lnTo>
                    <a:pt x="0" y="628"/>
                  </a:lnTo>
                </a:path>
              </a:pathLst>
            </a:custGeom>
            <a:gradFill rotWithShape="0">
              <a:gsLst>
                <a:gs pos="0">
                  <a:srgbClr val="E0A3FF"/>
                </a:gs>
                <a:gs pos="100000">
                  <a:srgbClr val="C247FF"/>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pSp>
      <p:grpSp>
        <p:nvGrpSpPr>
          <p:cNvPr id="12298" name="Group 24"/>
          <p:cNvGrpSpPr>
            <a:grpSpLocks/>
          </p:cNvGrpSpPr>
          <p:nvPr/>
        </p:nvGrpSpPr>
        <p:grpSpPr bwMode="auto">
          <a:xfrm>
            <a:off x="5341938" y="1470025"/>
            <a:ext cx="949325" cy="757238"/>
            <a:chOff x="3136" y="1104"/>
            <a:chExt cx="693" cy="502"/>
          </a:xfrm>
        </p:grpSpPr>
        <p:sp>
          <p:nvSpPr>
            <p:cNvPr id="12313" name="Freeform 25"/>
            <p:cNvSpPr>
              <a:spLocks/>
            </p:cNvSpPr>
            <p:nvPr/>
          </p:nvSpPr>
          <p:spPr bwMode="gray">
            <a:xfrm>
              <a:off x="3446" y="1104"/>
              <a:ext cx="383" cy="502"/>
            </a:xfrm>
            <a:custGeom>
              <a:avLst/>
              <a:gdLst>
                <a:gd name="T0" fmla="*/ 201 w 477"/>
                <a:gd name="T1" fmla="*/ 323 h 625"/>
                <a:gd name="T2" fmla="*/ 247 w 477"/>
                <a:gd name="T3" fmla="*/ 273 h 625"/>
                <a:gd name="T4" fmla="*/ 0 w 477"/>
                <a:gd name="T5" fmla="*/ 0 h 625"/>
                <a:gd name="T6" fmla="*/ 201 w 477"/>
                <a:gd name="T7" fmla="*/ 323 h 625"/>
                <a:gd name="T8" fmla="*/ 0 60000 65536"/>
                <a:gd name="T9" fmla="*/ 0 60000 65536"/>
                <a:gd name="T10" fmla="*/ 0 60000 65536"/>
                <a:gd name="T11" fmla="*/ 0 60000 65536"/>
                <a:gd name="T12" fmla="*/ 0 w 477"/>
                <a:gd name="T13" fmla="*/ 0 h 625"/>
                <a:gd name="T14" fmla="*/ 477 w 477"/>
                <a:gd name="T15" fmla="*/ 625 h 625"/>
              </a:gdLst>
              <a:ahLst/>
              <a:cxnLst>
                <a:cxn ang="T8">
                  <a:pos x="T0" y="T1"/>
                </a:cxn>
                <a:cxn ang="T9">
                  <a:pos x="T2" y="T3"/>
                </a:cxn>
                <a:cxn ang="T10">
                  <a:pos x="T4" y="T5"/>
                </a:cxn>
                <a:cxn ang="T11">
                  <a:pos x="T6" y="T7"/>
                </a:cxn>
              </a:cxnLst>
              <a:rect l="T12" t="T13" r="T14" b="T15"/>
              <a:pathLst>
                <a:path w="477" h="625">
                  <a:moveTo>
                    <a:pt x="387" y="624"/>
                  </a:moveTo>
                  <a:lnTo>
                    <a:pt x="476" y="527"/>
                  </a:lnTo>
                  <a:lnTo>
                    <a:pt x="0" y="0"/>
                  </a:lnTo>
                  <a:lnTo>
                    <a:pt x="387" y="624"/>
                  </a:lnTo>
                </a:path>
              </a:pathLst>
            </a:custGeom>
            <a:gradFill rotWithShape="0">
              <a:gsLst>
                <a:gs pos="0">
                  <a:srgbClr val="0051CA"/>
                </a:gs>
                <a:gs pos="100000">
                  <a:srgbClr val="0066FF"/>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314" name="Freeform 26"/>
            <p:cNvSpPr>
              <a:spLocks/>
            </p:cNvSpPr>
            <p:nvPr/>
          </p:nvSpPr>
          <p:spPr bwMode="gray">
            <a:xfrm>
              <a:off x="3136" y="1104"/>
              <a:ext cx="621" cy="502"/>
            </a:xfrm>
            <a:custGeom>
              <a:avLst/>
              <a:gdLst>
                <a:gd name="T0" fmla="*/ 0 w 773"/>
                <a:gd name="T1" fmla="*/ 323 h 625"/>
                <a:gd name="T2" fmla="*/ 400 w 773"/>
                <a:gd name="T3" fmla="*/ 323 h 625"/>
                <a:gd name="T4" fmla="*/ 201 w 773"/>
                <a:gd name="T5" fmla="*/ 0 h 625"/>
                <a:gd name="T6" fmla="*/ 0 w 773"/>
                <a:gd name="T7" fmla="*/ 323 h 625"/>
                <a:gd name="T8" fmla="*/ 0 60000 65536"/>
                <a:gd name="T9" fmla="*/ 0 60000 65536"/>
                <a:gd name="T10" fmla="*/ 0 60000 65536"/>
                <a:gd name="T11" fmla="*/ 0 60000 65536"/>
                <a:gd name="T12" fmla="*/ 0 w 773"/>
                <a:gd name="T13" fmla="*/ 0 h 625"/>
                <a:gd name="T14" fmla="*/ 773 w 773"/>
                <a:gd name="T15" fmla="*/ 625 h 625"/>
              </a:gdLst>
              <a:ahLst/>
              <a:cxnLst>
                <a:cxn ang="T8">
                  <a:pos x="T0" y="T1"/>
                </a:cxn>
                <a:cxn ang="T9">
                  <a:pos x="T2" y="T3"/>
                </a:cxn>
                <a:cxn ang="T10">
                  <a:pos x="T4" y="T5"/>
                </a:cxn>
                <a:cxn ang="T11">
                  <a:pos x="T6" y="T7"/>
                </a:cxn>
              </a:cxnLst>
              <a:rect l="T12" t="T13" r="T14" b="T15"/>
              <a:pathLst>
                <a:path w="773" h="625">
                  <a:moveTo>
                    <a:pt x="0" y="624"/>
                  </a:moveTo>
                  <a:lnTo>
                    <a:pt x="772" y="624"/>
                  </a:lnTo>
                  <a:lnTo>
                    <a:pt x="387" y="0"/>
                  </a:lnTo>
                  <a:lnTo>
                    <a:pt x="0" y="624"/>
                  </a:lnTo>
                </a:path>
              </a:pathLst>
            </a:custGeom>
            <a:gradFill rotWithShape="0">
              <a:gsLst>
                <a:gs pos="0">
                  <a:srgbClr val="9EC5FF"/>
                </a:gs>
                <a:gs pos="100000">
                  <a:srgbClr val="0066FF"/>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pSp>
      <p:sp>
        <p:nvSpPr>
          <p:cNvPr id="51227" name="Text Box 27"/>
          <p:cNvSpPr txBox="1">
            <a:spLocks noChangeArrowheads="1"/>
          </p:cNvSpPr>
          <p:nvPr/>
        </p:nvSpPr>
        <p:spPr bwMode="white">
          <a:xfrm>
            <a:off x="5257800" y="2438400"/>
            <a:ext cx="1143000" cy="701675"/>
          </a:xfrm>
          <a:prstGeom prst="rect">
            <a:avLst/>
          </a:prstGeom>
          <a:noFill/>
          <a:ln w="9525" algn="ctr">
            <a:noFill/>
            <a:miter lim="800000"/>
            <a:headEnd/>
            <a:tailEnd/>
          </a:ln>
          <a:effectLst/>
        </p:spPr>
        <p:txBody>
          <a:bodyPr>
            <a:spAutoFit/>
          </a:bodyPr>
          <a:lstStyle/>
          <a:p>
            <a:pPr eaLnBrk="0" hangingPunct="0">
              <a:defRPr/>
            </a:pPr>
            <a:r>
              <a:rPr lang="en-US" sz="2000" b="1" dirty="0" err="1">
                <a:solidFill>
                  <a:srgbClr val="00FFFF"/>
                </a:solidFill>
                <a:effectLst>
                  <a:outerShdw blurRad="38100" dist="38100" dir="2700000" algn="tl">
                    <a:srgbClr val="000000"/>
                  </a:outerShdw>
                </a:effectLst>
                <a:latin typeface="Times New Roman"/>
              </a:rPr>
              <a:t>Ba</a:t>
            </a:r>
            <a:r>
              <a:rPr lang="en-US" sz="2000" b="1" dirty="0">
                <a:solidFill>
                  <a:srgbClr val="00FFFF"/>
                </a:solidFill>
                <a:effectLst>
                  <a:outerShdw blurRad="38100" dist="38100" dir="2700000" algn="tl">
                    <a:srgbClr val="000000"/>
                  </a:outerShdw>
                </a:effectLst>
                <a:latin typeface="Times New Roman"/>
              </a:rPr>
              <a:t> </a:t>
            </a:r>
            <a:r>
              <a:rPr lang="en-US" sz="2000" b="1" dirty="0" err="1">
                <a:solidFill>
                  <a:srgbClr val="00FFFF"/>
                </a:solidFill>
                <a:effectLst>
                  <a:outerShdw blurRad="38100" dist="38100" dir="2700000" algn="tl">
                    <a:srgbClr val="000000"/>
                  </a:outerShdw>
                </a:effectLst>
                <a:latin typeface="Times New Roman"/>
              </a:rPr>
              <a:t>câu</a:t>
            </a:r>
            <a:r>
              <a:rPr lang="en-US" sz="2000" b="1" dirty="0">
                <a:solidFill>
                  <a:srgbClr val="00FFFF"/>
                </a:solidFill>
                <a:effectLst>
                  <a:outerShdw blurRad="38100" dist="38100" dir="2700000" algn="tl">
                    <a:srgbClr val="000000"/>
                  </a:outerShdw>
                </a:effectLst>
                <a:latin typeface="Times New Roman"/>
              </a:rPr>
              <a:t>                     </a:t>
            </a:r>
          </a:p>
          <a:p>
            <a:pPr eaLnBrk="0" hangingPunct="0">
              <a:defRPr/>
            </a:pPr>
            <a:r>
              <a:rPr lang="en-US" sz="2000" b="1" dirty="0" err="1">
                <a:solidFill>
                  <a:srgbClr val="00FFFF"/>
                </a:solidFill>
                <a:effectLst>
                  <a:outerShdw blurRad="38100" dist="38100" dir="2700000" algn="tl">
                    <a:srgbClr val="000000"/>
                  </a:outerShdw>
                </a:effectLst>
                <a:latin typeface="Times New Roman"/>
              </a:rPr>
              <a:t>thơ</a:t>
            </a:r>
            <a:r>
              <a:rPr lang="en-US" sz="2000" b="1" dirty="0">
                <a:solidFill>
                  <a:srgbClr val="00FFFF"/>
                </a:solidFill>
                <a:effectLst>
                  <a:outerShdw blurRad="38100" dist="38100" dir="2700000" algn="tl">
                    <a:srgbClr val="000000"/>
                  </a:outerShdw>
                </a:effectLst>
                <a:latin typeface="Times New Roman"/>
              </a:rPr>
              <a:t> </a:t>
            </a:r>
            <a:r>
              <a:rPr lang="en-US" sz="2000" b="1" dirty="0" err="1">
                <a:solidFill>
                  <a:srgbClr val="00FFFF"/>
                </a:solidFill>
                <a:effectLst>
                  <a:outerShdw blurRad="38100" dist="38100" dir="2700000" algn="tl">
                    <a:srgbClr val="000000"/>
                  </a:outerShdw>
                </a:effectLst>
                <a:latin typeface="Times New Roman"/>
              </a:rPr>
              <a:t>đầu</a:t>
            </a:r>
            <a:endParaRPr lang="en-US" sz="2000" b="1" dirty="0">
              <a:solidFill>
                <a:srgbClr val="00FFFF"/>
              </a:solidFill>
              <a:effectLst>
                <a:outerShdw blurRad="38100" dist="38100" dir="2700000" algn="tl">
                  <a:srgbClr val="000000"/>
                </a:outerShdw>
              </a:effectLst>
              <a:latin typeface="Times New Roman"/>
            </a:endParaRPr>
          </a:p>
        </p:txBody>
      </p:sp>
      <p:sp>
        <p:nvSpPr>
          <p:cNvPr id="51228" name="Text Box 28"/>
          <p:cNvSpPr txBox="1">
            <a:spLocks noChangeArrowheads="1"/>
          </p:cNvSpPr>
          <p:nvPr/>
        </p:nvSpPr>
        <p:spPr bwMode="auto">
          <a:xfrm>
            <a:off x="2971800" y="685800"/>
            <a:ext cx="1787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a:solidFill>
                  <a:srgbClr val="FF3300"/>
                </a:solidFill>
                <a:latin typeface="Times New Roman" panose="02020603050405020304" pitchFamily="18" charset="0"/>
              </a:rPr>
              <a:t>BỐ CỤC</a:t>
            </a:r>
          </a:p>
        </p:txBody>
      </p:sp>
      <p:sp>
        <p:nvSpPr>
          <p:cNvPr id="12301" name="Line 29"/>
          <p:cNvSpPr>
            <a:spLocks noChangeShapeType="1"/>
          </p:cNvSpPr>
          <p:nvPr/>
        </p:nvSpPr>
        <p:spPr bwMode="black">
          <a:xfrm flipH="1">
            <a:off x="762000" y="6096000"/>
            <a:ext cx="1957388" cy="158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2" name="Line 30"/>
          <p:cNvSpPr>
            <a:spLocks noChangeShapeType="1"/>
          </p:cNvSpPr>
          <p:nvPr/>
        </p:nvSpPr>
        <p:spPr bwMode="black">
          <a:xfrm flipH="1">
            <a:off x="762000" y="4992688"/>
            <a:ext cx="2527300" cy="1587"/>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Line 31"/>
          <p:cNvSpPr>
            <a:spLocks noChangeShapeType="1"/>
          </p:cNvSpPr>
          <p:nvPr/>
        </p:nvSpPr>
        <p:spPr bwMode="black">
          <a:xfrm flipH="1">
            <a:off x="762000" y="4087813"/>
            <a:ext cx="2965450" cy="1587"/>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4" name="Line 32"/>
          <p:cNvSpPr>
            <a:spLocks noChangeShapeType="1"/>
          </p:cNvSpPr>
          <p:nvPr/>
        </p:nvSpPr>
        <p:spPr bwMode="black">
          <a:xfrm flipH="1">
            <a:off x="762000" y="3198813"/>
            <a:ext cx="3471863" cy="1587"/>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Line 33"/>
          <p:cNvSpPr>
            <a:spLocks noChangeShapeType="1"/>
          </p:cNvSpPr>
          <p:nvPr/>
        </p:nvSpPr>
        <p:spPr bwMode="black">
          <a:xfrm flipH="1">
            <a:off x="762000" y="2303463"/>
            <a:ext cx="3976688" cy="1587"/>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6" name="Line 34"/>
          <p:cNvSpPr>
            <a:spLocks noChangeShapeType="1"/>
          </p:cNvSpPr>
          <p:nvPr/>
        </p:nvSpPr>
        <p:spPr bwMode="black">
          <a:xfrm>
            <a:off x="1049338" y="2312988"/>
            <a:ext cx="1587" cy="887412"/>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7" name="Line 35"/>
          <p:cNvSpPr>
            <a:spLocks noChangeShapeType="1"/>
          </p:cNvSpPr>
          <p:nvPr/>
        </p:nvSpPr>
        <p:spPr bwMode="black">
          <a:xfrm>
            <a:off x="1049338" y="3160713"/>
            <a:ext cx="1587" cy="8890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8" name="Line 36"/>
          <p:cNvSpPr>
            <a:spLocks noChangeShapeType="1"/>
          </p:cNvSpPr>
          <p:nvPr/>
        </p:nvSpPr>
        <p:spPr bwMode="black">
          <a:xfrm>
            <a:off x="1049338" y="4097338"/>
            <a:ext cx="1587" cy="8890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9" name="Line 37"/>
          <p:cNvSpPr>
            <a:spLocks noChangeShapeType="1"/>
          </p:cNvSpPr>
          <p:nvPr/>
        </p:nvSpPr>
        <p:spPr bwMode="black">
          <a:xfrm>
            <a:off x="1066800" y="5105400"/>
            <a:ext cx="0" cy="9906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8" name="Text Box 38"/>
          <p:cNvSpPr txBox="1">
            <a:spLocks noChangeArrowheads="1"/>
          </p:cNvSpPr>
          <p:nvPr/>
        </p:nvSpPr>
        <p:spPr bwMode="auto">
          <a:xfrm>
            <a:off x="4800600" y="3429000"/>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000" b="1">
                <a:solidFill>
                  <a:srgbClr val="FF0000"/>
                </a:solidFill>
                <a:latin typeface="Times New Roman" panose="02020603050405020304" pitchFamily="18" charset="0"/>
              </a:rPr>
              <a:t>4 khổ tiếp theo</a:t>
            </a:r>
          </a:p>
        </p:txBody>
      </p:sp>
      <p:sp>
        <p:nvSpPr>
          <p:cNvPr id="51239" name="Text Box 39"/>
          <p:cNvSpPr txBox="1">
            <a:spLocks noChangeArrowheads="1"/>
          </p:cNvSpPr>
          <p:nvPr/>
        </p:nvSpPr>
        <p:spPr bwMode="auto">
          <a:xfrm>
            <a:off x="5029200" y="4413250"/>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000" b="1">
                <a:solidFill>
                  <a:srgbClr val="0033CC"/>
                </a:solidFill>
                <a:latin typeface="Times New Roman" panose="02020603050405020304" pitchFamily="18" charset="0"/>
              </a:rPr>
              <a:t>Khổ thơ thứ 6</a:t>
            </a:r>
          </a:p>
        </p:txBody>
      </p:sp>
      <p:sp>
        <p:nvSpPr>
          <p:cNvPr id="51240" name="Text Box 40"/>
          <p:cNvSpPr txBox="1">
            <a:spLocks noChangeArrowheads="1"/>
          </p:cNvSpPr>
          <p:nvPr/>
        </p:nvSpPr>
        <p:spPr bwMode="auto">
          <a:xfrm>
            <a:off x="4943475" y="5470525"/>
            <a:ext cx="160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000" b="1">
                <a:solidFill>
                  <a:srgbClr val="FFFF00"/>
                </a:solidFill>
                <a:latin typeface="Times New Roman" panose="02020603050405020304" pitchFamily="18" charset="0"/>
              </a:rPr>
              <a:t>Khổ thơ cuối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1228"/>
                                        </p:tgtEl>
                                        <p:attrNameLst>
                                          <p:attrName>style.visibility</p:attrName>
                                        </p:attrNameLst>
                                      </p:cBhvr>
                                      <p:to>
                                        <p:strVal val="visible"/>
                                      </p:to>
                                    </p:set>
                                    <p:anim by="(-#ppt_w*2)" calcmode="lin" valueType="num">
                                      <p:cBhvr rctx="PPT">
                                        <p:cTn id="7" dur="500" autoRev="1" fill="hold">
                                          <p:stCondLst>
                                            <p:cond delay="0"/>
                                          </p:stCondLst>
                                        </p:cTn>
                                        <p:tgtEl>
                                          <p:spTgt spid="51228"/>
                                        </p:tgtEl>
                                        <p:attrNameLst>
                                          <p:attrName>ppt_w</p:attrName>
                                        </p:attrNameLst>
                                      </p:cBhvr>
                                    </p:anim>
                                    <p:anim by="(#ppt_w*0.50)" calcmode="lin" valueType="num">
                                      <p:cBhvr>
                                        <p:cTn id="8" dur="500" decel="50000" autoRev="1" fill="hold">
                                          <p:stCondLst>
                                            <p:cond delay="0"/>
                                          </p:stCondLst>
                                        </p:cTn>
                                        <p:tgtEl>
                                          <p:spTgt spid="51228"/>
                                        </p:tgtEl>
                                        <p:attrNameLst>
                                          <p:attrName>ppt_x</p:attrName>
                                        </p:attrNameLst>
                                      </p:cBhvr>
                                    </p:anim>
                                    <p:anim from="(-#ppt_h/2)" to="(#ppt_y)" calcmode="lin" valueType="num">
                                      <p:cBhvr>
                                        <p:cTn id="9" dur="1000" fill="hold">
                                          <p:stCondLst>
                                            <p:cond delay="0"/>
                                          </p:stCondLst>
                                        </p:cTn>
                                        <p:tgtEl>
                                          <p:spTgt spid="51228"/>
                                        </p:tgtEl>
                                        <p:attrNameLst>
                                          <p:attrName>ppt_y</p:attrName>
                                        </p:attrNameLst>
                                      </p:cBhvr>
                                    </p:anim>
                                    <p:animRot by="21600000">
                                      <p:cBhvr>
                                        <p:cTn id="10" dur="1000" fill="hold">
                                          <p:stCondLst>
                                            <p:cond delay="0"/>
                                          </p:stCondLst>
                                        </p:cTn>
                                        <p:tgtEl>
                                          <p:spTgt spid="5122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1204"/>
                                        </p:tgtEl>
                                        <p:attrNameLst>
                                          <p:attrName>style.visibility</p:attrName>
                                        </p:attrNameLst>
                                      </p:cBhvr>
                                      <p:to>
                                        <p:strVal val="visible"/>
                                      </p:to>
                                    </p:set>
                                    <p:anim calcmode="lin" valueType="num">
                                      <p:cBhvr additive="base">
                                        <p:cTn id="15" dur="500" fill="hold"/>
                                        <p:tgtEl>
                                          <p:spTgt spid="51204"/>
                                        </p:tgtEl>
                                        <p:attrNameLst>
                                          <p:attrName>ppt_x</p:attrName>
                                        </p:attrNameLst>
                                      </p:cBhvr>
                                      <p:tavLst>
                                        <p:tav tm="0">
                                          <p:val>
                                            <p:strVal val="#ppt_x"/>
                                          </p:val>
                                        </p:tav>
                                        <p:tav tm="100000">
                                          <p:val>
                                            <p:strVal val="#ppt_x"/>
                                          </p:val>
                                        </p:tav>
                                      </p:tavLst>
                                    </p:anim>
                                    <p:anim calcmode="lin" valueType="num">
                                      <p:cBhvr additive="base">
                                        <p:cTn id="16" dur="500" fill="hold"/>
                                        <p:tgtEl>
                                          <p:spTgt spid="512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27"/>
                                        </p:tgtEl>
                                        <p:attrNameLst>
                                          <p:attrName>style.visibility</p:attrName>
                                        </p:attrNameLst>
                                      </p:cBhvr>
                                      <p:to>
                                        <p:strVal val="visible"/>
                                      </p:to>
                                    </p:set>
                                    <p:anim calcmode="lin" valueType="num">
                                      <p:cBhvr additive="base">
                                        <p:cTn id="19" dur="500" fill="hold"/>
                                        <p:tgtEl>
                                          <p:spTgt spid="51227"/>
                                        </p:tgtEl>
                                        <p:attrNameLst>
                                          <p:attrName>ppt_x</p:attrName>
                                        </p:attrNameLst>
                                      </p:cBhvr>
                                      <p:tavLst>
                                        <p:tav tm="0">
                                          <p:val>
                                            <p:strVal val="#ppt_x"/>
                                          </p:val>
                                        </p:tav>
                                        <p:tav tm="100000">
                                          <p:val>
                                            <p:strVal val="#ppt_x"/>
                                          </p:val>
                                        </p:tav>
                                      </p:tavLst>
                                    </p:anim>
                                    <p:anim calcmode="lin" valueType="num">
                                      <p:cBhvr additive="base">
                                        <p:cTn id="20" dur="500" fill="hold"/>
                                        <p:tgtEl>
                                          <p:spTgt spid="512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51207"/>
                                        </p:tgtEl>
                                        <p:attrNameLst>
                                          <p:attrName>style.visibility</p:attrName>
                                        </p:attrNameLst>
                                      </p:cBhvr>
                                      <p:to>
                                        <p:strVal val="visible"/>
                                      </p:to>
                                    </p:set>
                                    <p:anim calcmode="lin" valueType="num">
                                      <p:cBhvr>
                                        <p:cTn id="25" dur="1000" fill="hold"/>
                                        <p:tgtEl>
                                          <p:spTgt spid="51207"/>
                                        </p:tgtEl>
                                        <p:attrNameLst>
                                          <p:attrName>ppt_x</p:attrName>
                                        </p:attrNameLst>
                                      </p:cBhvr>
                                      <p:tavLst>
                                        <p:tav tm="0">
                                          <p:val>
                                            <p:strVal val="#ppt_x-.2"/>
                                          </p:val>
                                        </p:tav>
                                        <p:tav tm="100000">
                                          <p:val>
                                            <p:strVal val="#ppt_x"/>
                                          </p:val>
                                        </p:tav>
                                      </p:tavLst>
                                    </p:anim>
                                    <p:anim calcmode="lin" valueType="num">
                                      <p:cBhvr>
                                        <p:cTn id="26" dur="1000" fill="hold"/>
                                        <p:tgtEl>
                                          <p:spTgt spid="5120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1207"/>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51238"/>
                                        </p:tgtEl>
                                        <p:attrNameLst>
                                          <p:attrName>style.visibility</p:attrName>
                                        </p:attrNameLst>
                                      </p:cBhvr>
                                      <p:to>
                                        <p:strVal val="visible"/>
                                      </p:to>
                                    </p:set>
                                    <p:anim calcmode="lin" valueType="num">
                                      <p:cBhvr>
                                        <p:cTn id="30" dur="1000" fill="hold"/>
                                        <p:tgtEl>
                                          <p:spTgt spid="51238"/>
                                        </p:tgtEl>
                                        <p:attrNameLst>
                                          <p:attrName>ppt_x</p:attrName>
                                        </p:attrNameLst>
                                      </p:cBhvr>
                                      <p:tavLst>
                                        <p:tav tm="0">
                                          <p:val>
                                            <p:strVal val="#ppt_x-.2"/>
                                          </p:val>
                                        </p:tav>
                                        <p:tav tm="100000">
                                          <p:val>
                                            <p:strVal val="#ppt_x"/>
                                          </p:val>
                                        </p:tav>
                                      </p:tavLst>
                                    </p:anim>
                                    <p:anim calcmode="lin" valueType="num">
                                      <p:cBhvr>
                                        <p:cTn id="31" dur="1000" fill="hold"/>
                                        <p:tgtEl>
                                          <p:spTgt spid="5123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12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51205"/>
                                        </p:tgtEl>
                                        <p:attrNameLst>
                                          <p:attrName>style.visibility</p:attrName>
                                        </p:attrNameLst>
                                      </p:cBhvr>
                                      <p:to>
                                        <p:strVal val="visible"/>
                                      </p:to>
                                    </p:set>
                                    <p:animEffect transition="in" filter="strips(downLeft)">
                                      <p:cBhvr>
                                        <p:cTn id="37" dur="500"/>
                                        <p:tgtEl>
                                          <p:spTgt spid="51205"/>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1239"/>
                                        </p:tgtEl>
                                        <p:attrNameLst>
                                          <p:attrName>style.visibility</p:attrName>
                                        </p:attrNameLst>
                                      </p:cBhvr>
                                      <p:to>
                                        <p:strVal val="visible"/>
                                      </p:to>
                                    </p:set>
                                    <p:animEffect transition="in" filter="strips(downLeft)">
                                      <p:cBhvr>
                                        <p:cTn id="40" dur="500"/>
                                        <p:tgtEl>
                                          <p:spTgt spid="5123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51206"/>
                                        </p:tgtEl>
                                        <p:attrNameLst>
                                          <p:attrName>style.visibility</p:attrName>
                                        </p:attrNameLst>
                                      </p:cBhvr>
                                      <p:to>
                                        <p:strVal val="visible"/>
                                      </p:to>
                                    </p:set>
                                    <p:animEffect transition="in" filter="slide(fromTop)">
                                      <p:cBhvr>
                                        <p:cTn id="45" dur="500"/>
                                        <p:tgtEl>
                                          <p:spTgt spid="51206"/>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51240"/>
                                        </p:tgtEl>
                                        <p:attrNameLst>
                                          <p:attrName>style.visibility</p:attrName>
                                        </p:attrNameLst>
                                      </p:cBhvr>
                                      <p:to>
                                        <p:strVal val="visible"/>
                                      </p:to>
                                    </p:set>
                                    <p:animEffect transition="in" filter="slide(fromTop)">
                                      <p:cBhvr>
                                        <p:cTn id="48" dur="500"/>
                                        <p:tgtEl>
                                          <p:spTgt spid="51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p:bldP spid="51206" grpId="0"/>
      <p:bldP spid="51207" grpId="0"/>
      <p:bldP spid="51227" grpId="0"/>
      <p:bldP spid="51228" grpId="0"/>
      <p:bldP spid="51238" grpId="0"/>
      <p:bldP spid="51239" grpId="0"/>
      <p:bldP spid="512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AutoShape 5"/>
          <p:cNvSpPr>
            <a:spLocks noChangeArrowheads="1"/>
          </p:cNvSpPr>
          <p:nvPr/>
        </p:nvSpPr>
        <p:spPr bwMode="auto">
          <a:xfrm>
            <a:off x="2209800" y="2743200"/>
            <a:ext cx="5486400" cy="2819400"/>
          </a:xfrm>
          <a:prstGeom prst="wedgeEllipseCallout">
            <a:avLst>
              <a:gd name="adj1" fmla="val -44269"/>
              <a:gd name="adj2" fmla="val 107829"/>
            </a:avLst>
          </a:prstGeom>
          <a:solidFill>
            <a:schemeClr val="accent1"/>
          </a:solidFill>
          <a:ln w="9525">
            <a:solidFill>
              <a:schemeClr val="tx1"/>
            </a:solidFill>
            <a:miter lim="800000"/>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latin typeface="Times New Roman" panose="02020603050405020304" pitchFamily="18" charset="0"/>
            </a:endParaRPr>
          </a:p>
        </p:txBody>
      </p:sp>
      <p:sp>
        <p:nvSpPr>
          <p:cNvPr id="132102" name="Rectangle 6"/>
          <p:cNvSpPr>
            <a:spLocks noChangeArrowheads="1"/>
          </p:cNvSpPr>
          <p:nvPr/>
        </p:nvSpPr>
        <p:spPr bwMode="auto">
          <a:xfrm>
            <a:off x="3048000" y="3200400"/>
            <a:ext cx="4038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r>
              <a:rPr lang="en-US" altLang="en-US" sz="3200">
                <a:solidFill>
                  <a:schemeClr val="bg1"/>
                </a:solidFill>
                <a:latin typeface="Times New Roman" panose="02020603050405020304" pitchFamily="18" charset="0"/>
              </a:rPr>
              <a:t>? Nhận xét về hình ảnh “bếp lửa” trong 3 câu thơ đầu (nghệ thuật, nội dung)? </a:t>
            </a:r>
          </a:p>
        </p:txBody>
      </p:sp>
      <p:sp>
        <p:nvSpPr>
          <p:cNvPr id="132104" name="Text Box 8"/>
          <p:cNvSpPr txBox="1">
            <a:spLocks noChangeArrowheads="1"/>
          </p:cNvSpPr>
          <p:nvPr/>
        </p:nvSpPr>
        <p:spPr bwMode="auto">
          <a:xfrm>
            <a:off x="3706813" y="304800"/>
            <a:ext cx="5027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rPr>
              <a:t>Một bếp lửa chờn vờn sương sớm</a:t>
            </a:r>
          </a:p>
          <a:p>
            <a:pPr eaLnBrk="1" hangingPunct="1"/>
            <a:r>
              <a:rPr lang="en-US" altLang="en-US" sz="2400" b="1">
                <a:solidFill>
                  <a:srgbClr val="FF0000"/>
                </a:solidFill>
                <a:latin typeface="Times New Roman" panose="02020603050405020304" pitchFamily="18" charset="0"/>
              </a:rPr>
              <a:t>Một bếp lửa ấp iu nồng đượm</a:t>
            </a:r>
          </a:p>
          <a:p>
            <a:pPr eaLnBrk="1" hangingPunct="1"/>
            <a:r>
              <a:rPr lang="en-US" altLang="en-US" sz="2400" b="1">
                <a:solidFill>
                  <a:srgbClr val="FF0000"/>
                </a:solidFill>
                <a:latin typeface="Times New Roman" panose="02020603050405020304" pitchFamily="18" charset="0"/>
              </a:rPr>
              <a:t>Cháu thương bà biết mấy nắng mưa.</a:t>
            </a:r>
          </a:p>
        </p:txBody>
      </p:sp>
      <p:pic>
        <p:nvPicPr>
          <p:cNvPr id="13317" name="Picture 10" descr="bep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32104"/>
                                        </p:tgtEl>
                                        <p:attrNameLst>
                                          <p:attrName>style.visibility</p:attrName>
                                        </p:attrNameLst>
                                      </p:cBhvr>
                                      <p:to>
                                        <p:strVal val="visible"/>
                                      </p:to>
                                    </p:set>
                                    <p:animEffect transition="in" filter="barn(inHorizontal)">
                                      <p:cBhvr>
                                        <p:cTn id="7" dur="500"/>
                                        <p:tgtEl>
                                          <p:spTgt spid="132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2102"/>
                                        </p:tgtEl>
                                        <p:attrNameLst>
                                          <p:attrName>style.visibility</p:attrName>
                                        </p:attrNameLst>
                                      </p:cBhvr>
                                      <p:to>
                                        <p:strVal val="visible"/>
                                      </p:to>
                                    </p:set>
                                    <p:animEffect transition="in" filter="box(in)">
                                      <p:cBhvr>
                                        <p:cTn id="12" dur="500"/>
                                        <p:tgtEl>
                                          <p:spTgt spid="13210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2101"/>
                                        </p:tgtEl>
                                        <p:attrNameLst>
                                          <p:attrName>style.visibility</p:attrName>
                                        </p:attrNameLst>
                                      </p:cBhvr>
                                      <p:to>
                                        <p:strVal val="visible"/>
                                      </p:to>
                                    </p:set>
                                    <p:animEffect transition="in" filter="box(in)">
                                      <p:cBhvr>
                                        <p:cTn id="15"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87&quot;/&gt;&lt;/object&gt;&lt;object type=&quot;3&quot; unique_id=&quot;10005&quot;&gt;&lt;property id=&quot;20148&quot; value=&quot;5&quot;/&gt;&lt;property id=&quot;20300&quot; value=&quot;Slide 2&quot;/&gt;&lt;property id=&quot;20307&quot; value=&quot;266&quot;/&gt;&lt;/object&gt;&lt;object type=&quot;3&quot; unique_id=&quot;10006&quot;&gt;&lt;property id=&quot;20148&quot; value=&quot;5&quot;/&gt;&lt;property id=&quot;20300&quot; value=&quot;Slide 3&quot;/&gt;&lt;property id=&quot;20307&quot; value=&quot;363&quot;/&gt;&lt;/object&gt;&lt;object type=&quot;3&quot; unique_id=&quot;10007&quot;&gt;&lt;property id=&quot;20148&quot; value=&quot;5&quot;/&gt;&lt;property id=&quot;20300&quot; value=&quot;Slide 4&quot;/&gt;&lt;property id=&quot;20307&quot; value=&quot;365&quot;/&gt;&lt;/object&gt;&lt;object type=&quot;3&quot; unique_id=&quot;10008&quot;&gt;&lt;property id=&quot;20148&quot; value=&quot;5&quot;/&gt;&lt;property id=&quot;20300&quot; value=&quot;Slide 5&quot;/&gt;&lt;property id=&quot;20307&quot; value=&quot;364&quot;/&gt;&lt;/object&gt;&lt;object type=&quot;3&quot; unique_id=&quot;10009&quot;&gt;&lt;property id=&quot;20148&quot; value=&quot;5&quot;/&gt;&lt;property id=&quot;20300&quot; value=&quot;Slide 6&quot;/&gt;&lt;property id=&quot;20307&quot; value=&quot;329&quot;/&gt;&lt;/object&gt;&lt;object type=&quot;3&quot; unique_id=&quot;10010&quot;&gt;&lt;property id=&quot;20148&quot; value=&quot;5&quot;/&gt;&lt;property id=&quot;20300&quot; value=&quot;Slide 7&quot;/&gt;&lt;property id=&quot;20307&quot; value=&quot;347&quot;/&gt;&lt;/object&gt;&lt;object type=&quot;3&quot; unique_id=&quot;10011&quot;&gt;&lt;property id=&quot;20148&quot; value=&quot;5&quot;/&gt;&lt;property id=&quot;20300&quot; value=&quot;Slide 8&quot;/&gt;&lt;property id=&quot;20307&quot; value=&quot;330&quot;/&gt;&lt;/object&gt;&lt;object type=&quot;3&quot; unique_id=&quot;10012&quot;&gt;&lt;property id=&quot;20148&quot; value=&quot;5&quot;/&gt;&lt;property id=&quot;20300&quot; value=&quot;Slide 9&quot;/&gt;&lt;property id=&quot;20307&quot; value=&quot;386&quot;/&gt;&lt;/object&gt;&lt;object type=&quot;3&quot; unique_id=&quot;10013&quot;&gt;&lt;property id=&quot;20148&quot; value=&quot;5&quot;/&gt;&lt;property id=&quot;20300&quot; value=&quot;Slide 10&quot;/&gt;&lt;property id=&quot;20307&quot; value=&quot;348&quot;/&gt;&lt;/object&gt;&lt;object type=&quot;3&quot; unique_id=&quot;10014&quot;&gt;&lt;property id=&quot;20148&quot; value=&quot;5&quot;/&gt;&lt;property id=&quot;20300&quot; value=&quot;Slide 11&quot;/&gt;&lt;property id=&quot;20307&quot; value=&quot;350&quot;/&gt;&lt;/object&gt;&lt;object type=&quot;3&quot; unique_id=&quot;10015&quot;&gt;&lt;property id=&quot;20148&quot; value=&quot;5&quot;/&gt;&lt;property id=&quot;20300&quot; value=&quot;Slide 12&quot;/&gt;&lt;property id=&quot;20307&quot; value=&quot;385&quot;/&gt;&lt;/object&gt;&lt;object type=&quot;3&quot; unique_id=&quot;10016&quot;&gt;&lt;property id=&quot;20148&quot; value=&quot;5&quot;/&gt;&lt;property id=&quot;20300&quot; value=&quot;Slide 13&quot;/&gt;&lt;property id=&quot;20307&quot; value=&quot;389&quot;/&gt;&lt;/object&gt;&lt;object type=&quot;3&quot; unique_id=&quot;10017&quot;&gt;&lt;property id=&quot;20148&quot; value=&quot;5&quot;/&gt;&lt;property id=&quot;20300&quot; value=&quot;Slide 14&quot;/&gt;&lt;property id=&quot;20307&quot; value=&quot;352&quot;/&gt;&lt;/object&gt;&lt;object type=&quot;3&quot; unique_id=&quot;10018&quot;&gt;&lt;property id=&quot;20148&quot; value=&quot;5&quot;/&gt;&lt;property id=&quot;20300&quot; value=&quot;Slide 15 - &amp;quot;       Dòng hồi tưởng của cháu&amp;quot;&quot;/&gt;&lt;property id=&quot;20307&quot; value=&quot;360&quot;/&gt;&lt;/object&gt;&lt;object type=&quot;3&quot; unique_id=&quot;10019&quot;&gt;&lt;property id=&quot;20148&quot; value=&quot;5&quot;/&gt;&lt;property id=&quot;20300&quot; value=&quot;Slide 16&quot;/&gt;&lt;property id=&quot;20307&quot; value=&quot;353&quot;/&gt;&lt;/object&gt;&lt;object type=&quot;3&quot; unique_id=&quot;10020&quot;&gt;&lt;property id=&quot;20148&quot; value=&quot;5&quot;/&gt;&lt;property id=&quot;20300&quot; value=&quot;Slide 17&quot;/&gt;&lt;property id=&quot;20307&quot; value=&quot;354&quot;/&gt;&lt;/object&gt;&lt;object type=&quot;3&quot; unique_id=&quot;10021&quot;&gt;&lt;property id=&quot;20148&quot; value=&quot;5&quot;/&gt;&lt;property id=&quot;20300&quot; value=&quot;Slide 18&quot;/&gt;&lt;property id=&quot;20307&quot; value=&quot;355&quot;/&gt;&lt;/object&gt;&lt;object type=&quot;3&quot; unique_id=&quot;10022&quot;&gt;&lt;property id=&quot;20148&quot; value=&quot;5&quot;/&gt;&lt;property id=&quot;20300&quot; value=&quot;Slide 19&quot;/&gt;&lt;property id=&quot;20307&quot; value=&quot;356&quot;/&gt;&lt;/object&gt;&lt;object type=&quot;3&quot; unique_id=&quot;10023&quot;&gt;&lt;property id=&quot;20148&quot; value=&quot;5&quot;/&gt;&lt;property id=&quot;20300&quot; value=&quot;Slide 20&quot;/&gt;&lt;property id=&quot;20307&quot; value=&quot;357&quot;/&gt;&lt;/object&gt;&lt;object type=&quot;3&quot; unique_id=&quot;10024&quot;&gt;&lt;property id=&quot;20148&quot; value=&quot;5&quot;/&gt;&lt;property id=&quot;20300&quot; value=&quot;Slide 21&quot;/&gt;&lt;property id=&quot;20307&quot; value=&quot;351&quot;/&gt;&lt;/object&gt;&lt;object type=&quot;3&quot; unique_id=&quot;10025&quot;&gt;&lt;property id=&quot;20148&quot; value=&quot;5&quot;/&gt;&lt;property id=&quot;20300&quot; value=&quot;Slide 22 - &amp;quot;“Tu hú kêu trên những cánh đồng xa… Tiếng tu hú sao mà tha thiết thế!...  Tu hú ơi ! Chẳng đến ở cùng bà Kêu chi h&quot;/&gt;&lt;property id=&quot;20307&quot; value=&quot;312&quot;/&gt;&lt;/object&gt;&lt;object type=&quot;3&quot; unique_id=&quot;10026&quot;&gt;&lt;property id=&quot;20148&quot; value=&quot;5&quot;/&gt;&lt;property id=&quot;20300&quot; value=&quot;Slide 23&quot;/&gt;&lt;property id=&quot;20307&quot; value=&quot;358&quot;/&gt;&lt;/object&gt;&lt;object type=&quot;3&quot; unique_id=&quot;10027&quot;&gt;&lt;property id=&quot;20148&quot; value=&quot;5&quot;/&gt;&lt;property id=&quot;20300&quot; value=&quot;Slide 24&quot;/&gt;&lt;property id=&quot;20307&quot; value=&quot;307&quot;/&gt;&lt;/object&gt;&lt;object type=&quot;3&quot; unique_id=&quot;10028&quot;&gt;&lt;property id=&quot;20148&quot; value=&quot;5&quot;/&gt;&lt;property id=&quot;20300&quot; value=&quot;Slide 25&quot;/&gt;&lt;property id=&quot;20307&quot; value=&quot;332&quot;/&gt;&lt;/object&gt;&lt;object type=&quot;3&quot; unique_id=&quot;10029&quot;&gt;&lt;property id=&quot;20148&quot; value=&quot;5&quot;/&gt;&lt;property id=&quot;20300&quot; value=&quot;Slide 26&quot;/&gt;&lt;property id=&quot;20307&quot; value=&quot;280&quot;/&gt;&lt;/object&gt;&lt;object type=&quot;3&quot; unique_id=&quot;10030&quot;&gt;&lt;property id=&quot;20148&quot; value=&quot;5&quot;/&gt;&lt;property id=&quot;20300&quot; value=&quot;Slide 27&quot;/&gt;&lt;property id=&quot;20307&quot; value=&quot;361&quot;/&gt;&lt;/object&gt;&lt;object type=&quot;3&quot; unique_id=&quot;10031&quot;&gt;&lt;property id=&quot;20148&quot; value=&quot;5&quot;/&gt;&lt;property id=&quot;20300&quot; value=&quot;Slide 28&quot;/&gt;&lt;property id=&quot;20307&quot; value=&quot;367&quot;/&gt;&lt;/object&gt;&lt;object type=&quot;3&quot; unique_id=&quot;10032&quot;&gt;&lt;property id=&quot;20148&quot; value=&quot;5&quot;/&gt;&lt;property id=&quot;20300&quot; value=&quot;Slide 29 - &amp;quot;         &amp;quot;&quot;/&gt;&lt;property id=&quot;20307&quot; value=&quot;313&quot;/&gt;&lt;/object&gt;&lt;object type=&quot;3&quot; unique_id=&quot;10033&quot;&gt;&lt;property id=&quot;20148&quot; value=&quot;5&quot;/&gt;&lt;property id=&quot;20300&quot; value=&quot;Slide 30&quot;/&gt;&lt;property id=&quot;20307&quot; value=&quot;378&quot;/&gt;&lt;/object&gt;&lt;object type=&quot;3&quot; unique_id=&quot;10034&quot;&gt;&lt;property id=&quot;20148&quot; value=&quot;5&quot;/&gt;&lt;property id=&quot;20300&quot; value=&quot;Slide 31&quot;/&gt;&lt;property id=&quot;20307&quot; value=&quot;379&quot;/&gt;&lt;/object&gt;&lt;object type=&quot;3&quot; unique_id=&quot;10035&quot;&gt;&lt;property id=&quot;20148&quot; value=&quot;5&quot;/&gt;&lt;property id=&quot;20300&quot; value=&quot;Slide 32&quot;/&gt;&lt;property id=&quot;20307&quot; value=&quot;380&quot;/&gt;&lt;/object&gt;&lt;object type=&quot;3&quot; unique_id=&quot;10036&quot;&gt;&lt;property id=&quot;20148&quot; value=&quot;5&quot;/&gt;&lt;property id=&quot;20300&quot; value=&quot;Slide 33&quot;/&gt;&lt;property id=&quot;20307&quot; value=&quot;381&quot;/&gt;&lt;/object&gt;&lt;object type=&quot;3&quot; unique_id=&quot;10037&quot;&gt;&lt;property id=&quot;20148&quot; value=&quot;5&quot;/&gt;&lt;property id=&quot;20300&quot; value=&quot;Slide 34&quot;/&gt;&lt;property id=&quot;20307&quot; value=&quot;382&quot;/&gt;&lt;/object&gt;&lt;object type=&quot;3&quot; unique_id=&quot;10038&quot;&gt;&lt;property id=&quot;20148&quot; value=&quot;5&quot;/&gt;&lt;property id=&quot;20300&quot; value=&quot;Slide 35&quot;/&gt;&lt;property id=&quot;20307&quot; value=&quot;383&quot;/&gt;&lt;/object&gt;&lt;object type=&quot;3&quot; unique_id=&quot;10039&quot;&gt;&lt;property id=&quot;20148&quot; value=&quot;5&quot;/&gt;&lt;property id=&quot;20300&quot; value=&quot;Slide 36&quot;/&gt;&lt;property id=&quot;20307&quot; value=&quot;318&quot;/&gt;&lt;/object&gt;&lt;object type=&quot;3&quot; unique_id=&quot;10041&quot;&gt;&lt;property id=&quot;20148&quot; value=&quot;5&quot;/&gt;&lt;property id=&quot;20300&quot; value=&quot;Slide 37 - &amp;quot;  HƯỚNG DẪN VỀ NHÀ : ************&amp;quot;&quot;/&gt;&lt;property id=&quot;20307&quot; value=&quot;327&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2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4357</TotalTime>
  <Words>2169</Words>
  <Application>Microsoft Office PowerPoint</Application>
  <PresentationFormat>On-screen Show (4:3)</PresentationFormat>
  <Paragraphs>232</Paragraphs>
  <Slides>37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Tahoma</vt:lpstr>
      <vt:lpstr>Wingdings</vt:lpstr>
      <vt:lpstr>Calibri</vt:lpstr>
      <vt:lpstr>Wingdings 2</vt:lpstr>
      <vt:lpstr>Wingdings 3</vt:lpstr>
      <vt:lpstr>Times New Roman</vt:lpstr>
      <vt:lpstr>.VnTime</vt:lpstr>
      <vt:lpstr>Ocean</vt:lpstr>
      <vt:lpstr>2_Apex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Dòng hồi tưởng của cháu</vt:lpstr>
      <vt:lpstr>PowerPoint Presentation</vt:lpstr>
      <vt:lpstr>PowerPoint Presentation</vt:lpstr>
      <vt:lpstr>PowerPoint Presentation</vt:lpstr>
      <vt:lpstr>PowerPoint Presentation</vt:lpstr>
      <vt:lpstr>PowerPoint Presentation</vt:lpstr>
      <vt:lpstr>PowerPoint Presentation</vt:lpstr>
      <vt:lpstr>“Tu hú kêu trên những cánh đồng xa… Tiếng tu hú sao mà tha thiết thế!...  Tu hú ơi ! Chẳng đến ở cùng bà Kêu chi hoài trên những cánh đồng xa?”</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VỀ NHÀ : ************</vt:lpstr>
    </vt:vector>
  </TitlesOfParts>
  <Company>0904254455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vietaq@yahoo.com</dc:creator>
  <cp:lastModifiedBy>Le Tien Duat</cp:lastModifiedBy>
  <cp:revision>207</cp:revision>
  <dcterms:created xsi:type="dcterms:W3CDTF">2008-11-09T19:28:14Z</dcterms:created>
  <dcterms:modified xsi:type="dcterms:W3CDTF">2019-11-12T05:53:07Z</dcterms:modified>
</cp:coreProperties>
</file>