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82" r:id="rId2"/>
    <p:sldId id="360" r:id="rId3"/>
    <p:sldId id="361" r:id="rId4"/>
    <p:sldId id="376" r:id="rId5"/>
    <p:sldId id="339" r:id="rId6"/>
    <p:sldId id="363" r:id="rId7"/>
    <p:sldId id="375" r:id="rId8"/>
    <p:sldId id="378" r:id="rId9"/>
    <p:sldId id="377" r:id="rId10"/>
    <p:sldId id="379" r:id="rId11"/>
    <p:sldId id="368" r:id="rId12"/>
    <p:sldId id="369" r:id="rId13"/>
    <p:sldId id="381" r:id="rId14"/>
    <p:sldId id="371" r:id="rId15"/>
    <p:sldId id="380" r:id="rId16"/>
    <p:sldId id="372" r:id="rId17"/>
    <p:sldId id="373" r:id="rId18"/>
    <p:sldId id="374" r:id="rId19"/>
    <p:sldId id="330" r:id="rId20"/>
    <p:sldId id="31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5229"/>
    <a:srgbClr val="3399FF"/>
    <a:srgbClr val="FFFF66"/>
    <a:srgbClr val="CC00FF"/>
    <a:srgbClr val="99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599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E68384-6CEC-4114-9ADF-B4BF145E16FF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FA3379-21CD-4721-9667-764010FE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1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F7F78D-8CF5-4535-9676-CF8AA687BB0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4F992-2B31-4B7F-85EF-872CDC472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5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F2AD9-9722-4441-B6A3-40073F363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1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8197D-6C4E-4A8F-836C-FDD58D49E2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0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2F996-65D3-424D-BB04-6B21CD53B6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7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2F81-4EA5-48ED-9869-49DFAE1874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6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0E38-3430-4567-A34D-58679E8E0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6E914-2B1A-4380-B430-6AA0B36531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2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A68A9-A101-473F-91ED-1B07747844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3022E-EE1C-498D-861F-4B5D44A3E3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2D184-8FE7-4CCE-94B4-9865007768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9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6F514-702C-4E2A-8BC7-90FD50A25E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0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FE0056-7668-4E23-A243-F089864DBC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iem%20Truong\Music\Unknown%20artist\Unknown%20album%20(1-29-2014%209-40-50%20AM)\44%20Track%2044.wm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iem%20Truong\Music\Unknown%20artist\Unknown%20album%20(1-29-2014%209-40-50%20AM)\45%20Track%2045.wm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iem%20Truong\Music\Unknown%20artist\Unknown%20album%20(1-29-2014%209-40-50%20AM)\46%20Track%2046.wm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0.gif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12" Type="http://schemas.openxmlformats.org/officeDocument/2006/relationships/slide" Target="slide1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iem%20Truong\Music\Unknown%20artist\Unknown%20album%20(1-29-2014%209-40-50%20AM)\43%20Track%2043.wm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em%20Truong\Videos\Abilities%20%20%20English%20Language%5b2%5d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990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en-US" sz="4000">
                <a:solidFill>
                  <a:schemeClr val="tx2"/>
                </a:solidFill>
                <a:latin typeface=".VnArial" pitchFamily="34" charset="0"/>
              </a:rPr>
            </a:br>
            <a:br>
              <a:rPr lang="en-US" sz="4000">
                <a:solidFill>
                  <a:schemeClr val="tx2"/>
                </a:solidFill>
                <a:latin typeface=".VnArial" pitchFamily="34" charset="0"/>
              </a:rPr>
            </a:br>
            <a:br>
              <a:rPr lang="en-US" sz="4000">
                <a:solidFill>
                  <a:schemeClr val="tx2"/>
                </a:solidFill>
                <a:latin typeface=".VnArial" pitchFamily="34" charset="0"/>
              </a:rPr>
            </a:br>
            <a:br>
              <a:rPr lang="en-US" sz="4000">
                <a:solidFill>
                  <a:schemeClr val="tx2"/>
                </a:solidFill>
                <a:latin typeface=".VnArial" pitchFamily="34" charset="0"/>
              </a:rPr>
            </a:br>
            <a:br>
              <a:rPr lang="en-US" sz="4000">
                <a:solidFill>
                  <a:schemeClr val="tx2"/>
                </a:solidFill>
                <a:latin typeface=".VnArial" pitchFamily="34" charset="0"/>
              </a:rPr>
            </a:br>
            <a:endParaRPr lang="en-US" sz="4000">
              <a:solidFill>
                <a:schemeClr val="tx2"/>
              </a:solidFill>
              <a:latin typeface=".Vn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228600"/>
            <a:ext cx="1005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800080"/>
                </a:solidFill>
                <a:latin typeface=".VnAristote" pitchFamily="34" charset="0"/>
              </a:rPr>
              <a:t>		</a:t>
            </a:r>
            <a:r>
              <a:rPr lang="en-US" sz="3600">
                <a:solidFill>
                  <a:srgbClr val="800080"/>
                </a:solidFill>
                <a:latin typeface=".VnAristote" pitchFamily="34" charset="0"/>
              </a:rPr>
              <a:t>	</a:t>
            </a:r>
            <a:endParaRPr lang="en-US" sz="6000" dirty="0">
              <a:solidFill>
                <a:srgbClr val="800080"/>
              </a:solidFill>
              <a:latin typeface=".VnAristote" pitchFamily="34" charset="0"/>
            </a:endParaRPr>
          </a:p>
          <a:p>
            <a:pPr>
              <a:spcBef>
                <a:spcPct val="50000"/>
              </a:spcBef>
            </a:pPr>
            <a:r>
              <a:rPr lang="vi-VN" sz="6500" dirty="0">
                <a:solidFill>
                  <a:srgbClr val="800080"/>
                </a:solidFill>
                <a:latin typeface="Edwardian Script ITC" panose="030303020407070D0804" pitchFamily="66" charset="0"/>
              </a:rPr>
              <a:t>           </a:t>
            </a:r>
            <a:r>
              <a:rPr lang="vi-VN" sz="7200" dirty="0" err="1">
                <a:solidFill>
                  <a:srgbClr val="00B050"/>
                </a:solidFill>
                <a:latin typeface="Edwardian Script ITC" panose="030303020407070D0804" pitchFamily="66" charset="0"/>
              </a:rPr>
              <a:t>Unit</a:t>
            </a:r>
            <a:r>
              <a:rPr lang="vi-VN" sz="7200" dirty="0">
                <a:solidFill>
                  <a:srgbClr val="00B050"/>
                </a:solidFill>
                <a:latin typeface="Edwardian Script ITC" panose="030303020407070D0804" pitchFamily="66" charset="0"/>
              </a:rPr>
              <a:t> 12 : </a:t>
            </a:r>
            <a:r>
              <a:rPr lang="vi-VN" sz="7200" dirty="0" err="1">
                <a:solidFill>
                  <a:srgbClr val="00B050"/>
                </a:solidFill>
                <a:latin typeface="Edwardian Script ITC" panose="030303020407070D0804" pitchFamily="66" charset="0"/>
              </a:rPr>
              <a:t>Robots</a:t>
            </a:r>
            <a:endParaRPr lang="en-US" sz="6500" dirty="0">
              <a:solidFill>
                <a:srgbClr val="00B05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50244" y="1562100"/>
            <a:ext cx="784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CC"/>
                </a:solidFill>
                <a:latin typeface=".VnRevue" pitchFamily="34" charset="0"/>
              </a:rPr>
              <a:t>    </a:t>
            </a:r>
          </a:p>
        </p:txBody>
      </p:sp>
      <p:pic>
        <p:nvPicPr>
          <p:cNvPr id="3078" name="Picture 6" descr="XMASCA~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5334000"/>
            <a:ext cx="274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14300" y="2742209"/>
            <a:ext cx="899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dirty="0">
                <a:solidFill>
                  <a:srgbClr val="FF0000"/>
                </a:solidFill>
              </a:rPr>
              <a:t> Lesson 2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000" dirty="0">
                <a:solidFill>
                  <a:srgbClr val="00B0F0"/>
                </a:solidFill>
                <a:latin typeface="Algerian" panose="04020705040A02060702" pitchFamily="82" charset="0"/>
              </a:rPr>
              <a:t>A closer look 1   </a:t>
            </a:r>
          </a:p>
        </p:txBody>
      </p:sp>
    </p:spTree>
    <p:extLst>
      <p:ext uri="{BB962C8B-B14F-4D97-AF65-F5344CB8AC3E}">
        <p14:creationId xmlns:p14="http://schemas.microsoft.com/office/powerpoint/2010/main" val="356740210"/>
      </p:ext>
    </p:extLst>
  </p:cSld>
  <p:clrMapOvr>
    <a:masterClrMapping/>
  </p:clrMapOvr>
  <p:transition spd="slow">
    <p:fade/>
    <p:sndAc>
      <p:stSnd>
        <p:snd r:embed="rId3" name="Unit 7.way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9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4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30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 - The work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7" grpId="1"/>
      <p:bldP spid="3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Grammar Practice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685800"/>
            <a:ext cx="937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itchFamily="34" charset="0"/>
                <a:ea typeface="+mj-ea"/>
                <a:cs typeface="Aharoni" pitchFamily="2" charset="-79"/>
              </a:rPr>
              <a:t>Activity 4 : </a:t>
            </a:r>
            <a:r>
              <a:rPr lang="en-US" sz="3000" b="1" kern="0" dirty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What could </a:t>
            </a:r>
            <a:r>
              <a:rPr lang="en-US" sz="3000" b="1" kern="0" dirty="0" err="1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Ongaku</a:t>
            </a:r>
            <a:r>
              <a:rPr lang="en-US" sz="3000" b="1" kern="0" dirty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 do 2 years ago?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813560"/>
          <a:ext cx="46482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93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Lift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</a:rPr>
                        <a:t> heavy things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00FF"/>
                          </a:solidFill>
                          <a:sym typeface="Wingdings"/>
                        </a:rPr>
                        <a:t></a:t>
                      </a:r>
                      <a:endParaRPr lang="en-US" sz="3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69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Make 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0000FF"/>
                          </a:solidFill>
                          <a:sym typeface="Wingdings"/>
                        </a:rPr>
                        <a:t>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69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Recognize our 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0000FF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9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Guard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</a:rPr>
                        <a:t> the house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0000FF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69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Understand what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</a:rPr>
                        <a:t> we say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0000FF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loud Callout 8"/>
          <p:cNvSpPr/>
          <p:nvPr/>
        </p:nvSpPr>
        <p:spPr>
          <a:xfrm>
            <a:off x="5638800" y="1752600"/>
            <a:ext cx="3505200" cy="533400"/>
          </a:xfrm>
          <a:prstGeom prst="cloudCallout">
            <a:avLst>
              <a:gd name="adj1" fmla="val -24188"/>
              <a:gd name="adj2" fmla="val 118362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I am </a:t>
            </a:r>
            <a:r>
              <a:rPr lang="en-US" dirty="0" err="1">
                <a:solidFill>
                  <a:srgbClr val="0000FF"/>
                </a:solidFill>
              </a:rPr>
              <a:t>Ongaku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3400" y="548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A: Could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Ongaku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lift heavy things 2 years ago?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FF0000"/>
                </a:solidFill>
                <a:latin typeface="Aharoni" pitchFamily="2" charset="-79"/>
                <a:ea typeface="+mj-ea"/>
                <a:cs typeface="Aharoni" pitchFamily="2" charset="-79"/>
              </a:rPr>
              <a:t>B: Yes, it could.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7000"/>
            <a:ext cx="2819400" cy="29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7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SURVEY</a:t>
            </a:r>
          </a:p>
        </p:txBody>
      </p:sp>
      <p:pic>
        <p:nvPicPr>
          <p:cNvPr id="12" name="Content Placeholder 11" descr="{9292F044-56BE-429E-BF02-9E076B0A3B09}_school-kids-clipart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924969"/>
            <a:ext cx="3810000" cy="1876425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8288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3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things you could/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couldn</a:t>
            </a:r>
            <a:r>
              <a:rPr lang="en-US" sz="4000" b="1" kern="0" dirty="0">
                <a:solidFill>
                  <a:srgbClr val="FFC000"/>
                </a:solidFill>
                <a:latin typeface="Arial Rounded MT Bold" pitchFamily="34" charset="0"/>
                <a:ea typeface="+mj-ea"/>
                <a:cs typeface="+mj-cs"/>
              </a:rPr>
              <a:t>’t do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C000"/>
                </a:solidFill>
                <a:latin typeface="Arial Rounded MT Bold" pitchFamily="34" charset="0"/>
                <a:ea typeface="+mj-ea"/>
                <a:cs typeface="+mj-cs"/>
              </a:rPr>
              <a:t>at primary school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SURVEY</a:t>
            </a:r>
          </a:p>
        </p:txBody>
      </p:sp>
      <p:pic>
        <p:nvPicPr>
          <p:cNvPr id="12" name="Content Placeholder 11" descr="{9292F044-56BE-429E-BF02-9E076B0A3B09}_school-kids-clipart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924969"/>
            <a:ext cx="3810000" cy="1876425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8288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397000"/>
          <a:ext cx="8305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Could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Couldn’t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ute little boy cartoon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9" y="312738"/>
            <a:ext cx="4046311" cy="53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724229"/>
            <a:ext cx="312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Boy</a:t>
            </a:r>
          </a:p>
        </p:txBody>
      </p:sp>
      <p:sp>
        <p:nvSpPr>
          <p:cNvPr id="5" name="AutoShape 2" descr="Cute little boy carto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ute little boy cartoon Royalty Free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dea Houses - This Old Hou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dea Houses - This Old Hou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Idea Houses - This Old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14" y="576742"/>
            <a:ext cx="4686300" cy="51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7400" y="5724229"/>
            <a:ext cx="312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11254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FF0000"/>
                </a:solidFill>
                <a:latin typeface="Arial Black" pitchFamily="34" charset="0"/>
              </a:rPr>
              <a:t>/ </a:t>
            </a:r>
            <a:r>
              <a:rPr lang="en-US" sz="6000" b="1" dirty="0" err="1">
                <a:solidFill>
                  <a:srgbClr val="FF0000"/>
                </a:solidFill>
                <a:latin typeface="Arial Black" pitchFamily="34" charset="0"/>
              </a:rPr>
              <a:t>ɔɪ</a:t>
            </a:r>
            <a:r>
              <a:rPr lang="en-US" sz="6000" dirty="0">
                <a:solidFill>
                  <a:srgbClr val="FF0000"/>
                </a:solidFill>
                <a:latin typeface="Arial Black" pitchFamily="34" charset="0"/>
              </a:rPr>
              <a:t> /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4852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rgbClr val="D56D00"/>
                </a:solidFill>
                <a:effectLst/>
                <a:latin typeface="Arial" pitchFamily="34" charset="0"/>
                <a:cs typeface="Arial" pitchFamily="34" charset="0"/>
              </a:rPr>
              <a:t>ntroduction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altLang="en-US" sz="105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noidung.tienganh123.com/file/baihoc/pronunciation/coban/bai15/R53re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8077200" cy="47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1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oidung.tienganh123.com/file/baihoc/pronunciation/coban/bai16/R57re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1641"/>
            <a:ext cx="9144000" cy="507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3048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aʊ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8215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7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914400" y="533400"/>
            <a:ext cx="7391400" cy="1524000"/>
          </a:xfrm>
          <a:prstGeom prst="rect">
            <a:avLst/>
          </a:prstGeom>
        </p:spPr>
        <p:txBody>
          <a:bodyPr wrap="none" fromWordArt="1">
            <a:normAutofit fontScale="90000"/>
          </a:bodyPr>
          <a:lstStyle/>
          <a:p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TASK 1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  <a:t>: </a:t>
            </a:r>
            <a:b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  <a:t>Write the words you hear </a:t>
            </a:r>
            <a:b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  <a:t>in the appropriate columns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2179320"/>
          <a:ext cx="7467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3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/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ɔɪ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/</a:t>
                      </a:r>
                      <a:endParaRPr lang="en-US" sz="36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eaLnBrk="0" hangingPunct="0">
                        <a:spcBef>
                          <a:spcPct val="20000"/>
                        </a:spcBef>
                        <a:defRPr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aʊ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/</a:t>
                      </a:r>
                      <a:endParaRPr lang="en-US" sz="3600" kern="0" dirty="0">
                        <a:latin typeface="+mn-lt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FF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44 Track 4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066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7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914400" y="533400"/>
            <a:ext cx="7391400" cy="1524000"/>
          </a:xfrm>
          <a:prstGeom prst="rect">
            <a:avLst/>
          </a:prstGeom>
        </p:spPr>
        <p:txBody>
          <a:bodyPr wrap="none" fromWordArt="1"/>
          <a:lstStyle/>
          <a:p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TASK 2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  <a:t>: </a:t>
            </a:r>
            <a:b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  <a:t>Listen and circle the words you hear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381000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sz="3600" dirty="0"/>
              <a:t>Did you put oil/ all in the salad?</a:t>
            </a:r>
          </a:p>
          <a:p>
            <a:pPr marL="514350" indent="-514350" algn="just">
              <a:buAutoNum type="arabicPeriod"/>
            </a:pPr>
            <a:r>
              <a:rPr lang="en-US" sz="3600" dirty="0"/>
              <a:t>I can see a car/ cow over there.</a:t>
            </a:r>
          </a:p>
          <a:p>
            <a:pPr marL="514350" indent="-514350" algn="just">
              <a:buAutoNum type="arabicPeriod"/>
            </a:pPr>
            <a:r>
              <a:rPr lang="en-US" sz="3600" dirty="0"/>
              <a:t>Ah/ Ouch! You’ve stepped on my toes.</a:t>
            </a:r>
          </a:p>
          <a:p>
            <a:pPr marL="514350" indent="-514350" algn="just">
              <a:buAutoNum type="arabicPeriod"/>
            </a:pPr>
            <a:r>
              <a:rPr lang="en-US" sz="3600" dirty="0"/>
              <a:t>She took a bar/ bow when she finished the song.</a:t>
            </a:r>
          </a:p>
          <a:p>
            <a:endParaRPr lang="en-US" dirty="0"/>
          </a:p>
        </p:txBody>
      </p:sp>
      <p:pic>
        <p:nvPicPr>
          <p:cNvPr id="9" name="45 Track 4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762000"/>
            <a:ext cx="304800" cy="304800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762000" y="20574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 you put </a:t>
            </a:r>
            <a:r>
              <a:rPr kumimoji="0" lang="en-US" sz="3600" i="0" u="sng" strike="noStrike" kern="0" cap="none" spc="0" normalizeH="0" baseline="0" noProof="0" dirty="0">
                <a:ln>
                  <a:noFill/>
                </a:ln>
                <a:solidFill>
                  <a:srgbClr val="FF52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oil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all in the salad?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can see a car/ </a:t>
            </a:r>
            <a:r>
              <a:rPr kumimoji="0" lang="en-US" sz="3600" i="0" u="sng" strike="noStrike" kern="0" cap="none" spc="0" normalizeH="0" baseline="0" noProof="0" dirty="0">
                <a:ln>
                  <a:noFill/>
                </a:ln>
                <a:solidFill>
                  <a:srgbClr val="FF52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cow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 there.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Ah/ </a:t>
            </a: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rgbClr val="FF52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You’ve stepped on my toes.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 took a bar/ </a:t>
            </a: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rgbClr val="FF52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bow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she finished the song.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7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utoUpdateAnimBg="0"/>
      <p:bldP spid="8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7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914400" y="533400"/>
            <a:ext cx="7391400" cy="1524000"/>
          </a:xfrm>
          <a:prstGeom prst="rect">
            <a:avLst/>
          </a:prstGeom>
        </p:spPr>
        <p:txBody>
          <a:bodyPr wrap="none" fromWordArt="1"/>
          <a:lstStyle/>
          <a:p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TASK 3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  <a:t>: </a:t>
            </a:r>
            <a:b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  <a:t>Listen and practice the chants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2057400"/>
            <a:ext cx="8305800" cy="3810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I’ve got a robot toy, a robot toy</a:t>
            </a:r>
          </a:p>
          <a:p>
            <a:pPr>
              <a:buNone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He can jump up and down</a:t>
            </a:r>
          </a:p>
          <a:p>
            <a:pPr>
              <a:buNone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He’s such a good boy, such a good boy</a:t>
            </a:r>
          </a:p>
          <a:p>
            <a:pPr>
              <a:buNone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He’s the best boy in my house</a:t>
            </a:r>
          </a:p>
          <a:p>
            <a:pPr>
              <a:buNone/>
            </a:pPr>
            <a:endParaRPr lang="en-US" sz="1400" dirty="0">
              <a:solidFill>
                <a:srgbClr val="00B05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I’ve got a robot toy, a robot toy</a:t>
            </a:r>
          </a:p>
          <a:p>
            <a:pPr>
              <a:buNone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He can speak clear and loud</a:t>
            </a:r>
          </a:p>
          <a:p>
            <a:pPr>
              <a:buNone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He’s got a sweet voice, got a sweet voice</a:t>
            </a:r>
          </a:p>
          <a:p>
            <a:pPr>
              <a:buNone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He’s the best boy in my house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" name="46 Track 4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609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utoUpdateAnimBg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BACK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59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409700" y="457200"/>
            <a:ext cx="6172200" cy="1371600"/>
          </a:xfrm>
          <a:prstGeom prst="star8">
            <a:avLst>
              <a:gd name="adj" fmla="val 349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 dirty="0">
                <a:solidFill>
                  <a:srgbClr val="FF0000"/>
                </a:solidFill>
                <a:latin typeface=".VnStamp" pitchFamily="34" charset="0"/>
              </a:rPr>
              <a:t>Homework:</a:t>
            </a:r>
          </a:p>
        </p:txBody>
      </p:sp>
      <p:pic>
        <p:nvPicPr>
          <p:cNvPr id="14342" name="Picture 6" descr="book_cand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257800"/>
            <a:ext cx="1600200" cy="121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1000" y="1828800"/>
            <a:ext cx="838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 i="1" dirty="0">
                <a:solidFill>
                  <a:srgbClr val="FF0000"/>
                </a:solidFill>
              </a:rPr>
              <a:t>Learn by heart all the new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words.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i="1" dirty="0">
                <a:solidFill>
                  <a:srgbClr val="FF0000"/>
                </a:solidFill>
              </a:rPr>
              <a:t> Do exercises ( in workbook).</a:t>
            </a:r>
          </a:p>
          <a:p>
            <a:pPr>
              <a:spcBef>
                <a:spcPct val="50000"/>
              </a:spcBef>
            </a:pPr>
            <a:endParaRPr lang="en-US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VOCABULARY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44958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dirty="0">
                <a:solidFill>
                  <a:srgbClr val="FF0000"/>
                </a:solidFill>
              </a:rPr>
              <a:t>to recognize: </a:t>
            </a:r>
            <a:r>
              <a:rPr lang="en-US" sz="3000" dirty="0" err="1">
                <a:solidFill>
                  <a:srgbClr val="FF0000"/>
                </a:solidFill>
              </a:rPr>
              <a:t>nhận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ra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11430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3000" kern="0" dirty="0">
              <a:latin typeface="+mn-lt"/>
            </a:endParaRPr>
          </a:p>
        </p:txBody>
      </p:sp>
      <p:pic>
        <p:nvPicPr>
          <p:cNvPr id="6" name="Picture 5" descr="lift_heavy_things_crossfit_postcards-r19d92756a98e4db3ab8d64ccda851c66_vgbaq_8byvr_3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143000"/>
            <a:ext cx="2895600" cy="2819400"/>
          </a:xfrm>
          <a:prstGeom prst="rect">
            <a:avLst/>
          </a:prstGeom>
        </p:spPr>
      </p:pic>
      <p:pic>
        <p:nvPicPr>
          <p:cNvPr id="7" name="Picture 6" descr="prison_guard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3095625" cy="298190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43000" y="54864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guard</a:t>
            </a:r>
          </a:p>
        </p:txBody>
      </p:sp>
      <p:pic>
        <p:nvPicPr>
          <p:cNvPr id="9" name="Picture 8" descr="830-1-fun-su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810000"/>
            <a:ext cx="3314314" cy="186430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867400" y="58674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do sums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3" name="Picture 3" descr="S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3200" y="22860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5" descr="HU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4864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U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133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WordArt 7"/>
          <p:cNvSpPr>
            <a:spLocks noChangeArrowheads="1" noChangeShapeType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68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Thanks for your joining .</a:t>
            </a:r>
          </a:p>
        </p:txBody>
      </p:sp>
      <p:pic>
        <p:nvPicPr>
          <p:cNvPr id="15368" name="Picture 8" descr="Soạn tin nhắn MA 2105453 gửi đến 8388 để nhận ảnh này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6002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g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3757613"/>
            <a:ext cx="11430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 descr="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3257550"/>
            <a:ext cx="13144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1" descr="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3409950"/>
            <a:ext cx="13144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2" descr="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3581400"/>
            <a:ext cx="1338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13" descr="bb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3213" y="4648200"/>
            <a:ext cx="8397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14" descr="y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886200"/>
            <a:ext cx="121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15" descr="e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30838" y="3810000"/>
            <a:ext cx="11985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dancingpenguins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29400" y="4476750"/>
            <a:ext cx="2514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 loop="1">
        <p:snd r:embed="rId2" name="trompett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animBg="1"/>
      <p:bldP spid="65543" grpId="1" animBg="1"/>
      <p:bldP spid="6554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itchFamily="34" charset="0"/>
              </a:rPr>
              <a:t>VOCABULARY</a:t>
            </a:r>
            <a:endParaRPr lang="en-US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3429000" cy="3429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000" b="1" dirty="0">
                <a:solidFill>
                  <a:srgbClr val="0000FF"/>
                </a:solidFill>
              </a:rPr>
              <a:t>A</a:t>
            </a:r>
          </a:p>
          <a:p>
            <a:pPr>
              <a:buFontTx/>
              <a:buAutoNum type="arabicPeriod"/>
            </a:pPr>
            <a:r>
              <a:rPr lang="en-US" sz="3000" b="1" dirty="0">
                <a:solidFill>
                  <a:srgbClr val="0000FF"/>
                </a:solidFill>
              </a:rPr>
              <a:t>Recognize</a:t>
            </a:r>
          </a:p>
          <a:p>
            <a:pPr>
              <a:buFontTx/>
              <a:buAutoNum type="arabicPeriod"/>
            </a:pPr>
            <a:r>
              <a:rPr lang="en-US" sz="3000" b="1" dirty="0">
                <a:solidFill>
                  <a:srgbClr val="0000FF"/>
                </a:solidFill>
              </a:rPr>
              <a:t>Make</a:t>
            </a:r>
          </a:p>
          <a:p>
            <a:pPr>
              <a:buFontTx/>
              <a:buAutoNum type="arabicPeriod"/>
            </a:pPr>
            <a:r>
              <a:rPr lang="en-US" sz="3000" b="1" dirty="0">
                <a:solidFill>
                  <a:srgbClr val="0000FF"/>
                </a:solidFill>
              </a:rPr>
              <a:t>Understand</a:t>
            </a:r>
          </a:p>
          <a:p>
            <a:pPr>
              <a:buFontTx/>
              <a:buAutoNum type="arabicPeriod"/>
            </a:pPr>
            <a:r>
              <a:rPr lang="en-US" sz="3000" b="1" dirty="0">
                <a:solidFill>
                  <a:srgbClr val="0000FF"/>
                </a:solidFill>
              </a:rPr>
              <a:t>Lift</a:t>
            </a:r>
          </a:p>
          <a:p>
            <a:pPr>
              <a:buFontTx/>
              <a:buAutoNum type="arabicPeriod"/>
            </a:pPr>
            <a:r>
              <a:rPr lang="en-US" sz="3000" b="1" dirty="0">
                <a:solidFill>
                  <a:srgbClr val="0000FF"/>
                </a:solidFill>
              </a:rPr>
              <a:t>Guard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0" y="22860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000" b="1" kern="0" dirty="0">
                <a:solidFill>
                  <a:srgbClr val="C00000"/>
                </a:solidFill>
                <a:latin typeface="+mn-lt"/>
              </a:rPr>
              <a:t>B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3000" b="1" kern="0" dirty="0">
                <a:solidFill>
                  <a:srgbClr val="C00000"/>
                </a:solidFill>
                <a:latin typeface="+mn-lt"/>
              </a:rPr>
              <a:t>Coffee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3000" b="1" kern="0" dirty="0">
                <a:solidFill>
                  <a:srgbClr val="C00000"/>
                </a:solidFill>
                <a:latin typeface="+mn-lt"/>
              </a:rPr>
              <a:t>What someone says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3000" b="1" kern="0" dirty="0">
                <a:solidFill>
                  <a:srgbClr val="C00000"/>
                </a:solidFill>
                <a:latin typeface="+mn-lt"/>
              </a:rPr>
              <a:t>Our faces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3000" b="1" kern="0" dirty="0">
                <a:solidFill>
                  <a:srgbClr val="C00000"/>
                </a:solidFill>
                <a:latin typeface="+mn-lt"/>
              </a:rPr>
              <a:t>The house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3000" b="1" kern="0" dirty="0">
                <a:solidFill>
                  <a:srgbClr val="C00000"/>
                </a:solidFill>
                <a:latin typeface="+mn-lt"/>
              </a:rPr>
              <a:t>Heavy things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56388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kern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1. 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c 		2. a		3. b		4. e 		5. d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371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itchFamily="34" charset="0"/>
                <a:ea typeface="+mj-ea"/>
                <a:cs typeface="Aharoni" pitchFamily="2" charset="-79"/>
              </a:rPr>
              <a:t>Task 4</a:t>
            </a:r>
            <a:b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Match the verbs in A with the nouns in B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43 Track 4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609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8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8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8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8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8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218" grpId="0"/>
      <p:bldP spid="9219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5334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Activity 2: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Add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another word/ phrase for each verb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23492"/>
              </p:ext>
            </p:extLst>
          </p:nvPr>
        </p:nvGraphicFramePr>
        <p:xfrm>
          <a:off x="152400" y="2590802"/>
          <a:ext cx="8915400" cy="373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D60093"/>
                          </a:solidFill>
                        </a:rPr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D60093"/>
                          </a:solidFill>
                        </a:rPr>
                        <a:t>Noun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304">
                <a:tc>
                  <a:txBody>
                    <a:bodyPr/>
                    <a:lstStyle/>
                    <a:p>
                      <a:r>
                        <a:rPr lang="en-US" sz="3200" dirty="0"/>
                        <a:t>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</a:rPr>
                        <a:t> palace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304">
                <a:tc>
                  <a:txBody>
                    <a:bodyPr/>
                    <a:lstStyle/>
                    <a:p>
                      <a:r>
                        <a:rPr lang="en-US" sz="3200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304">
                <a:tc>
                  <a:txBody>
                    <a:bodyPr/>
                    <a:lstStyle/>
                    <a:p>
                      <a:r>
                        <a:rPr lang="en-US" sz="3200" dirty="0"/>
                        <a:t>Understand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304">
                <a:tc>
                  <a:txBody>
                    <a:bodyPr/>
                    <a:lstStyle/>
                    <a:p>
                      <a:r>
                        <a:rPr lang="en-US" sz="3200" dirty="0"/>
                        <a:t>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304">
                <a:tc>
                  <a:txBody>
                    <a:bodyPr/>
                    <a:lstStyle/>
                    <a:p>
                      <a:r>
                        <a:rPr lang="en-US" sz="3200" dirty="0"/>
                        <a:t>recognize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86200" y="4038600"/>
            <a:ext cx="2046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 Black" pitchFamily="34" charset="0"/>
              </a:rPr>
              <a:t>- tea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62400" y="46482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 Black" pitchFamily="34" charset="0"/>
              </a:rPr>
              <a:t>- what I say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62400" y="51816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 Black" pitchFamily="34" charset="0"/>
              </a:rPr>
              <a:t>- The table</a:t>
            </a:r>
            <a:endParaRPr lang="en-US" sz="24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62400" y="579120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 Black" pitchFamily="34" charset="0"/>
              </a:rPr>
              <a:t>- your mistakes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79029" y="5181599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 Black" pitchFamily="34" charset="0"/>
              </a:rPr>
              <a:t>- The box</a:t>
            </a:r>
            <a:endParaRPr lang="en-US" sz="24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629400" y="579120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 Black" pitchFamily="34" charset="0"/>
              </a:rPr>
              <a:t>- Finger print</a:t>
            </a:r>
            <a:endParaRPr lang="en-US" sz="24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7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7"/>
          <p:cNvSpPr>
            <a:spLocks noGrp="1" noChangeArrowheads="1" noChangeShapeType="1" noTextEdit="1"/>
          </p:cNvSpPr>
          <p:nvPr/>
        </p:nvSpPr>
        <p:spPr bwMode="auto">
          <a:xfrm>
            <a:off x="762000" y="304800"/>
            <a:ext cx="7924800" cy="960438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9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5229"/>
                </a:solidFill>
                <a:latin typeface="Berlin Sans FB"/>
              </a:rPr>
              <a:t>Grammar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95800" y="2362201"/>
            <a:ext cx="4191000" cy="4038599"/>
          </a:xfrm>
        </p:spPr>
        <p:txBody>
          <a:bodyPr/>
          <a:lstStyle/>
          <a:p>
            <a:pPr>
              <a:buNone/>
            </a:pPr>
            <a:r>
              <a:rPr lang="en-US" sz="4800" dirty="0">
                <a:solidFill>
                  <a:srgbClr val="0070C0"/>
                </a:solidFill>
                <a:latin typeface="Arial Rounded MT Bold" pitchFamily="34" charset="0"/>
              </a:rPr>
              <a:t>Do </a:t>
            </a:r>
          </a:p>
          <a:p>
            <a:pPr>
              <a:buNone/>
            </a:pPr>
            <a:r>
              <a:rPr lang="en-US" sz="4800" dirty="0">
                <a:solidFill>
                  <a:srgbClr val="0070C0"/>
                </a:solidFill>
                <a:latin typeface="Arial Rounded MT Bold" pitchFamily="34" charset="0"/>
              </a:rPr>
              <a:t>You</a:t>
            </a:r>
          </a:p>
          <a:p>
            <a:pPr>
              <a:buNone/>
            </a:pPr>
            <a:r>
              <a:rPr lang="en-US" sz="4800" dirty="0">
                <a:solidFill>
                  <a:srgbClr val="0070C0"/>
                </a:solidFill>
                <a:latin typeface="Arial Rounded MT Bold" pitchFamily="34" charset="0"/>
              </a:rPr>
              <a:t>remember ?</a:t>
            </a:r>
          </a:p>
        </p:txBody>
      </p:sp>
      <p:pic>
        <p:nvPicPr>
          <p:cNvPr id="12293" name="Picture 5" descr="http://squinchdotnet.files.wordpress.com/2011/08/homer_remember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1752600"/>
            <a:ext cx="3190875" cy="417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8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  <a:t>Talk about present abilities</a:t>
            </a:r>
          </a:p>
        </p:txBody>
      </p:sp>
      <p:pic>
        <p:nvPicPr>
          <p:cNvPr id="4" name="Abilities   English Language[2]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1431925"/>
            <a:ext cx="8969022" cy="504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5229"/>
                </a:solidFill>
                <a:latin typeface="Aharoni" pitchFamily="2" charset="-79"/>
                <a:cs typeface="Aharoni" pitchFamily="2" charset="-79"/>
              </a:rPr>
              <a:t>What about past abilities?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1066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CAN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  <a:sym typeface="Symbol"/>
              </a:rPr>
              <a:t> COULD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96" y="2212075"/>
            <a:ext cx="6786208" cy="4525963"/>
          </a:xfrm>
        </p:spPr>
      </p:pic>
      <p:sp>
        <p:nvSpPr>
          <p:cNvPr id="5" name="Hình Chữ nhật Góc tròn 4"/>
          <p:cNvSpPr/>
          <p:nvPr/>
        </p:nvSpPr>
        <p:spPr>
          <a:xfrm>
            <a:off x="609600" y="1752600"/>
            <a:ext cx="7924800" cy="459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err="1"/>
              <a:t>Eg</a:t>
            </a:r>
            <a:r>
              <a:rPr lang="vi-VN" dirty="0"/>
              <a:t> : </a:t>
            </a:r>
            <a:r>
              <a:rPr lang="vi-VN" dirty="0" err="1"/>
              <a:t>She</a:t>
            </a:r>
            <a:r>
              <a:rPr lang="vi-VN" dirty="0"/>
              <a:t> </a:t>
            </a:r>
            <a:r>
              <a:rPr lang="vi-VN" dirty="0" err="1"/>
              <a:t>could</a:t>
            </a:r>
            <a:r>
              <a:rPr lang="vi-VN" dirty="0"/>
              <a:t> </a:t>
            </a:r>
            <a:r>
              <a:rPr lang="vi-VN" dirty="0" err="1"/>
              <a:t>swim</a:t>
            </a:r>
            <a:r>
              <a:rPr lang="vi-VN" dirty="0"/>
              <a:t> </a:t>
            </a:r>
            <a:r>
              <a:rPr lang="vi-VN" dirty="0" err="1"/>
              <a:t>at</a:t>
            </a:r>
            <a:r>
              <a:rPr lang="vi-VN" dirty="0"/>
              <a:t> the </a:t>
            </a:r>
            <a:r>
              <a:rPr lang="vi-VN" dirty="0" err="1"/>
              <a:t>age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6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2137" y="141763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Affirmative   :        (+) S + could + V</a:t>
            </a:r>
          </a:p>
          <a:p>
            <a:pPr>
              <a:buNone/>
            </a:pPr>
            <a:endParaRPr lang="en-US" sz="18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Negative   :             (-) S + could not/ couldn’t + V</a:t>
            </a:r>
          </a:p>
          <a:p>
            <a:pPr>
              <a:buNone/>
            </a:pPr>
            <a:endParaRPr lang="en-US" sz="18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Interrogative :         (?) Could   +  S   +   V?</a:t>
            </a:r>
          </a:p>
          <a:p>
            <a:pPr>
              <a:buNone/>
            </a:pPr>
            <a:endParaRPr lang="en-US" sz="18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Short answers:     Yes, … could.     No, … couldn’t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8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Grammar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7244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b="1" dirty="0">
                <a:solidFill>
                  <a:schemeClr val="accent2"/>
                </a:solidFill>
              </a:rPr>
              <a:t>1. could/ do sums/ Mary/ at the age of 7.</a:t>
            </a:r>
          </a:p>
          <a:p>
            <a:pPr marL="514350" indent="-514350" algn="just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514350" indent="-514350" algn="just">
              <a:buNone/>
            </a:pPr>
            <a:r>
              <a:rPr lang="en-US" b="1" dirty="0">
                <a:solidFill>
                  <a:schemeClr val="accent2"/>
                </a:solidFill>
              </a:rPr>
              <a:t>2. read and write/ you/ Could/ when you were 6?</a:t>
            </a:r>
          </a:p>
          <a:p>
            <a:pPr marL="514350" indent="-514350" algn="just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514350" indent="-514350" algn="just">
              <a:buNone/>
            </a:pPr>
            <a:r>
              <a:rPr lang="en-US" b="1" dirty="0">
                <a:solidFill>
                  <a:schemeClr val="accent2"/>
                </a:solidFill>
              </a:rPr>
              <a:t>3. could/ Robots/ lift heavy things/ some years ago.</a:t>
            </a:r>
          </a:p>
          <a:p>
            <a:pPr marL="514350" indent="-514350" algn="just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514350" indent="-514350" algn="just">
              <a:buNone/>
            </a:pPr>
            <a:r>
              <a:rPr lang="en-US" b="1" dirty="0">
                <a:solidFill>
                  <a:schemeClr val="accent2"/>
                </a:solidFill>
              </a:rPr>
              <a:t>4.move easily/ couldn’t/ Robots/ until recent years.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1430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itchFamily="34" charset="0"/>
                <a:ea typeface="+mj-ea"/>
                <a:cs typeface="Aharoni" pitchFamily="2" charset="-79"/>
              </a:rPr>
              <a:t>Activity 3:</a:t>
            </a:r>
            <a:r>
              <a:rPr lang="en-US" sz="30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itchFamily="34" charset="0"/>
                <a:ea typeface="+mj-ea"/>
                <a:cs typeface="Aharoni" pitchFamily="2" charset="-79"/>
              </a:rPr>
              <a:t>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Put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the words in the correct order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2514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 Black" pitchFamily="34" charset="0"/>
              </a:rPr>
              <a:t>- Mary could do sums at the age of 7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3657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 Black" pitchFamily="34" charset="0"/>
              </a:rPr>
              <a:t>   - Could you read and write when you were 6 ?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4876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 Black" pitchFamily="34" charset="0"/>
              </a:rPr>
              <a:t>- Robots  could lift heavy things some years ago  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" y="6019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Arial Black" pitchFamily="34" charset="0"/>
              </a:rPr>
              <a:t>- Robots couldn’t move easily until recent years </a:t>
            </a:r>
          </a:p>
        </p:txBody>
      </p:sp>
    </p:spTree>
    <p:extLst>
      <p:ext uri="{BB962C8B-B14F-4D97-AF65-F5344CB8AC3E}">
        <p14:creationId xmlns:p14="http://schemas.microsoft.com/office/powerpoint/2010/main" val="91438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6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6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6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</TotalTime>
  <Words>590</Words>
  <Application>Microsoft Office PowerPoint</Application>
  <PresentationFormat>On-screen Show (4:3)</PresentationFormat>
  <Paragraphs>124</Paragraphs>
  <Slides>20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.VnArial</vt:lpstr>
      <vt:lpstr>.VnAristote</vt:lpstr>
      <vt:lpstr>.VnRevue</vt:lpstr>
      <vt:lpstr>.VnStamp</vt:lpstr>
      <vt:lpstr>Aharoni</vt:lpstr>
      <vt:lpstr>Algerian</vt:lpstr>
      <vt:lpstr>Arial</vt:lpstr>
      <vt:lpstr>Arial Black</vt:lpstr>
      <vt:lpstr>Arial Rounded MT Bold</vt:lpstr>
      <vt:lpstr>Berlin Sans FB</vt:lpstr>
      <vt:lpstr>Calibri</vt:lpstr>
      <vt:lpstr>Edwardian Script ITC</vt:lpstr>
      <vt:lpstr>Impact</vt:lpstr>
      <vt:lpstr>Wingdings</vt:lpstr>
      <vt:lpstr>Office Theme</vt:lpstr>
      <vt:lpstr>PowerPoint Presentation</vt:lpstr>
      <vt:lpstr>VOCABULARY</vt:lpstr>
      <vt:lpstr>VOCABULARY</vt:lpstr>
      <vt:lpstr>PowerPoint Presentation</vt:lpstr>
      <vt:lpstr>PowerPoint Presentation</vt:lpstr>
      <vt:lpstr>Talk about present abilities</vt:lpstr>
      <vt:lpstr>What about past abilities?</vt:lpstr>
      <vt:lpstr>STRUCTURE</vt:lpstr>
      <vt:lpstr>Grammar Practice</vt:lpstr>
      <vt:lpstr>Grammar Practice</vt:lpstr>
      <vt:lpstr>SURVEY</vt:lpstr>
      <vt:lpstr>SURVEY</vt:lpstr>
      <vt:lpstr>PowerPoint Presentation</vt:lpstr>
      <vt:lpstr>/ ɔɪ /</vt:lpstr>
      <vt:lpstr>PowerPoint Presentation</vt:lpstr>
      <vt:lpstr>TASK 1:  Write the words you hear  in the appropriate columns</vt:lpstr>
      <vt:lpstr>TASK 2:  Listen and circle the words you hear</vt:lpstr>
      <vt:lpstr>TASK 3:  Listen and practice the chants</vt:lpstr>
      <vt:lpstr>PowerPoint Presentation</vt:lpstr>
      <vt:lpstr>PowerPoint Presentation</vt:lpstr>
    </vt:vector>
  </TitlesOfParts>
  <Company>Microsoft,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lEt'sgO!</dc:creator>
  <cp:lastModifiedBy>Thu Thuy Nguyen</cp:lastModifiedBy>
  <cp:revision>192</cp:revision>
  <dcterms:created xsi:type="dcterms:W3CDTF">2010-11-01T15:58:00Z</dcterms:created>
  <dcterms:modified xsi:type="dcterms:W3CDTF">2020-08-26T13:39:31Z</dcterms:modified>
</cp:coreProperties>
</file>