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handoutMasterIdLst>
    <p:handoutMasterId r:id="rId15"/>
  </p:handoutMasterIdLst>
  <p:sldIdLst>
    <p:sldId id="260" r:id="rId3"/>
    <p:sldId id="343" r:id="rId4"/>
    <p:sldId id="299" r:id="rId5"/>
    <p:sldId id="331" r:id="rId6"/>
    <p:sldId id="328" r:id="rId7"/>
    <p:sldId id="306" r:id="rId8"/>
    <p:sldId id="330" r:id="rId9"/>
    <p:sldId id="333" r:id="rId10"/>
    <p:sldId id="329" r:id="rId11"/>
    <p:sldId id="332" r:id="rId12"/>
    <p:sldId id="322" r:id="rId13"/>
    <p:sldId id="344" r:id="rId14"/>
  </p:sldIdLst>
  <p:sldSz cx="12192000" cy="6858000"/>
  <p:notesSz cx="6797675" cy="9928225"/>
  <p:embeddedFontLst>
    <p:embeddedFont>
      <p:font typeface="Adobe Gothic Std B" panose="020B0800000000000000" charset="-128"/>
      <p:bold r:id="rId16"/>
    </p:embeddedFont>
    <p:embeddedFont>
      <p:font typeface="Abadi" panose="020B0604020104020204" pitchFamily="34" charset="0"/>
      <p:regular r:id="rId17"/>
    </p:embeddedFont>
    <p:embeddedFont>
      <p:font typeface="Abadi Extra Light" panose="020B0204020104020204" pitchFamily="34" charset="0"/>
      <p:regular r:id="rId18"/>
    </p:embeddedFont>
    <p:embeddedFont>
      <p:font typeface="Adobe Garamond Pro Bold" panose="02020702060506020403" charset="0"/>
      <p:bold r:id="rId19"/>
      <p:boldItalic r:id="rId20"/>
    </p:embeddedFont>
    <p:embeddedFont>
      <p:font typeface="Algerian" panose="04020705040A02060702" pitchFamily="82" charset="0"/>
      <p:regular r:id="rId21"/>
    </p:embeddedFont>
    <p:embeddedFont>
      <p:font typeface="Amasis MT Pro Black" panose="02040A04050005020304" pitchFamily="18" charset="0"/>
      <p:bold r:id="rId22"/>
      <p:boldItalic r:id="rId23"/>
    </p:embeddedFont>
    <p:embeddedFont>
      <p:font typeface="Arial Black" panose="020B0A04020102020204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swald Bold" panose="02000803000000000000" pitchFamily="2" charset="0"/>
      <p:bold r:id="rId29"/>
    </p:embeddedFont>
    <p:embeddedFont>
      <p:font typeface="Roboto Medium" panose="02000000000000000000" pitchFamily="2" charset="0"/>
      <p:regular r:id="rId30"/>
      <p: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8A9"/>
    <a:srgbClr val="FFFFCC"/>
    <a:srgbClr val="F55D48"/>
    <a:srgbClr val="D5EEBB"/>
    <a:srgbClr val="FFFCEF"/>
    <a:srgbClr val="FF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5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B6C5B-9ECA-4F65-B38B-81DE7116B4A3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7E93-64C3-4B76-9285-78B0EF931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4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3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25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4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20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3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3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34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97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66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64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52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71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28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4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6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9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68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51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0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9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6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5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79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0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7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8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9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6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8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9" r:id="rId3"/>
    <p:sldLayoutId id="2147483688" r:id="rId4"/>
    <p:sldLayoutId id="2147483685" r:id="rId5"/>
    <p:sldLayoutId id="214748368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hyperlink" Target="https://freesvg.org/questioning-boy" TargetMode="External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hyperlink" Target="http://onlinelearning.commons.gc.cuny.edu/2011/10/31/tree-apartment/" TargetMode="External"/><Relationship Id="rId18" Type="http://schemas.openxmlformats.org/officeDocument/2006/relationships/hyperlink" Target="https://commons.wikimedia.org/wiki/File:Basement,_Drayton_Hall,_West_Ashley,_Charleston,_SC_(50633115358).jpg" TargetMode="External"/><Relationship Id="rId3" Type="http://schemas.openxmlformats.org/officeDocument/2006/relationships/hyperlink" Target="https://en.wikipedia.org/wiki/Bellevue_Apartment_Building" TargetMode="External"/><Relationship Id="rId7" Type="http://schemas.openxmlformats.org/officeDocument/2006/relationships/hyperlink" Target="https://www.pexels.com/photo/photo-of-swimming-pool-2677398/" TargetMode="External"/><Relationship Id="rId12" Type="http://schemas.openxmlformats.org/officeDocument/2006/relationships/image" Target="../media/image14.jpeg"/><Relationship Id="rId17" Type="http://schemas.openxmlformats.org/officeDocument/2006/relationships/image" Target="../media/image17.jpeg"/><Relationship Id="rId2" Type="http://schemas.openxmlformats.org/officeDocument/2006/relationships/image" Target="../media/image9.jpeg"/><Relationship Id="rId16" Type="http://schemas.openxmlformats.org/officeDocument/2006/relationships/image" Target="../media/image16.png"/><Relationship Id="rId20" Type="http://schemas.openxmlformats.org/officeDocument/2006/relationships/hyperlink" Target="https://commons.wikimedia.org/wiki/File:Secret_Garden,_Cliveden_(7958662690).jpg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eg"/><Relationship Id="rId11" Type="http://schemas.openxmlformats.org/officeDocument/2006/relationships/hyperlink" Target="https://snafu.org/pics/year/2017/0925-yard/page2.html" TargetMode="External"/><Relationship Id="rId5" Type="http://schemas.openxmlformats.org/officeDocument/2006/relationships/hyperlink" Target="https://commons.wikimedia.org/wiki/File:Eighth_Street_West_823_garage,_Bloomington_West_Side_HD.jpg" TargetMode="External"/><Relationship Id="rId15" Type="http://schemas.openxmlformats.org/officeDocument/2006/relationships/hyperlink" Target="http://www.pngall.com/red-cross-mark-png" TargetMode="External"/><Relationship Id="rId10" Type="http://schemas.openxmlformats.org/officeDocument/2006/relationships/image" Target="../media/image13.jpeg"/><Relationship Id="rId19" Type="http://schemas.openxmlformats.org/officeDocument/2006/relationships/image" Target="../media/image18.jpeg"/><Relationship Id="rId4" Type="http://schemas.openxmlformats.org/officeDocument/2006/relationships/image" Target="../media/image10.jpeg"/><Relationship Id="rId9" Type="http://schemas.openxmlformats.org/officeDocument/2006/relationships/hyperlink" Target="http://commons.wikimedia.org/wiki/File:Gym_in_Andels_Hotel,_%C5%81%C3%B3d%C5%BA.jpg" TargetMode="External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8923" TargetMode="External"/><Relationship Id="rId7" Type="http://schemas.openxmlformats.org/officeDocument/2006/relationships/hyperlink" Target="https://svgsilh.com/2196f3/image/2028004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407066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62241" y="1313011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930458" y="3651945"/>
            <a:ext cx="352425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3435311" y="3440807"/>
            <a:ext cx="414338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458864" y="2521641"/>
            <a:ext cx="3175438" cy="101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UNIT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4872921" y="3633937"/>
            <a:ext cx="2657427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HOME</a:t>
            </a:r>
          </a:p>
        </p:txBody>
      </p:sp>
      <p:pic>
        <p:nvPicPr>
          <p:cNvPr id="3" name="Acoustic Summer">
            <a:hlinkClick r:id="" action="ppaction://media"/>
            <a:extLst>
              <a:ext uri="{FF2B5EF4-FFF2-40B4-BE49-F238E27FC236}">
                <a16:creationId xmlns:a16="http://schemas.microsoft.com/office/drawing/2014/main" id="{F43AF4DB-42AD-43C2-AAB7-77B40EAA17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0156.14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0650" y="254000"/>
            <a:ext cx="406400" cy="4064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5662241" y="5747984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DA0FF3-8686-4041-AA04-611FD7788098}"/>
              </a:ext>
            </a:extLst>
          </p:cNvPr>
          <p:cNvSpPr/>
          <p:nvPr/>
        </p:nvSpPr>
        <p:spPr>
          <a:xfrm>
            <a:off x="1046746" y="586822"/>
            <a:ext cx="3560252" cy="16459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</a:t>
            </a:r>
            <a:r>
              <a:rPr lang="en-US" sz="4800" kern="1200" dirty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badi Extra Light" panose="020B0204020104020204" pitchFamily="34" charset="0"/>
                <a:ea typeface="+mj-ea"/>
                <a:cs typeface="+mj-cs"/>
              </a:rPr>
              <a:t>WRAP - UP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001D67A-3245-4FB2-8291-3D34AE7A0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1164" y="586822"/>
            <a:ext cx="6002636" cy="16459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R="0" lvl="0" algn="just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</a:rPr>
              <a:t>Listen to each student talking about their house then decide whether the sentences are True or False.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A0477D0-F9D1-411D-9D32-A4AE9BEED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048379"/>
              </p:ext>
            </p:extLst>
          </p:nvPr>
        </p:nvGraphicFramePr>
        <p:xfrm>
          <a:off x="557784" y="2566738"/>
          <a:ext cx="11164826" cy="3816586"/>
        </p:xfrm>
        <a:graphic>
          <a:graphicData uri="http://schemas.openxmlformats.org/drawingml/2006/table">
            <a:tbl>
              <a:tblPr firstRow="1" firstCol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988279">
                  <a:extLst>
                    <a:ext uri="{9D8B030D-6E8A-4147-A177-3AD203B41FA5}">
                      <a16:colId xmlns:a16="http://schemas.microsoft.com/office/drawing/2014/main" val="2296068496"/>
                    </a:ext>
                  </a:extLst>
                </a:gridCol>
                <a:gridCol w="7716499">
                  <a:extLst>
                    <a:ext uri="{9D8B030D-6E8A-4147-A177-3AD203B41FA5}">
                      <a16:colId xmlns:a16="http://schemas.microsoft.com/office/drawing/2014/main" val="544760878"/>
                    </a:ext>
                  </a:extLst>
                </a:gridCol>
                <a:gridCol w="1233330">
                  <a:extLst>
                    <a:ext uri="{9D8B030D-6E8A-4147-A177-3AD203B41FA5}">
                      <a16:colId xmlns:a16="http://schemas.microsoft.com/office/drawing/2014/main" val="4265181381"/>
                    </a:ext>
                  </a:extLst>
                </a:gridCol>
                <a:gridCol w="1226718">
                  <a:extLst>
                    <a:ext uri="{9D8B030D-6E8A-4147-A177-3AD203B41FA5}">
                      <a16:colId xmlns:a16="http://schemas.microsoft.com/office/drawing/2014/main" val="1592908133"/>
                    </a:ext>
                  </a:extLst>
                </a:gridCol>
              </a:tblGrid>
              <a:tr h="5779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cap="none" spc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4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cap="none" spc="0" dirty="0">
                          <a:solidFill>
                            <a:schemeClr val="bg1"/>
                          </a:solidFill>
                          <a:effectLst/>
                        </a:rPr>
                        <a:t>Sentences</a:t>
                      </a:r>
                      <a:endParaRPr lang="en-US" sz="24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cap="none" spc="0">
                          <a:solidFill>
                            <a:schemeClr val="bg1"/>
                          </a:solidFill>
                          <a:effectLst/>
                        </a:rPr>
                        <a:t>T</a:t>
                      </a:r>
                      <a:endParaRPr lang="en-US" sz="24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cap="none" spc="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endParaRPr lang="en-US" sz="24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213778"/>
                  </a:ext>
                </a:extLst>
              </a:tr>
              <a:tr h="5599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en-US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Chris lives in a big apartment in the city.</a:t>
                      </a:r>
                      <a:endParaRPr lang="en-US" sz="2400" cap="none" spc="0" dirty="0"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291405"/>
                  </a:ext>
                </a:extLst>
              </a:tr>
              <a:tr h="674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en-US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Wendy’s house has three bedrooms and a garden.</a:t>
                      </a:r>
                      <a:endParaRPr lang="en-US" sz="2400" cap="none" spc="0" dirty="0"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717862"/>
                  </a:ext>
                </a:extLst>
              </a:tr>
              <a:tr h="5599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en-US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Gary lives in a small house near the city.</a:t>
                      </a:r>
                      <a:endParaRPr lang="en-US" sz="2400" cap="none" spc="0" dirty="0"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194599"/>
                  </a:ext>
                </a:extLst>
              </a:tr>
              <a:tr h="5599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en-US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Rose lives in a small apartment. It has one bedroom.</a:t>
                      </a:r>
                      <a:endParaRPr lang="en-US" sz="2400" cap="none" spc="0" dirty="0"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40471"/>
                  </a:ext>
                </a:extLst>
              </a:tr>
              <a:tr h="5599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Rose hates her small apartment.</a:t>
                      </a:r>
                      <a:endParaRPr lang="en-US" sz="2400" cap="none" spc="0" dirty="0"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02110"/>
                  </a:ext>
                </a:extLst>
              </a:tr>
            </a:tbl>
          </a:graphicData>
        </a:graphic>
      </p:graphicFrame>
      <p:pic>
        <p:nvPicPr>
          <p:cNvPr id="6" name="ex2- listening 1">
            <a:hlinkClick r:id="" action="ppaction://media"/>
            <a:extLst>
              <a:ext uri="{FF2B5EF4-FFF2-40B4-BE49-F238E27FC236}">
                <a16:creationId xmlns:a16="http://schemas.microsoft.com/office/drawing/2014/main" id="{035F4FAD-45F7-4229-ADA7-3A21B2193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8800" y="1801527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C20A2B-DF7B-46D2-9C0E-EBD5DEEACD84}"/>
              </a:ext>
            </a:extLst>
          </p:cNvPr>
          <p:cNvSpPr txBox="1"/>
          <p:nvPr/>
        </p:nvSpPr>
        <p:spPr>
          <a:xfrm>
            <a:off x="9703293" y="3289255"/>
            <a:ext cx="45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T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E165EC-8B4D-4DFC-9B7F-D055158E0621}"/>
              </a:ext>
            </a:extLst>
          </p:cNvPr>
          <p:cNvSpPr txBox="1"/>
          <p:nvPr/>
        </p:nvSpPr>
        <p:spPr>
          <a:xfrm>
            <a:off x="10804124" y="3924455"/>
            <a:ext cx="45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F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874F12-37E0-4E9D-A4DC-FCAC22ADC8C3}"/>
              </a:ext>
            </a:extLst>
          </p:cNvPr>
          <p:cNvSpPr txBox="1"/>
          <p:nvPr/>
        </p:nvSpPr>
        <p:spPr>
          <a:xfrm>
            <a:off x="10804124" y="4562933"/>
            <a:ext cx="45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F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E06DFD-AE5A-4C70-A8D9-8871BF4ACC62}"/>
              </a:ext>
            </a:extLst>
          </p:cNvPr>
          <p:cNvSpPr txBox="1"/>
          <p:nvPr/>
        </p:nvSpPr>
        <p:spPr>
          <a:xfrm>
            <a:off x="9703293" y="5155139"/>
            <a:ext cx="45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T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50BA78-1803-4457-9F57-0804448B9F1E}"/>
              </a:ext>
            </a:extLst>
          </p:cNvPr>
          <p:cNvSpPr txBox="1"/>
          <p:nvPr/>
        </p:nvSpPr>
        <p:spPr>
          <a:xfrm>
            <a:off x="10963922" y="5776512"/>
            <a:ext cx="45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2303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17" grpId="0"/>
      <p:bldP spid="18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F37C92-583C-40CD-8047-918494AB5C8C}"/>
              </a:ext>
            </a:extLst>
          </p:cNvPr>
          <p:cNvSpPr/>
          <p:nvPr/>
        </p:nvSpPr>
        <p:spPr>
          <a:xfrm>
            <a:off x="1826192" y="931995"/>
            <a:ext cx="7932655" cy="131421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000" dirty="0">
                <a:solidFill>
                  <a:srgbClr val="FF9966"/>
                </a:solidFill>
                <a:latin typeface="Algerian" panose="04020705040A02060702" pitchFamily="82" charset="0"/>
              </a:rPr>
              <a:t>homework</a:t>
            </a:r>
            <a:endParaRPr lang="en-US" sz="8000" dirty="0">
              <a:solidFill>
                <a:srgbClr val="FF9966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848A40-8A2D-46E5-8859-517C3ACF0616}"/>
              </a:ext>
            </a:extLst>
          </p:cNvPr>
          <p:cNvSpPr txBox="1"/>
          <p:nvPr/>
        </p:nvSpPr>
        <p:spPr>
          <a:xfrm>
            <a:off x="1579497" y="2869399"/>
            <a:ext cx="8709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Practice asking about what houses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Practice speaking /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/ sound 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Prepare: Lesson 3 – Grammar (page 12)</a:t>
            </a:r>
          </a:p>
        </p:txBody>
      </p:sp>
    </p:spTree>
    <p:extLst>
      <p:ext uri="{BB962C8B-B14F-4D97-AF65-F5344CB8AC3E}">
        <p14:creationId xmlns:p14="http://schemas.microsoft.com/office/powerpoint/2010/main" val="3395548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EAF01B-8152-4D41-8595-78EFCAF7D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CBF8D1-129C-4B79-A3C5-154BCBF72304}"/>
              </a:ext>
            </a:extLst>
          </p:cNvPr>
          <p:cNvSpPr txBox="1"/>
          <p:nvPr/>
        </p:nvSpPr>
        <p:spPr>
          <a:xfrm>
            <a:off x="5332879" y="3075057"/>
            <a:ext cx="5525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badi" panose="020B0604020104020204" pitchFamily="34" charset="0"/>
              </a:rPr>
              <a:t>THANKS FOR LISTENING</a:t>
            </a:r>
          </a:p>
        </p:txBody>
      </p:sp>
    </p:spTree>
    <p:extLst>
      <p:ext uri="{BB962C8B-B14F-4D97-AF65-F5344CB8AC3E}">
        <p14:creationId xmlns:p14="http://schemas.microsoft.com/office/powerpoint/2010/main" val="676270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342149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3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48BF2F-79DE-4665-950F-8E906892CC56}"/>
              </a:ext>
            </a:extLst>
          </p:cNvPr>
          <p:cNvSpPr/>
          <p:nvPr/>
        </p:nvSpPr>
        <p:spPr>
          <a:xfrm>
            <a:off x="1253765" y="399300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WARM UP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36F4F-ABCC-41D0-BC75-300482F9A133}"/>
              </a:ext>
            </a:extLst>
          </p:cNvPr>
          <p:cNvSpPr txBox="1"/>
          <p:nvPr/>
        </p:nvSpPr>
        <p:spPr>
          <a:xfrm>
            <a:off x="2550866" y="2049852"/>
            <a:ext cx="628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  <a:cs typeface="MV Boli" panose="02000500030200090000" pitchFamily="2" charset="0"/>
              </a:rPr>
              <a:t>          GAME : SENTENCE CHAIN</a:t>
            </a:r>
            <a:endParaRPr lang="en-US" sz="2800" dirty="0">
              <a:latin typeface="Adobe Garamond Pro Bold" panose="02020702060506020403" pitchFamily="18" charset="0"/>
              <a:cs typeface="MV Boli" panose="0200050003020009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9420DA-4C51-4068-844D-E23BD4284B5B}"/>
              </a:ext>
            </a:extLst>
          </p:cNvPr>
          <p:cNvSpPr txBox="1"/>
          <p:nvPr/>
        </p:nvSpPr>
        <p:spPr>
          <a:xfrm>
            <a:off x="535635" y="2790830"/>
            <a:ext cx="107567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The game starts with </a:t>
            </a:r>
            <a:r>
              <a:rPr lang="en-SG" sz="2400" dirty="0">
                <a:solidFill>
                  <a:schemeClr val="accent5">
                    <a:lumMod val="50000"/>
                  </a:schemeClr>
                </a:solidFill>
                <a:highlight>
                  <a:srgbClr val="80C8A9"/>
                </a:highlight>
                <a:latin typeface="Abadi" panose="020B0604020104020204" pitchFamily="34" charset="0"/>
                <a:cs typeface="MV Boli" panose="02000500030200090000" pitchFamily="2" charset="0"/>
              </a:rPr>
              <a:t>“ My house has a ….”</a:t>
            </a:r>
          </a:p>
          <a:p>
            <a:endParaRPr lang="en-SG" sz="2400" b="1" dirty="0">
              <a:solidFill>
                <a:schemeClr val="accent5">
                  <a:lumMod val="50000"/>
                </a:schemeClr>
              </a:solidFill>
              <a:highlight>
                <a:srgbClr val="80C8A9"/>
              </a:highlight>
              <a:latin typeface="Abadi" panose="020B0604020104020204" pitchFamily="34" charset="0"/>
              <a:cs typeface="MV Boli" panose="02000500030200090000" pitchFamily="2" charset="0"/>
            </a:endParaRPr>
          </a:p>
          <a:p>
            <a:endParaRPr lang="en-SG" sz="2400" b="1" dirty="0">
              <a:solidFill>
                <a:schemeClr val="accent5">
                  <a:lumMod val="50000"/>
                </a:schemeClr>
              </a:solidFill>
              <a:highlight>
                <a:srgbClr val="80C8A9"/>
              </a:highlight>
              <a:latin typeface="Abadi" panose="020B0604020104020204" pitchFamily="34" charset="0"/>
              <a:cs typeface="MV Boli" panose="02000500030200090000" pitchFamily="2" charset="0"/>
            </a:endParaRPr>
          </a:p>
          <a:p>
            <a:r>
              <a:rPr lang="en-SG" sz="2400" b="1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  <a:cs typeface="MV Boli" panose="02000500030200090000" pitchFamily="2" charset="0"/>
              </a:rPr>
              <a:t>STUDENT:  </a:t>
            </a:r>
            <a:r>
              <a:rPr lang="en-SG" sz="2400" b="1" dirty="0">
                <a:solidFill>
                  <a:schemeClr val="accent5">
                    <a:lumMod val="50000"/>
                  </a:schemeClr>
                </a:solidFill>
                <a:highlight>
                  <a:srgbClr val="80C8A9"/>
                </a:highlight>
                <a:latin typeface="Abadi" panose="020B0604020104020204" pitchFamily="34" charset="0"/>
                <a:cs typeface="MV Boli" panose="02000500030200090000" pitchFamily="2" charset="0"/>
              </a:rPr>
              <a:t>“My house has a balcony and a pool….</a:t>
            </a:r>
            <a:r>
              <a:rPr lang="en-SG" sz="2400" b="1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  <a:cs typeface="MV Boli" panose="02000500030200090000" pitchFamily="2" charset="0"/>
              </a:rPr>
              <a:t>”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</a:p>
          <a:p>
            <a:endParaRPr lang="en-SG" sz="2400" dirty="0">
              <a:latin typeface="Abadi" panose="020B0604020104020204" pitchFamily="34" charset="0"/>
              <a:cs typeface="MV Boli" panose="02000500030200090000" pitchFamily="2" charset="0"/>
            </a:endParaRPr>
          </a:p>
          <a:p>
            <a:endParaRPr lang="en-SG" sz="2400" dirty="0">
              <a:latin typeface="Abadi" panose="020B0604020104020204" pitchFamily="34" charset="0"/>
              <a:cs typeface="MV Boli" panose="02000500030200090000" pitchFamily="2" charset="0"/>
            </a:endParaRPr>
          </a:p>
          <a:p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THAT STUDENT POINTS AT ANOTHER PERSON. THAT PERSON WILL HAVE TO SAY:  “My house ………………” and go on. 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badi" panose="020B0604020104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329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DA0FF3-8686-4041-AA04-611FD7788098}"/>
              </a:ext>
            </a:extLst>
          </p:cNvPr>
          <p:cNvSpPr/>
          <p:nvPr/>
        </p:nvSpPr>
        <p:spPr>
          <a:xfrm>
            <a:off x="2244109" y="2540391"/>
            <a:ext cx="7483876" cy="13052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PRONUNCIATION</a:t>
            </a:r>
            <a:endParaRPr lang="en-US" sz="6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8186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F7C456-AD38-4975-B13B-F59800C41292}"/>
              </a:ext>
            </a:extLst>
          </p:cNvPr>
          <p:cNvSpPr/>
          <p:nvPr/>
        </p:nvSpPr>
        <p:spPr>
          <a:xfrm>
            <a:off x="805913" y="1967265"/>
            <a:ext cx="3067997" cy="25472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INTONATION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Questions and Intonation- Up or Down- -- American English Pronunciation">
            <a:hlinkClick r:id="" action="ppaction://media"/>
            <a:extLst>
              <a:ext uri="{FF2B5EF4-FFF2-40B4-BE49-F238E27FC236}">
                <a16:creationId xmlns:a16="http://schemas.microsoft.com/office/drawing/2014/main" id="{A8509160-CFC3-40FA-865C-52B873D7ED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5017" y="1314595"/>
            <a:ext cx="7517884" cy="422880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965035-905D-4B51-985C-27F809E2D287}"/>
              </a:ext>
            </a:extLst>
          </p:cNvPr>
          <p:cNvSpPr/>
          <p:nvPr/>
        </p:nvSpPr>
        <p:spPr>
          <a:xfrm>
            <a:off x="3240523" y="184199"/>
            <a:ext cx="5391355" cy="79546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solidFill>
                  <a:srgbClr val="FF9966"/>
                </a:solidFill>
                <a:latin typeface="Algerian" panose="04020705040A02060702" pitchFamily="82" charset="0"/>
              </a:rPr>
              <a:t>pronunciation</a:t>
            </a:r>
            <a:endParaRPr lang="en-US" sz="4400" dirty="0">
              <a:solidFill>
                <a:srgbClr val="FF9966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719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29328" y="2486846"/>
            <a:ext cx="8987765" cy="574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60"/>
              </a:lnSpc>
            </a:pPr>
            <a:r>
              <a:rPr lang="en-US" sz="2800" b="1" spc="200" dirty="0">
                <a:solidFill>
                  <a:schemeClr val="accent6">
                    <a:lumMod val="50000"/>
                  </a:schemeClr>
                </a:solidFill>
                <a:latin typeface="Oswald Bold"/>
              </a:rPr>
              <a:t>Listen and practice the sentences.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82813" y="2257009"/>
            <a:ext cx="2011557" cy="17098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80444" y="4576308"/>
            <a:ext cx="2011557" cy="17098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76573" y="5527453"/>
            <a:ext cx="1194508" cy="11407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7CF6111-0B61-4F44-B6CE-B9CD9AF80510}"/>
              </a:ext>
            </a:extLst>
          </p:cNvPr>
          <p:cNvGrpSpPr/>
          <p:nvPr/>
        </p:nvGrpSpPr>
        <p:grpSpPr>
          <a:xfrm>
            <a:off x="3650894" y="0"/>
            <a:ext cx="4548515" cy="1028800"/>
            <a:chOff x="10990886" y="955085"/>
            <a:chExt cx="6822772" cy="154319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DED05B0-02A4-4A22-8CAE-8312730D0A00}"/>
                </a:ext>
              </a:extLst>
            </p:cNvPr>
            <p:cNvSpPr/>
            <p:nvPr/>
          </p:nvSpPr>
          <p:spPr>
            <a:xfrm>
              <a:off x="11761147" y="961955"/>
              <a:ext cx="6052511" cy="1496299"/>
            </a:xfrm>
            <a:prstGeom prst="roundRect">
              <a:avLst/>
            </a:prstGeom>
            <a:solidFill>
              <a:srgbClr val="F6A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933" dirty="0">
                  <a:latin typeface="Adobe Garamond Pro Bold" panose="02020702060506020403" pitchFamily="18" charset="0"/>
                </a:rPr>
                <a:t>     PRONUNCIATION</a:t>
              </a:r>
              <a:endParaRPr lang="en-US" sz="2933" dirty="0">
                <a:latin typeface="Adobe Garamond Pro Bold" panose="02020702060506020403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C04F188-29F4-4801-B1CC-EE5F462149D3}"/>
                </a:ext>
              </a:extLst>
            </p:cNvPr>
            <p:cNvSpPr/>
            <p:nvPr/>
          </p:nvSpPr>
          <p:spPr>
            <a:xfrm>
              <a:off x="10990886" y="955085"/>
              <a:ext cx="1540521" cy="1543199"/>
            </a:xfrm>
            <a:prstGeom prst="ellipse">
              <a:avLst/>
            </a:prstGeom>
            <a:solidFill>
              <a:srgbClr val="80C8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00" dirty="0">
                  <a:latin typeface="Adobe Garamond Pro Bold" panose="02020702060506020403" pitchFamily="18" charset="0"/>
                </a:rPr>
                <a:t>1</a:t>
              </a:r>
              <a:endParaRPr lang="en-US" sz="1067" dirty="0">
                <a:latin typeface="Adobe Garamond Pro Bold" panose="02020702060506020403" pitchFamily="18" charset="0"/>
              </a:endParaRPr>
            </a:p>
          </p:txBody>
        </p:sp>
      </p:grpSp>
      <p:sp>
        <p:nvSpPr>
          <p:cNvPr id="21" name="TextBox 3">
            <a:extLst>
              <a:ext uri="{FF2B5EF4-FFF2-40B4-BE49-F238E27FC236}">
                <a16:creationId xmlns:a16="http://schemas.microsoft.com/office/drawing/2014/main" id="{3E9C0C46-F81B-4798-9117-5A2BC8B1952B}"/>
              </a:ext>
            </a:extLst>
          </p:cNvPr>
          <p:cNvSpPr txBox="1"/>
          <p:nvPr/>
        </p:nvSpPr>
        <p:spPr>
          <a:xfrm>
            <a:off x="435247" y="3444390"/>
            <a:ext cx="8004130" cy="597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60"/>
              </a:lnSpc>
            </a:pPr>
            <a:r>
              <a:rPr lang="en-SG" sz="4000" spc="200" dirty="0">
                <a:solidFill>
                  <a:srgbClr val="429494"/>
                </a:solidFill>
                <a:latin typeface="Oswald Bold"/>
              </a:rPr>
              <a:t>1</a:t>
            </a:r>
            <a:r>
              <a:rPr lang="en-US" sz="4000" spc="200" dirty="0">
                <a:solidFill>
                  <a:srgbClr val="429494"/>
                </a:solidFill>
                <a:latin typeface="Oswald Bold"/>
              </a:rPr>
              <a:t>. Do you live in an apartment? 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3639D5A2-7035-40D9-A81B-5E0DBA86FECE}"/>
              </a:ext>
            </a:extLst>
          </p:cNvPr>
          <p:cNvSpPr txBox="1"/>
          <p:nvPr/>
        </p:nvSpPr>
        <p:spPr>
          <a:xfrm>
            <a:off x="435246" y="4277444"/>
            <a:ext cx="8602221" cy="597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60"/>
              </a:lnSpc>
            </a:pPr>
            <a:r>
              <a:rPr lang="en-SG" sz="4000" spc="200" dirty="0">
                <a:solidFill>
                  <a:srgbClr val="429494"/>
                </a:solidFill>
                <a:latin typeface="Oswald Bold"/>
              </a:rPr>
              <a:t>2</a:t>
            </a:r>
            <a:r>
              <a:rPr lang="en-US" sz="4000" spc="200" dirty="0">
                <a:solidFill>
                  <a:srgbClr val="429494"/>
                </a:solidFill>
                <a:latin typeface="Oswald Bold"/>
              </a:rPr>
              <a:t>. Does your house have a pool?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8528919C-06B0-4058-9F95-F978584F51FA}"/>
              </a:ext>
            </a:extLst>
          </p:cNvPr>
          <p:cNvSpPr txBox="1"/>
          <p:nvPr/>
        </p:nvSpPr>
        <p:spPr>
          <a:xfrm>
            <a:off x="609600" y="1258055"/>
            <a:ext cx="7620000" cy="574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60"/>
              </a:lnSpc>
            </a:pPr>
            <a:r>
              <a:rPr lang="en-US" sz="2933" spc="200" dirty="0">
                <a:solidFill>
                  <a:srgbClr val="42949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Intonation for </a:t>
            </a:r>
            <a:r>
              <a:rPr lang="en-US" sz="2933" u="sng" spc="200" dirty="0">
                <a:solidFill>
                  <a:srgbClr val="C0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yes/no question </a:t>
            </a:r>
            <a:r>
              <a:rPr lang="en-US" sz="2933" spc="200" dirty="0">
                <a:solidFill>
                  <a:srgbClr val="42949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goes up.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16B338B-FAEB-4BA5-8850-7A8F718D6C0E}"/>
              </a:ext>
            </a:extLst>
          </p:cNvPr>
          <p:cNvCxnSpPr>
            <a:cxnSpLocks/>
          </p:cNvCxnSpPr>
          <p:nvPr/>
        </p:nvCxnSpPr>
        <p:spPr>
          <a:xfrm flipV="1">
            <a:off x="8199409" y="1027017"/>
            <a:ext cx="543698" cy="6385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87A16DA9-A6F2-4377-BE5B-A1B0ACCA95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751373" y="2774040"/>
            <a:ext cx="3128632" cy="3128632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EBDD61C6-3100-432B-9FFE-BE1CBED5C5A3}"/>
              </a:ext>
            </a:extLst>
          </p:cNvPr>
          <p:cNvSpPr txBox="1"/>
          <p:nvPr/>
        </p:nvSpPr>
        <p:spPr>
          <a:xfrm>
            <a:off x="435246" y="5205255"/>
            <a:ext cx="9197025" cy="597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60"/>
              </a:lnSpc>
            </a:pPr>
            <a:r>
              <a:rPr lang="en-SG" sz="4000" spc="200" dirty="0">
                <a:solidFill>
                  <a:srgbClr val="429494"/>
                </a:solidFill>
                <a:latin typeface="Oswald Bold"/>
              </a:rPr>
              <a:t>3</a:t>
            </a:r>
            <a:r>
              <a:rPr lang="en-US" sz="4000" spc="200" dirty="0">
                <a:solidFill>
                  <a:srgbClr val="429494"/>
                </a:solidFill>
                <a:latin typeface="Oswald Bold"/>
              </a:rPr>
              <a:t>. Does your house have a yard?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6C954C-6FC2-49D3-ABBD-922265A45A5F}"/>
              </a:ext>
            </a:extLst>
          </p:cNvPr>
          <p:cNvCxnSpPr>
            <a:cxnSpLocks/>
          </p:cNvCxnSpPr>
          <p:nvPr/>
        </p:nvCxnSpPr>
        <p:spPr>
          <a:xfrm flipV="1">
            <a:off x="6943547" y="3311008"/>
            <a:ext cx="666790" cy="2513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CFCBDA5-7BD5-4E77-9238-54E70E66F998}"/>
              </a:ext>
            </a:extLst>
          </p:cNvPr>
          <p:cNvCxnSpPr>
            <a:cxnSpLocks/>
          </p:cNvCxnSpPr>
          <p:nvPr/>
        </p:nvCxnSpPr>
        <p:spPr>
          <a:xfrm flipV="1">
            <a:off x="7608396" y="4145132"/>
            <a:ext cx="550211" cy="2646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7B8CC1B-7D00-4364-8316-C2597F56B740}"/>
              </a:ext>
            </a:extLst>
          </p:cNvPr>
          <p:cNvCxnSpPr>
            <a:cxnSpLocks/>
          </p:cNvCxnSpPr>
          <p:nvPr/>
        </p:nvCxnSpPr>
        <p:spPr>
          <a:xfrm flipV="1">
            <a:off x="7654567" y="4953328"/>
            <a:ext cx="531882" cy="2792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TextBox 3">
            <a:extLst>
              <a:ext uri="{FF2B5EF4-FFF2-40B4-BE49-F238E27FC236}">
                <a16:creationId xmlns:a16="http://schemas.microsoft.com/office/drawing/2014/main" id="{B687B6F3-C7C6-4E00-AEFF-77299A9D9564}"/>
              </a:ext>
            </a:extLst>
          </p:cNvPr>
          <p:cNvSpPr txBox="1"/>
          <p:nvPr/>
        </p:nvSpPr>
        <p:spPr>
          <a:xfrm>
            <a:off x="701705" y="1819659"/>
            <a:ext cx="8049668" cy="545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60"/>
              </a:lnSpc>
            </a:pP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Ngữ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điệu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với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câu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hỏi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“ Yes, No”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được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lên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giọng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ở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cuối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câu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.</a:t>
            </a:r>
            <a:endParaRPr lang="en-US" sz="2000" i="1" spc="2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9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-you-live-in-an-apartment-16287754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es-your-house-has-a-pool-16287758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es-your-house-has-a-yard16287761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outdoor, building, tree, street&#10;&#10;Description automatically generated">
            <a:extLst>
              <a:ext uri="{FF2B5EF4-FFF2-40B4-BE49-F238E27FC236}">
                <a16:creationId xmlns:a16="http://schemas.microsoft.com/office/drawing/2014/main" id="{1D47E447-F838-4C5E-8F87-8F91D6037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3849" y="1040400"/>
            <a:ext cx="2617556" cy="1963167"/>
          </a:xfrm>
          <a:prstGeom prst="rect">
            <a:avLst/>
          </a:prstGeom>
        </p:spPr>
      </p:pic>
      <p:pic>
        <p:nvPicPr>
          <p:cNvPr id="7" name="Picture 6" descr="A red garage with a white garage&#10;&#10;Description automatically generated with low confidence">
            <a:extLst>
              <a:ext uri="{FF2B5EF4-FFF2-40B4-BE49-F238E27FC236}">
                <a16:creationId xmlns:a16="http://schemas.microsoft.com/office/drawing/2014/main" id="{72D59D5F-6150-4EDB-948F-AB7911B5CB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6456" y="3522966"/>
            <a:ext cx="2970747" cy="1877280"/>
          </a:xfrm>
          <a:prstGeom prst="rect">
            <a:avLst/>
          </a:prstGeom>
        </p:spPr>
      </p:pic>
      <p:pic>
        <p:nvPicPr>
          <p:cNvPr id="3" name="Picture 2" descr="A picture containing flower, tree, plant, pool&#10;&#10;Description automatically generated">
            <a:extLst>
              <a:ext uri="{FF2B5EF4-FFF2-40B4-BE49-F238E27FC236}">
                <a16:creationId xmlns:a16="http://schemas.microsoft.com/office/drawing/2014/main" id="{1FAF7960-1F53-4590-A5AE-1BDE0CC624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66277" y="1132250"/>
            <a:ext cx="2812405" cy="1877280"/>
          </a:xfrm>
          <a:prstGeom prst="rect">
            <a:avLst/>
          </a:prstGeom>
        </p:spPr>
      </p:pic>
      <p:pic>
        <p:nvPicPr>
          <p:cNvPr id="10" name="Picture 9" descr="A picture containing floor, indoor, chair, room&#10;&#10;Description automatically generated">
            <a:extLst>
              <a:ext uri="{FF2B5EF4-FFF2-40B4-BE49-F238E27FC236}">
                <a16:creationId xmlns:a16="http://schemas.microsoft.com/office/drawing/2014/main" id="{9054486D-3755-4DAB-A0D9-1519116CBA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445268" y="3569552"/>
            <a:ext cx="2732378" cy="1830694"/>
          </a:xfrm>
          <a:prstGeom prst="rect">
            <a:avLst/>
          </a:prstGeom>
        </p:spPr>
      </p:pic>
      <p:pic>
        <p:nvPicPr>
          <p:cNvPr id="13" name="Picture 12" descr="A picture containing grass, outdoor, green, grassy&#10;&#10;Description automatically generated">
            <a:extLst>
              <a:ext uri="{FF2B5EF4-FFF2-40B4-BE49-F238E27FC236}">
                <a16:creationId xmlns:a16="http://schemas.microsoft.com/office/drawing/2014/main" id="{F03016FE-AA90-42C4-A3B5-49084B9EBF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301762" y="1094947"/>
            <a:ext cx="2868291" cy="1914583"/>
          </a:xfrm>
          <a:prstGeom prst="rect">
            <a:avLst/>
          </a:prstGeom>
        </p:spPr>
      </p:pic>
      <p:pic>
        <p:nvPicPr>
          <p:cNvPr id="20" name="Picture 19" descr="A picture containing building, porch, overlooking, deck&#10;&#10;Description automatically generated">
            <a:extLst>
              <a:ext uri="{FF2B5EF4-FFF2-40B4-BE49-F238E27FC236}">
                <a16:creationId xmlns:a16="http://schemas.microsoft.com/office/drawing/2014/main" id="{4B2A6ADB-CB35-4FDE-9735-45EB199206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252408" y="3546008"/>
            <a:ext cx="2503921" cy="177884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94C9B5B-5D57-4ADF-B6A5-96D3E4C7C434}"/>
              </a:ext>
            </a:extLst>
          </p:cNvPr>
          <p:cNvGrpSpPr/>
          <p:nvPr/>
        </p:nvGrpSpPr>
        <p:grpSpPr>
          <a:xfrm>
            <a:off x="6421305" y="1188753"/>
            <a:ext cx="466198" cy="466198"/>
            <a:chOff x="5566221" y="-31372"/>
            <a:chExt cx="690924" cy="69092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85CE927-5EC3-4E7A-9B70-9F4D0DCF326C}"/>
                </a:ext>
              </a:extLst>
            </p:cNvPr>
            <p:cNvSpPr/>
            <p:nvPr/>
          </p:nvSpPr>
          <p:spPr>
            <a:xfrm>
              <a:off x="5566221" y="-31372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E0A7934A-905D-4D29-B804-19F350D13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r="56661" b="8554"/>
            <a:stretch/>
          </p:blipFill>
          <p:spPr>
            <a:xfrm>
              <a:off x="5683198" y="52370"/>
              <a:ext cx="420906" cy="40039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8995A-8F01-48B4-837C-ED29207E02D8}"/>
              </a:ext>
            </a:extLst>
          </p:cNvPr>
          <p:cNvGrpSpPr/>
          <p:nvPr/>
        </p:nvGrpSpPr>
        <p:grpSpPr>
          <a:xfrm>
            <a:off x="322005" y="1188754"/>
            <a:ext cx="466197" cy="466197"/>
            <a:chOff x="222901" y="1132250"/>
            <a:chExt cx="690924" cy="69092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D8672E2-63AC-44D1-B145-A1A503FE8E2B}"/>
                </a:ext>
              </a:extLst>
            </p:cNvPr>
            <p:cNvSpPr/>
            <p:nvPr/>
          </p:nvSpPr>
          <p:spPr>
            <a:xfrm>
              <a:off x="222901" y="1132250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85032B78-5956-4A89-91DE-021A3B174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l="51937" b="3627"/>
            <a:stretch/>
          </p:blipFill>
          <p:spPr>
            <a:xfrm>
              <a:off x="319989" y="1269241"/>
              <a:ext cx="461231" cy="416941"/>
            </a:xfrm>
            <a:prstGeom prst="rect">
              <a:avLst/>
            </a:prstGeom>
          </p:spPr>
        </p:pic>
      </p:grpSp>
      <p:pic>
        <p:nvPicPr>
          <p:cNvPr id="9" name="Picture 8" descr="A picture containing indoor, ceiling, floor, building&#10;&#10;Description automatically generated">
            <a:extLst>
              <a:ext uri="{FF2B5EF4-FFF2-40B4-BE49-F238E27FC236}">
                <a16:creationId xmlns:a16="http://schemas.microsoft.com/office/drawing/2014/main" id="{96CFDB85-9741-4FDD-A6DD-28DC490B980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9366074" y="1049023"/>
            <a:ext cx="2503921" cy="1877941"/>
          </a:xfrm>
          <a:prstGeom prst="rect">
            <a:avLst/>
          </a:prstGeom>
        </p:spPr>
      </p:pic>
      <p:pic>
        <p:nvPicPr>
          <p:cNvPr id="14" name="Picture 13" descr="A picture containing grass, tree, outdoor, plant&#10;&#10;Description automatically generated">
            <a:extLst>
              <a:ext uri="{FF2B5EF4-FFF2-40B4-BE49-F238E27FC236}">
                <a16:creationId xmlns:a16="http://schemas.microsoft.com/office/drawing/2014/main" id="{13D11367-2B1C-4676-B532-7F6A2BD77E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3145262" y="3497675"/>
            <a:ext cx="3207300" cy="192786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958EAA4F-9F7A-4016-BD22-111ADF40468C}"/>
              </a:ext>
            </a:extLst>
          </p:cNvPr>
          <p:cNvGrpSpPr/>
          <p:nvPr/>
        </p:nvGrpSpPr>
        <p:grpSpPr>
          <a:xfrm>
            <a:off x="9366074" y="1053000"/>
            <a:ext cx="466198" cy="466198"/>
            <a:chOff x="5566221" y="-31372"/>
            <a:chExt cx="690924" cy="69092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8B5C995-B084-45FD-8F1E-7680B8FD2B5C}"/>
                </a:ext>
              </a:extLst>
            </p:cNvPr>
            <p:cNvSpPr/>
            <p:nvPr/>
          </p:nvSpPr>
          <p:spPr>
            <a:xfrm>
              <a:off x="5566221" y="-31372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D871EE2-5AA7-4E9A-B76D-FCC9A00C8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r="56661" b="8554"/>
            <a:stretch/>
          </p:blipFill>
          <p:spPr>
            <a:xfrm>
              <a:off x="5683198" y="52370"/>
              <a:ext cx="420906" cy="40039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4A40A58-1810-4181-82EC-77F5C579B40C}"/>
              </a:ext>
            </a:extLst>
          </p:cNvPr>
          <p:cNvGrpSpPr/>
          <p:nvPr/>
        </p:nvGrpSpPr>
        <p:grpSpPr>
          <a:xfrm>
            <a:off x="3401641" y="1109505"/>
            <a:ext cx="466198" cy="466198"/>
            <a:chOff x="5566221" y="-31372"/>
            <a:chExt cx="690924" cy="690924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B92DD2E-0458-4343-99E4-80309621B64B}"/>
                </a:ext>
              </a:extLst>
            </p:cNvPr>
            <p:cNvSpPr/>
            <p:nvPr/>
          </p:nvSpPr>
          <p:spPr>
            <a:xfrm>
              <a:off x="5566221" y="-31372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4" name="Picture 53" descr="Icon&#10;&#10;Description automatically generated">
              <a:extLst>
                <a:ext uri="{FF2B5EF4-FFF2-40B4-BE49-F238E27FC236}">
                  <a16:creationId xmlns:a16="http://schemas.microsoft.com/office/drawing/2014/main" id="{1BF40270-28E2-40B9-AF11-3A02DC8AF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r="56661" b="8554"/>
            <a:stretch/>
          </p:blipFill>
          <p:spPr>
            <a:xfrm>
              <a:off x="5683198" y="52370"/>
              <a:ext cx="420906" cy="400391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2BC1183-BB2B-4BB7-8902-1C46633F4191}"/>
              </a:ext>
            </a:extLst>
          </p:cNvPr>
          <p:cNvGrpSpPr/>
          <p:nvPr/>
        </p:nvGrpSpPr>
        <p:grpSpPr>
          <a:xfrm>
            <a:off x="96222" y="3581880"/>
            <a:ext cx="466197" cy="466197"/>
            <a:chOff x="222901" y="1132250"/>
            <a:chExt cx="690924" cy="69092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72A3D8A-2BB2-4021-AED8-1870760D6272}"/>
                </a:ext>
              </a:extLst>
            </p:cNvPr>
            <p:cNvSpPr/>
            <p:nvPr/>
          </p:nvSpPr>
          <p:spPr>
            <a:xfrm>
              <a:off x="222901" y="1132250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7" name="Picture 56" descr="Icon&#10;&#10;Description automatically generated">
              <a:extLst>
                <a:ext uri="{FF2B5EF4-FFF2-40B4-BE49-F238E27FC236}">
                  <a16:creationId xmlns:a16="http://schemas.microsoft.com/office/drawing/2014/main" id="{0B9A8069-9BC9-4188-BFDF-92074D9BC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l="51937" b="3627"/>
            <a:stretch/>
          </p:blipFill>
          <p:spPr>
            <a:xfrm>
              <a:off x="319989" y="1269241"/>
              <a:ext cx="461231" cy="41694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F9D9057-0F67-4B4B-9B4B-16848F19A3AF}"/>
              </a:ext>
            </a:extLst>
          </p:cNvPr>
          <p:cNvGrpSpPr/>
          <p:nvPr/>
        </p:nvGrpSpPr>
        <p:grpSpPr>
          <a:xfrm>
            <a:off x="6466510" y="3546008"/>
            <a:ext cx="466197" cy="466197"/>
            <a:chOff x="222901" y="1132250"/>
            <a:chExt cx="690924" cy="6909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16B0879-F9B9-4BAF-9F1B-694C66B194B4}"/>
                </a:ext>
              </a:extLst>
            </p:cNvPr>
            <p:cNvSpPr/>
            <p:nvPr/>
          </p:nvSpPr>
          <p:spPr>
            <a:xfrm>
              <a:off x="222901" y="1132250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id="{E17410FE-B547-4F72-8C02-D2FFCD843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l="51937" b="3627"/>
            <a:stretch/>
          </p:blipFill>
          <p:spPr>
            <a:xfrm>
              <a:off x="319989" y="1269241"/>
              <a:ext cx="461231" cy="416941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BB4B748-8D7D-41BC-9706-A25990709639}"/>
              </a:ext>
            </a:extLst>
          </p:cNvPr>
          <p:cNvGrpSpPr/>
          <p:nvPr/>
        </p:nvGrpSpPr>
        <p:grpSpPr>
          <a:xfrm>
            <a:off x="9277297" y="3569552"/>
            <a:ext cx="466197" cy="466197"/>
            <a:chOff x="222901" y="1132250"/>
            <a:chExt cx="690924" cy="69092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AAB0040-C41A-4A23-921F-AE9593893E42}"/>
                </a:ext>
              </a:extLst>
            </p:cNvPr>
            <p:cNvSpPr/>
            <p:nvPr/>
          </p:nvSpPr>
          <p:spPr>
            <a:xfrm>
              <a:off x="222901" y="1132250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3A6B2332-BF03-4895-9271-EE8247775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l="51937" b="3627"/>
            <a:stretch/>
          </p:blipFill>
          <p:spPr>
            <a:xfrm>
              <a:off x="319989" y="1269241"/>
              <a:ext cx="461231" cy="416941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8FD898A-73EC-4F9D-B888-52492668A353}"/>
              </a:ext>
            </a:extLst>
          </p:cNvPr>
          <p:cNvGrpSpPr/>
          <p:nvPr/>
        </p:nvGrpSpPr>
        <p:grpSpPr>
          <a:xfrm>
            <a:off x="3371160" y="3615400"/>
            <a:ext cx="466198" cy="466198"/>
            <a:chOff x="5566221" y="-31372"/>
            <a:chExt cx="690924" cy="69092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AF6C99A-E09D-40C4-AE42-93E3FC9FE1DD}"/>
                </a:ext>
              </a:extLst>
            </p:cNvPr>
            <p:cNvSpPr/>
            <p:nvPr/>
          </p:nvSpPr>
          <p:spPr>
            <a:xfrm>
              <a:off x="5566221" y="-31372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8F89FE30-374D-49EC-9EB6-8A17346D2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r="56661" b="8554"/>
            <a:stretch/>
          </p:blipFill>
          <p:spPr>
            <a:xfrm>
              <a:off x="5683198" y="52370"/>
              <a:ext cx="420906" cy="400391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8D08F64-FF85-40E9-95AA-07CF36B1AB40}"/>
              </a:ext>
            </a:extLst>
          </p:cNvPr>
          <p:cNvSpPr txBox="1"/>
          <p:nvPr/>
        </p:nvSpPr>
        <p:spPr>
          <a:xfrm>
            <a:off x="4564276" y="14381"/>
            <a:ext cx="2418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PRACTICE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0F9A7A8-67F7-44A9-BB30-8C2C79CBB386}"/>
              </a:ext>
            </a:extLst>
          </p:cNvPr>
          <p:cNvSpPr txBox="1"/>
          <p:nvPr/>
        </p:nvSpPr>
        <p:spPr>
          <a:xfrm>
            <a:off x="2513382" y="657431"/>
            <a:ext cx="6829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Ask your partner the questions below. Pay attention to the intonation.</a:t>
            </a: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FB6D55-147D-4106-AB88-032FBF65C69B}"/>
              </a:ext>
            </a:extLst>
          </p:cNvPr>
          <p:cNvSpPr txBox="1"/>
          <p:nvPr/>
        </p:nvSpPr>
        <p:spPr>
          <a:xfrm>
            <a:off x="2603360" y="2295681"/>
            <a:ext cx="558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1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9D73820-164B-4025-9C0B-92A5D2314E96}"/>
              </a:ext>
            </a:extLst>
          </p:cNvPr>
          <p:cNvSpPr txBox="1"/>
          <p:nvPr/>
        </p:nvSpPr>
        <p:spPr>
          <a:xfrm>
            <a:off x="5494150" y="2301068"/>
            <a:ext cx="558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2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B1D374F-4AAE-448C-9A1F-383C7135D1B8}"/>
              </a:ext>
            </a:extLst>
          </p:cNvPr>
          <p:cNvSpPr txBox="1"/>
          <p:nvPr/>
        </p:nvSpPr>
        <p:spPr>
          <a:xfrm>
            <a:off x="8759630" y="2256909"/>
            <a:ext cx="558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3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5D7ED65-5516-449E-B03B-0887150F5051}"/>
              </a:ext>
            </a:extLst>
          </p:cNvPr>
          <p:cNvSpPr txBox="1"/>
          <p:nvPr/>
        </p:nvSpPr>
        <p:spPr>
          <a:xfrm>
            <a:off x="11467667" y="2245943"/>
            <a:ext cx="558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4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AB4383C-1F43-4BF0-865F-96ADEBB5AA16}"/>
              </a:ext>
            </a:extLst>
          </p:cNvPr>
          <p:cNvSpPr txBox="1"/>
          <p:nvPr/>
        </p:nvSpPr>
        <p:spPr>
          <a:xfrm>
            <a:off x="2668144" y="4692360"/>
            <a:ext cx="521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5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9A878B4-D02B-40AD-9F77-1B336C11FE17}"/>
              </a:ext>
            </a:extLst>
          </p:cNvPr>
          <p:cNvSpPr txBox="1"/>
          <p:nvPr/>
        </p:nvSpPr>
        <p:spPr>
          <a:xfrm>
            <a:off x="5944745" y="4715904"/>
            <a:ext cx="521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6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2617F0-E0AE-495D-B9F6-C8F9C718DAFD}"/>
              </a:ext>
            </a:extLst>
          </p:cNvPr>
          <p:cNvSpPr txBox="1"/>
          <p:nvPr/>
        </p:nvSpPr>
        <p:spPr>
          <a:xfrm>
            <a:off x="8732248" y="4682397"/>
            <a:ext cx="521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7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1D255CC-47CA-4360-96F2-F731D48B55D0}"/>
              </a:ext>
            </a:extLst>
          </p:cNvPr>
          <p:cNvSpPr txBox="1"/>
          <p:nvPr/>
        </p:nvSpPr>
        <p:spPr>
          <a:xfrm>
            <a:off x="11345387" y="4692812"/>
            <a:ext cx="521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8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C7900E8-9540-4F24-ADE8-C577BC1217ED}"/>
              </a:ext>
            </a:extLst>
          </p:cNvPr>
          <p:cNvSpPr txBox="1"/>
          <p:nvPr/>
        </p:nvSpPr>
        <p:spPr>
          <a:xfrm>
            <a:off x="2796304" y="5543262"/>
            <a:ext cx="8182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C00000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Sample</a:t>
            </a:r>
            <a:r>
              <a:rPr lang="en-SG" sz="2000" dirty="0">
                <a:solidFill>
                  <a:srgbClr val="C00000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:   Do you live in an apartment?</a:t>
            </a:r>
            <a:r>
              <a:rPr lang="en-SG" sz="2000" b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b="1" dirty="0">
                <a:highlight>
                  <a:srgbClr val="FFFF00"/>
                </a:highlight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Yes, I do, No, I don’t</a:t>
            </a:r>
            <a:r>
              <a:rPr lang="en-SG" sz="2000" dirty="0">
                <a:highlight>
                  <a:srgbClr val="FFFF00"/>
                </a:highlight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 </a:t>
            </a:r>
          </a:p>
          <a:p>
            <a:r>
              <a:rPr lang="en-SG" sz="2000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   Does your house have </a:t>
            </a:r>
            <a:r>
              <a:rPr lang="en-SG" sz="2000" b="1" dirty="0">
                <a:highlight>
                  <a:srgbClr val="FFFF00"/>
                </a:highlight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 yard? </a:t>
            </a:r>
            <a:r>
              <a:rPr lang="en-SG" sz="2000" b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          </a:t>
            </a:r>
            <a:r>
              <a:rPr lang="en-SG" sz="2000" b="1" dirty="0">
                <a:highlight>
                  <a:srgbClr val="FFFF00"/>
                </a:highlight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Yes, it does/ No, it doesn’t</a:t>
            </a:r>
          </a:p>
          <a:p>
            <a:r>
              <a:rPr lang="en-SG" sz="2000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                 </a:t>
            </a:r>
            <a:endParaRPr lang="en-US" sz="2000" b="1" dirty="0"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90047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DA0FF3-8686-4041-AA04-611FD7788098}"/>
              </a:ext>
            </a:extLst>
          </p:cNvPr>
          <p:cNvSpPr/>
          <p:nvPr/>
        </p:nvSpPr>
        <p:spPr>
          <a:xfrm>
            <a:off x="2225059" y="2273691"/>
            <a:ext cx="7483876" cy="13052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SPEAKING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0311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A0D60286-6DB2-4636-8BC5-93BCCBBE4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97671" y="266158"/>
            <a:ext cx="505054" cy="646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F1A14B-63EE-4C8B-B29B-9CB236456C05}"/>
              </a:ext>
            </a:extLst>
          </p:cNvPr>
          <p:cNvSpPr txBox="1"/>
          <p:nvPr/>
        </p:nvSpPr>
        <p:spPr>
          <a:xfrm>
            <a:off x="3302725" y="127900"/>
            <a:ext cx="4989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dirty="0">
                <a:solidFill>
                  <a:srgbClr val="0070C0"/>
                </a:solidFill>
                <a:latin typeface="Algerian" panose="04020705040A02060702" pitchFamily="82" charset="0"/>
                <a:ea typeface="Adobe Gothic Std B" panose="020B0800000000000000" pitchFamily="34" charset="-128"/>
              </a:rPr>
              <a:t>CLASS SURVEY</a:t>
            </a:r>
            <a:endParaRPr lang="en-US" sz="5400" dirty="0">
              <a:solidFill>
                <a:srgbClr val="0070C0"/>
              </a:solidFill>
              <a:latin typeface="Algerian" panose="04020705040A020607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BA6AD-27FC-4505-ABDD-39853F44CDE3}"/>
              </a:ext>
            </a:extLst>
          </p:cNvPr>
          <p:cNvSpPr txBox="1"/>
          <p:nvPr/>
        </p:nvSpPr>
        <p:spPr>
          <a:xfrm>
            <a:off x="735540" y="1869995"/>
            <a:ext cx="804558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Add two more words in the table and then walk around the class </a:t>
            </a:r>
          </a:p>
          <a:p>
            <a:r>
              <a:rPr lang="en-SG" dirty="0"/>
              <a:t>and complete the survey about your classmate’s houses.</a:t>
            </a:r>
            <a:endParaRPr lang="en-US" dirty="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8338ED4-7700-46F4-B4EC-E086489A6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70" t="45645" r="18010" b="23157"/>
          <a:stretch/>
        </p:blipFill>
        <p:spPr>
          <a:xfrm>
            <a:off x="621592" y="2934172"/>
            <a:ext cx="10743767" cy="30897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9708B64-4E6B-44AB-83D3-2EE48EB58C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91745" y="198975"/>
            <a:ext cx="1102584" cy="9146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67984D-0BD1-484D-B9FF-AF4288E2F6BD}"/>
              </a:ext>
            </a:extLst>
          </p:cNvPr>
          <p:cNvSpPr txBox="1"/>
          <p:nvPr/>
        </p:nvSpPr>
        <p:spPr>
          <a:xfrm>
            <a:off x="8976200" y="1869995"/>
            <a:ext cx="221854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dirty="0"/>
              <a:t>Excuse me! Can I ask you some questions?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96833E-68BA-472C-B917-134C0AB7548A}"/>
              </a:ext>
            </a:extLst>
          </p:cNvPr>
          <p:cNvSpPr txBox="1"/>
          <p:nvPr/>
        </p:nvSpPr>
        <p:spPr>
          <a:xfrm>
            <a:off x="9394329" y="1377553"/>
            <a:ext cx="1357406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</a:rPr>
              <a:t>Speaking tips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83766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289139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339</Words>
  <Application>Microsoft Office PowerPoint</Application>
  <PresentationFormat>Widescreen</PresentationFormat>
  <Paragraphs>79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Amasis MT Pro Black</vt:lpstr>
      <vt:lpstr>Abadi</vt:lpstr>
      <vt:lpstr>Arial Black</vt:lpstr>
      <vt:lpstr>Roboto Medium</vt:lpstr>
      <vt:lpstr>Calibri</vt:lpstr>
      <vt:lpstr>Oswald Bold</vt:lpstr>
      <vt:lpstr>Arial</vt:lpstr>
      <vt:lpstr>Abadi Extra Light</vt:lpstr>
      <vt:lpstr>Times New Roman</vt:lpstr>
      <vt:lpstr>Algerian</vt:lpstr>
      <vt:lpstr>Adobe Gothic Std B</vt:lpstr>
      <vt:lpstr>Adobe Garamond Pro Bold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Hang Nguyen Thu</cp:lastModifiedBy>
  <cp:revision>92</cp:revision>
  <cp:lastPrinted>2021-08-11T00:59:13Z</cp:lastPrinted>
  <dcterms:created xsi:type="dcterms:W3CDTF">2021-08-05T04:02:50Z</dcterms:created>
  <dcterms:modified xsi:type="dcterms:W3CDTF">2021-09-25T04:27:26Z</dcterms:modified>
</cp:coreProperties>
</file>