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sldIdLst>
    <p:sldId id="355" r:id="rId2"/>
    <p:sldId id="340" r:id="rId3"/>
    <p:sldId id="339" r:id="rId4"/>
    <p:sldId id="341" r:id="rId5"/>
    <p:sldId id="343" r:id="rId6"/>
    <p:sldId id="344" r:id="rId7"/>
    <p:sldId id="345" r:id="rId8"/>
    <p:sldId id="342" r:id="rId9"/>
    <p:sldId id="256" r:id="rId10"/>
    <p:sldId id="263" r:id="rId11"/>
    <p:sldId id="348" r:id="rId12"/>
    <p:sldId id="346" r:id="rId13"/>
    <p:sldId id="349" r:id="rId14"/>
    <p:sldId id="350" r:id="rId15"/>
    <p:sldId id="351" r:id="rId16"/>
    <p:sldId id="273" r:id="rId17"/>
    <p:sldId id="352" r:id="rId18"/>
    <p:sldId id="274" r:id="rId19"/>
    <p:sldId id="276" r:id="rId20"/>
    <p:sldId id="353" r:id="rId21"/>
    <p:sldId id="354" r:id="rId22"/>
    <p:sldId id="302" r:id="rId23"/>
    <p:sldId id="296" r:id="rId24"/>
    <p:sldId id="347" r:id="rId25"/>
    <p:sldId id="257" r:id="rId26"/>
    <p:sldId id="258" r:id="rId27"/>
    <p:sldId id="259" r:id="rId28"/>
    <p:sldId id="260" r:id="rId29"/>
    <p:sldId id="261" r:id="rId30"/>
    <p:sldId id="262" r:id="rId31"/>
    <p:sldId id="264" r:id="rId32"/>
    <p:sldId id="265" r:id="rId33"/>
    <p:sldId id="266" r:id="rId34"/>
    <p:sldId id="267" r:id="rId35"/>
    <p:sldId id="268" r:id="rId36"/>
    <p:sldId id="338" r:id="rId37"/>
    <p:sldId id="337" r:id="rId3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F3"/>
    <a:srgbClr val="CEE1F2"/>
    <a:srgbClr val="C6DCF0"/>
    <a:srgbClr val="F6F8FC"/>
    <a:srgbClr val="E7F0F9"/>
    <a:srgbClr val="D9E848"/>
    <a:srgbClr val="CF5F13"/>
    <a:srgbClr val="F5DF3B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12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DA841-0354-4802-989C-4C12109B63FC}" type="datetimeFigureOut">
              <a:rPr lang="en-SG" smtClean="0"/>
              <a:t>27/01/21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CCD4-915B-4836-B954-8F0194A110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878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s://www.facebook.com/HankNguyenn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s://www.facebook.com/HankNguyenn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s://www.facebook.com/HankNguyenn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s://www.facebook.com/HankNguyenn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s://www.facebook.com/HankNguyenn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s://www.facebook.com/HankNguyenn" TargetMode="Externa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s://www.facebook.com/HankNguyenn" TargetMode="Externa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s://www.facebook.com/HankNguyenn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s://www.facebook.com/HankNguyenn" TargetMode="Externa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Relationship Id="rId3" Type="http://schemas.openxmlformats.org/officeDocument/2006/relationships/hyperlink" Target="https://www.facebook.com/HankNguyenn" TargetMode="Externa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s://www.facebook.com/HankNguyenn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s://www.facebook.com/HankNguyenn" TargetMode="Externa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Relationship Id="rId3" Type="http://schemas.openxmlformats.org/officeDocument/2006/relationships/hyperlink" Target="https://www.facebook.com/HankNguyenn" TargetMode="Externa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Relationship Id="rId3" Type="http://schemas.openxmlformats.org/officeDocument/2006/relationships/hyperlink" Target="https://www.facebook.com/HankNguyenn" TargetMode="Externa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Relationship Id="rId3" Type="http://schemas.openxmlformats.org/officeDocument/2006/relationships/hyperlink" Target="https://www.facebook.com/HankNguyenn" TargetMode="Externa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Relationship Id="rId3" Type="http://schemas.openxmlformats.org/officeDocument/2006/relationships/hyperlink" Target="https://www.facebook.com/HankNguyenn" TargetMode="Externa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Relationship Id="rId3" Type="http://schemas.openxmlformats.org/officeDocument/2006/relationships/hyperlink" Target="https://www.facebook.com/HankNguyenn" TargetMode="Externa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Relationship Id="rId3" Type="http://schemas.openxmlformats.org/officeDocument/2006/relationships/hyperlink" Target="https://www.facebook.com/HankNguyenn" TargetMode="Externa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Relationship Id="rId3" Type="http://schemas.openxmlformats.org/officeDocument/2006/relationships/hyperlink" Target="https://www.facebook.com/HankNguyenn" TargetMode="Externa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Relationship Id="rId3" Type="http://schemas.openxmlformats.org/officeDocument/2006/relationships/hyperlink" Target="https://www.facebook.com/HankNguyenn" TargetMode="Externa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Relationship Id="rId3" Type="http://schemas.openxmlformats.org/officeDocument/2006/relationships/hyperlink" Target="https://www.facebook.com/HankNguyenn" TargetMode="Externa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Relationship Id="rId3" Type="http://schemas.openxmlformats.org/officeDocument/2006/relationships/hyperlink" Target="https://www.facebook.com/HankNguyenn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s://www.facebook.com/HankNguyenn" TargetMode="Externa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Relationship Id="rId3" Type="http://schemas.openxmlformats.org/officeDocument/2006/relationships/hyperlink" Target="https://www.facebook.com/HankNguyenn" TargetMode="Externa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Relationship Id="rId3" Type="http://schemas.openxmlformats.org/officeDocument/2006/relationships/hyperlink" Target="https://www.facebook.com/HankNguyenn" TargetMode="Externa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Relationship Id="rId3" Type="http://schemas.openxmlformats.org/officeDocument/2006/relationships/hyperlink" Target="https://www.facebook.com/HankNguyenn" TargetMode="Externa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Relationship Id="rId3" Type="http://schemas.openxmlformats.org/officeDocument/2006/relationships/hyperlink" Target="https://www.facebook.com/HankNguyenn" TargetMode="Externa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Relationship Id="rId3" Type="http://schemas.openxmlformats.org/officeDocument/2006/relationships/hyperlink" Target="https://www.facebook.com/HankNguyenn" TargetMode="Externa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Relationship Id="rId3" Type="http://schemas.openxmlformats.org/officeDocument/2006/relationships/hyperlink" Target="https://www.facebook.com/HankNguyenn" TargetMode="Externa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Relationship Id="rId3" Type="http://schemas.openxmlformats.org/officeDocument/2006/relationships/hyperlink" Target="https://www.facebook.com/HankNguyenn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www.facebook.com/HankNguyenn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www.facebook.com/HankNguyenn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s://www.facebook.com/HankNguyenn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s://www.facebook.com/HankNguyenn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s://www.facebook.com/HankNguyenn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s://www.facebook.com/HankNguyen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195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845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5369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13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580333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14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87477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15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005735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16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04377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18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507913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19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998852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20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26811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1584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21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43474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2027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1033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54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2755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1278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9291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9327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9109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619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3934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3510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0476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96240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3404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9768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710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259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791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3587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2EE0-B9B7-4481-8CEF-2B941C9884D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27/01/21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27/01/21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27/01/21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2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27/01/21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27/01/21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27/01/21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27/01/21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27/01/21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27/01/21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27/01/21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27/01/21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pPr/>
              <a:t>27/01/21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eg"/><Relationship Id="rId5" Type="http://schemas.openxmlformats.org/officeDocument/2006/relationships/image" Target="../media/image23.jpg"/><Relationship Id="rId6" Type="http://schemas.openxmlformats.org/officeDocument/2006/relationships/image" Target="../media/image24.jpeg"/><Relationship Id="rId7" Type="http://schemas.openxmlformats.org/officeDocument/2006/relationships/image" Target="../media/image25.jpg"/><Relationship Id="rId8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Relationship Id="rId25" Type="http://schemas.openxmlformats.org/officeDocument/2006/relationships/image" Target="../media/image50.png"/><Relationship Id="rId26" Type="http://schemas.openxmlformats.org/officeDocument/2006/relationships/image" Target="../media/image51.gif"/><Relationship Id="rId27" Type="http://schemas.openxmlformats.org/officeDocument/2006/relationships/slide" Target="slide26.xml"/><Relationship Id="rId28" Type="http://schemas.openxmlformats.org/officeDocument/2006/relationships/image" Target="../media/image52.gif"/><Relationship Id="rId29" Type="http://schemas.openxmlformats.org/officeDocument/2006/relationships/slide" Target="slide27.xml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5" Type="http://schemas.openxmlformats.org/officeDocument/2006/relationships/audio" Target="../media/audio1.wav"/><Relationship Id="rId30" Type="http://schemas.openxmlformats.org/officeDocument/2006/relationships/slide" Target="slide28.xml"/><Relationship Id="rId31" Type="http://schemas.openxmlformats.org/officeDocument/2006/relationships/slide" Target="slide29.xml"/><Relationship Id="rId32" Type="http://schemas.openxmlformats.org/officeDocument/2006/relationships/slide" Target="slide30.xml"/><Relationship Id="rId9" Type="http://schemas.openxmlformats.org/officeDocument/2006/relationships/image" Target="../media/image35.gif"/><Relationship Id="rId6" Type="http://schemas.openxmlformats.org/officeDocument/2006/relationships/audio" Target="../media/audio2.wav"/><Relationship Id="rId7" Type="http://schemas.openxmlformats.org/officeDocument/2006/relationships/audio" Target="../media/audio3.wav"/><Relationship Id="rId8" Type="http://schemas.openxmlformats.org/officeDocument/2006/relationships/image" Target="../media/image34.png"/><Relationship Id="rId33" Type="http://schemas.openxmlformats.org/officeDocument/2006/relationships/slide" Target="slide31.xml"/><Relationship Id="rId34" Type="http://schemas.openxmlformats.org/officeDocument/2006/relationships/slide" Target="slide32.xml"/><Relationship Id="rId35" Type="http://schemas.openxmlformats.org/officeDocument/2006/relationships/slide" Target="slide33.xml"/><Relationship Id="rId36" Type="http://schemas.openxmlformats.org/officeDocument/2006/relationships/slide" Target="slide34.xml"/><Relationship Id="rId10" Type="http://schemas.openxmlformats.org/officeDocument/2006/relationships/image" Target="../media/image36.png"/><Relationship Id="rId11" Type="http://schemas.openxmlformats.org/officeDocument/2006/relationships/slide" Target="slide13.xml"/><Relationship Id="rId12" Type="http://schemas.openxmlformats.org/officeDocument/2006/relationships/image" Target="../media/image37.gif"/><Relationship Id="rId13" Type="http://schemas.openxmlformats.org/officeDocument/2006/relationships/image" Target="../media/image38.png"/><Relationship Id="rId14" Type="http://schemas.openxmlformats.org/officeDocument/2006/relationships/image" Target="../media/image39.gif"/><Relationship Id="rId15" Type="http://schemas.openxmlformats.org/officeDocument/2006/relationships/image" Target="../media/image40.png"/><Relationship Id="rId16" Type="http://schemas.openxmlformats.org/officeDocument/2006/relationships/image" Target="../media/image41.gif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37" Type="http://schemas.openxmlformats.org/officeDocument/2006/relationships/slide" Target="slide35.xml"/><Relationship Id="rId38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34.png"/><Relationship Id="rId5" Type="http://schemas.openxmlformats.org/officeDocument/2006/relationships/slide" Target="slide25.xml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34.png"/><Relationship Id="rId5" Type="http://schemas.openxmlformats.org/officeDocument/2006/relationships/slide" Target="slide25.xml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34.png"/><Relationship Id="rId5" Type="http://schemas.openxmlformats.org/officeDocument/2006/relationships/slide" Target="slide25.xml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34.png"/><Relationship Id="rId5" Type="http://schemas.openxmlformats.org/officeDocument/2006/relationships/slide" Target="slide25.xml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34.png"/><Relationship Id="rId5" Type="http://schemas.openxmlformats.org/officeDocument/2006/relationships/slide" Target="slide25.xml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34.png"/><Relationship Id="rId5" Type="http://schemas.openxmlformats.org/officeDocument/2006/relationships/slide" Target="slide25.xml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34.png"/><Relationship Id="rId5" Type="http://schemas.openxmlformats.org/officeDocument/2006/relationships/slide" Target="slide25.xml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34.png"/><Relationship Id="rId5" Type="http://schemas.openxmlformats.org/officeDocument/2006/relationships/slide" Target="slide25.xml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34.png"/><Relationship Id="rId5" Type="http://schemas.openxmlformats.org/officeDocument/2006/relationships/slide" Target="slide25.xml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34.png"/><Relationship Id="rId5" Type="http://schemas.openxmlformats.org/officeDocument/2006/relationships/slide" Target="slide25.xml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9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9922" name="WordArt 3"/>
          <p:cNvSpPr>
            <a:spLocks noChangeArrowheads="1" noChangeShapeType="1" noTextEdit="1"/>
          </p:cNvSpPr>
          <p:nvPr/>
        </p:nvSpPr>
        <p:spPr bwMode="auto">
          <a:xfrm>
            <a:off x="1524000" y="1676401"/>
            <a:ext cx="9144000" cy="1336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99">
                        <a:alpha val="50000"/>
                      </a:srgbClr>
                    </a:gs>
                    <a:gs pos="100000">
                      <a:srgbClr val="CC0066"/>
                    </a:gs>
                  </a:gsLst>
                  <a:lin ang="5400000" scaled="1"/>
                </a:gradFill>
                <a:effectLst>
                  <a:outerShdw blurRad="63500" dist="46662" dir="2115817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ea typeface="Arial"/>
                <a:cs typeface="Arial"/>
              </a:rPr>
              <a:t>BÀI GIẢNG ĐIỆN TỬ</a:t>
            </a:r>
          </a:p>
        </p:txBody>
      </p:sp>
      <p:grpSp>
        <p:nvGrpSpPr>
          <p:cNvPr id="209923" name="Group 4"/>
          <p:cNvGrpSpPr>
            <a:grpSpLocks/>
          </p:cNvGrpSpPr>
          <p:nvPr/>
        </p:nvGrpSpPr>
        <p:grpSpPr bwMode="auto">
          <a:xfrm>
            <a:off x="0" y="-38100"/>
            <a:ext cx="12192000" cy="6934200"/>
            <a:chOff x="0" y="-24"/>
            <a:chExt cx="5760" cy="4368"/>
          </a:xfrm>
        </p:grpSpPr>
        <p:grpSp>
          <p:nvGrpSpPr>
            <p:cNvPr id="209926" name="Group 5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9936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7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8" name="Picture 8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9" name="Picture 9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9927" name="Group 10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9928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29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0" name="Picture 13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1" name="Picture 14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2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3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4" name="Picture 17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5" name="Picture 18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930401" y="762000"/>
            <a:ext cx="8453967" cy="400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TRƯỜNG THCS LONG BIÊN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828800" y="5181601"/>
            <a:ext cx="8432800" cy="64633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MÔ</a:t>
            </a: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NGỮ VĂN 9</a:t>
            </a:r>
          </a:p>
          <a:p>
            <a:pPr algn="ctr">
              <a:defRPr/>
            </a:pPr>
            <a:r>
              <a:rPr lang="en-US" dirty="0"/>
              <a:t>GIÁO VIÊN: DƯƠNG THỊ HỒNG NHUNG</a:t>
            </a:r>
          </a:p>
        </p:txBody>
      </p:sp>
    </p:spTree>
    <p:extLst>
      <p:ext uri="{BB962C8B-B14F-4D97-AF65-F5344CB8AC3E}">
        <p14:creationId xmlns:p14="http://schemas.microsoft.com/office/powerpoint/2010/main" val="3570396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7">
            <a:extLst>
              <a:ext uri="{FF2B5EF4-FFF2-40B4-BE49-F238E27FC236}">
                <a16:creationId xmlns:a16="http://schemas.microsoft.com/office/drawing/2014/main" xmlns="" id="{53860E4A-594C-4DFB-82FC-E7319FB58A73}"/>
              </a:ext>
            </a:extLst>
          </p:cNvPr>
          <p:cNvSpPr/>
          <p:nvPr/>
        </p:nvSpPr>
        <p:spPr>
          <a:xfrm>
            <a:off x="2048589" y="2058723"/>
            <a:ext cx="8914973" cy="3196769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F:\Temp\400页超强PPT模板\花PNG\8.png">
            <a:extLst>
              <a:ext uri="{FF2B5EF4-FFF2-40B4-BE49-F238E27FC236}">
                <a16:creationId xmlns:a16="http://schemas.microsoft.com/office/drawing/2014/main" xmlns="" id="{C9B5697E-0CA8-4A4F-96C0-5FBD4A7D3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8749" r="20867" b="3759"/>
          <a:stretch>
            <a:fillRect/>
          </a:stretch>
        </p:blipFill>
        <p:spPr bwMode="auto">
          <a:xfrm>
            <a:off x="0" y="1231681"/>
            <a:ext cx="3744416" cy="4634782"/>
          </a:xfrm>
          <a:prstGeom prst="rect">
            <a:avLst/>
          </a:prstGeom>
          <a:noFill/>
          <a:effectLst>
            <a:outerShdw blurRad="127000" dist="38100" dir="5400000" sx="105000" sy="105000" algn="t" rotWithShape="0">
              <a:prstClr val="black">
                <a:alpha val="1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Temp\400页超强PPT模板\花PNG\白.png">
            <a:extLst>
              <a:ext uri="{FF2B5EF4-FFF2-40B4-BE49-F238E27FC236}">
                <a16:creationId xmlns:a16="http://schemas.microsoft.com/office/drawing/2014/main" xmlns="" id="{4875903E-967B-455F-8EFB-F2A604A9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37" y="1179470"/>
            <a:ext cx="2271349" cy="20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82B427-AE15-4512-8F7A-79F1D375E73C}"/>
              </a:ext>
            </a:extLst>
          </p:cNvPr>
          <p:cNvSpPr txBox="1"/>
          <p:nvPr/>
        </p:nvSpPr>
        <p:spPr>
          <a:xfrm flipH="1">
            <a:off x="3668258" y="2363521"/>
            <a:ext cx="66044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I.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Sự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biến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đổi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và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phát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triển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nghĩa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của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từ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ngữ</a:t>
            </a:r>
            <a:endParaRPr lang="en-SG" sz="8800" dirty="0">
              <a:solidFill>
                <a:srgbClr val="FF0000"/>
              </a:solidFill>
              <a:latin typeface="#9Slide05 The Carpenter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6.png">
            <a:extLst>
              <a:ext uri="{FF2B5EF4-FFF2-40B4-BE49-F238E27FC236}">
                <a16:creationId xmlns:a16="http://schemas.microsoft.com/office/drawing/2014/main" xmlns="" id="{E983C903-5217-4257-896A-CDB92831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7" y="256286"/>
            <a:ext cx="11200931" cy="6403134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3F2724-1C8D-4946-94C1-1BC19FC3A9D6}"/>
              </a:ext>
            </a:extLst>
          </p:cNvPr>
          <p:cNvSpPr txBox="1"/>
          <p:nvPr/>
        </p:nvSpPr>
        <p:spPr>
          <a:xfrm>
            <a:off x="5953066" y="2207491"/>
            <a:ext cx="47795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kinh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tế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Ngày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nay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hiểu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PBC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xmlns="" id="{F675492B-540B-4650-9BB7-40BD575B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845" y="520914"/>
            <a:ext cx="88923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 NHÀ NGỤC QUẢNG ĐÔNG CẢM TÁC</a:t>
            </a:r>
            <a:endParaRPr lang="en-US" altLang="en-US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6D4D57-29DB-4B14-8BCE-6E68504B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7163" y="1854202"/>
            <a:ext cx="3840885" cy="43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4EB32E27-369D-4486-A7AD-2192B90B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6410" y="1842655"/>
            <a:ext cx="793259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   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hào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kiệt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Chạy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mỏi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thì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hãy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tù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khách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bốn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tội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Bủa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chặt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bồ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tế</a:t>
            </a:r>
            <a:r>
              <a:rPr lang="en-US" altLang="en-US" sz="3200" dirty="0">
                <a:solidFill>
                  <a:srgbClr val="0000FF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Mở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miệng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cười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tan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oán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thù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nghiệp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Bao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sợ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đâu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                      </a:t>
            </a:r>
            <a:r>
              <a:rPr lang="en-US" altLang="en-US" sz="3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Phan </a:t>
            </a:r>
            <a:r>
              <a:rPr lang="en-US" altLang="en-US" sz="3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Bội</a:t>
            </a:r>
            <a:r>
              <a:rPr lang="en-US" altLang="en-US" sz="3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       </a:t>
            </a:r>
            <a:endParaRPr lang="en-US" altLang="en-US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7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Z"/>
          </a:p>
        </p:txBody>
      </p:sp>
      <p:pic>
        <p:nvPicPr>
          <p:cNvPr id="18434" name="Picture 2" descr="D:\TRƯỜNG HOÀNG VIỆT\hình nền\hình nền đơn sắc\d86412c38d7cad1f75ff432c01ab277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04206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495800" y="457200"/>
            <a:ext cx="3124200" cy="19812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8399" y="3276600"/>
            <a:ext cx="5128491" cy="22098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7527" y="3276600"/>
            <a:ext cx="4793673" cy="22860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810000" y="2438400"/>
            <a:ext cx="2209800" cy="8382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5" idx="2"/>
            <a:endCxn id="7" idx="0"/>
          </p:cNvCxnSpPr>
          <p:nvPr/>
        </p:nvCxnSpPr>
        <p:spPr>
          <a:xfrm>
            <a:off x="6057900" y="2438400"/>
            <a:ext cx="2754745" cy="8382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9144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4400" b="1" i="1" dirty="0">
                <a:solidFill>
                  <a:srgbClr val="002060"/>
                </a:solidFill>
                <a:latin typeface="Calibri"/>
              </a:rPr>
              <a:t>KINH TẾ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9712" y="3367446"/>
            <a:ext cx="46093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nói rút gọn từ 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bang tế thế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nghĩa là trị nước cứu đời</a:t>
            </a:r>
            <a:r>
              <a:rPr lang="en-B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24599" y="3352801"/>
            <a:ext cx="51284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nay: 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oạt động lao động sản xuất, trao đổi, phân phối và sử dụng sản phẩm, của cải vật chất.</a:t>
            </a:r>
            <a:endParaRPr lang="en-B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8" y="440886"/>
            <a:ext cx="10972800" cy="1143000"/>
          </a:xfrm>
        </p:spPr>
        <p:txBody>
          <a:bodyPr/>
          <a:lstStyle/>
          <a:p>
            <a:endParaRPr lang="en-BZ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8" y="1766449"/>
            <a:ext cx="10972800" cy="4525963"/>
          </a:xfrm>
        </p:spPr>
        <p:txBody>
          <a:bodyPr/>
          <a:lstStyle/>
          <a:p>
            <a:endParaRPr lang="en-BZ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ight Arrow 17"/>
          <p:cNvSpPr/>
          <p:nvPr/>
        </p:nvSpPr>
        <p:spPr>
          <a:xfrm rot="5400000">
            <a:off x="2369129" y="3879269"/>
            <a:ext cx="1032157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51708" y="1513605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Mục</a:t>
            </a:r>
            <a:r>
              <a:rPr lang="en-BZ" sz="3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đích</a:t>
            </a:r>
            <a:r>
              <a:rPr lang="en-BZ" sz="3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cuối</a:t>
            </a:r>
            <a:r>
              <a:rPr lang="en-BZ" sz="3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cùng</a:t>
            </a:r>
            <a:endParaRPr lang="en-BZ" sz="36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28308" y="1513605"/>
            <a:ext cx="26670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thảy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tất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thảy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51708" y="4585848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Cứu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cứu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vãn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5645729" y="3879269"/>
            <a:ext cx="1032157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52508" y="1513605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952508" y="4585848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28308" y="4585848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Tất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yếu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thiết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8846129" y="3879269"/>
            <a:ext cx="1032157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04508" y="166248"/>
            <a:ext cx="2514600" cy="6096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551708" y="166248"/>
            <a:ext cx="2514600" cy="6096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028708" y="166248"/>
            <a:ext cx="2514600" cy="6096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BZ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ĐĂM CHIÊU</a:t>
            </a:r>
          </a:p>
        </p:txBody>
      </p:sp>
      <p:sp>
        <p:nvSpPr>
          <p:cNvPr id="35" name="Right Arrow 34"/>
          <p:cNvSpPr/>
          <p:nvPr/>
        </p:nvSpPr>
        <p:spPr>
          <a:xfrm rot="5400000">
            <a:off x="2542308" y="997522"/>
            <a:ext cx="533400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5400000">
            <a:off x="5818908" y="997522"/>
            <a:ext cx="533400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7" name="Right Arrow 36"/>
          <p:cNvSpPr/>
          <p:nvPr/>
        </p:nvSpPr>
        <p:spPr>
          <a:xfrm rot="5400000">
            <a:off x="9095508" y="997522"/>
            <a:ext cx="533400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97180" y="114294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BZ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CỨU CÁNH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73780" y="114294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BZ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NHẤT THIẾT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15744" y="1848567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trái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52508" y="4738248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Băn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khoăn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lo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build="allAtOnce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800600" y="0"/>
            <a:ext cx="25908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 sz="28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24799" y="457200"/>
            <a:ext cx="3008673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4876800"/>
            <a:ext cx="25908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0819" y="4267200"/>
            <a:ext cx="3036381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24800" y="4267200"/>
            <a:ext cx="3033204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8527" y="533400"/>
            <a:ext cx="2932473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24400" y="2438400"/>
            <a:ext cx="2667000" cy="18288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 </a:t>
            </a:r>
            <a:endParaRPr lang="en-BZ" sz="2400" b="1" dirty="0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2969490"/>
            <a:ext cx="2438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bỏ </a:t>
            </a:r>
            <a:r>
              <a:rPr lang="en-BZ" sz="2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BZ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r>
              <a:rPr lang="en-BZ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 miệng nhai rồi nuốt</a:t>
            </a:r>
            <a:endParaRPr lang="en-BZ" sz="26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919008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</a:t>
            </a:r>
            <a:r>
              <a:rPr lang="vi-VN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ượt trội,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thắng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0600" y="2286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Hao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</a:t>
            </a:r>
          </a:p>
          <a:p>
            <a:pPr algn="ctr"/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tiêu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thụ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xăng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1000" y="4324929"/>
            <a:ext cx="285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Giành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hợp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giải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điểm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lương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bổng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lộc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727364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mòn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xâm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lấn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axit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8527" y="4352637"/>
            <a:ext cx="29601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chặn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trộm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đút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lót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61744" y="6858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hưởng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nắng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phấn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5790406" y="2133600"/>
            <a:ext cx="610394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191000" y="3810000"/>
            <a:ext cx="6858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4114800" y="2590800"/>
            <a:ext cx="685800" cy="4579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15200" y="3733800"/>
            <a:ext cx="6858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7391400" y="2514600"/>
            <a:ext cx="6096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5791994" y="4571206"/>
            <a:ext cx="60880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30BB35-8643-4D3E-9216-C85A9B6D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6430" y="-24757"/>
            <a:ext cx="4444096" cy="29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Än mÃ²n">
            <a:extLst>
              <a:ext uri="{FF2B5EF4-FFF2-40B4-BE49-F238E27FC236}">
                <a16:creationId xmlns:a16="http://schemas.microsoft.com/office/drawing/2014/main" xmlns="" id="{5552F897-7C41-4DFF-A0E5-2E1AF2841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9" r="2" b="7513"/>
          <a:stretch/>
        </p:blipFill>
        <p:spPr bwMode="auto">
          <a:xfrm>
            <a:off x="-1" y="3790950"/>
            <a:ext cx="8305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FAFE6DBB-186E-4342-97BD-0FBB897C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"/>
            <a:ext cx="4931763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Æ¡i Än gian">
            <a:extLst>
              <a:ext uri="{FF2B5EF4-FFF2-40B4-BE49-F238E27FC236}">
                <a16:creationId xmlns:a16="http://schemas.microsoft.com/office/drawing/2014/main" xmlns="" id="{E1CCBEC7-D7E6-4A8E-8938-BE3DE0A8D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687"/>
          <a:stretch/>
        </p:blipFill>
        <p:spPr bwMode="auto">
          <a:xfrm>
            <a:off x="6283727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3BF4927-74F6-4278-AAD3-37E6E0DF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6808" y="1871003"/>
            <a:ext cx="4297680" cy="4304714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7187A503-4B28-48F8-A944-0E2739E85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5046" y="0"/>
            <a:ext cx="4231142" cy="3128594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60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42678" y="1195369"/>
            <a:ext cx="3022283" cy="365372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Picture 2" descr="F:\Temp\400页超强PPT模板\花PNG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77" r="10819" b="27568"/>
          <a:stretch>
            <a:fillRect/>
          </a:stretch>
        </p:blipFill>
        <p:spPr bwMode="auto">
          <a:xfrm rot="5400000">
            <a:off x="482909" y="-349915"/>
            <a:ext cx="2544283" cy="349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728855" y="748180"/>
            <a:ext cx="3761184" cy="465509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122" name="Picture 2" descr="F:\Temp\400页超强PPT模板\花PNG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3" r="10819"/>
          <a:stretch>
            <a:fillRect/>
          </a:stretch>
        </p:blipFill>
        <p:spPr bwMode="auto">
          <a:xfrm>
            <a:off x="8370601" y="0"/>
            <a:ext cx="3821400" cy="59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1057158"/>
            <a:ext cx="2921031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Cho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biết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từ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là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gốc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,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từ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là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?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được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hình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thành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trên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phương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thức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?</a:t>
            </a:r>
            <a:endParaRPr lang="zh-CN" altLang="en-US" sz="2800" dirty="0">
              <a:latin typeface="#9Slide03 Arima Madurai" panose="00000500000000000000" pitchFamily="2" charset="0"/>
              <a:ea typeface="TypeLand 康熙字典體試用版" pitchFamily="50" charset="-120"/>
              <a:cs typeface="#9Slide03 Arima Madurai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0692" y="2549236"/>
            <a:ext cx="2738871" cy="19774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Đọc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4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ví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dụ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sau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,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giải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thích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nghĩa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của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từ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in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đậm</a:t>
            </a:r>
            <a:endParaRPr lang="zh-CN" altLang="en-US" sz="2800" dirty="0">
              <a:latin typeface="#9Slide03 Arima Madurai" panose="00000500000000000000" pitchFamily="2" charset="0"/>
              <a:ea typeface="华文中宋" panose="02010600040101010101" pitchFamily="2" charset="-122"/>
              <a:cs typeface="#9Slide03 Arima Madurai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905" y="5700494"/>
            <a:ext cx="5168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THẢO LUẬN NHÓM 2</a:t>
            </a:r>
            <a:endParaRPr lang="zh-CN" altLang="en-US" sz="4000" dirty="0">
              <a:solidFill>
                <a:srgbClr val="FF0000"/>
              </a:solidFill>
              <a:latin typeface="#9Slide03 Arima Madurai Black" panose="00000A00000000000000" pitchFamily="2" charset="0"/>
              <a:ea typeface="TypeLand 康熙字典體試用版" pitchFamily="50" charset="-12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/>
      <p:bldP spid="10" grpId="0"/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D7CAF10-916A-4EAA-AD12-F27B9C2E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763" y="4935749"/>
            <a:ext cx="6611812" cy="19222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cây&#10;&#10;Mô tả được tạo tự động">
            <a:extLst>
              <a:ext uri="{FF2B5EF4-FFF2-40B4-BE49-F238E27FC236}">
                <a16:creationId xmlns:a16="http://schemas.microsoft.com/office/drawing/2014/main" xmlns="" id="{DBBE65F3-8863-41F6-9F40-42FAE1A10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r="17497" b="2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6" name="Hình ảnh 5" descr="Ảnh có chứa trong nhà, tường&#10;&#10;Mô tả được tạo tự động">
            <a:extLst>
              <a:ext uri="{FF2B5EF4-FFF2-40B4-BE49-F238E27FC236}">
                <a16:creationId xmlns:a16="http://schemas.microsoft.com/office/drawing/2014/main" xmlns="" id="{9EAFABAE-F8DF-4AE6-B559-A243ED5B82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2" r="-2" b="35312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01692ED7-6285-4739-B711-9C298BBBB0EB}"/>
              </a:ext>
            </a:extLst>
          </p:cNvPr>
          <p:cNvSpPr/>
          <p:nvPr/>
        </p:nvSpPr>
        <p:spPr>
          <a:xfrm>
            <a:off x="5631873" y="2623085"/>
            <a:ext cx="6289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64135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cây, văn bản&#10;&#10;Mô tả được tạo tự động">
            <a:extLst>
              <a:ext uri="{FF2B5EF4-FFF2-40B4-BE49-F238E27FC236}">
                <a16:creationId xmlns:a16="http://schemas.microsoft.com/office/drawing/2014/main" xmlns="" id="{99BC201A-E43D-4F25-BA63-16CEABED4F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196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3" name="Hình ảnh 2" descr="Ảnh có chứa cũ, ảnh&#10;&#10;Mô tả được tạo tự động">
            <a:extLst>
              <a:ext uri="{FF2B5EF4-FFF2-40B4-BE49-F238E27FC236}">
                <a16:creationId xmlns:a16="http://schemas.microsoft.com/office/drawing/2014/main" xmlns="" id="{DB292074-C6C7-4D92-B2CC-891E90876D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" b="4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5" name="Tiêu đề 1">
            <a:extLst>
              <a:ext uri="{FF2B5EF4-FFF2-40B4-BE49-F238E27FC236}">
                <a16:creationId xmlns:a16="http://schemas.microsoft.com/office/drawing/2014/main" xmlns="" id="{1E134603-9A3B-494E-A496-A88312534238}"/>
              </a:ext>
            </a:extLst>
          </p:cNvPr>
          <p:cNvSpPr txBox="1">
            <a:spLocks/>
          </p:cNvSpPr>
          <p:nvPr/>
        </p:nvSpPr>
        <p:spPr>
          <a:xfrm>
            <a:off x="5549038" y="2632566"/>
            <a:ext cx="6957461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Giở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0BB11093-123B-4BE1-92C4-36778AD29CE1}"/>
              </a:ext>
            </a:extLst>
          </p:cNvPr>
          <p:cNvSpPr/>
          <p:nvPr/>
        </p:nvSpPr>
        <p:spPr>
          <a:xfrm>
            <a:off x="4635701" y="5480634"/>
            <a:ext cx="7870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</a:t>
            </a:r>
          </a:p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70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nh sÃ¡ch ÄÃ¡p Ã¡n Äuá»i hÃ¬nh báº¯t chá»¯ 2019 má»i nháº¥t (10.000 cÃ¢u)">
            <a:extLst>
              <a:ext uri="{FF2B5EF4-FFF2-40B4-BE49-F238E27FC236}">
                <a16:creationId xmlns:a16="http://schemas.microsoft.com/office/drawing/2014/main" xmlns="" id="{49C45903-A55A-42BC-BE81-00BECD8C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3" y="769317"/>
            <a:ext cx="9240693" cy="53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48990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D7CAF10-916A-4EAA-AD12-F27B9C2E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877" y="4935749"/>
            <a:ext cx="6611812" cy="19222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cây&#10;&#10;Mô tả được tạo tự động">
            <a:extLst>
              <a:ext uri="{FF2B5EF4-FFF2-40B4-BE49-F238E27FC236}">
                <a16:creationId xmlns:a16="http://schemas.microsoft.com/office/drawing/2014/main" xmlns="" id="{DBBE65F3-8863-41F6-9F40-42FAE1A10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r="17497" b="2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6" name="Hình ảnh 5" descr="Ảnh có chứa trong nhà, tường&#10;&#10;Mô tả được tạo tự động">
            <a:extLst>
              <a:ext uri="{FF2B5EF4-FFF2-40B4-BE49-F238E27FC236}">
                <a16:creationId xmlns:a16="http://schemas.microsoft.com/office/drawing/2014/main" xmlns="" id="{9EAFABAE-F8DF-4AE6-B559-A243ED5B82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2" r="-2" b="35312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01692ED7-6285-4739-B711-9C298BBBB0EB}"/>
              </a:ext>
            </a:extLst>
          </p:cNvPr>
          <p:cNvSpPr/>
          <p:nvPr/>
        </p:nvSpPr>
        <p:spPr>
          <a:xfrm>
            <a:off x="5535469" y="2623085"/>
            <a:ext cx="6382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2BB1CA-B92A-464C-AE9B-92CAC2612F39}"/>
              </a:ext>
            </a:extLst>
          </p:cNvPr>
          <p:cNvSpPr/>
          <p:nvPr/>
        </p:nvSpPr>
        <p:spPr>
          <a:xfrm>
            <a:off x="5822373" y="39488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Xuân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(1):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đông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sang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mở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endParaRPr lang="en-US" alt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7E946A4-8BE5-4A7F-A7A4-46BD250552D7}"/>
              </a:ext>
            </a:extLst>
          </p:cNvPr>
          <p:cNvSpPr/>
          <p:nvPr/>
        </p:nvSpPr>
        <p:spPr>
          <a:xfrm>
            <a:off x="5811982" y="6267532"/>
            <a:ext cx="6096000" cy="3785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Xuân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(2):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tuổi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sz="2400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xmlns="" id="{AAD1291E-B3A4-4E8A-AC04-12F195C68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091" y="872712"/>
            <a:ext cx="1905000" cy="9144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kumimoji="1"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kumimoji="1"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8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cây, văn bản&#10;&#10;Mô tả được tạo tự động">
            <a:extLst>
              <a:ext uri="{FF2B5EF4-FFF2-40B4-BE49-F238E27FC236}">
                <a16:creationId xmlns:a16="http://schemas.microsoft.com/office/drawing/2014/main" xmlns="" id="{99BC201A-E43D-4F25-BA63-16CEABED4F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196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3" name="Hình ảnh 2" descr="Ảnh có chứa cũ, ảnh&#10;&#10;Mô tả được tạo tự động">
            <a:extLst>
              <a:ext uri="{FF2B5EF4-FFF2-40B4-BE49-F238E27FC236}">
                <a16:creationId xmlns:a16="http://schemas.microsoft.com/office/drawing/2014/main" xmlns="" id="{DB292074-C6C7-4D92-B2CC-891E90876D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" b="4"/>
          <a:stretch/>
        </p:blipFill>
        <p:spPr>
          <a:xfrm>
            <a:off x="5549039" y="-1439"/>
            <a:ext cx="3433443" cy="1943099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5" name="Tiêu đề 1">
            <a:extLst>
              <a:ext uri="{FF2B5EF4-FFF2-40B4-BE49-F238E27FC236}">
                <a16:creationId xmlns:a16="http://schemas.microsoft.com/office/drawing/2014/main" xmlns="" id="{1E134603-9A3B-494E-A496-A88312534238}"/>
              </a:ext>
            </a:extLst>
          </p:cNvPr>
          <p:cNvSpPr txBox="1">
            <a:spLocks/>
          </p:cNvSpPr>
          <p:nvPr/>
        </p:nvSpPr>
        <p:spPr>
          <a:xfrm>
            <a:off x="5385131" y="2186649"/>
            <a:ext cx="6957461" cy="1154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Giở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0BB11093-123B-4BE1-92C4-36778AD29CE1}"/>
              </a:ext>
            </a:extLst>
          </p:cNvPr>
          <p:cNvSpPr/>
          <p:nvPr/>
        </p:nvSpPr>
        <p:spPr>
          <a:xfrm>
            <a:off x="4646091" y="4501977"/>
            <a:ext cx="787079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</a:t>
            </a:r>
          </a:p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9DE998-B770-435D-A124-C7C11C7165E2}"/>
              </a:ext>
            </a:extLst>
          </p:cNvPr>
          <p:cNvSpPr/>
          <p:nvPr/>
        </p:nvSpPr>
        <p:spPr>
          <a:xfrm>
            <a:off x="5549039" y="3493792"/>
            <a:ext cx="6642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Tay(1):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bộ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phận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phía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cơ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vai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ngón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cầm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nắm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endParaRPr lang="en-US" alt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0BDEB6-70E0-4484-ABFA-9F516BE25F68}"/>
              </a:ext>
            </a:extLst>
          </p:cNvPr>
          <p:cNvSpPr/>
          <p:nvPr/>
        </p:nvSpPr>
        <p:spPr>
          <a:xfrm>
            <a:off x="5344393" y="5812311"/>
            <a:ext cx="6642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Tay(2):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chuyên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hoạt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môt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môn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nghề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sz="2400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xmlns="" id="{E6FB8EE2-292A-46A0-9229-092AC9BF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273" y="647373"/>
            <a:ext cx="1905000" cy="9144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kumimoji="1"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kumimoji="1"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9">
            <a:extLst>
              <a:ext uri="{FF2B5EF4-FFF2-40B4-BE49-F238E27FC236}">
                <a16:creationId xmlns:a16="http://schemas.microsoft.com/office/drawing/2014/main" xmlns="" id="{D65D07B0-73B2-4200-A992-DD5D9B7D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7319"/>
            <a:ext cx="4267200" cy="609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en-US" sz="24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 PHÁT TRIỂN CỦA TỪ VỰNG</a:t>
            </a:r>
          </a:p>
          <a:p>
            <a:pPr algn="ctr">
              <a:lnSpc>
                <a:spcPct val="150000"/>
              </a:lnSpc>
            </a:pPr>
            <a:endParaRPr lang="en-US" alt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267" name="Text Box 10">
            <a:extLst>
              <a:ext uri="{FF2B5EF4-FFF2-40B4-BE49-F238E27FC236}">
                <a16:creationId xmlns:a16="http://schemas.microsoft.com/office/drawing/2014/main" xmlns="" id="{A2FBE0F4-35BB-4020-BC11-8CCF2DBF1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672448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79" name="AutoShape 11">
            <a:extLst>
              <a:ext uri="{FF2B5EF4-FFF2-40B4-BE49-F238E27FC236}">
                <a16:creationId xmlns:a16="http://schemas.microsoft.com/office/drawing/2014/main" xmlns="" id="{134830EA-1FD0-4CC7-958F-F88336517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490" y="4478059"/>
            <a:ext cx="4662056" cy="84309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endParaRPr lang="en-US" alt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0" name="AutoShape 12">
            <a:extLst>
              <a:ext uri="{FF2B5EF4-FFF2-40B4-BE49-F238E27FC236}">
                <a16:creationId xmlns:a16="http://schemas.microsoft.com/office/drawing/2014/main" xmlns="" id="{2AC72688-9F8D-4513-816A-95193399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42" y="1119767"/>
            <a:ext cx="9923318" cy="9144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Xã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hội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vựng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ngôn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ngừng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endParaRPr lang="en-US" alt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xmlns="" id="{6C733CF6-BB9A-4760-A0A8-FB6F73DD9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40" y="2641315"/>
            <a:ext cx="9923319" cy="12666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vựng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cơ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sở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xmlns="" id="{D06E4A41-35DE-4D5F-9802-3F1BCA55B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1" y="689265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xmlns="" id="{8DE4762E-257D-4C67-9749-B694C32DF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4774" y="2111378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xmlns="" id="{251FCB1D-0BFF-4AFD-8EF8-BA310C9A2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6091" y="3991127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9" name="Line 21">
            <a:extLst>
              <a:ext uri="{FF2B5EF4-FFF2-40B4-BE49-F238E27FC236}">
                <a16:creationId xmlns:a16="http://schemas.microsoft.com/office/drawing/2014/main" xmlns="" id="{89B7B94F-C286-4D9C-ACB0-E287F2F9B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819" y="4899608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1" name="AutoShape 23">
            <a:extLst>
              <a:ext uri="{FF2B5EF4-FFF2-40B4-BE49-F238E27FC236}">
                <a16:creationId xmlns:a16="http://schemas.microsoft.com/office/drawing/2014/main" xmlns="" id="{06433D66-F95C-4871-9268-995FAC01A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746" y="5805055"/>
            <a:ext cx="2209800" cy="990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lang="en-US" altLang="en-US" sz="24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4" name="AutoShape 26">
            <a:extLst>
              <a:ext uri="{FF2B5EF4-FFF2-40B4-BE49-F238E27FC236}">
                <a16:creationId xmlns:a16="http://schemas.microsoft.com/office/drawing/2014/main" xmlns="" id="{50F07ED0-79FA-47CA-8172-37493D955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4478059"/>
            <a:ext cx="2514587" cy="84309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sz="24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9" name="AutoShape 31">
            <a:extLst>
              <a:ext uri="{FF2B5EF4-FFF2-40B4-BE49-F238E27FC236}">
                <a16:creationId xmlns:a16="http://schemas.microsoft.com/office/drawing/2014/main" xmlns="" id="{CC68EC07-F410-4045-A7CC-39EED248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822373"/>
            <a:ext cx="2209800" cy="990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endParaRPr lang="en-US" altLang="en-US" sz="24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lang="en-US" alt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200" name="Line 32">
            <a:extLst>
              <a:ext uri="{FF2B5EF4-FFF2-40B4-BE49-F238E27FC236}">
                <a16:creationId xmlns:a16="http://schemas.microsoft.com/office/drawing/2014/main" xmlns="" id="{FE708FD1-DDB6-4446-B469-18FD97A0E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4272" y="5403273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201" name="Line 33">
            <a:extLst>
              <a:ext uri="{FF2B5EF4-FFF2-40B4-BE49-F238E27FC236}">
                <a16:creationId xmlns:a16="http://schemas.microsoft.com/office/drawing/2014/main" xmlns="" id="{78799602-3F76-4608-A70E-D4D6D19B47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8164" y="5403273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2" name="椭圆 79">
            <a:extLst>
              <a:ext uri="{FF2B5EF4-FFF2-40B4-BE49-F238E27FC236}">
                <a16:creationId xmlns:a16="http://schemas.microsoft.com/office/drawing/2014/main" xmlns="" id="{D482AE8A-8F57-49FE-B21C-3BAC43038618}"/>
              </a:ext>
            </a:extLst>
          </p:cNvPr>
          <p:cNvSpPr/>
          <p:nvPr/>
        </p:nvSpPr>
        <p:spPr>
          <a:xfrm>
            <a:off x="-822841" y="5784273"/>
            <a:ext cx="3971286" cy="4429682"/>
          </a:xfrm>
          <a:prstGeom prst="ellips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3" descr="F:\Temp\400页超强PPT模板\初夏\花PNG\78963.png">
            <a:extLst>
              <a:ext uri="{FF2B5EF4-FFF2-40B4-BE49-F238E27FC236}">
                <a16:creationId xmlns:a16="http://schemas.microsoft.com/office/drawing/2014/main" xmlns="" id="{46107FE0-5C39-4CC2-A6BC-AE6361BA1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5" y="4605555"/>
            <a:ext cx="2680305" cy="2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7182" grpId="0" animBg="1"/>
      <p:bldP spid="7194" grpId="0" animBg="1"/>
      <p:bldP spid="7199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88FBA8F8-779E-4680-90EB-B8E25E4F2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1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i="1">
              <a:latin typeface=".VnTime" panose="020B7200000000000000" pitchFamily="34" charset="0"/>
            </a:endParaRP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xmlns="" id="{6DE53105-AF8E-43EA-8DBE-716705390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05" y="399128"/>
            <a:ext cx="11516590" cy="2554545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ừ in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đậm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sau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phép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tu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</a:t>
            </a:r>
            <a:r>
              <a:rPr lang="vi-VN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ợng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phát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triển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nghĩa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  <a:endParaRPr lang="en-US" altLang="en-US" sz="18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indent="2420938" algn="just" eaLnBrk="1" hangingPunct="1"/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mặt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trời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</a:t>
            </a:r>
          </a:p>
          <a:p>
            <a:pPr indent="2420938" algn="just" eaLnBrk="1" hangingPunct="1"/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Thấy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một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mặt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trời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đỏ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            </a:t>
            </a:r>
            <a:endParaRPr lang="en-US" altLang="en-US" sz="1600" i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1C50670-C5FB-44C6-A16D-8E0C5FC5DA74}"/>
              </a:ext>
            </a:extLst>
          </p:cNvPr>
          <p:cNvGrpSpPr/>
          <p:nvPr/>
        </p:nvGrpSpPr>
        <p:grpSpPr>
          <a:xfrm>
            <a:off x="452006" y="3210791"/>
            <a:ext cx="3896592" cy="3201452"/>
            <a:chOff x="534363" y="1979271"/>
            <a:chExt cx="3181109" cy="43810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775B6FC-3B69-44AD-883E-E47FDF6B41C0}"/>
                </a:ext>
              </a:extLst>
            </p:cNvPr>
            <p:cNvSpPr/>
            <p:nvPr/>
          </p:nvSpPr>
          <p:spPr>
            <a:xfrm>
              <a:off x="534363" y="1979271"/>
              <a:ext cx="3181109" cy="43810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12564A9-38E6-41AA-A10E-E0B7CB47D8FE}"/>
                </a:ext>
              </a:extLst>
            </p:cNvPr>
            <p:cNvSpPr/>
            <p:nvPr/>
          </p:nvSpPr>
          <p:spPr>
            <a:xfrm>
              <a:off x="632343" y="2131671"/>
              <a:ext cx="2991680" cy="40723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7C220D4-D9B2-4513-BBCF-C58EE13B596A}"/>
                </a:ext>
              </a:extLst>
            </p:cNvPr>
            <p:cNvSpPr txBox="1"/>
            <p:nvPr/>
          </p:nvSpPr>
          <p:spPr>
            <a:xfrm>
              <a:off x="858546" y="2756911"/>
              <a:ext cx="2706546" cy="2821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mặt</a:t>
              </a:r>
              <a:r>
                <a:rPr lang="en-US" altLang="en-US" sz="3200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trời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thơ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thứ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hai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được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sử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dụng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theo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phép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tu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ẩn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dụ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7F1147E-C07C-415D-A361-BC4229DA6364}"/>
              </a:ext>
            </a:extLst>
          </p:cNvPr>
          <p:cNvGrpSpPr/>
          <p:nvPr/>
        </p:nvGrpSpPr>
        <p:grpSpPr>
          <a:xfrm>
            <a:off x="4831773" y="3210791"/>
            <a:ext cx="6923813" cy="3201452"/>
            <a:chOff x="4505445" y="1979270"/>
            <a:chExt cx="3181109" cy="438101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00B1C77-1A2E-4C30-B5C8-C43DAA7C5A02}"/>
                </a:ext>
              </a:extLst>
            </p:cNvPr>
            <p:cNvSpPr/>
            <p:nvPr/>
          </p:nvSpPr>
          <p:spPr>
            <a:xfrm>
              <a:off x="4505445" y="1979270"/>
              <a:ext cx="3181109" cy="43810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4D09703-0E2C-4934-A075-626E33455A94}"/>
                </a:ext>
              </a:extLst>
            </p:cNvPr>
            <p:cNvSpPr/>
            <p:nvPr/>
          </p:nvSpPr>
          <p:spPr>
            <a:xfrm>
              <a:off x="4599058" y="2131670"/>
              <a:ext cx="3013465" cy="40723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06D9D78-3BAA-478D-A54F-1F3A44E23C76}"/>
                </a:ext>
              </a:extLst>
            </p:cNvPr>
            <p:cNvSpPr txBox="1"/>
            <p:nvPr/>
          </p:nvSpPr>
          <p:spPr>
            <a:xfrm>
              <a:off x="4712970" y="2405714"/>
              <a:ext cx="2785640" cy="349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3200" dirty="0" err="1">
                  <a:latin typeface="Times New Roman" panose="02020603050405020304" pitchFamily="18" charset="0"/>
                </a:rPr>
                <a:t>Đây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phải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hiện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tượng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phát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triển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nghĩa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bởi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vì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sự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chuyển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nghĩa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mặt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trời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thơ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chất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lâm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thời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nó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làm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cho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thêm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nghĩa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mới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.</a:t>
              </a:r>
              <a:endPara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7">
            <a:extLst>
              <a:ext uri="{FF2B5EF4-FFF2-40B4-BE49-F238E27FC236}">
                <a16:creationId xmlns:a16="http://schemas.microsoft.com/office/drawing/2014/main" xmlns="" id="{53860E4A-594C-4DFB-82FC-E7319FB58A73}"/>
              </a:ext>
            </a:extLst>
          </p:cNvPr>
          <p:cNvSpPr/>
          <p:nvPr/>
        </p:nvSpPr>
        <p:spPr>
          <a:xfrm>
            <a:off x="2048589" y="2234214"/>
            <a:ext cx="8914973" cy="289196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F:\Temp\400页超强PPT模板\花PNG\8.png">
            <a:extLst>
              <a:ext uri="{FF2B5EF4-FFF2-40B4-BE49-F238E27FC236}">
                <a16:creationId xmlns:a16="http://schemas.microsoft.com/office/drawing/2014/main" xmlns="" id="{C9B5697E-0CA8-4A4F-96C0-5FBD4A7D3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8749" r="20867" b="3759"/>
          <a:stretch>
            <a:fillRect/>
          </a:stretch>
        </p:blipFill>
        <p:spPr bwMode="auto">
          <a:xfrm>
            <a:off x="0" y="1231681"/>
            <a:ext cx="3744416" cy="4634782"/>
          </a:xfrm>
          <a:prstGeom prst="rect">
            <a:avLst/>
          </a:prstGeom>
          <a:noFill/>
          <a:effectLst>
            <a:outerShdw blurRad="127000" dist="38100" dir="5400000" sx="105000" sy="105000" algn="t" rotWithShape="0">
              <a:prstClr val="black">
                <a:alpha val="1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Temp\400页超强PPT模板\花PNG\白.png">
            <a:extLst>
              <a:ext uri="{FF2B5EF4-FFF2-40B4-BE49-F238E27FC236}">
                <a16:creationId xmlns:a16="http://schemas.microsoft.com/office/drawing/2014/main" xmlns="" id="{4875903E-967B-455F-8EFB-F2A604A9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37" y="1179470"/>
            <a:ext cx="2271349" cy="20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82B427-AE15-4512-8F7A-79F1D375E73C}"/>
              </a:ext>
            </a:extLst>
          </p:cNvPr>
          <p:cNvSpPr txBox="1"/>
          <p:nvPr/>
        </p:nvSpPr>
        <p:spPr>
          <a:xfrm flipH="1">
            <a:off x="3649785" y="2572202"/>
            <a:ext cx="66044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#9Slide05 The Carpenter" pitchFamily="2" charset="0"/>
              </a:rPr>
              <a:t>II. </a:t>
            </a:r>
            <a:r>
              <a:rPr lang="en-US" sz="13800" dirty="0" err="1">
                <a:solidFill>
                  <a:srgbClr val="FF0000"/>
                </a:solidFill>
                <a:latin typeface="#9Slide05 The Carpenter" pitchFamily="2" charset="0"/>
              </a:rPr>
              <a:t>Luyện</a:t>
            </a:r>
            <a:r>
              <a:rPr lang="en-US" sz="13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latin typeface="#9Slide05 The Carpenter" pitchFamily="2" charset="0"/>
              </a:rPr>
              <a:t>tập</a:t>
            </a:r>
            <a:endParaRPr lang="en-SG" sz="13800" dirty="0">
              <a:solidFill>
                <a:srgbClr val="FF0000"/>
              </a:solidFill>
              <a:latin typeface="#9Slide05 The Carpen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61858"/>
            <a:ext cx="3674740" cy="1495180"/>
          </a:xfrm>
          <a:prstGeom prst="rect">
            <a:avLst/>
          </a:prstGeom>
        </p:spPr>
      </p:pic>
      <p:pic>
        <p:nvPicPr>
          <p:cNvPr id="17" name="Picture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7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9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30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1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2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3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4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5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6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7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/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1345" y="1283638"/>
            <a:ext cx="9954780" cy="2145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Sau </a:t>
            </a:r>
            <a:r>
              <a:rPr lang="en-US" alt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gốc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0101" y="1071158"/>
            <a:ext cx="10111798" cy="2264109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	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ẩn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7345" y="1136921"/>
            <a:ext cx="10797309" cy="2264109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a-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sô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thủ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ô,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sâm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linh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chi,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sen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khổ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qua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33237" y="4011590"/>
            <a:ext cx="8288674" cy="22641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hội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6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707462"/>
            <a:ext cx="9620250" cy="26063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gốc: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nhiều triệu chứng cùng xuất hiện của bệnh.</a:t>
            </a:r>
          </a:p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chuyển: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nhiều hiện tượng, sự kiện biểu hiện một tình trạng, 1 vấn đề xã hội, cùng xuất hiện nhiều nơi</a:t>
            </a:r>
            <a:r>
              <a:rPr lang="pt-BR" altLang="en-US" sz="3200" b="1" dirty="0">
                <a:latin typeface=".VnTime" panose="020B7200000000000000" pitchFamily="34" charset="0"/>
              </a:rPr>
              <a:t>. </a:t>
            </a:r>
            <a:r>
              <a:rPr lang="pt-BR" altLang="en-US" sz="3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Hội chứng suy thoái kinh tế</a:t>
            </a: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Æ°á»i ÄÃ n Ã´ng bá» báº§y khá» nÃ©m ÄÃ¡ tá»i cháº¿t">
            <a:extLst>
              <a:ext uri="{FF2B5EF4-FFF2-40B4-BE49-F238E27FC236}">
                <a16:creationId xmlns:a16="http://schemas.microsoft.com/office/drawing/2014/main" xmlns="" id="{941980F0-06D5-4127-A55B-75DD471E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47834A-400E-45A1-A94C-78BE9A6F83F5}"/>
              </a:ext>
            </a:extLst>
          </p:cNvPr>
          <p:cNvSpPr/>
          <p:nvPr/>
        </p:nvSpPr>
        <p:spPr>
          <a:xfrm>
            <a:off x="323273" y="277091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NÉM ĐÁ</a:t>
            </a:r>
          </a:p>
        </p:txBody>
      </p:sp>
      <p:pic>
        <p:nvPicPr>
          <p:cNvPr id="2052" name="Picture 4" descr="Tranh biáº¿m há»a vá» chuyá»n ânÃ©m ÄÃ¡â trÃªn máº¡ng xÃ£ há»i cá»§a há»a sÄ© DAD Nguá»n: BÃ¡o Tuá»i Tráº»">
            <a:extLst>
              <a:ext uri="{FF2B5EF4-FFF2-40B4-BE49-F238E27FC236}">
                <a16:creationId xmlns:a16="http://schemas.microsoft.com/office/drawing/2014/main" xmlns="" id="{88FCA6E3-741A-46FD-A736-80F6F3C5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44" y="1413164"/>
            <a:ext cx="8903855" cy="544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2B1E80D-3FE5-4012-911C-D2D4A54FCE56}"/>
              </a:ext>
            </a:extLst>
          </p:cNvPr>
          <p:cNvGraphicFramePr>
            <a:graphicFrameLocks noGrp="1"/>
          </p:cNvGraphicFramePr>
          <p:nvPr/>
        </p:nvGraphicFramePr>
        <p:xfrm>
          <a:off x="3546761" y="1794467"/>
          <a:ext cx="6631712" cy="624840"/>
        </p:xfrm>
        <a:graphic>
          <a:graphicData uri="http://schemas.openxmlformats.org/drawingml/2006/table">
            <a:tbl>
              <a:tblPr/>
              <a:tblGrid>
                <a:gridCol w="6631712">
                  <a:extLst>
                    <a:ext uri="{9D8B030D-6E8A-4147-A177-3AD203B41FA5}">
                      <a16:colId xmlns:a16="http://schemas.microsoft.com/office/drawing/2014/main" xmlns="" val="1602703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G" dirty="0" err="1">
                          <a:effectLst/>
                        </a:rPr>
                        <a:t>Tranh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biếm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họa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về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chuyện</a:t>
                      </a:r>
                      <a:r>
                        <a:rPr lang="en-SG" dirty="0">
                          <a:effectLst/>
                        </a:rPr>
                        <a:t> “</a:t>
                      </a:r>
                      <a:r>
                        <a:rPr lang="en-SG" dirty="0" err="1">
                          <a:effectLst/>
                        </a:rPr>
                        <a:t>ném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đá</a:t>
                      </a:r>
                      <a:r>
                        <a:rPr lang="en-SG" dirty="0">
                          <a:effectLst/>
                        </a:rPr>
                        <a:t>” </a:t>
                      </a:r>
                      <a:r>
                        <a:rPr lang="en-SG" dirty="0" err="1">
                          <a:effectLst/>
                        </a:rPr>
                        <a:t>trên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mạng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xã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hội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của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họa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sĩ</a:t>
                      </a:r>
                      <a:r>
                        <a:rPr lang="en-SG" dirty="0">
                          <a:effectLst/>
                        </a:rPr>
                        <a:t> DAD. </a:t>
                      </a:r>
                      <a:r>
                        <a:rPr lang="en-SG" b="1" dirty="0" err="1">
                          <a:effectLst/>
                        </a:rPr>
                        <a:t>Nguồn</a:t>
                      </a:r>
                      <a:r>
                        <a:rPr lang="en-SG" b="1" dirty="0">
                          <a:effectLst/>
                        </a:rPr>
                        <a:t>: </a:t>
                      </a:r>
                      <a:r>
                        <a:rPr lang="en-SG" b="1" dirty="0" err="1">
                          <a:effectLst/>
                        </a:rPr>
                        <a:t>Báo</a:t>
                      </a:r>
                      <a:r>
                        <a:rPr lang="en-SG" b="1" dirty="0">
                          <a:effectLst/>
                        </a:rPr>
                        <a:t> </a:t>
                      </a:r>
                      <a:r>
                        <a:rPr lang="en-SG" b="1" dirty="0" err="1">
                          <a:effectLst/>
                        </a:rPr>
                        <a:t>Tuổi</a:t>
                      </a:r>
                      <a:r>
                        <a:rPr lang="en-SG" b="1" dirty="0">
                          <a:effectLst/>
                        </a:rPr>
                        <a:t> </a:t>
                      </a:r>
                      <a:r>
                        <a:rPr lang="en-SG" b="1" dirty="0" err="1">
                          <a:effectLst/>
                        </a:rPr>
                        <a:t>Trẻ</a:t>
                      </a:r>
                      <a:endParaRPr lang="en-SG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822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14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ngân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hàng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2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679082"/>
            <a:ext cx="9620250" cy="26063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gốc: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kinh tế hoạt động trong lĩnh vực kinh doanh và quản lí các nghiệp vụ tiền tệ, tín dụng</a:t>
            </a:r>
          </a:p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chuyển: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lưu trữ dữ liệu, bộ phận cơ thể để sử dựng khi cần thiết. </a:t>
            </a:r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Ngân hàng máu, ngân hàng dữ liệu, ngân hàng đề thi ...</a:t>
            </a:r>
            <a:endParaRPr lang="en-US" altLang="en-US" sz="3200" b="1" i="1" dirty="0">
              <a:solidFill>
                <a:srgbClr val="FFC000"/>
              </a:solidFill>
              <a:latin typeface=".VnTime" panose="020B7200000000000000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1239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3955" y="1221748"/>
            <a:ext cx="10084089" cy="211606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9A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lnSpc>
                <a:spcPct val="80000"/>
              </a:lnSpc>
              <a:buFontTx/>
              <a:buChar char="-"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0137" y="1283639"/>
            <a:ext cx="9991725" cy="2145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ẩn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0929" y="1164891"/>
            <a:ext cx="10776816" cy="1975473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điện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xăng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...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4145" y="4011589"/>
            <a:ext cx="8057765" cy="176113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sốt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2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725264"/>
            <a:ext cx="9620250" cy="26063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SG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pl-PL" altLang="en-US" sz="32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vua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2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836100"/>
            <a:ext cx="9620250" cy="21216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SG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69F4249A-AAFB-4F17-83E3-7B4A86173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44" y="2937164"/>
            <a:ext cx="4477204" cy="3365483"/>
          </a:xfrm>
          <a:prstGeom prst="rect">
            <a:avLst/>
          </a:prstGeom>
        </p:spPr>
      </p:pic>
      <p:sp>
        <p:nvSpPr>
          <p:cNvPr id="4" name="文本框 8">
            <a:extLst>
              <a:ext uri="{FF2B5EF4-FFF2-40B4-BE49-F238E27FC236}">
                <a16:creationId xmlns:a16="http://schemas.microsoft.com/office/drawing/2014/main" xmlns="" id="{80BA3407-0105-4452-9000-9938DF4B2FDB}"/>
              </a:ext>
            </a:extLst>
          </p:cNvPr>
          <p:cNvSpPr txBox="1"/>
          <p:nvPr/>
        </p:nvSpPr>
        <p:spPr>
          <a:xfrm>
            <a:off x="354451" y="504642"/>
            <a:ext cx="3903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H</a:t>
            </a:r>
            <a:r>
              <a:rPr kumimoji="1" lang="vi-VN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ư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ớng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dẫn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tự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học</a:t>
            </a:r>
            <a:endParaRPr kumimoji="1" lang="zh-CN" altLang="en-US" sz="6000" dirty="0">
              <a:solidFill>
                <a:srgbClr val="FF0000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6" name="组 10">
            <a:extLst>
              <a:ext uri="{FF2B5EF4-FFF2-40B4-BE49-F238E27FC236}">
                <a16:creationId xmlns:a16="http://schemas.microsoft.com/office/drawing/2014/main" xmlns="" id="{B4954474-90FB-4A5A-B62E-FA1756539809}"/>
              </a:ext>
            </a:extLst>
          </p:cNvPr>
          <p:cNvGrpSpPr/>
          <p:nvPr/>
        </p:nvGrpSpPr>
        <p:grpSpPr>
          <a:xfrm>
            <a:off x="4445717" y="247492"/>
            <a:ext cx="7459959" cy="1467617"/>
            <a:chOff x="1934287" y="1769633"/>
            <a:chExt cx="7459959" cy="1467617"/>
          </a:xfrm>
        </p:grpSpPr>
        <p:pic>
          <p:nvPicPr>
            <p:cNvPr id="7" name="图片 11">
              <a:extLst>
                <a:ext uri="{FF2B5EF4-FFF2-40B4-BE49-F238E27FC236}">
                  <a16:creationId xmlns:a16="http://schemas.microsoft.com/office/drawing/2014/main" xmlns="" id="{D83D5324-6E3C-4588-8480-2ED29AC77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8" name="文本框 12">
              <a:extLst>
                <a:ext uri="{FF2B5EF4-FFF2-40B4-BE49-F238E27FC236}">
                  <a16:creationId xmlns:a16="http://schemas.microsoft.com/office/drawing/2014/main" xmlns="" id="{D4D6092E-F753-4F78-BBFF-A0841BC5819D}"/>
                </a:ext>
              </a:extLst>
            </p:cNvPr>
            <p:cNvSpPr txBox="1"/>
            <p:nvPr/>
          </p:nvSpPr>
          <p:spPr>
            <a:xfrm>
              <a:off x="3531727" y="1940720"/>
              <a:ext cx="58625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endParaRPr kumimoji="1" lang="zh-CN" altLang="en-US" sz="3000" dirty="0">
                <a:solidFill>
                  <a:srgbClr val="A185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 13">
            <a:extLst>
              <a:ext uri="{FF2B5EF4-FFF2-40B4-BE49-F238E27FC236}">
                <a16:creationId xmlns:a16="http://schemas.microsoft.com/office/drawing/2014/main" xmlns="" id="{9F7EF8CE-7452-476A-9296-88888A8AB3E5}"/>
              </a:ext>
            </a:extLst>
          </p:cNvPr>
          <p:cNvGrpSpPr/>
          <p:nvPr/>
        </p:nvGrpSpPr>
        <p:grpSpPr>
          <a:xfrm>
            <a:off x="4445717" y="1868305"/>
            <a:ext cx="7496903" cy="1467617"/>
            <a:chOff x="1934287" y="1769633"/>
            <a:chExt cx="7496903" cy="1467617"/>
          </a:xfrm>
        </p:grpSpPr>
        <p:pic>
          <p:nvPicPr>
            <p:cNvPr id="10" name="图片 14">
              <a:extLst>
                <a:ext uri="{FF2B5EF4-FFF2-40B4-BE49-F238E27FC236}">
                  <a16:creationId xmlns:a16="http://schemas.microsoft.com/office/drawing/2014/main" xmlns="" id="{4661DDBD-0AF8-4F6C-A8EF-B05CF5E8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xmlns="" id="{50C9BCFE-3CAF-4581-A733-BFB6E35549E8}"/>
                </a:ext>
              </a:extLst>
            </p:cNvPr>
            <p:cNvSpPr txBox="1"/>
            <p:nvPr/>
          </p:nvSpPr>
          <p:spPr>
            <a:xfrm>
              <a:off x="3568671" y="1872055"/>
              <a:ext cx="5862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VD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vựng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ẩn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hoán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2" name="组 16">
            <a:extLst>
              <a:ext uri="{FF2B5EF4-FFF2-40B4-BE49-F238E27FC236}">
                <a16:creationId xmlns:a16="http://schemas.microsoft.com/office/drawing/2014/main" xmlns="" id="{F9B6EC0F-0A9F-42A8-A1F7-47D1AFF811C3}"/>
              </a:ext>
            </a:extLst>
          </p:cNvPr>
          <p:cNvGrpSpPr/>
          <p:nvPr/>
        </p:nvGrpSpPr>
        <p:grpSpPr>
          <a:xfrm>
            <a:off x="4445717" y="3532395"/>
            <a:ext cx="7496903" cy="1569660"/>
            <a:chOff x="1934287" y="1707825"/>
            <a:chExt cx="7496903" cy="1569660"/>
          </a:xfrm>
        </p:grpSpPr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xmlns="" id="{856F4D84-2F2D-46B2-A57A-C29C9494E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4" name="文本框 18">
              <a:extLst>
                <a:ext uri="{FF2B5EF4-FFF2-40B4-BE49-F238E27FC236}">
                  <a16:creationId xmlns:a16="http://schemas.microsoft.com/office/drawing/2014/main" xmlns="" id="{F495B949-6718-49A3-9F59-A2D57B25D9D5}"/>
                </a:ext>
              </a:extLst>
            </p:cNvPr>
            <p:cNvSpPr txBox="1"/>
            <p:nvPr/>
          </p:nvSpPr>
          <p:spPr>
            <a:xfrm>
              <a:off x="3651799" y="1707825"/>
              <a:ext cx="57793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1số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5" name="组 19">
            <a:extLst>
              <a:ext uri="{FF2B5EF4-FFF2-40B4-BE49-F238E27FC236}">
                <a16:creationId xmlns:a16="http://schemas.microsoft.com/office/drawing/2014/main" xmlns="" id="{6712AD29-DC2E-40E5-BAC4-92D810B1E547}"/>
              </a:ext>
            </a:extLst>
          </p:cNvPr>
          <p:cNvGrpSpPr/>
          <p:nvPr/>
        </p:nvGrpSpPr>
        <p:grpSpPr>
          <a:xfrm>
            <a:off x="4482661" y="5240264"/>
            <a:ext cx="7459959" cy="1467617"/>
            <a:chOff x="1934287" y="1769633"/>
            <a:chExt cx="7459959" cy="1467617"/>
          </a:xfrm>
        </p:grpSpPr>
        <p:pic>
          <p:nvPicPr>
            <p:cNvPr id="16" name="图片 20">
              <a:extLst>
                <a:ext uri="{FF2B5EF4-FFF2-40B4-BE49-F238E27FC236}">
                  <a16:creationId xmlns:a16="http://schemas.microsoft.com/office/drawing/2014/main" xmlns="" id="{650A37BC-869C-4444-A4FF-7A13AA044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7" name="文本框 21">
              <a:extLst>
                <a:ext uri="{FF2B5EF4-FFF2-40B4-BE49-F238E27FC236}">
                  <a16:creationId xmlns:a16="http://schemas.microsoft.com/office/drawing/2014/main" xmlns="" id="{2E06AA06-5AA9-4F29-AA57-393EA57F9383}"/>
                </a:ext>
              </a:extLst>
            </p:cNvPr>
            <p:cNvSpPr txBox="1"/>
            <p:nvPr/>
          </p:nvSpPr>
          <p:spPr>
            <a:xfrm>
              <a:off x="3568671" y="2084183"/>
              <a:ext cx="5825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Trịnh</a:t>
              </a:r>
              <a:endPara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58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" b="1678"/>
          <a:stretch>
            <a:fillRect/>
          </a:stretch>
        </p:blipFill>
        <p:spPr>
          <a:xfrm>
            <a:off x="3033" y="-2449"/>
            <a:ext cx="12188969" cy="6860449"/>
          </a:xfrm>
          <a:prstGeom prst="rect">
            <a:avLst/>
          </a:prstGeom>
        </p:spPr>
      </p:pic>
      <p:sp>
        <p:nvSpPr>
          <p:cNvPr id="22" name="文本框 22"/>
          <p:cNvSpPr>
            <a:spLocks noChangeArrowheads="1"/>
          </p:cNvSpPr>
          <p:nvPr/>
        </p:nvSpPr>
        <p:spPr bwMode="auto">
          <a:xfrm>
            <a:off x="5492432" y="521891"/>
            <a:ext cx="629761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2800" dirty="0">
                <a:solidFill>
                  <a:srgbClr val="FF000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Thank </a:t>
            </a:r>
            <a:r>
              <a:rPr lang="en-US" altLang="zh-CN" sz="12800" dirty="0">
                <a:solidFill>
                  <a:srgbClr val="00B0F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you</a:t>
            </a:r>
            <a:r>
              <a:rPr lang="en-US" altLang="zh-CN" sz="12000" dirty="0">
                <a:solidFill>
                  <a:srgbClr val="FF990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!</a:t>
            </a:r>
            <a:r>
              <a:rPr lang="en-US" altLang="zh-CN" sz="11800" dirty="0">
                <a:solidFill>
                  <a:srgbClr val="92D05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!</a:t>
            </a:r>
            <a:r>
              <a:rPr lang="en-US" altLang="zh-CN" sz="12000" dirty="0">
                <a:solidFill>
                  <a:schemeClr val="tx2">
                    <a:lumMod val="20000"/>
                    <a:lumOff val="80000"/>
                  </a:schemeClr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!</a:t>
            </a:r>
            <a:endParaRPr lang="zh-CN" altLang="zh-CN" sz="12000" dirty="0">
              <a:solidFill>
                <a:schemeClr val="tx2">
                  <a:lumMod val="20000"/>
                  <a:lumOff val="80000"/>
                </a:schemeClr>
              </a:solidFill>
              <a:latin typeface="Cooper Std Black" panose="0208090304030B020404" pitchFamily="18" charset="0"/>
              <a:ea typeface="方正正粗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Ã­ KÃ­p ChÃ©m GiÃ³ - HÃ i, Vui, Láº¡ on the App Store">
            <a:extLst>
              <a:ext uri="{FF2B5EF4-FFF2-40B4-BE49-F238E27FC236}">
                <a16:creationId xmlns:a16="http://schemas.microsoft.com/office/drawing/2014/main" xmlns="" id="{C3FF6934-16C2-4344-A6EF-1F246C70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868391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40CB77-751E-4905-91C7-24E2ED5A061E}"/>
              </a:ext>
            </a:extLst>
          </p:cNvPr>
          <p:cNvSpPr/>
          <p:nvPr/>
        </p:nvSpPr>
        <p:spPr>
          <a:xfrm>
            <a:off x="7991764" y="2860963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CHÉM GIÓ</a:t>
            </a:r>
          </a:p>
        </p:txBody>
      </p:sp>
    </p:spTree>
    <p:extLst>
      <p:ext uri="{BB962C8B-B14F-4D97-AF65-F5344CB8AC3E}">
        <p14:creationId xmlns:p14="http://schemas.microsoft.com/office/powerpoint/2010/main" val="208183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Ã¹i báº¯p - pháº¿ pháº©m nÃ´ng nghiá»p Viá»t Nam nhÆ°ng cÃ³ giÃ¡ ngang ngá»­a 1 ...">
            <a:extLst>
              <a:ext uri="{FF2B5EF4-FFF2-40B4-BE49-F238E27FC236}">
                <a16:creationId xmlns:a16="http://schemas.microsoft.com/office/drawing/2014/main" xmlns="" id="{FCA0EAB8-7696-4590-99E4-1A62F67C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2" y="1563831"/>
            <a:ext cx="6400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209C22-2234-4E67-8405-D198FA4C970A}"/>
              </a:ext>
            </a:extLst>
          </p:cNvPr>
          <p:cNvSpPr/>
          <p:nvPr/>
        </p:nvSpPr>
        <p:spPr>
          <a:xfrm>
            <a:off x="7991764" y="2860963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CÙI BẮP</a:t>
            </a:r>
          </a:p>
        </p:txBody>
      </p:sp>
    </p:spTree>
    <p:extLst>
      <p:ext uri="{BB962C8B-B14F-4D97-AF65-F5344CB8AC3E}">
        <p14:creationId xmlns:p14="http://schemas.microsoft.com/office/powerpoint/2010/main" val="386086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176C288-3118-4574-AE5A-BB776FCC049E}"/>
              </a:ext>
            </a:extLst>
          </p:cNvPr>
          <p:cNvGrpSpPr/>
          <p:nvPr/>
        </p:nvGrpSpPr>
        <p:grpSpPr>
          <a:xfrm>
            <a:off x="5753100" y="1019175"/>
            <a:ext cx="5715000" cy="5276850"/>
            <a:chOff x="5753100" y="1019175"/>
            <a:chExt cx="5715000" cy="5276850"/>
          </a:xfrm>
        </p:grpSpPr>
        <p:pic>
          <p:nvPicPr>
            <p:cNvPr id="6148" name="Picture 4" descr="Äá»c tÃ¢m lÃ½ loÃ i chÃ³ qua sá»± tháº­t hay ho">
              <a:extLst>
                <a:ext uri="{FF2B5EF4-FFF2-40B4-BE49-F238E27FC236}">
                  <a16:creationId xmlns:a16="http://schemas.microsoft.com/office/drawing/2014/main" xmlns="" id="{51ABA4B6-0C65-419B-90AB-DCEBBC823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1019175"/>
              <a:ext cx="5715000" cy="527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xmlns="" id="{0E95D786-7294-4C27-BC78-EA9C203D5442}"/>
                </a:ext>
              </a:extLst>
            </p:cNvPr>
            <p:cNvSpPr/>
            <p:nvPr/>
          </p:nvSpPr>
          <p:spPr>
            <a:xfrm rot="1456501">
              <a:off x="8510154" y="1641763"/>
              <a:ext cx="394855" cy="14755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2A50A7-9E40-4B85-8562-66BD44F4676E}"/>
              </a:ext>
            </a:extLst>
          </p:cNvPr>
          <p:cNvSpPr/>
          <p:nvPr/>
        </p:nvSpPr>
        <p:spPr>
          <a:xfrm>
            <a:off x="1383146" y="3016827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ÓC CHÓ</a:t>
            </a:r>
          </a:p>
        </p:txBody>
      </p:sp>
    </p:spTree>
    <p:extLst>
      <p:ext uri="{BB962C8B-B14F-4D97-AF65-F5344CB8AC3E}">
        <p14:creationId xmlns:p14="http://schemas.microsoft.com/office/powerpoint/2010/main" val="78569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Ã¢n biá»t cÃ¡c loáº¡i bÃ¡o lÃ¡ cáº£i: Sáº¡ch vÃ  báº©n! - BÃ¡o Tinh Hoa">
            <a:extLst>
              <a:ext uri="{FF2B5EF4-FFF2-40B4-BE49-F238E27FC236}">
                <a16:creationId xmlns:a16="http://schemas.microsoft.com/office/drawing/2014/main" xmlns="" id="{4A185E1B-7DC4-4D14-8F2C-531DF28D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2" y="1239982"/>
            <a:ext cx="6560127" cy="43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A3D4E8D-2E07-4591-8523-84226DB20B23}"/>
              </a:ext>
            </a:extLst>
          </p:cNvPr>
          <p:cNvSpPr/>
          <p:nvPr/>
        </p:nvSpPr>
        <p:spPr>
          <a:xfrm>
            <a:off x="8074891" y="2975263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BÁO LÁ CẢI</a:t>
            </a:r>
          </a:p>
        </p:txBody>
      </p:sp>
    </p:spTree>
    <p:extLst>
      <p:ext uri="{BB962C8B-B14F-4D97-AF65-F5344CB8AC3E}">
        <p14:creationId xmlns:p14="http://schemas.microsoft.com/office/powerpoint/2010/main" val="113599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uá»i Cavendish Jaffa Sáº¡ch â Nafoods Store">
            <a:extLst>
              <a:ext uri="{FF2B5EF4-FFF2-40B4-BE49-F238E27FC236}">
                <a16:creationId xmlns:a16="http://schemas.microsoft.com/office/drawing/2014/main" xmlns="" id="{901BAF25-A7FC-4A00-BE14-977DAA65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971" cy="31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á»¯ng lÆ°u Ã½ cáº§n biáº¿t khi Än khoai lang">
            <a:extLst>
              <a:ext uri="{FF2B5EF4-FFF2-40B4-BE49-F238E27FC236}">
                <a16:creationId xmlns:a16="http://schemas.microsoft.com/office/drawing/2014/main" xmlns="" id="{743A64A9-26C2-41FA-A398-EE0CB564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" y="3429000"/>
            <a:ext cx="4268932" cy="31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10BAFD-E16E-4CBA-AAB4-2E036B1652F4}"/>
              </a:ext>
            </a:extLst>
          </p:cNvPr>
          <p:cNvSpPr txBox="1"/>
          <p:nvPr/>
        </p:nvSpPr>
        <p:spPr>
          <a:xfrm>
            <a:off x="4904509" y="1340427"/>
            <a:ext cx="677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Chuối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=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Ngố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tồ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/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Dở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</a:t>
            </a:r>
            <a:r>
              <a:rPr lang="vi-VN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</a:t>
            </a:r>
            <a:endParaRPr lang="en-SG" sz="4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375259-5A22-4CB2-8CE1-ED05CEC41368}"/>
              </a:ext>
            </a:extLst>
          </p:cNvPr>
          <p:cNvSpPr txBox="1"/>
          <p:nvPr/>
        </p:nvSpPr>
        <p:spPr>
          <a:xfrm>
            <a:off x="4904509" y="4809687"/>
            <a:ext cx="677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Khoai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=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Khó</a:t>
            </a:r>
            <a:endParaRPr lang="en-SG" sz="4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8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, 地图, 墙壁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042" y="-2668958"/>
            <a:ext cx="6858000" cy="12195916"/>
          </a:xfrm>
          <a:prstGeom prst="rect">
            <a:avLst/>
          </a:prstGeom>
        </p:spPr>
      </p:pic>
      <p:sp>
        <p:nvSpPr>
          <p:cNvPr id="18" name="PA_矩形 17"/>
          <p:cNvSpPr/>
          <p:nvPr/>
        </p:nvSpPr>
        <p:spPr>
          <a:xfrm>
            <a:off x="1298637" y="1259175"/>
            <a:ext cx="959080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Sự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phát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triển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của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từ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vựng</a:t>
            </a:r>
            <a:endParaRPr lang="zh-CN" altLang="en-US" sz="13800" b="1" i="0" dirty="0">
              <a:solidFill>
                <a:srgbClr val="7030A0"/>
              </a:solidFill>
              <a:effectLst/>
              <a:latin typeface="#9Slide05 Atlantika" pitchFamily="2" charset="0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2046</Words>
  <Application>Microsoft Macintosh PowerPoint</Application>
  <PresentationFormat>Custom</PresentationFormat>
  <Paragraphs>227</Paragraphs>
  <Slides>37</Slides>
  <Notes>36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#9Slide03 Arima Madurai</vt:lpstr>
      <vt:lpstr>#9Slide03 Arima Madurai Black</vt:lpstr>
      <vt:lpstr>#9Slide05 Atlantika</vt:lpstr>
      <vt:lpstr>#9Slide05 The Carpenter</vt:lpstr>
      <vt:lpstr>.VnTime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Gần xa nô nức yến anh,  Chị em sắm sửa bộ hành chơi xuân. </vt:lpstr>
      <vt:lpstr>PowerPoint Presentation</vt:lpstr>
      <vt:lpstr>Gần xa nô nức yến anh,  Chị em sắm sửa bộ hành chơi xuân.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Macbook</cp:lastModifiedBy>
  <cp:revision>71</cp:revision>
  <dcterms:created xsi:type="dcterms:W3CDTF">2018-08-09T12:27:57Z</dcterms:created>
  <dcterms:modified xsi:type="dcterms:W3CDTF">2021-01-27T01:57:30Z</dcterms:modified>
</cp:coreProperties>
</file>