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561" r:id="rId2"/>
    <p:sldId id="272" r:id="rId3"/>
    <p:sldId id="273" r:id="rId4"/>
    <p:sldId id="491" r:id="rId5"/>
    <p:sldId id="274" r:id="rId6"/>
    <p:sldId id="555" r:id="rId7"/>
    <p:sldId id="276" r:id="rId8"/>
    <p:sldId id="277" r:id="rId9"/>
    <p:sldId id="278" r:id="rId10"/>
    <p:sldId id="560" r:id="rId11"/>
    <p:sldId id="279" r:id="rId12"/>
    <p:sldId id="280" r:id="rId13"/>
    <p:sldId id="281" r:id="rId14"/>
    <p:sldId id="282" r:id="rId15"/>
    <p:sldId id="283" r:id="rId16"/>
    <p:sldId id="284" r:id="rId17"/>
    <p:sldId id="556" r:id="rId18"/>
    <p:sldId id="286" r:id="rId19"/>
    <p:sldId id="287" r:id="rId20"/>
    <p:sldId id="288" r:id="rId21"/>
    <p:sldId id="289" r:id="rId22"/>
    <p:sldId id="541" r:id="rId23"/>
    <p:sldId id="547" r:id="rId24"/>
    <p:sldId id="548" r:id="rId25"/>
    <p:sldId id="546" r:id="rId26"/>
    <p:sldId id="530" r:id="rId27"/>
    <p:sldId id="494" r:id="rId28"/>
    <p:sldId id="542" r:id="rId29"/>
    <p:sldId id="543" r:id="rId30"/>
    <p:sldId id="501" r:id="rId31"/>
    <p:sldId id="549" r:id="rId32"/>
    <p:sldId id="550" r:id="rId33"/>
    <p:sldId id="557" r:id="rId34"/>
    <p:sldId id="504" r:id="rId35"/>
    <p:sldId id="544" r:id="rId36"/>
    <p:sldId id="545" r:id="rId37"/>
    <p:sldId id="387" r:id="rId38"/>
    <p:sldId id="290" r:id="rId39"/>
    <p:sldId id="551" r:id="rId40"/>
    <p:sldId id="552" r:id="rId41"/>
    <p:sldId id="553" r:id="rId42"/>
    <p:sldId id="554" r:id="rId43"/>
    <p:sldId id="257" r:id="rId44"/>
    <p:sldId id="258" r:id="rId45"/>
    <p:sldId id="259" r:id="rId46"/>
    <p:sldId id="260" r:id="rId47"/>
    <p:sldId id="261" r:id="rId48"/>
    <p:sldId id="262" r:id="rId49"/>
    <p:sldId id="264" r:id="rId50"/>
    <p:sldId id="265" r:id="rId51"/>
    <p:sldId id="266" r:id="rId52"/>
    <p:sldId id="267" r:id="rId53"/>
    <p:sldId id="268" r:id="rId54"/>
    <p:sldId id="293" r:id="rId55"/>
    <p:sldId id="559" r:id="rId56"/>
    <p:sldId id="291" r:id="rId57"/>
    <p:sldId id="292" r:id="rId58"/>
    <p:sldId id="385" r:id="rId5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xmlns=""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5" autoAdjust="0"/>
    <p:restoredTop sz="94660"/>
  </p:normalViewPr>
  <p:slideViewPr>
    <p:cSldViewPr snapToGrid="0">
      <p:cViewPr varScale="1">
        <p:scale>
          <a:sx n="35" d="100"/>
          <a:sy n="35" d="100"/>
        </p:scale>
        <p:origin x="-832"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3T14:50:04.737" idx="1">
    <p:pos x="10" y="10"/>
    <p:text>-&gt; Đối lập, nhân hóa, từ láy gợi cảm, hình ảnh thơ giàu tính biểu tượng</p:text>
    <p:extLst>
      <p:ext uri="{C676402C-5697-4E1C-873F-D02D1690AC5C}">
        <p15:threadingInfo xmlns:p15="http://schemas.microsoft.com/office/powerpoint/2012/main" xmlns=""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03T17:11:45.073" idx="2">
    <p:pos x="10" y="10"/>
    <p:text>Bài thơ có tên là  “Ánh trăng”nhưng các khổ thơ trên tác giả đều viết  “vầng trăng” đến khổ thơ cuối mới xuất hiện từ “ánh trăng”. “Ánh trăng” chính là sự quy tụ, kết tinh đẹp nhất của vầng trăng tạo nên chiều sâu tư tưởng của  tứ thơ đồng thời nâng vẻ đẹp của bài thơ lên đến đỉnh điểm, tạo sức ám ảnh lớn cho người đọc.</p:text>
    <p:extLst>
      <p:ext uri="{C676402C-5697-4E1C-873F-D02D1690AC5C}">
        <p15:threadingInfo xmlns:p15="http://schemas.microsoft.com/office/powerpoint/2012/main" xmlns="" timeZoneBias="-420"/>
      </p:ext>
    </p:extLst>
  </p:cm>
  <p:cm authorId="1" dt="2020-07-03T17:12:27.846" idx="5">
    <p:pos x="10" y="106"/>
    <p:text>Vầng trăng tròn là biểu tượng cho quá khứ thuỷ chung mãi vẹn nguyên chẳng phai mờ, luôn song hành với hiện tại. 
	Còn ánh trăng là tượng trưng cho cái vầng hào quang của quá khứ, là ánh sáng của lương tâm, lương tri, của đạo đức; cái ánh sáng ấy có khả năng soi rọi, thức tỉnh, xua đi những khuất tối trong tâm hồn, làm bừng sáng tâm hồn con người để con người hoàn thiện chính mình.</p:text>
    <p:extLst>
      <p:ext uri="{C676402C-5697-4E1C-873F-D02D1690AC5C}">
        <p15:threadingInfo xmlns:p15="http://schemas.microsoft.com/office/powerpoint/2012/main" xmlns=""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329D9-9E54-4E27-90F5-949BAC346402}" type="datetimeFigureOut">
              <a:rPr lang="en-US" smtClean="0"/>
              <a:t>27/01/21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38EA7-0663-4645-A747-0755ECA628EE}" type="slidenum">
              <a:rPr lang="en-US" smtClean="0"/>
              <a:t>‹#›</a:t>
            </a:fld>
            <a:endParaRPr lang="en-US"/>
          </a:p>
        </p:txBody>
      </p:sp>
    </p:spTree>
    <p:extLst>
      <p:ext uri="{BB962C8B-B14F-4D97-AF65-F5344CB8AC3E}">
        <p14:creationId xmlns:p14="http://schemas.microsoft.com/office/powerpoint/2010/main" val="32862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facebook.com/HankNguyen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facebook.com/HankNguyenn"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facebook.com/HankNguyen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facebook.com/HankNguyen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facebook.com/HankNguyen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facebook.com/HankNguyenn"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www.facebook.com/HankNguyenn"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facebook.com/HankNguyen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facebook.com/HankNguyen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www.facebook.com/HankNguyen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facebook.com/HankNguyen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www.facebook.com/HankNguyenn"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www.facebook.com/HankNguyenn"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www.facebook.com/HankNguyen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www.facebook.com/HankNguyenn"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www.facebook.com/HankNguyenn"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www.facebook.com/HankNguyenn"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www.facebook.com/HankNguyenn"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facebook.com/HankNguyenn"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www.facebook.com/HankNguyenn"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www.facebook.com/HankNguyen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www.facebook.com/HankNguyen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www.facebook.com/HankNguyenn"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www.facebook.com/HankNguyenn"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www.facebook.com/HankNguyen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www.facebook.com/HankNguyenn"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www.facebook.com/HankNguyenn"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s://www.facebook.com/HankNguyenn"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s://www.facebook.com/HankNguyenn"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s://www.facebook.com/HankNguyenn"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www.facebook.com/HankNguyenn"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s://www.facebook.com/HankNguyenn"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www.facebook.com/HankNguyen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s://www.facebook.com/HankNguyenn"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www.facebook.com/HankNguyenn"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s://www.facebook.com/HankNguyenn"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 Id="rId3" Type="http://schemas.openxmlformats.org/officeDocument/2006/relationships/hyperlink" Target="https://www.facebook.com/HankNguyenn"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s://www.facebook.com/HankNguyenn"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www.facebook.com/HankNguyenn"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www.facebook.com/HankNguyenn"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s://www.facebook.com/HankNguyenn"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s://www.facebook.com/HankNguyenn"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s://www.facebook.com/HankNguyenn"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s://www.facebook.com/HankNguyen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facebook.com/HankNguyenn"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s://www.facebook.com/HankNguyenn"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s://www.facebook.com/HankNguyen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facebook.com/HankNguyen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facebook.com/HankNguyen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facebook.com/HankNguyen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facebook.com/HankNguyen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a:t>
            </a:fld>
            <a:endParaRPr lang="zh-CN" altLang="en-US"/>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13</a:t>
            </a:fld>
            <a:endParaRPr lang="zh-CN" altLang="en-US"/>
          </a:p>
        </p:txBody>
      </p:sp>
    </p:spTree>
    <p:extLst>
      <p:ext uri="{BB962C8B-B14F-4D97-AF65-F5344CB8AC3E}">
        <p14:creationId xmlns:p14="http://schemas.microsoft.com/office/powerpoint/2010/main" val="295743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14</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15</a:t>
            </a:fld>
            <a:endParaRPr lang="en-US"/>
          </a:p>
        </p:txBody>
      </p:sp>
    </p:spTree>
    <p:extLst>
      <p:ext uri="{BB962C8B-B14F-4D97-AF65-F5344CB8AC3E}">
        <p14:creationId xmlns:p14="http://schemas.microsoft.com/office/powerpoint/2010/main" val="161808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16</a:t>
            </a:fld>
            <a:endParaRPr lang="en-US"/>
          </a:p>
        </p:txBody>
      </p:sp>
    </p:spTree>
    <p:extLst>
      <p:ext uri="{BB962C8B-B14F-4D97-AF65-F5344CB8AC3E}">
        <p14:creationId xmlns:p14="http://schemas.microsoft.com/office/powerpoint/2010/main" val="205613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18</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19</a:t>
            </a:fld>
            <a:endParaRPr lang="zh-CN" altLang="en-US"/>
          </a:p>
        </p:txBody>
      </p:sp>
    </p:spTree>
    <p:extLst>
      <p:ext uri="{BB962C8B-B14F-4D97-AF65-F5344CB8AC3E}">
        <p14:creationId xmlns:p14="http://schemas.microsoft.com/office/powerpoint/2010/main" val="730049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20</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21</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22</a:t>
            </a:fld>
            <a:endParaRPr lang="zh-CN" altLang="en-US"/>
          </a:p>
        </p:txBody>
      </p:sp>
    </p:spTree>
    <p:extLst>
      <p:ext uri="{BB962C8B-B14F-4D97-AF65-F5344CB8AC3E}">
        <p14:creationId xmlns:p14="http://schemas.microsoft.com/office/powerpoint/2010/main" val="341486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23</a:t>
            </a:fld>
            <a:endParaRPr lang="zh-CN" altLang="en-US"/>
          </a:p>
        </p:txBody>
      </p:sp>
    </p:spTree>
    <p:extLst>
      <p:ext uri="{BB962C8B-B14F-4D97-AF65-F5344CB8AC3E}">
        <p14:creationId xmlns:p14="http://schemas.microsoft.com/office/powerpoint/2010/main" val="235914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a:t>
            </a:fld>
            <a:endParaRPr lang="zh-CN" altLang="en-US"/>
          </a:p>
        </p:txBody>
      </p:sp>
    </p:spTree>
    <p:extLst>
      <p:ext uri="{BB962C8B-B14F-4D97-AF65-F5344CB8AC3E}">
        <p14:creationId xmlns:p14="http://schemas.microsoft.com/office/powerpoint/2010/main" val="2629512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24</a:t>
            </a:fld>
            <a:endParaRPr lang="zh-CN" altLang="en-US"/>
          </a:p>
        </p:txBody>
      </p:sp>
    </p:spTree>
    <p:extLst>
      <p:ext uri="{BB962C8B-B14F-4D97-AF65-F5344CB8AC3E}">
        <p14:creationId xmlns:p14="http://schemas.microsoft.com/office/powerpoint/2010/main" val="876300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25</a:t>
            </a:fld>
            <a:endParaRPr lang="zh-CN" altLang="en-US"/>
          </a:p>
        </p:txBody>
      </p:sp>
    </p:spTree>
    <p:extLst>
      <p:ext uri="{BB962C8B-B14F-4D97-AF65-F5344CB8AC3E}">
        <p14:creationId xmlns:p14="http://schemas.microsoft.com/office/powerpoint/2010/main" val="1491675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26</a:t>
            </a:fld>
            <a:endParaRPr lang="en-US"/>
          </a:p>
        </p:txBody>
      </p:sp>
    </p:spTree>
    <p:extLst>
      <p:ext uri="{BB962C8B-B14F-4D97-AF65-F5344CB8AC3E}">
        <p14:creationId xmlns:p14="http://schemas.microsoft.com/office/powerpoint/2010/main" val="40500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27</a:t>
            </a:fld>
            <a:endParaRPr lang="en-US"/>
          </a:p>
        </p:txBody>
      </p:sp>
    </p:spTree>
    <p:extLst>
      <p:ext uri="{BB962C8B-B14F-4D97-AF65-F5344CB8AC3E}">
        <p14:creationId xmlns:p14="http://schemas.microsoft.com/office/powerpoint/2010/main" val="12178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28</a:t>
            </a:fld>
            <a:endParaRPr lang="zh-CN" altLang="en-US"/>
          </a:p>
        </p:txBody>
      </p:sp>
    </p:spTree>
    <p:extLst>
      <p:ext uri="{BB962C8B-B14F-4D97-AF65-F5344CB8AC3E}">
        <p14:creationId xmlns:p14="http://schemas.microsoft.com/office/powerpoint/2010/main" val="746351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29</a:t>
            </a:fld>
            <a:endParaRPr lang="zh-CN" altLang="en-US"/>
          </a:p>
        </p:txBody>
      </p:sp>
    </p:spTree>
    <p:extLst>
      <p:ext uri="{BB962C8B-B14F-4D97-AF65-F5344CB8AC3E}">
        <p14:creationId xmlns:p14="http://schemas.microsoft.com/office/powerpoint/2010/main" val="3988749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30</a:t>
            </a:fld>
            <a:endParaRPr lang="en-US"/>
          </a:p>
        </p:txBody>
      </p:sp>
    </p:spTree>
    <p:extLst>
      <p:ext uri="{BB962C8B-B14F-4D97-AF65-F5344CB8AC3E}">
        <p14:creationId xmlns:p14="http://schemas.microsoft.com/office/powerpoint/2010/main" val="8271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31</a:t>
            </a:fld>
            <a:endParaRPr lang="zh-CN" altLang="en-US"/>
          </a:p>
        </p:txBody>
      </p:sp>
    </p:spTree>
    <p:extLst>
      <p:ext uri="{BB962C8B-B14F-4D97-AF65-F5344CB8AC3E}">
        <p14:creationId xmlns:p14="http://schemas.microsoft.com/office/powerpoint/2010/main" val="1773910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32</a:t>
            </a:fld>
            <a:endParaRPr lang="zh-CN" altLang="en-US"/>
          </a:p>
        </p:txBody>
      </p:sp>
    </p:spTree>
    <p:extLst>
      <p:ext uri="{BB962C8B-B14F-4D97-AF65-F5344CB8AC3E}">
        <p14:creationId xmlns:p14="http://schemas.microsoft.com/office/powerpoint/2010/main" val="796193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34</a:t>
            </a:fld>
            <a:endParaRPr lang="en-US"/>
          </a:p>
        </p:txBody>
      </p:sp>
    </p:spTree>
    <p:extLst>
      <p:ext uri="{BB962C8B-B14F-4D97-AF65-F5344CB8AC3E}">
        <p14:creationId xmlns:p14="http://schemas.microsoft.com/office/powerpoint/2010/main" val="187613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a:t>
            </a:fld>
            <a:endParaRPr lang="en-US"/>
          </a:p>
        </p:txBody>
      </p:sp>
    </p:spTree>
    <p:extLst>
      <p:ext uri="{BB962C8B-B14F-4D97-AF65-F5344CB8AC3E}">
        <p14:creationId xmlns:p14="http://schemas.microsoft.com/office/powerpoint/2010/main" val="215633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35</a:t>
            </a:fld>
            <a:endParaRPr lang="zh-CN" altLang="en-US"/>
          </a:p>
        </p:txBody>
      </p:sp>
    </p:spTree>
    <p:extLst>
      <p:ext uri="{BB962C8B-B14F-4D97-AF65-F5344CB8AC3E}">
        <p14:creationId xmlns:p14="http://schemas.microsoft.com/office/powerpoint/2010/main" val="1135135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36</a:t>
            </a:fld>
            <a:endParaRPr lang="zh-CN" altLang="en-US"/>
          </a:p>
        </p:txBody>
      </p:sp>
    </p:spTree>
    <p:extLst>
      <p:ext uri="{BB962C8B-B14F-4D97-AF65-F5344CB8AC3E}">
        <p14:creationId xmlns:p14="http://schemas.microsoft.com/office/powerpoint/2010/main" val="1555130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A71A5D5E-ECBD-4092-9B38-9BFA9DD3EE7C}"/>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xmlns="" id="{A6250F34-C4A1-4289-9A04-16471254A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altLang="en-US" dirty="0"/>
          </a:p>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38</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39</a:t>
            </a:fld>
            <a:endParaRPr lang="zh-CN" altLang="en-US"/>
          </a:p>
        </p:txBody>
      </p:sp>
    </p:spTree>
    <p:extLst>
      <p:ext uri="{BB962C8B-B14F-4D97-AF65-F5344CB8AC3E}">
        <p14:creationId xmlns:p14="http://schemas.microsoft.com/office/powerpoint/2010/main" val="1916210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40</a:t>
            </a:fld>
            <a:endParaRPr lang="zh-CN" altLang="en-US"/>
          </a:p>
        </p:txBody>
      </p:sp>
    </p:spTree>
    <p:extLst>
      <p:ext uri="{BB962C8B-B14F-4D97-AF65-F5344CB8AC3E}">
        <p14:creationId xmlns:p14="http://schemas.microsoft.com/office/powerpoint/2010/main" val="1161222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41</a:t>
            </a:fld>
            <a:endParaRPr lang="en-US"/>
          </a:p>
        </p:txBody>
      </p:sp>
    </p:spTree>
    <p:extLst>
      <p:ext uri="{BB962C8B-B14F-4D97-AF65-F5344CB8AC3E}">
        <p14:creationId xmlns:p14="http://schemas.microsoft.com/office/powerpoint/2010/main" val="2096744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42</a:t>
            </a:fld>
            <a:endParaRPr lang="zh-CN" altLang="en-US"/>
          </a:p>
        </p:txBody>
      </p:sp>
    </p:spTree>
    <p:extLst>
      <p:ext uri="{BB962C8B-B14F-4D97-AF65-F5344CB8AC3E}">
        <p14:creationId xmlns:p14="http://schemas.microsoft.com/office/powerpoint/2010/main" val="3499507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43</a:t>
            </a:fld>
            <a:endParaRPr lang="en-US"/>
          </a:p>
        </p:txBody>
      </p:sp>
    </p:spTree>
    <p:extLst>
      <p:ext uri="{BB962C8B-B14F-4D97-AF65-F5344CB8AC3E}">
        <p14:creationId xmlns:p14="http://schemas.microsoft.com/office/powerpoint/2010/main" val="3321551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44</a:t>
            </a:fld>
            <a:endParaRPr lang="en-US"/>
          </a:p>
        </p:txBody>
      </p:sp>
    </p:spTree>
    <p:extLst>
      <p:ext uri="{BB962C8B-B14F-4D97-AF65-F5344CB8AC3E}">
        <p14:creationId xmlns:p14="http://schemas.microsoft.com/office/powerpoint/2010/main" val="157134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a:t>
            </a:fld>
            <a:endParaRPr lang="zh-CN" altLang="en-US"/>
          </a:p>
        </p:txBody>
      </p:sp>
    </p:spTree>
    <p:extLst>
      <p:ext uri="{BB962C8B-B14F-4D97-AF65-F5344CB8AC3E}">
        <p14:creationId xmlns:p14="http://schemas.microsoft.com/office/powerpoint/2010/main" val="286350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45</a:t>
            </a:fld>
            <a:endParaRPr lang="en-US"/>
          </a:p>
        </p:txBody>
      </p:sp>
    </p:spTree>
    <p:extLst>
      <p:ext uri="{BB962C8B-B14F-4D97-AF65-F5344CB8AC3E}">
        <p14:creationId xmlns:p14="http://schemas.microsoft.com/office/powerpoint/2010/main" val="981721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46</a:t>
            </a:fld>
            <a:endParaRPr lang="en-US"/>
          </a:p>
        </p:txBody>
      </p:sp>
    </p:spTree>
    <p:extLst>
      <p:ext uri="{BB962C8B-B14F-4D97-AF65-F5344CB8AC3E}">
        <p14:creationId xmlns:p14="http://schemas.microsoft.com/office/powerpoint/2010/main" val="328292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47</a:t>
            </a:fld>
            <a:endParaRPr lang="en-US"/>
          </a:p>
        </p:txBody>
      </p:sp>
    </p:spTree>
    <p:extLst>
      <p:ext uri="{BB962C8B-B14F-4D97-AF65-F5344CB8AC3E}">
        <p14:creationId xmlns:p14="http://schemas.microsoft.com/office/powerpoint/2010/main" val="2858685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48</a:t>
            </a:fld>
            <a:endParaRPr lang="en-US"/>
          </a:p>
        </p:txBody>
      </p:sp>
    </p:spTree>
    <p:extLst>
      <p:ext uri="{BB962C8B-B14F-4D97-AF65-F5344CB8AC3E}">
        <p14:creationId xmlns:p14="http://schemas.microsoft.com/office/powerpoint/2010/main" val="3039463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49</a:t>
            </a:fld>
            <a:endParaRPr lang="en-US"/>
          </a:p>
        </p:txBody>
      </p:sp>
    </p:spTree>
    <p:extLst>
      <p:ext uri="{BB962C8B-B14F-4D97-AF65-F5344CB8AC3E}">
        <p14:creationId xmlns:p14="http://schemas.microsoft.com/office/powerpoint/2010/main" val="669536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50</a:t>
            </a:fld>
            <a:endParaRPr lang="en-US"/>
          </a:p>
        </p:txBody>
      </p:sp>
    </p:spTree>
    <p:extLst>
      <p:ext uri="{BB962C8B-B14F-4D97-AF65-F5344CB8AC3E}">
        <p14:creationId xmlns:p14="http://schemas.microsoft.com/office/powerpoint/2010/main" val="3678496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51</a:t>
            </a:fld>
            <a:endParaRPr lang="en-US"/>
          </a:p>
        </p:txBody>
      </p:sp>
    </p:spTree>
    <p:extLst>
      <p:ext uri="{BB962C8B-B14F-4D97-AF65-F5344CB8AC3E}">
        <p14:creationId xmlns:p14="http://schemas.microsoft.com/office/powerpoint/2010/main" val="3636702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52</a:t>
            </a:fld>
            <a:endParaRPr lang="en-US"/>
          </a:p>
        </p:txBody>
      </p:sp>
    </p:spTree>
    <p:extLst>
      <p:ext uri="{BB962C8B-B14F-4D97-AF65-F5344CB8AC3E}">
        <p14:creationId xmlns:p14="http://schemas.microsoft.com/office/powerpoint/2010/main" val="3594339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53</a:t>
            </a:fld>
            <a:endParaRPr lang="en-US"/>
          </a:p>
        </p:txBody>
      </p:sp>
    </p:spTree>
    <p:extLst>
      <p:ext uri="{BB962C8B-B14F-4D97-AF65-F5344CB8AC3E}">
        <p14:creationId xmlns:p14="http://schemas.microsoft.com/office/powerpoint/2010/main" val="1216196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54</a:t>
            </a:fld>
            <a:endParaRPr lang="en-US"/>
          </a:p>
        </p:txBody>
      </p:sp>
    </p:spTree>
    <p:extLst>
      <p:ext uri="{BB962C8B-B14F-4D97-AF65-F5344CB8AC3E}">
        <p14:creationId xmlns:p14="http://schemas.microsoft.com/office/powerpoint/2010/main" val="282974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1421-4CDA-474F-8FF0-8BD43FAEBC5B}" type="slidenum">
              <a:rPr lang="en-US" smtClean="0"/>
              <a:t>55</a:t>
            </a:fld>
            <a:endParaRPr lang="en-US"/>
          </a:p>
        </p:txBody>
      </p:sp>
    </p:spTree>
    <p:extLst>
      <p:ext uri="{BB962C8B-B14F-4D97-AF65-F5344CB8AC3E}">
        <p14:creationId xmlns:p14="http://schemas.microsoft.com/office/powerpoint/2010/main" val="8601765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56</a:t>
            </a:fld>
            <a:endParaRPr lang="zh-CN" altLang="en-US"/>
          </a:p>
        </p:txBody>
      </p:sp>
    </p:spTree>
    <p:extLst>
      <p:ext uri="{BB962C8B-B14F-4D97-AF65-F5344CB8AC3E}">
        <p14:creationId xmlns:p14="http://schemas.microsoft.com/office/powerpoint/2010/main" val="1606359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zh-CN" altLang="en-US"/>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57</a:t>
            </a:fld>
            <a:endParaRPr lang="zh-CN" altLang="en-US"/>
          </a:p>
        </p:txBody>
      </p:sp>
    </p:spTree>
    <p:extLst>
      <p:ext uri="{BB962C8B-B14F-4D97-AF65-F5344CB8AC3E}">
        <p14:creationId xmlns:p14="http://schemas.microsoft.com/office/powerpoint/2010/main" val="241100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8</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9</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11</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12</a:t>
            </a:fld>
            <a:endParaRPr lang="en-US"/>
          </a:p>
        </p:txBody>
      </p:sp>
    </p:spTree>
    <p:extLst>
      <p:ext uri="{BB962C8B-B14F-4D97-AF65-F5344CB8AC3E}">
        <p14:creationId xmlns:p14="http://schemas.microsoft.com/office/powerpoint/2010/main" val="14608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27/01/21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27/01/21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27/01/21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2A073-47E3-4296-9239-AF89F2266DE7}" type="slidenum">
              <a:rPr lang="en-US"/>
              <a:pPr>
                <a:defRPr/>
              </a:pPr>
              <a:t>‹#›</a:t>
            </a:fld>
            <a:endParaRPr lang="en-US"/>
          </a:p>
        </p:txBody>
      </p:sp>
    </p:spTree>
    <p:extLst>
      <p:ext uri="{BB962C8B-B14F-4D97-AF65-F5344CB8AC3E}">
        <p14:creationId xmlns:p14="http://schemas.microsoft.com/office/powerpoint/2010/main" val="93570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27/01/21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27/01/21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27/01/21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27/01/21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27/01/21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27/01/21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27/01/21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27/01/21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27/01/21</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gif"/><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8.jpeg"/><Relationship Id="rId7"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9.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7.png"/><Relationship Id="rId6"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1" Type="http://schemas.openxmlformats.org/officeDocument/2006/relationships/image" Target="../media/image48.jpeg"/><Relationship Id="rId12"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3.jpeg"/><Relationship Id="rId4" Type="http://schemas.openxmlformats.org/officeDocument/2006/relationships/hyperlink" Target="http://www.google.com.vn/imgres?imgurl=http://khachsanexpress.com/imagedb/news/172/17153/C%E1%BA%A3nh%20%C4%91%E1%BA%B9p%20h%C3%B9ng%20v%E1%BB%B9%20%E1%BB%9F%20n%C3%BAi%20r%E1%BB%ABng%20T%C3%A2y%20B%E1%BA%AFc.jpg&amp;imgrefurl=http://www.khachsanexpress.com/customer/newsview.aspx?nid=17153&amp;cid=2&amp;usg=__OQ2GtIjxdAonFhtf-67v7lW7aiE=&amp;h=375&amp;w=500&amp;sz=139&amp;hl=vi&amp;start=38&amp;zoom=1&amp;itbs=1&amp;tbnid=XFvMk-qm2PGjnM:&amp;tbnh=98&amp;tbnw=130&amp;prev=/images?q=C%E1%BA%A3nh+n%C3%BAi+r%E1%BB%ABng&amp;start=20&amp;hl=vi&amp;sa=N&amp;gbv=2&amp;ndsp=20&amp;tbs=isch:1" TargetMode="External"/><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hyperlink" Target="http://www.google.com.vn/imgres?imgurl=http://i168.photobucket.com/albums/u161/pekitty/linh%20ta%20linh%20tinh/sau_mua_vu.jpg?t=1244719939&amp;imgrefurl=http://tuoitrequangnam.com.vn/home/blog-quang-360/que-toi.htm&amp;usg=__27EuuP4kmHWp8JrL-aeT49GcYAM=&amp;h=533&amp;w=800&amp;sz=62&amp;hl=vi&amp;start=202&amp;zoom=0&amp;itbs=1&amp;tbnid=Fz5MI9F0I-CoiM:&amp;tbnh=95&amp;tbnw=143&amp;prev=/images?q=tu%E1%BB%95i+th%C6%A1+tr%C3%AAn+bi%E1%BB%83n&amp;start=200&amp;hl=vi&amp;sa=N&amp;gbv=2&amp;ndsp=20&amp;tbs=isch:1" TargetMode="External"/><Relationship Id="rId8" Type="http://schemas.openxmlformats.org/officeDocument/2006/relationships/image" Target="../media/image46.jpeg"/><Relationship Id="rId9" Type="http://schemas.openxmlformats.org/officeDocument/2006/relationships/image" Target="../media/image47.jpeg"/><Relationship Id="rId10" Type="http://schemas.openxmlformats.org/officeDocument/2006/relationships/hyperlink" Target="http://www.google.com.vn/imgres?imgurl=http://files.chungta.com/Image.ashx/image=pjpeg/c1f663b2320d4003b1854d51f0ad7110-cchuc-020709.jpg/cchuc-020709.jpg&amp;imgrefurl=http://chungta.com/Desktop.aspx/ChungTa-SuyNgam/Hanh-Dong/Cong_chuc_bo_viec-tin_hieu_xa_hoi_dan_su/&amp;usg=__SG1cBOaBceLWj4OL98Cc2U1sIuA=&amp;h=300&amp;w=400&amp;sz=94&amp;hl=vi&amp;start=17&amp;zoom=1&amp;itbs=1&amp;tbnid=cYtTW69RGv6WfM:&amp;tbnh=93&amp;tbnw=124&amp;prev=/images?q=C%E1%BA%A3nh+l%C3%A0m+vi%E1%BB%87c+c%E1%BB%A7a+c%C3%B4ng+ch%E1%BB%A9c+nh%C3%A0+n%C6%B0%E1%BB%9Bc&amp;hl=vi&amp;sa=N&amp;gbv=2&amp;ndsp=20&amp;tbs=isch: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7.png"/><Relationship Id="rId6"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5.xml"/><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63.png"/><Relationship Id="rId8" Type="http://schemas.openxmlformats.org/officeDocument/2006/relationships/hyperlink" Target="http://images.google.com.vn/imgres?imgurl=http://tvtl.bachkim.vn/uploads/resources/246/thumbnails2/Dong%20chi.jpg.jpg&amp;imgrefurl=http://tvtl.bachkim.vn/document/show/doc_id/12244&amp;h=281&amp;w=299&amp;sz=15&amp;hl=vi&amp;start=1&amp;um=1&amp;usg=__MaY_Mu74mgt9Sul20kIt73ZCpKQ=&amp;tbnid=ypNFexp9Tkva3M:&amp;tbnh=109&amp;tbnw=116&amp;prev=/images?q=b%C3%A0i+th%C6%A1+%C4%91%E1%BB%93ng+ch%C3%AD&amp;um=1&amp;hl=vi" TargetMode="External"/><Relationship Id="rId9" Type="http://schemas.openxmlformats.org/officeDocument/2006/relationships/image" Target="../media/image64.jpeg"/><Relationship Id="rId10" Type="http://schemas.openxmlformats.org/officeDocument/2006/relationships/image" Target="../media/image65.jpeg"/><Relationship Id="rId1" Type="http://schemas.microsoft.com/office/2007/relationships/media" Target="../media/media1.WAV"/><Relationship Id="rId2" Type="http://schemas.openxmlformats.org/officeDocument/2006/relationships/audio" Target="../media/media1.WAV"/></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66.png"/><Relationship Id="rId6" Type="http://schemas.openxmlformats.org/officeDocument/2006/relationships/comments" Target="../comments/comment2.xml"/><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20" Type="http://schemas.openxmlformats.org/officeDocument/2006/relationships/image" Target="../media/image78.png"/><Relationship Id="rId21" Type="http://schemas.openxmlformats.org/officeDocument/2006/relationships/image" Target="../media/image79.png"/><Relationship Id="rId22" Type="http://schemas.openxmlformats.org/officeDocument/2006/relationships/image" Target="../media/image80.png"/><Relationship Id="rId23" Type="http://schemas.openxmlformats.org/officeDocument/2006/relationships/image" Target="../media/image81.png"/><Relationship Id="rId24" Type="http://schemas.openxmlformats.org/officeDocument/2006/relationships/image" Target="../media/image82.png"/><Relationship Id="rId25" Type="http://schemas.openxmlformats.org/officeDocument/2006/relationships/image" Target="../media/image83.png"/><Relationship Id="rId26" Type="http://schemas.openxmlformats.org/officeDocument/2006/relationships/image" Target="../media/image84.gif"/><Relationship Id="rId27" Type="http://schemas.openxmlformats.org/officeDocument/2006/relationships/slide" Target="slide44.xml"/><Relationship Id="rId28" Type="http://schemas.openxmlformats.org/officeDocument/2006/relationships/image" Target="../media/image85.gif"/><Relationship Id="rId29" Type="http://schemas.openxmlformats.org/officeDocument/2006/relationships/slide" Target="slide45.xml"/><Relationship Id="rId1" Type="http://schemas.microsoft.com/office/2007/relationships/media" Target="../media/media2.wav"/><Relationship Id="rId2" Type="http://schemas.openxmlformats.org/officeDocument/2006/relationships/audio" Target="../media/media2.wav"/><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audio" Target="../media/audio1.wav"/><Relationship Id="rId30" Type="http://schemas.openxmlformats.org/officeDocument/2006/relationships/slide" Target="slide46.xml"/><Relationship Id="rId31" Type="http://schemas.openxmlformats.org/officeDocument/2006/relationships/slide" Target="slide47.xml"/><Relationship Id="rId32" Type="http://schemas.openxmlformats.org/officeDocument/2006/relationships/slide" Target="slide48.xml"/><Relationship Id="rId9" Type="http://schemas.openxmlformats.org/officeDocument/2006/relationships/image" Target="../media/image68.gif"/><Relationship Id="rId6" Type="http://schemas.openxmlformats.org/officeDocument/2006/relationships/audio" Target="../media/audio2.wav"/><Relationship Id="rId7" Type="http://schemas.openxmlformats.org/officeDocument/2006/relationships/audio" Target="../media/audio3.wav"/><Relationship Id="rId8" Type="http://schemas.openxmlformats.org/officeDocument/2006/relationships/image" Target="../media/image67.png"/><Relationship Id="rId33" Type="http://schemas.openxmlformats.org/officeDocument/2006/relationships/slide" Target="slide49.xml"/><Relationship Id="rId34" Type="http://schemas.openxmlformats.org/officeDocument/2006/relationships/slide" Target="slide50.xml"/><Relationship Id="rId35" Type="http://schemas.openxmlformats.org/officeDocument/2006/relationships/slide" Target="slide51.xml"/><Relationship Id="rId36" Type="http://schemas.openxmlformats.org/officeDocument/2006/relationships/slide" Target="slide52.xml"/><Relationship Id="rId10" Type="http://schemas.openxmlformats.org/officeDocument/2006/relationships/image" Target="../media/image69.png"/><Relationship Id="rId11" Type="http://schemas.openxmlformats.org/officeDocument/2006/relationships/slide" Target="slide15.xml"/><Relationship Id="rId12" Type="http://schemas.openxmlformats.org/officeDocument/2006/relationships/image" Target="../media/image70.gif"/><Relationship Id="rId13" Type="http://schemas.openxmlformats.org/officeDocument/2006/relationships/image" Target="../media/image71.png"/><Relationship Id="rId14" Type="http://schemas.openxmlformats.org/officeDocument/2006/relationships/image" Target="../media/image72.gif"/><Relationship Id="rId15" Type="http://schemas.openxmlformats.org/officeDocument/2006/relationships/image" Target="../media/image73.png"/><Relationship Id="rId16" Type="http://schemas.openxmlformats.org/officeDocument/2006/relationships/image" Target="../media/image74.gif"/><Relationship Id="rId17" Type="http://schemas.openxmlformats.org/officeDocument/2006/relationships/image" Target="../media/image75.png"/><Relationship Id="rId18" Type="http://schemas.openxmlformats.org/officeDocument/2006/relationships/image" Target="../media/image76.png"/><Relationship Id="rId19" Type="http://schemas.openxmlformats.org/officeDocument/2006/relationships/image" Target="../media/image77.png"/><Relationship Id="rId37" Type="http://schemas.openxmlformats.org/officeDocument/2006/relationships/slide" Target="slide53.xml"/><Relationship Id="rId38"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audio" Target="../media/audio3.wav"/><Relationship Id="rId4" Type="http://schemas.openxmlformats.org/officeDocument/2006/relationships/image" Target="../media/image67.png"/><Relationship Id="rId5" Type="http://schemas.openxmlformats.org/officeDocument/2006/relationships/slide" Target="slide43.xml"/><Relationship Id="rId6"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20" Type="http://schemas.openxmlformats.org/officeDocument/2006/relationships/image" Target="../media/image105.png"/><Relationship Id="rId21" Type="http://schemas.openxmlformats.org/officeDocument/2006/relationships/image" Target="../media/image106.png"/><Relationship Id="rId22" Type="http://schemas.openxmlformats.org/officeDocument/2006/relationships/image" Target="../media/image107.png"/><Relationship Id="rId23" Type="http://schemas.openxmlformats.org/officeDocument/2006/relationships/image" Target="../media/image108.png"/><Relationship Id="rId24" Type="http://schemas.openxmlformats.org/officeDocument/2006/relationships/image" Target="../media/image109.png"/><Relationship Id="rId25" Type="http://schemas.openxmlformats.org/officeDocument/2006/relationships/image" Target="../media/image110.png"/><Relationship Id="rId26" Type="http://schemas.openxmlformats.org/officeDocument/2006/relationships/image" Target="../media/image111.png"/><Relationship Id="rId27" Type="http://schemas.openxmlformats.org/officeDocument/2006/relationships/image" Target="../media/image112.png"/><Relationship Id="rId28" Type="http://schemas.openxmlformats.org/officeDocument/2006/relationships/image" Target="../media/image113.png"/><Relationship Id="rId29"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30" Type="http://schemas.openxmlformats.org/officeDocument/2006/relationships/image" Target="../media/image115.png"/><Relationship Id="rId31" Type="http://schemas.openxmlformats.org/officeDocument/2006/relationships/image" Target="../media/image116.png"/><Relationship Id="rId32" Type="http://schemas.openxmlformats.org/officeDocument/2006/relationships/image" Target="../media/image117.png"/><Relationship Id="rId9" Type="http://schemas.openxmlformats.org/officeDocument/2006/relationships/image" Target="../media/image94.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33" Type="http://schemas.openxmlformats.org/officeDocument/2006/relationships/image" Target="../media/image118.jpeg"/><Relationship Id="rId34" Type="http://schemas.openxmlformats.org/officeDocument/2006/relationships/image" Target="../media/image119.png"/><Relationship Id="rId10" Type="http://schemas.openxmlformats.org/officeDocument/2006/relationships/image" Target="../media/image95.png"/><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100.png"/><Relationship Id="rId16" Type="http://schemas.openxmlformats.org/officeDocument/2006/relationships/image" Target="../media/image101.png"/><Relationship Id="rId17" Type="http://schemas.openxmlformats.org/officeDocument/2006/relationships/image" Target="../media/image102.png"/><Relationship Id="rId18" Type="http://schemas.openxmlformats.org/officeDocument/2006/relationships/image" Target="../media/image103.png"/><Relationship Id="rId19"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pn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2.png"/><Relationship Id="rId6" Type="http://schemas.openxmlformats.org/officeDocument/2006/relationships/image" Target="../media/image122.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590"/>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09922" name="WordArt 3"/>
          <p:cNvSpPr>
            <a:spLocks noChangeArrowheads="1" noChangeShapeType="1" noTextEdit="1"/>
          </p:cNvSpPr>
          <p:nvPr/>
        </p:nvSpPr>
        <p:spPr bwMode="auto">
          <a:xfrm>
            <a:off x="1524000" y="1676401"/>
            <a:ext cx="9144000" cy="1336675"/>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gradFill rotWithShape="1">
                  <a:gsLst>
                    <a:gs pos="0">
                      <a:srgbClr val="990099">
                        <a:alpha val="50000"/>
                      </a:srgbClr>
                    </a:gs>
                    <a:gs pos="100000">
                      <a:srgbClr val="CC0066"/>
                    </a:gs>
                  </a:gsLst>
                  <a:lin ang="5400000" scaled="1"/>
                </a:gradFill>
                <a:effectLst>
                  <a:outerShdw blurRad="63500" dist="46662" dir="2115817" algn="ctr" rotWithShape="0">
                    <a:srgbClr val="9999FF">
                      <a:alpha val="74997"/>
                    </a:srgbClr>
                  </a:outerShdw>
                </a:effectLst>
                <a:latin typeface="Arial"/>
                <a:ea typeface="Arial"/>
                <a:cs typeface="Arial"/>
              </a:rPr>
              <a:t>BÀI GIẢNG ĐIỆN TỬ</a:t>
            </a:r>
          </a:p>
        </p:txBody>
      </p:sp>
      <p:grpSp>
        <p:nvGrpSpPr>
          <p:cNvPr id="209923" name="Group 4"/>
          <p:cNvGrpSpPr>
            <a:grpSpLocks/>
          </p:cNvGrpSpPr>
          <p:nvPr/>
        </p:nvGrpSpPr>
        <p:grpSpPr bwMode="auto">
          <a:xfrm>
            <a:off x="0" y="-38100"/>
            <a:ext cx="12192000" cy="6934200"/>
            <a:chOff x="0" y="-24"/>
            <a:chExt cx="5760" cy="4368"/>
          </a:xfrm>
        </p:grpSpPr>
        <p:grpSp>
          <p:nvGrpSpPr>
            <p:cNvPr id="209926" name="Group 5"/>
            <p:cNvGrpSpPr>
              <a:grpSpLocks/>
            </p:cNvGrpSpPr>
            <p:nvPr/>
          </p:nvGrpSpPr>
          <p:grpSpPr bwMode="auto">
            <a:xfrm>
              <a:off x="0" y="-24"/>
              <a:ext cx="5760" cy="4368"/>
              <a:chOff x="0" y="-24"/>
              <a:chExt cx="5760" cy="4368"/>
            </a:xfrm>
          </p:grpSpPr>
          <p:pic>
            <p:nvPicPr>
              <p:cNvPr id="209936" name="Picture 6"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4"/>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7" name="Picture 7"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04" y="2064"/>
                <a:ext cx="43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8" name="Picture 8"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8" y="2088"/>
                <a:ext cx="43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9" name="Picture 9" descr="ttrtrtr115138067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00"/>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9927" name="Group 10"/>
            <p:cNvGrpSpPr>
              <a:grpSpLocks/>
            </p:cNvGrpSpPr>
            <p:nvPr/>
          </p:nvGrpSpPr>
          <p:grpSpPr bwMode="auto">
            <a:xfrm>
              <a:off x="0" y="0"/>
              <a:ext cx="5760" cy="4320"/>
              <a:chOff x="0" y="0"/>
              <a:chExt cx="5760" cy="4320"/>
            </a:xfrm>
          </p:grpSpPr>
          <p:pic>
            <p:nvPicPr>
              <p:cNvPr id="209928" name="Picture 11"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9"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42"/>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0"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7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1"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1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2" name="Picture 15"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3"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4"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35"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91" name="Text Box 19"/>
          <p:cNvSpPr txBox="1">
            <a:spLocks noChangeArrowheads="1"/>
          </p:cNvSpPr>
          <p:nvPr/>
        </p:nvSpPr>
        <p:spPr bwMode="auto">
          <a:xfrm>
            <a:off x="1930401" y="762000"/>
            <a:ext cx="8453967" cy="4000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dirty="0"/>
              <a:t>TRƯỜNG THCS LONG BIÊN</a:t>
            </a:r>
          </a:p>
        </p:txBody>
      </p:sp>
      <p:sp>
        <p:nvSpPr>
          <p:cNvPr id="3093" name="Text Box 21"/>
          <p:cNvSpPr txBox="1">
            <a:spLocks noChangeArrowheads="1"/>
          </p:cNvSpPr>
          <p:nvPr/>
        </p:nvSpPr>
        <p:spPr bwMode="auto">
          <a:xfrm>
            <a:off x="1828800" y="5181601"/>
            <a:ext cx="8432800" cy="646331"/>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dirty="0">
                <a:solidFill>
                  <a:srgbClr val="FF3300"/>
                </a:solidFill>
                <a:effectLst>
                  <a:outerShdw blurRad="38100" dist="38100" dir="2700000" algn="tl">
                    <a:srgbClr val="000000"/>
                  </a:outerShdw>
                </a:effectLst>
                <a:latin typeface="Times New Roman"/>
                <a:cs typeface="Times New Roman"/>
              </a:rPr>
              <a:t>MÔ</a:t>
            </a:r>
            <a:r>
              <a:rPr lang="en-US" dirty="0">
                <a:solidFill>
                  <a:srgbClr val="FF3300"/>
                </a:solidFill>
                <a:effectLst>
                  <a:outerShdw blurRad="38100" dist="38100" dir="2700000" algn="tl">
                    <a:srgbClr val="000000"/>
                  </a:outerShdw>
                </a:effectLst>
              </a:rPr>
              <a:t>N NGỮ VĂN 9</a:t>
            </a:r>
          </a:p>
          <a:p>
            <a:pPr algn="ctr">
              <a:defRPr/>
            </a:pPr>
            <a:r>
              <a:rPr lang="en-US" dirty="0"/>
              <a:t>GIÁO VIÊN: DƯƠNG THỊ HỒNG NHUNG</a:t>
            </a:r>
          </a:p>
        </p:txBody>
      </p:sp>
    </p:spTree>
    <p:extLst>
      <p:ext uri="{BB962C8B-B14F-4D97-AF65-F5344CB8AC3E}">
        <p14:creationId xmlns:p14="http://schemas.microsoft.com/office/powerpoint/2010/main" val="3570396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50C384A-3282-4047-9BFC-48205A64B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4" y="380993"/>
            <a:ext cx="11665986" cy="6177123"/>
          </a:xfrm>
          <a:prstGeom prst="rect">
            <a:avLst/>
          </a:prstGeom>
        </p:spPr>
      </p:pic>
      <p:sp>
        <p:nvSpPr>
          <p:cNvPr id="6" name="Rectangle 5">
            <a:extLst>
              <a:ext uri="{FF2B5EF4-FFF2-40B4-BE49-F238E27FC236}">
                <a16:creationId xmlns:a16="http://schemas.microsoft.com/office/drawing/2014/main" xmlns="" id="{88F6486E-4D47-4EEC-946F-7552ACA007F7}"/>
              </a:ext>
            </a:extLst>
          </p:cNvPr>
          <p:cNvSpPr/>
          <p:nvPr/>
        </p:nvSpPr>
        <p:spPr>
          <a:xfrm>
            <a:off x="717755" y="1168484"/>
            <a:ext cx="10815484" cy="4329390"/>
          </a:xfrm>
          <a:prstGeom prst="rect">
            <a:avLst/>
          </a:prstGeom>
        </p:spPr>
        <p:txBody>
          <a:bodyPr wrap="square">
            <a:spAutoFit/>
          </a:bodyPr>
          <a:lstStyle/>
          <a:p>
            <a:pPr marL="0" marR="0" lvl="0" indent="95250" algn="just" defTabSz="457200" rtl="0" eaLnBrk="1" fontAlgn="auto" latinLnBrk="0" hangingPunct="1">
              <a:lnSpc>
                <a:spcPct val="100000"/>
              </a:lnSpc>
              <a:spcBef>
                <a:spcPts val="150"/>
              </a:spcBef>
              <a:spcAft>
                <a:spcPts val="150"/>
              </a:spcAft>
              <a:buClrTx/>
              <a:buSzTx/>
              <a:buFontTx/>
              <a:buNone/>
              <a:tabLst/>
              <a:defRPr/>
            </a:pPr>
            <a:r>
              <a:rPr lang="en-US" sz="3400" b="1" dirty="0">
                <a:solidFill>
                  <a:srgbClr val="FFC00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Thơ Nguyễn Duy đưa ta về một thế giới quen thuộc. Nguyễn Duy đặc biệt thấm thía cái cao đẹp của những con người, những cuộc đời cần cù gian khổ, không tuổi không tên. Đọc thơ Nguyễn Duy thấy anh hay cảm xúc, suy nghĩ trước những chuyện lớn, chuyện nhỏ quanh mình. Cái điều ở người khác có thể chỉ là chuyện thoáng qua thì ở anh, nó lắng sâu và dường như đọng lại.</a:t>
            </a:r>
            <a:r>
              <a:rPr kumimoji="0" lang="en-US"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a:t>
            </a:r>
            <a:endPar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0" lvl="0" indent="95250" algn="just" defTabSz="457200" rtl="0" eaLnBrk="1" fontAlgn="auto" latinLnBrk="0" hangingPunct="1">
              <a:lnSpc>
                <a:spcPct val="100000"/>
              </a:lnSpc>
              <a:spcBef>
                <a:spcPts val="150"/>
              </a:spcBef>
              <a:spcAft>
                <a:spcPts val="150"/>
              </a:spcAft>
              <a:buClrTx/>
              <a:buSzTx/>
              <a:buFontTx/>
              <a:buNone/>
              <a:tabLst/>
              <a:defRPr/>
            </a:pPr>
            <a:r>
              <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 Hoài Thanh- Báo Văn nghệ ngày 14- 4-1972)</a:t>
            </a:r>
            <a:endPar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862363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xmlns=""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xmlns=""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637" y="1251540"/>
            <a:ext cx="3280107" cy="4386415"/>
          </a:xfrm>
          <a:prstGeom prst="rect">
            <a:avLst/>
          </a:prstGeom>
          <a:ln w="88900" cap="sq" cmpd="thickThin">
            <a:solidFill>
              <a:srgbClr val="000000"/>
            </a:solidFill>
            <a:prstDash val="solid"/>
            <a:miter lim="800000"/>
          </a:ln>
          <a:effectLst>
            <a:innerShdw blurRad="76200">
              <a:srgbClr val="000000"/>
            </a:innerShdw>
          </a:effectLst>
        </p:spPr>
      </p:pic>
      <p:pic>
        <p:nvPicPr>
          <p:cNvPr id="11" name="图片 6">
            <a:extLst>
              <a:ext uri="{FF2B5EF4-FFF2-40B4-BE49-F238E27FC236}">
                <a16:creationId xmlns:a16="http://schemas.microsoft.com/office/drawing/2014/main" xmlns="" id="{0FA106DA-13E5-4459-AA60-9F87C66ED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28" y="4570080"/>
            <a:ext cx="2549555" cy="1699703"/>
          </a:xfrm>
          <a:prstGeom prst="rect">
            <a:avLst/>
          </a:prstGeom>
        </p:spPr>
      </p:pic>
      <p:sp>
        <p:nvSpPr>
          <p:cNvPr id="12" name="Cloud Callout 11"/>
          <p:cNvSpPr/>
          <p:nvPr/>
        </p:nvSpPr>
        <p:spPr>
          <a:xfrm rot="661804">
            <a:off x="2062329" y="2241286"/>
            <a:ext cx="4963168" cy="2565625"/>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85" y="1229416"/>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468970" y="1654419"/>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89303" y="2079422"/>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sp>
        <p:nvSpPr>
          <p:cNvPr id="7" name="Title 1"/>
          <p:cNvSpPr txBox="1">
            <a:spLocks/>
          </p:cNvSpPr>
          <p:nvPr/>
        </p:nvSpPr>
        <p:spPr>
          <a:xfrm>
            <a:off x="8489303" y="6140044"/>
            <a:ext cx="3642593" cy="6020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0000"/>
                </a:solidFill>
                <a:latin typeface="Times New Roman" panose="02020603050405020304" pitchFamily="18" charset="0"/>
                <a:cs typeface="Times New Roman" panose="02020603050405020304" pitchFamily="18" charset="0"/>
              </a:rPr>
              <a:t>TP.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Minh, 1978</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347196183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3657F9D-375F-4E4B-AA77-0F5B7C571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17" y="491317"/>
            <a:ext cx="11337905" cy="5868539"/>
          </a:xfrm>
          <a:prstGeom prst="rect">
            <a:avLst/>
          </a:prstGeom>
        </p:spPr>
      </p:pic>
      <p:sp>
        <p:nvSpPr>
          <p:cNvPr id="27" name="TextBox 26"/>
          <p:cNvSpPr txBox="1"/>
          <p:nvPr/>
        </p:nvSpPr>
        <p:spPr>
          <a:xfrm>
            <a:off x="2677238" y="561827"/>
            <a:ext cx="7135503" cy="58477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Phiếu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tập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1</a:t>
            </a:r>
          </a:p>
        </p:txBody>
      </p:sp>
      <p:sp>
        <p:nvSpPr>
          <p:cNvPr id="11" name="Rectangle 3"/>
          <p:cNvSpPr>
            <a:spLocks noChangeArrowheads="1"/>
          </p:cNvSpPr>
          <p:nvPr/>
        </p:nvSpPr>
        <p:spPr bwMode="auto">
          <a:xfrm>
            <a:off x="2349974" y="1356815"/>
            <a:ext cx="83362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Ánh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trăng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được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viết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 ở …………… </a:t>
            </a:r>
            <a:r>
              <a:rPr lang="en-US" altLang="en-US" sz="3000" b="0" dirty="0" err="1">
                <a:latin typeface="Times New Roman" panose="02020603050405020304" pitchFamily="18" charset="0"/>
                <a:cs typeface="Times New Roman" panose="02020603050405020304" pitchFamily="18" charset="0"/>
              </a:rPr>
              <a:t>và</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được</a:t>
            </a:r>
            <a:r>
              <a:rPr lang="en-US" altLang="en-US" sz="3000" b="0" dirty="0">
                <a:latin typeface="Times New Roman" panose="02020603050405020304" pitchFamily="18" charset="0"/>
                <a:cs typeface="Times New Roman" panose="02020603050405020304" pitchFamily="18" charset="0"/>
              </a:rPr>
              <a:t> in </a:t>
            </a:r>
            <a:r>
              <a:rPr lang="en-US" altLang="en-US" sz="3000" b="0" dirty="0" err="1">
                <a:latin typeface="Times New Roman" panose="02020603050405020304" pitchFamily="18" charset="0"/>
                <a:cs typeface="Times New Roman" panose="02020603050405020304" pitchFamily="18" charset="0"/>
              </a:rPr>
              <a:t>trong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tập</a:t>
            </a:r>
            <a:r>
              <a:rPr lang="en-US" altLang="en-US" sz="3000" b="0" dirty="0">
                <a:latin typeface="Times New Roman" panose="02020603050405020304" pitchFamily="18" charset="0"/>
                <a:cs typeface="Times New Roman" panose="02020603050405020304" pitchFamily="18" charset="0"/>
              </a:rPr>
              <a:t> …………</a:t>
            </a:r>
            <a:endParaRPr lang="vi-VN" altLang="en-US" sz="3000" b="0" dirty="0">
              <a:latin typeface="Times New Roman" panose="02020603050405020304" pitchFamily="18" charset="0"/>
              <a:cs typeface="Times New Roman" panose="02020603050405020304" pitchFamily="18" charset="0"/>
            </a:endParaRPr>
          </a:p>
        </p:txBody>
      </p:sp>
      <p:pic>
        <p:nvPicPr>
          <p:cNvPr id="12" name="Picture 11" descr="—Pngtree—arabic ornament in golden moon_4869696.png"/>
          <p:cNvPicPr>
            <a:picLocks noChangeAspect="1"/>
          </p:cNvPicPr>
          <p:nvPr/>
        </p:nvPicPr>
        <p:blipFill>
          <a:blip r:embed="rId6" cstate="print"/>
          <a:srcRect l="23201" t="18110" r="27446" b="29154"/>
          <a:stretch>
            <a:fillRect/>
          </a:stretch>
        </p:blipFill>
        <p:spPr>
          <a:xfrm>
            <a:off x="1405723" y="1487608"/>
            <a:ext cx="539090" cy="576044"/>
          </a:xfrm>
          <a:prstGeom prst="rect">
            <a:avLst/>
          </a:prstGeom>
        </p:spPr>
      </p:pic>
      <p:sp>
        <p:nvSpPr>
          <p:cNvPr id="13" name="Rectangle 3"/>
          <p:cNvSpPr>
            <a:spLocks noChangeArrowheads="1"/>
          </p:cNvSpPr>
          <p:nvPr/>
        </p:nvSpPr>
        <p:spPr bwMode="auto">
          <a:xfrm>
            <a:off x="2352246" y="2669295"/>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a:solidFill>
                  <a:srgbClr val="7030A0"/>
                </a:solidFill>
                <a:latin typeface="Times New Roman" panose="02020603050405020304" pitchFamily="18" charset="0"/>
                <a:cs typeface="Times New Roman" panose="02020603050405020304" pitchFamily="18" charset="0"/>
              </a:rPr>
              <a:t>“</a:t>
            </a:r>
            <a:r>
              <a:rPr lang="en-US" altLang="en-US" sz="3000" b="0" dirty="0" err="1">
                <a:solidFill>
                  <a:srgbClr val="7030A0"/>
                </a:solidFill>
                <a:latin typeface="Times New Roman" panose="02020603050405020304" pitchFamily="18" charset="0"/>
                <a:cs typeface="Times New Roman" panose="02020603050405020304" pitchFamily="18" charset="0"/>
              </a:rPr>
              <a:t>Ánh</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trăng</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được</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viết</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theo</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thể</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thơ</a:t>
            </a:r>
            <a:r>
              <a:rPr lang="en-US" altLang="en-US" sz="3000" b="0" dirty="0">
                <a:solidFill>
                  <a:srgbClr val="7030A0"/>
                </a:solidFill>
                <a:latin typeface="Times New Roman" panose="02020603050405020304" pitchFamily="18" charset="0"/>
                <a:cs typeface="Times New Roman" panose="02020603050405020304" pitchFamily="18" charset="0"/>
              </a:rPr>
              <a:t> …………</a:t>
            </a:r>
          </a:p>
        </p:txBody>
      </p:sp>
      <p:pic>
        <p:nvPicPr>
          <p:cNvPr id="14" name="Picture 13" descr="—Pngtree—arabic ornament in golden moon_4869696.png"/>
          <p:cNvPicPr>
            <a:picLocks noChangeAspect="1"/>
          </p:cNvPicPr>
          <p:nvPr/>
        </p:nvPicPr>
        <p:blipFill>
          <a:blip r:embed="rId6" cstate="print"/>
          <a:srcRect l="23201" t="18110" r="27446" b="29154"/>
          <a:stretch>
            <a:fillRect/>
          </a:stretch>
        </p:blipFill>
        <p:spPr>
          <a:xfrm>
            <a:off x="1421643" y="2663608"/>
            <a:ext cx="539090" cy="576044"/>
          </a:xfrm>
          <a:prstGeom prst="rect">
            <a:avLst/>
          </a:prstGeom>
        </p:spPr>
      </p:pic>
      <p:sp>
        <p:nvSpPr>
          <p:cNvPr id="15" name="Rectangle 3"/>
          <p:cNvSpPr>
            <a:spLocks noChangeArrowheads="1"/>
          </p:cNvSpPr>
          <p:nvPr/>
        </p:nvSpPr>
        <p:spPr bwMode="auto">
          <a:xfrm>
            <a:off x="2463698" y="3654201"/>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Mạch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cảm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xúc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của</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thơ</a:t>
            </a:r>
            <a:r>
              <a:rPr lang="en-US" altLang="en-US" sz="3000" b="0" dirty="0">
                <a:latin typeface="Times New Roman" panose="02020603050405020304" pitchFamily="18" charset="0"/>
                <a:cs typeface="Times New Roman" panose="02020603050405020304" pitchFamily="18" charset="0"/>
              </a:rPr>
              <a:t>:</a:t>
            </a:r>
          </a:p>
        </p:txBody>
      </p:sp>
      <p:pic>
        <p:nvPicPr>
          <p:cNvPr id="16" name="Picture 15" descr="—Pngtree—arabic ornament in golden moon_4869696.png"/>
          <p:cNvPicPr>
            <a:picLocks noChangeAspect="1"/>
          </p:cNvPicPr>
          <p:nvPr/>
        </p:nvPicPr>
        <p:blipFill>
          <a:blip r:embed="rId6" cstate="print"/>
          <a:srcRect l="23201" t="18110" r="27446" b="29154"/>
          <a:stretch>
            <a:fillRect/>
          </a:stretch>
        </p:blipFill>
        <p:spPr>
          <a:xfrm>
            <a:off x="1464860" y="3703108"/>
            <a:ext cx="539090" cy="576044"/>
          </a:xfrm>
          <a:prstGeom prst="rect">
            <a:avLst/>
          </a:prstGeom>
        </p:spPr>
      </p:pic>
      <p:sp>
        <p:nvSpPr>
          <p:cNvPr id="17" name="Rectangle 3"/>
          <p:cNvSpPr>
            <a:spLocks noChangeArrowheads="1"/>
          </p:cNvSpPr>
          <p:nvPr/>
        </p:nvSpPr>
        <p:spPr bwMode="auto">
          <a:xfrm>
            <a:off x="2534216" y="4734656"/>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solidFill>
                  <a:srgbClr val="7030A0"/>
                </a:solidFill>
                <a:latin typeface="Times New Roman" panose="02020603050405020304" pitchFamily="18" charset="0"/>
                <a:cs typeface="Times New Roman" panose="02020603050405020304" pitchFamily="18" charset="0"/>
              </a:rPr>
              <a:t>Phương</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thức</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biểu</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đạt</a:t>
            </a:r>
            <a:r>
              <a:rPr lang="en-US" altLang="en-US" sz="3000" b="0" dirty="0">
                <a:solidFill>
                  <a:srgbClr val="7030A0"/>
                </a:solidFill>
                <a:latin typeface="Times New Roman" panose="02020603050405020304" pitchFamily="18" charset="0"/>
                <a:cs typeface="Times New Roman" panose="02020603050405020304" pitchFamily="18" charset="0"/>
              </a:rPr>
              <a:t>:</a:t>
            </a:r>
            <a:endParaRPr lang="vi-VN" altLang="en-US" sz="3000" b="0" dirty="0">
              <a:solidFill>
                <a:srgbClr val="7030A0"/>
              </a:solidFill>
              <a:latin typeface="Times New Roman" panose="02020603050405020304" pitchFamily="18" charset="0"/>
              <a:cs typeface="Times New Roman" panose="02020603050405020304" pitchFamily="18" charset="0"/>
            </a:endParaRPr>
          </a:p>
        </p:txBody>
      </p:sp>
      <p:pic>
        <p:nvPicPr>
          <p:cNvPr id="18" name="Picture 17" descr="—Pngtree—arabic ornament in golden moon_4869696.png"/>
          <p:cNvPicPr>
            <a:picLocks noChangeAspect="1"/>
          </p:cNvPicPr>
          <p:nvPr/>
        </p:nvPicPr>
        <p:blipFill>
          <a:blip r:embed="rId6" cstate="print"/>
          <a:srcRect l="23201" t="18110" r="27446" b="29154"/>
          <a:stretch>
            <a:fillRect/>
          </a:stretch>
        </p:blipFill>
        <p:spPr>
          <a:xfrm>
            <a:off x="1439840" y="4756262"/>
            <a:ext cx="539090" cy="576044"/>
          </a:xfrm>
          <a:prstGeom prst="rect">
            <a:avLst/>
          </a:prstGeom>
        </p:spPr>
      </p:pic>
      <p:pic>
        <p:nvPicPr>
          <p:cNvPr id="19" name="图片 3">
            <a:extLst>
              <a:ext uri="{FF2B5EF4-FFF2-40B4-BE49-F238E27FC236}">
                <a16:creationId xmlns:a16="http://schemas.microsoft.com/office/drawing/2014/main" xmlns="" id="{CCB599A1-9F55-4CAE-BD22-3D85AE9D12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4193" y="3725836"/>
            <a:ext cx="1057334" cy="1862921"/>
          </a:xfrm>
          <a:prstGeom prst="rect">
            <a:avLst/>
          </a:prstGeom>
        </p:spPr>
      </p:pic>
    </p:spTree>
    <p:extLst>
      <p:ext uri="{BB962C8B-B14F-4D97-AF65-F5344CB8AC3E}">
        <p14:creationId xmlns:p14="http://schemas.microsoft.com/office/powerpoint/2010/main" val="631574209"/>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2000"/>
                                        <p:tgtEl>
                                          <p:spTgt spid="27"/>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P spid="13"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419100"/>
            <a:ext cx="11118882" cy="591345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xmlns=""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xmlns=""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519" y="1119112"/>
            <a:ext cx="2663674" cy="3562072"/>
          </a:xfrm>
          <a:prstGeom prst="rect">
            <a:avLst/>
          </a:prstGeom>
          <a:ln w="88900" cap="sq" cmpd="thickThin">
            <a:solidFill>
              <a:srgbClr val="000000"/>
            </a:solidFill>
            <a:prstDash val="solid"/>
            <a:miter lim="800000"/>
          </a:ln>
          <a:effectLst>
            <a:innerShdw blurRad="76200">
              <a:srgbClr val="000000"/>
            </a:innerShdw>
          </a:effectLst>
        </p:spPr>
      </p:pic>
      <p:sp>
        <p:nvSpPr>
          <p:cNvPr id="13" name="Rectangle 3"/>
          <p:cNvSpPr>
            <a:spLocks noChangeArrowheads="1"/>
          </p:cNvSpPr>
          <p:nvPr/>
        </p:nvSpPr>
        <p:spPr bwMode="auto">
          <a:xfrm>
            <a:off x="871465" y="1711654"/>
            <a:ext cx="67576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a. </a:t>
            </a:r>
            <a:r>
              <a:rPr lang="vi-VN" altLang="en-US" sz="3000" dirty="0">
                <a:latin typeface="Times New Roman" panose="02020603050405020304" pitchFamily="18" charset="0"/>
                <a:cs typeface="Times New Roman" panose="02020603050405020304" pitchFamily="18" charset="0"/>
              </a:rPr>
              <a:t>Hoàn cảnh sáng tác:</a:t>
            </a:r>
          </a:p>
        </p:txBody>
      </p:sp>
      <p:sp>
        <p:nvSpPr>
          <p:cNvPr id="14" name="Rectangle 3"/>
          <p:cNvSpPr>
            <a:spLocks noChangeArrowheads="1"/>
          </p:cNvSpPr>
          <p:nvPr/>
        </p:nvSpPr>
        <p:spPr bwMode="auto">
          <a:xfrm>
            <a:off x="1214651" y="2369021"/>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a:t>
            </a:r>
            <a:r>
              <a:rPr lang="en-US" altLang="en-US" sz="3000" b="0" dirty="0">
                <a:latin typeface="Times New Roman" panose="02020603050405020304" pitchFamily="18" charset="0"/>
                <a:cs typeface="Times New Roman" panose="02020603050405020304" pitchFamily="18" charset="0"/>
              </a:rPr>
              <a:t> </a:t>
            </a:r>
            <a:r>
              <a:rPr lang="vi-VN" altLang="en-US" sz="3000" b="0" dirty="0">
                <a:latin typeface="Times New Roman" panose="02020603050405020304" pitchFamily="18" charset="0"/>
                <a:cs typeface="Times New Roman" panose="02020603050405020304" pitchFamily="18" charset="0"/>
              </a:rPr>
              <a:t>Viết năm 1978</a:t>
            </a:r>
            <a:r>
              <a:rPr lang="en-US" altLang="en-US" sz="3000" b="0" dirty="0">
                <a:latin typeface="Times New Roman" panose="02020603050405020304" pitchFamily="18" charset="0"/>
                <a:cs typeface="Times New Roman" panose="02020603050405020304" pitchFamily="18" charset="0"/>
              </a:rPr>
              <a:t> ở </a:t>
            </a:r>
            <a:r>
              <a:rPr lang="en-US" altLang="en-US" sz="3000" b="0" dirty="0" err="1">
                <a:latin typeface="Times New Roman" panose="02020603050405020304" pitchFamily="18" charset="0"/>
                <a:cs typeface="Times New Roman" panose="02020603050405020304" pitchFamily="18" charset="0"/>
              </a:rPr>
              <a:t>thành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phố</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Hồ</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Chí</a:t>
            </a:r>
            <a:r>
              <a:rPr lang="en-US" altLang="en-US" sz="3000" b="0" dirty="0">
                <a:latin typeface="Times New Roman" panose="02020603050405020304" pitchFamily="18" charset="0"/>
                <a:cs typeface="Times New Roman" panose="02020603050405020304" pitchFamily="18" charset="0"/>
              </a:rPr>
              <a:t> Minh</a:t>
            </a:r>
            <a:endParaRPr lang="vi-VN" altLang="en-US" sz="3000" dirty="0">
              <a:latin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1244221" y="2958143"/>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 In trong tập “Ánh trăng”</a:t>
            </a:r>
            <a:endParaRPr lang="en-US" altLang="en-US" sz="3000"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932598" y="3640161"/>
            <a:ext cx="20835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b</a:t>
            </a:r>
            <a:r>
              <a:rPr lang="vi-VN" altLang="en-US" sz="3000" dirty="0">
                <a:latin typeface="Times New Roman" panose="02020603050405020304" pitchFamily="18" charset="0"/>
                <a:cs typeface="Times New Roman" panose="02020603050405020304" pitchFamily="18" charset="0"/>
              </a:rPr>
              <a:t>. Thể </a:t>
            </a:r>
            <a:r>
              <a:rPr lang="en-US" altLang="en-US" sz="3000" dirty="0" err="1">
                <a:latin typeface="Times New Roman" panose="02020603050405020304" pitchFamily="18" charset="0"/>
                <a:cs typeface="Times New Roman" panose="02020603050405020304" pitchFamily="18" charset="0"/>
              </a:rPr>
              <a:t>thơ</a:t>
            </a:r>
            <a:r>
              <a:rPr lang="vi-VN" altLang="en-US" sz="3000" dirty="0">
                <a:latin typeface="Times New Roman" panose="02020603050405020304" pitchFamily="18" charset="0"/>
                <a:cs typeface="Times New Roman" panose="02020603050405020304" pitchFamily="18" charset="0"/>
              </a:rPr>
              <a:t>:</a:t>
            </a:r>
          </a:p>
        </p:txBody>
      </p:sp>
      <p:sp>
        <p:nvSpPr>
          <p:cNvPr id="17" name="Rectangle 3"/>
          <p:cNvSpPr>
            <a:spLocks noChangeArrowheads="1"/>
          </p:cNvSpPr>
          <p:nvPr/>
        </p:nvSpPr>
        <p:spPr bwMode="auto">
          <a:xfrm>
            <a:off x="907577" y="4593823"/>
            <a:ext cx="31185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c. </a:t>
            </a:r>
            <a:r>
              <a:rPr lang="en-US" altLang="en-US" sz="3000" dirty="0" err="1">
                <a:latin typeface="Times New Roman" panose="02020603050405020304" pitchFamily="18" charset="0"/>
                <a:cs typeface="Times New Roman" panose="02020603050405020304" pitchFamily="18" charset="0"/>
              </a:rPr>
              <a:t>Mạch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cảm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xúc</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3152112" y="3630278"/>
            <a:ext cx="16979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chữ</a:t>
            </a:r>
            <a:r>
              <a:rPr lang="en-US" altLang="en-US" sz="3000" b="0" dirty="0">
                <a:latin typeface="Times New Roman" panose="02020603050405020304" pitchFamily="18" charset="0"/>
                <a:cs typeface="Times New Roman" panose="02020603050405020304" pitchFamily="18" charset="0"/>
              </a:rPr>
              <a:t>.</a:t>
            </a:r>
            <a:endParaRPr lang="vi-VN" altLang="en-US" sz="3000" b="0" dirty="0">
              <a:latin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882555" y="5565087"/>
            <a:ext cx="43718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d</a:t>
            </a:r>
            <a:r>
              <a:rPr lang="vi-VN"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thức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biểu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đạt</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4043149" y="4360863"/>
            <a:ext cx="45822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a:latin typeface="Times New Roman" panose="02020603050405020304" pitchFamily="18" charset="0"/>
                <a:cs typeface="Times New Roman" panose="02020603050405020304" pitchFamily="18" charset="0"/>
              </a:rPr>
              <a:t>Theo </a:t>
            </a:r>
            <a:r>
              <a:rPr lang="en-US" altLang="en-US" sz="3000" b="0" dirty="0" err="1">
                <a:latin typeface="Times New Roman" panose="02020603050405020304" pitchFamily="18" charset="0"/>
                <a:cs typeface="Times New Roman" panose="02020603050405020304" pitchFamily="18" charset="0"/>
              </a:rPr>
              <a:t>trình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thời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gian</a:t>
            </a:r>
            <a:endParaRPr lang="en-US" altLang="en-US" sz="3000" b="0" dirty="0">
              <a:latin typeface="Times New Roman" panose="02020603050405020304" pitchFamily="18" charset="0"/>
              <a:cs typeface="Times New Roman" panose="02020603050405020304" pitchFamily="18" charset="0"/>
            </a:endParaRPr>
          </a:p>
          <a:p>
            <a:pPr eaLnBrk="1" hangingPunct="1"/>
            <a:r>
              <a:rPr lang="en-US" altLang="en-US" sz="3000" b="0" dirty="0">
                <a:latin typeface="Times New Roman" panose="02020603050405020304" pitchFamily="18" charset="0"/>
                <a:cs typeface="Times New Roman" panose="02020603050405020304" pitchFamily="18" charset="0"/>
              </a:rPr>
              <a:t>(</a:t>
            </a:r>
            <a:r>
              <a:rPr lang="en-US" altLang="en-US" sz="3000" b="0" dirty="0" err="1">
                <a:latin typeface="Times New Roman" panose="02020603050405020304" pitchFamily="18" charset="0"/>
                <a:cs typeface="Times New Roman" panose="02020603050405020304" pitchFamily="18" charset="0"/>
              </a:rPr>
              <a:t>Quá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khứ</a:t>
            </a:r>
            <a:r>
              <a:rPr lang="en-US" altLang="en-US" sz="3000" b="0" dirty="0">
                <a:latin typeface="Times New Roman" panose="02020603050405020304" pitchFamily="18" charset="0"/>
                <a:cs typeface="Times New Roman" panose="02020603050405020304" pitchFamily="18" charset="0"/>
              </a:rPr>
              <a:t> </a:t>
            </a:r>
            <a:r>
              <a:rPr lang="en-US" altLang="en-US" sz="3000" b="0" dirty="0">
                <a:latin typeface="Times New Roman" panose="02020603050405020304" pitchFamily="18" charset="0"/>
                <a:cs typeface="Times New Roman" panose="02020603050405020304" pitchFamily="18" charset="0"/>
                <a:sym typeface="Wingdings" pitchFamily="2" charset="2"/>
              </a:rPr>
              <a:t> </a:t>
            </a:r>
            <a:r>
              <a:rPr lang="en-US" altLang="en-US" sz="3000" b="0" dirty="0" err="1">
                <a:latin typeface="Times New Roman" panose="02020603050405020304" pitchFamily="18" charset="0"/>
                <a:cs typeface="Times New Roman" panose="02020603050405020304" pitchFamily="18" charset="0"/>
                <a:sym typeface="Wingdings" pitchFamily="2" charset="2"/>
              </a:rPr>
              <a:t>H</a:t>
            </a:r>
            <a:r>
              <a:rPr lang="en-US" altLang="en-US" sz="3000" b="0" dirty="0" err="1">
                <a:latin typeface="Times New Roman" panose="02020603050405020304" pitchFamily="18" charset="0"/>
                <a:cs typeface="Times New Roman" panose="02020603050405020304" pitchFamily="18" charset="0"/>
              </a:rPr>
              <a:t>iện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tại</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
        <p:nvSpPr>
          <p:cNvPr id="21" name="Rectangle 20"/>
          <p:cNvSpPr>
            <a:spLocks noChangeArrowheads="1"/>
          </p:cNvSpPr>
          <p:nvPr/>
        </p:nvSpPr>
        <p:spPr bwMode="auto">
          <a:xfrm>
            <a:off x="5407925" y="5572551"/>
            <a:ext cx="5742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sự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hợp</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với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trữ</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tình</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dow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 calcmode="lin" valueType="num">
                                      <p:cBhvr>
                                        <p:cTn id="5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 calcmode="lin" valueType="num">
                                      <p:cBhvr>
                                        <p:cTn id="6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8"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1: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2: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3: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689464"/>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2" name="Rounded Rectangle 21"/>
          <p:cNvSpPr/>
          <p:nvPr/>
        </p:nvSpPr>
        <p:spPr>
          <a:xfrm>
            <a:off x="4633419" y="3678091"/>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3" name="Rounded Rectangle 22"/>
          <p:cNvSpPr/>
          <p:nvPr/>
        </p:nvSpPr>
        <p:spPr>
          <a:xfrm>
            <a:off x="8156815" y="3694013"/>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34844" y="5282262"/>
            <a:ext cx="980331" cy="32975"/>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150647" y="3276606"/>
            <a:ext cx="823444"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16200000" flipH="1">
            <a:off x="5721815" y="3258409"/>
            <a:ext cx="823444" cy="15920"/>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252035" y="3281155"/>
            <a:ext cx="823444"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9"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par>
                                <p:cTn id="48" presetID="9"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par>
                                <p:cTn id="51" presetID="9"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dissolve">
                                      <p:cBhvr>
                                        <p:cTn id="53" dur="500"/>
                                        <p:tgtEl>
                                          <p:spTgt spid="41"/>
                                        </p:tgtEl>
                                      </p:cBhvr>
                                    </p:animEffect>
                                  </p:childTnLst>
                                </p:cTn>
                              </p:par>
                              <p:par>
                                <p:cTn id="54" presetID="9"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ssolve">
                                      <p:cBhvr>
                                        <p:cTn id="56" dur="500"/>
                                        <p:tgtEl>
                                          <p:spTgt spid="42"/>
                                        </p:tgtEl>
                                      </p:cBhvr>
                                    </p:animEffect>
                                  </p:childTnLst>
                                </p:cTn>
                              </p:par>
                              <p:par>
                                <p:cTn id="57" presetID="9"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dissolv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1: 2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đầu</a:t>
            </a:r>
            <a:endParaRPr lang="en-US" sz="2800" i="1" dirty="0">
              <a:solidFill>
                <a:schemeClr val="tx1"/>
              </a:solidFill>
              <a:latin typeface="Times New Roman" pitchFamily="18" charset="0"/>
              <a:cs typeface="Times New Roman" pitchFamily="18" charset="0"/>
            </a:endParaRP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Tiếp</a:t>
            </a:r>
            <a:r>
              <a:rPr lang="en-US" sz="2800" dirty="0">
                <a:solidFill>
                  <a:schemeClr val="tx1"/>
                </a:solidFill>
                <a:latin typeface="Times New Roman" pitchFamily="18" charset="0"/>
                <a:cs typeface="Times New Roman" pitchFamily="18" charset="0"/>
              </a:rPr>
              <a:t> … </a:t>
            </a:r>
            <a:r>
              <a:rPr lang="en-US" sz="2800" i="1" dirty="0" err="1">
                <a:solidFill>
                  <a:schemeClr val="tx1"/>
                </a:solidFill>
                <a:latin typeface="Times New Roman" pitchFamily="18" charset="0"/>
                <a:cs typeface="Times New Roman" pitchFamily="18" charset="0"/>
              </a:rPr>
              <a:t>nồng</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nàn</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yêu</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nước</a:t>
            </a:r>
            <a:endParaRPr lang="en-US" sz="2800" i="1" dirty="0">
              <a:solidFill>
                <a:schemeClr val="tx1"/>
              </a:solidFill>
              <a:latin typeface="Times New Roman" pitchFamily="18" charset="0"/>
              <a:cs typeface="Times New Roman" pitchFamily="18" charset="0"/>
            </a:endParaRP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3: </a:t>
            </a:r>
          </a:p>
          <a:p>
            <a:pPr algn="ctr"/>
            <a:r>
              <a:rPr lang="en-US" sz="2800" dirty="0" err="1">
                <a:solidFill>
                  <a:schemeClr val="tx1"/>
                </a:solidFill>
                <a:latin typeface="Times New Roman" pitchFamily="18" charset="0"/>
                <a:cs typeface="Times New Roman" pitchFamily="18" charset="0"/>
              </a:rPr>
              <a:t>Còn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lại</a:t>
            </a:r>
            <a:endParaRPr lang="en-US" sz="2800" dirty="0">
              <a:solidFill>
                <a:schemeClr val="tx1"/>
              </a:solidFill>
              <a:latin typeface="Times New Roman" pitchFamily="18" charset="0"/>
              <a:cs typeface="Times New Roman" pitchFamily="18" charset="0"/>
            </a:endParaRP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257266"/>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quá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khứ</a:t>
            </a:r>
            <a:r>
              <a:rPr lang="en-US" sz="2800" dirty="0">
                <a:solidFill>
                  <a:srgbClr val="0000FF"/>
                </a:solidFill>
                <a:latin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22" name="Rounded Rectangle 21"/>
          <p:cNvSpPr/>
          <p:nvPr/>
        </p:nvSpPr>
        <p:spPr>
          <a:xfrm>
            <a:off x="4476468" y="3245893"/>
            <a:ext cx="3295939"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hiện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tại</a:t>
            </a:r>
            <a:endParaRPr lang="en-US" sz="2800" dirty="0">
              <a:solidFill>
                <a:schemeClr val="accent1"/>
              </a:solidFill>
              <a:latin typeface="Times New Roman" pitchFamily="18" charset="0"/>
              <a:cs typeface="Times New Roman" pitchFamily="18" charset="0"/>
            </a:endParaRPr>
          </a:p>
        </p:txBody>
      </p:sp>
      <p:sp>
        <p:nvSpPr>
          <p:cNvPr id="23" name="Rounded Rectangle 22"/>
          <p:cNvSpPr/>
          <p:nvPr/>
        </p:nvSpPr>
        <p:spPr>
          <a:xfrm>
            <a:off x="8156815" y="3261815"/>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sz="2800" dirty="0" err="1">
                <a:solidFill>
                  <a:srgbClr val="0000FF"/>
                </a:solidFill>
                <a:latin typeface="Times New Roman" pitchFamily="18" charset="0"/>
              </a:rPr>
              <a:t>Cảm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xúc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và</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suy</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ngẫm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giả</a:t>
            </a:r>
            <a:endParaRPr lang="en-US" sz="2400" dirty="0">
              <a:latin typeface="Times New Roman" pitchFamily="18" charset="0"/>
            </a:endParaRP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26315" y="5290791"/>
            <a:ext cx="980331" cy="15916"/>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309886" y="3003646"/>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5400000">
            <a:off x="5872525" y="2992840"/>
            <a:ext cx="504967" cy="1139"/>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411274" y="3008195"/>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Horizontal)">
                                      <p:cBhvr>
                                        <p:cTn id="35" dur="500"/>
                                        <p:tgtEl>
                                          <p:spTgt spid="6"/>
                                        </p:tgtEl>
                                      </p:cBhvr>
                                    </p:animEffect>
                                  </p:childTnLst>
                                </p:cTn>
                              </p:par>
                              <p:par>
                                <p:cTn id="36" presetID="16" presetClass="entr" presetSubtype="2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Horizontal)">
                                      <p:cBhvr>
                                        <p:cTn id="38" dur="500"/>
                                        <p:tgtEl>
                                          <p:spTgt spid="41"/>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Horizontal)">
                                      <p:cBhvr>
                                        <p:cTn id="46" dur="500"/>
                                        <p:tgtEl>
                                          <p:spTgt spid="9"/>
                                        </p:tgtEl>
                                      </p:cBhvr>
                                    </p:animEffect>
                                  </p:childTnLst>
                                </p:cTn>
                              </p:par>
                              <p:par>
                                <p:cTn id="47" presetID="16" presetClass="entr" presetSubtype="26"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Horizontal)">
                                      <p:cBhvr>
                                        <p:cTn id="49" dur="500"/>
                                        <p:tgtEl>
                                          <p:spTgt spid="42"/>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Horizontal)">
                                      <p:cBhvr>
                                        <p:cTn id="57" dur="500"/>
                                        <p:tgtEl>
                                          <p:spTgt spid="12"/>
                                        </p:tgtEl>
                                      </p:cBhvr>
                                    </p:animEffect>
                                  </p:childTnLst>
                                </p:cTn>
                              </p:par>
                              <p:par>
                                <p:cTn id="58" presetID="16" presetClass="entr" presetSubtype="26"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Horizontal)">
                                      <p:cBhvr>
                                        <p:cTn id="60" dur="500"/>
                                        <p:tgtEl>
                                          <p:spTgt spid="45"/>
                                        </p:tgtEl>
                                      </p:cBhvr>
                                    </p:animEffect>
                                  </p:childTnLst>
                                </p:cTn>
                              </p:par>
                              <p:par>
                                <p:cTn id="61" presetID="16" presetClass="entr" presetSubtype="2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Horizont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xmlns="" id="{4229B190-02DD-4D79-A9A0-34E75A97A106}"/>
              </a:ext>
            </a:extLst>
          </p:cNvPr>
          <p:cNvSpPr txBox="1"/>
          <p:nvPr/>
        </p:nvSpPr>
        <p:spPr>
          <a:xfrm>
            <a:off x="991861" y="1905506"/>
            <a:ext cx="7906332"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văn</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bản</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2114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1962309" y="1959445"/>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346" y="1959445"/>
            <a:ext cx="2561620" cy="1755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404" y="4063977"/>
            <a:ext cx="2561620" cy="1770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3">
            <a:extLst>
              <a:ext uri="{FF2B5EF4-FFF2-40B4-BE49-F238E27FC236}">
                <a16:creationId xmlns:a16="http://schemas.microsoft.com/office/drawing/2014/main" xmlns="" id="{89ACA235-7009-4F27-948A-8FEB3B315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061" y="643510"/>
            <a:ext cx="1273513" cy="1053631"/>
          </a:xfrm>
          <a:prstGeom prst="rect">
            <a:avLst/>
          </a:prstGeom>
        </p:spPr>
      </p:pic>
      <p:sp>
        <p:nvSpPr>
          <p:cNvPr id="11" name="íşļïḋê">
            <a:extLst>
              <a:ext uri="{FF2B5EF4-FFF2-40B4-BE49-F238E27FC236}">
                <a16:creationId xmlns:a16="http://schemas.microsoft.com/office/drawing/2014/main" xmlns="" id="{CAFB002C-398C-4252-A0C0-F38CF5CD2C5B}"/>
              </a:ext>
            </a:extLst>
          </p:cNvPr>
          <p:cNvSpPr txBox="1"/>
          <p:nvPr/>
        </p:nvSpPr>
        <p:spPr>
          <a:xfrm>
            <a:off x="3085779" y="821706"/>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1.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xmlns="" id="{CAFB002C-398C-4252-A0C0-F38CF5CD2C5B}"/>
              </a:ext>
            </a:extLst>
          </p:cNvPr>
          <p:cNvSpPr txBox="1"/>
          <p:nvPr/>
        </p:nvSpPr>
        <p:spPr>
          <a:xfrm>
            <a:off x="4097987" y="783036"/>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trong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quá</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khứ</a:t>
            </a:r>
            <a:endParaRPr lang="zh-CN" alt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38751"/>
            <a:ext cx="3520035" cy="2919249"/>
          </a:xfrm>
          <a:prstGeom prst="rect">
            <a:avLst/>
          </a:prstGeom>
          <a:noFill/>
          <a:ln w="9525">
            <a:noFill/>
          </a:ln>
        </p:spPr>
      </p:pic>
      <p:sp>
        <p:nvSpPr>
          <p:cNvPr id="21" name="TextBox 20"/>
          <p:cNvSpPr txBox="1"/>
          <p:nvPr/>
        </p:nvSpPr>
        <p:spPr>
          <a:xfrm>
            <a:off x="3944203" y="696036"/>
            <a:ext cx="3441968" cy="646331"/>
          </a:xfrm>
          <a:prstGeom prst="rect">
            <a:avLst/>
          </a:prstGeom>
          <a:noFill/>
        </p:spPr>
        <p:txBody>
          <a:bodyPr wrap="none" rtlCol="0">
            <a:spAutoFit/>
          </a:bodyPr>
          <a:lstStyle/>
          <a:p>
            <a:r>
              <a:rPr lang="en-US" sz="3600" b="1" dirty="0" err="1">
                <a:solidFill>
                  <a:srgbClr val="FF0000"/>
                </a:solidFill>
                <a:latin typeface="Times New Roman" pitchFamily="18" charset="0"/>
                <a:cs typeface="Times New Roman" pitchFamily="18" charset="0"/>
              </a:rPr>
              <a:t>Thảo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nhóm</a:t>
            </a:r>
            <a:endParaRPr lang="en-US" sz="3600" b="1" dirty="0">
              <a:solidFill>
                <a:srgbClr val="FF0000"/>
              </a:solidFill>
              <a:latin typeface="Times New Roman" pitchFamily="18" charset="0"/>
              <a:cs typeface="Times New Roman" pitchFamily="18" charset="0"/>
            </a:endParaRPr>
          </a:p>
        </p:txBody>
      </p:sp>
      <p:sp>
        <p:nvSpPr>
          <p:cNvPr id="22" name="Title 1"/>
          <p:cNvSpPr txBox="1">
            <a:spLocks/>
          </p:cNvSpPr>
          <p:nvPr/>
        </p:nvSpPr>
        <p:spPr>
          <a:xfrm>
            <a:off x="1187356" y="1608709"/>
            <a:ext cx="10090308" cy="348191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1. </a:t>
            </a:r>
            <a:r>
              <a:rPr lang="en-US" sz="3000" dirty="0" err="1">
                <a:solidFill>
                  <a:schemeClr val="tx1"/>
                </a:solidFill>
                <a:latin typeface="Times New Roman" panose="02020603050405020304" pitchFamily="18" charset="0"/>
                <a:cs typeface="Times New Roman" panose="02020603050405020304" pitchFamily="18" charset="0"/>
              </a:rPr>
              <a:t>Hình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khứ</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gắn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khoảng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cuộc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2336043" y="2966650"/>
            <a:ext cx="8827826" cy="155075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2. </a:t>
            </a:r>
            <a:r>
              <a:rPr lang="en-US" sz="3000" dirty="0" err="1">
                <a:solidFill>
                  <a:schemeClr val="tx1"/>
                </a:solidFill>
                <a:latin typeface="Times New Roman" panose="02020603050405020304" pitchFamily="18" charset="0"/>
                <a:cs typeface="Times New Roman" panose="02020603050405020304" pitchFamily="18" charset="0"/>
              </a:rPr>
              <a:t>Tình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cảm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trữ</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khoảng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như</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thế</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Qua </a:t>
            </a:r>
            <a:r>
              <a:rPr lang="en-US" sz="3000" dirty="0" err="1">
                <a:solidFill>
                  <a:schemeClr val="tx1"/>
                </a:solidFill>
                <a:latin typeface="Times New Roman" panose="02020603050405020304" pitchFamily="18" charset="0"/>
                <a:cs typeface="Times New Roman" panose="02020603050405020304" pitchFamily="18" charset="0"/>
              </a:rPr>
              <a:t>đó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biểu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tượng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điều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gì</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4003345" y="4811359"/>
            <a:ext cx="7174171" cy="11731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3. </a:t>
            </a:r>
            <a:r>
              <a:rPr lang="en-US" sz="3000" dirty="0" err="1">
                <a:solidFill>
                  <a:schemeClr val="tx1"/>
                </a:solidFill>
                <a:latin typeface="Times New Roman" panose="02020603050405020304" pitchFamily="18" charset="0"/>
                <a:cs typeface="Times New Roman" panose="02020603050405020304" pitchFamily="18" charset="0"/>
              </a:rPr>
              <a:t>Tìm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nghệ</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nổi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góp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phần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nội</a:t>
            </a:r>
            <a:r>
              <a:rPr lang="en-US" sz="3000" dirty="0">
                <a:solidFill>
                  <a:schemeClr val="tx1"/>
                </a:solidFill>
                <a:latin typeface="Times New Roman" panose="02020603050405020304" pitchFamily="18" charset="0"/>
                <a:cs typeface="Times New Roman" panose="02020603050405020304" pitchFamily="18" charset="0"/>
              </a:rPr>
              <a:t> dung </a:t>
            </a:r>
            <a:r>
              <a:rPr lang="en-US" sz="3000" dirty="0" err="1">
                <a:solidFill>
                  <a:schemeClr val="tx1"/>
                </a:solidFill>
                <a:latin typeface="Times New Roman" panose="02020603050405020304" pitchFamily="18" charset="0"/>
                <a:cs typeface="Times New Roman" panose="02020603050405020304" pitchFamily="18" charset="0"/>
              </a:rPr>
              <a:t>trên</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586471"/>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Horizont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xmlns=""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xmlns=""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816" y="4612213"/>
            <a:ext cx="3288134" cy="1672091"/>
          </a:xfrm>
          <a:prstGeom prst="rect">
            <a:avLst/>
          </a:prstGeom>
        </p:spPr>
      </p:pic>
      <p:pic>
        <p:nvPicPr>
          <p:cNvPr id="29" name="图片 28">
            <a:extLst>
              <a:ext uri="{FF2B5EF4-FFF2-40B4-BE49-F238E27FC236}">
                <a16:creationId xmlns:a16="http://schemas.microsoft.com/office/drawing/2014/main" xmlns=""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xmlns=""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xmlns=""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xmlns=""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xmlns="" id="{B00A3C25-40C4-4D94-BD71-EA33B4D44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1846" y="2277617"/>
            <a:ext cx="3352800" cy="3352800"/>
          </a:xfrm>
          <a:prstGeom prst="rect">
            <a:avLst/>
          </a:prstGeom>
        </p:spPr>
      </p:pic>
      <p:pic>
        <p:nvPicPr>
          <p:cNvPr id="49" name="图片 48">
            <a:extLst>
              <a:ext uri="{FF2B5EF4-FFF2-40B4-BE49-F238E27FC236}">
                <a16:creationId xmlns:a16="http://schemas.microsoft.com/office/drawing/2014/main" xmlns=""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3752" y="1800690"/>
            <a:ext cx="1485900" cy="1123950"/>
          </a:xfrm>
          <a:prstGeom prst="rect">
            <a:avLst/>
          </a:prstGeom>
        </p:spPr>
      </p:pic>
      <p:grpSp>
        <p:nvGrpSpPr>
          <p:cNvPr id="4" name="组合 19">
            <a:extLst>
              <a:ext uri="{FF2B5EF4-FFF2-40B4-BE49-F238E27FC236}">
                <a16:creationId xmlns:a16="http://schemas.microsoft.com/office/drawing/2014/main" xmlns="" id="{6CFD4125-F001-49C0-8AFB-500238DF660E}"/>
              </a:ext>
            </a:extLst>
          </p:cNvPr>
          <p:cNvGrpSpPr/>
          <p:nvPr/>
        </p:nvGrpSpPr>
        <p:grpSpPr>
          <a:xfrm>
            <a:off x="4535145" y="2286322"/>
            <a:ext cx="6690936" cy="2662003"/>
            <a:chOff x="4799100" y="1168696"/>
            <a:chExt cx="2476469" cy="2048187"/>
          </a:xfrm>
        </p:grpSpPr>
        <p:pic>
          <p:nvPicPr>
            <p:cNvPr id="18" name="图片 17">
              <a:extLst>
                <a:ext uri="{FF2B5EF4-FFF2-40B4-BE49-F238E27FC236}">
                  <a16:creationId xmlns:a16="http://schemas.microsoft.com/office/drawing/2014/main" xmlns="" id="{95AD42A8-C2C4-48D8-A18C-06E2BB6D7A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9100" y="1168696"/>
              <a:ext cx="2476469" cy="1672092"/>
            </a:xfrm>
            <a:prstGeom prst="rect">
              <a:avLst/>
            </a:prstGeom>
          </p:spPr>
        </p:pic>
        <p:sp>
          <p:nvSpPr>
            <p:cNvPr id="9" name="文本框 8">
              <a:extLst>
                <a:ext uri="{FF2B5EF4-FFF2-40B4-BE49-F238E27FC236}">
                  <a16:creationId xmlns:a16="http://schemas.microsoft.com/office/drawing/2014/main" xmlns="" id="{405D13AC-633E-49EF-9A8B-555367BEB9CD}"/>
                </a:ext>
              </a:extLst>
            </p:cNvPr>
            <p:cNvSpPr txBox="1"/>
            <p:nvPr/>
          </p:nvSpPr>
          <p:spPr>
            <a:xfrm>
              <a:off x="5152943" y="1224183"/>
              <a:ext cx="2058824" cy="199270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Thi</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đọc</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thơ</a:t>
              </a: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grpSp>
      <p:grpSp>
        <p:nvGrpSpPr>
          <p:cNvPr id="6" name="组合 18">
            <a:extLst>
              <a:ext uri="{FF2B5EF4-FFF2-40B4-BE49-F238E27FC236}">
                <a16:creationId xmlns:a16="http://schemas.microsoft.com/office/drawing/2014/main" xmlns="" id="{8DD042F7-3979-4450-965A-FFFB5823E2EC}"/>
              </a:ext>
            </a:extLst>
          </p:cNvPr>
          <p:cNvGrpSpPr/>
          <p:nvPr/>
        </p:nvGrpSpPr>
        <p:grpSpPr>
          <a:xfrm>
            <a:off x="4191849" y="5286341"/>
            <a:ext cx="7124044" cy="1400394"/>
            <a:chOff x="4829158" y="3488103"/>
            <a:chExt cx="7124044" cy="1400394"/>
          </a:xfrm>
        </p:grpSpPr>
        <p:sp>
          <p:nvSpPr>
            <p:cNvPr id="30" name="文本框 29">
              <a:extLst>
                <a:ext uri="{FF2B5EF4-FFF2-40B4-BE49-F238E27FC236}">
                  <a16:creationId xmlns:a16="http://schemas.microsoft.com/office/drawing/2014/main" xmlns="" id="{84378DEF-59B5-44F4-B7F2-A7AFAD95A0D5}"/>
                </a:ext>
              </a:extLst>
            </p:cNvPr>
            <p:cNvSpPr txBox="1"/>
            <p:nvPr/>
          </p:nvSpPr>
          <p:spPr>
            <a:xfrm>
              <a:off x="4895160" y="3565058"/>
              <a:ext cx="7058042" cy="132343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sp>
          <p:nvSpPr>
            <p:cNvPr id="34" name="文本框 33">
              <a:extLst>
                <a:ext uri="{FF2B5EF4-FFF2-40B4-BE49-F238E27FC236}">
                  <a16:creationId xmlns:a16="http://schemas.microsoft.com/office/drawing/2014/main" xmlns="" id="{CF5CA852-2FCA-4E39-BD29-475A9C3468CF}"/>
                </a:ext>
              </a:extLst>
            </p:cNvPr>
            <p:cNvSpPr txBox="1"/>
            <p:nvPr/>
          </p:nvSpPr>
          <p:spPr>
            <a:xfrm>
              <a:off x="4829158" y="3488103"/>
              <a:ext cx="7058042" cy="9233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5400" b="1" dirty="0">
                <a:solidFill>
                  <a:schemeClr val="bg1"/>
                </a:solidFill>
                <a:ea typeface="微软雅黑" panose="020B0503020204020204" pitchFamily="34" charset="-122"/>
              </a:endParaRPr>
            </a:p>
          </p:txBody>
        </p:sp>
      </p:grpSp>
    </p:spTree>
    <p:extLst>
      <p:ext uri="{BB962C8B-B14F-4D97-AF65-F5344CB8AC3E}">
        <p14:creationId xmlns:p14="http://schemas.microsoft.com/office/powerpoint/2010/main" val="1092972977"/>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900" decel="100000" fill="hold"/>
                                        <p:tgtEl>
                                          <p:spTgt spid="4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9" presetClass="entr" presetSubtype="0" decel="10000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 calcmode="lin" valueType="num">
                                      <p:cBhvr>
                                        <p:cTn id="46" dur="500" fill="hold"/>
                                        <p:tgtEl>
                                          <p:spTgt spid="4"/>
                                        </p:tgtEl>
                                        <p:attrNameLst>
                                          <p:attrName>style.rotation</p:attrName>
                                        </p:attrNameLst>
                                      </p:cBhvr>
                                      <p:tavLst>
                                        <p:tav tm="0">
                                          <p:val>
                                            <p:fltVal val="360"/>
                                          </p:val>
                                        </p:tav>
                                        <p:tav tm="100000">
                                          <p:val>
                                            <p:fltVal val="0"/>
                                          </p:val>
                                        </p:tav>
                                      </p:tavLst>
                                    </p:anim>
                                    <p:animEffect transition="in" filter="fade">
                                      <p:cBhvr>
                                        <p:cTn id="47" dur="500"/>
                                        <p:tgtEl>
                                          <p:spTgt spid="4"/>
                                        </p:tgtEl>
                                      </p:cBhvr>
                                    </p:animEffect>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dissolv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Picture 18" descr="anhtrang2"/>
          <p:cNvPicPr>
            <a:picLocks noChangeAspect="1" noChangeArrowheads="1"/>
          </p:cNvPicPr>
          <p:nvPr/>
        </p:nvPicPr>
        <p:blipFill>
          <a:blip r:embed="rId5">
            <a:extLst>
              <a:ext uri="{28A0092B-C50C-407E-A947-70E740481C1C}">
                <a14:useLocalDpi xmlns:a14="http://schemas.microsoft.com/office/drawing/2010/main" val="0"/>
              </a:ext>
            </a:extLst>
          </a:blip>
          <a:srcRect b="10094"/>
          <a:stretch>
            <a:fillRect/>
          </a:stretch>
        </p:blipFill>
        <p:spPr bwMode="auto">
          <a:xfrm>
            <a:off x="7128990" y="904444"/>
            <a:ext cx="4121311" cy="3258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5"/>
          <p:cNvSpPr txBox="1">
            <a:spLocks noChangeArrowheads="1"/>
          </p:cNvSpPr>
          <p:nvPr/>
        </p:nvSpPr>
        <p:spPr bwMode="auto">
          <a:xfrm>
            <a:off x="7406528" y="1204594"/>
            <a:ext cx="3657600" cy="2462213"/>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nhỏ</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sống</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đồng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sông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rồi</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u="sng"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bể</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chiến</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tranh</a:t>
            </a:r>
            <a:r>
              <a:rPr lang="en-US" altLang="en-US" sz="2800" b="1" i="1" dirty="0">
                <a:solidFill>
                  <a:srgbClr val="FFFFFF"/>
                </a:solidFill>
                <a:latin typeface="Times New Roman" panose="02020603050405020304" pitchFamily="18" charset="0"/>
              </a:rPr>
              <a:t> ở </a:t>
            </a:r>
            <a:r>
              <a:rPr lang="en-US" altLang="en-US" sz="2800" b="1" i="1" dirty="0" err="1">
                <a:solidFill>
                  <a:srgbClr val="FFFFFF"/>
                </a:solidFill>
                <a:latin typeface="Times New Roman" panose="02020603050405020304" pitchFamily="18" charset="0"/>
              </a:rPr>
              <a:t>rừng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dirty="0" err="1">
                <a:solidFill>
                  <a:srgbClr val="FFFFFF"/>
                </a:solidFill>
                <a:latin typeface="Times New Roman" panose="02020603050405020304" pitchFamily="18" charset="0"/>
              </a:rPr>
              <a:t>vầng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trăng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thành</a:t>
            </a:r>
            <a:r>
              <a:rPr lang="en-US" altLang="en-US" sz="2800" b="1" i="1" dirty="0">
                <a:solidFill>
                  <a:srgbClr val="FFFFFF"/>
                </a:solidFill>
                <a:latin typeface="Times New Roman" panose="02020603050405020304" pitchFamily="18" charset="0"/>
              </a:rPr>
              <a:t> </a:t>
            </a:r>
            <a:r>
              <a:rPr lang="en-US" altLang="en-US" sz="2800" b="1" i="1" u="sng" dirty="0">
                <a:solidFill>
                  <a:srgbClr val="FFFFFF"/>
                </a:solidFill>
                <a:latin typeface="Times New Roman" panose="02020603050405020304" pitchFamily="18" charset="0"/>
              </a:rPr>
              <a:t>tri </a:t>
            </a:r>
            <a:r>
              <a:rPr lang="en-US" altLang="en-US" sz="2800" b="1" i="1" u="sng" dirty="0" err="1">
                <a:solidFill>
                  <a:srgbClr val="FFFFFF"/>
                </a:solidFill>
                <a:latin typeface="Times New Roman" panose="02020603050405020304" pitchFamily="18" charset="0"/>
              </a:rPr>
              <a:t>kỉ</a:t>
            </a:r>
            <a:endParaRPr lang="en-US" altLang="en-US" sz="2800" b="1" i="1" u="sng" dirty="0">
              <a:solidFill>
                <a:srgbClr val="FFFFFF"/>
              </a:solidFill>
              <a:latin typeface="Times New Roman" panose="02020603050405020304" pitchFamily="18" charset="0"/>
            </a:endParaRPr>
          </a:p>
        </p:txBody>
      </p:sp>
      <p:sp>
        <p:nvSpPr>
          <p:cNvPr id="16" name="Text Box 46"/>
          <p:cNvSpPr txBox="1">
            <a:spLocks noChangeArrowheads="1"/>
          </p:cNvSpPr>
          <p:nvPr/>
        </p:nvSpPr>
        <p:spPr bwMode="auto">
          <a:xfrm>
            <a:off x="10013419" y="1206016"/>
            <a:ext cx="11368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đồng</a:t>
            </a:r>
            <a:endParaRPr lang="en-US" altLang="en-US" sz="2800" b="1" i="1" dirty="0">
              <a:solidFill>
                <a:srgbClr val="FF0066"/>
              </a:solidFill>
              <a:latin typeface="Times New Roman" panose="02020603050405020304" pitchFamily="18" charset="0"/>
            </a:endParaRPr>
          </a:p>
        </p:txBody>
      </p:sp>
      <p:sp>
        <p:nvSpPr>
          <p:cNvPr id="17" name="Text Box 47"/>
          <p:cNvSpPr txBox="1">
            <a:spLocks noChangeArrowheads="1"/>
          </p:cNvSpPr>
          <p:nvPr/>
        </p:nvSpPr>
        <p:spPr bwMode="auto">
          <a:xfrm>
            <a:off x="7923510" y="1848600"/>
            <a:ext cx="1261433"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sông</a:t>
            </a:r>
            <a:endParaRPr lang="en-US" altLang="en-US" sz="2800" b="1" i="1" dirty="0">
              <a:solidFill>
                <a:srgbClr val="FF0066"/>
              </a:solidFill>
              <a:latin typeface="Times New Roman" panose="02020603050405020304" pitchFamily="18" charset="0"/>
            </a:endParaRPr>
          </a:p>
        </p:txBody>
      </p:sp>
      <p:sp>
        <p:nvSpPr>
          <p:cNvPr id="18" name="Text Box 48"/>
          <p:cNvSpPr txBox="1">
            <a:spLocks noChangeArrowheads="1"/>
          </p:cNvSpPr>
          <p:nvPr/>
        </p:nvSpPr>
        <p:spPr bwMode="auto">
          <a:xfrm>
            <a:off x="9748508" y="1862248"/>
            <a:ext cx="6096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bể</a:t>
            </a:r>
            <a:endParaRPr lang="en-US" altLang="en-US" sz="2800" b="1" i="1" dirty="0">
              <a:solidFill>
                <a:srgbClr val="FF0066"/>
              </a:solidFill>
              <a:latin typeface="Times New Roman" panose="02020603050405020304" pitchFamily="18" charset="0"/>
            </a:endParaRPr>
          </a:p>
        </p:txBody>
      </p:sp>
      <p:sp>
        <p:nvSpPr>
          <p:cNvPr id="19" name="Text Box 49"/>
          <p:cNvSpPr txBox="1">
            <a:spLocks noChangeArrowheads="1"/>
          </p:cNvSpPr>
          <p:nvPr/>
        </p:nvSpPr>
        <p:spPr bwMode="auto">
          <a:xfrm>
            <a:off x="9765000" y="2492606"/>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66"/>
                </a:solidFill>
                <a:latin typeface="Times New Roman" panose="02020603050405020304" pitchFamily="18" charset="0"/>
              </a:rPr>
              <a:t>ở </a:t>
            </a:r>
            <a:r>
              <a:rPr lang="en-US" altLang="en-US" sz="2800" b="1" i="1" dirty="0" err="1">
                <a:solidFill>
                  <a:srgbClr val="FF0066"/>
                </a:solidFill>
                <a:latin typeface="Times New Roman" panose="02020603050405020304" pitchFamily="18" charset="0"/>
              </a:rPr>
              <a:t>rừng</a:t>
            </a:r>
            <a:endParaRPr lang="en-US" altLang="en-US" sz="2800" b="1" i="1" dirty="0">
              <a:solidFill>
                <a:srgbClr val="FF0066"/>
              </a:solidFill>
              <a:latin typeface="Times New Roman" panose="02020603050405020304" pitchFamily="18" charset="0"/>
            </a:endParaRPr>
          </a:p>
        </p:txBody>
      </p:sp>
      <p:sp>
        <p:nvSpPr>
          <p:cNvPr id="20" name="Text Box 50"/>
          <p:cNvSpPr txBox="1">
            <a:spLocks noChangeArrowheads="1"/>
          </p:cNvSpPr>
          <p:nvPr/>
        </p:nvSpPr>
        <p:spPr bwMode="auto">
          <a:xfrm>
            <a:off x="8207992" y="3132663"/>
            <a:ext cx="27432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trăng</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thành</a:t>
            </a:r>
            <a:r>
              <a:rPr lang="en-US" altLang="en-US" sz="2800" b="1" i="1" dirty="0">
                <a:solidFill>
                  <a:srgbClr val="FF0066"/>
                </a:solidFill>
                <a:latin typeface="Times New Roman" panose="02020603050405020304" pitchFamily="18" charset="0"/>
              </a:rPr>
              <a:t> tri </a:t>
            </a:r>
            <a:r>
              <a:rPr lang="en-US" altLang="en-US" sz="2800" b="1" i="1" dirty="0" err="1">
                <a:solidFill>
                  <a:srgbClr val="FF0066"/>
                </a:solidFill>
                <a:latin typeface="Times New Roman" panose="02020603050405020304" pitchFamily="18" charset="0"/>
              </a:rPr>
              <a:t>kỉ</a:t>
            </a:r>
            <a:endParaRPr lang="en-US" altLang="en-US" sz="2800" b="1" i="1" dirty="0">
              <a:solidFill>
                <a:srgbClr val="FF0066"/>
              </a:solidFill>
              <a:latin typeface="Times New Roman" panose="02020603050405020304" pitchFamily="18" charset="0"/>
            </a:endParaRPr>
          </a:p>
        </p:txBody>
      </p:sp>
      <p:sp>
        <p:nvSpPr>
          <p:cNvPr id="21" name="Text Box 23"/>
          <p:cNvSpPr txBox="1">
            <a:spLocks noChangeArrowheads="1"/>
          </p:cNvSpPr>
          <p:nvPr/>
        </p:nvSpPr>
        <p:spPr bwMode="auto">
          <a:xfrm>
            <a:off x="882555" y="1495546"/>
            <a:ext cx="14785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nhỏ</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3229971" y="937124"/>
            <a:ext cx="131514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đồng</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3229971" y="1520617"/>
            <a:ext cx="1205551"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sông</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3229972" y="2079041"/>
            <a:ext cx="87676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bể</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4626591" y="812016"/>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Sống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hoà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hợp</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thân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thiết</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với</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nhiên</a:t>
            </a:r>
            <a:endParaRPr lang="en-US" altLang="en-US" sz="2800" b="1" i="1" dirty="0">
              <a:solidFill>
                <a:srgbClr val="CC00CC"/>
              </a:solidFill>
              <a:latin typeface="Times New Roman" panose="02020603050405020304" pitchFamily="18" charset="0"/>
            </a:endParaRPr>
          </a:p>
        </p:txBody>
      </p:sp>
      <p:sp>
        <p:nvSpPr>
          <p:cNvPr id="32" name="Text Box 34"/>
          <p:cNvSpPr txBox="1">
            <a:spLocks noChangeArrowheads="1"/>
          </p:cNvSpPr>
          <p:nvPr/>
        </p:nvSpPr>
        <p:spPr bwMode="auto">
          <a:xfrm>
            <a:off x="805216" y="2854640"/>
            <a:ext cx="264766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chiến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tranh</a:t>
            </a:r>
            <a:endParaRPr lang="en-US" altLang="en-US" sz="2800" b="1" i="1" dirty="0">
              <a:solidFill>
                <a:srgbClr val="FF0000"/>
              </a:solidFill>
              <a:latin typeface="Times New Roman" panose="02020603050405020304" pitchFamily="18" charset="0"/>
            </a:endParaRPr>
          </a:p>
        </p:txBody>
      </p:sp>
      <p:sp>
        <p:nvSpPr>
          <p:cNvPr id="34" name="Text Box 37"/>
          <p:cNvSpPr txBox="1">
            <a:spLocks noChangeArrowheads="1"/>
          </p:cNvSpPr>
          <p:nvPr/>
        </p:nvSpPr>
        <p:spPr bwMode="auto">
          <a:xfrm>
            <a:off x="4444622" y="2854638"/>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333399"/>
                </a:solidFill>
                <a:latin typeface="Times New Roman" panose="02020603050405020304" pitchFamily="18" charset="0"/>
              </a:rPr>
              <a:t>ở </a:t>
            </a:r>
            <a:r>
              <a:rPr lang="en-US" altLang="en-US" sz="2800" b="1" i="1" dirty="0" err="1">
                <a:solidFill>
                  <a:srgbClr val="333399"/>
                </a:solidFill>
                <a:latin typeface="Times New Roman" panose="02020603050405020304" pitchFamily="18" charset="0"/>
              </a:rPr>
              <a:t>rừng</a:t>
            </a:r>
            <a:endParaRPr lang="en-US" altLang="en-US" sz="2800" b="1" i="1" dirty="0">
              <a:solidFill>
                <a:srgbClr val="333399"/>
              </a:solidFill>
              <a:latin typeface="Times New Roman" panose="02020603050405020304" pitchFamily="18" charset="0"/>
            </a:endParaRPr>
          </a:p>
        </p:txBody>
      </p:sp>
      <p:sp>
        <p:nvSpPr>
          <p:cNvPr id="35" name="Text Box 38"/>
          <p:cNvSpPr txBox="1">
            <a:spLocks noChangeArrowheads="1"/>
          </p:cNvSpPr>
          <p:nvPr/>
        </p:nvSpPr>
        <p:spPr bwMode="auto">
          <a:xfrm>
            <a:off x="2354240" y="3682399"/>
            <a:ext cx="300933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endParaRPr lang="en-US" altLang="en-US" sz="2800" b="1" i="1" dirty="0">
              <a:solidFill>
                <a:srgbClr val="CC00CC"/>
              </a:solidFill>
              <a:latin typeface="Times New Roman" panose="02020603050405020304" pitchFamily="18" charset="0"/>
            </a:endParaRPr>
          </a:p>
        </p:txBody>
      </p:sp>
      <p:sp>
        <p:nvSpPr>
          <p:cNvPr id="37" name="Text Box 41"/>
          <p:cNvSpPr txBox="1">
            <a:spLocks noChangeArrowheads="1"/>
          </p:cNvSpPr>
          <p:nvPr/>
        </p:nvSpPr>
        <p:spPr bwMode="auto">
          <a:xfrm>
            <a:off x="1758288" y="4398911"/>
            <a:ext cx="602093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0033CC"/>
                </a:solidFill>
                <a:latin typeface="Times New Roman" panose="02020603050405020304" pitchFamily="18" charset="0"/>
                <a:sym typeface="Wingdings" pitchFamily="2" charset="2"/>
              </a:rPr>
              <a: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Liệt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kê</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điệp</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ngữ</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với</a:t>
            </a:r>
            <a:r>
              <a:rPr lang="en-US" altLang="en-US" sz="2800" b="1" i="1" dirty="0">
                <a:solidFill>
                  <a:srgbClr val="0033CC"/>
                </a:solidFill>
                <a:latin typeface="Times New Roman" panose="02020603050405020304" pitchFamily="18" charset="0"/>
              </a:rPr>
              <a:t>” , </a:t>
            </a:r>
            <a:r>
              <a:rPr lang="en-US" altLang="en-US" sz="2800" b="1" i="1" dirty="0" err="1">
                <a:solidFill>
                  <a:srgbClr val="0033CC"/>
                </a:solidFill>
                <a:latin typeface="Times New Roman" panose="02020603050405020304" pitchFamily="18" charset="0"/>
              </a:rPr>
              <a:t>nhân</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hoá</a:t>
            </a:r>
            <a:endParaRPr lang="en-US" altLang="en-US" sz="2800" b="1" i="1" dirty="0">
              <a:solidFill>
                <a:srgbClr val="0033CC"/>
              </a:solidFill>
              <a:latin typeface="Times New Roman" panose="02020603050405020304" pitchFamily="18" charset="0"/>
            </a:endParaRPr>
          </a:p>
        </p:txBody>
      </p:sp>
      <p:sp>
        <p:nvSpPr>
          <p:cNvPr id="39" name="Text Box 44"/>
          <p:cNvSpPr txBox="1">
            <a:spLocks noChangeArrowheads="1"/>
          </p:cNvSpPr>
          <p:nvPr/>
        </p:nvSpPr>
        <p:spPr bwMode="auto">
          <a:xfrm>
            <a:off x="2051710" y="5195003"/>
            <a:ext cx="89620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2800" i="1" dirty="0" err="1">
                <a:solidFill>
                  <a:srgbClr val="FF0000"/>
                </a:solidFill>
                <a:latin typeface="Times New Roman" panose="02020603050405020304" pitchFamily="18" charset="0"/>
              </a:rPr>
              <a:t>Trăng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bạn</a:t>
            </a:r>
            <a:r>
              <a:rPr lang="en-US" altLang="en-US" sz="2800" i="1" dirty="0">
                <a:solidFill>
                  <a:srgbClr val="FF0000"/>
                </a:solidFill>
                <a:latin typeface="Times New Roman" panose="02020603050405020304" pitchFamily="18" charset="0"/>
              </a:rPr>
              <a:t> tri </a:t>
            </a:r>
            <a:r>
              <a:rPr lang="en-US" altLang="en-US" sz="2800" i="1" dirty="0" err="1">
                <a:solidFill>
                  <a:srgbClr val="FF0000"/>
                </a:solidFill>
                <a:latin typeface="Times New Roman" panose="02020603050405020304" pitchFamily="18" charset="0"/>
              </a:rPr>
              <a:t>kỉ</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gắn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những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trầm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gian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của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đất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nước</a:t>
            </a:r>
            <a:r>
              <a:rPr lang="en-US" altLang="en-US" sz="2800" i="1" dirty="0">
                <a:solidFill>
                  <a:srgbClr val="FF0000"/>
                </a:solidFill>
                <a:latin typeface="Times New Roman" panose="02020603050405020304" pitchFamily="18" charset="0"/>
              </a:rPr>
              <a:t>.</a:t>
            </a:r>
          </a:p>
        </p:txBody>
      </p:sp>
      <p:sp>
        <p:nvSpPr>
          <p:cNvPr id="40" name="Right Brace 39"/>
          <p:cNvSpPr/>
          <p:nvPr/>
        </p:nvSpPr>
        <p:spPr>
          <a:xfrm>
            <a:off x="4203508" y="859805"/>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2361063" y="1198734"/>
            <a:ext cx="868908"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2361063" y="1757156"/>
            <a:ext cx="868908"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2361063" y="1757156"/>
            <a:ext cx="868909"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2" idx="3"/>
            <a:endCxn id="34" idx="1"/>
          </p:cNvCxnSpPr>
          <p:nvPr/>
        </p:nvCxnSpPr>
        <p:spPr>
          <a:xfrm flipV="1">
            <a:off x="3452884" y="3116248"/>
            <a:ext cx="991738"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a:off x="1596788" y="3864382"/>
            <a:ext cx="409433" cy="177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1201004" y="5384938"/>
            <a:ext cx="641445" cy="49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strips(downLeft)">
                                      <p:cBhvr>
                                        <p:cTn id="17" dur="500"/>
                                        <p:tgtEl>
                                          <p:spTgt spid="42"/>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trips(down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down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18" presetClass="entr" presetSubtype="12"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strips(down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Horizontal)">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strVal val="#ppt_w*0.70"/>
                                          </p:val>
                                        </p:tav>
                                        <p:tav tm="100000">
                                          <p:val>
                                            <p:strVal val="#ppt_w"/>
                                          </p:val>
                                        </p:tav>
                                      </p:tavLst>
                                    </p:anim>
                                    <p:anim calcmode="lin" valueType="num">
                                      <p:cBhvr>
                                        <p:cTn id="62" dur="1000" fill="hold"/>
                                        <p:tgtEl>
                                          <p:spTgt spid="31"/>
                                        </p:tgtEl>
                                        <p:attrNameLst>
                                          <p:attrName>ppt_h</p:attrName>
                                        </p:attrNameLst>
                                      </p:cBhvr>
                                      <p:tavLst>
                                        <p:tav tm="0">
                                          <p:val>
                                            <p:strVal val="#ppt_h"/>
                                          </p:val>
                                        </p:tav>
                                        <p:tav tm="100000">
                                          <p:val>
                                            <p:strVal val="#ppt_h"/>
                                          </p:val>
                                        </p:tav>
                                      </p:tavLst>
                                    </p:anim>
                                    <p:animEffect transition="in" filter="fade">
                                      <p:cBhvr>
                                        <p:cTn id="63" dur="1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strips(downLeft)">
                                      <p:cBhvr>
                                        <p:cTn id="74" dur="500"/>
                                        <p:tgtEl>
                                          <p:spTgt spid="51"/>
                                        </p:tgtEl>
                                      </p:cBhvr>
                                    </p:animEffect>
                                  </p:childTnLst>
                                </p:cTn>
                              </p:par>
                              <p:par>
                                <p:cTn id="75" presetID="18" presetClass="entr" presetSubtype="12"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strips(downLeft)">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strips(downLeft)">
                                      <p:cBhvr>
                                        <p:cTn id="87" dur="500"/>
                                        <p:tgtEl>
                                          <p:spTgt spid="52"/>
                                        </p:tgtEl>
                                      </p:cBhvr>
                                    </p:animEffect>
                                  </p:childTnLst>
                                </p:cTn>
                              </p:par>
                              <p:par>
                                <p:cTn id="88" presetID="18" presetClass="entr" presetSubtype="12"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strips(downLeft)">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dissolv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strips(downLeft)">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strips(downLeft)">
                                      <p:cBhvr>
                                        <p:cTn id="105" dur="500"/>
                                        <p:tgtEl>
                                          <p:spTgt spid="53"/>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strips(downLeft)">
                                      <p:cBhvr>
                                        <p:cTn id="10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7" grpId="0"/>
      <p:bldP spid="28" grpId="0"/>
      <p:bldP spid="29" grpId="0"/>
      <p:bldP spid="31" grpId="0"/>
      <p:bldP spid="32" grpId="0"/>
      <p:bldP spid="34" grpId="0"/>
      <p:bldP spid="35" grpId="0"/>
      <p:bldP spid="37" grpId="0"/>
      <p:bldP spid="39" grpId="0"/>
      <p:bldP spid="40" grpId="0" animBg="1"/>
      <p:bldP spid="52" grpId="0" animBg="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Rectangle 37"/>
          <p:cNvSpPr>
            <a:spLocks noChangeArrowheads="1"/>
          </p:cNvSpPr>
          <p:nvPr/>
        </p:nvSpPr>
        <p:spPr bwMode="auto">
          <a:xfrm>
            <a:off x="7328540" y="1958282"/>
            <a:ext cx="4191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a:t>
            </a:r>
            <a:r>
              <a:rPr lang="en-US" altLang="en-US" sz="2800" b="1" i="1" dirty="0" err="1">
                <a:solidFill>
                  <a:srgbClr val="000000"/>
                </a:solidFill>
                <a:latin typeface="Times New Roman" pitchFamily="18" charset="0"/>
                <a:cs typeface="Times New Roman" pitchFamily="18" charset="0"/>
              </a:rPr>
              <a:t>Trần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trụi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với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thiên</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nhiên</a:t>
            </a:r>
            <a:endParaRPr lang="en-US" altLang="en-US" sz="2800" b="1" i="1" dirty="0">
              <a:solidFill>
                <a:srgbClr val="CC00CC"/>
              </a:solidFill>
              <a:latin typeface="Times New Roman" pitchFamily="18" charset="0"/>
              <a:cs typeface="Times New Roman" pitchFamily="18" charset="0"/>
            </a:endParaRPr>
          </a:p>
        </p:txBody>
      </p:sp>
      <p:sp>
        <p:nvSpPr>
          <p:cNvPr id="9" name="Rectangle 38"/>
          <p:cNvSpPr>
            <a:spLocks noChangeArrowheads="1"/>
          </p:cNvSpPr>
          <p:nvPr/>
        </p:nvSpPr>
        <p:spPr bwMode="auto">
          <a:xfrm>
            <a:off x="7382516" y="2579402"/>
            <a:ext cx="4445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000000"/>
                </a:solidFill>
                <a:latin typeface="Times New Roman" pitchFamily="18" charset="0"/>
                <a:cs typeface="Times New Roman" pitchFamily="18" charset="0"/>
              </a:rPr>
              <a:t>hồn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nhiên</a:t>
            </a: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33CC"/>
                </a:solidFill>
                <a:latin typeface="Times New Roman" pitchFamily="18" charset="0"/>
                <a:cs typeface="Times New Roman" pitchFamily="18" charset="0"/>
              </a:rPr>
              <a:t>như</a:t>
            </a:r>
            <a:r>
              <a:rPr lang="en-US" altLang="en-US" sz="2800" b="1" i="1" u="sng" dirty="0">
                <a:solidFill>
                  <a:srgbClr val="0033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cây</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cỏ</a:t>
            </a:r>
            <a:endParaRPr lang="en-US" altLang="en-US" sz="2800" b="1" i="1" dirty="0">
              <a:solidFill>
                <a:srgbClr val="000000"/>
              </a:solidFill>
              <a:latin typeface="Times New Roman" pitchFamily="18" charset="0"/>
              <a:cs typeface="Times New Roman" pitchFamily="18" charset="0"/>
            </a:endParaRPr>
          </a:p>
        </p:txBody>
      </p:sp>
      <p:sp>
        <p:nvSpPr>
          <p:cNvPr id="10" name="Rectangle 39"/>
          <p:cNvSpPr>
            <a:spLocks noChangeArrowheads="1"/>
          </p:cNvSpPr>
          <p:nvPr/>
        </p:nvSpPr>
        <p:spPr bwMode="auto">
          <a:xfrm>
            <a:off x="7176140" y="3190794"/>
            <a:ext cx="499268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ngỡ</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không</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bao</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giờ</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quên</a:t>
            </a:r>
            <a:endParaRPr lang="en-US" altLang="en-US" sz="2800" b="1" i="1" dirty="0">
              <a:solidFill>
                <a:srgbClr val="CC00CC"/>
              </a:solidFill>
              <a:latin typeface="Times New Roman" pitchFamily="18" charset="0"/>
              <a:cs typeface="Times New Roman" pitchFamily="18" charset="0"/>
            </a:endParaRPr>
          </a:p>
        </p:txBody>
      </p:sp>
      <p:sp>
        <p:nvSpPr>
          <p:cNvPr id="11" name="Rectangle 40"/>
          <p:cNvSpPr>
            <a:spLocks noChangeArrowheads="1"/>
          </p:cNvSpPr>
          <p:nvPr/>
        </p:nvSpPr>
        <p:spPr bwMode="auto">
          <a:xfrm>
            <a:off x="7369175" y="3811914"/>
            <a:ext cx="4822825"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FF3399"/>
                </a:solidFill>
                <a:latin typeface="Times New Roman" pitchFamily="18" charset="0"/>
                <a:cs typeface="Times New Roman" pitchFamily="18" charset="0"/>
              </a:rPr>
              <a:t>cái</a:t>
            </a:r>
            <a:r>
              <a:rPr lang="en-US" altLang="en-US" sz="2800" b="1" i="1" dirty="0">
                <a:solidFill>
                  <a:srgbClr val="FF3399"/>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vầng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trăng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tình</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nghĩa</a:t>
            </a:r>
            <a:endParaRPr lang="en-US" altLang="en-US" sz="2800" b="1" i="1" u="sng" dirty="0">
              <a:solidFill>
                <a:srgbClr val="000000"/>
              </a:solidFill>
              <a:latin typeface="Times New Roman" pitchFamily="18" charset="0"/>
              <a:cs typeface="Times New Roman" pitchFamily="18" charset="0"/>
            </a:endParaRPr>
          </a:p>
        </p:txBody>
      </p:sp>
      <p:sp>
        <p:nvSpPr>
          <p:cNvPr id="12" name="Text Box 41"/>
          <p:cNvSpPr txBox="1">
            <a:spLocks noChangeArrowheads="1"/>
          </p:cNvSpPr>
          <p:nvPr/>
        </p:nvSpPr>
        <p:spPr bwMode="auto">
          <a:xfrm>
            <a:off x="1034956" y="1262467"/>
            <a:ext cx="4724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NT: </a:t>
            </a:r>
            <a:r>
              <a:rPr lang="en-US" altLang="en-US" sz="2800" i="1" dirty="0">
                <a:solidFill>
                  <a:srgbClr val="FF0000"/>
                </a:solidFill>
                <a:latin typeface="Times New Roman" panose="02020603050405020304" pitchFamily="18" charset="0"/>
              </a:rPr>
              <a:t>So </a:t>
            </a:r>
            <a:r>
              <a:rPr lang="en-US" altLang="en-US" sz="2800" i="1" dirty="0" err="1">
                <a:solidFill>
                  <a:srgbClr val="FF0000"/>
                </a:solidFill>
                <a:latin typeface="Times New Roman" panose="02020603050405020304" pitchFamily="18" charset="0"/>
              </a:rPr>
              <a:t>sánh</a:t>
            </a:r>
            <a:endParaRPr lang="en-US" altLang="en-US" sz="2800" i="1" dirty="0">
              <a:solidFill>
                <a:srgbClr val="FF0000"/>
              </a:solidFill>
              <a:latin typeface="Times New Roman" panose="02020603050405020304" pitchFamily="18" charset="0"/>
            </a:endParaRPr>
          </a:p>
        </p:txBody>
      </p:sp>
      <p:sp>
        <p:nvSpPr>
          <p:cNvPr id="13" name="Text Box 42"/>
          <p:cNvSpPr txBox="1">
            <a:spLocks noChangeArrowheads="1"/>
          </p:cNvSpPr>
          <p:nvPr/>
        </p:nvSpPr>
        <p:spPr bwMode="auto">
          <a:xfrm>
            <a:off x="1905000" y="3505200"/>
            <a:ext cx="4572000" cy="2246769"/>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b="1" i="1" dirty="0" err="1">
                <a:solidFill>
                  <a:srgbClr val="660066"/>
                </a:solidFill>
                <a:latin typeface="Times New Roman" panose="02020603050405020304" pitchFamily="18" charset="0"/>
              </a:rPr>
              <a:t>Vầng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trăng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không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những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bạn</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mà</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đã</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vầng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tình</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nghĩa</a:t>
            </a:r>
            <a:r>
              <a:rPr lang="en-US" altLang="en-US" sz="2800" b="1" i="1" dirty="0">
                <a:solidFill>
                  <a:srgbClr val="CC00CC"/>
                </a:solidFill>
                <a:latin typeface="Times New Roman" panose="02020603050405020304" pitchFamily="18" charset="0"/>
              </a:rPr>
              <a:t>”</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biểu</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tượng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cho</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quá</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khứ</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nghĩa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tình</a:t>
            </a:r>
            <a:r>
              <a:rPr lang="en-US" altLang="en-US" sz="2800" b="1" i="1" dirty="0">
                <a:solidFill>
                  <a:srgbClr val="660066"/>
                </a:solidFill>
                <a:latin typeface="Times New Roman" panose="02020603050405020304" pitchFamily="18" charset="0"/>
              </a:rPr>
              <a:t>.</a:t>
            </a:r>
          </a:p>
        </p:txBody>
      </p:sp>
      <p:sp>
        <p:nvSpPr>
          <p:cNvPr id="14" name="AutoShape 43"/>
          <p:cNvSpPr>
            <a:spLocks noChangeArrowheads="1"/>
          </p:cNvSpPr>
          <p:nvPr/>
        </p:nvSpPr>
        <p:spPr bwMode="auto">
          <a:xfrm>
            <a:off x="804558" y="3848670"/>
            <a:ext cx="839429" cy="1161633"/>
          </a:xfrm>
          <a:prstGeom prst="rightArrow">
            <a:avLst>
              <a:gd name="adj1" fmla="val 50000"/>
              <a:gd name="adj2" fmla="val 62500"/>
            </a:avLst>
          </a:prstGeom>
          <a:solidFill>
            <a:srgbClr val="3333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
        <p:nvSpPr>
          <p:cNvPr id="15" name="Text Box 41"/>
          <p:cNvSpPr txBox="1">
            <a:spLocks noChangeArrowheads="1"/>
          </p:cNvSpPr>
          <p:nvPr/>
        </p:nvSpPr>
        <p:spPr bwMode="auto">
          <a:xfrm>
            <a:off x="1569493" y="2206439"/>
            <a:ext cx="4724400"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i="1" dirty="0">
                <a:solidFill>
                  <a:srgbClr val="FF0000"/>
                </a:solidFill>
                <a:latin typeface="Times New Roman" panose="02020603050405020304" pitchFamily="18" charset="0"/>
                <a:sym typeface="Wingdings" pitchFamily="2" charset="2"/>
              </a:rPr>
              <a: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Sống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gần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gũi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hoà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vầng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trăng</a:t>
            </a:r>
            <a:endParaRPr lang="en-US" altLang="en-US" sz="2800" i="1" dirty="0">
              <a:solidFill>
                <a:srgbClr val="FF0000"/>
              </a:solidFill>
              <a:latin typeface="Times New Roman" panose="02020603050405020304" pitchFamily="18" charset="0"/>
            </a:endParaRPr>
          </a:p>
        </p:txBody>
      </p:sp>
      <p:sp>
        <p:nvSpPr>
          <p:cNvPr id="16" name="Line 36"/>
          <p:cNvSpPr>
            <a:spLocks noChangeShapeType="1"/>
          </p:cNvSpPr>
          <p:nvPr/>
        </p:nvSpPr>
        <p:spPr bwMode="auto">
          <a:xfrm>
            <a:off x="6856872" y="661904"/>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5844691" y="2111297"/>
            <a:ext cx="5302375" cy="42115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dirty="0">
                <a:solidFill>
                  <a:schemeClr val="tx1"/>
                </a:solidFill>
              </a:rPr>
              <a:t>Từ hồi về thành phố</a:t>
            </a:r>
            <a:br>
              <a:rPr lang="vi-VN" sz="2800" dirty="0">
                <a:solidFill>
                  <a:schemeClr val="tx1"/>
                </a:solidFill>
              </a:rPr>
            </a:br>
            <a:r>
              <a:rPr lang="vi-VN" sz="2800" dirty="0">
                <a:solidFill>
                  <a:schemeClr val="tx1"/>
                </a:solidFill>
              </a:rPr>
              <a:t>quen ánh điện cửa gương</a:t>
            </a:r>
            <a:br>
              <a:rPr lang="vi-VN" sz="2800" dirty="0">
                <a:solidFill>
                  <a:schemeClr val="tx1"/>
                </a:solidFill>
              </a:rPr>
            </a:br>
            <a:r>
              <a:rPr lang="vi-VN" sz="2800" dirty="0">
                <a:solidFill>
                  <a:schemeClr val="tx1"/>
                </a:solidFill>
              </a:rPr>
              <a:t>vầng trăng đi qua ngõ</a:t>
            </a:r>
            <a:br>
              <a:rPr lang="vi-VN" sz="2800" dirty="0">
                <a:solidFill>
                  <a:schemeClr val="tx1"/>
                </a:solidFill>
              </a:rPr>
            </a:br>
            <a:r>
              <a:rPr lang="vi-VN" sz="2800" dirty="0">
                <a:solidFill>
                  <a:schemeClr val="tx1"/>
                </a:solidFill>
              </a:rPr>
              <a:t>như người dưng qua đường</a:t>
            </a:r>
            <a:r>
              <a:rPr lang="en-SG" sz="2800" dirty="0">
                <a:solidFill>
                  <a:schemeClr val="tx1"/>
                </a:solidFill>
              </a:rPr>
              <a:t>.</a:t>
            </a:r>
          </a:p>
          <a:p>
            <a:endParaRPr lang="en-SG" sz="2800" dirty="0">
              <a:solidFill>
                <a:schemeClr val="tx1"/>
              </a:solidFill>
            </a:endParaRPr>
          </a:p>
          <a:p>
            <a:r>
              <a:rPr lang="vi-VN" sz="2800" dirty="0">
                <a:solidFill>
                  <a:schemeClr val="tx1"/>
                </a:solidFill>
                <a:cs typeface="Times New Roman" pitchFamily="18" charset="0"/>
              </a:rPr>
              <a:t>Thình lình đèn điện tắt</a:t>
            </a:r>
          </a:p>
          <a:p>
            <a:r>
              <a:rPr lang="vi-VN" sz="2800" dirty="0">
                <a:solidFill>
                  <a:schemeClr val="tx1"/>
                </a:solidFill>
                <a:cs typeface="Times New Roman" pitchFamily="18" charset="0"/>
              </a:rPr>
              <a:t>phòng buyn-đinh tối om</a:t>
            </a:r>
          </a:p>
          <a:p>
            <a:r>
              <a:rPr lang="en-US" sz="2800" dirty="0" err="1">
                <a:solidFill>
                  <a:schemeClr val="tx1"/>
                </a:solidFill>
                <a:latin typeface="Times New Roman" pitchFamily="18" charset="0"/>
                <a:cs typeface="Times New Roman" pitchFamily="18" charset="0"/>
              </a:rPr>
              <a:t>vội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sổ</a:t>
            </a:r>
            <a:endParaRPr lang="en-US" sz="2800" dirty="0">
              <a:solidFill>
                <a:schemeClr val="tx1"/>
              </a:solidFill>
              <a:latin typeface="Times New Roman" pitchFamily="18" charset="0"/>
              <a:cs typeface="Times New Roman" pitchFamily="18" charset="0"/>
            </a:endParaRPr>
          </a:p>
          <a:p>
            <a:r>
              <a:rPr lang="vi-VN" sz="2800" dirty="0">
                <a:solidFill>
                  <a:schemeClr val="tx1"/>
                </a:solidFill>
                <a:cs typeface="Times New Roman" pitchFamily="18" charset="0"/>
              </a:rPr>
              <a:t>đột ngột vầng trăng tròn </a:t>
            </a:r>
          </a:p>
        </p:txBody>
      </p:sp>
      <p:pic>
        <p:nvPicPr>
          <p:cNvPr id="10" name="图片 3">
            <a:extLst>
              <a:ext uri="{FF2B5EF4-FFF2-40B4-BE49-F238E27FC236}">
                <a16:creationId xmlns:a16="http://schemas.microsoft.com/office/drawing/2014/main" xmlns=""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xmlns=""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2.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xmlns=""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ở </a:t>
            </a:r>
            <a:r>
              <a:rPr lang="en-US" altLang="zh-CN" sz="4000" b="1" i="1" dirty="0" err="1">
                <a:solidFill>
                  <a:srgbClr val="FF0000"/>
                </a:solidFill>
                <a:latin typeface="Times New Roman" pitchFamily="18" charset="0"/>
                <a:cs typeface="Times New Roman" pitchFamily="18" charset="0"/>
              </a:rPr>
              <a:t>hiện</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tại</a:t>
            </a:r>
            <a:endParaRPr lang="zh-CN" altLang="en-US" sz="4000" b="1" i="1"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A824050D-660C-4F37-B6BE-628E32CB8802}"/>
              </a:ext>
            </a:extLst>
          </p:cNvPr>
          <p:cNvPicPr>
            <a:picLocks noChangeAspect="1"/>
          </p:cNvPicPr>
          <p:nvPr/>
        </p:nvPicPr>
        <p:blipFill rotWithShape="1">
          <a:blip r:embed="rId6">
            <a:extLst>
              <a:ext uri="{28A0092B-C50C-407E-A947-70E740481C1C}">
                <a14:useLocalDpi xmlns:a14="http://schemas.microsoft.com/office/drawing/2010/main" val="0"/>
              </a:ext>
            </a:extLst>
          </a:blip>
          <a:srcRect l="15996" t="15906" r="17153" b="16223"/>
          <a:stretch/>
        </p:blipFill>
        <p:spPr>
          <a:xfrm>
            <a:off x="1294315" y="2299898"/>
            <a:ext cx="3582161" cy="3636817"/>
          </a:xfrm>
          <a:prstGeom prst="rect">
            <a:avLst/>
          </a:prstGeom>
        </p:spPr>
      </p:pic>
    </p:spTree>
    <p:extLst>
      <p:ext uri="{BB962C8B-B14F-4D97-AF65-F5344CB8AC3E}">
        <p14:creationId xmlns:p14="http://schemas.microsoft.com/office/powerpoint/2010/main" val="3756762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 Box 23"/>
          <p:cNvSpPr txBox="1">
            <a:spLocks noChangeArrowheads="1"/>
          </p:cNvSpPr>
          <p:nvPr/>
        </p:nvSpPr>
        <p:spPr bwMode="auto">
          <a:xfrm>
            <a:off x="882555" y="1975835"/>
            <a:ext cx="285817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về</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thành</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phố</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4578479" y="1417413"/>
            <a:ext cx="387279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Đất</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nước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hòa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bình</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4578479" y="2000906"/>
            <a:ext cx="422295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Xa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rời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cuộc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giản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dị</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4578480" y="2559330"/>
            <a:ext cx="440850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sung </a:t>
            </a:r>
            <a:r>
              <a:rPr lang="en-US" altLang="en-US" sz="2800" b="1" i="1" dirty="0" err="1">
                <a:solidFill>
                  <a:srgbClr val="333399"/>
                </a:solidFill>
                <a:latin typeface="Times New Roman" panose="02020603050405020304" pitchFamily="18" charset="0"/>
              </a:rPr>
              <a:t>túc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nghi</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9198592" y="1292305"/>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bị</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lãng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quên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chỉ</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còn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dĩ</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vãng</a:t>
            </a:r>
            <a:endParaRPr lang="en-US" altLang="en-US" sz="2800" b="1" i="1" dirty="0">
              <a:solidFill>
                <a:srgbClr val="CC00CC"/>
              </a:solidFill>
              <a:latin typeface="Times New Roman" panose="02020603050405020304" pitchFamily="18" charset="0"/>
            </a:endParaRPr>
          </a:p>
        </p:txBody>
      </p:sp>
      <p:sp>
        <p:nvSpPr>
          <p:cNvPr id="40" name="Right Brace 39"/>
          <p:cNvSpPr/>
          <p:nvPr/>
        </p:nvSpPr>
        <p:spPr>
          <a:xfrm>
            <a:off x="8627728" y="1340094"/>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3740727" y="1679023"/>
            <a:ext cx="837752"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3740727" y="2237445"/>
            <a:ext cx="837752"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3740727" y="2237445"/>
            <a:ext cx="837753"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xmlns="" id="{9C685223-03DD-4560-A790-AA353CCA5D87}"/>
              </a:ext>
            </a:extLst>
          </p:cNvPr>
          <p:cNvSpPr txBox="1"/>
          <p:nvPr/>
        </p:nvSpPr>
        <p:spPr>
          <a:xfrm>
            <a:off x="1154546" y="4103571"/>
            <a:ext cx="9615053"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 </a:t>
            </a:r>
            <a:r>
              <a:rPr lang="en-US" sz="3200" dirty="0" err="1">
                <a:solidFill>
                  <a:srgbClr val="C00000"/>
                </a:solidFill>
                <a:latin typeface="Times New Roman" pitchFamily="18" charset="0"/>
                <a:cs typeface="Times New Roman" pitchFamily="18" charset="0"/>
              </a:rPr>
              <a:t>Nghệ</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thuật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lập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nhân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so </a:t>
            </a:r>
            <a:r>
              <a:rPr lang="en-US" sz="3200" dirty="0" err="1">
                <a:solidFill>
                  <a:srgbClr val="C00000"/>
                </a:solidFill>
                <a:latin typeface="Times New Roman" pitchFamily="18" charset="0"/>
                <a:cs typeface="Times New Roman" pitchFamily="18" charset="0"/>
              </a:rPr>
              <a:t>sánh</a:t>
            </a:r>
            <a:endParaRPr lang="en-US" sz="3200" dirty="0">
              <a:solidFill>
                <a:srgbClr val="C00000"/>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xmlns="" id="{9A5EF8D9-ACD4-4C76-8906-B63E037485B8}"/>
              </a:ext>
            </a:extLst>
          </p:cNvPr>
          <p:cNvSpPr txBox="1"/>
          <p:nvPr/>
        </p:nvSpPr>
        <p:spPr>
          <a:xfrm>
            <a:off x="1154546" y="5106920"/>
            <a:ext cx="10200391"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a:t>
            </a:r>
            <a:r>
              <a:rPr lang="en-US" sz="3200" dirty="0">
                <a:solidFill>
                  <a:srgbClr val="C00000"/>
                </a:solidFill>
                <a:latin typeface="Times New Roman" pitchFamily="18" charset="0"/>
                <a:cs typeface="Times New Roman" pitchFamily="18" charset="0"/>
              </a:rPr>
              <a:t> Con </a:t>
            </a:r>
            <a:r>
              <a:rPr lang="en-US" sz="3200" dirty="0" err="1">
                <a:solidFill>
                  <a:srgbClr val="C00000"/>
                </a:solidFill>
                <a:latin typeface="Times New Roman" pitchFamily="18" charset="0"/>
                <a:cs typeface="Times New Roman" pitchFamily="18" charset="0"/>
              </a:rPr>
              <a:t>người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lãng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khứ</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đổi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thay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tình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cảm</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1673218"/>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downLeft)">
                                      <p:cBhvr>
                                        <p:cTn id="12" dur="500"/>
                                        <p:tgtEl>
                                          <p:spTgt spid="4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trips(down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strips(downLeft)">
                                      <p:cBhvr>
                                        <p:cTn id="20" dur="500"/>
                                        <p:tgtEl>
                                          <p:spTgt spid="4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downLeft)">
                                      <p:cBhvr>
                                        <p:cTn id="23" dur="500"/>
                                        <p:tgtEl>
                                          <p:spTgt spid="28"/>
                                        </p:tgtEl>
                                      </p:cBhvr>
                                    </p:animEffect>
                                  </p:childTnLst>
                                </p:cTn>
                              </p:par>
                              <p:par>
                                <p:cTn id="24" presetID="18" presetClass="entr" presetSubtype="12"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strips(downLeft)">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Horizont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checkerboard(across)">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31" grpId="0"/>
      <p:bldP spid="40" grpId="0" animBg="1"/>
      <p:bldP spid="54"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Rounded Corners 24">
            <a:extLst>
              <a:ext uri="{FF2B5EF4-FFF2-40B4-BE49-F238E27FC236}">
                <a16:creationId xmlns:a16="http://schemas.microsoft.com/office/drawing/2014/main" xmlns="" id="{D9223B33-8A29-4C6C-8C64-4F6F04843219}"/>
              </a:ext>
            </a:extLst>
          </p:cNvPr>
          <p:cNvSpPr/>
          <p:nvPr/>
        </p:nvSpPr>
        <p:spPr>
          <a:xfrm>
            <a:off x="806466" y="858469"/>
            <a:ext cx="3932612" cy="2199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i="1" dirty="0">
                <a:solidFill>
                  <a:srgbClr val="FF0000"/>
                </a:solidFill>
                <a:latin typeface="Times New Roman" pitchFamily="18" charset="0"/>
                <a:cs typeface="Times New Roman" pitchFamily="18" charset="0"/>
              </a:rPr>
              <a:t>Thình lình </a:t>
            </a:r>
            <a:r>
              <a:rPr lang="vi-VN" sz="2800" i="1" dirty="0">
                <a:latin typeface="Times New Roman" pitchFamily="18" charset="0"/>
                <a:cs typeface="Times New Roman" pitchFamily="18" charset="0"/>
              </a:rPr>
              <a:t>đèn điện tắt</a:t>
            </a:r>
          </a:p>
          <a:p>
            <a:r>
              <a:rPr lang="vi-VN" sz="2800" i="1" dirty="0">
                <a:latin typeface="Times New Roman" pitchFamily="18" charset="0"/>
                <a:cs typeface="Times New Roman" pitchFamily="18" charset="0"/>
              </a:rPr>
              <a:t>phòng buyn-đinh tối om</a:t>
            </a:r>
          </a:p>
          <a:p>
            <a:r>
              <a:rPr lang="en-US" sz="2800" i="1" dirty="0" err="1">
                <a:solidFill>
                  <a:srgbClr val="FF0000"/>
                </a:solidFill>
                <a:latin typeface="Times New Roman" pitchFamily="18" charset="0"/>
                <a:cs typeface="Times New Roman" pitchFamily="18" charset="0"/>
              </a:rPr>
              <a:t>vội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tung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sổ</a:t>
            </a:r>
            <a:endParaRPr lang="en-US" sz="2800" i="1" dirty="0">
              <a:latin typeface="Times New Roman" pitchFamily="18" charset="0"/>
              <a:cs typeface="Times New Roman" pitchFamily="18" charset="0"/>
            </a:endParaRPr>
          </a:p>
          <a:p>
            <a:r>
              <a:rPr lang="vi-VN" sz="2800" i="1" dirty="0">
                <a:solidFill>
                  <a:srgbClr val="FF0000"/>
                </a:solidFill>
                <a:latin typeface="Times New Roman" pitchFamily="18" charset="0"/>
                <a:cs typeface="Times New Roman" pitchFamily="18" charset="0"/>
              </a:rPr>
              <a:t>đột ngột </a:t>
            </a:r>
            <a:r>
              <a:rPr lang="vi-VN" sz="2800" i="1" dirty="0">
                <a:latin typeface="Times New Roman" pitchFamily="18" charset="0"/>
                <a:cs typeface="Times New Roman" pitchFamily="18" charset="0"/>
              </a:rPr>
              <a:t>vầng trăng tròn </a:t>
            </a:r>
          </a:p>
        </p:txBody>
      </p:sp>
      <p:sp>
        <p:nvSpPr>
          <p:cNvPr id="12" name="Rectangle 11">
            <a:extLst>
              <a:ext uri="{FF2B5EF4-FFF2-40B4-BE49-F238E27FC236}">
                <a16:creationId xmlns:a16="http://schemas.microsoft.com/office/drawing/2014/main" xmlns="" id="{0FF0E83C-DCAC-4BB8-ABF6-B93A00F819CD}"/>
              </a:ext>
            </a:extLst>
          </p:cNvPr>
          <p:cNvSpPr/>
          <p:nvPr/>
        </p:nvSpPr>
        <p:spPr>
          <a:xfrm>
            <a:off x="4929305" y="1700361"/>
            <a:ext cx="6393033" cy="523220"/>
          </a:xfrm>
          <a:prstGeom prst="rect">
            <a:avLst/>
          </a:prstGeom>
        </p:spPr>
        <p:txBody>
          <a:bodyPr wrap="none">
            <a:spAutoFit/>
          </a:bodyPr>
          <a:lstStyle/>
          <a:p>
            <a:pPr algn="ctr"/>
            <a:r>
              <a:rPr lang="en-SG"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FF0000"/>
                </a:solidFill>
                <a:latin typeface="Times New Roman" panose="02020603050405020304" pitchFamily="18" charset="0"/>
                <a:cs typeface="Times New Roman" panose="02020603050405020304" pitchFamily="18" charset="0"/>
              </a:rPr>
              <a:t>Tình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huống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gặp</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lại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trăng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đầy</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bất</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ngờ</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53A0ACAA-FD14-4552-A1F1-3B1157185425}"/>
              </a:ext>
            </a:extLst>
          </p:cNvPr>
          <p:cNvSpPr txBox="1"/>
          <p:nvPr/>
        </p:nvSpPr>
        <p:spPr>
          <a:xfrm>
            <a:off x="806466" y="3442582"/>
            <a:ext cx="6217004"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ngột</a:t>
            </a:r>
            <a:r>
              <a:rPr lang="en-US" sz="2800" dirty="0">
                <a:latin typeface="Times New Roman" pitchFamily="18" charset="0"/>
                <a:cs typeface="Times New Roman" pitchFamily="18" charset="0"/>
              </a:rPr>
              <a:t>”</a:t>
            </a:r>
          </a:p>
        </p:txBody>
      </p:sp>
      <p:sp>
        <p:nvSpPr>
          <p:cNvPr id="32" name="TextBox 31">
            <a:extLst>
              <a:ext uri="{FF2B5EF4-FFF2-40B4-BE49-F238E27FC236}">
                <a16:creationId xmlns:a16="http://schemas.microsoft.com/office/drawing/2014/main" xmlns="" id="{9AC51463-3097-48AF-8672-65495F4DF311}"/>
              </a:ext>
            </a:extLst>
          </p:cNvPr>
          <p:cNvSpPr txBox="1"/>
          <p:nvPr/>
        </p:nvSpPr>
        <p:spPr>
          <a:xfrm>
            <a:off x="676980" y="4124252"/>
            <a:ext cx="6691782"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 </a:t>
            </a:r>
            <a:r>
              <a:rPr lang="en-US" sz="2800" dirty="0" err="1">
                <a:latin typeface="Times New Roman" pitchFamily="18" charset="0"/>
                <a:cs typeface="Times New Roman" pitchFamily="18" charset="0"/>
              </a:rPr>
              <a:t>Ngạc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80261001-9D8F-4ADE-AF3C-74C19E927837}"/>
              </a:ext>
            </a:extLst>
          </p:cNvPr>
          <p:cNvSpPr txBox="1"/>
          <p:nvPr/>
        </p:nvSpPr>
        <p:spPr>
          <a:xfrm>
            <a:off x="806465" y="4766557"/>
            <a:ext cx="6954615"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54DD1D73-5E68-4FC9-A454-28FF4101599A}"/>
              </a:ext>
            </a:extLst>
          </p:cNvPr>
          <p:cNvSpPr txBox="1"/>
          <p:nvPr/>
        </p:nvSpPr>
        <p:spPr>
          <a:xfrm>
            <a:off x="730266" y="5387825"/>
            <a:ext cx="6638496"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endParaRPr lang="en-US" sz="2800"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xmlns="" id="{D6051E0C-D5FB-4741-B250-DD5EE173DC37}"/>
              </a:ext>
            </a:extLst>
          </p:cNvPr>
          <p:cNvSpPr txBox="1"/>
          <p:nvPr/>
        </p:nvSpPr>
        <p:spPr>
          <a:xfrm>
            <a:off x="8164337" y="3365327"/>
            <a:ext cx="3206852" cy="2677656"/>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suy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ngẫm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vẫn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vẹn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nguyên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a:t>
            </a:r>
          </a:p>
        </p:txBody>
      </p:sp>
      <p:sp>
        <p:nvSpPr>
          <p:cNvPr id="36" name="Right Brace 35">
            <a:extLst>
              <a:ext uri="{FF2B5EF4-FFF2-40B4-BE49-F238E27FC236}">
                <a16:creationId xmlns:a16="http://schemas.microsoft.com/office/drawing/2014/main" xmlns="" id="{09F5E749-5679-4064-963B-2F15FD56CF22}"/>
              </a:ext>
            </a:extLst>
          </p:cNvPr>
          <p:cNvSpPr/>
          <p:nvPr/>
        </p:nvSpPr>
        <p:spPr>
          <a:xfrm>
            <a:off x="7248143" y="3343275"/>
            <a:ext cx="636102" cy="27296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4338136"/>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amond(in)">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Horizont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6"/>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49061"/>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4" name="Table 3">
            <a:extLst>
              <a:ext uri="{FF2B5EF4-FFF2-40B4-BE49-F238E27FC236}">
                <a16:creationId xmlns:a16="http://schemas.microsoft.com/office/drawing/2014/main" xmlns="" id="{61FBCDE2-AFB9-4315-991D-858060BFB909}"/>
              </a:ext>
            </a:extLst>
          </p:cNvPr>
          <p:cNvGraphicFramePr>
            <a:graphicFrameLocks noGrp="1"/>
          </p:cNvGraphicFramePr>
          <p:nvPr>
            <p:extLst>
              <p:ext uri="{D42A27DB-BD31-4B8C-83A1-F6EECF244321}">
                <p14:modId xmlns:p14="http://schemas.microsoft.com/office/powerpoint/2010/main" val="772111816"/>
              </p:ext>
            </p:extLst>
          </p:nvPr>
        </p:nvGraphicFramePr>
        <p:xfrm>
          <a:off x="226218" y="251323"/>
          <a:ext cx="11739563" cy="6351037"/>
        </p:xfrm>
        <a:graphic>
          <a:graphicData uri="http://schemas.openxmlformats.org/drawingml/2006/table">
            <a:tbl>
              <a:tblPr firstRow="1" bandRow="1">
                <a:tableStyleId>{5C22544A-7EE6-4342-B048-85BDC9FD1C3A}</a:tableStyleId>
              </a:tblPr>
              <a:tblGrid>
                <a:gridCol w="1485179">
                  <a:extLst>
                    <a:ext uri="{9D8B030D-6E8A-4147-A177-3AD203B41FA5}">
                      <a16:colId xmlns:a16="http://schemas.microsoft.com/office/drawing/2014/main" xmlns="" val="132857707"/>
                    </a:ext>
                  </a:extLst>
                </a:gridCol>
                <a:gridCol w="2412928">
                  <a:extLst>
                    <a:ext uri="{9D8B030D-6E8A-4147-A177-3AD203B41FA5}">
                      <a16:colId xmlns:a16="http://schemas.microsoft.com/office/drawing/2014/main" xmlns="" val="1641785534"/>
                    </a:ext>
                  </a:extLst>
                </a:gridCol>
                <a:gridCol w="2402681">
                  <a:extLst>
                    <a:ext uri="{9D8B030D-6E8A-4147-A177-3AD203B41FA5}">
                      <a16:colId xmlns:a16="http://schemas.microsoft.com/office/drawing/2014/main" xmlns="" val="973949973"/>
                    </a:ext>
                  </a:extLst>
                </a:gridCol>
                <a:gridCol w="2343150">
                  <a:extLst>
                    <a:ext uri="{9D8B030D-6E8A-4147-A177-3AD203B41FA5}">
                      <a16:colId xmlns:a16="http://schemas.microsoft.com/office/drawing/2014/main" xmlns="" val="763509259"/>
                    </a:ext>
                  </a:extLst>
                </a:gridCol>
                <a:gridCol w="3095625">
                  <a:extLst>
                    <a:ext uri="{9D8B030D-6E8A-4147-A177-3AD203B41FA5}">
                      <a16:colId xmlns:a16="http://schemas.microsoft.com/office/drawing/2014/main" xmlns="" val="2814431546"/>
                    </a:ext>
                  </a:extLst>
                </a:gridCol>
              </a:tblGrid>
              <a:tr h="730254">
                <a:tc>
                  <a:txBody>
                    <a:bodyPr/>
                    <a:lstStyle/>
                    <a:p>
                      <a:pPr algn="ctr"/>
                      <a:endParaRPr lang="en-SG" sz="3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Thời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Trăng</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a:solidFill>
                            <a:srgbClr val="FF0000"/>
                          </a:solidFill>
                          <a:latin typeface="Times New Roman" panose="02020603050405020304" pitchFamily="18" charset="0"/>
                          <a:cs typeface="Times New Roman" panose="02020603050405020304" pitchFamily="18" charset="0"/>
                        </a:rPr>
                        <a:t>Con ng</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ời</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69922010"/>
                  </a:ext>
                </a:extLst>
              </a:tr>
              <a:tr h="663937">
                <a:tc rowSpan="2">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Quá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khứ</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a:latin typeface="Times New Roman" panose="02020603050405020304" pitchFamily="18" charset="0"/>
                          <a:cs typeface="Times New Roman" panose="02020603050405020304" pitchFamily="18" charset="0"/>
                        </a:rPr>
                        <a:t>Tri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91530050"/>
                  </a:ext>
                </a:extLst>
              </a:tr>
              <a:tr h="954811">
                <a:tc vMerge="1">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Rừng</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25356330"/>
                  </a:ext>
                </a:extLst>
              </a:tr>
              <a:tr h="2203716">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Hiện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tại</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buyn-đinh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ngõ</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eaLnBrk="1" hangingPunct="1">
                        <a:lnSpc>
                          <a:spcPct val="115000"/>
                        </a:lnSpc>
                        <a:spcAft>
                          <a:spcPts val="1000"/>
                        </a:spcAft>
                        <a:defRPr/>
                      </a:pP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Quen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ánh</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điện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cửa</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gương</a:t>
                      </a:r>
                      <a:endParaRPr lang="en-US" sz="2800" dirty="0">
                        <a:solidFill>
                          <a:srgbClr val="000000"/>
                        </a:solidFill>
                        <a:latin typeface="Times New Roman" pitchFamily="18" charset="0"/>
                        <a:cs typeface="Calibri" pitchFamily="34" charset="0"/>
                      </a:endParaRPr>
                    </a:p>
                    <a:p>
                      <a:pPr eaLnBrk="1" hangingPunct="1">
                        <a:lnSpc>
                          <a:spcPct val="115000"/>
                        </a:lnSpc>
                        <a:spcAft>
                          <a:spcPts val="1000"/>
                        </a:spcAft>
                        <a:defRPr/>
                      </a:pP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Trăng</a:t>
                      </a:r>
                      <a:r>
                        <a:rPr lang="en-US" sz="2800" dirty="0">
                          <a:solidFill>
                            <a:srgbClr val="000000"/>
                          </a:solidFill>
                          <a:latin typeface="Times New Roman" pitchFamily="18" charset="0"/>
                          <a:cs typeface="Calibri" pitchFamily="34" charset="0"/>
                        </a:rPr>
                        <a:t> : </a:t>
                      </a:r>
                      <a:r>
                        <a:rPr lang="en-US" sz="2800" b="1" dirty="0" err="1">
                          <a:solidFill>
                            <a:srgbClr val="000000"/>
                          </a:solidFill>
                          <a:latin typeface="Times New Roman" pitchFamily="18" charset="0"/>
                          <a:cs typeface="Calibri" pitchFamily="34" charset="0"/>
                        </a:rPr>
                        <a:t>người</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dưng</a:t>
                      </a:r>
                      <a:r>
                        <a:rPr lang="en-US" sz="2800" b="1" dirty="0">
                          <a:solidFill>
                            <a:srgbClr val="000000"/>
                          </a:solidFill>
                          <a:latin typeface="Times New Roman" pitchFamily="18" charset="0"/>
                          <a:cs typeface="Calibri" pitchFamily="34" charset="0"/>
                        </a:rPr>
                        <a:t> </a:t>
                      </a:r>
                      <a:r>
                        <a:rPr lang="en-US" sz="2800" dirty="0">
                          <a:solidFill>
                            <a:srgbClr val="000000"/>
                          </a:solidFill>
                          <a:latin typeface="Times New Roman" pitchFamily="18" charset="0"/>
                          <a:cs typeface="Calibri" pitchFamily="34" charset="0"/>
                        </a:rPr>
                        <a:t>qua </a:t>
                      </a:r>
                      <a:r>
                        <a:rPr lang="en-US" sz="2800" dirty="0" err="1">
                          <a:solidFill>
                            <a:srgbClr val="000000"/>
                          </a:solidFill>
                          <a:latin typeface="Times New Roman" pitchFamily="18" charset="0"/>
                          <a:cs typeface="Calibri" pitchFamily="34" charset="0"/>
                        </a:rPr>
                        <a:t>đường</a:t>
                      </a:r>
                      <a:endParaRPr lang="en-US" sz="2800" dirty="0">
                        <a:solidFill>
                          <a:srgbClr val="000000"/>
                        </a:solidFill>
                        <a:latin typeface="Times New Roman" pitchFamily="18"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4189567768"/>
                  </a:ext>
                </a:extLst>
              </a:tr>
              <a:tr h="1063400">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xét</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187593003"/>
                  </a:ext>
                </a:extLst>
              </a:tr>
            </a:tbl>
          </a:graphicData>
        </a:graphic>
      </p:graphicFrame>
      <p:sp>
        <p:nvSpPr>
          <p:cNvPr id="6" name="Rectangle 5">
            <a:extLst>
              <a:ext uri="{FF2B5EF4-FFF2-40B4-BE49-F238E27FC236}">
                <a16:creationId xmlns:a16="http://schemas.microsoft.com/office/drawing/2014/main" xmlns="" id="{DC575D2B-458B-4F33-8EDB-0BE89DDE1882}"/>
              </a:ext>
            </a:extLst>
          </p:cNvPr>
          <p:cNvSpPr/>
          <p:nvPr/>
        </p:nvSpPr>
        <p:spPr>
          <a:xfrm>
            <a:off x="1779224" y="4905697"/>
            <a:ext cx="4654047"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khách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tất</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yếu</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cũng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bình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thường</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BA9E2922-A8A1-4155-9CCB-546034AA542E}"/>
              </a:ext>
            </a:extLst>
          </p:cNvPr>
          <p:cNvSpPr/>
          <p:nvPr/>
        </p:nvSpPr>
        <p:spPr>
          <a:xfrm>
            <a:off x="6659489" y="4918606"/>
            <a:ext cx="5170488"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do ý </a:t>
            </a:r>
            <a:r>
              <a:rPr lang="en-US" altLang="en-US" sz="3000" b="1" dirty="0" err="1">
                <a:solidFill>
                  <a:srgbClr val="0070C0"/>
                </a:solidFill>
                <a:latin typeface="Times New Roman" panose="02020603050405020304" pitchFamily="18" charset="0"/>
                <a:cs typeface="Times New Roman" panose="02020603050405020304" pitchFamily="18" charset="0"/>
              </a:rPr>
              <a:t>thức</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chủ</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không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nên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p>
          <a:p>
            <a:pPr algn="ctr"/>
            <a:r>
              <a:rPr lang="en-US" altLang="en-US" sz="3000" b="1" dirty="0" err="1">
                <a:solidFill>
                  <a:srgbClr val="0070C0"/>
                </a:solidFill>
                <a:latin typeface="Times New Roman" panose="02020603050405020304" pitchFamily="18" charset="0"/>
                <a:cs typeface="Times New Roman" panose="02020603050405020304" pitchFamily="18" charset="0"/>
              </a:rPr>
              <a:t>đáng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trách</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979496"/>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xmlns="" id="{9A77BC99-1B5D-44DF-A5B0-4E438DF4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2192000" cy="687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a:extLst>
              <a:ext uri="{FF2B5EF4-FFF2-40B4-BE49-F238E27FC236}">
                <a16:creationId xmlns:a16="http://schemas.microsoft.com/office/drawing/2014/main" xmlns="" id="{F38F0CD1-4562-4168-A5E4-61B08435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38" t="11563" r="23605" b="13338"/>
          <a:stretch>
            <a:fillRect/>
          </a:stretch>
        </p:blipFill>
        <p:spPr bwMode="auto">
          <a:xfrm>
            <a:off x="364331" y="2390776"/>
            <a:ext cx="2678112" cy="250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15">
            <a:extLst>
              <a:ext uri="{FF2B5EF4-FFF2-40B4-BE49-F238E27FC236}">
                <a16:creationId xmlns:a16="http://schemas.microsoft.com/office/drawing/2014/main" xmlns="" id="{E140AC52-5565-489F-A236-663D64AB505E}"/>
              </a:ext>
            </a:extLst>
          </p:cNvPr>
          <p:cNvSpPr>
            <a:spLocks noChangeArrowheads="1"/>
          </p:cNvSpPr>
          <p:nvPr/>
        </p:nvSpPr>
        <p:spPr bwMode="auto">
          <a:xfrm>
            <a:off x="3172622" y="178068"/>
            <a:ext cx="364013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200" dirty="0">
                <a:solidFill>
                  <a:schemeClr val="bg1"/>
                </a:solidFill>
                <a:latin typeface="+mj-lt"/>
              </a:rPr>
              <a:t>Hồi nhỏ </a:t>
            </a:r>
            <a:r>
              <a:rPr lang="vi-VN" altLang="en-US" sz="2200" dirty="0">
                <a:solidFill>
                  <a:srgbClr val="FFC000"/>
                </a:solidFill>
                <a:latin typeface="+mj-lt"/>
              </a:rPr>
              <a:t>sống </a:t>
            </a:r>
            <a:r>
              <a:rPr lang="vi-VN" altLang="en-US" sz="2200" dirty="0">
                <a:solidFill>
                  <a:schemeClr val="bg1"/>
                </a:solidFill>
                <a:latin typeface="+mj-lt"/>
              </a:rPr>
              <a:t>với</a:t>
            </a:r>
            <a:r>
              <a:rPr lang="vi-VN" altLang="en-US" sz="2200" dirty="0">
                <a:solidFill>
                  <a:srgbClr val="FFC000"/>
                </a:solidFill>
                <a:latin typeface="+mj-lt"/>
              </a:rPr>
              <a:t> đồng </a:t>
            </a:r>
          </a:p>
          <a:p>
            <a:pPr eaLnBrk="1" hangingPunct="1"/>
            <a:r>
              <a:rPr lang="vi-VN" altLang="en-US" sz="2200" dirty="0">
                <a:solidFill>
                  <a:schemeClr val="bg1"/>
                </a:solidFill>
                <a:latin typeface="+mj-lt"/>
              </a:rPr>
              <a:t>với </a:t>
            </a:r>
            <a:r>
              <a:rPr lang="vi-VN" altLang="en-US" sz="2200" dirty="0">
                <a:solidFill>
                  <a:srgbClr val="FFC000"/>
                </a:solidFill>
                <a:latin typeface="+mj-lt"/>
              </a:rPr>
              <a:t>sông</a:t>
            </a:r>
            <a:r>
              <a:rPr lang="vi-VN" altLang="en-US" sz="2200" dirty="0">
                <a:solidFill>
                  <a:schemeClr val="bg1"/>
                </a:solidFill>
                <a:latin typeface="+mj-lt"/>
              </a:rPr>
              <a:t> rồi với </a:t>
            </a:r>
            <a:r>
              <a:rPr lang="en-US" altLang="en-US" sz="2200" dirty="0" err="1">
                <a:solidFill>
                  <a:srgbClr val="FFC000"/>
                </a:solidFill>
                <a:latin typeface="+mj-lt"/>
              </a:rPr>
              <a:t>bể</a:t>
            </a:r>
            <a:r>
              <a:rPr lang="vi-VN" altLang="en-US" sz="2200" dirty="0">
                <a:solidFill>
                  <a:schemeClr val="bg1"/>
                </a:solidFill>
                <a:latin typeface="+mj-lt"/>
              </a:rPr>
              <a:t> </a:t>
            </a:r>
          </a:p>
          <a:p>
            <a:pPr eaLnBrk="1" hangingPunct="1"/>
            <a:r>
              <a:rPr lang="vi-VN" altLang="en-US" sz="2200" dirty="0">
                <a:solidFill>
                  <a:schemeClr val="bg1"/>
                </a:solidFill>
                <a:latin typeface="+mj-lt"/>
              </a:rPr>
              <a:t>hồi chiến tranh </a:t>
            </a:r>
            <a:r>
              <a:rPr lang="vi-VN" altLang="en-US" sz="2200" dirty="0">
                <a:solidFill>
                  <a:srgbClr val="FFC000"/>
                </a:solidFill>
                <a:latin typeface="+mj-lt"/>
              </a:rPr>
              <a:t>ở rừng </a:t>
            </a:r>
          </a:p>
          <a:p>
            <a:pPr eaLnBrk="1" hangingPunct="1"/>
            <a:r>
              <a:rPr lang="vi-VN" altLang="en-US" sz="2200" dirty="0">
                <a:solidFill>
                  <a:srgbClr val="FFC000"/>
                </a:solidFill>
                <a:latin typeface="+mj-lt"/>
              </a:rPr>
              <a:t>vầng trăng thành </a:t>
            </a:r>
            <a:r>
              <a:rPr lang="vi-VN" altLang="en-US" sz="2200" dirty="0">
                <a:solidFill>
                  <a:schemeClr val="bg1"/>
                </a:solidFill>
                <a:latin typeface="+mj-lt"/>
              </a:rPr>
              <a:t>tri kỷ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Trần trụi với thiên nhiên </a:t>
            </a:r>
          </a:p>
          <a:p>
            <a:pPr eaLnBrk="1" hangingPunct="1"/>
            <a:r>
              <a:rPr lang="vi-VN" altLang="en-US" sz="2200" dirty="0">
                <a:solidFill>
                  <a:srgbClr val="FFC000"/>
                </a:solidFill>
                <a:latin typeface="+mj-lt"/>
              </a:rPr>
              <a:t>hồn nhiên như cây cỏ </a:t>
            </a:r>
          </a:p>
          <a:p>
            <a:pPr eaLnBrk="1" hangingPunct="1"/>
            <a:r>
              <a:rPr lang="vi-VN" altLang="en-US" sz="2200" dirty="0">
                <a:solidFill>
                  <a:srgbClr val="FFC000"/>
                </a:solidFill>
                <a:latin typeface="+mj-lt"/>
              </a:rPr>
              <a:t>ngỡ không bao giờ quên </a:t>
            </a:r>
          </a:p>
          <a:p>
            <a:pPr eaLnBrk="1" hangingPunct="1"/>
            <a:r>
              <a:rPr lang="vi-VN" altLang="en-US" sz="2200" dirty="0">
                <a:solidFill>
                  <a:srgbClr val="FFC000"/>
                </a:solidFill>
                <a:latin typeface="+mj-lt"/>
              </a:rPr>
              <a:t>cái vầng trăng </a:t>
            </a:r>
            <a:r>
              <a:rPr lang="vi-VN" altLang="en-US" sz="2200" dirty="0">
                <a:solidFill>
                  <a:schemeClr val="bg1"/>
                </a:solidFill>
                <a:latin typeface="+mj-lt"/>
              </a:rPr>
              <a:t>tình nghĩa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Từ </a:t>
            </a:r>
            <a:r>
              <a:rPr lang="vi-VN" altLang="en-US" sz="2200" dirty="0">
                <a:solidFill>
                  <a:schemeClr val="bg1"/>
                </a:solidFill>
                <a:latin typeface="+mj-lt"/>
              </a:rPr>
              <a:t>hồi về thành phố </a:t>
            </a:r>
          </a:p>
          <a:p>
            <a:pPr eaLnBrk="1" hangingPunct="1"/>
            <a:r>
              <a:rPr lang="vi-VN" altLang="en-US" sz="2200" dirty="0">
                <a:solidFill>
                  <a:srgbClr val="FFC000"/>
                </a:solidFill>
                <a:latin typeface="+mj-lt"/>
              </a:rPr>
              <a:t>quen ánh điện cửa gương </a:t>
            </a:r>
          </a:p>
          <a:p>
            <a:pPr eaLnBrk="1" hangingPunct="1"/>
            <a:r>
              <a:rPr lang="vi-VN" altLang="en-US" sz="2200" dirty="0">
                <a:solidFill>
                  <a:srgbClr val="FFC000"/>
                </a:solidFill>
                <a:latin typeface="+mj-lt"/>
              </a:rPr>
              <a:t>vầng trăng </a:t>
            </a:r>
            <a:r>
              <a:rPr lang="vi-VN" altLang="en-US" sz="2200" dirty="0">
                <a:solidFill>
                  <a:schemeClr val="bg1"/>
                </a:solidFill>
                <a:latin typeface="+mj-lt"/>
              </a:rPr>
              <a:t>đi qua ngõ </a:t>
            </a:r>
          </a:p>
          <a:p>
            <a:pPr eaLnBrk="1" hangingPunct="1"/>
            <a:r>
              <a:rPr lang="vi-VN" altLang="en-US" sz="2200" dirty="0">
                <a:solidFill>
                  <a:schemeClr val="bg1"/>
                </a:solidFill>
                <a:latin typeface="+mj-lt"/>
              </a:rPr>
              <a:t>như người dưng qua đường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Thình lình đèn điện tắt </a:t>
            </a:r>
          </a:p>
          <a:p>
            <a:pPr eaLnBrk="1" hangingPunct="1"/>
            <a:r>
              <a:rPr lang="vi-VN" altLang="en-US" sz="2200" dirty="0">
                <a:solidFill>
                  <a:srgbClr val="FFC000"/>
                </a:solidFill>
                <a:latin typeface="+mj-lt"/>
              </a:rPr>
              <a:t>phòng buyn-đinh tối om </a:t>
            </a:r>
          </a:p>
          <a:p>
            <a:pPr eaLnBrk="1" hangingPunct="1"/>
            <a:r>
              <a:rPr lang="vi-VN" altLang="en-US" sz="2200" dirty="0">
                <a:solidFill>
                  <a:srgbClr val="FFC000"/>
                </a:solidFill>
                <a:latin typeface="+mj-lt"/>
              </a:rPr>
              <a:t>vội bật tung cửa sổ </a:t>
            </a:r>
          </a:p>
          <a:p>
            <a:pPr eaLnBrk="1" hangingPunct="1"/>
            <a:r>
              <a:rPr lang="vi-VN" altLang="en-US" sz="2200" dirty="0">
                <a:solidFill>
                  <a:srgbClr val="FFC000"/>
                </a:solidFill>
                <a:latin typeface="+mj-lt"/>
              </a:rPr>
              <a:t>đột ngột </a:t>
            </a:r>
            <a:r>
              <a:rPr lang="vi-VN" altLang="en-US" sz="2200" dirty="0">
                <a:solidFill>
                  <a:schemeClr val="bg1"/>
                </a:solidFill>
                <a:latin typeface="+mj-lt"/>
              </a:rPr>
              <a:t>vầng trăng tròn</a:t>
            </a:r>
            <a:endParaRPr lang="en-US" altLang="en-US" sz="2200" dirty="0">
              <a:solidFill>
                <a:schemeClr val="bg1"/>
              </a:solidFill>
              <a:latin typeface="+mj-lt"/>
            </a:endParaRPr>
          </a:p>
          <a:p>
            <a:pPr eaLnBrk="1" hangingPunct="1"/>
            <a:endParaRPr lang="en-US" altLang="en-US" sz="2200" dirty="0">
              <a:solidFill>
                <a:srgbClr val="FFC000"/>
              </a:solidFill>
              <a:latin typeface="+mj-lt"/>
            </a:endParaRPr>
          </a:p>
        </p:txBody>
      </p:sp>
      <p:cxnSp>
        <p:nvCxnSpPr>
          <p:cNvPr id="20" name="Straight Connector 19">
            <a:extLst>
              <a:ext uri="{FF2B5EF4-FFF2-40B4-BE49-F238E27FC236}">
                <a16:creationId xmlns:a16="http://schemas.microsoft.com/office/drawing/2014/main" xmlns="" id="{60FBF619-3E4A-4D26-A161-C4F2E11E4132}"/>
              </a:ext>
            </a:extLst>
          </p:cNvPr>
          <p:cNvCxnSpPr>
            <a:cxnSpLocks/>
          </p:cNvCxnSpPr>
          <p:nvPr/>
        </p:nvCxnSpPr>
        <p:spPr>
          <a:xfrm>
            <a:off x="6702425" y="178068"/>
            <a:ext cx="0" cy="3023919"/>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xmlns="" id="{B4AD0B60-326D-487A-B896-C3FA307EED07}"/>
              </a:ext>
            </a:extLst>
          </p:cNvPr>
          <p:cNvCxnSpPr>
            <a:cxnSpLocks/>
          </p:cNvCxnSpPr>
          <p:nvPr/>
        </p:nvCxnSpPr>
        <p:spPr>
          <a:xfrm flipH="1">
            <a:off x="6711950" y="3581403"/>
            <a:ext cx="1" cy="3098529"/>
          </a:xfrm>
          <a:prstGeom prst="line">
            <a:avLst/>
          </a:prstGeom>
        </p:spPr>
        <p:style>
          <a:lnRef idx="3">
            <a:schemeClr val="accent1"/>
          </a:lnRef>
          <a:fillRef idx="0">
            <a:schemeClr val="accent1"/>
          </a:fillRef>
          <a:effectRef idx="2">
            <a:schemeClr val="accent1"/>
          </a:effectRef>
          <a:fontRef idx="minor">
            <a:schemeClr val="tx1"/>
          </a:fontRef>
        </p:style>
      </p:cxnSp>
      <p:sp>
        <p:nvSpPr>
          <p:cNvPr id="26" name="Text Box 9">
            <a:extLst>
              <a:ext uri="{FF2B5EF4-FFF2-40B4-BE49-F238E27FC236}">
                <a16:creationId xmlns:a16="http://schemas.microsoft.com/office/drawing/2014/main" xmlns="" id="{F76A57FD-62D1-4AA4-8374-4C7025B353EA}"/>
              </a:ext>
            </a:extLst>
          </p:cNvPr>
          <p:cNvSpPr txBox="1"/>
          <p:nvPr/>
        </p:nvSpPr>
        <p:spPr>
          <a:xfrm>
            <a:off x="6942939" y="495300"/>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Nghĩa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thực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trăng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đep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vĩnh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hằng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đất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nước</a:t>
            </a: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12" name="Text Box 9">
            <a:extLst>
              <a:ext uri="{FF2B5EF4-FFF2-40B4-BE49-F238E27FC236}">
                <a16:creationId xmlns:a16="http://schemas.microsoft.com/office/drawing/2014/main" xmlns="" id="{B0D46DB6-E4C7-43AB-9500-8E30C20D12F3}"/>
              </a:ext>
            </a:extLst>
          </p:cNvPr>
          <p:cNvSpPr txBox="1"/>
          <p:nvPr/>
        </p:nvSpPr>
        <p:spPr>
          <a:xfrm>
            <a:off x="6942939" y="1916112"/>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a:solidFill>
                  <a:srgbClr val="000000"/>
                </a:solidFill>
                <a:latin typeface="Times New Roman" pitchFamily="18" charset="0"/>
                <a:cs typeface="Calibri" pitchFamily="34" charset="0"/>
              </a:rPr>
              <a:t>Trăng là biểu tượng cho cuộc sống tình nghĩa, trong sáng của quá khứ gian lao</a:t>
            </a:r>
          </a:p>
          <a:p>
            <a:pPr algn="just" eaLnBrk="1" hangingPunct="1">
              <a:lnSpc>
                <a:spcPct val="115000"/>
              </a:lnSpc>
              <a:spcAft>
                <a:spcPts val="1000"/>
              </a:spcAft>
              <a:defRPr/>
            </a:pPr>
            <a:endParaRPr lang="en-US" sz="2400">
              <a:solidFill>
                <a:srgbClr val="000000"/>
              </a:solidFill>
              <a:latin typeface="Times New Roman" pitchFamily="18" charset="0"/>
              <a:cs typeface="Calibri" pitchFamily="34" charset="0"/>
            </a:endParaRPr>
          </a:p>
        </p:txBody>
      </p:sp>
      <p:sp>
        <p:nvSpPr>
          <p:cNvPr id="13" name="Text Box 9">
            <a:extLst>
              <a:ext uri="{FF2B5EF4-FFF2-40B4-BE49-F238E27FC236}">
                <a16:creationId xmlns:a16="http://schemas.microsoft.com/office/drawing/2014/main" xmlns="" id="{01478492-CC2C-4C56-AB18-8605410C0124}"/>
              </a:ext>
            </a:extLst>
          </p:cNvPr>
          <p:cNvSpPr txBox="1"/>
          <p:nvPr/>
        </p:nvSpPr>
        <p:spPr>
          <a:xfrm>
            <a:off x="6942939" y="4583375"/>
            <a:ext cx="4984743" cy="1309687"/>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đẹp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ấy</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vẹn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nguyên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song </a:t>
            </a:r>
            <a:r>
              <a:rPr lang="en-US" sz="2400" dirty="0" err="1">
                <a:solidFill>
                  <a:srgbClr val="000000"/>
                </a:solidFill>
                <a:latin typeface="Times New Roman" pitchFamily="18" charset="0"/>
                <a:cs typeface="Calibri" pitchFamily="34" charset="0"/>
              </a:rPr>
              <a:t>hành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cùng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hiện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tại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dù</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cho</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lãng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quên</a:t>
            </a:r>
            <a:r>
              <a:rPr lang="en-US" sz="2400" dirty="0">
                <a:solidFill>
                  <a:srgbClr val="000000"/>
                </a:solidFill>
                <a:latin typeface="Times New Roman" pitchFamily="18" charset="0"/>
                <a:cs typeface="Calibri" pitchFamily="34" charset="0"/>
              </a:rPr>
              <a:t>.</a:t>
            </a: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32781" name="TextBox 1">
            <a:extLst>
              <a:ext uri="{FF2B5EF4-FFF2-40B4-BE49-F238E27FC236}">
                <a16:creationId xmlns:a16="http://schemas.microsoft.com/office/drawing/2014/main" xmlns="" id="{B89FCFE0-1DC3-456F-8540-A55AE1B10E04}"/>
              </a:ext>
            </a:extLst>
          </p:cNvPr>
          <p:cNvSpPr txBox="1">
            <a:spLocks noChangeArrowheads="1"/>
          </p:cNvSpPr>
          <p:nvPr/>
        </p:nvSpPr>
        <p:spPr bwMode="auto">
          <a:xfrm>
            <a:off x="823118" y="2888906"/>
            <a:ext cx="17549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Ý </a:t>
            </a:r>
            <a:r>
              <a:rPr lang="en-US" altLang="en-US" sz="2800" b="1" dirty="0" err="1">
                <a:latin typeface="Times New Roman" panose="02020603050405020304" pitchFamily="18" charset="0"/>
                <a:cs typeface="Times New Roman" panose="02020603050405020304" pitchFamily="18" charset="0"/>
              </a:rPr>
              <a:t>nghĩa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trăng</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0" y="1"/>
            <a:ext cx="3886200" cy="900113"/>
            <a:chOff x="1920" y="0"/>
            <a:chExt cx="2448" cy="567"/>
          </a:xfrm>
        </p:grpSpPr>
        <p:sp>
          <p:nvSpPr>
            <p:cNvPr id="22548" name="Text Box 4"/>
            <p:cNvSpPr txBox="1">
              <a:spLocks noChangeArrowheads="1"/>
            </p:cNvSpPr>
            <p:nvPr/>
          </p:nvSpPr>
          <p:spPr bwMode="auto">
            <a:xfrm>
              <a:off x="1920" y="0"/>
              <a:ext cx="1296" cy="365"/>
            </a:xfrm>
            <a:prstGeom prst="rect">
              <a:avLst/>
            </a:prstGeom>
            <a:noFill/>
            <a:ln w="9525">
              <a:noFill/>
              <a:miter lim="800000"/>
              <a:headEnd/>
              <a:tailEnd/>
            </a:ln>
          </p:spPr>
          <p:txBody>
            <a:bodyPr>
              <a:spAutoFit/>
            </a:bodyPr>
            <a:lstStyle/>
            <a:p>
              <a:pPr>
                <a:spcBef>
                  <a:spcPct val="50000"/>
                </a:spcBef>
              </a:pPr>
              <a:endParaRPr lang="en-US" sz="3200">
                <a:solidFill>
                  <a:schemeClr val="bg2"/>
                </a:solidFill>
                <a:latin typeface=".VnAristote" pitchFamily="34" charset="0"/>
              </a:endParaRPr>
            </a:p>
          </p:txBody>
        </p:sp>
        <p:sp>
          <p:nvSpPr>
            <p:cNvPr id="22549" name="Text Box 5"/>
            <p:cNvSpPr txBox="1">
              <a:spLocks noChangeArrowheads="1"/>
            </p:cNvSpPr>
            <p:nvPr/>
          </p:nvSpPr>
          <p:spPr bwMode="auto">
            <a:xfrm>
              <a:off x="3024" y="336"/>
              <a:ext cx="1344" cy="231"/>
            </a:xfrm>
            <a:prstGeom prst="rect">
              <a:avLst/>
            </a:prstGeom>
            <a:noFill/>
            <a:ln w="9525">
              <a:noFill/>
              <a:miter lim="800000"/>
              <a:headEnd/>
              <a:tailEnd/>
            </a:ln>
          </p:spPr>
          <p:txBody>
            <a:bodyPr>
              <a:spAutoFit/>
            </a:bodyPr>
            <a:lstStyle/>
            <a:p>
              <a:pPr>
                <a:spcBef>
                  <a:spcPct val="50000"/>
                </a:spcBef>
              </a:pPr>
              <a:endParaRPr lang="en-US"/>
            </a:p>
          </p:txBody>
        </p:sp>
      </p:grpSp>
      <p:sp>
        <p:nvSpPr>
          <p:cNvPr id="22532" name="Text Box 6"/>
          <p:cNvSpPr txBox="1">
            <a:spLocks noChangeArrowheads="1"/>
          </p:cNvSpPr>
          <p:nvPr/>
        </p:nvSpPr>
        <p:spPr bwMode="auto">
          <a:xfrm>
            <a:off x="9128125" y="3389313"/>
            <a:ext cx="290464" cy="369332"/>
          </a:xfrm>
          <a:prstGeom prst="rect">
            <a:avLst/>
          </a:prstGeom>
          <a:noFill/>
          <a:ln w="9525" algn="ctr">
            <a:noFill/>
            <a:miter lim="800000"/>
            <a:headEnd/>
            <a:tailEnd/>
          </a:ln>
        </p:spPr>
        <p:txBody>
          <a:bodyPr wrap="none">
            <a:spAutoFit/>
          </a:bodyPr>
          <a:lstStyle/>
          <a:p>
            <a:r>
              <a:rPr lang="en-US"/>
              <a:t>  </a:t>
            </a:r>
          </a:p>
        </p:txBody>
      </p:sp>
      <p:sp>
        <p:nvSpPr>
          <p:cNvPr id="22533" name="Text Box 7"/>
          <p:cNvSpPr txBox="1">
            <a:spLocks noChangeArrowheads="1"/>
          </p:cNvSpPr>
          <p:nvPr/>
        </p:nvSpPr>
        <p:spPr bwMode="auto">
          <a:xfrm>
            <a:off x="7375525" y="2322513"/>
            <a:ext cx="237566" cy="369332"/>
          </a:xfrm>
          <a:prstGeom prst="rect">
            <a:avLst/>
          </a:prstGeom>
          <a:noFill/>
          <a:ln w="9525" algn="ctr">
            <a:noFill/>
            <a:miter lim="800000"/>
            <a:headEnd/>
            <a:tailEnd/>
          </a:ln>
        </p:spPr>
        <p:txBody>
          <a:bodyPr wrap="none">
            <a:spAutoFit/>
          </a:bodyPr>
          <a:lstStyle/>
          <a:p>
            <a:r>
              <a:rPr lang="en-US"/>
              <a:t> </a:t>
            </a:r>
          </a:p>
        </p:txBody>
      </p:sp>
      <p:sp>
        <p:nvSpPr>
          <p:cNvPr id="22535" name="Text Box 9"/>
          <p:cNvSpPr txBox="1">
            <a:spLocks noChangeArrowheads="1"/>
          </p:cNvSpPr>
          <p:nvPr/>
        </p:nvSpPr>
        <p:spPr bwMode="auto">
          <a:xfrm>
            <a:off x="2613026" y="5249863"/>
            <a:ext cx="3559175" cy="641350"/>
          </a:xfrm>
          <a:prstGeom prst="rect">
            <a:avLst/>
          </a:prstGeom>
          <a:noFill/>
          <a:ln w="9525" algn="ctr">
            <a:noFill/>
            <a:miter lim="800000"/>
            <a:headEnd/>
            <a:tailEnd/>
          </a:ln>
        </p:spPr>
        <p:txBody>
          <a:bodyPr>
            <a:spAutoFit/>
          </a:bodyPr>
          <a:lstStyle/>
          <a:p>
            <a:pPr>
              <a:spcBef>
                <a:spcPct val="50000"/>
              </a:spcBef>
            </a:pPr>
            <a:endParaRPr lang="en-US" sz="3600" b="1" i="1" u="sng">
              <a:solidFill>
                <a:srgbClr val="FF0000"/>
              </a:solidFill>
            </a:endParaRPr>
          </a:p>
        </p:txBody>
      </p:sp>
      <p:sp>
        <p:nvSpPr>
          <p:cNvPr id="22536" name="Text Box 11"/>
          <p:cNvSpPr txBox="1">
            <a:spLocks noChangeArrowheads="1"/>
          </p:cNvSpPr>
          <p:nvPr/>
        </p:nvSpPr>
        <p:spPr bwMode="auto">
          <a:xfrm>
            <a:off x="8382000" y="6324601"/>
            <a:ext cx="1371600" cy="366713"/>
          </a:xfrm>
          <a:prstGeom prst="rect">
            <a:avLst/>
          </a:prstGeom>
          <a:noFill/>
          <a:ln w="9525">
            <a:noFill/>
            <a:miter lim="800000"/>
            <a:headEnd/>
            <a:tailEnd/>
          </a:ln>
        </p:spPr>
        <p:txBody>
          <a:bodyPr>
            <a:spAutoFit/>
          </a:bodyPr>
          <a:lstStyle/>
          <a:p>
            <a:pPr>
              <a:spcBef>
                <a:spcPct val="50000"/>
              </a:spcBef>
            </a:pPr>
            <a:endParaRPr lang="en-US"/>
          </a:p>
        </p:txBody>
      </p:sp>
      <p:sp>
        <p:nvSpPr>
          <p:cNvPr id="22539" name="Text Box 24"/>
          <p:cNvSpPr txBox="1">
            <a:spLocks noChangeArrowheads="1"/>
          </p:cNvSpPr>
          <p:nvPr/>
        </p:nvSpPr>
        <p:spPr bwMode="auto">
          <a:xfrm>
            <a:off x="2362200" y="3048001"/>
            <a:ext cx="7162800" cy="366713"/>
          </a:xfrm>
          <a:prstGeom prst="rect">
            <a:avLst/>
          </a:prstGeom>
          <a:noFill/>
          <a:ln w="9525">
            <a:noFill/>
            <a:miter lim="800000"/>
            <a:headEnd/>
            <a:tailEnd/>
          </a:ln>
        </p:spPr>
        <p:txBody>
          <a:bodyPr>
            <a:spAutoFit/>
          </a:bodyPr>
          <a:lstStyle/>
          <a:p>
            <a:pPr>
              <a:spcBef>
                <a:spcPct val="50000"/>
              </a:spcBef>
            </a:pPr>
            <a:endParaRPr lang="en-US"/>
          </a:p>
        </p:txBody>
      </p:sp>
      <p:sp>
        <p:nvSpPr>
          <p:cNvPr id="237599" name="Text Box 31"/>
          <p:cNvSpPr txBox="1">
            <a:spLocks noChangeArrowheads="1"/>
          </p:cNvSpPr>
          <p:nvPr/>
        </p:nvSpPr>
        <p:spPr bwMode="auto">
          <a:xfrm>
            <a:off x="1477241" y="5665554"/>
            <a:ext cx="10304318" cy="954107"/>
          </a:xfrm>
          <a:prstGeom prst="rect">
            <a:avLst/>
          </a:prstGeom>
          <a:noFill/>
          <a:ln w="9525">
            <a:noFill/>
            <a:miter lim="800000"/>
            <a:headEnd/>
            <a:tailEnd/>
          </a:ln>
        </p:spPr>
        <p:txBody>
          <a:bodyPr wrap="square">
            <a:spAutoFit/>
          </a:bodyPr>
          <a:lstStyle/>
          <a:p>
            <a:pPr algn="just">
              <a:spcBef>
                <a:spcPct val="50000"/>
              </a:spcBef>
            </a:pP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hướng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dễ</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khổ</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vốn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xmlns="" id="{2F0EA3D9-FA5B-4800-9F15-02F7F62103B8}"/>
              </a:ext>
            </a:extLst>
          </p:cNvPr>
          <p:cNvGrpSpPr/>
          <p:nvPr/>
        </p:nvGrpSpPr>
        <p:grpSpPr>
          <a:xfrm>
            <a:off x="0" y="15874"/>
            <a:ext cx="4110182" cy="2708191"/>
            <a:chOff x="0" y="15875"/>
            <a:chExt cx="3054926" cy="2667000"/>
          </a:xfrm>
        </p:grpSpPr>
        <p:pic>
          <p:nvPicPr>
            <p:cNvPr id="22546" name="Picture 57" descr="image-D16D_4B4C0E63"/>
            <p:cNvPicPr>
              <a:picLocks noChangeAspect="1" noChangeArrowheads="1"/>
            </p:cNvPicPr>
            <p:nvPr/>
          </p:nvPicPr>
          <p:blipFill>
            <a:blip r:embed="rId3"/>
            <a:srcRect/>
            <a:stretch>
              <a:fillRect/>
            </a:stretch>
          </p:blipFill>
          <p:spPr bwMode="auto">
            <a:xfrm>
              <a:off x="0" y="15875"/>
              <a:ext cx="3048000" cy="2667000"/>
            </a:xfrm>
            <a:prstGeom prst="rect">
              <a:avLst/>
            </a:prstGeom>
            <a:noFill/>
            <a:ln w="9525">
              <a:noFill/>
              <a:miter lim="800000"/>
              <a:headEnd/>
              <a:tailEnd/>
            </a:ln>
          </p:spPr>
        </p:pic>
        <p:sp>
          <p:nvSpPr>
            <p:cNvPr id="23" name="TextBox 22"/>
            <p:cNvSpPr txBox="1"/>
            <p:nvPr/>
          </p:nvSpPr>
          <p:spPr>
            <a:xfrm>
              <a:off x="1523999" y="2279883"/>
              <a:ext cx="153092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Làng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quê</a:t>
              </a:r>
              <a:r>
                <a:rPr lang="en-US" sz="2000" b="1" dirty="0">
                  <a:solidFill>
                    <a:srgbClr val="7030A0"/>
                  </a:solidFill>
                  <a:latin typeface="Times New Roman" pitchFamily="18" charset="0"/>
                  <a:cs typeface="Times New Roman" pitchFamily="18" charset="0"/>
                </a:rPr>
                <a:t> </a:t>
              </a:r>
              <a:endParaRPr lang="en-US" sz="2000" b="1" dirty="0">
                <a:solidFill>
                  <a:srgbClr val="7030A0"/>
                </a:solidFill>
              </a:endParaRPr>
            </a:p>
          </p:txBody>
        </p:sp>
      </p:grpSp>
      <p:grpSp>
        <p:nvGrpSpPr>
          <p:cNvPr id="4" name="Group 3">
            <a:extLst>
              <a:ext uri="{FF2B5EF4-FFF2-40B4-BE49-F238E27FC236}">
                <a16:creationId xmlns:a16="http://schemas.microsoft.com/office/drawing/2014/main" xmlns="" id="{C4D6AA61-F5AE-4C6E-A0DF-538A9DA903A9}"/>
              </a:ext>
            </a:extLst>
          </p:cNvPr>
          <p:cNvGrpSpPr/>
          <p:nvPr/>
        </p:nvGrpSpPr>
        <p:grpSpPr>
          <a:xfrm>
            <a:off x="4114800" y="-2308"/>
            <a:ext cx="3998342" cy="2708191"/>
            <a:chOff x="4114800" y="-2308"/>
            <a:chExt cx="2971800" cy="2667000"/>
          </a:xfrm>
        </p:grpSpPr>
        <p:pic>
          <p:nvPicPr>
            <p:cNvPr id="22544" name="Picture 43" descr="C%E1%BA%A3nh%2520%C4%91%E1%BA%B9p%2520h%C3%B9ng%2520v%E1%BB%B9%2520%E1%BB%9F%2520n%C3%BAi%2520r%E1%BB%ABng%2520T%C3%A2y%2520B%E1%BA%AFc">
              <a:hlinkClick r:id="rId4"/>
            </p:cNvPr>
            <p:cNvPicPr>
              <a:picLocks noChangeAspect="1" noChangeArrowheads="1"/>
            </p:cNvPicPr>
            <p:nvPr/>
          </p:nvPicPr>
          <p:blipFill>
            <a:blip r:embed="rId5"/>
            <a:srcRect/>
            <a:stretch>
              <a:fillRect/>
            </a:stretch>
          </p:blipFill>
          <p:spPr bwMode="auto">
            <a:xfrm>
              <a:off x="4114800" y="-2308"/>
              <a:ext cx="2971800" cy="2667000"/>
            </a:xfrm>
            <a:prstGeom prst="rect">
              <a:avLst/>
            </a:prstGeom>
            <a:noFill/>
            <a:ln w="9525">
              <a:noFill/>
              <a:miter lim="800000"/>
              <a:headEnd/>
              <a:tailEnd/>
            </a:ln>
          </p:spPr>
        </p:pic>
        <p:sp>
          <p:nvSpPr>
            <p:cNvPr id="24" name="TextBox 23"/>
            <p:cNvSpPr txBox="1"/>
            <p:nvPr/>
          </p:nvSpPr>
          <p:spPr>
            <a:xfrm>
              <a:off x="5846618" y="2252596"/>
              <a:ext cx="12399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Núi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rừng</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5" name="Group 4">
            <a:extLst>
              <a:ext uri="{FF2B5EF4-FFF2-40B4-BE49-F238E27FC236}">
                <a16:creationId xmlns:a16="http://schemas.microsoft.com/office/drawing/2014/main" xmlns="" id="{16AB0CB3-9D8B-4A9C-AA93-ABECD05DF208}"/>
              </a:ext>
            </a:extLst>
          </p:cNvPr>
          <p:cNvGrpSpPr/>
          <p:nvPr/>
        </p:nvGrpSpPr>
        <p:grpSpPr>
          <a:xfrm>
            <a:off x="8127078" y="-12133"/>
            <a:ext cx="4064922" cy="2733272"/>
            <a:chOff x="7543800" y="0"/>
            <a:chExt cx="3124200" cy="2667000"/>
          </a:xfrm>
        </p:grpSpPr>
        <p:pic>
          <p:nvPicPr>
            <p:cNvPr id="22538" name="Picture 22" descr="dem 3"/>
            <p:cNvPicPr>
              <a:picLocks noChangeAspect="1" noChangeArrowheads="1"/>
            </p:cNvPicPr>
            <p:nvPr/>
          </p:nvPicPr>
          <p:blipFill>
            <a:blip r:embed="rId6"/>
            <a:srcRect/>
            <a:stretch>
              <a:fillRect/>
            </a:stretch>
          </p:blipFill>
          <p:spPr bwMode="auto">
            <a:xfrm>
              <a:off x="7543800" y="0"/>
              <a:ext cx="3124200" cy="2667000"/>
            </a:xfrm>
            <a:prstGeom prst="rect">
              <a:avLst/>
            </a:prstGeom>
            <a:noFill/>
            <a:ln w="9525">
              <a:noFill/>
              <a:miter lim="800000"/>
              <a:headEnd/>
              <a:tailEnd/>
            </a:ln>
          </p:spPr>
        </p:pic>
        <p:sp>
          <p:nvSpPr>
            <p:cNvPr id="25" name="TextBox 24"/>
            <p:cNvSpPr txBox="1"/>
            <p:nvPr/>
          </p:nvSpPr>
          <p:spPr>
            <a:xfrm>
              <a:off x="9208654" y="2264699"/>
              <a:ext cx="1459345"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Thành</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phố</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6" name="Group 5">
            <a:extLst>
              <a:ext uri="{FF2B5EF4-FFF2-40B4-BE49-F238E27FC236}">
                <a16:creationId xmlns:a16="http://schemas.microsoft.com/office/drawing/2014/main" xmlns="" id="{522C8DC1-E4B0-4F6F-9295-7DAAE6844D85}"/>
              </a:ext>
            </a:extLst>
          </p:cNvPr>
          <p:cNvGrpSpPr/>
          <p:nvPr/>
        </p:nvGrpSpPr>
        <p:grpSpPr>
          <a:xfrm>
            <a:off x="-1" y="2734113"/>
            <a:ext cx="4100863" cy="2669381"/>
            <a:chOff x="-1" y="2734113"/>
            <a:chExt cx="4100863" cy="2669381"/>
          </a:xfrm>
        </p:grpSpPr>
        <p:pic>
          <p:nvPicPr>
            <p:cNvPr id="22545" name="Picture 49" descr="sau_mua_vu">
              <a:hlinkClick r:id="rId7"/>
            </p:cNvPr>
            <p:cNvPicPr>
              <a:picLocks noChangeAspect="1" noChangeArrowheads="1"/>
            </p:cNvPicPr>
            <p:nvPr/>
          </p:nvPicPr>
          <p:blipFill>
            <a:blip r:embed="rId8"/>
            <a:srcRect/>
            <a:stretch>
              <a:fillRect/>
            </a:stretch>
          </p:blipFill>
          <p:spPr bwMode="auto">
            <a:xfrm>
              <a:off x="-1" y="2734113"/>
              <a:ext cx="4100863" cy="2669381"/>
            </a:xfrm>
            <a:prstGeom prst="rect">
              <a:avLst/>
            </a:prstGeom>
            <a:noFill/>
            <a:ln w="9525">
              <a:noFill/>
              <a:miter lim="800000"/>
              <a:headEnd/>
              <a:tailEnd/>
            </a:ln>
          </p:spPr>
        </p:pic>
        <p:sp>
          <p:nvSpPr>
            <p:cNvPr id="26" name="TextBox 25"/>
            <p:cNvSpPr txBox="1"/>
            <p:nvPr/>
          </p:nvSpPr>
          <p:spPr>
            <a:xfrm>
              <a:off x="2330128"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Tuổi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thơ</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7" name="Group 6">
            <a:extLst>
              <a:ext uri="{FF2B5EF4-FFF2-40B4-BE49-F238E27FC236}">
                <a16:creationId xmlns:a16="http://schemas.microsoft.com/office/drawing/2014/main" xmlns="" id="{0287C94A-8200-4D40-864F-48B9AAFAE249}"/>
              </a:ext>
            </a:extLst>
          </p:cNvPr>
          <p:cNvGrpSpPr/>
          <p:nvPr/>
        </p:nvGrpSpPr>
        <p:grpSpPr>
          <a:xfrm>
            <a:off x="4100862" y="2706073"/>
            <a:ext cx="4035534" cy="2690356"/>
            <a:chOff x="4100862" y="2706073"/>
            <a:chExt cx="4035534" cy="2690356"/>
          </a:xfrm>
        </p:grpSpPr>
        <p:pic>
          <p:nvPicPr>
            <p:cNvPr id="22537" name="Picture 21" descr="dongchi"/>
            <p:cNvPicPr>
              <a:picLocks noChangeAspect="1" noChangeArrowheads="1"/>
            </p:cNvPicPr>
            <p:nvPr/>
          </p:nvPicPr>
          <p:blipFill>
            <a:blip r:embed="rId9"/>
            <a:srcRect/>
            <a:stretch>
              <a:fillRect/>
            </a:stretch>
          </p:blipFill>
          <p:spPr bwMode="auto">
            <a:xfrm>
              <a:off x="4100862" y="2706073"/>
              <a:ext cx="4035534" cy="2690356"/>
            </a:xfrm>
            <a:prstGeom prst="rect">
              <a:avLst/>
            </a:prstGeom>
            <a:noFill/>
            <a:ln w="9525">
              <a:noFill/>
              <a:miter lim="800000"/>
              <a:headEnd/>
              <a:tailEnd/>
            </a:ln>
          </p:spPr>
        </p:pic>
        <p:sp>
          <p:nvSpPr>
            <p:cNvPr id="27" name="TextBox 26"/>
            <p:cNvSpPr txBox="1"/>
            <p:nvPr/>
          </p:nvSpPr>
          <p:spPr>
            <a:xfrm>
              <a:off x="6360542" y="499517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Người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lính</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sp>
        <p:nvSpPr>
          <p:cNvPr id="28" name="TextBox 27"/>
          <p:cNvSpPr txBox="1"/>
          <p:nvPr/>
        </p:nvSpPr>
        <p:spPr>
          <a:xfrm>
            <a:off x="8458200" y="5410201"/>
            <a:ext cx="1752600" cy="461665"/>
          </a:xfrm>
          <a:prstGeom prst="rect">
            <a:avLst/>
          </a:prstGeom>
          <a:noFill/>
        </p:spPr>
        <p:txBody>
          <a:bodyPr wrap="square" rtlCol="0">
            <a:spAutoFit/>
          </a:bodyPr>
          <a:lstStyle/>
          <a:p>
            <a:r>
              <a:rPr lang="en-US" sz="2400" dirty="0">
                <a:solidFill>
                  <a:srgbClr val="0000EA"/>
                </a:solidFill>
                <a:latin typeface="Times New Roman" pitchFamily="18" charset="0"/>
                <a:cs typeface="Times New Roman" pitchFamily="18" charset="0"/>
              </a:rPr>
              <a:t> </a:t>
            </a:r>
            <a:endParaRPr lang="en-US" dirty="0"/>
          </a:p>
        </p:txBody>
      </p:sp>
      <p:grpSp>
        <p:nvGrpSpPr>
          <p:cNvPr id="8" name="Group 7">
            <a:extLst>
              <a:ext uri="{FF2B5EF4-FFF2-40B4-BE49-F238E27FC236}">
                <a16:creationId xmlns:a16="http://schemas.microsoft.com/office/drawing/2014/main" xmlns="" id="{D11D1936-6BB1-40FE-8939-D424B447FA63}"/>
              </a:ext>
            </a:extLst>
          </p:cNvPr>
          <p:cNvGrpSpPr/>
          <p:nvPr/>
        </p:nvGrpSpPr>
        <p:grpSpPr>
          <a:xfrm>
            <a:off x="8138332" y="2718893"/>
            <a:ext cx="4054603" cy="2677255"/>
            <a:chOff x="8138332" y="2719174"/>
            <a:chExt cx="4054603" cy="2677255"/>
          </a:xfrm>
        </p:grpSpPr>
        <p:pic>
          <p:nvPicPr>
            <p:cNvPr id="22543" name="Picture 33" descr="cchuc-020709">
              <a:hlinkClick r:id="rId10"/>
            </p:cNvPr>
            <p:cNvPicPr>
              <a:picLocks noChangeAspect="1" noChangeArrowheads="1"/>
            </p:cNvPicPr>
            <p:nvPr/>
          </p:nvPicPr>
          <p:blipFill>
            <a:blip r:embed="rId11"/>
            <a:srcRect/>
            <a:stretch>
              <a:fillRect/>
            </a:stretch>
          </p:blipFill>
          <p:spPr bwMode="auto">
            <a:xfrm>
              <a:off x="8138332" y="2719174"/>
              <a:ext cx="4035534" cy="2677255"/>
            </a:xfrm>
            <a:prstGeom prst="rect">
              <a:avLst/>
            </a:prstGeom>
            <a:noFill/>
            <a:ln w="9525">
              <a:noFill/>
              <a:miter lim="800000"/>
              <a:headEnd/>
              <a:tailEnd/>
            </a:ln>
          </p:spPr>
        </p:pic>
        <p:sp>
          <p:nvSpPr>
            <p:cNvPr id="29" name="TextBox 28"/>
            <p:cNvSpPr txBox="1"/>
            <p:nvPr/>
          </p:nvSpPr>
          <p:spPr>
            <a:xfrm>
              <a:off x="10440335"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Công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chức</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pic>
        <p:nvPicPr>
          <p:cNvPr id="10" name="Picture 9">
            <a:extLst>
              <a:ext uri="{FF2B5EF4-FFF2-40B4-BE49-F238E27FC236}">
                <a16:creationId xmlns:a16="http://schemas.microsoft.com/office/drawing/2014/main" xmlns="" id="{70AD21E2-119A-4E09-B2CD-35F05D754C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262" y="5278149"/>
            <a:ext cx="1536705" cy="1676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7599"/>
                                        </p:tgtEl>
                                        <p:attrNameLst>
                                          <p:attrName>style.visibility</p:attrName>
                                        </p:attrNameLst>
                                      </p:cBhvr>
                                      <p:to>
                                        <p:strVal val="visible"/>
                                      </p:to>
                                    </p:set>
                                    <p:animEffect transition="in" filter="randombar(horizontal)">
                                      <p:cBhvr>
                                        <p:cTn id="31" dur="500"/>
                                        <p:tgtEl>
                                          <p:spTgt spid="237599"/>
                                        </p:tgtEl>
                                      </p:cBhvr>
                                    </p:animEffect>
                                  </p:childTnLst>
                                </p:cTn>
                              </p:par>
                              <p:par>
                                <p:cTn id="32" presetID="14"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9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3">
            <a:extLst>
              <a:ext uri="{FF2B5EF4-FFF2-40B4-BE49-F238E27FC236}">
                <a16:creationId xmlns:a16="http://schemas.microsoft.com/office/drawing/2014/main" xmlns=""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xmlns=""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3.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xmlns=""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Suy</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ngẫm</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của</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tác</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giả</a:t>
            </a:r>
            <a:endParaRPr lang="zh-CN" altLang="en-US" sz="4000" b="1" i="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FAB1DDD2-4F8C-497A-BEF6-9346246A04C2}"/>
              </a:ext>
            </a:extLst>
          </p:cNvPr>
          <p:cNvSpPr/>
          <p:nvPr/>
        </p:nvSpPr>
        <p:spPr>
          <a:xfrm>
            <a:off x="1362864" y="2133642"/>
            <a:ext cx="4040409" cy="3970318"/>
          </a:xfrm>
          <a:prstGeom prst="rect">
            <a:avLst/>
          </a:prstGeom>
        </p:spPr>
        <p:txBody>
          <a:bodyPr wrap="square">
            <a:spAutoFit/>
          </a:bodyPr>
          <a:lstStyle/>
          <a:p>
            <a:r>
              <a:rPr lang="vi-VN" sz="2800" dirty="0">
                <a:solidFill>
                  <a:srgbClr val="00264D"/>
                </a:solidFill>
                <a:latin typeface="+mj-lt"/>
              </a:rPr>
              <a:t>Ngửa mặt lên nhìn mặt</a:t>
            </a:r>
            <a:r>
              <a:rPr lang="vi-VN" sz="2800" dirty="0">
                <a:latin typeface="+mj-lt"/>
              </a:rPr>
              <a:t/>
            </a:r>
            <a:br>
              <a:rPr lang="vi-VN" sz="2800" dirty="0">
                <a:latin typeface="+mj-lt"/>
              </a:rPr>
            </a:br>
            <a:r>
              <a:rPr lang="vi-VN" sz="2800" dirty="0">
                <a:solidFill>
                  <a:srgbClr val="00264D"/>
                </a:solidFill>
                <a:latin typeface="+mj-lt"/>
              </a:rPr>
              <a:t>có cái gì rưng rưng</a:t>
            </a:r>
            <a:r>
              <a:rPr lang="vi-VN" sz="2800" dirty="0">
                <a:latin typeface="+mj-lt"/>
              </a:rPr>
              <a:t/>
            </a:r>
            <a:br>
              <a:rPr lang="vi-VN" sz="2800" dirty="0">
                <a:latin typeface="+mj-lt"/>
              </a:rPr>
            </a:br>
            <a:r>
              <a:rPr lang="vi-VN" sz="2800" dirty="0">
                <a:solidFill>
                  <a:srgbClr val="00264D"/>
                </a:solidFill>
                <a:latin typeface="+mj-lt"/>
              </a:rPr>
              <a:t>như là đồng là bể</a:t>
            </a:r>
            <a:r>
              <a:rPr lang="vi-VN" sz="2800" dirty="0">
                <a:latin typeface="+mj-lt"/>
              </a:rPr>
              <a:t/>
            </a:r>
            <a:br>
              <a:rPr lang="vi-VN" sz="2800" dirty="0">
                <a:latin typeface="+mj-lt"/>
              </a:rPr>
            </a:br>
            <a:r>
              <a:rPr lang="vi-VN" sz="2800" dirty="0">
                <a:solidFill>
                  <a:srgbClr val="00264D"/>
                </a:solidFill>
                <a:latin typeface="+mj-lt"/>
              </a:rPr>
              <a:t>như là sông là rừng</a:t>
            </a:r>
            <a:r>
              <a:rPr lang="vi-VN" sz="2800" dirty="0">
                <a:latin typeface="+mj-lt"/>
              </a:rPr>
              <a:t/>
            </a:r>
            <a:br>
              <a:rPr lang="vi-VN" sz="2800" dirty="0">
                <a:latin typeface="+mj-lt"/>
              </a:rPr>
            </a:br>
            <a:r>
              <a:rPr lang="vi-VN" sz="2800" dirty="0">
                <a:latin typeface="+mj-lt"/>
              </a:rPr>
              <a:t/>
            </a:r>
            <a:br>
              <a:rPr lang="vi-VN" sz="2800" dirty="0">
                <a:latin typeface="+mj-lt"/>
              </a:rPr>
            </a:br>
            <a:r>
              <a:rPr lang="vi-VN" sz="2800" dirty="0">
                <a:solidFill>
                  <a:srgbClr val="00264D"/>
                </a:solidFill>
                <a:latin typeface="+mj-lt"/>
              </a:rPr>
              <a:t>Trăng cứ tròn vành vạnh</a:t>
            </a:r>
            <a:r>
              <a:rPr lang="vi-VN" sz="2800" dirty="0">
                <a:latin typeface="+mj-lt"/>
              </a:rPr>
              <a:t/>
            </a:r>
            <a:br>
              <a:rPr lang="vi-VN" sz="2800" dirty="0">
                <a:latin typeface="+mj-lt"/>
              </a:rPr>
            </a:br>
            <a:r>
              <a:rPr lang="vi-VN" sz="2800" dirty="0">
                <a:solidFill>
                  <a:srgbClr val="00264D"/>
                </a:solidFill>
                <a:latin typeface="+mj-lt"/>
              </a:rPr>
              <a:t>kể chi người vô tình</a:t>
            </a:r>
            <a:r>
              <a:rPr lang="vi-VN" sz="2800" dirty="0">
                <a:latin typeface="+mj-lt"/>
              </a:rPr>
              <a:t/>
            </a:r>
            <a:br>
              <a:rPr lang="vi-VN" sz="2800" dirty="0">
                <a:latin typeface="+mj-lt"/>
              </a:rPr>
            </a:br>
            <a:r>
              <a:rPr lang="vi-VN" sz="2800" dirty="0">
                <a:solidFill>
                  <a:srgbClr val="00264D"/>
                </a:solidFill>
                <a:latin typeface="+mj-lt"/>
              </a:rPr>
              <a:t>ánh trăng im phăng phắc</a:t>
            </a:r>
            <a:r>
              <a:rPr lang="vi-VN" sz="2800" dirty="0">
                <a:latin typeface="+mj-lt"/>
              </a:rPr>
              <a:t/>
            </a:r>
            <a:br>
              <a:rPr lang="vi-VN" sz="2800" dirty="0">
                <a:latin typeface="+mj-lt"/>
              </a:rPr>
            </a:br>
            <a:r>
              <a:rPr lang="vi-VN" sz="2800" dirty="0">
                <a:solidFill>
                  <a:srgbClr val="00264D"/>
                </a:solidFill>
                <a:latin typeface="+mj-lt"/>
              </a:rPr>
              <a:t>đủ cho ta giật mình</a:t>
            </a:r>
            <a:endParaRPr lang="en-SG" sz="2800" dirty="0">
              <a:latin typeface="+mj-lt"/>
            </a:endParaRPr>
          </a:p>
        </p:txBody>
      </p:sp>
      <p:pic>
        <p:nvPicPr>
          <p:cNvPr id="13" name="Picture 12" descr="Ghi Dia">
            <a:extLst>
              <a:ext uri="{FF2B5EF4-FFF2-40B4-BE49-F238E27FC236}">
                <a16:creationId xmlns:a16="http://schemas.microsoft.com/office/drawing/2014/main" xmlns="" id="{5CBBEA7E-FC4E-4F49-A45E-B86E123131B5}"/>
              </a:ext>
            </a:extLst>
          </p:cNvPr>
          <p:cNvPicPr>
            <a:picLocks noChangeAspect="1" noChangeArrowheads="1"/>
          </p:cNvPicPr>
          <p:nvPr/>
        </p:nvPicPr>
        <p:blipFill>
          <a:blip r:embed="rId6">
            <a:lum contrast="-6000"/>
          </a:blip>
          <a:srcRect/>
          <a:stretch>
            <a:fillRect/>
          </a:stretch>
        </p:blipFill>
        <p:spPr bwMode="auto">
          <a:xfrm>
            <a:off x="6229578" y="2214981"/>
            <a:ext cx="4724400" cy="3810000"/>
          </a:xfrm>
          <a:prstGeom prst="rect">
            <a:avLst/>
          </a:prstGeom>
          <a:solidFill>
            <a:srgbClr val="FFFF99"/>
          </a:solidFill>
          <a:ln w="9525">
            <a:noFill/>
            <a:miter lim="800000"/>
            <a:headEnd/>
            <a:tailEnd/>
          </a:ln>
        </p:spPr>
      </p:pic>
    </p:spTree>
    <p:extLst>
      <p:ext uri="{BB962C8B-B14F-4D97-AF65-F5344CB8AC3E}">
        <p14:creationId xmlns:p14="http://schemas.microsoft.com/office/powerpoint/2010/main" val="3950502788"/>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Picture 30" descr="Ghi Dia">
            <a:extLst>
              <a:ext uri="{FF2B5EF4-FFF2-40B4-BE49-F238E27FC236}">
                <a16:creationId xmlns:a16="http://schemas.microsoft.com/office/drawing/2014/main" xmlns="" id="{D28BF3BB-4686-41AD-BD01-2B970A4BD6FD}"/>
              </a:ext>
            </a:extLst>
          </p:cNvPr>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a:xfrm>
            <a:off x="7584649" y="2665485"/>
            <a:ext cx="3657600" cy="3320473"/>
          </a:xfrm>
          <a:prstGeom prst="rect">
            <a:avLst/>
          </a:prstGeom>
          <a:solidFill>
            <a:srgbClr val="FFFF99"/>
          </a:solidFill>
        </p:spPr>
      </p:pic>
      <p:sp>
        <p:nvSpPr>
          <p:cNvPr id="8" name="Rectangle 7">
            <a:extLst>
              <a:ext uri="{FF2B5EF4-FFF2-40B4-BE49-F238E27FC236}">
                <a16:creationId xmlns:a16="http://schemas.microsoft.com/office/drawing/2014/main" xmlns="" id="{40FF6CBF-9951-4418-8B02-6D9A594C9F81}"/>
              </a:ext>
            </a:extLst>
          </p:cNvPr>
          <p:cNvSpPr>
            <a:spLocks noChangeArrowheads="1"/>
          </p:cNvSpPr>
          <p:nvPr/>
        </p:nvSpPr>
        <p:spPr bwMode="auto">
          <a:xfrm>
            <a:off x="718440" y="811525"/>
            <a:ext cx="2699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 Mặt nhìn mặt:</a:t>
            </a:r>
            <a:endParaRPr lang="en-US" altLang="en-US" sz="2800" dirty="0"/>
          </a:p>
        </p:txBody>
      </p:sp>
      <p:sp>
        <p:nvSpPr>
          <p:cNvPr id="9" name="Rectangle 8">
            <a:extLst>
              <a:ext uri="{FF2B5EF4-FFF2-40B4-BE49-F238E27FC236}">
                <a16:creationId xmlns:a16="http://schemas.microsoft.com/office/drawing/2014/main" xmlns="" id="{97495BF3-E286-4AE5-940B-C16C30A704FF}"/>
              </a:ext>
            </a:extLst>
          </p:cNvPr>
          <p:cNvSpPr>
            <a:spLocks noChangeArrowheads="1"/>
          </p:cNvSpPr>
          <p:nvPr/>
        </p:nvSpPr>
        <p:spPr bwMode="auto">
          <a:xfrm>
            <a:off x="931827" y="2000323"/>
            <a:ext cx="2378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Rưng rưng </a:t>
            </a:r>
            <a:endParaRPr lang="en-US" altLang="en-US" sz="2800" dirty="0"/>
          </a:p>
        </p:txBody>
      </p:sp>
      <p:sp>
        <p:nvSpPr>
          <p:cNvPr id="10" name="Rectangle 7">
            <a:extLst>
              <a:ext uri="{FF2B5EF4-FFF2-40B4-BE49-F238E27FC236}">
                <a16:creationId xmlns:a16="http://schemas.microsoft.com/office/drawing/2014/main" xmlns="" id="{7ACDEDA9-00A3-4B37-9E29-9E59766B42F5}"/>
              </a:ext>
            </a:extLst>
          </p:cNvPr>
          <p:cNvSpPr>
            <a:spLocks noChangeArrowheads="1"/>
          </p:cNvSpPr>
          <p:nvPr/>
        </p:nvSpPr>
        <p:spPr bwMode="auto">
          <a:xfrm>
            <a:off x="3839409" y="596081"/>
            <a:ext cx="29998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en-US" sz="2800" dirty="0">
                <a:cs typeface="Times New Roman" panose="02020603050405020304" pitchFamily="18" charset="0"/>
              </a:rPr>
              <a:t>người trăng, đối diện, đàm tâm</a:t>
            </a:r>
            <a:endParaRPr lang="pt-BR" altLang="en-US" sz="2800" dirty="0"/>
          </a:p>
        </p:txBody>
      </p:sp>
      <p:sp>
        <p:nvSpPr>
          <p:cNvPr id="11" name="Rectangle 10">
            <a:extLst>
              <a:ext uri="{FF2B5EF4-FFF2-40B4-BE49-F238E27FC236}">
                <a16:creationId xmlns:a16="http://schemas.microsoft.com/office/drawing/2014/main" xmlns="" id="{0B752802-561E-4229-AF96-DAAAB75A0897}"/>
              </a:ext>
            </a:extLst>
          </p:cNvPr>
          <p:cNvSpPr>
            <a:spLocks noChangeArrowheads="1"/>
          </p:cNvSpPr>
          <p:nvPr/>
        </p:nvSpPr>
        <p:spPr bwMode="auto">
          <a:xfrm>
            <a:off x="3367726" y="1769985"/>
            <a:ext cx="3644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từ láy gợi tả, diễn tả nỗi xúc động nghẹn ngào </a:t>
            </a:r>
            <a:endParaRPr lang="en-US" altLang="en-US" sz="2800" dirty="0"/>
          </a:p>
        </p:txBody>
      </p:sp>
      <p:sp>
        <p:nvSpPr>
          <p:cNvPr id="12" name="AutoShape 2">
            <a:extLst>
              <a:ext uri="{FF2B5EF4-FFF2-40B4-BE49-F238E27FC236}">
                <a16:creationId xmlns:a16="http://schemas.microsoft.com/office/drawing/2014/main" xmlns="" id="{CFD7D4BE-DE5C-40DF-95B1-3757A5E8A4A8}"/>
              </a:ext>
            </a:extLst>
          </p:cNvPr>
          <p:cNvSpPr>
            <a:spLocks/>
          </p:cNvSpPr>
          <p:nvPr/>
        </p:nvSpPr>
        <p:spPr bwMode="auto">
          <a:xfrm flipH="1">
            <a:off x="3091599" y="1887149"/>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xmlns="" id="{1864772D-875C-4744-B864-652879F62A37}"/>
              </a:ext>
            </a:extLst>
          </p:cNvPr>
          <p:cNvSpPr>
            <a:spLocks noChangeArrowheads="1"/>
          </p:cNvSpPr>
          <p:nvPr/>
        </p:nvSpPr>
        <p:spPr bwMode="auto">
          <a:xfrm>
            <a:off x="949751" y="3051585"/>
            <a:ext cx="6310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Hình ảnh lặp lại : đồng, bể, sông, rừng </a:t>
            </a:r>
            <a:endParaRPr lang="en-US" altLang="en-US" sz="2800" dirty="0"/>
          </a:p>
        </p:txBody>
      </p:sp>
      <p:sp>
        <p:nvSpPr>
          <p:cNvPr id="14" name="Rectangle 8">
            <a:extLst>
              <a:ext uri="{FF2B5EF4-FFF2-40B4-BE49-F238E27FC236}">
                <a16:creationId xmlns:a16="http://schemas.microsoft.com/office/drawing/2014/main" xmlns="" id="{52B379FE-7EE7-4B0D-BD8D-84C96990AA9D}"/>
              </a:ext>
            </a:extLst>
          </p:cNvPr>
          <p:cNvSpPr>
            <a:spLocks noChangeArrowheads="1"/>
          </p:cNvSpPr>
          <p:nvPr/>
        </p:nvSpPr>
        <p:spPr bwMode="auto">
          <a:xfrm>
            <a:off x="989981" y="3757096"/>
            <a:ext cx="58476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dirty="0">
                <a:cs typeface="Times New Roman" panose="02020603050405020304" pitchFamily="18" charset="0"/>
              </a:rPr>
              <a:t> Cấu trúc thơ song hành (như là, là) cùng với phép so sánh, liệt kê + giọng thơ xúc động, nhịp thơ hối hả</a:t>
            </a:r>
          </a:p>
        </p:txBody>
      </p:sp>
      <p:sp>
        <p:nvSpPr>
          <p:cNvPr id="15" name="AutoShape 2">
            <a:extLst>
              <a:ext uri="{FF2B5EF4-FFF2-40B4-BE49-F238E27FC236}">
                <a16:creationId xmlns:a16="http://schemas.microsoft.com/office/drawing/2014/main" xmlns="" id="{5EBF65A9-9D82-48C9-8697-A24021C07E45}"/>
              </a:ext>
            </a:extLst>
          </p:cNvPr>
          <p:cNvSpPr>
            <a:spLocks/>
          </p:cNvSpPr>
          <p:nvPr/>
        </p:nvSpPr>
        <p:spPr bwMode="auto">
          <a:xfrm flipH="1">
            <a:off x="3483000" y="703614"/>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15">
            <a:extLst>
              <a:ext uri="{FF2B5EF4-FFF2-40B4-BE49-F238E27FC236}">
                <a16:creationId xmlns:a16="http://schemas.microsoft.com/office/drawing/2014/main" xmlns="" id="{8E5B5B05-A453-486B-8DAF-19A4C404F5EB}"/>
              </a:ext>
            </a:extLst>
          </p:cNvPr>
          <p:cNvSpPr>
            <a:spLocks noChangeArrowheads="1"/>
          </p:cNvSpPr>
          <p:nvPr/>
        </p:nvSpPr>
        <p:spPr bwMode="auto">
          <a:xfrm>
            <a:off x="989982" y="5379807"/>
            <a:ext cx="5915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b="1" dirty="0">
                <a:solidFill>
                  <a:srgbClr val="0000FF"/>
                </a:solidFill>
                <a:cs typeface="Times New Roman" panose="02020603050405020304" pitchFamily="18" charset="0"/>
              </a:rPr>
              <a:t> </a:t>
            </a:r>
            <a:r>
              <a:rPr lang="en-US" sz="2800" b="1" dirty="0" err="1">
                <a:solidFill>
                  <a:srgbClr val="0000FF"/>
                </a:solidFill>
                <a:cs typeface="Times New Roman" pitchFamily="18" charset="0"/>
              </a:rPr>
              <a:t>Tâm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trạng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xúc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động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xao</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xuyến</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kỉ</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niệm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được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đánh</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thức</a:t>
            </a:r>
            <a:endParaRPr lang="pt-BR" altLang="en-US" sz="2800" b="1" dirty="0">
              <a:solidFill>
                <a:srgbClr val="0000FF"/>
              </a:solidFill>
            </a:endParaRPr>
          </a:p>
        </p:txBody>
      </p:sp>
      <p:sp>
        <p:nvSpPr>
          <p:cNvPr id="17" name="Rectangle 16">
            <a:extLst>
              <a:ext uri="{FF2B5EF4-FFF2-40B4-BE49-F238E27FC236}">
                <a16:creationId xmlns:a16="http://schemas.microsoft.com/office/drawing/2014/main" xmlns="" id="{AA6FA6AD-59ED-4955-B783-A78C5F4BDD72}"/>
              </a:ext>
            </a:extLst>
          </p:cNvPr>
          <p:cNvSpPr>
            <a:spLocks noChangeArrowheads="1"/>
          </p:cNvSpPr>
          <p:nvPr/>
        </p:nvSpPr>
        <p:spPr bwMode="auto">
          <a:xfrm>
            <a:off x="7656944" y="692727"/>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None/>
            </a:pPr>
            <a:r>
              <a:rPr lang="en-US" altLang="en-US" sz="2800" dirty="0" err="1">
                <a:cs typeface="Times New Roman" panose="02020603050405020304" pitchFamily="18" charset="0"/>
              </a:rPr>
              <a:t>Ngửa</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r>
              <a:rPr lang="en-US" altLang="en-US" sz="2800" dirty="0">
                <a:cs typeface="Times New Roman" panose="02020603050405020304" pitchFamily="18" charset="0"/>
              </a:rPr>
              <a:t> </a:t>
            </a:r>
            <a:r>
              <a:rPr lang="en-US" altLang="en-US" sz="2800" dirty="0" err="1">
                <a:cs typeface="Times New Roman" panose="02020603050405020304" pitchFamily="18" charset="0"/>
              </a:rPr>
              <a:t>lên</a:t>
            </a:r>
            <a:r>
              <a:rPr lang="en-US" altLang="en-US" sz="2800" dirty="0">
                <a:cs typeface="Times New Roman" panose="02020603050405020304" pitchFamily="18" charset="0"/>
              </a:rPr>
              <a:t> </a:t>
            </a:r>
            <a:r>
              <a:rPr lang="en-US" altLang="en-US" sz="2800" dirty="0" err="1">
                <a:cs typeface="Times New Roman" panose="02020603050405020304" pitchFamily="18" charset="0"/>
              </a:rPr>
              <a:t>nhìn</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c</a:t>
            </a:r>
            <a:r>
              <a:rPr lang="en-US" altLang="en-US" sz="2800" dirty="0" err="1">
                <a:cs typeface="Times New Roman" panose="02020603050405020304" pitchFamily="18" charset="0"/>
              </a:rPr>
              <a:t>ó</a:t>
            </a:r>
            <a:r>
              <a:rPr lang="en-US" altLang="en-US" sz="2800" dirty="0">
                <a:cs typeface="Times New Roman" panose="02020603050405020304" pitchFamily="18" charset="0"/>
              </a:rPr>
              <a:t> </a:t>
            </a:r>
            <a:r>
              <a:rPr lang="en-US" altLang="en-US" sz="2800" dirty="0" err="1">
                <a:cs typeface="Times New Roman" panose="02020603050405020304" pitchFamily="18" charset="0"/>
              </a:rPr>
              <a:t>cái</a:t>
            </a:r>
            <a:r>
              <a:rPr lang="en-US" altLang="en-US" sz="2800" dirty="0">
                <a:cs typeface="Times New Roman" panose="02020603050405020304" pitchFamily="18" charset="0"/>
              </a:rPr>
              <a:t> </a:t>
            </a:r>
            <a:r>
              <a:rPr lang="en-US" altLang="en-US" sz="2800" dirty="0" err="1">
                <a:cs typeface="Times New Roman" panose="02020603050405020304" pitchFamily="18" charset="0"/>
              </a:rPr>
              <a:t>gì</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đồng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bể</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sông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rừng</a:t>
            </a:r>
            <a:endParaRPr lang="en-US" altLang="en-US" sz="2800" dirty="0">
              <a:cs typeface="Times New Roman" panose="02020603050405020304" pitchFamily="18" charset="0"/>
            </a:endParaRPr>
          </a:p>
        </p:txBody>
      </p:sp>
      <p:cxnSp>
        <p:nvCxnSpPr>
          <p:cNvPr id="18" name="Straight Connector 17">
            <a:extLst>
              <a:ext uri="{FF2B5EF4-FFF2-40B4-BE49-F238E27FC236}">
                <a16:creationId xmlns:a16="http://schemas.microsoft.com/office/drawing/2014/main" xmlns="" id="{18DF4E3E-B560-4E70-9252-CC1F85660982}"/>
              </a:ext>
            </a:extLst>
          </p:cNvPr>
          <p:cNvCxnSpPr>
            <a:cxnSpLocks/>
          </p:cNvCxnSpPr>
          <p:nvPr/>
        </p:nvCxnSpPr>
        <p:spPr>
          <a:xfrm>
            <a:off x="7213536" y="683492"/>
            <a:ext cx="13138" cy="54762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258A3CB-E8BB-4E7E-8DA6-FD8D6D87B04F}"/>
              </a:ext>
            </a:extLst>
          </p:cNvPr>
          <p:cNvCxnSpPr/>
          <p:nvPr/>
        </p:nvCxnSpPr>
        <p:spPr>
          <a:xfrm>
            <a:off x="8629073"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34DEF2-54A0-40A7-A734-E12AC651F08B}"/>
              </a:ext>
            </a:extLst>
          </p:cNvPr>
          <p:cNvCxnSpPr/>
          <p:nvPr/>
        </p:nvCxnSpPr>
        <p:spPr>
          <a:xfrm>
            <a:off x="10476344"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AD56992-F517-46EF-B8F5-F2DEC9A5C1EA}"/>
              </a:ext>
            </a:extLst>
          </p:cNvPr>
          <p:cNvCxnSpPr>
            <a:cxnSpLocks/>
          </p:cNvCxnSpPr>
          <p:nvPr/>
        </p:nvCxnSpPr>
        <p:spPr>
          <a:xfrm>
            <a:off x="8992769" y="1607128"/>
            <a:ext cx="1444319" cy="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8B3C64B8-6513-4033-A41E-ED5872F770A5}"/>
              </a:ext>
            </a:extLst>
          </p:cNvPr>
          <p:cNvCxnSpPr>
            <a:cxnSpLocks/>
          </p:cNvCxnSpPr>
          <p:nvPr/>
        </p:nvCxnSpPr>
        <p:spPr>
          <a:xfrm flipV="1">
            <a:off x="9506498" y="1988127"/>
            <a:ext cx="371794" cy="40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8A7CDDE-6ACA-47F8-B993-BFE77D783185}"/>
              </a:ext>
            </a:extLst>
          </p:cNvPr>
          <p:cNvCxnSpPr/>
          <p:nvPr/>
        </p:nvCxnSpPr>
        <p:spPr>
          <a:xfrm>
            <a:off x="7680758" y="1986541"/>
            <a:ext cx="966787"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F47D04FF-D9CE-4D7E-A904-680AC1197B3D}"/>
              </a:ext>
            </a:extLst>
          </p:cNvPr>
          <p:cNvCxnSpPr/>
          <p:nvPr/>
        </p:nvCxnSpPr>
        <p:spPr>
          <a:xfrm>
            <a:off x="7693457" y="2443741"/>
            <a:ext cx="965200"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40E6977-6F91-4382-B79A-E47CB75AC50F}"/>
              </a:ext>
            </a:extLst>
          </p:cNvPr>
          <p:cNvCxnSpPr>
            <a:cxnSpLocks/>
          </p:cNvCxnSpPr>
          <p:nvPr/>
        </p:nvCxnSpPr>
        <p:spPr>
          <a:xfrm>
            <a:off x="9513457" y="2417619"/>
            <a:ext cx="29787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5790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ox(in)">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ox(i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ppt_x"/>
                                          </p:val>
                                        </p:tav>
                                        <p:tav tm="100000">
                                          <p:val>
                                            <p:strVal val="#ppt_x"/>
                                          </p:val>
                                        </p:tav>
                                      </p:tavLst>
                                    </p:anim>
                                    <p:anim calcmode="lin" valueType="num">
                                      <p:cBhvr additive="base">
                                        <p:cTn id="9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diamond(in)">
                                      <p:cBhvr>
                                        <p:cTn id="96" dur="20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5" grpId="0" animBg="1"/>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601520" y="1364132"/>
            <a:ext cx="8350193" cy="1569660"/>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GV </a:t>
            </a:r>
            <a:r>
              <a:rPr lang="en-US" sz="3200" dirty="0" err="1">
                <a:latin typeface="Times New Roman" pitchFamily="18" charset="0"/>
                <a:cs typeface="Times New Roman" pitchFamily="18" charset="0"/>
              </a:rPr>
              <a:t>chia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trăng</a:t>
            </a:r>
            <a:r>
              <a:rPr lang="en-US" sz="3200" i="1"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a:t>
            </a:r>
          </a:p>
        </p:txBody>
      </p:sp>
      <p:sp>
        <p:nvSpPr>
          <p:cNvPr id="15" name="TextBox 14"/>
          <p:cNvSpPr txBox="1"/>
          <p:nvPr/>
        </p:nvSpPr>
        <p:spPr>
          <a:xfrm>
            <a:off x="2601520" y="3720628"/>
            <a:ext cx="8350193" cy="1569660"/>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a:t>
            </a:r>
          </a:p>
        </p:txBody>
      </p:sp>
      <p:pic>
        <p:nvPicPr>
          <p:cNvPr id="16" name="Picture 15" descr="—Pngtree—crescent crescent pattern picture material,cute_188469.png"/>
          <p:cNvPicPr>
            <a:picLocks noChangeAspect="1"/>
          </p:cNvPicPr>
          <p:nvPr/>
        </p:nvPicPr>
        <p:blipFill>
          <a:blip r:embed="rId5" cstate="print"/>
          <a:srcRect b="7778"/>
          <a:stretch>
            <a:fillRect/>
          </a:stretch>
        </p:blipFill>
        <p:spPr>
          <a:xfrm>
            <a:off x="907285" y="1479611"/>
            <a:ext cx="1321852" cy="1199903"/>
          </a:xfrm>
          <a:prstGeom prst="rect">
            <a:avLst/>
          </a:prstGeom>
        </p:spPr>
      </p:pic>
      <p:pic>
        <p:nvPicPr>
          <p:cNvPr id="17" name="Picture 16" descr="—Pngtree—crescent crescent pattern picture material,cute_188469.png"/>
          <p:cNvPicPr>
            <a:picLocks noChangeAspect="1"/>
          </p:cNvPicPr>
          <p:nvPr/>
        </p:nvPicPr>
        <p:blipFill>
          <a:blip r:embed="rId5" cstate="print"/>
          <a:srcRect b="7778"/>
          <a:stretch>
            <a:fillRect/>
          </a:stretch>
        </p:blipFill>
        <p:spPr>
          <a:xfrm>
            <a:off x="983485" y="3905507"/>
            <a:ext cx="1321852" cy="1199903"/>
          </a:xfrm>
          <a:prstGeom prst="rect">
            <a:avLst/>
          </a:prstGeom>
        </p:spPr>
      </p:pic>
    </p:spTree>
    <p:extLst>
      <p:ext uri="{BB962C8B-B14F-4D97-AF65-F5344CB8AC3E}">
        <p14:creationId xmlns:p14="http://schemas.microsoft.com/office/powerpoint/2010/main" val="4014733142"/>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down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910937" y="342901"/>
            <a:ext cx="10539845" cy="437043"/>
          </a:xfrm>
          <a:prstGeom prst="rect">
            <a:avLst/>
          </a:prstGeom>
          <a:noFill/>
          <a:ln w="9525">
            <a:noFill/>
            <a:miter lim="800000"/>
            <a:headEnd/>
            <a:tailEnd/>
          </a:ln>
        </p:spPr>
        <p:txBody>
          <a:bodyPr wrap="square">
            <a:spAutoFit/>
          </a:bodyPr>
          <a:lstStyle/>
          <a:p>
            <a:pPr algn="ctr">
              <a:lnSpc>
                <a:spcPct val="80000"/>
              </a:lnSpc>
              <a:spcBef>
                <a:spcPct val="50000"/>
              </a:spcBef>
            </a:pPr>
            <a:r>
              <a:rPr lang="en-US" sz="2800" b="1" dirty="0">
                <a:latin typeface="Times New Roman" panose="02020603050405020304" pitchFamily="18" charset="0"/>
                <a:cs typeface="Times New Roman" panose="02020603050405020304" pitchFamily="18" charset="0"/>
              </a:rPr>
              <a:t>PHIẾU HỌC TẬP</a:t>
            </a:r>
          </a:p>
        </p:txBody>
      </p:sp>
      <p:graphicFrame>
        <p:nvGraphicFramePr>
          <p:cNvPr id="258076" name="Group 28"/>
          <p:cNvGraphicFramePr>
            <a:graphicFrameLocks noGrp="1"/>
          </p:cNvGraphicFramePr>
          <p:nvPr>
            <p:extLst>
              <p:ext uri="{D42A27DB-BD31-4B8C-83A1-F6EECF244321}">
                <p14:modId xmlns:p14="http://schemas.microsoft.com/office/powerpoint/2010/main" val="1480175622"/>
              </p:ext>
            </p:extLst>
          </p:nvPr>
        </p:nvGraphicFramePr>
        <p:xfrm>
          <a:off x="445077" y="1010312"/>
          <a:ext cx="11301845" cy="5521115"/>
        </p:xfrm>
        <a:graphic>
          <a:graphicData uri="http://schemas.openxmlformats.org/drawingml/2006/table">
            <a:tbl>
              <a:tblPr/>
              <a:tblGrid>
                <a:gridCol w="3815196">
                  <a:extLst>
                    <a:ext uri="{9D8B030D-6E8A-4147-A177-3AD203B41FA5}">
                      <a16:colId xmlns:a16="http://schemas.microsoft.com/office/drawing/2014/main" xmlns="" val="20000"/>
                    </a:ext>
                  </a:extLst>
                </a:gridCol>
                <a:gridCol w="7486649">
                  <a:extLst>
                    <a:ext uri="{9D8B030D-6E8A-4147-A177-3AD203B41FA5}">
                      <a16:colId xmlns:a16="http://schemas.microsoft.com/office/drawing/2014/main" xmlns="" val="20001"/>
                    </a:ext>
                  </a:extLst>
                </a:gridCol>
              </a:tblGrid>
              <a:tr h="6201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Hình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ảnh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thơ</a:t>
                      </a:r>
                      <a:endParaRPr kumimoji="0" lang="en-US" sz="2800" b="1" i="0" u="none" strike="noStrike" cap="none" normalizeH="0" baseline="0" dirty="0">
                        <a:ln>
                          <a:noFill/>
                        </a:ln>
                        <a:solidFill>
                          <a:srgbClr val="00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Ý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nghĩa</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biểu</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tượng</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31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cứ</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tròn</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vành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vạnh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571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ánh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im</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phắc</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868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ta</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giật</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mình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025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Vầng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trong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bài</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thơ</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5" name="Text Box 158">
            <a:extLst>
              <a:ext uri="{FF2B5EF4-FFF2-40B4-BE49-F238E27FC236}">
                <a16:creationId xmlns:a16="http://schemas.microsoft.com/office/drawing/2014/main" xmlns="" id="{26A1C766-BDF5-4D52-9C47-31BD8333708C}"/>
              </a:ext>
            </a:extLst>
          </p:cNvPr>
          <p:cNvSpPr txBox="1">
            <a:spLocks noChangeArrowheads="1"/>
          </p:cNvSpPr>
          <p:nvPr/>
        </p:nvSpPr>
        <p:spPr bwMode="auto">
          <a:xfrm>
            <a:off x="4405745" y="1688892"/>
            <a:ext cx="7169728" cy="954107"/>
          </a:xfrm>
          <a:prstGeom prst="rect">
            <a:avLst/>
          </a:prstGeom>
          <a:noFill/>
          <a:ln w="9525">
            <a:noFill/>
            <a:miter lim="800000"/>
            <a:headEnd/>
            <a:tailEnd/>
          </a:ln>
        </p:spPr>
        <p:txBody>
          <a:bodyPr wrap="square">
            <a:spAutoFit/>
          </a:bodyPr>
          <a:lstStyle/>
          <a:p>
            <a:pPr algn="just">
              <a:spcBef>
                <a:spcPct val="20000"/>
              </a:spcBef>
            </a:pP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vẹn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thuỷ</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mờ</a:t>
            </a:r>
            <a:r>
              <a:rPr lang="en-US" sz="2800" dirty="0">
                <a:latin typeface="Times New Roman" pitchFamily="18" charset="0"/>
                <a:cs typeface="Times New Roman" pitchFamily="18" charset="0"/>
              </a:rPr>
              <a:t>.</a:t>
            </a:r>
          </a:p>
        </p:txBody>
      </p:sp>
      <p:sp>
        <p:nvSpPr>
          <p:cNvPr id="6" name="Text Box 160">
            <a:extLst>
              <a:ext uri="{FF2B5EF4-FFF2-40B4-BE49-F238E27FC236}">
                <a16:creationId xmlns:a16="http://schemas.microsoft.com/office/drawing/2014/main" xmlns="" id="{E410FA6E-7BEE-4BE7-8496-838A5C9E94D3}"/>
              </a:ext>
            </a:extLst>
          </p:cNvPr>
          <p:cNvSpPr txBox="1">
            <a:spLocks noChangeArrowheads="1"/>
          </p:cNvSpPr>
          <p:nvPr/>
        </p:nvSpPr>
        <p:spPr bwMode="auto">
          <a:xfrm>
            <a:off x="4353789" y="2822782"/>
            <a:ext cx="8073735" cy="523220"/>
          </a:xfrm>
          <a:prstGeom prst="rect">
            <a:avLst/>
          </a:prstGeom>
          <a:noFill/>
          <a:ln w="9525">
            <a:noFill/>
            <a:miter lim="800000"/>
            <a:headEnd/>
            <a:tailEnd/>
          </a:ln>
        </p:spPr>
        <p:txBody>
          <a:bodyPr wrap="square">
            <a:spAutoFit/>
          </a:bodyPr>
          <a:lstStyle/>
          <a:p>
            <a:pPr>
              <a:spcBef>
                <a:spcPct val="20000"/>
              </a:spcBef>
            </a:pPr>
            <a:r>
              <a:rPr lang="en-US" sz="2800" dirty="0">
                <a:latin typeface="Times New Roman" pitchFamily="18" charset="0"/>
                <a:cs typeface="Times New Roman" pitchFamily="18" charset="0"/>
              </a:rPr>
              <a:t>Bao dung,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khắc</a:t>
            </a:r>
            <a:r>
              <a:rPr lang="en-US" sz="2800" dirty="0">
                <a:latin typeface="Times New Roman" pitchFamily="18" charset="0"/>
                <a:cs typeface="Times New Roman" pitchFamily="18" charset="0"/>
              </a:rPr>
              <a:t>.</a:t>
            </a:r>
          </a:p>
        </p:txBody>
      </p:sp>
      <p:sp>
        <p:nvSpPr>
          <p:cNvPr id="7" name="Text Box 163">
            <a:extLst>
              <a:ext uri="{FF2B5EF4-FFF2-40B4-BE49-F238E27FC236}">
                <a16:creationId xmlns:a16="http://schemas.microsoft.com/office/drawing/2014/main" xmlns="" id="{2CA430BC-3F79-4A92-8BD0-A72BCB12EE61}"/>
              </a:ext>
            </a:extLst>
          </p:cNvPr>
          <p:cNvSpPr txBox="1">
            <a:spLocks noChangeArrowheads="1"/>
          </p:cNvSpPr>
          <p:nvPr/>
        </p:nvSpPr>
        <p:spPr bwMode="auto">
          <a:xfrm>
            <a:off x="4333007" y="3525785"/>
            <a:ext cx="7242466" cy="954107"/>
          </a:xfrm>
          <a:prstGeom prst="rect">
            <a:avLst/>
          </a:prstGeom>
          <a:noFill/>
          <a:ln w="9525">
            <a:noFill/>
            <a:miter lim="800000"/>
            <a:headEnd/>
            <a:tailEnd/>
          </a:ln>
        </p:spPr>
        <p:txBody>
          <a:bodyPr wrap="square">
            <a:spAutoFit/>
          </a:bodyPr>
          <a:lstStyle/>
          <a:p>
            <a:pPr algn="just"/>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xót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8" name="Text Box 164">
            <a:extLst>
              <a:ext uri="{FF2B5EF4-FFF2-40B4-BE49-F238E27FC236}">
                <a16:creationId xmlns:a16="http://schemas.microsoft.com/office/drawing/2014/main" xmlns="" id="{E613E2AC-37CE-4E3C-AEB9-F7D602A90795}"/>
              </a:ext>
            </a:extLst>
          </p:cNvPr>
          <p:cNvSpPr txBox="1">
            <a:spLocks noChangeArrowheads="1"/>
          </p:cNvSpPr>
          <p:nvPr/>
        </p:nvSpPr>
        <p:spPr bwMode="auto">
          <a:xfrm>
            <a:off x="4343400" y="4614500"/>
            <a:ext cx="7315202" cy="1815882"/>
          </a:xfrm>
          <a:prstGeom prst="rect">
            <a:avLst/>
          </a:prstGeom>
          <a:noFill/>
          <a:ln w="9525">
            <a:noFill/>
            <a:miter lim="800000"/>
            <a:headEnd/>
            <a:tailEnd/>
          </a:ln>
        </p:spPr>
        <p:txBody>
          <a:bodyPr wrap="square">
            <a:spAutoFit/>
          </a:bodyPr>
          <a:lstStyle/>
          <a:p>
            <a:pPr algn="just"/>
            <a:r>
              <a:rPr lang="en-US" sz="2800" dirty="0"/>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vĩnh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pic>
        <p:nvPicPr>
          <p:cNvPr id="9" name="Picture 8">
            <a:extLst>
              <a:ext uri="{FF2B5EF4-FFF2-40B4-BE49-F238E27FC236}">
                <a16:creationId xmlns:a16="http://schemas.microsoft.com/office/drawing/2014/main" xmlns="" id="{9C872B28-5876-4DD9-845F-0EF429B34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794"/>
          <a:stretch/>
        </p:blipFill>
        <p:spPr>
          <a:xfrm>
            <a:off x="12642841" y="2549284"/>
            <a:ext cx="3693395" cy="247105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Box 2">
            <a:extLst>
              <a:ext uri="{FF2B5EF4-FFF2-40B4-BE49-F238E27FC236}">
                <a16:creationId xmlns:a16="http://schemas.microsoft.com/office/drawing/2014/main" xmlns="" id="{94FD2A90-C09C-486B-B80D-92AEC9A88021}"/>
              </a:ext>
            </a:extLst>
          </p:cNvPr>
          <p:cNvSpPr txBox="1">
            <a:spLocks noChangeArrowheads="1"/>
          </p:cNvSpPr>
          <p:nvPr/>
        </p:nvSpPr>
        <p:spPr bwMode="auto">
          <a:xfrm>
            <a:off x="185056" y="2493871"/>
            <a:ext cx="1676400" cy="523220"/>
          </a:xfrm>
          <a:prstGeom prst="rect">
            <a:avLst/>
          </a:prstGeom>
          <a:solidFill>
            <a:schemeClr val="bg1"/>
          </a:solidFill>
          <a:ln w="9525" algn="ctr">
            <a:solidFill>
              <a:schemeClr val="tx2"/>
            </a:solidFill>
            <a:miter lim="800000"/>
            <a:headEnd/>
            <a:tailEnd/>
          </a:ln>
        </p:spPr>
        <p:txBody>
          <a:bodyPr>
            <a:spAutoFit/>
          </a:bodyPr>
          <a:lstStyle/>
          <a:p>
            <a:pPr algn="ctr"/>
            <a:r>
              <a:rPr lang="en-US" sz="2800" b="1" dirty="0">
                <a:solidFill>
                  <a:srgbClr val="FF0000"/>
                </a:solidFill>
                <a:latin typeface="Times New Roman" pitchFamily="18" charset="0"/>
                <a:cs typeface="Times New Roman" pitchFamily="18" charset="0"/>
              </a:rPr>
              <a:t>TRĂNG </a:t>
            </a:r>
          </a:p>
        </p:txBody>
      </p:sp>
      <p:sp>
        <p:nvSpPr>
          <p:cNvPr id="17" name="Text Box 3">
            <a:extLst>
              <a:ext uri="{FF2B5EF4-FFF2-40B4-BE49-F238E27FC236}">
                <a16:creationId xmlns:a16="http://schemas.microsoft.com/office/drawing/2014/main" xmlns="" id="{A37C2243-0C4D-4CC1-9EBF-16541089DFEF}"/>
              </a:ext>
            </a:extLst>
          </p:cNvPr>
          <p:cNvSpPr txBox="1">
            <a:spLocks noChangeArrowheads="1"/>
          </p:cNvSpPr>
          <p:nvPr/>
        </p:nvSpPr>
        <p:spPr bwMode="auto">
          <a:xfrm>
            <a:off x="10439401" y="2570071"/>
            <a:ext cx="1524000" cy="523220"/>
          </a:xfrm>
          <a:prstGeom prst="rect">
            <a:avLst/>
          </a:prstGeom>
          <a:solidFill>
            <a:schemeClr val="bg1"/>
          </a:solidFill>
          <a:ln w="9525" algn="ctr">
            <a:solidFill>
              <a:schemeClr val="tx2"/>
            </a:solidFill>
            <a:miter lim="800000"/>
            <a:headEnd/>
            <a:tailEnd/>
          </a:ln>
        </p:spPr>
        <p:txBody>
          <a:bodyPr>
            <a:spAutoFit/>
          </a:bodyPr>
          <a:lstStyle/>
          <a:p>
            <a:pPr algn="ctr"/>
            <a:r>
              <a:rPr lang="vi-VN" sz="2800" b="1" dirty="0">
                <a:solidFill>
                  <a:srgbClr val="FF0000"/>
                </a:solidFill>
                <a:latin typeface="+mj-lt"/>
              </a:rPr>
              <a:t>NGƯỜI </a:t>
            </a:r>
          </a:p>
        </p:txBody>
      </p:sp>
      <p:grpSp>
        <p:nvGrpSpPr>
          <p:cNvPr id="18" name="Group 4">
            <a:extLst>
              <a:ext uri="{FF2B5EF4-FFF2-40B4-BE49-F238E27FC236}">
                <a16:creationId xmlns:a16="http://schemas.microsoft.com/office/drawing/2014/main" xmlns="" id="{0A4C4776-7119-44BF-93B5-F680CCDCD06E}"/>
              </a:ext>
            </a:extLst>
          </p:cNvPr>
          <p:cNvGrpSpPr>
            <a:grpSpLocks/>
          </p:cNvGrpSpPr>
          <p:nvPr/>
        </p:nvGrpSpPr>
        <p:grpSpPr bwMode="auto">
          <a:xfrm>
            <a:off x="1861456" y="817471"/>
            <a:ext cx="1219200" cy="4343400"/>
            <a:chOff x="1296" y="768"/>
            <a:chExt cx="768" cy="2736"/>
          </a:xfrm>
        </p:grpSpPr>
        <p:sp>
          <p:nvSpPr>
            <p:cNvPr id="19" name="Line 5">
              <a:extLst>
                <a:ext uri="{FF2B5EF4-FFF2-40B4-BE49-F238E27FC236}">
                  <a16:creationId xmlns:a16="http://schemas.microsoft.com/office/drawing/2014/main" xmlns="" id="{AA56F3C2-8FC2-4E01-812C-4EC0B718E339}"/>
                </a:ext>
              </a:extLst>
            </p:cNvPr>
            <p:cNvSpPr>
              <a:spLocks noChangeShapeType="1"/>
            </p:cNvSpPr>
            <p:nvPr/>
          </p:nvSpPr>
          <p:spPr bwMode="auto">
            <a:xfrm flipV="1">
              <a:off x="1296" y="768"/>
              <a:ext cx="720" cy="1200"/>
            </a:xfrm>
            <a:prstGeom prst="line">
              <a:avLst/>
            </a:prstGeom>
            <a:noFill/>
            <a:ln w="57150">
              <a:solidFill>
                <a:schemeClr val="accent2"/>
              </a:solidFill>
              <a:round/>
              <a:headEnd/>
              <a:tailEnd type="triangle" w="med" len="med"/>
            </a:ln>
          </p:spPr>
          <p:txBody>
            <a:bodyPr>
              <a:spAutoFit/>
            </a:bodyPr>
            <a:lstStyle/>
            <a:p>
              <a:endParaRPr lang="en-US"/>
            </a:p>
          </p:txBody>
        </p:sp>
        <p:sp>
          <p:nvSpPr>
            <p:cNvPr id="20" name="Line 6">
              <a:extLst>
                <a:ext uri="{FF2B5EF4-FFF2-40B4-BE49-F238E27FC236}">
                  <a16:creationId xmlns:a16="http://schemas.microsoft.com/office/drawing/2014/main" xmlns="" id="{809A41F8-062D-4F96-9820-1A230BED662B}"/>
                </a:ext>
              </a:extLst>
            </p:cNvPr>
            <p:cNvSpPr>
              <a:spLocks noChangeShapeType="1"/>
            </p:cNvSpPr>
            <p:nvPr/>
          </p:nvSpPr>
          <p:spPr bwMode="auto">
            <a:xfrm>
              <a:off x="1296" y="2016"/>
              <a:ext cx="768" cy="0"/>
            </a:xfrm>
            <a:prstGeom prst="line">
              <a:avLst/>
            </a:prstGeom>
            <a:noFill/>
            <a:ln w="57150">
              <a:solidFill>
                <a:schemeClr val="accent2"/>
              </a:solidFill>
              <a:round/>
              <a:headEnd/>
              <a:tailEnd type="triangle" w="med" len="med"/>
            </a:ln>
          </p:spPr>
          <p:txBody>
            <a:bodyPr>
              <a:spAutoFit/>
            </a:bodyPr>
            <a:lstStyle/>
            <a:p>
              <a:endParaRPr lang="en-US"/>
            </a:p>
          </p:txBody>
        </p:sp>
        <p:sp>
          <p:nvSpPr>
            <p:cNvPr id="21" name="Line 7">
              <a:extLst>
                <a:ext uri="{FF2B5EF4-FFF2-40B4-BE49-F238E27FC236}">
                  <a16:creationId xmlns:a16="http://schemas.microsoft.com/office/drawing/2014/main" xmlns="" id="{7A924B46-F7D5-41B3-BDD4-AB50CD695B18}"/>
                </a:ext>
              </a:extLst>
            </p:cNvPr>
            <p:cNvSpPr>
              <a:spLocks noChangeShapeType="1"/>
            </p:cNvSpPr>
            <p:nvPr/>
          </p:nvSpPr>
          <p:spPr bwMode="auto">
            <a:xfrm>
              <a:off x="1296" y="2016"/>
              <a:ext cx="768" cy="1488"/>
            </a:xfrm>
            <a:prstGeom prst="line">
              <a:avLst/>
            </a:prstGeom>
            <a:noFill/>
            <a:ln w="57150">
              <a:solidFill>
                <a:schemeClr val="accent2"/>
              </a:solidFill>
              <a:round/>
              <a:headEnd/>
              <a:tailEnd type="triangle" w="med" len="med"/>
            </a:ln>
          </p:spPr>
          <p:txBody>
            <a:bodyPr>
              <a:spAutoFit/>
            </a:bodyPr>
            <a:lstStyle/>
            <a:p>
              <a:endParaRPr lang="en-US"/>
            </a:p>
          </p:txBody>
        </p:sp>
      </p:grpSp>
      <p:grpSp>
        <p:nvGrpSpPr>
          <p:cNvPr id="22" name="Group 8">
            <a:extLst>
              <a:ext uri="{FF2B5EF4-FFF2-40B4-BE49-F238E27FC236}">
                <a16:creationId xmlns:a16="http://schemas.microsoft.com/office/drawing/2014/main" xmlns="" id="{964C60CF-BC9C-49EB-8991-B86390F51AFE}"/>
              </a:ext>
            </a:extLst>
          </p:cNvPr>
          <p:cNvGrpSpPr>
            <a:grpSpLocks/>
          </p:cNvGrpSpPr>
          <p:nvPr/>
        </p:nvGrpSpPr>
        <p:grpSpPr bwMode="auto">
          <a:xfrm>
            <a:off x="9296401" y="817471"/>
            <a:ext cx="1143000" cy="4343400"/>
            <a:chOff x="3936" y="720"/>
            <a:chExt cx="720" cy="2736"/>
          </a:xfrm>
        </p:grpSpPr>
        <p:sp>
          <p:nvSpPr>
            <p:cNvPr id="25" name="Line 9">
              <a:extLst>
                <a:ext uri="{FF2B5EF4-FFF2-40B4-BE49-F238E27FC236}">
                  <a16:creationId xmlns:a16="http://schemas.microsoft.com/office/drawing/2014/main" xmlns="" id="{BD282F31-6BDE-4AB0-A7C2-5856E67052D6}"/>
                </a:ext>
              </a:extLst>
            </p:cNvPr>
            <p:cNvSpPr>
              <a:spLocks noChangeShapeType="1"/>
            </p:cNvSpPr>
            <p:nvPr/>
          </p:nvSpPr>
          <p:spPr bwMode="auto">
            <a:xfrm flipH="1">
              <a:off x="3984" y="1968"/>
              <a:ext cx="672" cy="0"/>
            </a:xfrm>
            <a:prstGeom prst="line">
              <a:avLst/>
            </a:prstGeom>
            <a:noFill/>
            <a:ln w="57150">
              <a:solidFill>
                <a:schemeClr val="accent2"/>
              </a:solidFill>
              <a:round/>
              <a:headEnd/>
              <a:tailEnd type="triangle" w="med" len="med"/>
            </a:ln>
          </p:spPr>
          <p:txBody>
            <a:bodyPr>
              <a:spAutoFit/>
            </a:bodyPr>
            <a:lstStyle/>
            <a:p>
              <a:endParaRPr lang="en-US"/>
            </a:p>
          </p:txBody>
        </p:sp>
        <p:sp>
          <p:nvSpPr>
            <p:cNvPr id="26" name="Line 10">
              <a:extLst>
                <a:ext uri="{FF2B5EF4-FFF2-40B4-BE49-F238E27FC236}">
                  <a16:creationId xmlns:a16="http://schemas.microsoft.com/office/drawing/2014/main" xmlns="" id="{F43A3AC4-0814-4D4C-BCD6-218DA44716E5}"/>
                </a:ext>
              </a:extLst>
            </p:cNvPr>
            <p:cNvSpPr>
              <a:spLocks noChangeShapeType="1"/>
            </p:cNvSpPr>
            <p:nvPr/>
          </p:nvSpPr>
          <p:spPr bwMode="auto">
            <a:xfrm flipH="1">
              <a:off x="4032" y="1968"/>
              <a:ext cx="624" cy="1488"/>
            </a:xfrm>
            <a:prstGeom prst="line">
              <a:avLst/>
            </a:prstGeom>
            <a:noFill/>
            <a:ln w="57150">
              <a:solidFill>
                <a:schemeClr val="accent2"/>
              </a:solidFill>
              <a:round/>
              <a:headEnd/>
              <a:tailEnd type="triangle" w="med" len="med"/>
            </a:ln>
          </p:spPr>
          <p:txBody>
            <a:bodyPr>
              <a:spAutoFit/>
            </a:bodyPr>
            <a:lstStyle/>
            <a:p>
              <a:endParaRPr lang="en-US"/>
            </a:p>
          </p:txBody>
        </p:sp>
        <p:sp>
          <p:nvSpPr>
            <p:cNvPr id="27" name="Line 11">
              <a:extLst>
                <a:ext uri="{FF2B5EF4-FFF2-40B4-BE49-F238E27FC236}">
                  <a16:creationId xmlns:a16="http://schemas.microsoft.com/office/drawing/2014/main" xmlns="" id="{58DA4924-9FE5-46DD-9192-31C8966B3FAF}"/>
                </a:ext>
              </a:extLst>
            </p:cNvPr>
            <p:cNvSpPr>
              <a:spLocks noChangeShapeType="1"/>
            </p:cNvSpPr>
            <p:nvPr/>
          </p:nvSpPr>
          <p:spPr bwMode="auto">
            <a:xfrm flipH="1" flipV="1">
              <a:off x="3936" y="720"/>
              <a:ext cx="720" cy="1248"/>
            </a:xfrm>
            <a:prstGeom prst="line">
              <a:avLst/>
            </a:prstGeom>
            <a:noFill/>
            <a:ln w="57150">
              <a:solidFill>
                <a:schemeClr val="accent2"/>
              </a:solidFill>
              <a:round/>
              <a:headEnd/>
              <a:tailEnd type="triangle" w="med" len="med"/>
            </a:ln>
          </p:spPr>
          <p:txBody>
            <a:bodyPr>
              <a:spAutoFit/>
            </a:bodyPr>
            <a:lstStyle/>
            <a:p>
              <a:endParaRPr lang="en-US"/>
            </a:p>
          </p:txBody>
        </p:sp>
      </p:grpSp>
      <p:graphicFrame>
        <p:nvGraphicFramePr>
          <p:cNvPr id="28" name="Table 5">
            <a:extLst>
              <a:ext uri="{FF2B5EF4-FFF2-40B4-BE49-F238E27FC236}">
                <a16:creationId xmlns:a16="http://schemas.microsoft.com/office/drawing/2014/main" xmlns="" id="{1C25AD51-6760-4528-90C6-8420D49F9A36}"/>
              </a:ext>
            </a:extLst>
          </p:cNvPr>
          <p:cNvGraphicFramePr>
            <a:graphicFrameLocks noGrp="1"/>
          </p:cNvGraphicFramePr>
          <p:nvPr>
            <p:extLst>
              <p:ext uri="{D42A27DB-BD31-4B8C-83A1-F6EECF244321}">
                <p14:modId xmlns:p14="http://schemas.microsoft.com/office/powerpoint/2010/main" val="2360376306"/>
              </p:ext>
            </p:extLst>
          </p:nvPr>
        </p:nvGraphicFramePr>
        <p:xfrm>
          <a:off x="3167743" y="312014"/>
          <a:ext cx="5954486" cy="1642606"/>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xmlns="" val="2344511286"/>
                    </a:ext>
                  </a:extLst>
                </a:gridCol>
                <a:gridCol w="2977243">
                  <a:extLst>
                    <a:ext uri="{9D8B030D-6E8A-4147-A177-3AD203B41FA5}">
                      <a16:colId xmlns:a16="http://schemas.microsoft.com/office/drawing/2014/main" xmlns=""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Quá</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khứ</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xmlns=""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nghĩa</a:t>
                      </a:r>
                      <a:r>
                        <a:rPr lang="en-SG" sz="2600" dirty="0">
                          <a:solidFill>
                            <a:schemeClr val="tx1"/>
                          </a:solidFill>
                          <a:latin typeface="Times New Roman" panose="02020603050405020304" pitchFamily="18" charset="0"/>
                          <a:cs typeface="Times New Roman" panose="02020603050405020304" pitchFamily="18" charset="0"/>
                        </a:rPr>
                        <a:t> tri </a:t>
                      </a:r>
                      <a:r>
                        <a:rPr lang="en-SG" sz="2600" dirty="0" err="1">
                          <a:solidFill>
                            <a:schemeClr val="tx1"/>
                          </a:solidFill>
                          <a:latin typeface="Times New Roman" panose="02020603050405020304" pitchFamily="18" charset="0"/>
                          <a:cs typeface="Times New Roman" panose="02020603050405020304" pitchFamily="18" charset="0"/>
                        </a:rPr>
                        <a:t>kỉ</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Ngỡ</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không</a:t>
                      </a:r>
                      <a:r>
                        <a:rPr lang="en-SG" sz="2600" dirty="0">
                          <a:solidFill>
                            <a:schemeClr val="tx1"/>
                          </a:solidFill>
                          <a:latin typeface="Times New Roman" panose="02020603050405020304" pitchFamily="18" charset="0"/>
                          <a:cs typeface="Times New Roman" panose="02020603050405020304" pitchFamily="18" charset="0"/>
                        </a:rPr>
                        <a:t> bao </a:t>
                      </a:r>
                      <a:r>
                        <a:rPr lang="en-SG" sz="2600" dirty="0" err="1">
                          <a:solidFill>
                            <a:schemeClr val="tx1"/>
                          </a:solidFill>
                          <a:latin typeface="Times New Roman" panose="02020603050405020304" pitchFamily="18" charset="0"/>
                          <a:cs typeface="Times New Roman" panose="02020603050405020304" pitchFamily="18" charset="0"/>
                        </a:rPr>
                        <a:t>giờ</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12918760"/>
                  </a:ext>
                </a:extLst>
              </a:tr>
            </a:tbl>
          </a:graphicData>
        </a:graphic>
      </p:graphicFrame>
      <p:graphicFrame>
        <p:nvGraphicFramePr>
          <p:cNvPr id="29" name="Table 5">
            <a:extLst>
              <a:ext uri="{FF2B5EF4-FFF2-40B4-BE49-F238E27FC236}">
                <a16:creationId xmlns:a16="http://schemas.microsoft.com/office/drawing/2014/main" xmlns="" id="{5096A1D3-3862-48E3-9A0F-20164284BD0B}"/>
              </a:ext>
            </a:extLst>
          </p:cNvPr>
          <p:cNvGraphicFramePr>
            <a:graphicFrameLocks noGrp="1"/>
          </p:cNvGraphicFramePr>
          <p:nvPr>
            <p:extLst>
              <p:ext uri="{D42A27DB-BD31-4B8C-83A1-F6EECF244321}">
                <p14:modId xmlns:p14="http://schemas.microsoft.com/office/powerpoint/2010/main" val="1692393594"/>
              </p:ext>
            </p:extLst>
          </p:nvPr>
        </p:nvGraphicFramePr>
        <p:xfrm>
          <a:off x="3167743" y="2227169"/>
          <a:ext cx="5954486" cy="1343345"/>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xmlns="" val="2344511286"/>
                    </a:ext>
                  </a:extLst>
                </a:gridCol>
                <a:gridCol w="2977243">
                  <a:extLst>
                    <a:ext uri="{9D8B030D-6E8A-4147-A177-3AD203B41FA5}">
                      <a16:colId xmlns:a16="http://schemas.microsoft.com/office/drawing/2014/main" xmlns=""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Hiện</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tại</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xmlns="" val="2230945603"/>
                  </a:ext>
                </a:extLst>
              </a:tr>
              <a:tr h="702385">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Vầng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tròn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Vô</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lãng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12918760"/>
                  </a:ext>
                </a:extLst>
              </a:tr>
            </a:tbl>
          </a:graphicData>
        </a:graphic>
      </p:graphicFrame>
      <p:graphicFrame>
        <p:nvGraphicFramePr>
          <p:cNvPr id="30" name="Table 5">
            <a:extLst>
              <a:ext uri="{FF2B5EF4-FFF2-40B4-BE49-F238E27FC236}">
                <a16:creationId xmlns:a16="http://schemas.microsoft.com/office/drawing/2014/main" xmlns="" id="{765E9A1A-3041-41F4-BE93-087E55353254}"/>
              </a:ext>
            </a:extLst>
          </p:cNvPr>
          <p:cNvGraphicFramePr>
            <a:graphicFrameLocks noGrp="1"/>
          </p:cNvGraphicFramePr>
          <p:nvPr>
            <p:extLst>
              <p:ext uri="{D42A27DB-BD31-4B8C-83A1-F6EECF244321}">
                <p14:modId xmlns:p14="http://schemas.microsoft.com/office/powerpoint/2010/main" val="4276277740"/>
              </p:ext>
            </p:extLst>
          </p:nvPr>
        </p:nvGraphicFramePr>
        <p:xfrm>
          <a:off x="3167743" y="3817890"/>
          <a:ext cx="5954486" cy="1921120"/>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xmlns="" val="2344511286"/>
                    </a:ext>
                  </a:extLst>
                </a:gridCol>
                <a:gridCol w="2977243">
                  <a:extLst>
                    <a:ext uri="{9D8B030D-6E8A-4147-A177-3AD203B41FA5}">
                      <a16:colId xmlns:a16="http://schemas.microsoft.com/office/drawing/2014/main" xmlns=""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Suy</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ngẫm</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xmlns=""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Tròn</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vành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vạnh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Im</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phắc</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chung</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vị</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Giật</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mình</a:t>
                      </a:r>
                      <a:r>
                        <a:rPr lang="en-SG" sz="2600" dirty="0">
                          <a:solidFill>
                            <a:schemeClr val="tx1"/>
                          </a:solidFill>
                          <a:latin typeface="Times New Roman" panose="02020603050405020304" pitchFamily="18" charset="0"/>
                          <a:cs typeface="Times New Roman" panose="02020603050405020304" pitchFamily="18" charset="0"/>
                        </a:rPr>
                        <a:t> </a:t>
                      </a:r>
                    </a:p>
                    <a:p>
                      <a:pPr algn="ct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hoàn</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thiện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12918760"/>
                  </a:ext>
                </a:extLst>
              </a:tr>
            </a:tbl>
          </a:graphicData>
        </a:graphic>
      </p:graphicFrame>
      <p:sp>
        <p:nvSpPr>
          <p:cNvPr id="31" name="Text Box 26">
            <a:extLst>
              <a:ext uri="{FF2B5EF4-FFF2-40B4-BE49-F238E27FC236}">
                <a16:creationId xmlns:a16="http://schemas.microsoft.com/office/drawing/2014/main" xmlns="" id="{41F8B57E-D1DB-4849-BB66-2E3979D9FE11}"/>
              </a:ext>
            </a:extLst>
          </p:cNvPr>
          <p:cNvSpPr txBox="1">
            <a:spLocks noChangeArrowheads="1"/>
          </p:cNvSpPr>
          <p:nvPr/>
        </p:nvSpPr>
        <p:spPr bwMode="auto">
          <a:xfrm>
            <a:off x="0" y="6022766"/>
            <a:ext cx="12191999" cy="523220"/>
          </a:xfrm>
          <a:prstGeom prst="rect">
            <a:avLst/>
          </a:prstGeom>
          <a:solidFill>
            <a:schemeClr val="bg1"/>
          </a:solidFill>
          <a:ln w="38100" algn="ctr">
            <a:solidFill>
              <a:schemeClr val="accent2"/>
            </a:solidFill>
            <a:miter lim="800000"/>
            <a:headEnd/>
            <a:tailEnd/>
          </a:ln>
        </p:spPr>
        <p:txBody>
          <a:bodyPr wrap="square">
            <a:spAutoFit/>
          </a:bodyPr>
          <a:lstStyle/>
          <a:p>
            <a:pPr algn="ctr"/>
            <a:r>
              <a:rPr lang="vi-VN" sz="2800" dirty="0">
                <a:latin typeface="Times New Roman" pitchFamily="18" charset="0"/>
                <a:cs typeface="Times New Roman" pitchFamily="18" charset="0"/>
              </a:rPr>
              <a:t>Tự nhắc nhở mình</a:t>
            </a:r>
            <a:r>
              <a:rPr lang="en-SG" sz="2800" dirty="0">
                <a:latin typeface="Times New Roman" pitchFamily="18" charset="0"/>
                <a:cs typeface="Times New Roman" pitchFamily="18" charset="0"/>
              </a:rPr>
              <a:t>,</a:t>
            </a:r>
            <a:r>
              <a:rPr lang="vi-VN" sz="2800" dirty="0">
                <a:latin typeface="Times New Roman" pitchFamily="18" charset="0"/>
                <a:cs typeface="Times New Roman" pitchFamily="18" charset="0"/>
              </a:rPr>
              <a:t> nhắc nhở mọi người về thái độ sống “uống nước nhớ nguồn”.</a:t>
            </a:r>
          </a:p>
        </p:txBody>
      </p:sp>
      <p:sp>
        <p:nvSpPr>
          <p:cNvPr id="11" name="Arrow: Down 10">
            <a:extLst>
              <a:ext uri="{FF2B5EF4-FFF2-40B4-BE49-F238E27FC236}">
                <a16:creationId xmlns:a16="http://schemas.microsoft.com/office/drawing/2014/main" xmlns="" id="{0B14A099-A5B3-433B-9DF1-529A650C6DDE}"/>
              </a:ext>
            </a:extLst>
          </p:cNvPr>
          <p:cNvSpPr/>
          <p:nvPr/>
        </p:nvSpPr>
        <p:spPr>
          <a:xfrm>
            <a:off x="5981699" y="1797691"/>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Arrow: Down 31">
            <a:extLst>
              <a:ext uri="{FF2B5EF4-FFF2-40B4-BE49-F238E27FC236}">
                <a16:creationId xmlns:a16="http://schemas.microsoft.com/office/drawing/2014/main" xmlns="" id="{2574AB34-2CCE-4EB4-B0CD-B76750B534EA}"/>
              </a:ext>
            </a:extLst>
          </p:cNvPr>
          <p:cNvSpPr/>
          <p:nvPr/>
        </p:nvSpPr>
        <p:spPr>
          <a:xfrm>
            <a:off x="5976256" y="3386915"/>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Arrow: Down 32">
            <a:extLst>
              <a:ext uri="{FF2B5EF4-FFF2-40B4-BE49-F238E27FC236}">
                <a16:creationId xmlns:a16="http://schemas.microsoft.com/office/drawing/2014/main" xmlns="" id="{5714754D-920E-4D62-AAE2-147FBA0BC867}"/>
              </a:ext>
            </a:extLst>
          </p:cNvPr>
          <p:cNvSpPr/>
          <p:nvPr/>
        </p:nvSpPr>
        <p:spPr>
          <a:xfrm>
            <a:off x="5959929" y="5595774"/>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254857066"/>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5"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par>
                                <p:cTn id="16" presetID="5"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heckerboard(across)">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11" grpId="0" animBg="1"/>
      <p:bldP spid="3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Picture 7">
            <a:extLst>
              <a:ext uri="{FF2B5EF4-FFF2-40B4-BE49-F238E27FC236}">
                <a16:creationId xmlns:a16="http://schemas.microsoft.com/office/drawing/2014/main" xmlns="" id="{739A704F-B390-496A-8F1B-2E0512C0F4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45" y="676744"/>
            <a:ext cx="5625676" cy="5625676"/>
          </a:xfrm>
          <a:prstGeom prst="rect">
            <a:avLst/>
          </a:prstGeom>
        </p:spPr>
      </p:pic>
      <p:sp>
        <p:nvSpPr>
          <p:cNvPr id="14" name="Content Placeholder 2">
            <a:extLst>
              <a:ext uri="{FF2B5EF4-FFF2-40B4-BE49-F238E27FC236}">
                <a16:creationId xmlns:a16="http://schemas.microsoft.com/office/drawing/2014/main" xmlns="" id="{24D4AD97-73D8-43C1-A3EB-175C30FDC272}"/>
              </a:ext>
            </a:extLst>
          </p:cNvPr>
          <p:cNvSpPr txBox="1">
            <a:spLocks/>
          </p:cNvSpPr>
          <p:nvPr/>
        </p:nvSpPr>
        <p:spPr>
          <a:xfrm>
            <a:off x="1219200" y="1493959"/>
            <a:ext cx="6019800" cy="403581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rằng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thôi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bây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giờ</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21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gần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no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mấy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nữa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5984732"/>
      </p:ext>
    </p:extLst>
  </p:cSld>
  <p:clrMapOvr>
    <a:masterClrMapping/>
  </p:clrMapOvr>
  <p:transition xmlns:p14="http://schemas.microsoft.com/office/powerpoint/2010/main" spd="slow">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xmlns="" id="{4229B190-02DD-4D79-A9A0-34E75A97A106}"/>
              </a:ext>
            </a:extLst>
          </p:cNvPr>
          <p:cNvSpPr txBox="1"/>
          <p:nvPr/>
        </p:nvSpPr>
        <p:spPr>
          <a:xfrm>
            <a:off x="1031190" y="2644170"/>
            <a:ext cx="790633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noProof="0" dirty="0">
                <a:solidFill>
                  <a:schemeClr val="bg1"/>
                </a:solidFill>
                <a:latin typeface="Times New Roman" pitchFamily="18" charset="0"/>
                <a:ea typeface="微软雅黑" panose="020B0503020204020204" pitchFamily="34" charset="-122"/>
                <a:cs typeface="Times New Roman" pitchFamily="18" charset="0"/>
              </a:rPr>
              <a:t>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ổng</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kết</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900344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8" name="Group 4"/>
          <p:cNvGraphicFramePr>
            <a:graphicFrameLocks noGrp="1"/>
          </p:cNvGraphicFramePr>
          <p:nvPr>
            <p:extLst>
              <p:ext uri="{D42A27DB-BD31-4B8C-83A1-F6EECF244321}">
                <p14:modId xmlns:p14="http://schemas.microsoft.com/office/powerpoint/2010/main" val="3283910214"/>
              </p:ext>
            </p:extLst>
          </p:nvPr>
        </p:nvGraphicFramePr>
        <p:xfrm>
          <a:off x="716973" y="1513607"/>
          <a:ext cx="6496628" cy="4876802"/>
        </p:xfrm>
        <a:graphic>
          <a:graphicData uri="http://schemas.openxmlformats.org/drawingml/2006/table">
            <a:tbl>
              <a:tblPr/>
              <a:tblGrid>
                <a:gridCol w="2961409">
                  <a:extLst>
                    <a:ext uri="{9D8B030D-6E8A-4147-A177-3AD203B41FA5}">
                      <a16:colId xmlns:a16="http://schemas.microsoft.com/office/drawing/2014/main" xmlns="" val="20000"/>
                    </a:ext>
                  </a:extLst>
                </a:gridCol>
                <a:gridCol w="3535219">
                  <a:extLst>
                    <a:ext uri="{9D8B030D-6E8A-4147-A177-3AD203B41FA5}">
                      <a16:colId xmlns:a16="http://schemas.microsoft.com/office/drawing/2014/main" xmlns="" val="20001"/>
                    </a:ext>
                  </a:extLst>
                </a:gridCol>
              </a:tblGrid>
              <a:tr h="9525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THỨC NGHỆ THUẬT TIÊU BIỂU</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0"/>
                  </a:ext>
                </a:extLst>
              </a:tr>
              <a:tr h="693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ẢNH XUYÊN SUỐT</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85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THỂ THƠ</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BIỆN PHÁP TU TỪ</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90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GIỌNG ĐIỆU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865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KẾT CẤU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170010" name="Text Box 26"/>
          <p:cNvSpPr txBox="1">
            <a:spLocks noChangeArrowheads="1"/>
          </p:cNvSpPr>
          <p:nvPr/>
        </p:nvSpPr>
        <p:spPr bwMode="auto">
          <a:xfrm>
            <a:off x="8001000" y="3952008"/>
            <a:ext cx="2977188"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trăng</a:t>
            </a:r>
            <a:endParaRPr lang="en-US" sz="2400" b="1" dirty="0">
              <a:solidFill>
                <a:srgbClr val="FF0000"/>
              </a:solidFill>
              <a:latin typeface="Times New Roman" pitchFamily="18" charset="0"/>
              <a:cs typeface="Times New Roman" pitchFamily="18" charset="0"/>
            </a:endParaRPr>
          </a:p>
        </p:txBody>
      </p:sp>
      <p:sp>
        <p:nvSpPr>
          <p:cNvPr id="170011" name="Text Box 27"/>
          <p:cNvSpPr txBox="1">
            <a:spLocks noChangeArrowheads="1"/>
          </p:cNvSpPr>
          <p:nvPr/>
        </p:nvSpPr>
        <p:spPr bwMode="auto">
          <a:xfrm>
            <a:off x="7791449" y="4333008"/>
            <a:ext cx="3442373"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Chặt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chẽ</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theo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xúc</a:t>
            </a:r>
            <a:r>
              <a:rPr lang="en-US" sz="2400" b="1" dirty="0">
                <a:solidFill>
                  <a:srgbClr val="FF0000"/>
                </a:solidFill>
                <a:latin typeface="Times New Roman" pitchFamily="18" charset="0"/>
                <a:cs typeface="Times New Roman" pitchFamily="18" charset="0"/>
              </a:rPr>
              <a:t>.</a:t>
            </a:r>
          </a:p>
        </p:txBody>
      </p:sp>
      <p:sp>
        <p:nvSpPr>
          <p:cNvPr id="31772" name="Text Box 28"/>
          <p:cNvSpPr txBox="1">
            <a:spLocks noChangeArrowheads="1"/>
          </p:cNvSpPr>
          <p:nvPr/>
        </p:nvSpPr>
        <p:spPr bwMode="auto">
          <a:xfrm>
            <a:off x="7696199" y="3113808"/>
            <a:ext cx="3628447"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thắm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ngọt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ngào</a:t>
            </a:r>
            <a:endParaRPr lang="en-US" sz="2400" b="1" dirty="0">
              <a:solidFill>
                <a:srgbClr val="FF0000"/>
              </a:solidFill>
              <a:latin typeface="Times New Roman" pitchFamily="18" charset="0"/>
              <a:cs typeface="Times New Roman" pitchFamily="18" charset="0"/>
            </a:endParaRPr>
          </a:p>
        </p:txBody>
      </p:sp>
      <p:sp>
        <p:nvSpPr>
          <p:cNvPr id="170013" name="Text Box 29"/>
          <p:cNvSpPr txBox="1">
            <a:spLocks noChangeArrowheads="1"/>
          </p:cNvSpPr>
          <p:nvPr/>
        </p:nvSpPr>
        <p:spPr bwMode="auto">
          <a:xfrm>
            <a:off x="7772400" y="5095008"/>
            <a:ext cx="3535410"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Điệp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ẩn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a:t>
            </a:r>
            <a:r>
              <a:rPr lang="en-US" sz="2400" b="1" dirty="0">
                <a:solidFill>
                  <a:srgbClr val="FF0000"/>
                </a:solidFill>
                <a:latin typeface="Times New Roman" pitchFamily="18" charset="0"/>
                <a:cs typeface="Times New Roman" pitchFamily="18" charset="0"/>
              </a:rPr>
              <a:t>, 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31774" name="Text Box 30"/>
          <p:cNvSpPr txBox="1">
            <a:spLocks noChangeArrowheads="1"/>
          </p:cNvSpPr>
          <p:nvPr/>
        </p:nvSpPr>
        <p:spPr bwMode="auto">
          <a:xfrm>
            <a:off x="7619999" y="5780808"/>
            <a:ext cx="3256299"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FF0000"/>
                </a:solidFill>
                <a:latin typeface="Times New Roman" pitchFamily="18" charset="0"/>
                <a:cs typeface="Times New Roman" pitchFamily="18" charset="0"/>
              </a:rPr>
              <a:t>Theo </a:t>
            </a:r>
            <a:r>
              <a:rPr lang="en-US" sz="2400" b="1" dirty="0" err="1">
                <a:solidFill>
                  <a:srgbClr val="FF0000"/>
                </a:solidFill>
                <a:latin typeface="Times New Roman" pitchFamily="18" charset="0"/>
                <a:cs typeface="Times New Roman" pitchFamily="18" charset="0"/>
              </a:rPr>
              <a:t>từng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ru</a:t>
            </a:r>
            <a:endParaRPr lang="en-US" sz="2400" b="1" dirty="0">
              <a:solidFill>
                <a:srgbClr val="FF0000"/>
              </a:solidFill>
              <a:latin typeface="Times New Roman" pitchFamily="18" charset="0"/>
              <a:cs typeface="Times New Roman" pitchFamily="18" charset="0"/>
            </a:endParaRPr>
          </a:p>
        </p:txBody>
      </p:sp>
      <p:sp>
        <p:nvSpPr>
          <p:cNvPr id="170015" name="Text Box 31"/>
          <p:cNvSpPr txBox="1">
            <a:spLocks noChangeArrowheads="1"/>
          </p:cNvSpPr>
          <p:nvPr/>
        </p:nvSpPr>
        <p:spPr bwMode="auto">
          <a:xfrm>
            <a:off x="7924800" y="2656608"/>
            <a:ext cx="3349336" cy="461665"/>
          </a:xfrm>
          <a:prstGeom prst="rect">
            <a:avLst/>
          </a:prstGeom>
          <a:noFill/>
          <a:ln w="9525">
            <a:noFill/>
            <a:miter lim="800000"/>
            <a:headEnd/>
            <a:tailEnd/>
          </a:ln>
        </p:spPr>
        <p:txBody>
          <a:bodyPr wrap="square">
            <a:spAutoFit/>
          </a:bodyPr>
          <a:lstStyle/>
          <a:p>
            <a:pPr>
              <a:spcBef>
                <a:spcPct val="50000"/>
              </a:spcBef>
            </a:pPr>
            <a:r>
              <a:rPr lang="en-US" sz="2400" b="1" dirty="0" err="1">
                <a:solidFill>
                  <a:srgbClr val="FF0000"/>
                </a:solidFill>
                <a:latin typeface="Times New Roman" pitchFamily="18" charset="0"/>
                <a:cs typeface="Times New Roman" pitchFamily="18" charset="0"/>
              </a:rPr>
              <a:t>Tâm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lắng</a:t>
            </a:r>
            <a:endParaRPr lang="en-US" sz="2400" b="1" dirty="0">
              <a:solidFill>
                <a:srgbClr val="FF0000"/>
              </a:solidFill>
              <a:latin typeface="Times New Roman" pitchFamily="18" charset="0"/>
              <a:cs typeface="Times New Roman" pitchFamily="18" charset="0"/>
            </a:endParaRPr>
          </a:p>
        </p:txBody>
      </p:sp>
      <p:sp>
        <p:nvSpPr>
          <p:cNvPr id="31776" name="Rectangle 32"/>
          <p:cNvSpPr>
            <a:spLocks noChangeArrowheads="1"/>
          </p:cNvSpPr>
          <p:nvPr/>
        </p:nvSpPr>
        <p:spPr bwMode="auto">
          <a:xfrm>
            <a:off x="7619999" y="980207"/>
            <a:ext cx="4215245" cy="1015663"/>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00FF"/>
                </a:solidFill>
                <a:latin typeface="Times New Roman" pitchFamily="18" charset="0"/>
                <a:cs typeface="Times New Roman" pitchFamily="18" charset="0"/>
              </a:rPr>
              <a:t>HÃY CHỌN VÀ ĐIỀN TRONG CÁC TỪ SAU ĐÂY VÀO Ô TRỐNG SAO CHO ĐÚNG NHẤT?</a:t>
            </a:r>
          </a:p>
        </p:txBody>
      </p:sp>
      <p:sp>
        <p:nvSpPr>
          <p:cNvPr id="170017" name="Text Box 33"/>
          <p:cNvSpPr txBox="1">
            <a:spLocks noChangeArrowheads="1"/>
          </p:cNvSpPr>
          <p:nvPr/>
        </p:nvSpPr>
        <p:spPr bwMode="auto">
          <a:xfrm>
            <a:off x="7848600" y="3418608"/>
            <a:ext cx="2884150"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endParaRPr lang="en-US" sz="2400" b="1" dirty="0">
              <a:solidFill>
                <a:srgbClr val="FF0000"/>
              </a:solidFill>
              <a:latin typeface="Times New Roman" pitchFamily="18" charset="0"/>
              <a:cs typeface="Times New Roman" pitchFamily="18" charset="0"/>
            </a:endParaRPr>
          </a:p>
        </p:txBody>
      </p:sp>
      <p:sp>
        <p:nvSpPr>
          <p:cNvPr id="13" name="Text Box 10"/>
          <p:cNvSpPr txBox="1">
            <a:spLocks noChangeArrowheads="1"/>
          </p:cNvSpPr>
          <p:nvPr/>
        </p:nvSpPr>
        <p:spPr bwMode="auto">
          <a:xfrm>
            <a:off x="4038600" y="370608"/>
            <a:ext cx="3657600" cy="769441"/>
          </a:xfrm>
          <a:prstGeom prst="rect">
            <a:avLst/>
          </a:prstGeom>
          <a:noFill/>
          <a:ln w="9525">
            <a:noFill/>
            <a:miter lim="800000"/>
            <a:headEnd/>
            <a:tailEnd/>
          </a:ln>
        </p:spPr>
        <p:txBody>
          <a:bodyPr wrap="square">
            <a:spAutoFit/>
          </a:bodyPr>
          <a:lstStyle/>
          <a:p>
            <a:pPr>
              <a:spcBef>
                <a:spcPct val="50000"/>
              </a:spcBef>
            </a:pPr>
            <a:r>
              <a:rPr lang="en-US" sz="4400" dirty="0">
                <a:solidFill>
                  <a:srgbClr val="FF0066"/>
                </a:solidFill>
                <a:latin typeface=".VnAristote" pitchFamily="34" charset="0"/>
              </a:rPr>
              <a:t>Ai </a:t>
            </a:r>
            <a:r>
              <a:rPr lang="en-US" sz="4400" dirty="0" err="1">
                <a:solidFill>
                  <a:srgbClr val="FF0066"/>
                </a:solidFill>
                <a:latin typeface=".VnAristote" pitchFamily="34" charset="0"/>
              </a:rPr>
              <a:t>nhanh</a:t>
            </a:r>
            <a:r>
              <a:rPr lang="en-US" sz="4400" dirty="0">
                <a:solidFill>
                  <a:srgbClr val="FF0066"/>
                </a:solidFill>
                <a:latin typeface=".VnAristote" pitchFamily="34" charset="0"/>
              </a:rPr>
              <a:t> </a:t>
            </a:r>
            <a:r>
              <a:rPr lang="en-US" sz="4400" dirty="0" err="1">
                <a:solidFill>
                  <a:srgbClr val="FF0066"/>
                </a:solidFill>
                <a:latin typeface=".VnAristote" pitchFamily="34" charset="0"/>
              </a:rPr>
              <a:t>h¬n</a:t>
            </a:r>
            <a:endParaRPr lang="en-US" sz="4400" dirty="0">
              <a:solidFill>
                <a:srgbClr val="FF0066"/>
              </a:solidFill>
              <a:latin typeface=".VnAristote"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76"/>
                                        </p:tgtEl>
                                        <p:attrNameLst>
                                          <p:attrName>style.visibility</p:attrName>
                                        </p:attrNameLst>
                                      </p:cBhvr>
                                      <p:to>
                                        <p:strVal val="visible"/>
                                      </p:to>
                                    </p:set>
                                    <p:animEffect transition="in" filter="checkerboard(across)">
                                      <p:cBhvr>
                                        <p:cTn id="7" dur="500"/>
                                        <p:tgtEl>
                                          <p:spTgt spid="31776"/>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170015"/>
                                        </p:tgtEl>
                                        <p:attrNameLst>
                                          <p:attrName>style.visibility</p:attrName>
                                        </p:attrNameLst>
                                      </p:cBhvr>
                                      <p:to>
                                        <p:strVal val="visible"/>
                                      </p:to>
                                    </p:set>
                                    <p:animEffect transition="in" filter="checkerboard(across)">
                                      <p:cBhvr>
                                        <p:cTn id="10" dur="500"/>
                                        <p:tgtEl>
                                          <p:spTgt spid="17001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1772"/>
                                        </p:tgtEl>
                                        <p:attrNameLst>
                                          <p:attrName>style.visibility</p:attrName>
                                        </p:attrNameLst>
                                      </p:cBhvr>
                                      <p:to>
                                        <p:strVal val="visible"/>
                                      </p:to>
                                    </p:set>
                                    <p:animEffect transition="in" filter="checkerboard(across)">
                                      <p:cBhvr>
                                        <p:cTn id="13" dur="500"/>
                                        <p:tgtEl>
                                          <p:spTgt spid="31772"/>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170017"/>
                                        </p:tgtEl>
                                        <p:attrNameLst>
                                          <p:attrName>style.visibility</p:attrName>
                                        </p:attrNameLst>
                                      </p:cBhvr>
                                      <p:to>
                                        <p:strVal val="visible"/>
                                      </p:to>
                                    </p:set>
                                    <p:animEffect transition="in" filter="checkerboard(across)">
                                      <p:cBhvr>
                                        <p:cTn id="16" dur="500"/>
                                        <p:tgtEl>
                                          <p:spTgt spid="17001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0010"/>
                                        </p:tgtEl>
                                        <p:attrNameLst>
                                          <p:attrName>style.visibility</p:attrName>
                                        </p:attrNameLst>
                                      </p:cBhvr>
                                      <p:to>
                                        <p:strVal val="visible"/>
                                      </p:to>
                                    </p:set>
                                    <p:animEffect transition="in" filter="checkerboard(across)">
                                      <p:cBhvr>
                                        <p:cTn id="19" dur="500"/>
                                        <p:tgtEl>
                                          <p:spTgt spid="170010"/>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170011"/>
                                        </p:tgtEl>
                                        <p:attrNameLst>
                                          <p:attrName>style.visibility</p:attrName>
                                        </p:attrNameLst>
                                      </p:cBhvr>
                                      <p:to>
                                        <p:strVal val="visible"/>
                                      </p:to>
                                    </p:set>
                                    <p:animEffect transition="in" filter="checkerboard(across)">
                                      <p:cBhvr>
                                        <p:cTn id="22" dur="500"/>
                                        <p:tgtEl>
                                          <p:spTgt spid="170011"/>
                                        </p:tgtEl>
                                      </p:cBhvr>
                                    </p:animEffect>
                                  </p:childTnLst>
                                </p:cTn>
                              </p:par>
                              <p:par>
                                <p:cTn id="23" presetID="5" presetClass="entr" presetSubtype="10" fill="hold" grpId="1" nodeType="withEffect">
                                  <p:stCondLst>
                                    <p:cond delay="0"/>
                                  </p:stCondLst>
                                  <p:childTnLst>
                                    <p:set>
                                      <p:cBhvr>
                                        <p:cTn id="24" dur="1" fill="hold">
                                          <p:stCondLst>
                                            <p:cond delay="0"/>
                                          </p:stCondLst>
                                        </p:cTn>
                                        <p:tgtEl>
                                          <p:spTgt spid="170013"/>
                                        </p:tgtEl>
                                        <p:attrNameLst>
                                          <p:attrName>style.visibility</p:attrName>
                                        </p:attrNameLst>
                                      </p:cBhvr>
                                      <p:to>
                                        <p:strVal val="visible"/>
                                      </p:to>
                                    </p:set>
                                    <p:animEffect transition="in" filter="checkerboard(across)">
                                      <p:cBhvr>
                                        <p:cTn id="25" dur="500"/>
                                        <p:tgtEl>
                                          <p:spTgt spid="17001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774"/>
                                        </p:tgtEl>
                                        <p:attrNameLst>
                                          <p:attrName>style.visibility</p:attrName>
                                        </p:attrNameLst>
                                      </p:cBhvr>
                                      <p:to>
                                        <p:strVal val="visible"/>
                                      </p:to>
                                    </p:set>
                                    <p:animEffect transition="in" filter="checkerboard(across)">
                                      <p:cBhvr>
                                        <p:cTn id="28" dur="500"/>
                                        <p:tgtEl>
                                          <p:spTgt spid="3177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9988"/>
                                        </p:tgtEl>
                                        <p:attrNameLst>
                                          <p:attrName>style.visibility</p:attrName>
                                        </p:attrNameLst>
                                      </p:cBhvr>
                                      <p:to>
                                        <p:strVal val="visible"/>
                                      </p:to>
                                    </p:set>
                                    <p:animEffect transition="in" filter="checkerboard(across)">
                                      <p:cBhvr>
                                        <p:cTn id="33" dur="500"/>
                                        <p:tgtEl>
                                          <p:spTgt spid="16998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0" nodeType="clickEffect">
                                  <p:stCondLst>
                                    <p:cond delay="0"/>
                                  </p:stCondLst>
                                  <p:childTnLst>
                                    <p:animMotion origin="layout" path="M 0.03437 -2.22222E-6 C 0.0332 -0.1 0.04257 -0.26018 -0.00521 -0.35555 C -0.00782 -0.36921 -0.0142 -0.38055 -0.01771 -0.39444 C -0.02331 -0.4169 -0.0306 -0.43773 -0.03855 -0.45833 C -0.04362 -0.47083 -0.04792 -0.4831 -0.0573 -0.4919 C -0.06524 -0.50717 -0.05691 -0.49375 -0.07396 -0.50833 C -0.07774 -0.5118 -0.08073 -0.51574 -0.08438 -0.51898 C -0.08698 -0.52176 -0.08998 -0.52245 -0.09271 -0.52523 C -0.10899 -0.5375 -0.12279 -0.55231 -0.14063 -0.56088 C -0.18816 -0.58356 -0.2392 -0.58611 -0.28855 -0.5993 C -0.30691 -0.59838 -0.34753 -0.60972 -0.36563 -0.58333 C -0.37826 -0.56435 -0.38282 -0.5419 -0.38855 -0.51898 C -0.39024 -0.51203 -0.39271 -0.49699 -0.39271 -0.49676 C -0.39805 -0.39375 -0.39883 -0.41736 -0.3948 -0.29375 C -0.39441 -0.28588 -0.39167 -0.28588 -0.38646 -0.28055 C -0.38503 -0.27824 -0.38399 -0.2743 -0.3823 -0.27222 C -0.3806 -0.2706 -0.37761 -0.26898 -0.37605 -0.2669 C -0.37409 -0.26342 -0.37357 -0.25903 -0.37188 -0.25578 C -0.36615 -0.24421 -0.36446 -0.24861 -0.3573 -0.23889 C -0.3556 -0.2368 -0.35482 -0.23241 -0.35313 -0.23032 C -0.34896 -0.225 -0.3431 -0.22176 -0.33855 -0.21713 C -0.3323 -0.20972 -0.32722 -0.20555 -0.3198 -0.2 C -0.31784 -0.19815 -0.31355 -0.19791 -0.31355 -0.19676 " pathEditMode="relative" rAng="0" ptsTypes="AAAAAAAAAAAAAAAAAAAAAAA">
                                      <p:cBhvr>
                                        <p:cTn id="37" dur="2000" fill="hold"/>
                                        <p:tgtEl>
                                          <p:spTgt spid="170010"/>
                                        </p:tgtEl>
                                        <p:attrNameLst>
                                          <p:attrName>ppt_x</p:attrName>
                                          <p:attrName>ppt_y</p:attrName>
                                        </p:attrNameLst>
                                      </p:cBhvr>
                                      <p:rCtr x="-21589" y="-30069"/>
                                    </p:animMotion>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0.08112 0.33936 C 0.07851 0.36019 0.0763 0.37825 0.0707 0.39769 C 0.06862 0.40487 0.06914 0.41042 0.06654 0.41713 C 0.0625 0.42801 0.05651 0.4345 0.04987 0.44213 C 0.03802 0.45556 0.025 0.47084 0.01029 0.47825 C 0.00703 0.47987 0.00338 0.47987 -0.00013 0.48102 C -0.02149 0.48889 -0.01979 0.48936 -0.04596 0.49213 C -0.0987 0.50973 -0.16927 0.49954 -0.22513 0.48102 C -0.24557 0.47408 -0.26471 0.46158 -0.28555 0.45602 C -0.29792 0.44514 -0.31276 0.43866 -0.32721 0.4338 C -0.34128 0.42269 -0.35899 0.4132 -0.37513 0.4088 C -0.37721 0.4051 -0.37865 0.40047 -0.38138 0.39769 C -0.38359 0.39537 -0.38711 0.39653 -0.38971 0.39491 C -0.39701 0.39005 -0.40365 0.3838 -0.41055 0.37825 C -0.42617 0.36575 -0.4388 0.34746 -0.4543 0.3338 C -0.4599 0.31899 -0.46849 0.30926 -0.47721 0.29769 C -0.48086 0.29283 -0.48451 0.28403 -0.48763 0.27825 C -0.49323 0.26806 -0.50013 0.25903 -0.5043 0.24769 C -0.51458 0.22037 -0.52005 0.19144 -0.52513 0.16158 C -0.52448 0.12176 -0.52422 0.08195 -0.52305 0.04213 C -0.52266 0.03264 -0.51771 0.01274 -0.51263 0.00602 C -0.50443 -0.00486 -0.49596 -0.00717 -0.48555 -0.01064 C -0.44115 -0.00972 -0.39662 -0.00949 -0.35221 -0.00787 C -0.33698 -0.00717 -0.32201 -0.00231 -0.30638 -0.00231 " pathEditMode="relative" rAng="0" ptsTypes="AAAAAAAAAAAAAAAAAAAAAAAA">
                                      <p:cBhvr>
                                        <p:cTn id="41" dur="2000" fill="hold"/>
                                        <p:tgtEl>
                                          <p:spTgt spid="170017"/>
                                        </p:tgtEl>
                                        <p:attrNameLst>
                                          <p:attrName>ppt_x</p:attrName>
                                          <p:attrName>ppt_y</p:attrName>
                                        </p:attrNameLst>
                                      </p:cBhvr>
                                      <p:rCtr x="-30312" y="-9421"/>
                                    </p:animMotion>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0.02331 0.00556 C -0.03112 -0.01018 -0.03073 -0.02546 -0.03372 -0.04444 C -0.03489 -0.05185 -0.03685 -0.05926 -0.03789 -0.06666 C -0.04101 -0.08981 -0.04349 -0.11296 -0.04622 -0.13611 C -0.04765 -0.14722 -0.05039 -0.16944 -0.05039 -0.16921 C -0.05911 -0.35231 -0.04323 -0.28981 -0.06497 -0.36666 C -0.07331 -0.45625 -0.09088 -0.54328 -0.09831 -0.63333 C -0.10208 -0.67893 -0.10664 -0.71991 -0.11497 -0.76389 C -0.11719 -0.77546 -0.12057 -0.79352 -0.12747 -0.80278 C -0.13854 -0.81759 -0.15911 -0.82037 -0.17331 -0.825 C -0.18997 -0.82407 -0.20716 -0.82778 -0.22331 -0.82176 C -0.22995 -0.81991 -0.23307 -0.80903 -0.23789 -0.80278 C -0.24101 -0.79861 -0.24518 -0.79583 -0.24831 -0.79143 C -0.25833 -0.77824 -0.2651 -0.76088 -0.27539 -0.74722 C -0.28255 -0.72361 -0.29193 -0.70046 -0.30039 -0.67778 C -0.30807 -0.65741 -0.30143 -0.68449 -0.30872 -0.65555 C -0.31081 -0.64745 -0.31068 -0.63866 -0.31289 -0.63055 C -0.31588 -0.62037 -0.31979 -0.61435 -0.32122 -0.60278 C -0.32344 -0.58426 -0.32526 -0.56574 -0.32747 -0.54722 C -0.32578 -0.47176 -0.32552 -0.39791 -0.32956 -0.32222 C -0.33021 -0.28333 -0.32995 -0.24444 -0.33164 -0.20555 C -0.33229 -0.19028 -0.33789 -0.18217 -0.33789 -0.16666 " pathEditMode="relative" rAng="0" ptsTypes="AAAAAAAAAAAAAAAAAAAAAA">
                                      <p:cBhvr>
                                        <p:cTn id="45" dur="2000" fill="hold"/>
                                        <p:tgtEl>
                                          <p:spTgt spid="170013"/>
                                        </p:tgtEl>
                                        <p:attrNameLst>
                                          <p:attrName>ppt_x</p:attrName>
                                          <p:attrName>ppt_y</p:attrName>
                                        </p:attrNameLst>
                                      </p:cBhvr>
                                      <p:rCtr x="-15729" y="-41551"/>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3451 0.01783 C 0.02878 0.00834 0.02031 0.00417 0.01458 -0.00509 C 0.00846 -0.01504 0.01328 -0.01921 0.00273 -0.02314 C -0.0013 -0.03703 -0.01224 -0.04375 -0.02122 -0.05277 C -0.03164 -0.06296 -0.0401 -0.07199 -0.05286 -0.07801 C -0.0681 -0.09444 -0.08776 -0.09722 -0.10651 -0.10486 C -0.12695 -0.10416 -0.14766 -0.10393 -0.1681 -0.10254 C -0.18568 -0.10139 -0.19609 -0.07685 -0.20977 -0.06875 C -0.21172 -0.06574 -0.21289 -0.06227 -0.21549 -0.05972 C -0.23099 -0.04514 -0.21289 -0.0699 -0.22578 -0.05277 C -0.23177 -0.04398 -0.23893 -0.03889 -0.24531 -0.03009 C -0.25234 -0.0206 -0.25924 -0.01134 -0.26745 -0.00254 C -0.27279 0.01574 -0.26445 -0.00625 -0.27526 0.00625 C -0.27852 0.01042 -0.27799 0.01783 -0.28112 0.02223 C -0.28385 0.02662 -0.2888 0.02917 -0.29102 0.0338 C -0.2957 0.04468 -0.29922 0.05718 -0.30703 0.06551 C -0.3125 0.08542 -0.30977 0.07454 -0.31484 0.09746 C -0.31549 0.10047 -0.31758 0.10209 -0.31875 0.10463 C -0.31966 0.10648 -0.32227 0.11574 -0.32279 0.11783 C -0.32682 0.18241 -0.34049 0.25 -0.32279 0.31343 C -0.32083 0.33056 -0.32552 0.3294 -0.31875 0.3294 " pathEditMode="relative" rAng="0" ptsTypes="AAAAAAAAAAAAAAAAAAAAA">
                                      <p:cBhvr>
                                        <p:cTn id="49" dur="2000" fill="hold"/>
                                        <p:tgtEl>
                                          <p:spTgt spid="170015"/>
                                        </p:tgtEl>
                                        <p:attrNameLst>
                                          <p:attrName>ppt_x</p:attrName>
                                          <p:attrName>ppt_y</p:attrName>
                                        </p:attrNameLst>
                                      </p:cBhvr>
                                      <p:rCtr x="-18307" y="9444"/>
                                    </p:animMotion>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0.02799 0.01574 C 0.03203 0.00347 0.03737 -0.00787 0.04049 -0.02037 C 0.03906 -0.05 0.03984 -0.07986 0.03633 -0.10926 C 0.03151 -0.15023 0.01927 -0.18194 0.00299 -0.21481 C -0.00638 -0.2338 -0.00794 -0.25 -0.02617 -0.26204 C -0.03255 -0.2662 -0.03828 -0.27245 -0.04492 -0.27592 C -0.05677 -0.28194 -0.07031 -0.28449 -0.08242 -0.28981 C -0.09401 -0.28819 -0.10104 -0.28773 -0.11159 -0.28426 C -0.11901 -0.28171 -0.12513 -0.27592 -0.13242 -0.27315 C -0.14297 -0.26921 -0.15755 -0.26782 -0.16784 -0.26204 C -0.18138 -0.2544 -0.19297 -0.24467 -0.20742 -0.23981 C -0.22044 -0.22685 -0.2375 -0.21898 -0.25326 -0.21481 C -0.26784 -0.20509 -0.28099 -0.19259 -0.29492 -0.18148 C -0.30482 -0.17361 -0.31211 -0.17245 -0.31992 -0.16204 C -0.32578 -0.15417 -0.33099 -0.14282 -0.33659 -0.13426 C -0.34479 -0.12153 -0.35026 -0.10602 -0.35326 -0.08981 C -0.35469 -0.08241 -0.35742 -0.06759 -0.35742 -0.06736 C -0.35599 -0.0463 -0.35547 -0.02477 -0.35326 -0.0037 C -0.35235 0.00509 -0.33659 0.03426 -0.33242 0.04352 C -0.32813 0.07778 -0.32735 0.10741 -0.32617 0.14352 C -0.32917 0.19051 -0.31992 0.17083 -0.33659 0.17963 C -0.3375 0.18009 -0.33802 0.18148 -0.33867 0.18241 " pathEditMode="relative" rAng="0" ptsTypes="AAAAAAAAAAAAAAAAAAAAAA">
                                      <p:cBhvr>
                                        <p:cTn id="53" dur="2000" fill="hold"/>
                                        <p:tgtEl>
                                          <p:spTgt spid="170011"/>
                                        </p:tgtEl>
                                        <p:attrNameLst>
                                          <p:attrName>ppt_x</p:attrName>
                                          <p:attrName>ppt_y</p:attrName>
                                        </p:attrNameLst>
                                      </p:cBhvr>
                                      <p:rCtr x="-18646"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10" grpId="0"/>
      <p:bldP spid="170010" grpId="1"/>
      <p:bldP spid="170011" grpId="0"/>
      <p:bldP spid="170011" grpId="1"/>
      <p:bldP spid="31772" grpId="0"/>
      <p:bldP spid="170013" grpId="0"/>
      <p:bldP spid="170013" grpId="1"/>
      <p:bldP spid="31774" grpId="0"/>
      <p:bldP spid="170015" grpId="0"/>
      <p:bldP spid="170015" grpId="1"/>
      <p:bldP spid="31776" grpId="0"/>
      <p:bldP spid="170017" grpId="0"/>
      <p:bldP spid="17001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xmlns=""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xmlns=""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xmlns=""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xmlns=""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xmlns=""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xmlns=""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a:ex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xmlns=""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NGHỆ THUẬT</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nvGrpSpPr>
          <p:cNvPr id="42" name="Group 4">
            <a:extLst>
              <a:ext uri="{FF2B5EF4-FFF2-40B4-BE49-F238E27FC236}">
                <a16:creationId xmlns:a16="http://schemas.microsoft.com/office/drawing/2014/main" xmlns="" id="{2AE0AEE2-25A3-4842-A497-F53FE447CF7A}"/>
              </a:ext>
            </a:extLst>
          </p:cNvPr>
          <p:cNvGrpSpPr>
            <a:grpSpLocks/>
          </p:cNvGrpSpPr>
          <p:nvPr/>
        </p:nvGrpSpPr>
        <p:grpSpPr bwMode="auto">
          <a:xfrm>
            <a:off x="-2062163" y="293688"/>
            <a:ext cx="13168297" cy="6488112"/>
            <a:chOff x="-6772555" y="-842966"/>
            <a:chExt cx="17532531" cy="8636726"/>
          </a:xfrm>
        </p:grpSpPr>
        <p:sp>
          <p:nvSpPr>
            <p:cNvPr id="43" name="Block Arc 42">
              <a:extLst>
                <a:ext uri="{FF2B5EF4-FFF2-40B4-BE49-F238E27FC236}">
                  <a16:creationId xmlns:a16="http://schemas.microsoft.com/office/drawing/2014/main" xmlns="" id="{7464D7FC-FB3E-43BB-8DED-55CDB813C947}"/>
                </a:ext>
              </a:extLst>
            </p:cNvPr>
            <p:cNvSpPr/>
            <p:nvPr/>
          </p:nvSpPr>
          <p:spPr>
            <a:xfrm>
              <a:off x="-6772555" y="-842966"/>
              <a:ext cx="10380032" cy="8636726"/>
            </a:xfrm>
            <a:prstGeom prst="blockArc">
              <a:avLst>
                <a:gd name="adj1" fmla="val 18900000"/>
                <a:gd name="adj2" fmla="val 2700000"/>
                <a:gd name="adj3" fmla="val 296"/>
              </a:avLst>
            </a:prstGeom>
            <a:noFill/>
            <a:ln w="76200" cap="flat" cmpd="sng" algn="ctr">
              <a:solidFill>
                <a:srgbClr val="E66C7D"/>
              </a:solidFill>
              <a:prstDash val="solid"/>
              <a:miter lim="800000"/>
            </a:ln>
            <a:effectLst/>
          </p:spPr>
        </p:sp>
        <p:sp>
          <p:nvSpPr>
            <p:cNvPr id="44" name="Freeform 12">
              <a:extLst>
                <a:ext uri="{FF2B5EF4-FFF2-40B4-BE49-F238E27FC236}">
                  <a16:creationId xmlns:a16="http://schemas.microsoft.com/office/drawing/2014/main" xmlns="" id="{E48EA15A-325A-4C86-9EFB-A1D4AC158A02}"/>
                </a:ext>
              </a:extLst>
            </p:cNvPr>
            <p:cNvSpPr/>
            <p:nvPr/>
          </p:nvSpPr>
          <p:spPr>
            <a:xfrm>
              <a:off x="2595050" y="84737"/>
              <a:ext cx="8164926" cy="108408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0B5CC"/>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5" name="Oval 13">
              <a:extLst>
                <a:ext uri="{FF2B5EF4-FFF2-40B4-BE49-F238E27FC236}">
                  <a16:creationId xmlns:a16="http://schemas.microsoft.com/office/drawing/2014/main" xmlns="" id="{5171F0C1-A154-4E85-A5F4-DF0BE526EB1F}"/>
                </a:ext>
              </a:extLst>
            </p:cNvPr>
            <p:cNvSpPr>
              <a:spLocks noChangeArrowheads="1"/>
            </p:cNvSpPr>
            <p:nvPr/>
          </p:nvSpPr>
          <p:spPr bwMode="auto">
            <a:xfrm>
              <a:off x="1917398" y="-50431"/>
              <a:ext cx="1354666" cy="1354666"/>
            </a:xfrm>
            <a:prstGeom prst="ellipse">
              <a:avLst/>
            </a:prstGeom>
            <a:solidFill>
              <a:srgbClr val="FFFFFF"/>
            </a:solidFill>
            <a:ln w="12700" algn="ctr">
              <a:solidFill>
                <a:srgbClr val="60B5CC"/>
              </a:solidFill>
              <a:miter lim="800000"/>
              <a:headEnd/>
              <a:tailEnd/>
            </a:ln>
          </p:spPr>
          <p:txBody>
            <a:bodyPr/>
            <a:lstStyle/>
            <a:p>
              <a:endParaRPr lang="en-SG"/>
            </a:p>
          </p:txBody>
        </p:sp>
        <p:sp>
          <p:nvSpPr>
            <p:cNvPr id="46" name="Freeform 14">
              <a:extLst>
                <a:ext uri="{FF2B5EF4-FFF2-40B4-BE49-F238E27FC236}">
                  <a16:creationId xmlns:a16="http://schemas.microsoft.com/office/drawing/2014/main" xmlns="" id="{17C7DCBA-FC59-4DB7-BCED-50684ACCA559}"/>
                </a:ext>
              </a:extLst>
            </p:cNvPr>
            <p:cNvSpPr/>
            <p:nvPr/>
          </p:nvSpPr>
          <p:spPr>
            <a:xfrm>
              <a:off x="3178411" y="1967615"/>
              <a:ext cx="7581565" cy="108408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E66C7D"/>
            </a:solidFill>
            <a:ln w="12700" cap="flat" cmpd="sng" algn="ctr">
              <a:noFill/>
              <a:prstDash val="solid"/>
              <a:miter lim="800000"/>
            </a:ln>
            <a:effectLst/>
          </p:spPr>
          <p:txBody>
            <a:bodyPr lIns="1146597" tIns="189595" rIns="189595" bIns="189595" spcCol="1270" anchor="ctr"/>
            <a:lstStyle/>
            <a:p>
              <a:pPr algn="ctr" defTabSz="2488391" eaLnBrk="1" fontAlgn="auto" hangingPunct="1">
                <a:lnSpc>
                  <a:spcPct val="90000"/>
                </a:lnSpc>
                <a:spcAft>
                  <a:spcPct val="35000"/>
                </a:spcAft>
                <a:defRPr/>
              </a:pP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7" name="Oval 15">
              <a:extLst>
                <a:ext uri="{FF2B5EF4-FFF2-40B4-BE49-F238E27FC236}">
                  <a16:creationId xmlns:a16="http://schemas.microsoft.com/office/drawing/2014/main" xmlns="" id="{77961C02-1D4C-4219-B927-CD8593F7969A}"/>
                </a:ext>
              </a:extLst>
            </p:cNvPr>
            <p:cNvSpPr>
              <a:spLocks noChangeArrowheads="1"/>
            </p:cNvSpPr>
            <p:nvPr/>
          </p:nvSpPr>
          <p:spPr bwMode="auto">
            <a:xfrm>
              <a:off x="2500714" y="1832104"/>
              <a:ext cx="1354666" cy="1354666"/>
            </a:xfrm>
            <a:prstGeom prst="ellipse">
              <a:avLst/>
            </a:prstGeom>
            <a:solidFill>
              <a:srgbClr val="FFFFFF"/>
            </a:solidFill>
            <a:ln w="12700" algn="ctr">
              <a:solidFill>
                <a:srgbClr val="E66C7D"/>
              </a:solidFill>
              <a:miter lim="800000"/>
              <a:headEnd/>
              <a:tailEnd/>
            </a:ln>
          </p:spPr>
          <p:txBody>
            <a:bodyPr/>
            <a:lstStyle/>
            <a:p>
              <a:endParaRPr lang="en-SG"/>
            </a:p>
          </p:txBody>
        </p:sp>
        <p:sp>
          <p:nvSpPr>
            <p:cNvPr id="48" name="Freeform 16">
              <a:extLst>
                <a:ext uri="{FF2B5EF4-FFF2-40B4-BE49-F238E27FC236}">
                  <a16:creationId xmlns:a16="http://schemas.microsoft.com/office/drawing/2014/main" xmlns="" id="{AEEF7624-6030-4542-A2D2-02BB0118553B}"/>
                </a:ext>
              </a:extLst>
            </p:cNvPr>
            <p:cNvSpPr/>
            <p:nvPr/>
          </p:nvSpPr>
          <p:spPr>
            <a:xfrm>
              <a:off x="3419365" y="3835701"/>
              <a:ext cx="7340611" cy="1084081"/>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BB76D"/>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9" name="Oval 17">
              <a:extLst>
                <a:ext uri="{FF2B5EF4-FFF2-40B4-BE49-F238E27FC236}">
                  <a16:creationId xmlns:a16="http://schemas.microsoft.com/office/drawing/2014/main" xmlns="" id="{B65BE60B-9A2A-42B9-938B-020BE6AD2757}"/>
                </a:ext>
              </a:extLst>
            </p:cNvPr>
            <p:cNvSpPr>
              <a:spLocks noChangeArrowheads="1"/>
            </p:cNvSpPr>
            <p:nvPr/>
          </p:nvSpPr>
          <p:spPr bwMode="auto">
            <a:xfrm>
              <a:off x="2742549" y="3701118"/>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sp>
          <p:nvSpPr>
            <p:cNvPr id="50" name="Freeform 27">
              <a:extLst>
                <a:ext uri="{FF2B5EF4-FFF2-40B4-BE49-F238E27FC236}">
                  <a16:creationId xmlns:a16="http://schemas.microsoft.com/office/drawing/2014/main" xmlns="" id="{6A7C5D5D-1723-400D-BE95-3C4CEA4DB6AE}"/>
                </a:ext>
              </a:extLst>
            </p:cNvPr>
            <p:cNvSpPr/>
            <p:nvPr/>
          </p:nvSpPr>
          <p:spPr>
            <a:xfrm>
              <a:off x="2330845" y="5568541"/>
              <a:ext cx="8429131" cy="108196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2">
                <a:lumMod val="75000"/>
              </a:schemeClr>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srgbClr val="ED7D31">
                    <a:lumMod val="75000"/>
                  </a:srgbClr>
                </a:solidFill>
                <a:latin typeface="微软雅黑" pitchFamily="34" charset="-122"/>
                <a:ea typeface="微软雅黑" pitchFamily="34" charset="-122"/>
                <a:cs typeface="+mn-cs"/>
              </a:endParaRPr>
            </a:p>
          </p:txBody>
        </p:sp>
        <p:sp>
          <p:nvSpPr>
            <p:cNvPr id="51" name="Oval 28">
              <a:extLst>
                <a:ext uri="{FF2B5EF4-FFF2-40B4-BE49-F238E27FC236}">
                  <a16:creationId xmlns:a16="http://schemas.microsoft.com/office/drawing/2014/main" xmlns="" id="{AF842796-7E8E-49AD-A72A-57C54EDC90BE}"/>
                </a:ext>
              </a:extLst>
            </p:cNvPr>
            <p:cNvSpPr>
              <a:spLocks noChangeArrowheads="1"/>
            </p:cNvSpPr>
            <p:nvPr/>
          </p:nvSpPr>
          <p:spPr bwMode="auto">
            <a:xfrm>
              <a:off x="1654176" y="5432057"/>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grpSp>
      <p:sp>
        <p:nvSpPr>
          <p:cNvPr id="52" name="TextBox 51">
            <a:extLst>
              <a:ext uri="{FF2B5EF4-FFF2-40B4-BE49-F238E27FC236}">
                <a16:creationId xmlns:a16="http://schemas.microsoft.com/office/drawing/2014/main" xmlns="" id="{8CCF02F6-88D4-41FE-9127-9B69D58A10E2}"/>
              </a:ext>
            </a:extLst>
          </p:cNvPr>
          <p:cNvSpPr txBox="1"/>
          <p:nvPr/>
        </p:nvSpPr>
        <p:spPr>
          <a:xfrm>
            <a:off x="4717256" y="1074083"/>
            <a:ext cx="593725" cy="585787"/>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01</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3" name="TextBox 52">
            <a:extLst>
              <a:ext uri="{FF2B5EF4-FFF2-40B4-BE49-F238E27FC236}">
                <a16:creationId xmlns:a16="http://schemas.microsoft.com/office/drawing/2014/main" xmlns="" id="{CF933AC8-1E6D-4733-BF8D-204D794A05A9}"/>
              </a:ext>
            </a:extLst>
          </p:cNvPr>
          <p:cNvSpPr txBox="1"/>
          <p:nvPr/>
        </p:nvSpPr>
        <p:spPr>
          <a:xfrm>
            <a:off x="5150977" y="2539946"/>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02</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4" name="TextBox 53">
            <a:extLst>
              <a:ext uri="{FF2B5EF4-FFF2-40B4-BE49-F238E27FC236}">
                <a16:creationId xmlns:a16="http://schemas.microsoft.com/office/drawing/2014/main" xmlns="" id="{A040C870-EE92-4F40-9F79-E070C4F54810}"/>
              </a:ext>
            </a:extLst>
          </p:cNvPr>
          <p:cNvSpPr txBox="1"/>
          <p:nvPr/>
        </p:nvSpPr>
        <p:spPr>
          <a:xfrm>
            <a:off x="5331952" y="3940121"/>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03</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5" name="Rectangle 54">
            <a:extLst>
              <a:ext uri="{FF2B5EF4-FFF2-40B4-BE49-F238E27FC236}">
                <a16:creationId xmlns:a16="http://schemas.microsoft.com/office/drawing/2014/main" xmlns="" id="{FA76F053-6232-4F54-8661-3756ED6B2511}"/>
              </a:ext>
            </a:extLst>
          </p:cNvPr>
          <p:cNvSpPr/>
          <p:nvPr/>
        </p:nvSpPr>
        <p:spPr>
          <a:xfrm>
            <a:off x="6129338" y="1136650"/>
            <a:ext cx="4856162" cy="523220"/>
          </a:xfrm>
          <a:prstGeom prst="rect">
            <a:avLst/>
          </a:prstGeom>
        </p:spPr>
        <p:txBody>
          <a:bodyPr wrap="square">
            <a:spAutoFit/>
          </a:bodyPr>
          <a:lstStyle/>
          <a:p>
            <a:pPr algn="just">
              <a:spcBef>
                <a:spcPct val="50000"/>
              </a:spcBef>
            </a:pPr>
            <a:r>
              <a:rPr lang="vi-VN" altLang="en-US" sz="2800" dirty="0">
                <a:solidFill>
                  <a:schemeClr val="bg1"/>
                </a:solidFill>
                <a:latin typeface="+mj-lt"/>
                <a:cs typeface="Arial" panose="020B0604020202020204" pitchFamily="34" charset="0"/>
              </a:rPr>
              <a:t>Thơ </a:t>
            </a:r>
            <a:r>
              <a:rPr lang="en-US" altLang="en-US" sz="2800" dirty="0">
                <a:solidFill>
                  <a:schemeClr val="bg1"/>
                </a:solidFill>
                <a:latin typeface="Times New Roman" panose="02020603050405020304" pitchFamily="18" charset="0"/>
                <a:cs typeface="Times New Roman" panose="02020603050405020304" pitchFamily="18" charset="0"/>
              </a:rPr>
              <a:t>5</a:t>
            </a:r>
            <a:r>
              <a:rPr lang="vi-VN" altLang="en-US" sz="2800" dirty="0">
                <a:solidFill>
                  <a:schemeClr val="bg1"/>
                </a:solidFill>
                <a:latin typeface="+mj-lt"/>
                <a:cs typeface="Arial" panose="020B0604020202020204" pitchFamily="34" charset="0"/>
              </a:rPr>
              <a:t> chữ, giọng điệu tâm tình</a:t>
            </a:r>
            <a:endParaRPr lang="en-US" altLang="en-US" sz="2800" dirty="0">
              <a:solidFill>
                <a:schemeClr val="bg1"/>
              </a:solidFill>
              <a:latin typeface="+mj-lt"/>
              <a:cs typeface="Arial" panose="020B0604020202020204" pitchFamily="34" charset="0"/>
            </a:endParaRPr>
          </a:p>
        </p:txBody>
      </p:sp>
      <p:sp>
        <p:nvSpPr>
          <p:cNvPr id="56" name="Rectangle 55">
            <a:extLst>
              <a:ext uri="{FF2B5EF4-FFF2-40B4-BE49-F238E27FC236}">
                <a16:creationId xmlns:a16="http://schemas.microsoft.com/office/drawing/2014/main" xmlns="" id="{AB80A4DB-4AFB-4810-BBA6-65313AE56CDC}"/>
              </a:ext>
            </a:extLst>
          </p:cNvPr>
          <p:cNvSpPr/>
          <p:nvPr/>
        </p:nvSpPr>
        <p:spPr>
          <a:xfrm>
            <a:off x="6002338" y="2538413"/>
            <a:ext cx="4951412" cy="523220"/>
          </a:xfrm>
          <a:prstGeom prst="rect">
            <a:avLst/>
          </a:prstGeom>
        </p:spPr>
        <p:txBody>
          <a:bodyPr wrap="square">
            <a:spAutoFit/>
          </a:bodyP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K</a:t>
            </a:r>
            <a:r>
              <a:rPr lang="vi-VN" altLang="en-US" sz="2800" dirty="0">
                <a:solidFill>
                  <a:schemeClr val="bg1"/>
                </a:solidFill>
                <a:latin typeface="Times New Roman" panose="02020603050405020304" pitchFamily="18" charset="0"/>
                <a:cs typeface="Times New Roman" panose="02020603050405020304" pitchFamily="18" charset="0"/>
              </a:rPr>
              <a:t>ết hợp hài hòa tự  sự</a:t>
            </a:r>
            <a:r>
              <a:rPr lang="en-US" altLang="en-US" sz="2800" dirty="0">
                <a:solidFill>
                  <a:schemeClr val="bg1"/>
                </a:solidFill>
                <a:latin typeface="Times New Roman" panose="02020603050405020304" pitchFamily="18" charset="0"/>
                <a:cs typeface="Times New Roman" panose="02020603050405020304" pitchFamily="18" charset="0"/>
              </a:rPr>
              <a:t> &amp;</a:t>
            </a:r>
            <a:r>
              <a:rPr lang="vi-VN" altLang="en-US" sz="2800" dirty="0">
                <a:solidFill>
                  <a:schemeClr val="bg1"/>
                </a:solidFill>
                <a:latin typeface="Times New Roman" panose="02020603050405020304" pitchFamily="18" charset="0"/>
                <a:cs typeface="Times New Roman" panose="02020603050405020304" pitchFamily="18" charset="0"/>
              </a:rPr>
              <a:t> trữ tình </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xmlns="" id="{A0E3C955-687C-4586-92A7-F3F3076F08FC}"/>
              </a:ext>
            </a:extLst>
          </p:cNvPr>
          <p:cNvSpPr/>
          <p:nvPr/>
        </p:nvSpPr>
        <p:spPr>
          <a:xfrm>
            <a:off x="6346483" y="3954463"/>
            <a:ext cx="4607267" cy="523220"/>
          </a:xfrm>
          <a:prstGeom prst="rect">
            <a:avLst/>
          </a:prstGeom>
        </p:spPr>
        <p:txBody>
          <a:bodyPr wrap="square">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dụng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nhiều</a:t>
            </a:r>
            <a:r>
              <a:rPr lang="en-US" altLang="en-US" sz="2800" dirty="0">
                <a:solidFill>
                  <a:schemeClr val="bg1"/>
                </a:solidFill>
                <a:latin typeface="Times New Roman" panose="02020603050405020304" pitchFamily="18" charset="0"/>
                <a:cs typeface="Times New Roman" panose="02020603050405020304" pitchFamily="18" charset="0"/>
              </a:rPr>
              <a:t> BPTT </a:t>
            </a:r>
            <a:r>
              <a:rPr lang="en-US" altLang="en-US" sz="2800" dirty="0" err="1">
                <a:solidFill>
                  <a:schemeClr val="bg1"/>
                </a:solidFill>
                <a:latin typeface="Times New Roman" panose="02020603050405020304" pitchFamily="18" charset="0"/>
                <a:cs typeface="Times New Roman" panose="02020603050405020304" pitchFamily="18" charset="0"/>
              </a:rPr>
              <a:t>đặc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sắc</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xmlns="" id="{6DF60F00-4A6F-4B42-A4E7-7349091E9BA2}"/>
              </a:ext>
            </a:extLst>
          </p:cNvPr>
          <p:cNvSpPr txBox="1"/>
          <p:nvPr/>
        </p:nvSpPr>
        <p:spPr>
          <a:xfrm>
            <a:off x="4514390" y="5241871"/>
            <a:ext cx="595312" cy="584200"/>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04</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9" name="Rectangle 58">
            <a:extLst>
              <a:ext uri="{FF2B5EF4-FFF2-40B4-BE49-F238E27FC236}">
                <a16:creationId xmlns:a16="http://schemas.microsoft.com/office/drawing/2014/main" xmlns="" id="{060CB537-852D-45D8-B018-982273EFB038}"/>
              </a:ext>
            </a:extLst>
          </p:cNvPr>
          <p:cNvSpPr/>
          <p:nvPr/>
        </p:nvSpPr>
        <p:spPr>
          <a:xfrm>
            <a:off x="5930900" y="5254625"/>
            <a:ext cx="4460875" cy="523220"/>
          </a:xfrm>
          <a:prstGeom prst="rect">
            <a:avLst/>
          </a:prstGeom>
        </p:spPr>
        <p:txBody>
          <a:bodyPr>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ảnh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trăng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6316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xmlns=""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xmlns=""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xmlns=""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xmlns=""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xmlns=""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xmlns=""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a:ex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xmlns=""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NỘI DUNG</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xmlns="" id="{4052887A-0FCB-4042-95AB-6F4223792BBF}"/>
              </a:ext>
            </a:extLst>
          </p:cNvPr>
          <p:cNvSpPr>
            <a:spLocks noChangeArrowheads="1"/>
          </p:cNvSpPr>
          <p:nvPr/>
        </p:nvSpPr>
        <p:spPr bwMode="auto">
          <a:xfrm>
            <a:off x="5164578" y="1843950"/>
            <a:ext cx="579827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vi-VN" altLang="en-US" sz="4000" dirty="0">
                <a:latin typeface="+mj-lt"/>
                <a:cs typeface="Arial" panose="020B0604020202020204" pitchFamily="34" charset="0"/>
              </a:rPr>
              <a:t>	</a:t>
            </a:r>
            <a:r>
              <a:rPr lang="en-US" altLang="en-US" sz="4000" dirty="0" err="1">
                <a:cs typeface="Times New Roman" panose="02020603050405020304" pitchFamily="18" charset="0"/>
              </a:rPr>
              <a:t>Kể</a:t>
            </a:r>
            <a:r>
              <a:rPr lang="en-US" altLang="en-US" sz="4000" dirty="0">
                <a:cs typeface="Times New Roman" panose="02020603050405020304" pitchFamily="18" charset="0"/>
              </a:rPr>
              <a:t> </a:t>
            </a:r>
            <a:r>
              <a:rPr lang="en-US" altLang="en-US" sz="4000" dirty="0" err="1">
                <a:cs typeface="Times New Roman" panose="02020603050405020304" pitchFamily="18" charset="0"/>
              </a:rPr>
              <a:t>về</a:t>
            </a:r>
            <a:r>
              <a:rPr lang="en-US" altLang="en-US" sz="4000" dirty="0">
                <a:cs typeface="Times New Roman" panose="02020603050405020304" pitchFamily="18" charset="0"/>
              </a:rPr>
              <a:t> </a:t>
            </a:r>
            <a:r>
              <a:rPr lang="vi-VN" altLang="en-US" sz="4000" dirty="0">
                <a:latin typeface="+mj-lt"/>
                <a:cs typeface="Arial" panose="020B0604020202020204" pitchFamily="34" charset="0"/>
              </a:rPr>
              <a:t>năm tháng gian lao</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tươi</a:t>
            </a:r>
            <a:r>
              <a:rPr lang="en-US" altLang="en-US" sz="4000" dirty="0">
                <a:cs typeface="Times New Roman" panose="02020603050405020304" pitchFamily="18" charset="0"/>
              </a:rPr>
              <a:t> </a:t>
            </a:r>
            <a:r>
              <a:rPr lang="en-US" altLang="en-US" sz="4000" dirty="0" err="1">
                <a:cs typeface="Times New Roman" panose="02020603050405020304" pitchFamily="18" charset="0"/>
              </a:rPr>
              <a:t>đẽ</a:t>
            </a:r>
            <a:r>
              <a:rPr lang="vi-VN" altLang="en-US" sz="4000" dirty="0">
                <a:cs typeface="Times New Roman" panose="02020603050405020304" pitchFamily="18" charset="0"/>
              </a:rPr>
              <a:t> </a:t>
            </a:r>
            <a:r>
              <a:rPr lang="vi-VN" altLang="en-US" sz="4000" dirty="0">
                <a:latin typeface="+mj-lt"/>
                <a:cs typeface="Arial" panose="020B0604020202020204" pitchFamily="34" charset="0"/>
              </a:rPr>
              <a:t>đã qua của cuộc đời người lính</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nhắc</a:t>
            </a:r>
            <a:r>
              <a:rPr lang="en-US" altLang="en-US" sz="4000" dirty="0">
                <a:cs typeface="Times New Roman" panose="02020603050405020304" pitchFamily="18" charset="0"/>
              </a:rPr>
              <a:t> </a:t>
            </a:r>
            <a:r>
              <a:rPr lang="en-US" altLang="en-US" sz="4000" dirty="0" err="1">
                <a:cs typeface="Times New Roman" panose="02020603050405020304" pitchFamily="18" charset="0"/>
              </a:rPr>
              <a:t>nhở</a:t>
            </a:r>
            <a:r>
              <a:rPr lang="en-US" altLang="en-US" sz="4000" dirty="0">
                <a:cs typeface="Times New Roman" panose="02020603050405020304" pitchFamily="18" charset="0"/>
              </a:rPr>
              <a:t> ta </a:t>
            </a:r>
            <a:r>
              <a:rPr lang="en-US" altLang="en-US" sz="4000" dirty="0" err="1">
                <a:cs typeface="Times New Roman" panose="02020603050405020304" pitchFamily="18" charset="0"/>
              </a:rPr>
              <a:t>về</a:t>
            </a:r>
            <a:r>
              <a:rPr lang="en-US" altLang="en-US" sz="4000" dirty="0">
                <a:latin typeface="+mj-lt"/>
                <a:cs typeface="Arial" panose="020B0604020202020204" pitchFamily="34" charset="0"/>
              </a:rPr>
              <a:t> </a:t>
            </a:r>
            <a:r>
              <a:rPr lang="vi-VN" altLang="en-US" sz="4000" dirty="0">
                <a:latin typeface="+mj-lt"/>
                <a:cs typeface="Arial" panose="020B0604020202020204" pitchFamily="34" charset="0"/>
              </a:rPr>
              <a:t>thái độ sống “Uống nước nhớ  nguồn”</a:t>
            </a:r>
            <a:r>
              <a:rPr lang="en-US" altLang="en-US" sz="4000" dirty="0">
                <a:latin typeface="+mj-lt"/>
                <a:cs typeface="Arial" panose="020B0604020202020204" pitchFamily="34" charset="0"/>
              </a:rPr>
              <a:t>.</a:t>
            </a:r>
            <a:endParaRPr lang="vi-VN" altLang="en-US" sz="4000" b="1" dirty="0">
              <a:latin typeface="+mj-lt"/>
              <a:cs typeface="Arial" panose="020B0604020202020204" pitchFamily="34" charset="0"/>
            </a:endParaRPr>
          </a:p>
        </p:txBody>
      </p:sp>
    </p:spTree>
    <p:extLst>
      <p:ext uri="{BB962C8B-B14F-4D97-AF65-F5344CB8AC3E}">
        <p14:creationId xmlns:p14="http://schemas.microsoft.com/office/powerpoint/2010/main" val="2023783496"/>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2">
            <a:extLst>
              <a:ext uri="{FF2B5EF4-FFF2-40B4-BE49-F238E27FC236}">
                <a16:creationId xmlns:a16="http://schemas.microsoft.com/office/drawing/2014/main" xmlns="" id="{948828C3-6F07-45A0-8B69-40B682B1B31C}"/>
              </a:ext>
            </a:extLst>
          </p:cNvPr>
          <p:cNvSpPr>
            <a:spLocks noChangeArrowheads="1"/>
          </p:cNvSpPr>
          <p:nvPr/>
        </p:nvSpPr>
        <p:spPr bwMode="auto">
          <a:xfrm>
            <a:off x="1870364" y="230908"/>
            <a:ext cx="8451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err="1">
                <a:solidFill>
                  <a:srgbClr val="FF0000"/>
                </a:solidFill>
              </a:rPr>
              <a:t>Phát</a:t>
            </a:r>
            <a:r>
              <a:rPr lang="en-US" altLang="en-US" b="1" dirty="0">
                <a:solidFill>
                  <a:srgbClr val="FF0000"/>
                </a:solidFill>
              </a:rPr>
              <a:t> </a:t>
            </a:r>
            <a:r>
              <a:rPr lang="en-US" altLang="en-US" b="1" dirty="0" err="1">
                <a:solidFill>
                  <a:srgbClr val="FF0000"/>
                </a:solidFill>
              </a:rPr>
              <a:t>huy</a:t>
            </a:r>
            <a:r>
              <a:rPr lang="en-US" altLang="en-US" b="1" dirty="0">
                <a:solidFill>
                  <a:srgbClr val="FF0000"/>
                </a:solidFill>
              </a:rPr>
              <a:t> </a:t>
            </a:r>
            <a:r>
              <a:rPr lang="en-US" altLang="en-US" b="1" dirty="0" err="1">
                <a:solidFill>
                  <a:srgbClr val="FF0000"/>
                </a:solidFill>
              </a:rPr>
              <a:t>truyền</a:t>
            </a:r>
            <a:r>
              <a:rPr lang="en-US" altLang="en-US" b="1" dirty="0">
                <a:solidFill>
                  <a:srgbClr val="FF0000"/>
                </a:solidFill>
              </a:rPr>
              <a:t> </a:t>
            </a:r>
            <a:r>
              <a:rPr lang="en-US" altLang="en-US" b="1" dirty="0" err="1">
                <a:solidFill>
                  <a:srgbClr val="FF0000"/>
                </a:solidFill>
              </a:rPr>
              <a:t>thống</a:t>
            </a:r>
            <a:r>
              <a:rPr lang="en-US" altLang="en-US" b="1" dirty="0">
                <a:solidFill>
                  <a:srgbClr val="FF0000"/>
                </a:solidFill>
              </a:rPr>
              <a:t> </a:t>
            </a:r>
            <a:r>
              <a:rPr lang="en-US" altLang="en-US" b="1" dirty="0" err="1">
                <a:solidFill>
                  <a:srgbClr val="FF0000"/>
                </a:solidFill>
              </a:rPr>
              <a:t>uống</a:t>
            </a:r>
            <a:r>
              <a:rPr lang="en-US" altLang="en-US" b="1" dirty="0">
                <a:solidFill>
                  <a:srgbClr val="FF0000"/>
                </a:solidFill>
              </a:rPr>
              <a:t> </a:t>
            </a:r>
            <a:r>
              <a:rPr lang="en-US" altLang="en-US" b="1" dirty="0" err="1">
                <a:solidFill>
                  <a:srgbClr val="FF0000"/>
                </a:solidFill>
              </a:rPr>
              <a:t>nước</a:t>
            </a:r>
            <a:r>
              <a:rPr lang="en-US" altLang="en-US" b="1" dirty="0">
                <a:solidFill>
                  <a:srgbClr val="FF0000"/>
                </a:solidFill>
              </a:rPr>
              <a:t> </a:t>
            </a:r>
            <a:r>
              <a:rPr lang="en-US" altLang="en-US" b="1" dirty="0" err="1">
                <a:solidFill>
                  <a:srgbClr val="FF0000"/>
                </a:solidFill>
              </a:rPr>
              <a:t>nhớ</a:t>
            </a:r>
            <a:r>
              <a:rPr lang="en-US" altLang="en-US" b="1" dirty="0">
                <a:solidFill>
                  <a:srgbClr val="FF0000"/>
                </a:solidFill>
              </a:rPr>
              <a:t> </a:t>
            </a:r>
            <a:r>
              <a:rPr lang="en-US" altLang="en-US" b="1" dirty="0" err="1">
                <a:solidFill>
                  <a:srgbClr val="FF0000"/>
                </a:solidFill>
              </a:rPr>
              <a:t>nguồn</a:t>
            </a:r>
            <a:endParaRPr lang="en-US" altLang="en-US" b="1" dirty="0">
              <a:solidFill>
                <a:srgbClr val="FF0000"/>
              </a:solidFill>
            </a:endParaRPr>
          </a:p>
        </p:txBody>
      </p:sp>
      <p:pic>
        <p:nvPicPr>
          <p:cNvPr id="43012" name="Picture 4" descr="images (3)">
            <a:extLst>
              <a:ext uri="{FF2B5EF4-FFF2-40B4-BE49-F238E27FC236}">
                <a16:creationId xmlns:a16="http://schemas.microsoft.com/office/drawing/2014/main" xmlns="" id="{80107C04-767D-4679-ABC4-9A39B9593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82" y="1076179"/>
            <a:ext cx="3810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tải xuống (5)">
            <a:extLst>
              <a:ext uri="{FF2B5EF4-FFF2-40B4-BE49-F238E27FC236}">
                <a16:creationId xmlns:a16="http://schemas.microsoft.com/office/drawing/2014/main" xmlns="" id="{D80E0FF2-9B37-4144-81C3-DF39E7185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55" y="1076179"/>
            <a:ext cx="3809602" cy="285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tải xuống (4)">
            <a:extLst>
              <a:ext uri="{FF2B5EF4-FFF2-40B4-BE49-F238E27FC236}">
                <a16:creationId xmlns:a16="http://schemas.microsoft.com/office/drawing/2014/main" xmlns="" id="{7FE041E8-34F4-44D2-881F-F4E15BE42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930" y="1076178"/>
            <a:ext cx="3477888" cy="28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ải xuống (2)">
            <a:extLst>
              <a:ext uri="{FF2B5EF4-FFF2-40B4-BE49-F238E27FC236}">
                <a16:creationId xmlns:a16="http://schemas.microsoft.com/office/drawing/2014/main" xmlns="" id="{01770610-BF42-43BA-A152-D4BC42BE1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82" y="4151457"/>
            <a:ext cx="3810000" cy="25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ải xuống">
            <a:extLst>
              <a:ext uri="{FF2B5EF4-FFF2-40B4-BE49-F238E27FC236}">
                <a16:creationId xmlns:a16="http://schemas.microsoft.com/office/drawing/2014/main" xmlns="" id="{D8248A13-F1B0-44BE-A740-3C9504B9D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255" y="4190997"/>
            <a:ext cx="3809602" cy="248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s">
            <a:extLst>
              <a:ext uri="{FF2B5EF4-FFF2-40B4-BE49-F238E27FC236}">
                <a16:creationId xmlns:a16="http://schemas.microsoft.com/office/drawing/2014/main" xmlns="" id="{B6EB4339-76E5-41ED-97E6-3D53F3403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930" y="4172395"/>
            <a:ext cx="3477888" cy="250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heckerboard(across)">
                                      <p:cBhvr>
                                        <p:cTn id="7" dur="500"/>
                                        <p:tgtEl>
                                          <p:spTgt spid="43012"/>
                                        </p:tgtEl>
                                      </p:cBhvr>
                                    </p:animEffect>
                                  </p:childTnLst>
                                </p:cTn>
                              </p:par>
                              <p:par>
                                <p:cTn id="8" presetID="5" presetClass="entr" presetSubtype="10" fill="hold"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checkerboard(across)">
                                      <p:cBhvr>
                                        <p:cTn id="10" dur="500"/>
                                        <p:tgtEl>
                                          <p:spTgt spid="43013"/>
                                        </p:tgtEl>
                                      </p:cBhvr>
                                    </p:animEffect>
                                  </p:childTnLst>
                                </p:cTn>
                              </p:par>
                              <p:par>
                                <p:cTn id="11" presetID="5" presetClass="entr" presetSubtype="10" fill="hold" nodeType="withEffect">
                                  <p:stCondLst>
                                    <p:cond delay="0"/>
                                  </p:stCondLst>
                                  <p:childTnLst>
                                    <p:set>
                                      <p:cBhvr>
                                        <p:cTn id="12" dur="1" fill="hold">
                                          <p:stCondLst>
                                            <p:cond delay="0"/>
                                          </p:stCondLst>
                                        </p:cTn>
                                        <p:tgtEl>
                                          <p:spTgt spid="43014"/>
                                        </p:tgtEl>
                                        <p:attrNameLst>
                                          <p:attrName>style.visibility</p:attrName>
                                        </p:attrNameLst>
                                      </p:cBhvr>
                                      <p:to>
                                        <p:strVal val="visible"/>
                                      </p:to>
                                    </p:set>
                                    <p:animEffect transition="in" filter="checkerboard(across)">
                                      <p:cBhvr>
                                        <p:cTn id="13" dur="500"/>
                                        <p:tgtEl>
                                          <p:spTgt spid="43014"/>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5">
            <a:extLst>
              <a:ext uri="{FF2B5EF4-FFF2-40B4-BE49-F238E27FC236}">
                <a16:creationId xmlns:a16="http://schemas.microsoft.com/office/drawing/2014/main" xmlns="" id="{EC7329D2-64E2-4C37-8CF9-558B64E64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914" y="2073761"/>
            <a:ext cx="3476625" cy="3609975"/>
          </a:xfrm>
          <a:prstGeom prst="rect">
            <a:avLst/>
          </a:prstGeom>
        </p:spPr>
      </p:pic>
      <p:pic>
        <p:nvPicPr>
          <p:cNvPr id="8" name="图片 17">
            <a:extLst>
              <a:ext uri="{FF2B5EF4-FFF2-40B4-BE49-F238E27FC236}">
                <a16:creationId xmlns:a16="http://schemas.microsoft.com/office/drawing/2014/main" xmlns="" id="{0ED6973F-C7B3-4DCD-8821-64A0B3C97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2066" y="1025033"/>
            <a:ext cx="1522372" cy="1756110"/>
          </a:xfrm>
          <a:prstGeom prst="rect">
            <a:avLst/>
          </a:prstGeom>
        </p:spPr>
      </p:pic>
      <p:pic>
        <p:nvPicPr>
          <p:cNvPr id="9" name="图片 7">
            <a:extLst>
              <a:ext uri="{FF2B5EF4-FFF2-40B4-BE49-F238E27FC236}">
                <a16:creationId xmlns:a16="http://schemas.microsoft.com/office/drawing/2014/main" xmlns="" id="{39319992-5774-4044-95B6-AB871B6116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912" y="3244239"/>
            <a:ext cx="1214426" cy="1214426"/>
          </a:xfrm>
          <a:prstGeom prst="rect">
            <a:avLst/>
          </a:prstGeom>
        </p:spPr>
      </p:pic>
      <p:sp>
        <p:nvSpPr>
          <p:cNvPr id="10" name="文本框 39">
            <a:extLst>
              <a:ext uri="{FF2B5EF4-FFF2-40B4-BE49-F238E27FC236}">
                <a16:creationId xmlns:a16="http://schemas.microsoft.com/office/drawing/2014/main" xmlns="" id="{FF7C6B2C-E4FD-4C37-A7FC-B4E9379B5E39}"/>
              </a:ext>
            </a:extLst>
          </p:cNvPr>
          <p:cNvSpPr txBox="1"/>
          <p:nvPr/>
        </p:nvSpPr>
        <p:spPr>
          <a:xfrm>
            <a:off x="1090628" y="1769674"/>
            <a:ext cx="5187342" cy="34163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Chia</a:t>
            </a:r>
            <a:r>
              <a:rPr kumimoji="0" lang="en-US" altLang="zh-CN" sz="5400" b="1" i="1"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sẻ</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một</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vài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kỉ</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niệm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đẹp</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của</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gắn</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với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hình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ảnh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trăng</a:t>
            </a:r>
            <a:endParaRPr kumimoji="0" lang="zh-CN" altLang="en-US" sz="5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a:extLst>
              <a:ext uri="{FF2B5EF4-FFF2-40B4-BE49-F238E27FC236}">
                <a16:creationId xmlns:a16="http://schemas.microsoft.com/office/drawing/2014/main" xmlns="" id="{8AE56E07-5A9A-40F3-A72A-9B1ED3FEC10F}"/>
              </a:ext>
            </a:extLst>
          </p:cNvPr>
          <p:cNvSpPr txBox="1"/>
          <p:nvPr/>
        </p:nvSpPr>
        <p:spPr>
          <a:xfrm>
            <a:off x="1467123" y="1062450"/>
            <a:ext cx="9347200" cy="646331"/>
          </a:xfrm>
          <a:prstGeom prst="rect">
            <a:avLst/>
          </a:prstGeom>
          <a:noFill/>
        </p:spPr>
        <p:txBody>
          <a:bodyPr wrap="square" rtlCol="0">
            <a:spAutoFit/>
          </a:bodyPr>
          <a:lstStyle/>
          <a:p>
            <a:pPr algn="ctr"/>
            <a:r>
              <a:rPr lang="en-SG" sz="3600" b="1" dirty="0" err="1">
                <a:solidFill>
                  <a:srgbClr val="FF0000"/>
                </a:solidFill>
                <a:latin typeface="Times New Roman" panose="02020603050405020304" pitchFamily="18" charset="0"/>
                <a:cs typeface="Times New Roman" panose="02020603050405020304" pitchFamily="18" charset="0"/>
              </a:rPr>
              <a:t>Thảo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luận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nhóm</a:t>
            </a:r>
            <a:r>
              <a:rPr lang="en-SG" sz="3600" b="1" dirty="0">
                <a:solidFill>
                  <a:srgbClr val="FF0000"/>
                </a:solidFill>
                <a:latin typeface="Times New Roman" panose="02020603050405020304" pitchFamily="18" charset="0"/>
                <a:cs typeface="Times New Roman" panose="02020603050405020304" pitchFamily="18" charset="0"/>
              </a:rPr>
              <a:t> (5’)</a:t>
            </a:r>
          </a:p>
        </p:txBody>
      </p:sp>
      <p:cxnSp>
        <p:nvCxnSpPr>
          <p:cNvPr id="11" name="Straight Connector 10">
            <a:extLst>
              <a:ext uri="{FF2B5EF4-FFF2-40B4-BE49-F238E27FC236}">
                <a16:creationId xmlns:a16="http://schemas.microsoft.com/office/drawing/2014/main" xmlns="" id="{28D1D6FB-4053-4941-981D-572DFC59305D}"/>
              </a:ext>
            </a:extLst>
          </p:cNvPr>
          <p:cNvCxnSpPr>
            <a:cxnSpLocks/>
          </p:cNvCxnSpPr>
          <p:nvPr/>
        </p:nvCxnSpPr>
        <p:spPr>
          <a:xfrm>
            <a:off x="6130028" y="2215650"/>
            <a:ext cx="39863" cy="36971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 Box 43">
            <a:extLst>
              <a:ext uri="{FF2B5EF4-FFF2-40B4-BE49-F238E27FC236}">
                <a16:creationId xmlns:a16="http://schemas.microsoft.com/office/drawing/2014/main" xmlns="" id="{6195466C-D2DA-45AB-8A23-BB71B58CAB29}"/>
              </a:ext>
            </a:extLst>
          </p:cNvPr>
          <p:cNvSpPr txBox="1">
            <a:spLocks noChangeArrowheads="1"/>
          </p:cNvSpPr>
          <p:nvPr/>
        </p:nvSpPr>
        <p:spPr bwMode="auto">
          <a:xfrm>
            <a:off x="1016363" y="3066054"/>
            <a:ext cx="46127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eaLnBrk="1" hangingPunct="1">
              <a:spcBef>
                <a:spcPct val="50000"/>
              </a:spcBef>
              <a:buFontTx/>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1 + 2: </a:t>
            </a:r>
            <a:r>
              <a:rPr lang="en-US" altLang="en-US" b="1" i="1" dirty="0">
                <a:latin typeface="Times New Roman" panose="02020603050405020304" pitchFamily="18" charset="0"/>
                <a:cs typeface="Times New Roman" panose="02020603050405020304" pitchFamily="18" charset="0"/>
              </a:rPr>
              <a:t>So </a:t>
            </a:r>
            <a:r>
              <a:rPr lang="en-US" altLang="en-US" b="1" i="1" dirty="0" err="1">
                <a:latin typeface="Times New Roman" panose="02020603050405020304" pitchFamily="18" charset="0"/>
                <a:cs typeface="Times New Roman" panose="02020603050405020304" pitchFamily="18" charset="0"/>
              </a:rPr>
              <a:t>sánh</a:t>
            </a:r>
            <a:r>
              <a:rPr lang="en-US" altLang="en-US" b="1" i="1" dirty="0">
                <a:latin typeface="Times New Roman" panose="02020603050405020304" pitchFamily="18" charset="0"/>
                <a:cs typeface="Times New Roman" panose="02020603050405020304" pitchFamily="18" charset="0"/>
              </a:rPr>
              <a:t> ý </a:t>
            </a:r>
            <a:r>
              <a:rPr lang="en-US" altLang="en-US" b="1" i="1" dirty="0" err="1">
                <a:latin typeface="Times New Roman" panose="02020603050405020304" pitchFamily="18" charset="0"/>
                <a:cs typeface="Times New Roman" panose="02020603050405020304" pitchFamily="18" charset="0"/>
              </a:rPr>
              <a:t>nghĩa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hình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ảnh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vầng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trong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hai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bài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thơ</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Đồng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chí</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và</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Ánh</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trăng</a:t>
            </a:r>
            <a:r>
              <a:rPr lang="en-US" altLang="en-US" b="1" i="1" dirty="0">
                <a:solidFill>
                  <a:srgbClr val="FF0000"/>
                </a:solidFill>
                <a:latin typeface="Times New Roman" panose="02020603050405020304" pitchFamily="18" charset="0"/>
                <a:cs typeface="Times New Roman" panose="02020603050405020304" pitchFamily="18" charset="0"/>
              </a:rPr>
              <a:t>.</a:t>
            </a:r>
          </a:p>
        </p:txBody>
      </p:sp>
      <p:sp>
        <p:nvSpPr>
          <p:cNvPr id="16" name="Text Box 43">
            <a:extLst>
              <a:ext uri="{FF2B5EF4-FFF2-40B4-BE49-F238E27FC236}">
                <a16:creationId xmlns:a16="http://schemas.microsoft.com/office/drawing/2014/main" xmlns="" id="{2ADCE17F-BF49-40EF-BB69-088FD08BFBAA}"/>
              </a:ext>
            </a:extLst>
          </p:cNvPr>
          <p:cNvSpPr txBox="1">
            <a:spLocks noChangeArrowheads="1"/>
          </p:cNvSpPr>
          <p:nvPr/>
        </p:nvSpPr>
        <p:spPr bwMode="auto">
          <a:xfrm>
            <a:off x="6606309" y="2634042"/>
            <a:ext cx="46127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50000"/>
              </a:spcBef>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3 + 4: </a:t>
            </a:r>
            <a:r>
              <a:rPr lang="en-US" b="1" i="1" dirty="0" err="1">
                <a:latin typeface="Times New Roman" pitchFamily="18" charset="0"/>
              </a:rPr>
              <a:t>Bài</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có</a:t>
            </a:r>
            <a:r>
              <a:rPr lang="en-US" b="1" i="1" dirty="0">
                <a:latin typeface="Times New Roman" pitchFamily="18" charset="0"/>
              </a:rPr>
              <a:t> </a:t>
            </a:r>
            <a:r>
              <a:rPr lang="en-US" b="1" i="1" dirty="0" err="1">
                <a:latin typeface="Times New Roman" pitchFamily="18" charset="0"/>
              </a:rPr>
              <a:t>nhan</a:t>
            </a:r>
            <a:r>
              <a:rPr lang="en-US" b="1" i="1" dirty="0">
                <a:latin typeface="Times New Roman" pitchFamily="18" charset="0"/>
              </a:rPr>
              <a:t> </a:t>
            </a:r>
            <a:r>
              <a:rPr lang="en-US" b="1" i="1" dirty="0" err="1">
                <a:latin typeface="Times New Roman" pitchFamily="18" charset="0"/>
              </a:rPr>
              <a:t>đề</a:t>
            </a:r>
            <a:r>
              <a:rPr lang="en-US" b="1" i="1" dirty="0">
                <a:latin typeface="Times New Roman" pitchFamily="18" charset="0"/>
              </a:rPr>
              <a:t> </a:t>
            </a:r>
            <a:r>
              <a:rPr lang="en-US" b="1" i="1" dirty="0" err="1">
                <a:latin typeface="Times New Roman" pitchFamily="18" charset="0"/>
              </a:rPr>
              <a:t>là</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Ánh</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trong</a:t>
            </a:r>
            <a:r>
              <a:rPr lang="en-US" b="1" i="1" dirty="0">
                <a:latin typeface="Times New Roman" pitchFamily="18" charset="0"/>
              </a:rPr>
              <a:t> </a:t>
            </a:r>
            <a:r>
              <a:rPr lang="en-US" b="1" i="1" dirty="0" err="1">
                <a:latin typeface="Times New Roman" pitchFamily="18" charset="0"/>
              </a:rPr>
              <a:t>khi</a:t>
            </a:r>
            <a:r>
              <a:rPr lang="en-US" b="1" i="1" dirty="0">
                <a:latin typeface="Times New Roman" pitchFamily="18" charset="0"/>
              </a:rPr>
              <a:t> </a:t>
            </a:r>
            <a:r>
              <a:rPr lang="en-US" b="1" i="1" dirty="0" err="1">
                <a:latin typeface="Times New Roman" pitchFamily="18" charset="0"/>
              </a:rPr>
              <a:t>đó</a:t>
            </a:r>
            <a:r>
              <a:rPr lang="en-US" b="1" i="1" dirty="0">
                <a:latin typeface="Times New Roman" pitchFamily="18" charset="0"/>
              </a:rPr>
              <a:t> </a:t>
            </a:r>
            <a:r>
              <a:rPr lang="en-US" b="1" i="1" dirty="0" err="1">
                <a:latin typeface="Times New Roman" pitchFamily="18" charset="0"/>
              </a:rPr>
              <a:t>xuyên</a:t>
            </a:r>
            <a:r>
              <a:rPr lang="en-US" b="1" i="1" dirty="0">
                <a:latin typeface="Times New Roman" pitchFamily="18" charset="0"/>
              </a:rPr>
              <a:t> </a:t>
            </a:r>
            <a:r>
              <a:rPr lang="en-US" b="1" i="1" dirty="0" err="1">
                <a:latin typeface="Times New Roman" pitchFamily="18" charset="0"/>
              </a:rPr>
              <a:t>suốt</a:t>
            </a:r>
            <a:r>
              <a:rPr lang="en-US" b="1" i="1" dirty="0">
                <a:latin typeface="Times New Roman" pitchFamily="18" charset="0"/>
              </a:rPr>
              <a:t> </a:t>
            </a:r>
            <a:r>
              <a:rPr lang="en-US" b="1" i="1" dirty="0" err="1">
                <a:latin typeface="Times New Roman" pitchFamily="18" charset="0"/>
              </a:rPr>
              <a:t>các</a:t>
            </a:r>
            <a:r>
              <a:rPr lang="en-US" b="1" i="1" dirty="0">
                <a:latin typeface="Times New Roman" pitchFamily="18" charset="0"/>
              </a:rPr>
              <a:t> </a:t>
            </a:r>
            <a:r>
              <a:rPr lang="en-US" b="1" i="1" dirty="0" err="1">
                <a:latin typeface="Times New Roman" pitchFamily="18" charset="0"/>
              </a:rPr>
              <a:t>khổ</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tác</a:t>
            </a:r>
            <a:r>
              <a:rPr lang="en-US" b="1" i="1" dirty="0">
                <a:latin typeface="Times New Roman" pitchFamily="18" charset="0"/>
              </a:rPr>
              <a:t> </a:t>
            </a:r>
            <a:r>
              <a:rPr lang="en-US" b="1" i="1" dirty="0" err="1">
                <a:latin typeface="Times New Roman" pitchFamily="18" charset="0"/>
              </a:rPr>
              <a:t>giả</a:t>
            </a:r>
            <a:r>
              <a:rPr lang="en-US" b="1" i="1" dirty="0">
                <a:latin typeface="Times New Roman" pitchFamily="18" charset="0"/>
              </a:rPr>
              <a:t> </a:t>
            </a:r>
            <a:r>
              <a:rPr lang="en-US" b="1" i="1" dirty="0" err="1">
                <a:latin typeface="Times New Roman" pitchFamily="18" charset="0"/>
              </a:rPr>
              <a:t>đều</a:t>
            </a:r>
            <a:r>
              <a:rPr lang="en-US" b="1" i="1" dirty="0">
                <a:latin typeface="Times New Roman" pitchFamily="18" charset="0"/>
              </a:rPr>
              <a:t> </a:t>
            </a:r>
            <a:r>
              <a:rPr lang="en-US" b="1" i="1" dirty="0" err="1">
                <a:latin typeface="Times New Roman" pitchFamily="18" charset="0"/>
              </a:rPr>
              <a:t>dùng</a:t>
            </a:r>
            <a:r>
              <a:rPr lang="en-US" b="1" i="1" dirty="0">
                <a:latin typeface="Times New Roman" pitchFamily="18" charset="0"/>
              </a:rPr>
              <a:t> </a:t>
            </a:r>
            <a:r>
              <a:rPr lang="en-US" b="1" i="1" dirty="0" err="1">
                <a:latin typeface="Times New Roman" pitchFamily="18" charset="0"/>
              </a:rPr>
              <a:t>từ</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vầng</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em</a:t>
            </a:r>
            <a:r>
              <a:rPr lang="en-US" b="1" i="1" dirty="0">
                <a:latin typeface="Times New Roman" pitchFamily="18" charset="0"/>
              </a:rPr>
              <a:t> </a:t>
            </a:r>
            <a:r>
              <a:rPr lang="en-US" b="1" i="1" dirty="0" err="1">
                <a:latin typeface="Times New Roman" pitchFamily="18" charset="0"/>
              </a:rPr>
              <a:t>hãy</a:t>
            </a:r>
            <a:r>
              <a:rPr lang="en-US" b="1" i="1" dirty="0">
                <a:latin typeface="Times New Roman" pitchFamily="18" charset="0"/>
              </a:rPr>
              <a:t> </a:t>
            </a:r>
            <a:r>
              <a:rPr lang="en-US" b="1" i="1" dirty="0" err="1">
                <a:latin typeface="Times New Roman" pitchFamily="18" charset="0"/>
              </a:rPr>
              <a:t>lí</a:t>
            </a:r>
            <a:r>
              <a:rPr lang="en-US" b="1" i="1" dirty="0">
                <a:latin typeface="Times New Roman" pitchFamily="18" charset="0"/>
              </a:rPr>
              <a:t> </a:t>
            </a:r>
            <a:r>
              <a:rPr lang="en-US" b="1" i="1" dirty="0" err="1">
                <a:latin typeface="Times New Roman" pitchFamily="18" charset="0"/>
              </a:rPr>
              <a:t>giải</a:t>
            </a:r>
            <a:r>
              <a:rPr lang="en-US" b="1" i="1" dirty="0">
                <a:latin typeface="Times New Roman" pitchFamily="18" charset="0"/>
              </a:rPr>
              <a:t> ?</a:t>
            </a:r>
            <a:endParaRPr lang="en-US" alt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319056"/>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BEA1949-76BD-4FC8-A2C3-F6979AE6AE55}"/>
              </a:ext>
            </a:extLst>
          </p:cNvPr>
          <p:cNvGrpSpPr/>
          <p:nvPr/>
        </p:nvGrpSpPr>
        <p:grpSpPr>
          <a:xfrm>
            <a:off x="0" y="0"/>
            <a:ext cx="6096000" cy="3429000"/>
            <a:chOff x="0" y="0"/>
            <a:chExt cx="6096000" cy="3429000"/>
          </a:xfrm>
        </p:grpSpPr>
        <p:pic>
          <p:nvPicPr>
            <p:cNvPr id="44034" name="Picture 2">
              <a:extLst>
                <a:ext uri="{FF2B5EF4-FFF2-40B4-BE49-F238E27FC236}">
                  <a16:creationId xmlns:a16="http://schemas.microsoft.com/office/drawing/2014/main" xmlns="" id="{9EBAD61D-E8D1-460D-B188-9CB67BE61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FBA8BBC8-A349-4859-A1C8-724C0DFF7003}"/>
                </a:ext>
              </a:extLst>
            </p:cNvPr>
            <p:cNvSpPr/>
            <p:nvPr/>
          </p:nvSpPr>
          <p:spPr>
            <a:xfrm>
              <a:off x="113088" y="2865581"/>
              <a:ext cx="5832879"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đêm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tĩnh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Bạch</a:t>
              </a:r>
              <a:r>
                <a:rPr lang="en-US" altLang="en-US" sz="2400" b="1" dirty="0">
                  <a:latin typeface="Times New Roman" panose="02020603050405020304" pitchFamily="18"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xmlns="" id="{0E293B64-82BE-4F64-85FB-5A3142397519}"/>
              </a:ext>
            </a:extLst>
          </p:cNvPr>
          <p:cNvGrpSpPr/>
          <p:nvPr/>
        </p:nvGrpSpPr>
        <p:grpSpPr>
          <a:xfrm>
            <a:off x="6096000" y="3429000"/>
            <a:ext cx="6096000" cy="3429000"/>
            <a:chOff x="6096000" y="3429000"/>
            <a:chExt cx="6096000" cy="3429000"/>
          </a:xfrm>
        </p:grpSpPr>
        <p:pic>
          <p:nvPicPr>
            <p:cNvPr id="5" name="Picture 4" descr="Bai tho Dong chi">
              <a:extLst>
                <a:ext uri="{FF2B5EF4-FFF2-40B4-BE49-F238E27FC236}">
                  <a16:creationId xmlns:a16="http://schemas.microsoft.com/office/drawing/2014/main" xmlns="" id="{00ACC868-45BE-4D40-B7EA-DE9FE0C563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096000" y="3429000"/>
              <a:ext cx="6096000" cy="3429000"/>
            </a:xfrm>
            <a:prstGeom prst="rect">
              <a:avLst/>
            </a:prstGeom>
            <a:ln>
              <a:noFill/>
            </a:ln>
            <a:effectLst>
              <a:softEdge rad="112500"/>
            </a:effectLst>
          </p:spPr>
        </p:pic>
        <p:sp>
          <p:nvSpPr>
            <p:cNvPr id="7" name="Rectangle 6">
              <a:extLst>
                <a:ext uri="{FF2B5EF4-FFF2-40B4-BE49-F238E27FC236}">
                  <a16:creationId xmlns:a16="http://schemas.microsoft.com/office/drawing/2014/main" xmlns="" id="{94E438A6-689D-448B-AE01-64AAF2753067}"/>
                </a:ext>
              </a:extLst>
            </p:cNvPr>
            <p:cNvSpPr/>
            <p:nvPr/>
          </p:nvSpPr>
          <p:spPr>
            <a:xfrm>
              <a:off x="7845563" y="6241471"/>
              <a:ext cx="3132588"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Hữu</a:t>
              </a:r>
              <a:r>
                <a:rPr lang="en-US" altLang="en-US" sz="2400" b="1" dirty="0">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xmlns="" id="{76B34263-41E6-4147-92BE-758149ED302A}"/>
              </a:ext>
            </a:extLst>
          </p:cNvPr>
          <p:cNvGrpSpPr/>
          <p:nvPr/>
        </p:nvGrpSpPr>
        <p:grpSpPr>
          <a:xfrm>
            <a:off x="6096000" y="0"/>
            <a:ext cx="6096000" cy="3429000"/>
            <a:chOff x="6096000" y="0"/>
            <a:chExt cx="6096000" cy="3429000"/>
          </a:xfrm>
        </p:grpSpPr>
        <p:pic>
          <p:nvPicPr>
            <p:cNvPr id="8" name="Picture 10" descr="ANd9GcSHavJ5n6TAE4vIQpOhjRsKttdK8jT1HLco3LOVVk90GriEKbPCGA">
              <a:extLst>
                <a:ext uri="{FF2B5EF4-FFF2-40B4-BE49-F238E27FC236}">
                  <a16:creationId xmlns:a16="http://schemas.microsoft.com/office/drawing/2014/main" xmlns="" id="{8A9E418A-F009-41D5-AECD-84D44912E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0A2E54FC-483B-4C8B-8256-89ED4C018A9F}"/>
                </a:ext>
              </a:extLst>
            </p:cNvPr>
            <p:cNvSpPr/>
            <p:nvPr/>
          </p:nvSpPr>
          <p:spPr>
            <a:xfrm>
              <a:off x="7515348" y="2717798"/>
              <a:ext cx="379302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Ngắm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grpSp>
        <p:nvGrpSpPr>
          <p:cNvPr id="6" name="Group 5">
            <a:extLst>
              <a:ext uri="{FF2B5EF4-FFF2-40B4-BE49-F238E27FC236}">
                <a16:creationId xmlns:a16="http://schemas.microsoft.com/office/drawing/2014/main" xmlns="" id="{421F36CC-B98E-4A01-8DA9-757FC35441C5}"/>
              </a:ext>
            </a:extLst>
          </p:cNvPr>
          <p:cNvGrpSpPr/>
          <p:nvPr/>
        </p:nvGrpSpPr>
        <p:grpSpPr>
          <a:xfrm>
            <a:off x="14583" y="3426535"/>
            <a:ext cx="6095999" cy="3428999"/>
            <a:chOff x="14583" y="3426535"/>
            <a:chExt cx="6095999" cy="3428999"/>
          </a:xfrm>
        </p:grpSpPr>
        <p:pic>
          <p:nvPicPr>
            <p:cNvPr id="10" name="Picture 4">
              <a:extLst>
                <a:ext uri="{FF2B5EF4-FFF2-40B4-BE49-F238E27FC236}">
                  <a16:creationId xmlns:a16="http://schemas.microsoft.com/office/drawing/2014/main" xmlns="" id="{81E1587F-3D27-4939-842C-C41D150D3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167" t="20000" r="14999" b="12222"/>
            <a:stretch>
              <a:fillRect/>
            </a:stretch>
          </p:blipFill>
          <p:spPr bwMode="auto">
            <a:xfrm>
              <a:off x="14583" y="3426535"/>
              <a:ext cx="6095999" cy="3428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41259DC5-A4F3-4BFF-B2D1-88F27431218F}"/>
                </a:ext>
              </a:extLst>
            </p:cNvPr>
            <p:cNvSpPr/>
            <p:nvPr/>
          </p:nvSpPr>
          <p:spPr>
            <a:xfrm>
              <a:off x="1195417" y="6197597"/>
              <a:ext cx="382989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khuya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hlinkClick r:id="" action="ppaction://media"/>
            <a:extLst>
              <a:ext uri="{FF2B5EF4-FFF2-40B4-BE49-F238E27FC236}">
                <a16:creationId xmlns:a16="http://schemas.microsoft.com/office/drawing/2014/main" xmlns="" id="{3E5EED5D-B294-4768-B843-15F34B0235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575159" y="657826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Group 78">
            <a:extLst>
              <a:ext uri="{FF2B5EF4-FFF2-40B4-BE49-F238E27FC236}">
                <a16:creationId xmlns:a16="http://schemas.microsoft.com/office/drawing/2014/main" xmlns="" id="{F8696C60-5A13-4C50-95DD-5FA8FA569A6F}"/>
              </a:ext>
            </a:extLst>
          </p:cNvPr>
          <p:cNvGraphicFramePr>
            <a:graphicFrameLocks noGrp="1"/>
          </p:cNvGraphicFramePr>
          <p:nvPr>
            <p:extLst>
              <p:ext uri="{D42A27DB-BD31-4B8C-83A1-F6EECF244321}">
                <p14:modId xmlns:p14="http://schemas.microsoft.com/office/powerpoint/2010/main" val="3372812323"/>
              </p:ext>
            </p:extLst>
          </p:nvPr>
        </p:nvGraphicFramePr>
        <p:xfrm>
          <a:off x="270165" y="407262"/>
          <a:ext cx="11309079" cy="5959976"/>
        </p:xfrm>
        <a:graphic>
          <a:graphicData uri="http://schemas.openxmlformats.org/drawingml/2006/table">
            <a:tbl>
              <a:tblPr/>
              <a:tblGrid>
                <a:gridCol w="1174171">
                  <a:extLst>
                    <a:ext uri="{9D8B030D-6E8A-4147-A177-3AD203B41FA5}">
                      <a16:colId xmlns:a16="http://schemas.microsoft.com/office/drawing/2014/main" xmlns="" val="20000"/>
                    </a:ext>
                  </a:extLst>
                </a:gridCol>
                <a:gridCol w="4904509">
                  <a:extLst>
                    <a:ext uri="{9D8B030D-6E8A-4147-A177-3AD203B41FA5}">
                      <a16:colId xmlns:a16="http://schemas.microsoft.com/office/drawing/2014/main" xmlns="" val="20001"/>
                    </a:ext>
                  </a:extLst>
                </a:gridCol>
                <a:gridCol w="5230399">
                  <a:extLst>
                    <a:ext uri="{9D8B030D-6E8A-4147-A177-3AD203B41FA5}">
                      <a16:colId xmlns:a16="http://schemas.microsoft.com/office/drawing/2014/main" xmlns="" val="4048132276"/>
                    </a:ext>
                  </a:extLst>
                </a:gridCol>
              </a:tblGrid>
              <a:tr h="2398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986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800" b="1" dirty="0" err="1">
                          <a:solidFill>
                            <a:srgbClr val="3333FF"/>
                          </a:solidFill>
                          <a:latin typeface="Times New Roman" panose="02020603050405020304" pitchFamily="18" charset="0"/>
                          <a:cs typeface="Times New Roman" panose="02020603050405020304" pitchFamily="18" charset="0"/>
                        </a:rPr>
                        <a:t>Giống</a:t>
                      </a:r>
                      <a:endParaRPr lang="en-US" altLang="en-US" sz="2800" b="1" dirty="0">
                        <a:solidFill>
                          <a:srgbClr val="3333FF"/>
                        </a:solidFill>
                        <a:latin typeface="Times New Roman" panose="02020603050405020304" pitchFamily="18" charset="0"/>
                        <a:cs typeface="Times New Roman" panose="02020603050405020304" pitchFamily="18"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hMerge="1">
                  <a:txBody>
                    <a:bodyPr/>
                    <a:lstStyle/>
                    <a:p>
                      <a:endParaRPr lang="en-SG"/>
                    </a:p>
                  </a:txBody>
                  <a:tcPr/>
                </a:tc>
                <a:extLst>
                  <a:ext uri="{0D108BD9-81ED-4DB2-BD59-A6C34878D82A}">
                    <a16:rowId xmlns:a16="http://schemas.microsoft.com/office/drawing/2014/main" xmlns="" val="10001"/>
                  </a:ext>
                </a:extLst>
              </a:tr>
              <a:tr h="25745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3300"/>
                          </a:solidFill>
                          <a:effectLst/>
                          <a:latin typeface="Times New Roman" pitchFamily="18" charset="0"/>
                          <a:cs typeface="Arial" charset="0"/>
                        </a:rPr>
                        <a:t>Khác</a:t>
                      </a: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dirty="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bl>
          </a:graphicData>
        </a:graphic>
      </p:graphicFrame>
      <p:pic>
        <p:nvPicPr>
          <p:cNvPr id="17" name="Picture 57" descr="Dong%2520chi">
            <a:hlinkClick r:id="rId8"/>
            <a:extLst>
              <a:ext uri="{FF2B5EF4-FFF2-40B4-BE49-F238E27FC236}">
                <a16:creationId xmlns:a16="http://schemas.microsoft.com/office/drawing/2014/main" xmlns="" id="{E71B23DA-7B9B-45D9-BA1E-17408802C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59" y="482262"/>
            <a:ext cx="3581400" cy="2286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3">
            <a:extLst>
              <a:ext uri="{FF2B5EF4-FFF2-40B4-BE49-F238E27FC236}">
                <a16:creationId xmlns:a16="http://schemas.microsoft.com/office/drawing/2014/main" xmlns="" id="{9952320D-7478-4954-A10C-D815963E27EF}"/>
              </a:ext>
            </a:extLst>
          </p:cNvPr>
          <p:cNvSpPr txBox="1">
            <a:spLocks noChangeArrowheads="1"/>
          </p:cNvSpPr>
          <p:nvPr/>
        </p:nvSpPr>
        <p:spPr bwMode="auto">
          <a:xfrm>
            <a:off x="2632059" y="2217396"/>
            <a:ext cx="224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ĐỒNG CHÍ</a:t>
            </a:r>
          </a:p>
        </p:txBody>
      </p:sp>
      <p:pic>
        <p:nvPicPr>
          <p:cNvPr id="19" name="Picture 60" descr="Ghi Dia">
            <a:extLst>
              <a:ext uri="{FF2B5EF4-FFF2-40B4-BE49-F238E27FC236}">
                <a16:creationId xmlns:a16="http://schemas.microsoft.com/office/drawing/2014/main" xmlns="" id="{377E06A2-7FEB-4ECF-85E6-BC83BF296E40}"/>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7318359" y="482262"/>
            <a:ext cx="3810000" cy="2286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Text Box 61">
            <a:extLst>
              <a:ext uri="{FF2B5EF4-FFF2-40B4-BE49-F238E27FC236}">
                <a16:creationId xmlns:a16="http://schemas.microsoft.com/office/drawing/2014/main" xmlns="" id="{910394A6-6F4B-4F71-8593-4AA48A17D96D}"/>
              </a:ext>
            </a:extLst>
          </p:cNvPr>
          <p:cNvSpPr txBox="1">
            <a:spLocks noChangeArrowheads="1"/>
          </p:cNvSpPr>
          <p:nvPr/>
        </p:nvSpPr>
        <p:spPr bwMode="auto">
          <a:xfrm>
            <a:off x="8689959" y="2125325"/>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ÁNH TRĂNG</a:t>
            </a:r>
          </a:p>
        </p:txBody>
      </p:sp>
      <p:sp>
        <p:nvSpPr>
          <p:cNvPr id="21" name="Text Box 88">
            <a:extLst>
              <a:ext uri="{FF2B5EF4-FFF2-40B4-BE49-F238E27FC236}">
                <a16:creationId xmlns:a16="http://schemas.microsoft.com/office/drawing/2014/main" xmlns="" id="{7B14C86A-0CD6-4B84-B6F2-9B8C362C4554}"/>
              </a:ext>
            </a:extLst>
          </p:cNvPr>
          <p:cNvSpPr txBox="1">
            <a:spLocks noChangeArrowheads="1"/>
          </p:cNvSpPr>
          <p:nvPr/>
        </p:nvSpPr>
        <p:spPr bwMode="auto">
          <a:xfrm>
            <a:off x="2209800" y="2801070"/>
            <a:ext cx="9292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err="1">
                <a:solidFill>
                  <a:srgbClr val="FF3300"/>
                </a:solidFill>
                <a:latin typeface="Times New Roman" panose="02020603050405020304" pitchFamily="18" charset="0"/>
                <a:cs typeface="Times New Roman" panose="02020603050405020304" pitchFamily="18" charset="0"/>
              </a:rPr>
              <a:t>Đều</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lấy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vẻ</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đẹp</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trong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trăng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để</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xây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dựng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hình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ảnh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thơ</a:t>
            </a:r>
            <a:r>
              <a:rPr lang="en-US" altLang="en-US" sz="2800" b="1" dirty="0">
                <a:solidFill>
                  <a:srgbClr val="FF3300"/>
                </a:solidFill>
                <a:latin typeface="Times New Roman" panose="02020603050405020304" pitchFamily="18" charset="0"/>
                <a:cs typeface="Times New Roman" panose="02020603050405020304" pitchFamily="18" charset="0"/>
              </a:rPr>
              <a:t>.</a:t>
            </a:r>
          </a:p>
        </p:txBody>
      </p:sp>
      <p:sp>
        <p:nvSpPr>
          <p:cNvPr id="22" name="Text Box 89">
            <a:extLst>
              <a:ext uri="{FF2B5EF4-FFF2-40B4-BE49-F238E27FC236}">
                <a16:creationId xmlns:a16="http://schemas.microsoft.com/office/drawing/2014/main" xmlns="" id="{842AE96A-9118-424A-A264-0463DC7B0989}"/>
              </a:ext>
            </a:extLst>
          </p:cNvPr>
          <p:cNvSpPr txBox="1">
            <a:spLocks noChangeArrowheads="1"/>
          </p:cNvSpPr>
          <p:nvPr/>
        </p:nvSpPr>
        <p:spPr bwMode="auto">
          <a:xfrm>
            <a:off x="1080352" y="3847939"/>
            <a:ext cx="5226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là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biểu</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tượng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vẻ</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đẹp</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sức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đồng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chí</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trong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kháng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chiến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chống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Pháp</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5" name="Text Box 90">
            <a:extLst>
              <a:ext uri="{FF2B5EF4-FFF2-40B4-BE49-F238E27FC236}">
                <a16:creationId xmlns:a16="http://schemas.microsoft.com/office/drawing/2014/main" xmlns="" id="{8593FEA0-DD1B-451A-88BE-F594A1BD8BE5}"/>
              </a:ext>
            </a:extLst>
          </p:cNvPr>
          <p:cNvSpPr txBox="1">
            <a:spLocks noChangeArrowheads="1"/>
          </p:cNvSpPr>
          <p:nvPr/>
        </p:nvSpPr>
        <p:spPr bwMode="auto">
          <a:xfrm>
            <a:off x="6119941" y="3900651"/>
            <a:ext cx="52892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nguồn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việc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bày</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tỏ</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độ</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cảm</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của</a:t>
            </a:r>
            <a:r>
              <a:rPr lang="en-US" altLang="en-US" sz="2800" b="1" i="1" dirty="0">
                <a:solidFill>
                  <a:srgbClr val="3333FF"/>
                </a:solidFill>
                <a:latin typeface="Times New Roman" panose="02020603050405020304" pitchFamily="18" charset="0"/>
                <a:cs typeface="Times New Roman" panose="02020603050405020304" pitchFamily="18" charset="0"/>
              </a:rPr>
              <a:t> con </a:t>
            </a:r>
            <a:r>
              <a:rPr lang="en-US" altLang="en-US" sz="2800" b="1" i="1" dirty="0" err="1">
                <a:solidFill>
                  <a:srgbClr val="3333FF"/>
                </a:solidFill>
                <a:latin typeface="Times New Roman" panose="02020603050405020304" pitchFamily="18" charset="0"/>
                <a:cs typeface="Times New Roman" panose="02020603050405020304" pitchFamily="18" charset="0"/>
              </a:rPr>
              <a:t>người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với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hiện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quá</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khứ</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6" name="Text Box 100">
            <a:extLst>
              <a:ext uri="{FF2B5EF4-FFF2-40B4-BE49-F238E27FC236}">
                <a16:creationId xmlns:a16="http://schemas.microsoft.com/office/drawing/2014/main" xmlns="" id="{07AEEBBF-D2DE-495B-822F-112C0E7D04B5}"/>
              </a:ext>
            </a:extLst>
          </p:cNvPr>
          <p:cNvSpPr txBox="1">
            <a:spLocks noChangeArrowheads="1"/>
          </p:cNvSpPr>
          <p:nvPr/>
        </p:nvSpPr>
        <p:spPr bwMode="auto">
          <a:xfrm>
            <a:off x="1142696" y="5309374"/>
            <a:ext cx="5226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tượng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đậm</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chất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lãng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mạn</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
        <p:nvSpPr>
          <p:cNvPr id="27" name="Text Box 101">
            <a:extLst>
              <a:ext uri="{FF2B5EF4-FFF2-40B4-BE49-F238E27FC236}">
                <a16:creationId xmlns:a16="http://schemas.microsoft.com/office/drawing/2014/main" xmlns="" id="{A4A7313B-1DD8-4D1C-B73D-4AB4A9AB7648}"/>
              </a:ext>
            </a:extLst>
          </p:cNvPr>
          <p:cNvSpPr txBox="1">
            <a:spLocks noChangeArrowheads="1"/>
          </p:cNvSpPr>
          <p:nvPr/>
        </p:nvSpPr>
        <p:spPr bwMode="auto">
          <a:xfrm>
            <a:off x="6141607" y="5296844"/>
            <a:ext cx="5226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ảnh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xuyên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suốt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thể</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hiện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chủ</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đề</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bài</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5198192"/>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
                                        </p:tgtEl>
                                        <p:attrNameLst>
                                          <p:attrName>style.visibility</p:attrName>
                                        </p:attrNameLst>
                                      </p:cBhvr>
                                      <p:to>
                                        <p:strVal val="visible"/>
                                      </p:to>
                                    </p:set>
                                    <p:anim calcmode="discrete" valueType="clr">
                                      <p:cBhvr override="childStyle">
                                        <p:cTn id="1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
                                        </p:tgtEl>
                                        <p:attrNameLst>
                                          <p:attrName>fillcolor</p:attrName>
                                        </p:attrNameLst>
                                      </p:cBhvr>
                                      <p:tavLst>
                                        <p:tav tm="0">
                                          <p:val>
                                            <p:clrVal>
                                              <a:schemeClr val="accent2"/>
                                            </p:clrVal>
                                          </p:val>
                                        </p:tav>
                                        <p:tav tm="50000">
                                          <p:val>
                                            <p:clrVal>
                                              <a:schemeClr val="hlink"/>
                                            </p:clrVal>
                                          </p:val>
                                        </p:tav>
                                      </p:tavLst>
                                    </p:anim>
                                    <p:set>
                                      <p:cBhvr>
                                        <p:cTn id="20" dur="80"/>
                                        <p:tgtEl>
                                          <p:spTgt spid="2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5"/>
                                        </p:tgtEl>
                                        <p:attrNameLst>
                                          <p:attrName>style.visibility</p:attrName>
                                        </p:attrNameLst>
                                      </p:cBhvr>
                                      <p:to>
                                        <p:strVal val="visible"/>
                                      </p:to>
                                    </p:set>
                                    <p:anim calcmode="discrete" valueType="clr">
                                      <p:cBhvr override="childStyle">
                                        <p:cTn id="2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gtEl>
                                        <p:attrNameLst>
                                          <p:attrName>fillcolor</p:attrName>
                                        </p:attrNameLst>
                                      </p:cBhvr>
                                      <p:tavLst>
                                        <p:tav tm="0">
                                          <p:val>
                                            <p:clrVal>
                                              <a:schemeClr val="accent2"/>
                                            </p:clrVal>
                                          </p:val>
                                        </p:tav>
                                        <p:tav tm="50000">
                                          <p:val>
                                            <p:clrVal>
                                              <a:schemeClr val="hlink"/>
                                            </p:clrVal>
                                          </p:val>
                                        </p:tav>
                                      </p:tavLst>
                                    </p:anim>
                                    <p:set>
                                      <p:cBhvr>
                                        <p:cTn id="27" dur="80"/>
                                        <p:tgtEl>
                                          <p:spTgt spid="2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6"/>
                                        </p:tgtEl>
                                        <p:attrNameLst>
                                          <p:attrName>style.visibility</p:attrName>
                                        </p:attrNameLst>
                                      </p:cBhvr>
                                      <p:to>
                                        <p:strVal val="visible"/>
                                      </p:to>
                                    </p:set>
                                    <p:anim calcmode="discrete" valueType="clr">
                                      <p:cBhvr override="childStyle">
                                        <p:cTn id="3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6"/>
                                        </p:tgtEl>
                                        <p:attrNameLst>
                                          <p:attrName>fillcolor</p:attrName>
                                        </p:attrNameLst>
                                      </p:cBhvr>
                                      <p:tavLst>
                                        <p:tav tm="0">
                                          <p:val>
                                            <p:clrVal>
                                              <a:schemeClr val="accent2"/>
                                            </p:clrVal>
                                          </p:val>
                                        </p:tav>
                                        <p:tav tm="50000">
                                          <p:val>
                                            <p:clrVal>
                                              <a:schemeClr val="hlink"/>
                                            </p:clrVal>
                                          </p:val>
                                        </p:tav>
                                      </p:tavLst>
                                    </p:anim>
                                    <p:set>
                                      <p:cBhvr>
                                        <p:cTn id="34" dur="80"/>
                                        <p:tgtEl>
                                          <p:spTgt spid="2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7"/>
                                        </p:tgtEl>
                                        <p:attrNameLst>
                                          <p:attrName>style.visibility</p:attrName>
                                        </p:attrNameLst>
                                      </p:cBhvr>
                                      <p:to>
                                        <p:strVal val="visible"/>
                                      </p:to>
                                    </p:set>
                                    <p:anim calcmode="discrete" valueType="clr">
                                      <p:cBhvr override="childStyle">
                                        <p:cTn id="39"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7"/>
                                        </p:tgtEl>
                                        <p:attrNameLst>
                                          <p:attrName>fillcolor</p:attrName>
                                        </p:attrNameLst>
                                      </p:cBhvr>
                                      <p:tavLst>
                                        <p:tav tm="0">
                                          <p:val>
                                            <p:clrVal>
                                              <a:schemeClr val="accent2"/>
                                            </p:clrVal>
                                          </p:val>
                                        </p:tav>
                                        <p:tav tm="50000">
                                          <p:val>
                                            <p:clrVal>
                                              <a:schemeClr val="hlink"/>
                                            </p:clrVal>
                                          </p:val>
                                        </p:tav>
                                      </p:tavLst>
                                    </p:anim>
                                    <p:set>
                                      <p:cBhvr>
                                        <p:cTn id="41"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42" repeatCount="300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1" grpId="0"/>
      <p:bldP spid="22" grpId="0"/>
      <p:bldP spid="25" grpId="0"/>
      <p:bldP spid="26"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78" y="1146289"/>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321523" y="2035410"/>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68521" y="2630140"/>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41127841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Table 11">
            <a:extLst>
              <a:ext uri="{FF2B5EF4-FFF2-40B4-BE49-F238E27FC236}">
                <a16:creationId xmlns:a16="http://schemas.microsoft.com/office/drawing/2014/main" xmlns="" id="{FA2030B3-7851-49E7-8042-DF0079658C33}"/>
              </a:ext>
            </a:extLst>
          </p:cNvPr>
          <p:cNvGraphicFramePr>
            <a:graphicFrameLocks noGrp="1"/>
          </p:cNvGraphicFramePr>
          <p:nvPr>
            <p:extLst>
              <p:ext uri="{D42A27DB-BD31-4B8C-83A1-F6EECF244321}">
                <p14:modId xmlns:p14="http://schemas.microsoft.com/office/powerpoint/2010/main" val="763658492"/>
              </p:ext>
            </p:extLst>
          </p:nvPr>
        </p:nvGraphicFramePr>
        <p:xfrm>
          <a:off x="826000" y="921899"/>
          <a:ext cx="10510482" cy="3228582"/>
        </p:xfrm>
        <a:graphic>
          <a:graphicData uri="http://schemas.openxmlformats.org/drawingml/2006/table">
            <a:tbl>
              <a:tblPr firstRow="1" bandRow="1">
                <a:tableStyleId>{5940675A-B579-460E-94D1-54222C63F5DA}</a:tableStyleId>
              </a:tblPr>
              <a:tblGrid>
                <a:gridCol w="3590136">
                  <a:extLst>
                    <a:ext uri="{9D8B030D-6E8A-4147-A177-3AD203B41FA5}">
                      <a16:colId xmlns:a16="http://schemas.microsoft.com/office/drawing/2014/main" xmlns="" val="20000"/>
                    </a:ext>
                  </a:extLst>
                </a:gridCol>
                <a:gridCol w="6920346">
                  <a:extLst>
                    <a:ext uri="{9D8B030D-6E8A-4147-A177-3AD203B41FA5}">
                      <a16:colId xmlns:a16="http://schemas.microsoft.com/office/drawing/2014/main" xmlns="" val="20001"/>
                    </a:ext>
                  </a:extLst>
                </a:gridCol>
              </a:tblGrid>
              <a:tr h="488411">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Vầng</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Ánh</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xmlns="" val="10000"/>
                  </a:ext>
                </a:extLst>
              </a:tr>
              <a:tr h="2649462">
                <a:tc>
                  <a:txBody>
                    <a:bodyPr/>
                    <a:lstStyle/>
                    <a:p>
                      <a:endParaRPr lang="en-US" dirty="0">
                        <a:ln>
                          <a:solidFill>
                            <a:srgbClr val="0070C0"/>
                          </a:solidFill>
                        </a:ln>
                        <a:solidFill>
                          <a:srgbClr val="FF0000"/>
                        </a:solidFill>
                      </a:endParaRPr>
                    </a:p>
                  </a:txBody>
                  <a:tcPr>
                    <a:solidFill>
                      <a:schemeClr val="bg1"/>
                    </a:solidFill>
                  </a:tcPr>
                </a:tc>
                <a:tc>
                  <a:txBody>
                    <a:bodyPr/>
                    <a:lstStyle/>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txBody>
                  <a:tcPr>
                    <a:solidFill>
                      <a:schemeClr val="bg1"/>
                    </a:solidFill>
                  </a:tcPr>
                </a:tc>
                <a:extLst>
                  <a:ext uri="{0D108BD9-81ED-4DB2-BD59-A6C34878D82A}">
                    <a16:rowId xmlns:a16="http://schemas.microsoft.com/office/drawing/2014/main" xmlns="" val="10001"/>
                  </a:ext>
                </a:extLst>
              </a:tr>
            </a:tbl>
          </a:graphicData>
        </a:graphic>
      </p:graphicFrame>
      <p:sp>
        <p:nvSpPr>
          <p:cNvPr id="13" name="TextBox 12">
            <a:extLst>
              <a:ext uri="{FF2B5EF4-FFF2-40B4-BE49-F238E27FC236}">
                <a16:creationId xmlns:a16="http://schemas.microsoft.com/office/drawing/2014/main" xmlns="" id="{946E7824-860C-4892-8584-50BC918D4F75}"/>
              </a:ext>
            </a:extLst>
          </p:cNvPr>
          <p:cNvSpPr txBox="1"/>
          <p:nvPr/>
        </p:nvSpPr>
        <p:spPr>
          <a:xfrm>
            <a:off x="954078" y="1969082"/>
            <a:ext cx="3302425"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Vầng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endParaRPr lang="en-US" sz="28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A5A4F799-79E5-4801-A7F2-71D79FB547A2}"/>
              </a:ext>
            </a:extLst>
          </p:cNvPr>
          <p:cNvSpPr txBox="1"/>
          <p:nvPr/>
        </p:nvSpPr>
        <p:spPr>
          <a:xfrm>
            <a:off x="4495496" y="1698915"/>
            <a:ext cx="6695513" cy="2246769"/>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lay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1D180A9E-795E-4392-89DC-ABF124936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46118" y="4081300"/>
            <a:ext cx="1291936" cy="1291936"/>
          </a:xfrm>
          <a:prstGeom prst="rect">
            <a:avLst/>
          </a:prstGeom>
        </p:spPr>
      </p:pic>
      <p:sp>
        <p:nvSpPr>
          <p:cNvPr id="8" name="Rectangle 7">
            <a:extLst>
              <a:ext uri="{FF2B5EF4-FFF2-40B4-BE49-F238E27FC236}">
                <a16:creationId xmlns:a16="http://schemas.microsoft.com/office/drawing/2014/main" xmlns="" id="{7CB58373-A90D-4782-B21A-B6692F0D55B7}"/>
              </a:ext>
            </a:extLst>
          </p:cNvPr>
          <p:cNvSpPr/>
          <p:nvPr/>
        </p:nvSpPr>
        <p:spPr>
          <a:xfrm>
            <a:off x="954078" y="5182962"/>
            <a:ext cx="3325091"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Mang</a:t>
            </a:r>
            <a:r>
              <a:rPr lang="en-US" sz="2800" b="1" dirty="0">
                <a:solidFill>
                  <a:srgbClr val="FF0000"/>
                </a:solidFill>
                <a:latin typeface="Times New Roman" pitchFamily="18" charset="0"/>
                <a:cs typeface="Calibri" pitchFamily="34" charset="0"/>
              </a:rPr>
              <a:t> ý </a:t>
            </a:r>
            <a:r>
              <a:rPr lang="en-US" sz="2800" b="1" dirty="0" err="1">
                <a:solidFill>
                  <a:srgbClr val="FF0000"/>
                </a:solidFill>
                <a:latin typeface="Times New Roman" pitchFamily="18" charset="0"/>
                <a:cs typeface="Calibri" pitchFamily="34" charset="0"/>
              </a:rPr>
              <a:t>nghĩa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biểu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tượng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sâu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sắc</a:t>
            </a:r>
            <a:endParaRPr lang="en-US" sz="2800" b="1" dirty="0">
              <a:solidFill>
                <a:srgbClr val="FF0000"/>
              </a:solidFill>
              <a:latin typeface="Times New Roman" pitchFamily="18" charset="0"/>
              <a:cs typeface="Calibri" pitchFamily="34" charset="0"/>
            </a:endParaRPr>
          </a:p>
        </p:txBody>
      </p:sp>
      <p:pic>
        <p:nvPicPr>
          <p:cNvPr id="19" name="Picture 18">
            <a:extLst>
              <a:ext uri="{FF2B5EF4-FFF2-40B4-BE49-F238E27FC236}">
                <a16:creationId xmlns:a16="http://schemas.microsoft.com/office/drawing/2014/main" xmlns="" id="{6D0E5790-EBE4-4911-831E-F0230F72E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14753" y="4114011"/>
            <a:ext cx="1291936" cy="1291936"/>
          </a:xfrm>
          <a:prstGeom prst="rect">
            <a:avLst/>
          </a:prstGeom>
        </p:spPr>
      </p:pic>
      <p:sp>
        <p:nvSpPr>
          <p:cNvPr id="20" name="Rectangle 19">
            <a:extLst>
              <a:ext uri="{FF2B5EF4-FFF2-40B4-BE49-F238E27FC236}">
                <a16:creationId xmlns:a16="http://schemas.microsoft.com/office/drawing/2014/main" xmlns="" id="{1504143F-3C36-484E-9432-2CF3E901E350}"/>
              </a:ext>
            </a:extLst>
          </p:cNvPr>
          <p:cNvSpPr/>
          <p:nvPr/>
        </p:nvSpPr>
        <p:spPr>
          <a:xfrm>
            <a:off x="4696688" y="5158297"/>
            <a:ext cx="6328067"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Thể</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hiện</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được</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tưởng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chủ</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đề</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cũng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tính</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chất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triết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lí</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của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bài</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thơ</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rõ</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nhất</a:t>
            </a:r>
            <a:endParaRPr lang="en-US" sz="2800" dirty="0">
              <a:solidFill>
                <a:srgbClr val="FF0000"/>
              </a:solidFill>
              <a:latin typeface="Times New Roman" pitchFamily="18" charset="0"/>
              <a:cs typeface="Calibri" pitchFamily="34" charset="0"/>
            </a:endParaRPr>
          </a:p>
        </p:txBody>
      </p:sp>
    </p:spTree>
    <p:extLst>
      <p:ext uri="{BB962C8B-B14F-4D97-AF65-F5344CB8AC3E}">
        <p14:creationId xmlns:p14="http://schemas.microsoft.com/office/powerpoint/2010/main" val="1491958885"/>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7"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9"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0"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1"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2"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3"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4"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5"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6"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7"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Bef>
                <a:spcPct val="20000"/>
              </a:spcBef>
              <a:defRPr/>
            </a:pPr>
            <a:r>
              <a:rPr lang="en-US" sz="4400" dirty="0" err="1">
                <a:solidFill>
                  <a:schemeClr val="bg1"/>
                </a:solidFill>
                <a:latin typeface="Times New Roman" pitchFamily="18" charset="0"/>
                <a:cs typeface="Times New Roman" pitchFamily="18" charset="0"/>
              </a:rPr>
              <a:t>Tư</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tưởng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của</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nhà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gửi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gắm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trong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bài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này</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gì</a:t>
            </a:r>
            <a:r>
              <a:rPr lang="en-US" sz="4400" dirty="0">
                <a:solidFill>
                  <a:schemeClr val="bg1"/>
                </a:solidFill>
                <a:latin typeface="Times New Roman" pitchFamily="18" charset="0"/>
                <a:cs typeface="Times New Roman" pitchFamily="18" charset="0"/>
              </a:rPr>
              <a:t>?</a:t>
            </a:r>
          </a:p>
        </p:txBody>
      </p:sp>
      <p:sp>
        <p:nvSpPr>
          <p:cNvPr id="10" name="Rectangle 9"/>
          <p:cNvSpPr/>
          <p:nvPr/>
        </p:nvSpPr>
        <p:spPr>
          <a:xfrm>
            <a:off x="2370091" y="4011589"/>
            <a:ext cx="7451819" cy="169301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defRPr/>
            </a:pP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7909831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Từ “ngỡ” trong câu “ngỡ không bao giờ quên” đồng nghĩa với từ nào?</a:t>
            </a:r>
            <a:endParaRPr lang="vi-VN" sz="4000" dirty="0">
              <a:solidFill>
                <a:schemeClr val="bg1"/>
              </a:solidFill>
              <a:latin typeface="+mj-lt"/>
              <a:ea typeface="Tahoma" panose="020B0604030504040204" pitchFamily="34" charset="0"/>
              <a:cs typeface="Times New Roman" pitchFamily="18" charset="0"/>
            </a:endParaRPr>
          </a:p>
        </p:txBody>
      </p:sp>
      <p:sp>
        <p:nvSpPr>
          <p:cNvPr id="10" name="Rectangle 9"/>
          <p:cNvSpPr/>
          <p:nvPr/>
        </p:nvSpPr>
        <p:spPr>
          <a:xfrm>
            <a:off x="2179024" y="4038885"/>
            <a:ext cx="7451819" cy="17887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4400" i="1" dirty="0" err="1">
                <a:solidFill>
                  <a:schemeClr val="bg1"/>
                </a:solidFill>
                <a:latin typeface="Times New Roman" pitchFamily="18" charset="0"/>
                <a:cs typeface="Times New Roman" pitchFamily="18" charset="0"/>
              </a:rPr>
              <a:t>Nghĩ</a:t>
            </a:r>
            <a:endParaRPr lang="en-US" altLang="en-US" sz="4400" i="1" dirty="0">
              <a:solidFill>
                <a:schemeClr val="bg1"/>
              </a:solidFill>
              <a:latin typeface="Times New Roman" pitchFamily="18"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1776534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itchFamily="18" charset="0"/>
                <a:ea typeface="Tahoma" panose="020B0604030504040204" pitchFamily="34" charset="0"/>
                <a:cs typeface="Times New Roman" pitchFamily="18" charset="0"/>
              </a:rPr>
              <a:t>Mối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quan</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hệ</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giữa</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vầng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trăng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và</a:t>
            </a:r>
            <a:r>
              <a:rPr lang="en-US" sz="4400" dirty="0">
                <a:latin typeface="Times New Roman" pitchFamily="18" charset="0"/>
                <a:ea typeface="Tahoma" panose="020B0604030504040204" pitchFamily="34" charset="0"/>
                <a:cs typeface="Times New Roman" pitchFamily="18" charset="0"/>
              </a:rPr>
              <a:t> con </a:t>
            </a:r>
            <a:r>
              <a:rPr lang="en-US" sz="4400" dirty="0" err="1">
                <a:latin typeface="Times New Roman" pitchFamily="18" charset="0"/>
                <a:ea typeface="Tahoma" panose="020B0604030504040204" pitchFamily="34" charset="0"/>
                <a:cs typeface="Times New Roman" pitchFamily="18" charset="0"/>
              </a:rPr>
              <a:t>người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trong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quá</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khứ</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là</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gì</a:t>
            </a:r>
            <a:r>
              <a:rPr lang="en-US" sz="4400" dirty="0">
                <a:latin typeface="Times New Roman" pitchFamily="18" charset="0"/>
                <a:ea typeface="Tahoma" panose="020B0604030504040204" pitchFamily="34" charset="0"/>
                <a:cs typeface="Times New Roman" pitchFamily="18" charset="0"/>
              </a:rPr>
              <a:t>?</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Tình</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cảm</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thiết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gắn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bó</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nghĩa</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tình</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979029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2511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latin typeface="+mj-lt"/>
              </a:rPr>
              <a:t>Ánh trăng là bài thơ được viết cùng thể loại với bài thơ nào sau đây</a:t>
            </a:r>
            <a:r>
              <a:rPr lang="en-US" sz="4000" dirty="0">
                <a:latin typeface="+mj-lt"/>
              </a:rPr>
              <a:t>: </a:t>
            </a:r>
            <a:r>
              <a:rPr lang="vi-VN" sz="4000" i="1" dirty="0">
                <a:latin typeface="+mj-lt"/>
              </a:rPr>
              <a:t>Cảnh khuya</a:t>
            </a:r>
            <a:r>
              <a:rPr lang="en-US" sz="4000" i="1" dirty="0">
                <a:latin typeface="+mj-lt"/>
              </a:rPr>
              <a:t>;</a:t>
            </a:r>
            <a:r>
              <a:rPr lang="vi-VN" sz="4000" i="1" dirty="0">
                <a:latin typeface="+mj-lt"/>
              </a:rPr>
              <a:t> Đập đá ở Côn Lôn</a:t>
            </a:r>
            <a:r>
              <a:rPr lang="en-US" sz="4000" i="1" dirty="0">
                <a:latin typeface="+mj-lt"/>
              </a:rPr>
              <a:t>; </a:t>
            </a:r>
            <a:r>
              <a:rPr lang="vi-VN" sz="4000" i="1" dirty="0">
                <a:latin typeface="+mj-lt"/>
              </a:rPr>
              <a:t>Lượm</a:t>
            </a:r>
            <a:r>
              <a:rPr lang="en-US" sz="4000" i="1" dirty="0">
                <a:latin typeface="+mj-lt"/>
              </a:rPr>
              <a:t>; </a:t>
            </a:r>
            <a:r>
              <a:rPr lang="vi-VN" sz="4000" i="1" dirty="0">
                <a:latin typeface="+mj-lt"/>
              </a:rPr>
              <a:t>Đêm nay Bác k</a:t>
            </a:r>
            <a:r>
              <a:rPr lang="en-US" sz="4000" i="1" dirty="0" err="1">
                <a:latin typeface="+mj-lt"/>
              </a:rPr>
              <a:t>h</a:t>
            </a:r>
            <a:r>
              <a:rPr lang="en-US" sz="4000" i="1" dirty="0" err="1">
                <a:latin typeface="Times New Roman" pitchFamily="18" charset="0"/>
                <a:cs typeface="Times New Roman" pitchFamily="18" charset="0"/>
              </a:rPr>
              <a:t>ô</a:t>
            </a:r>
            <a:r>
              <a:rPr lang="en-US" sz="4000" i="1" dirty="0" err="1">
                <a:latin typeface="+mj-lt"/>
              </a:rPr>
              <a:t>n</a:t>
            </a:r>
            <a:r>
              <a:rPr lang="vi-VN" sz="4000" i="1" dirty="0">
                <a:latin typeface="+mj-lt"/>
              </a:rPr>
              <a:t>g ngủ</a:t>
            </a:r>
            <a:r>
              <a:rPr lang="en-US" sz="4400" dirty="0">
                <a:solidFill>
                  <a:schemeClr val="bg1"/>
                </a:solidFill>
                <a:latin typeface="Times New Roman" pitchFamily="18" charset="0"/>
                <a:ea typeface="Tahoma" panose="020B0604030504040204" pitchFamily="34" charset="0"/>
                <a:cs typeface="Times New Roman" pitchFamily="18" charset="0"/>
              </a:rPr>
              <a:t>?</a:t>
            </a:r>
            <a:endParaRPr lang="vi-VN" sz="4000" dirty="0">
              <a:latin typeface="+mj-lt"/>
            </a:endParaRPr>
          </a:p>
        </p:txBody>
      </p:sp>
      <p:sp>
        <p:nvSpPr>
          <p:cNvPr id="10" name="Rectangle 9"/>
          <p:cNvSpPr/>
          <p:nvPr/>
        </p:nvSpPr>
        <p:spPr>
          <a:xfrm>
            <a:off x="2370091" y="4148069"/>
            <a:ext cx="7451819" cy="14065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Đêm</a:t>
            </a:r>
            <a:r>
              <a:rPr lang="en-US" sz="3200" dirty="0">
                <a:solidFill>
                  <a:schemeClr val="bg1"/>
                </a:solidFill>
                <a:latin typeface="Times New Roman" pitchFamily="18" charset="0"/>
                <a:ea typeface="Tahoma" panose="020B0604030504040204" pitchFamily="34" charset="0"/>
                <a:cs typeface="Times New Roman" pitchFamily="18" charset="0"/>
              </a:rPr>
              <a:t> nay </a:t>
            </a:r>
            <a:r>
              <a:rPr lang="en-US" sz="3200" dirty="0" err="1">
                <a:solidFill>
                  <a:schemeClr val="bg1"/>
                </a:solidFill>
                <a:latin typeface="Times New Roman" pitchFamily="18" charset="0"/>
                <a:ea typeface="Tahoma" panose="020B0604030504040204" pitchFamily="34" charset="0"/>
                <a:cs typeface="Times New Roman" pitchFamily="18" charset="0"/>
              </a:rPr>
              <a:t>Bác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không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ngủ</a:t>
            </a:r>
            <a:endParaRPr lang="en-US" sz="3200" dirty="0">
              <a:solidFill>
                <a:schemeClr val="bg1"/>
              </a:solidFill>
              <a:latin typeface="Times New Roman" pitchFamily="18" charset="0"/>
              <a:ea typeface="Tahoma" panose="020B0604030504040204" pitchFamily="34" charset="0"/>
              <a:cs typeface="Times New Roman" pitchFamily="18" charset="0"/>
            </a:endParaRPr>
          </a:p>
          <a:p>
            <a:pPr lvl="0" algn="ctr">
              <a:defRPr/>
            </a:pPr>
            <a:r>
              <a:rPr kumimoji="0" lang="en-US"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Thể</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năm</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5034780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itchFamily="18" charset="0"/>
                <a:ea typeface="Tahoma" panose="020B0604030504040204" pitchFamily="34" charset="0"/>
                <a:cs typeface="Times New Roman" pitchFamily="18" charset="0"/>
              </a:rPr>
              <a:t>Các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biện</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pháp</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nghệ</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thuật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được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sử</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dụng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trong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khổ</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thơ</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thứ</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nhất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là</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gì</a:t>
            </a:r>
            <a:r>
              <a:rPr lang="en-US" sz="4000" dirty="0">
                <a:latin typeface="Times New Roman" pitchFamily="18" charset="0"/>
                <a:ea typeface="Tahoma" panose="020B0604030504040204" pitchFamily="34" charset="0"/>
                <a:cs typeface="Times New Roman" pitchFamily="18" charset="0"/>
              </a:rPr>
              <a:t>?</a:t>
            </a:r>
            <a:endParaRPr lang="vi-VN" sz="40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Liệt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kê</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điệp</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ngữ</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hóa</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0000551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Nêu</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từ</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hồi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khổ</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đầu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tiên</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3997941"/>
            <a:ext cx="7451819" cy="16522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Mở</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ra</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quãng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dài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khứ</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đồng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là</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mốc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từ</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cho</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tới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lúc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trưởng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thành</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20703245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098474"/>
            <a:ext cx="12192000" cy="1763530"/>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xmlns=""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574" y="313901"/>
            <a:ext cx="2753489" cy="1091818"/>
          </a:xfrm>
          <a:prstGeom prst="rect">
            <a:avLst/>
          </a:prstGeom>
        </p:spPr>
      </p:pic>
      <p:sp>
        <p:nvSpPr>
          <p:cNvPr id="35" name="文本框 39">
            <a:extLst>
              <a:ext uri="{FF2B5EF4-FFF2-40B4-BE49-F238E27FC236}">
                <a16:creationId xmlns:a16="http://schemas.microsoft.com/office/drawing/2014/main" xmlns="" id="{D2C6B2A3-8E91-4E57-B3D9-1FA58D3BC951}"/>
              </a:ext>
            </a:extLst>
          </p:cNvPr>
          <p:cNvSpPr txBox="1"/>
          <p:nvPr/>
        </p:nvSpPr>
        <p:spPr>
          <a:xfrm>
            <a:off x="3426812" y="1274663"/>
            <a:ext cx="7630911"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Ánh</a:t>
            </a:r>
            <a:r>
              <a:rPr lang="en-US" altLang="zh-CN" sz="115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trăng</a:t>
            </a:r>
            <a:endParaRPr kumimoji="0" lang="zh-CN" altLang="en-US" sz="115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20" name="Picture 19" descr="—Pngtree—creative moon_3289458.png"/>
          <p:cNvPicPr>
            <a:picLocks noChangeAspect="1"/>
          </p:cNvPicPr>
          <p:nvPr/>
        </p:nvPicPr>
        <p:blipFill>
          <a:blip r:embed="rId6"/>
          <a:srcRect b="5597"/>
          <a:stretch>
            <a:fillRect/>
          </a:stretch>
        </p:blipFill>
        <p:spPr>
          <a:xfrm>
            <a:off x="-642967" y="394765"/>
            <a:ext cx="6719252" cy="6343163"/>
          </a:xfrm>
          <a:prstGeom prst="rect">
            <a:avLst/>
          </a:prstGeom>
        </p:spPr>
      </p:pic>
      <p:sp>
        <p:nvSpPr>
          <p:cNvPr id="27" name="文本框 39">
            <a:extLst>
              <a:ext uri="{FF2B5EF4-FFF2-40B4-BE49-F238E27FC236}">
                <a16:creationId xmlns:a16="http://schemas.microsoft.com/office/drawing/2014/main" xmlns="" id="{D2C6B2A3-8E91-4E57-B3D9-1FA58D3BC951}"/>
              </a:ext>
            </a:extLst>
          </p:cNvPr>
          <p:cNvSpPr txBox="1"/>
          <p:nvPr/>
        </p:nvSpPr>
        <p:spPr>
          <a:xfrm>
            <a:off x="7332347" y="3255863"/>
            <a:ext cx="4134805"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Nguyễn</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Duy</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endParaRPr kumimoji="0" lang="zh-CN" altLang="en-US" sz="4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
        <p:nvSpPr>
          <p:cNvPr id="30" name="文本框 39">
            <a:extLst>
              <a:ext uri="{FF2B5EF4-FFF2-40B4-BE49-F238E27FC236}">
                <a16:creationId xmlns:a16="http://schemas.microsoft.com/office/drawing/2014/main" xmlns="" id="{D2C6B2A3-8E91-4E57-B3D9-1FA58D3BC951}"/>
              </a:ext>
            </a:extLst>
          </p:cNvPr>
          <p:cNvSpPr txBox="1"/>
          <p:nvPr/>
        </p:nvSpPr>
        <p:spPr>
          <a:xfrm>
            <a:off x="7549953" y="5745808"/>
            <a:ext cx="4134805"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200" dirty="0">
                <a:solidFill>
                  <a:srgbClr val="FF0000"/>
                </a:solidFill>
                <a:latin typeface="Times New Roman" pitchFamily="18" charset="0"/>
                <a:ea typeface="微软雅黑" panose="020B0503020204020204" pitchFamily="34" charset="-122"/>
                <a:cs typeface="Times New Roman" pitchFamily="18" charset="0"/>
              </a:rPr>
              <a:t>GV: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Nguyễn</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Thị</a:t>
            </a:r>
            <a:r>
              <a:rPr lang="en-US" altLang="zh-CN" sz="3200" dirty="0">
                <a:solidFill>
                  <a:srgbClr val="FF0000"/>
                </a:solidFill>
                <a:latin typeface="Times New Roman" pitchFamily="18" charset="0"/>
                <a:ea typeface="微软雅黑" panose="020B0503020204020204" pitchFamily="34" charset="-122"/>
                <a:cs typeface="Times New Roman" pitchFamily="18" charset="0"/>
              </a:rPr>
              <a:t> </a:t>
            </a:r>
            <a:r>
              <a:rPr lang="en-US" altLang="zh-CN" sz="3200" dirty="0" err="1">
                <a:solidFill>
                  <a:srgbClr val="FF0000"/>
                </a:solidFill>
                <a:latin typeface="Times New Roman" pitchFamily="18" charset="0"/>
                <a:ea typeface="微软雅黑" panose="020B0503020204020204" pitchFamily="34" charset="-122"/>
                <a:cs typeface="Times New Roman" pitchFamily="18" charset="0"/>
              </a:rPr>
              <a:t>Hạnh</a:t>
            </a:r>
            <a:endParaRPr kumimoji="0" lang="zh-CN" altLang="en-US" sz="320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042966409"/>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 calcmode="lin" valueType="num">
                                      <p:cBhvr>
                                        <p:cTn id="29" dur="1000" fill="hold"/>
                                        <p:tgtEl>
                                          <p:spTgt spid="30">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30">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Bài</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được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sáng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tác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trong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hoàn</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5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4884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Times New Roman" pitchFamily="18" charset="0"/>
                <a:ea typeface="Tahoma" panose="020B0604030504040204" pitchFamily="34" charset="0"/>
                <a:cs typeface="Times New Roman" pitchFamily="18" charset="0"/>
              </a:rPr>
              <a:t>1978 ở </a:t>
            </a:r>
            <a:r>
              <a:rPr lang="en-US" sz="3200" dirty="0" err="1">
                <a:solidFill>
                  <a:schemeClr val="bg1"/>
                </a:solidFill>
                <a:latin typeface="Times New Roman" pitchFamily="18" charset="0"/>
                <a:ea typeface="Tahoma" panose="020B0604030504040204" pitchFamily="34" charset="0"/>
                <a:cs typeface="Times New Roman" pitchFamily="18" charset="0"/>
              </a:rPr>
              <a:t>Hồ</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Chí</a:t>
            </a:r>
            <a:r>
              <a:rPr lang="en-US" sz="3200" dirty="0">
                <a:solidFill>
                  <a:schemeClr val="bg1"/>
                </a:solidFill>
                <a:latin typeface="Times New Roman" pitchFamily="18" charset="0"/>
                <a:ea typeface="Tahoma" panose="020B0604030504040204" pitchFamily="34" charset="0"/>
                <a:cs typeface="Times New Roman" pitchFamily="18" charset="0"/>
              </a:rPr>
              <a:t> Minh, </a:t>
            </a:r>
            <a:r>
              <a:rPr lang="en-US" sz="3200" dirty="0" err="1">
                <a:solidFill>
                  <a:schemeClr val="bg1"/>
                </a:solidFill>
                <a:latin typeface="Times New Roman" pitchFamily="18" charset="0"/>
                <a:ea typeface="Tahoma" panose="020B0604030504040204" pitchFamily="34" charset="0"/>
                <a:cs typeface="Times New Roman" pitchFamily="18" charset="0"/>
              </a:rPr>
              <a:t>sau</a:t>
            </a:r>
            <a:r>
              <a:rPr lang="en-US" sz="3200" dirty="0">
                <a:solidFill>
                  <a:schemeClr val="bg1"/>
                </a:solidFill>
                <a:latin typeface="Times New Roman" pitchFamily="18" charset="0"/>
                <a:ea typeface="Tahoma" panose="020B0604030504040204" pitchFamily="34" charset="0"/>
                <a:cs typeface="Times New Roman" pitchFamily="18" charset="0"/>
              </a:rPr>
              <a:t> 3 </a:t>
            </a:r>
            <a:r>
              <a:rPr lang="en-US" sz="3200" dirty="0" err="1">
                <a:solidFill>
                  <a:schemeClr val="bg1"/>
                </a:solidFill>
                <a:latin typeface="Times New Roman" pitchFamily="18" charset="0"/>
                <a:ea typeface="Tahoma" panose="020B0604030504040204" pitchFamily="34" charset="0"/>
                <a:cs typeface="Times New Roman" pitchFamily="18" charset="0"/>
              </a:rPr>
              <a:t>năm</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giải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phóng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miền</a:t>
            </a:r>
            <a:r>
              <a:rPr lang="en-US" sz="3200" dirty="0">
                <a:solidFill>
                  <a:schemeClr val="bg1"/>
                </a:solidFill>
                <a:latin typeface="Times New Roman" pitchFamily="18" charset="0"/>
                <a:ea typeface="Tahoma" panose="020B0604030504040204" pitchFamily="34" charset="0"/>
                <a:cs typeface="Times New Roman" pitchFamily="18" charset="0"/>
              </a:rPr>
              <a:t> Nam </a:t>
            </a:r>
            <a:r>
              <a:rPr lang="en-US" sz="3200" dirty="0" err="1">
                <a:solidFill>
                  <a:schemeClr val="bg1"/>
                </a:solidFill>
                <a:latin typeface="Times New Roman" pitchFamily="18" charset="0"/>
                <a:ea typeface="Tahoma" panose="020B0604030504040204" pitchFamily="34" charset="0"/>
                <a:cs typeface="Times New Roman" pitchFamily="18" charset="0"/>
              </a:rPr>
              <a:t>thống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nhất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nước</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8971929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Qua 2 </a:t>
            </a:r>
            <a:r>
              <a:rPr kumimoji="0" lang="en-US" sz="40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khổ</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đầu</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em</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thấy</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vầng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trăng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ngoài</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thực</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còn</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có</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tượng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trưng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i="1" dirty="0" err="1">
                <a:solidFill>
                  <a:schemeClr val="bg1"/>
                </a:solidFill>
                <a:latin typeface="Times New Roman" pitchFamily="18" charset="0"/>
                <a:cs typeface="Times New Roman" pitchFamily="18" charset="0"/>
              </a:rPr>
              <a:t>Biểu</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tượng</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cho</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quá</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khứ</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nghĩa</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tình</a:t>
            </a:r>
            <a:r>
              <a:rPr lang="en-US" altLang="en-US" sz="3600" i="1" dirty="0">
                <a:solidFill>
                  <a:schemeClr val="bg1"/>
                </a:solidFill>
                <a:latin typeface="Times New Roman" pitchFamily="18" charset="0"/>
                <a:cs typeface="Times New Roman" pitchFamily="18" charset="0"/>
              </a:rPr>
              <a:t>.</a:t>
            </a:r>
            <a:endParaRPr kumimoji="0" lang="vi-VN" sz="3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17053521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3367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latin typeface="+mj-lt"/>
              </a:rPr>
              <a:t>Nội dung của khổ thơ </a:t>
            </a:r>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vi-VN" sz="4000" dirty="0">
                <a:latin typeface="Times New Roman" pitchFamily="18" charset="0"/>
                <a:cs typeface="Times New Roman" pitchFamily="18" charset="0"/>
              </a:rPr>
              <a:t> </a:t>
            </a:r>
            <a:r>
              <a:rPr lang="vi-VN" sz="4000" dirty="0">
                <a:latin typeface="+mj-lt"/>
              </a:rPr>
              <a:t>là gì?</a:t>
            </a:r>
            <a:endParaRPr kumimoji="0" lang="vi-VN" sz="40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3466531"/>
            <a:ext cx="7451819" cy="179036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latin typeface="+mj-lt"/>
              </a:rPr>
              <a:t>Hình ảnh vầng trăng gắn bó với người lính như người tri kỉ từ khi nhỏ, trong chiến đấu</a:t>
            </a:r>
            <a:endParaRPr kumimoji="0" lang="vi-VN" sz="32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atin typeface="+mj-lt"/>
              </a:rPr>
              <a:t>Từ </a:t>
            </a:r>
            <a:r>
              <a:rPr lang="en-US" sz="4400" dirty="0">
                <a:latin typeface="+mj-lt"/>
              </a:rPr>
              <a:t>“</a:t>
            </a:r>
            <a:r>
              <a:rPr lang="vi-VN" sz="4400" dirty="0">
                <a:latin typeface="+mj-lt"/>
              </a:rPr>
              <a:t>tri kỉ</a:t>
            </a:r>
            <a:r>
              <a:rPr lang="en-US" sz="4400" dirty="0">
                <a:latin typeface="+mj-lt"/>
              </a:rPr>
              <a:t>”</a:t>
            </a:r>
            <a:r>
              <a:rPr lang="vi-VN" sz="4400" dirty="0">
                <a:latin typeface="+mj-lt"/>
              </a:rPr>
              <a:t> trong câu “vầng trăng thành tri kỉ” có nghĩa là gì?</a:t>
            </a:r>
            <a:endParaRPr kumimoji="0" lang="vi-VN" sz="44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latin typeface="+mj-lt"/>
              </a:rPr>
              <a:t>Người bạn rất thân, hiểu rõ lòng mình</a:t>
            </a:r>
            <a:endParaRPr kumimoji="0" lang="vi-VN" sz="36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over">
            <a:extLst>
              <a:ext uri="{FF2B5EF4-FFF2-40B4-BE49-F238E27FC236}">
                <a16:creationId xmlns:a16="http://schemas.microsoft.com/office/drawing/2014/main" xmlns="" id="{5A9E54C9-2A5A-4026-A333-B6E4BCFC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0" y="4329350"/>
            <a:ext cx="3822700" cy="68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over">
            <a:extLst>
              <a:ext uri="{FF2B5EF4-FFF2-40B4-BE49-F238E27FC236}">
                <a16:creationId xmlns:a16="http://schemas.microsoft.com/office/drawing/2014/main" xmlns="" id="{E4E0CC4D-FA47-4F5E-B428-5EAFAF889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940" y="4409783"/>
            <a:ext cx="1974849"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over">
            <a:extLst>
              <a:ext uri="{FF2B5EF4-FFF2-40B4-BE49-F238E27FC236}">
                <a16:creationId xmlns:a16="http://schemas.microsoft.com/office/drawing/2014/main" xmlns="" id="{C185BF8D-5467-4A10-A7D2-BB72C0D9A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5" y="4917783"/>
            <a:ext cx="2702984" cy="73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Cover">
            <a:extLst>
              <a:ext uri="{FF2B5EF4-FFF2-40B4-BE49-F238E27FC236}">
                <a16:creationId xmlns:a16="http://schemas.microsoft.com/office/drawing/2014/main" xmlns="" id="{1ED5B081-3FB5-4094-878C-A9CCC9388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55" y="5216232"/>
            <a:ext cx="1701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a16="http://schemas.microsoft.com/office/drawing/2014/main" xmlns="" id="{7D97117F-B2D4-4808-BCFB-E8C2C16B2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806" y="5673432"/>
            <a:ext cx="2040467"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xmlns="" id="{DF541A0C-D7AF-406B-A384-3A6E9F055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572" y="5239516"/>
            <a:ext cx="700616" cy="7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xmlns="" id="{8AA4E530-7260-48F7-BC26-6E4700A64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0422" y="5802549"/>
            <a:ext cx="2065867"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xmlns="" id="{FCBB8EBF-4B6F-457A-8F06-1FF85ED06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073" y="5216233"/>
            <a:ext cx="1820333" cy="68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xmlns="" id="{3AFCC05D-0D58-4F47-96BA-684761F28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988" y="4471165"/>
            <a:ext cx="1701800" cy="9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xmlns="" id="{303F0389-AB0F-46EF-902B-1981F9D458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756" y="5669199"/>
            <a:ext cx="24087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xmlns="" id="{DA9C5FFB-EE3A-49FE-8495-D55F60B2B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2739" y="4473284"/>
            <a:ext cx="1185333" cy="135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xmlns="" id="{09A4FFD5-D1E2-4D50-98C5-9526829EA6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55" y="3601217"/>
            <a:ext cx="2548467"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xmlns="" id="{B542557D-D2E6-4B12-AC7C-631164874D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88" y="3116499"/>
            <a:ext cx="2777067" cy="6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xmlns="" id="{DCDEBF9B-0145-43BC-89D8-589E1647F2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73" y="2523833"/>
            <a:ext cx="3075516"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xmlns="" id="{98A83799-8F77-4112-B4D5-3F39F6C51A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5455" y="3544066"/>
            <a:ext cx="3090333"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xmlns="" id="{86597566-314F-41FC-92A5-723CC0AD66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53623" y="3245617"/>
            <a:ext cx="2696633" cy="122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xmlns="" id="{BD4A7751-B8D5-4AF7-8F61-342FAB101B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5156" y="2887899"/>
            <a:ext cx="2707217"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xmlns="" id="{B95CD427-CA76-46C9-83EE-5028D329E5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44639" y="3182116"/>
            <a:ext cx="2641600"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xmlns="" id="{FE4D6812-B032-4FC4-A9C8-296FF24DA0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4806" y="2219032"/>
            <a:ext cx="2681816" cy="11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xmlns="" id="{BD618659-288B-4A7B-ABD0-30211C9CD3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31739" y="3086866"/>
            <a:ext cx="1727200"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xmlns="" id="{707B7D3C-257F-401E-9A6B-433B8A9F5F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0939" y="4617216"/>
            <a:ext cx="3293533"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xmlns="" id="{F1009CC8-B62B-4B43-9260-2A54E2C3AB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6706" y="4663784"/>
            <a:ext cx="3056467" cy="16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xmlns="" id="{5A4D34F9-9975-47DD-B19E-1E71301CC6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07007" y="4369565"/>
            <a:ext cx="3194049"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xmlns="" id="{9C788275-00E0-4B34-9D7F-2BBE40FD0FE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50273" y="3713399"/>
            <a:ext cx="1214967"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xmlns="" id="{3145F258-E544-4871-81CC-5D7B57919E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59840" y="2750316"/>
            <a:ext cx="2180167"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xmlns="" id="{B4040D46-FEEE-43D5-9E31-B38B57A1839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53489" y="2896365"/>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xmlns="" id="{7CA35F74-A60D-42AD-970E-291260F377C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37640" y="2219032"/>
            <a:ext cx="22733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xmlns="" id="{D7807503-2B41-43D3-9BDD-AC7635832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25706" y="2612733"/>
            <a:ext cx="2154767"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xmlns="" id="{2A5DC22B-1F6F-4D4C-BE98-12B41D84671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6389" y="3626616"/>
            <a:ext cx="2504017" cy="10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xmlns="" id="{9604A09F-56DF-4A9E-8EAB-D6B214D87BE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935106" y="4312416"/>
            <a:ext cx="133773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35" descr="Káº¿t quáº£ hÃ¬nh áº£nh cho Nguyá»n duy">
            <a:extLst>
              <a:ext uri="{FF2B5EF4-FFF2-40B4-BE49-F238E27FC236}">
                <a16:creationId xmlns:a16="http://schemas.microsoft.com/office/drawing/2014/main" xmlns="" id="{1274CB1C-F302-47D4-87EE-C1EBACBBB99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489" y="147874"/>
            <a:ext cx="31559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1" name="AutoShape 37" descr="Káº¿t quáº£ hÃ¬nh áº£nh cho quen Ã¡nh Äiá»n cá»­a gÆ°Æ¡ng">
            <a:extLst>
              <a:ext uri="{FF2B5EF4-FFF2-40B4-BE49-F238E27FC236}">
                <a16:creationId xmlns:a16="http://schemas.microsoft.com/office/drawing/2014/main" xmlns="" id="{481F85D1-0034-463E-BE25-907631EB6D7C}"/>
              </a:ext>
            </a:extLst>
          </p:cNvPr>
          <p:cNvSpPr>
            <a:spLocks noChangeAspect="1" noChangeArrowheads="1"/>
          </p:cNvSpPr>
          <p:nvPr/>
        </p:nvSpPr>
        <p:spPr bwMode="auto">
          <a:xfrm>
            <a:off x="170489" y="233599"/>
            <a:ext cx="397933"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21542" name="Picture 38">
            <a:extLst>
              <a:ext uri="{FF2B5EF4-FFF2-40B4-BE49-F238E27FC236}">
                <a16:creationId xmlns:a16="http://schemas.microsoft.com/office/drawing/2014/main" xmlns="" id="{CF16EC0F-4FD3-4B76-8A03-478C487FE13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6828" y="211563"/>
            <a:ext cx="2732617" cy="199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righ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righ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par>
                                <p:cTn id="43" presetID="16" presetClass="entr" presetSubtype="21" fill="hold" nodeType="withEffect">
                                  <p:stCondLst>
                                    <p:cond delay="0"/>
                                  </p:stCondLst>
                                  <p:childTnLst>
                                    <p:set>
                                      <p:cBhvr>
                                        <p:cTn id="44" dur="1" fill="hold">
                                          <p:stCondLst>
                                            <p:cond delay="0"/>
                                          </p:stCondLst>
                                        </p:cTn>
                                        <p:tgtEl>
                                          <p:spTgt spid="21542"/>
                                        </p:tgtEl>
                                        <p:attrNameLst>
                                          <p:attrName>style.visibility</p:attrName>
                                        </p:attrNameLst>
                                      </p:cBhvr>
                                      <p:to>
                                        <p:strVal val="visible"/>
                                      </p:to>
                                    </p:set>
                                    <p:animEffect transition="in" filter="barn(inVertical)">
                                      <p:cBhvr>
                                        <p:cTn id="45" dur="500"/>
                                        <p:tgtEl>
                                          <p:spTgt spid="2154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21"/>
                                        </p:tgtEl>
                                        <p:attrNameLst>
                                          <p:attrName>style.visibility</p:attrName>
                                        </p:attrNameLst>
                                      </p:cBhvr>
                                      <p:to>
                                        <p:strVal val="visible"/>
                                      </p:to>
                                    </p:set>
                                    <p:animEffect transition="in" filter="wipe(left)">
                                      <p:cBhvr>
                                        <p:cTn id="50" dur="500"/>
                                        <p:tgtEl>
                                          <p:spTgt spid="215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wipe(left)">
                                      <p:cBhvr>
                                        <p:cTn id="55" dur="500"/>
                                        <p:tgtEl>
                                          <p:spTgt spid="215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22"/>
                                        </p:tgtEl>
                                        <p:attrNameLst>
                                          <p:attrName>style.visibility</p:attrName>
                                        </p:attrNameLst>
                                      </p:cBhvr>
                                      <p:to>
                                        <p:strVal val="visible"/>
                                      </p:to>
                                    </p:set>
                                    <p:animEffect transition="in" filter="wipe(left)">
                                      <p:cBhvr>
                                        <p:cTn id="60" dur="500"/>
                                        <p:tgtEl>
                                          <p:spTgt spid="215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4"/>
                                        </p:tgtEl>
                                        <p:attrNameLst>
                                          <p:attrName>style.visibility</p:attrName>
                                        </p:attrNameLst>
                                      </p:cBhvr>
                                      <p:to>
                                        <p:strVal val="visible"/>
                                      </p:to>
                                    </p:set>
                                    <p:animEffect transition="in" filter="wipe(left)">
                                      <p:cBhvr>
                                        <p:cTn id="65" dur="500"/>
                                        <p:tgtEl>
                                          <p:spTgt spid="215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5"/>
                                        </p:tgtEl>
                                        <p:attrNameLst>
                                          <p:attrName>style.visibility</p:attrName>
                                        </p:attrNameLst>
                                      </p:cBhvr>
                                      <p:to>
                                        <p:strVal val="visible"/>
                                      </p:to>
                                    </p:set>
                                    <p:animEffect transition="in" filter="wipe(left)">
                                      <p:cBhvr>
                                        <p:cTn id="70" dur="500"/>
                                        <p:tgtEl>
                                          <p:spTgt spid="215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17"/>
                                        </p:tgtEl>
                                        <p:attrNameLst>
                                          <p:attrName>style.visibility</p:attrName>
                                        </p:attrNameLst>
                                      </p:cBhvr>
                                      <p:to>
                                        <p:strVal val="visible"/>
                                      </p:to>
                                    </p:set>
                                    <p:animEffect transition="in" filter="wipe(left)">
                                      <p:cBhvr>
                                        <p:cTn id="75" dur="500"/>
                                        <p:tgtEl>
                                          <p:spTgt spid="215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6"/>
                                        </p:tgtEl>
                                        <p:attrNameLst>
                                          <p:attrName>style.visibility</p:attrName>
                                        </p:attrNameLst>
                                      </p:cBhvr>
                                      <p:to>
                                        <p:strVal val="visible"/>
                                      </p:to>
                                    </p:set>
                                    <p:animEffect transition="in" filter="wipe(left)">
                                      <p:cBhvr>
                                        <p:cTn id="80" dur="500"/>
                                        <p:tgtEl>
                                          <p:spTgt spid="2151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23"/>
                                        </p:tgtEl>
                                        <p:attrNameLst>
                                          <p:attrName>style.visibility</p:attrName>
                                        </p:attrNameLst>
                                      </p:cBhvr>
                                      <p:to>
                                        <p:strVal val="visible"/>
                                      </p:to>
                                    </p:set>
                                    <p:animEffect transition="in" filter="wipe(right)">
                                      <p:cBhvr>
                                        <p:cTn id="85" dur="500"/>
                                        <p:tgtEl>
                                          <p:spTgt spid="215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2" fill="hold" nodeType="click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par>
                                <p:cTn id="91" presetID="16" presetClass="entr" presetSubtype="21" fill="hold" nodeType="withEffect">
                                  <p:stCondLst>
                                    <p:cond delay="0"/>
                                  </p:stCondLst>
                                  <p:childTnLst>
                                    <p:set>
                                      <p:cBhvr>
                                        <p:cTn id="92" dur="1" fill="hold">
                                          <p:stCondLst>
                                            <p:cond delay="0"/>
                                          </p:stCondLst>
                                        </p:cTn>
                                        <p:tgtEl>
                                          <p:spTgt spid="21539"/>
                                        </p:tgtEl>
                                        <p:attrNameLst>
                                          <p:attrName>style.visibility</p:attrName>
                                        </p:attrNameLst>
                                      </p:cBhvr>
                                      <p:to>
                                        <p:strVal val="visible"/>
                                      </p:to>
                                    </p:set>
                                    <p:animEffect transition="in" filter="barn(inVertical)">
                                      <p:cBhvr>
                                        <p:cTn id="93" dur="500"/>
                                        <p:tgtEl>
                                          <p:spTgt spid="2153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2" fill="hold" nodeType="clickEffect">
                                  <p:stCondLst>
                                    <p:cond delay="0"/>
                                  </p:stCondLst>
                                  <p:childTnLst>
                                    <p:set>
                                      <p:cBhvr>
                                        <p:cTn id="97" dur="1" fill="hold">
                                          <p:stCondLst>
                                            <p:cond delay="0"/>
                                          </p:stCondLst>
                                        </p:cTn>
                                        <p:tgtEl>
                                          <p:spTgt spid="21525"/>
                                        </p:tgtEl>
                                        <p:attrNameLst>
                                          <p:attrName>style.visibility</p:attrName>
                                        </p:attrNameLst>
                                      </p:cBhvr>
                                      <p:to>
                                        <p:strVal val="visible"/>
                                      </p:to>
                                    </p:set>
                                    <p:animEffect transition="in" filter="wipe(right)">
                                      <p:cBhvr>
                                        <p:cTn id="98" dur="500"/>
                                        <p:tgtEl>
                                          <p:spTgt spid="2152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6"/>
                                        </p:tgtEl>
                                        <p:attrNameLst>
                                          <p:attrName>style.visibility</p:attrName>
                                        </p:attrNameLst>
                                      </p:cBhvr>
                                      <p:to>
                                        <p:strVal val="visible"/>
                                      </p:to>
                                    </p:set>
                                    <p:animEffect transition="in" filter="wipe(right)">
                                      <p:cBhvr>
                                        <p:cTn id="103" dur="500"/>
                                        <p:tgtEl>
                                          <p:spTgt spid="2152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nodeType="clickEffect">
                                  <p:stCondLst>
                                    <p:cond delay="0"/>
                                  </p:stCondLst>
                                  <p:childTnLst>
                                    <p:set>
                                      <p:cBhvr>
                                        <p:cTn id="107" dur="1" fill="hold">
                                          <p:stCondLst>
                                            <p:cond delay="0"/>
                                          </p:stCondLst>
                                        </p:cTn>
                                        <p:tgtEl>
                                          <p:spTgt spid="21527"/>
                                        </p:tgtEl>
                                        <p:attrNameLst>
                                          <p:attrName>style.visibility</p:attrName>
                                        </p:attrNameLst>
                                      </p:cBhvr>
                                      <p:to>
                                        <p:strVal val="visible"/>
                                      </p:to>
                                    </p:set>
                                    <p:animEffect transition="in" filter="wipe(left)">
                                      <p:cBhvr>
                                        <p:cTn id="108" dur="500"/>
                                        <p:tgtEl>
                                          <p:spTgt spid="2152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nodeType="clickEffect">
                                  <p:stCondLst>
                                    <p:cond delay="0"/>
                                  </p:stCondLst>
                                  <p:childTnLst>
                                    <p:set>
                                      <p:cBhvr>
                                        <p:cTn id="112" dur="1" fill="hold">
                                          <p:stCondLst>
                                            <p:cond delay="0"/>
                                          </p:stCondLst>
                                        </p:cTn>
                                        <p:tgtEl>
                                          <p:spTgt spid="21528"/>
                                        </p:tgtEl>
                                        <p:attrNameLst>
                                          <p:attrName>style.visibility</p:attrName>
                                        </p:attrNameLst>
                                      </p:cBhvr>
                                      <p:to>
                                        <p:strVal val="visible"/>
                                      </p:to>
                                    </p:set>
                                    <p:animEffect transition="in" filter="wipe(left)">
                                      <p:cBhvr>
                                        <p:cTn id="113" dur="500"/>
                                        <p:tgtEl>
                                          <p:spTgt spid="215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2" fill="hold" nodeType="clickEffect">
                                  <p:stCondLst>
                                    <p:cond delay="0"/>
                                  </p:stCondLst>
                                  <p:childTnLst>
                                    <p:set>
                                      <p:cBhvr>
                                        <p:cTn id="117" dur="1" fill="hold">
                                          <p:stCondLst>
                                            <p:cond delay="0"/>
                                          </p:stCondLst>
                                        </p:cTn>
                                        <p:tgtEl>
                                          <p:spTgt spid="21529"/>
                                        </p:tgtEl>
                                        <p:attrNameLst>
                                          <p:attrName>style.visibility</p:attrName>
                                        </p:attrNameLst>
                                      </p:cBhvr>
                                      <p:to>
                                        <p:strVal val="visible"/>
                                      </p:to>
                                    </p:set>
                                    <p:animEffect transition="in" filter="wipe(right)">
                                      <p:cBhvr>
                                        <p:cTn id="118" dur="500"/>
                                        <p:tgtEl>
                                          <p:spTgt spid="2152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30"/>
                                        </p:tgtEl>
                                        <p:attrNameLst>
                                          <p:attrName>style.visibility</p:attrName>
                                        </p:attrNameLst>
                                      </p:cBhvr>
                                      <p:to>
                                        <p:strVal val="visible"/>
                                      </p:to>
                                    </p:set>
                                    <p:animEffect transition="in" filter="wipe(left)">
                                      <p:cBhvr>
                                        <p:cTn id="123" dur="500"/>
                                        <p:tgtEl>
                                          <p:spTgt spid="21530"/>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2" fill="hold" nodeType="clickEffect">
                                  <p:stCondLst>
                                    <p:cond delay="0"/>
                                  </p:stCondLst>
                                  <p:childTnLst>
                                    <p:set>
                                      <p:cBhvr>
                                        <p:cTn id="127" dur="1" fill="hold">
                                          <p:stCondLst>
                                            <p:cond delay="0"/>
                                          </p:stCondLst>
                                        </p:cTn>
                                        <p:tgtEl>
                                          <p:spTgt spid="21531"/>
                                        </p:tgtEl>
                                        <p:attrNameLst>
                                          <p:attrName>style.visibility</p:attrName>
                                        </p:attrNameLst>
                                      </p:cBhvr>
                                      <p:to>
                                        <p:strVal val="visible"/>
                                      </p:to>
                                    </p:set>
                                    <p:animEffect transition="in" filter="wipe(right)">
                                      <p:cBhvr>
                                        <p:cTn id="128" dur="500"/>
                                        <p:tgtEl>
                                          <p:spTgt spid="2153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2" fill="hold" nodeType="clickEffect">
                                  <p:stCondLst>
                                    <p:cond delay="0"/>
                                  </p:stCondLst>
                                  <p:childTnLst>
                                    <p:set>
                                      <p:cBhvr>
                                        <p:cTn id="132" dur="1" fill="hold">
                                          <p:stCondLst>
                                            <p:cond delay="0"/>
                                          </p:stCondLst>
                                        </p:cTn>
                                        <p:tgtEl>
                                          <p:spTgt spid="21532"/>
                                        </p:tgtEl>
                                        <p:attrNameLst>
                                          <p:attrName>style.visibility</p:attrName>
                                        </p:attrNameLst>
                                      </p:cBhvr>
                                      <p:to>
                                        <p:strVal val="visible"/>
                                      </p:to>
                                    </p:set>
                                    <p:animEffect transition="in" filter="wipe(right)">
                                      <p:cBhvr>
                                        <p:cTn id="133" dur="500"/>
                                        <p:tgtEl>
                                          <p:spTgt spid="2153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2" fill="hold" nodeType="clickEffect">
                                  <p:stCondLst>
                                    <p:cond delay="0"/>
                                  </p:stCondLst>
                                  <p:childTnLst>
                                    <p:set>
                                      <p:cBhvr>
                                        <p:cTn id="137" dur="1" fill="hold">
                                          <p:stCondLst>
                                            <p:cond delay="0"/>
                                          </p:stCondLst>
                                        </p:cTn>
                                        <p:tgtEl>
                                          <p:spTgt spid="21533"/>
                                        </p:tgtEl>
                                        <p:attrNameLst>
                                          <p:attrName>style.visibility</p:attrName>
                                        </p:attrNameLst>
                                      </p:cBhvr>
                                      <p:to>
                                        <p:strVal val="visible"/>
                                      </p:to>
                                    </p:set>
                                    <p:animEffect transition="in" filter="wipe(right)">
                                      <p:cBhvr>
                                        <p:cTn id="138" dur="500"/>
                                        <p:tgtEl>
                                          <p:spTgt spid="2153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2" fill="hold" nodeType="clickEffect">
                                  <p:stCondLst>
                                    <p:cond delay="0"/>
                                  </p:stCondLst>
                                  <p:childTnLst>
                                    <p:set>
                                      <p:cBhvr>
                                        <p:cTn id="142" dur="1" fill="hold">
                                          <p:stCondLst>
                                            <p:cond delay="0"/>
                                          </p:stCondLst>
                                        </p:cTn>
                                        <p:tgtEl>
                                          <p:spTgt spid="21534"/>
                                        </p:tgtEl>
                                        <p:attrNameLst>
                                          <p:attrName>style.visibility</p:attrName>
                                        </p:attrNameLst>
                                      </p:cBhvr>
                                      <p:to>
                                        <p:strVal val="visible"/>
                                      </p:to>
                                    </p:set>
                                    <p:animEffect transition="in" filter="wipe(right)">
                                      <p:cBhvr>
                                        <p:cTn id="143" dur="500"/>
                                        <p:tgtEl>
                                          <p:spTgt spid="2153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2" fill="hold" nodeType="clickEffect">
                                  <p:stCondLst>
                                    <p:cond delay="0"/>
                                  </p:stCondLst>
                                  <p:childTnLst>
                                    <p:set>
                                      <p:cBhvr>
                                        <p:cTn id="147" dur="1" fill="hold">
                                          <p:stCondLst>
                                            <p:cond delay="0"/>
                                          </p:stCondLst>
                                        </p:cTn>
                                        <p:tgtEl>
                                          <p:spTgt spid="21535"/>
                                        </p:tgtEl>
                                        <p:attrNameLst>
                                          <p:attrName>style.visibility</p:attrName>
                                        </p:attrNameLst>
                                      </p:cBhvr>
                                      <p:to>
                                        <p:strVal val="visible"/>
                                      </p:to>
                                    </p:set>
                                    <p:animEffect transition="in" filter="wipe(right)">
                                      <p:cBhvr>
                                        <p:cTn id="148" dur="500"/>
                                        <p:tgtEl>
                                          <p:spTgt spid="21535"/>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nodeType="clickEffect">
                                  <p:stCondLst>
                                    <p:cond delay="0"/>
                                  </p:stCondLst>
                                  <p:childTnLst>
                                    <p:set>
                                      <p:cBhvr>
                                        <p:cTn id="152" dur="1" fill="hold">
                                          <p:stCondLst>
                                            <p:cond delay="0"/>
                                          </p:stCondLst>
                                        </p:cTn>
                                        <p:tgtEl>
                                          <p:spTgt spid="21536"/>
                                        </p:tgtEl>
                                        <p:attrNameLst>
                                          <p:attrName>style.visibility</p:attrName>
                                        </p:attrNameLst>
                                      </p:cBhvr>
                                      <p:to>
                                        <p:strVal val="visible"/>
                                      </p:to>
                                    </p:set>
                                    <p:animEffect transition="in" filter="wipe(right)">
                                      <p:cBhvr>
                                        <p:cTn id="153" dur="500"/>
                                        <p:tgtEl>
                                          <p:spTgt spid="21536"/>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2" presetClass="entr" presetSubtype="2" fill="hold" nodeType="clickEffect">
                                  <p:stCondLst>
                                    <p:cond delay="0"/>
                                  </p:stCondLst>
                                  <p:childTnLst>
                                    <p:set>
                                      <p:cBhvr>
                                        <p:cTn id="157" dur="1" fill="hold">
                                          <p:stCondLst>
                                            <p:cond delay="0"/>
                                          </p:stCondLst>
                                        </p:cTn>
                                        <p:tgtEl>
                                          <p:spTgt spid="21537"/>
                                        </p:tgtEl>
                                        <p:attrNameLst>
                                          <p:attrName>style.visibility</p:attrName>
                                        </p:attrNameLst>
                                      </p:cBhvr>
                                      <p:to>
                                        <p:strVal val="visible"/>
                                      </p:to>
                                    </p:set>
                                    <p:animEffect transition="in" filter="wipe(right)">
                                      <p:cBhvr>
                                        <p:cTn id="158"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4385683" cy="68562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Rectangle 5"/>
          <p:cNvSpPr/>
          <p:nvPr/>
        </p:nvSpPr>
        <p:spPr>
          <a:xfrm>
            <a:off x="4399605" y="0"/>
            <a:ext cx="387340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p:cNvSpPr/>
          <p:nvPr/>
        </p:nvSpPr>
        <p:spPr>
          <a:xfrm>
            <a:off x="8273009" y="0"/>
            <a:ext cx="3918991"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AutoShape 6" descr="Káº¿t quáº£ hÃ¬nh áº£nh cho lÃ¢m nghiá»p"/>
          <p:cNvSpPr>
            <a:spLocks noChangeAspect="1" noChangeArrowheads="1"/>
          </p:cNvSpPr>
          <p:nvPr/>
        </p:nvSpPr>
        <p:spPr bwMode="auto">
          <a:xfrm>
            <a:off x="1540104" y="-127467"/>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9" name="AutoShape 8" descr="Káº¿t quáº£ hÃ¬nh áº£nh cho lÃ¢m nghiá»p"/>
          <p:cNvSpPr>
            <a:spLocks noChangeAspect="1" noChangeArrowheads="1"/>
          </p:cNvSpPr>
          <p:nvPr/>
        </p:nvSpPr>
        <p:spPr bwMode="auto">
          <a:xfrm>
            <a:off x="1674574" y="1071932"/>
            <a:ext cx="2040094" cy="2040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10" name="Right Triangle 9"/>
          <p:cNvSpPr/>
          <p:nvPr/>
        </p:nvSpPr>
        <p:spPr>
          <a:xfrm rot="16200000" flipH="1" flipV="1">
            <a:off x="1410737" y="2401430"/>
            <a:ext cx="3022387" cy="30269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Right Triangle 10"/>
          <p:cNvSpPr/>
          <p:nvPr/>
        </p:nvSpPr>
        <p:spPr>
          <a:xfrm rot="16200000">
            <a:off x="318508" y="2789079"/>
            <a:ext cx="3739776" cy="438568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TextBox 13"/>
          <p:cNvSpPr txBox="1"/>
          <p:nvPr/>
        </p:nvSpPr>
        <p:spPr>
          <a:xfrm>
            <a:off x="2612858" y="4690295"/>
            <a:ext cx="1871754" cy="1069973"/>
          </a:xfrm>
          <a:prstGeom prst="rect">
            <a:avLst/>
          </a:prstGeom>
          <a:noFill/>
        </p:spPr>
        <p:txBody>
          <a:bodyPr wrap="square" rtlCol="0">
            <a:spAutoFit/>
          </a:bodyPr>
          <a:lstStyle/>
          <a:p>
            <a:r>
              <a:rPr lang="en-US" sz="6353" b="1">
                <a:effectLst>
                  <a:outerShdw blurRad="38100" dist="38100" dir="2700000" algn="tl">
                    <a:srgbClr val="000000">
                      <a:alpha val="43137"/>
                    </a:srgbClr>
                  </a:outerShdw>
                </a:effectLst>
                <a:latin typeface="Harrington" panose="04040505050A02020702" pitchFamily="82" charset="0"/>
              </a:rPr>
              <a:t>Ánh</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0" name="TextBox 19"/>
          <p:cNvSpPr txBox="1"/>
          <p:nvPr/>
        </p:nvSpPr>
        <p:spPr>
          <a:xfrm>
            <a:off x="1719598" y="5569700"/>
            <a:ext cx="2389208" cy="1069973"/>
          </a:xfrm>
          <a:prstGeom prst="rect">
            <a:avLst/>
          </a:prstGeom>
          <a:noFill/>
        </p:spPr>
        <p:txBody>
          <a:bodyPr wrap="square" rtlCol="0">
            <a:spAutoFit/>
          </a:bodyPr>
          <a:lstStyle/>
          <a:p>
            <a:r>
              <a:rPr lang="en-US" sz="6353" b="1" dirty="0" err="1">
                <a:effectLst>
                  <a:outerShdw blurRad="38100" dist="38100" dir="2700000" algn="tl">
                    <a:srgbClr val="000000">
                      <a:alpha val="43137"/>
                    </a:srgbClr>
                  </a:outerShdw>
                </a:effectLst>
                <a:latin typeface="Harrington" panose="04040505050A02020702" pitchFamily="82" charset="0"/>
              </a:rPr>
              <a:t>trăng</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5" name="Rectangle 24"/>
          <p:cNvSpPr/>
          <p:nvPr/>
        </p:nvSpPr>
        <p:spPr>
          <a:xfrm>
            <a:off x="4528717" y="36711"/>
            <a:ext cx="3580093" cy="517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TextBox 17"/>
          <p:cNvSpPr txBox="1"/>
          <p:nvPr/>
        </p:nvSpPr>
        <p:spPr>
          <a:xfrm>
            <a:off x="5904799" y="0"/>
            <a:ext cx="2164016" cy="581249"/>
          </a:xfrm>
          <a:prstGeom prst="rect">
            <a:avLst/>
          </a:prstGeom>
          <a:noFill/>
        </p:spPr>
        <p:txBody>
          <a:bodyPr wrap="square" rtlCol="0">
            <a:spAutoFit/>
          </a:bodyPr>
          <a:lstStyle/>
          <a:p>
            <a:r>
              <a:rPr lang="en-US" sz="3177" dirty="0" err="1">
                <a:latin typeface="Harrington" panose="04040505050A02020702" pitchFamily="82" charset="0"/>
              </a:rPr>
              <a:t>Quá</a:t>
            </a:r>
            <a:r>
              <a:rPr lang="en-US" sz="3177" dirty="0">
                <a:latin typeface="Harrington" panose="04040505050A02020702" pitchFamily="82" charset="0"/>
              </a:rPr>
              <a:t> </a:t>
            </a:r>
            <a:r>
              <a:rPr lang="en-US" sz="3177" dirty="0" err="1">
                <a:latin typeface="Harrington" panose="04040505050A02020702" pitchFamily="82" charset="0"/>
              </a:rPr>
              <a:t>khứ</a:t>
            </a:r>
            <a:r>
              <a:rPr lang="en-US" sz="3177" dirty="0">
                <a:latin typeface="Harrington" panose="04040505050A02020702" pitchFamily="82" charset="0"/>
              </a:rPr>
              <a:t> </a:t>
            </a:r>
          </a:p>
        </p:txBody>
      </p:sp>
      <p:sp>
        <p:nvSpPr>
          <p:cNvPr id="5" name="Rectangle 4"/>
          <p:cNvSpPr/>
          <p:nvPr/>
        </p:nvSpPr>
        <p:spPr>
          <a:xfrm>
            <a:off x="4547088" y="646635"/>
            <a:ext cx="3561722" cy="32013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2" name="Rectangle 41"/>
          <p:cNvSpPr/>
          <p:nvPr/>
        </p:nvSpPr>
        <p:spPr>
          <a:xfrm>
            <a:off x="8459255" y="669507"/>
            <a:ext cx="3553267" cy="31784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4" name="Rectangle 53"/>
          <p:cNvSpPr/>
          <p:nvPr/>
        </p:nvSpPr>
        <p:spPr>
          <a:xfrm>
            <a:off x="4492541" y="3962819"/>
            <a:ext cx="7620799" cy="27699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9" name="Picture 2" descr="Ánh trăng&quo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7154">
            <a:off x="142686" y="166752"/>
            <a:ext cx="2608297" cy="1792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422" y="2135223"/>
            <a:ext cx="4234253" cy="3139321"/>
          </a:xfrm>
          <a:prstGeom prst="rect">
            <a:avLst/>
          </a:prstGeom>
          <a:noFill/>
        </p:spPr>
        <p:txBody>
          <a:bodyPr wrap="square" rtlCol="0">
            <a:spAutoFit/>
          </a:bodyPr>
          <a:lstStyle/>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Nguyễn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Duy</a:t>
            </a:r>
            <a:r>
              <a:rPr lang="en-SG" dirty="0">
                <a:solidFill>
                  <a:schemeClr val="bg1"/>
                </a:solidFill>
                <a:latin typeface="Times New Roman" panose="02020603050405020304" pitchFamily="18" charset="0"/>
                <a:cs typeface="Times New Roman" panose="02020603050405020304" pitchFamily="18" charset="0"/>
              </a:rPr>
              <a:t> – </a:t>
            </a: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mộc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mạc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giản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dị</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nhiên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nhưng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triết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a:solidFill>
                  <a:schemeClr val="bg1"/>
                </a:solidFill>
                <a:latin typeface="Times New Roman" panose="02020603050405020304" pitchFamily="18" charset="0"/>
                <a:cs typeface="Times New Roman" panose="02020603050405020304" pitchFamily="18" charset="0"/>
              </a:rPr>
              <a:t>1978 </a:t>
            </a:r>
            <a:r>
              <a:rPr lang="en-SG" dirty="0" err="1">
                <a:solidFill>
                  <a:schemeClr val="bg1"/>
                </a:solidFill>
                <a:latin typeface="Times New Roman" panose="02020603050405020304" pitchFamily="18" charset="0"/>
                <a:cs typeface="Times New Roman" panose="02020603050405020304" pitchFamily="18" charset="0"/>
              </a:rPr>
              <a:t>tại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tp</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Hồ</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Chí</a:t>
            </a:r>
            <a:r>
              <a:rPr lang="en-SG" dirty="0">
                <a:solidFill>
                  <a:schemeClr val="bg1"/>
                </a:solidFill>
                <a:latin typeface="Times New Roman" panose="02020603050405020304" pitchFamily="18" charset="0"/>
                <a:cs typeface="Times New Roman" panose="02020603050405020304" pitchFamily="18" charset="0"/>
              </a:rPr>
              <a:t> Minh.</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5 </a:t>
            </a:r>
            <a:r>
              <a:rPr lang="en-SG" dirty="0" err="1">
                <a:solidFill>
                  <a:schemeClr val="bg1"/>
                </a:solidFill>
                <a:latin typeface="Times New Roman" panose="02020603050405020304" pitchFamily="18" charset="0"/>
                <a:cs typeface="Times New Roman" panose="02020603050405020304" pitchFamily="18" charset="0"/>
              </a:rPr>
              <a:t>chữ</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Bố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cục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câu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chuyện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kể</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theo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gian</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Nội</a:t>
            </a:r>
            <a:r>
              <a:rPr lang="en-SG" dirty="0">
                <a:solidFill>
                  <a:schemeClr val="bg1"/>
                </a:solidFill>
                <a:latin typeface="Times New Roman" panose="02020603050405020304" pitchFamily="18" charset="0"/>
                <a:cs typeface="Times New Roman" panose="02020603050405020304" pitchFamily="18" charset="0"/>
              </a:rPr>
              <a:t> dung: </a:t>
            </a:r>
            <a:r>
              <a:rPr lang="en-SG" dirty="0" err="1">
                <a:solidFill>
                  <a:schemeClr val="bg1"/>
                </a:solidFill>
                <a:latin typeface="Times New Roman" panose="02020603050405020304" pitchFamily="18" charset="0"/>
                <a:cs typeface="Times New Roman" panose="02020603050405020304" pitchFamily="18" charset="0"/>
              </a:rPr>
              <a:t>Lời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tâm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những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năm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tháng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a:t>
            </a:r>
            <a:r>
              <a:rPr lang="en-SG" dirty="0">
                <a:solidFill>
                  <a:schemeClr val="bg1"/>
                </a:solidFill>
                <a:latin typeface="Times New Roman" panose="02020603050405020304" pitchFamily="18" charset="0"/>
                <a:cs typeface="Times New Roman" panose="02020603050405020304" pitchFamily="18" charset="0"/>
              </a:rPr>
              <a:t> qua </a:t>
            </a:r>
            <a:r>
              <a:rPr lang="en-SG" dirty="0" err="1">
                <a:solidFill>
                  <a:schemeClr val="bg1"/>
                </a:solidFill>
                <a:latin typeface="Times New Roman" panose="02020603050405020304" pitchFamily="18" charset="0"/>
                <a:cs typeface="Times New Roman" panose="02020603050405020304" pitchFamily="18" charset="0"/>
              </a:rPr>
              <a:t>và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nhắc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nhở</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đạo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sống</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Nghệ</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thuật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Giọng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điệu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yếu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trữ</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ảnh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biểu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tượng</a:t>
            </a:r>
            <a:r>
              <a:rPr lang="en-SG" dirty="0">
                <a:solidFill>
                  <a:schemeClr val="bg1"/>
                </a:solidFill>
                <a:latin typeface="Times New Roman" panose="02020603050405020304" pitchFamily="18" charset="0"/>
                <a:cs typeface="Times New Roman" panose="02020603050405020304" pitchFamily="18" charset="0"/>
              </a:rPr>
              <a:t>.</a:t>
            </a:r>
          </a:p>
          <a:p>
            <a:pPr algn="just"/>
            <a:endParaRPr lang="en-SG"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Audition - Nơi cảm xúc thăng hoa"/>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l="33407" b="63203"/>
          <a:stretch/>
        </p:blipFill>
        <p:spPr bwMode="auto">
          <a:xfrm>
            <a:off x="5115111" y="-85384"/>
            <a:ext cx="1363657" cy="75352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8457481" y="42259"/>
            <a:ext cx="3580093" cy="528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1" name="Picture 2" descr="Audition - Nơi cảm xúc thăng ho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a:stretch>
            <a:fillRect/>
          </a:stretch>
        </p:blipFill>
        <p:spPr bwMode="auto">
          <a:xfrm>
            <a:off x="8452835" y="-26941"/>
            <a:ext cx="1845909" cy="184590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9839141" y="36711"/>
            <a:ext cx="1605607" cy="581249"/>
          </a:xfrm>
          <a:prstGeom prst="rect">
            <a:avLst/>
          </a:prstGeom>
          <a:noFill/>
        </p:spPr>
        <p:txBody>
          <a:bodyPr wrap="square" rtlCol="0">
            <a:spAutoFit/>
          </a:bodyPr>
          <a:lstStyle/>
          <a:p>
            <a:r>
              <a:rPr lang="en-US" sz="3177" dirty="0" err="1">
                <a:latin typeface="Harrington" panose="04040505050A02020702" pitchFamily="82" charset="0"/>
              </a:rPr>
              <a:t>Hiện</a:t>
            </a:r>
            <a:r>
              <a:rPr lang="en-US" sz="3177" dirty="0">
                <a:latin typeface="Harrington" panose="04040505050A02020702" pitchFamily="82" charset="0"/>
              </a:rPr>
              <a:t> </a:t>
            </a:r>
            <a:r>
              <a:rPr lang="en-US" sz="3177" dirty="0" err="1">
                <a:latin typeface="Harrington" panose="04040505050A02020702" pitchFamily="82" charset="0"/>
              </a:rPr>
              <a:t>tại</a:t>
            </a:r>
            <a:endParaRPr lang="en-US" sz="3177" dirty="0">
              <a:latin typeface="Harrington" panose="04040505050A02020702" pitchFamily="82" charset="0"/>
            </a:endParaRPr>
          </a:p>
        </p:txBody>
      </p:sp>
      <p:sp>
        <p:nvSpPr>
          <p:cNvPr id="17" name="TextBox 16"/>
          <p:cNvSpPr txBox="1"/>
          <p:nvPr/>
        </p:nvSpPr>
        <p:spPr>
          <a:xfrm>
            <a:off x="4561063" y="644052"/>
            <a:ext cx="3570160" cy="3231654"/>
          </a:xfrm>
          <a:prstGeom prst="rect">
            <a:avLst/>
          </a:prstGeom>
          <a:noFill/>
        </p:spPr>
        <p:txBody>
          <a:bodyPr wrap="square" rtlCol="0">
            <a:spAutoFit/>
          </a:bodyPr>
          <a:lstStyle/>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rPr>
              <a:t>Giọng</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thủ</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thỉ</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liệt</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kê</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điệp</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từ</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dài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gần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gũi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chiến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tranh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“tri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kỉ</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So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ẩn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cốt</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mộc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mạc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tâm</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lính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ngỡ</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báo</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Ø"/>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Con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giản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hòa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hợp</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với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60" name="TextBox 59"/>
          <p:cNvSpPr txBox="1"/>
          <p:nvPr/>
        </p:nvSpPr>
        <p:spPr>
          <a:xfrm>
            <a:off x="8454781" y="634220"/>
            <a:ext cx="3557741" cy="3269036"/>
          </a:xfrm>
          <a:prstGeom prst="rect">
            <a:avLst/>
          </a:prstGeom>
          <a:noFill/>
        </p:spPr>
        <p:txBody>
          <a:bodyPr wrap="square" rtlCol="0">
            <a:spAutoFit/>
          </a:bodyPr>
          <a:lstStyle/>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QK-HT: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Hoán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nhịp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dòng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viết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Nhắc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nhở</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ngọt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bùi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nhớ</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lúc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đắng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cay”.</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huống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đề</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Đảo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tứ</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toàn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bài</a:t>
            </a:r>
            <a:endPar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Rectangle 22"/>
          <p:cNvSpPr/>
          <p:nvPr/>
        </p:nvSpPr>
        <p:spPr>
          <a:xfrm>
            <a:off x="4553478" y="4310794"/>
            <a:ext cx="1031510" cy="21445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588"/>
          </a:p>
        </p:txBody>
      </p:sp>
      <p:grpSp>
        <p:nvGrpSpPr>
          <p:cNvPr id="61" name="Graphic 4368">
            <a:extLst>
              <a:ext uri="{FF2B5EF4-FFF2-40B4-BE49-F238E27FC236}">
                <a16:creationId xmlns:a16="http://schemas.microsoft.com/office/drawing/2014/main" xmlns="" id="{CEB5D1AD-5097-4847-988C-1A9B0A7BAF40}"/>
              </a:ext>
            </a:extLst>
          </p:cNvPr>
          <p:cNvGrpSpPr/>
          <p:nvPr/>
        </p:nvGrpSpPr>
        <p:grpSpPr>
          <a:xfrm>
            <a:off x="4783732" y="5615344"/>
            <a:ext cx="529634" cy="734921"/>
            <a:chOff x="7980122" y="3581371"/>
            <a:chExt cx="475017" cy="617703"/>
          </a:xfrm>
          <a:solidFill>
            <a:schemeClr val="accent1"/>
          </a:solidFill>
        </p:grpSpPr>
        <p:sp>
          <p:nvSpPr>
            <p:cNvPr id="62" name="Freeform: Shape 11664">
              <a:extLst>
                <a:ext uri="{FF2B5EF4-FFF2-40B4-BE49-F238E27FC236}">
                  <a16:creationId xmlns:a16="http://schemas.microsoft.com/office/drawing/2014/main" xmlns="" id="{33D9D72B-6670-42B5-B203-057182275514}"/>
                </a:ext>
              </a:extLst>
            </p:cNvPr>
            <p:cNvSpPr/>
            <p:nvPr/>
          </p:nvSpPr>
          <p:spPr>
            <a:xfrm>
              <a:off x="8112097" y="3581371"/>
              <a:ext cx="218451" cy="201117"/>
            </a:xfrm>
            <a:custGeom>
              <a:avLst/>
              <a:gdLst>
                <a:gd name="connsiteX0" fmla="*/ 207458 w 218451"/>
                <a:gd name="connsiteY0" fmla="*/ 201118 h 201117"/>
                <a:gd name="connsiteX1" fmla="*/ 214770 w 218451"/>
                <a:gd name="connsiteY1" fmla="*/ 74862 h 201117"/>
                <a:gd name="connsiteX2" fmla="*/ 22078 w 218451"/>
                <a:gd name="connsiteY2" fmla="*/ 2059 h 201117"/>
                <a:gd name="connsiteX3" fmla="*/ 8273 w 218451"/>
                <a:gd name="connsiteY3" fmla="*/ 196201 h 201117"/>
                <a:gd name="connsiteX4" fmla="*/ 207458 w 218451"/>
                <a:gd name="connsiteY4" fmla="*/ 201118 h 2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51" h="201117">
                  <a:moveTo>
                    <a:pt x="207458" y="201118"/>
                  </a:moveTo>
                  <a:cubicBezTo>
                    <a:pt x="210736" y="158696"/>
                    <a:pt x="225107" y="114195"/>
                    <a:pt x="214770" y="74862"/>
                  </a:cubicBezTo>
                  <a:cubicBezTo>
                    <a:pt x="190691" y="18574"/>
                    <a:pt x="76791" y="-7900"/>
                    <a:pt x="22078" y="2059"/>
                  </a:cubicBezTo>
                  <a:cubicBezTo>
                    <a:pt x="-12149" y="59608"/>
                    <a:pt x="2033" y="130647"/>
                    <a:pt x="8273" y="196201"/>
                  </a:cubicBezTo>
                  <a:lnTo>
                    <a:pt x="207458" y="201118"/>
                  </a:lnTo>
                  <a:close/>
                </a:path>
              </a:pathLst>
            </a:custGeom>
            <a:solidFill>
              <a:srgbClr val="4D4D4D"/>
            </a:solidFill>
            <a:ln w="6297" cap="flat">
              <a:noFill/>
              <a:prstDash val="solid"/>
              <a:miter/>
            </a:ln>
          </p:spPr>
          <p:txBody>
            <a:bodyPr rtlCol="0" anchor="ctr"/>
            <a:lstStyle/>
            <a:p>
              <a:endParaRPr lang="en-US" sz="1588"/>
            </a:p>
          </p:txBody>
        </p:sp>
        <p:sp>
          <p:nvSpPr>
            <p:cNvPr id="63" name="Freeform: Shape 11665">
              <a:extLst>
                <a:ext uri="{FF2B5EF4-FFF2-40B4-BE49-F238E27FC236}">
                  <a16:creationId xmlns:a16="http://schemas.microsoft.com/office/drawing/2014/main" xmlns="" id="{B66B929B-CDBD-46A0-86A0-1D6C16AF90CC}"/>
                </a:ext>
              </a:extLst>
            </p:cNvPr>
            <p:cNvSpPr/>
            <p:nvPr/>
          </p:nvSpPr>
          <p:spPr>
            <a:xfrm>
              <a:off x="8219395" y="3588726"/>
              <a:ext cx="111153" cy="193763"/>
            </a:xfrm>
            <a:custGeom>
              <a:avLst/>
              <a:gdLst>
                <a:gd name="connsiteX0" fmla="*/ 0 w 111153"/>
                <a:gd name="connsiteY0" fmla="*/ 191305 h 193763"/>
                <a:gd name="connsiteX1" fmla="*/ 0 w 111153"/>
                <a:gd name="connsiteY1" fmla="*/ 0 h 193763"/>
                <a:gd name="connsiteX2" fmla="*/ 107471 w 111153"/>
                <a:gd name="connsiteY2" fmla="*/ 67508 h 193763"/>
                <a:gd name="connsiteX3" fmla="*/ 100160 w 111153"/>
                <a:gd name="connsiteY3" fmla="*/ 193764 h 193763"/>
                <a:gd name="connsiteX4" fmla="*/ 0 w 111153"/>
                <a:gd name="connsiteY4" fmla="*/ 191305 h 193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3" h="193763">
                  <a:moveTo>
                    <a:pt x="0" y="191305"/>
                  </a:moveTo>
                  <a:lnTo>
                    <a:pt x="0" y="0"/>
                  </a:lnTo>
                  <a:cubicBezTo>
                    <a:pt x="46708" y="10968"/>
                    <a:pt x="93100" y="33911"/>
                    <a:pt x="107471" y="67508"/>
                  </a:cubicBezTo>
                  <a:cubicBezTo>
                    <a:pt x="117809" y="106904"/>
                    <a:pt x="103438" y="151405"/>
                    <a:pt x="100160" y="193764"/>
                  </a:cubicBezTo>
                  <a:lnTo>
                    <a:pt x="0" y="191305"/>
                  </a:lnTo>
                  <a:close/>
                </a:path>
              </a:pathLst>
            </a:custGeom>
            <a:solidFill>
              <a:srgbClr val="333333"/>
            </a:solidFill>
            <a:ln w="6297" cap="flat">
              <a:noFill/>
              <a:prstDash val="solid"/>
              <a:miter/>
            </a:ln>
          </p:spPr>
          <p:txBody>
            <a:bodyPr rtlCol="0" anchor="ctr"/>
            <a:lstStyle/>
            <a:p>
              <a:endParaRPr lang="en-US" sz="1588"/>
            </a:p>
          </p:txBody>
        </p:sp>
        <p:sp>
          <p:nvSpPr>
            <p:cNvPr id="64" name="Freeform: Shape 11666">
              <a:extLst>
                <a:ext uri="{FF2B5EF4-FFF2-40B4-BE49-F238E27FC236}">
                  <a16:creationId xmlns:a16="http://schemas.microsoft.com/office/drawing/2014/main" xmlns="" id="{E9813919-B005-4C54-8821-A2D10DD54A89}"/>
                </a:ext>
              </a:extLst>
            </p:cNvPr>
            <p:cNvSpPr/>
            <p:nvPr/>
          </p:nvSpPr>
          <p:spPr>
            <a:xfrm>
              <a:off x="8217631" y="3877921"/>
              <a:ext cx="89317" cy="302704"/>
            </a:xfrm>
            <a:custGeom>
              <a:avLst/>
              <a:gdLst>
                <a:gd name="connsiteX0" fmla="*/ 0 w 89317"/>
                <a:gd name="connsiteY0" fmla="*/ 302622 h 302704"/>
                <a:gd name="connsiteX1" fmla="*/ 89318 w 89317"/>
                <a:gd name="connsiteY1" fmla="*/ 298651 h 302704"/>
                <a:gd name="connsiteX2" fmla="*/ 89318 w 89317"/>
                <a:gd name="connsiteY2" fmla="*/ 29184 h 302704"/>
                <a:gd name="connsiteX3" fmla="*/ 79295 w 89317"/>
                <a:gd name="connsiteY3" fmla="*/ 24835 h 302704"/>
                <a:gd name="connsiteX4" fmla="*/ 0 w 89317"/>
                <a:gd name="connsiteY4" fmla="*/ 0 h 302704"/>
                <a:gd name="connsiteX5" fmla="*/ 0 w 89317"/>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7" h="302704">
                  <a:moveTo>
                    <a:pt x="0" y="302622"/>
                  </a:moveTo>
                  <a:cubicBezTo>
                    <a:pt x="30193" y="303063"/>
                    <a:pt x="59944" y="301740"/>
                    <a:pt x="89318" y="298651"/>
                  </a:cubicBezTo>
                  <a:lnTo>
                    <a:pt x="89318" y="29184"/>
                  </a:lnTo>
                  <a:lnTo>
                    <a:pt x="79295" y="24835"/>
                  </a:lnTo>
                  <a:cubicBezTo>
                    <a:pt x="57234" y="15191"/>
                    <a:pt x="29878" y="4034"/>
                    <a:pt x="0" y="0"/>
                  </a:cubicBezTo>
                  <a:lnTo>
                    <a:pt x="0" y="302622"/>
                  </a:lnTo>
                  <a:close/>
                </a:path>
              </a:pathLst>
            </a:custGeom>
            <a:solidFill>
              <a:srgbClr val="103754"/>
            </a:solidFill>
            <a:ln w="6297" cap="flat">
              <a:noFill/>
              <a:prstDash val="solid"/>
              <a:miter/>
            </a:ln>
          </p:spPr>
          <p:txBody>
            <a:bodyPr rtlCol="0" anchor="ctr"/>
            <a:lstStyle/>
            <a:p>
              <a:endParaRPr lang="en-US" sz="1588"/>
            </a:p>
          </p:txBody>
        </p:sp>
        <p:sp>
          <p:nvSpPr>
            <p:cNvPr id="65" name="Freeform: Shape 11667">
              <a:extLst>
                <a:ext uri="{FF2B5EF4-FFF2-40B4-BE49-F238E27FC236}">
                  <a16:creationId xmlns:a16="http://schemas.microsoft.com/office/drawing/2014/main" xmlns="" id="{28124992-9EBF-49ED-98EA-16C4729549D1}"/>
                </a:ext>
              </a:extLst>
            </p:cNvPr>
            <p:cNvSpPr/>
            <p:nvPr/>
          </p:nvSpPr>
          <p:spPr>
            <a:xfrm>
              <a:off x="8128312" y="3877921"/>
              <a:ext cx="89318" cy="302704"/>
            </a:xfrm>
            <a:custGeom>
              <a:avLst/>
              <a:gdLst>
                <a:gd name="connsiteX0" fmla="*/ 89318 w 89318"/>
                <a:gd name="connsiteY0" fmla="*/ 302622 h 302704"/>
                <a:gd name="connsiteX1" fmla="*/ 0 w 89318"/>
                <a:gd name="connsiteY1" fmla="*/ 298651 h 302704"/>
                <a:gd name="connsiteX2" fmla="*/ 0 w 89318"/>
                <a:gd name="connsiteY2" fmla="*/ 29184 h 302704"/>
                <a:gd name="connsiteX3" fmla="*/ 10022 w 89318"/>
                <a:gd name="connsiteY3" fmla="*/ 24835 h 302704"/>
                <a:gd name="connsiteX4" fmla="*/ 89318 w 89318"/>
                <a:gd name="connsiteY4" fmla="*/ 0 h 302704"/>
                <a:gd name="connsiteX5" fmla="*/ 89318 w 89318"/>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8" h="302704">
                  <a:moveTo>
                    <a:pt x="89318" y="302622"/>
                  </a:moveTo>
                  <a:cubicBezTo>
                    <a:pt x="59125" y="303063"/>
                    <a:pt x="29374" y="301740"/>
                    <a:pt x="0" y="298651"/>
                  </a:cubicBezTo>
                  <a:lnTo>
                    <a:pt x="0" y="29184"/>
                  </a:lnTo>
                  <a:lnTo>
                    <a:pt x="10022" y="24835"/>
                  </a:lnTo>
                  <a:cubicBezTo>
                    <a:pt x="32084" y="15191"/>
                    <a:pt x="59440" y="4034"/>
                    <a:pt x="89318" y="0"/>
                  </a:cubicBezTo>
                  <a:lnTo>
                    <a:pt x="89318" y="302622"/>
                  </a:lnTo>
                  <a:close/>
                </a:path>
              </a:pathLst>
            </a:custGeom>
            <a:solidFill>
              <a:srgbClr val="174161"/>
            </a:solidFill>
            <a:ln w="6297" cap="flat">
              <a:noFill/>
              <a:prstDash val="solid"/>
              <a:miter/>
            </a:ln>
          </p:spPr>
          <p:txBody>
            <a:bodyPr rtlCol="0" anchor="ctr"/>
            <a:lstStyle/>
            <a:p>
              <a:endParaRPr lang="en-US" sz="1588"/>
            </a:p>
          </p:txBody>
        </p:sp>
        <p:sp>
          <p:nvSpPr>
            <p:cNvPr id="66" name="Freeform: Shape 11668">
              <a:extLst>
                <a:ext uri="{FF2B5EF4-FFF2-40B4-BE49-F238E27FC236}">
                  <a16:creationId xmlns:a16="http://schemas.microsoft.com/office/drawing/2014/main" xmlns="" id="{6AFA9C2F-7AF6-4A1A-AB81-AA75E097F7CB}"/>
                </a:ext>
              </a:extLst>
            </p:cNvPr>
            <p:cNvSpPr/>
            <p:nvPr/>
          </p:nvSpPr>
          <p:spPr>
            <a:xfrm>
              <a:off x="8153841" y="3824910"/>
              <a:ext cx="127516" cy="102801"/>
            </a:xfrm>
            <a:custGeom>
              <a:avLst/>
              <a:gdLst>
                <a:gd name="connsiteX0" fmla="*/ 0 w 127516"/>
                <a:gd name="connsiteY0" fmla="*/ 0 h 102801"/>
                <a:gd name="connsiteX1" fmla="*/ 127516 w 127516"/>
                <a:gd name="connsiteY1" fmla="*/ 0 h 102801"/>
                <a:gd name="connsiteX2" fmla="*/ 127516 w 127516"/>
                <a:gd name="connsiteY2" fmla="*/ 76964 h 102801"/>
                <a:gd name="connsiteX3" fmla="*/ 0 w 127516"/>
                <a:gd name="connsiteY3" fmla="*/ 76964 h 102801"/>
                <a:gd name="connsiteX4" fmla="*/ 0 w 127516"/>
                <a:gd name="connsiteY4" fmla="*/ 0 h 102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16" h="102801">
                  <a:moveTo>
                    <a:pt x="0" y="0"/>
                  </a:moveTo>
                  <a:lnTo>
                    <a:pt x="127516" y="0"/>
                  </a:lnTo>
                  <a:lnTo>
                    <a:pt x="127516" y="76964"/>
                  </a:lnTo>
                  <a:cubicBezTo>
                    <a:pt x="84969" y="110749"/>
                    <a:pt x="42485" y="112073"/>
                    <a:pt x="0" y="76964"/>
                  </a:cubicBezTo>
                  <a:lnTo>
                    <a:pt x="0" y="0"/>
                  </a:lnTo>
                  <a:close/>
                </a:path>
              </a:pathLst>
            </a:custGeom>
            <a:solidFill>
              <a:srgbClr val="E0AC7E"/>
            </a:solidFill>
            <a:ln w="6297" cap="flat">
              <a:noFill/>
              <a:prstDash val="solid"/>
              <a:miter/>
            </a:ln>
          </p:spPr>
          <p:txBody>
            <a:bodyPr rtlCol="0" anchor="ctr"/>
            <a:lstStyle/>
            <a:p>
              <a:endParaRPr lang="en-US" sz="1588"/>
            </a:p>
          </p:txBody>
        </p:sp>
        <p:sp>
          <p:nvSpPr>
            <p:cNvPr id="67" name="Freeform: Shape 11669">
              <a:extLst>
                <a:ext uri="{FF2B5EF4-FFF2-40B4-BE49-F238E27FC236}">
                  <a16:creationId xmlns:a16="http://schemas.microsoft.com/office/drawing/2014/main" xmlns="" id="{2C6A4798-4E5A-4436-AAF7-ACBE5F6D3145}"/>
                </a:ext>
              </a:extLst>
            </p:cNvPr>
            <p:cNvSpPr/>
            <p:nvPr/>
          </p:nvSpPr>
          <p:spPr>
            <a:xfrm>
              <a:off x="8104277" y="3666512"/>
              <a:ext cx="115181" cy="235802"/>
            </a:xfrm>
            <a:custGeom>
              <a:avLst/>
              <a:gdLst>
                <a:gd name="connsiteX0" fmla="*/ 60847 w 115181"/>
                <a:gd name="connsiteY0" fmla="*/ 437 h 235802"/>
                <a:gd name="connsiteX1" fmla="*/ 22271 w 115181"/>
                <a:gd name="connsiteY1" fmla="*/ 33529 h 235802"/>
                <a:gd name="connsiteX2" fmla="*/ 16409 w 115181"/>
                <a:gd name="connsiteY2" fmla="*/ 84271 h 235802"/>
                <a:gd name="connsiteX3" fmla="*/ 14958 w 115181"/>
                <a:gd name="connsiteY3" fmla="*/ 84145 h 235802"/>
                <a:gd name="connsiteX4" fmla="*/ 20 w 115181"/>
                <a:gd name="connsiteY4" fmla="*/ 102614 h 235802"/>
                <a:gd name="connsiteX5" fmla="*/ 24288 w 115181"/>
                <a:gd name="connsiteY5" fmla="*/ 143207 h 235802"/>
                <a:gd name="connsiteX6" fmla="*/ 113416 w 115181"/>
                <a:gd name="connsiteY6" fmla="*/ 235803 h 235802"/>
                <a:gd name="connsiteX7" fmla="*/ 115181 w 115181"/>
                <a:gd name="connsiteY7" fmla="*/ 235046 h 235802"/>
                <a:gd name="connsiteX8" fmla="*/ 115181 w 115181"/>
                <a:gd name="connsiteY8" fmla="*/ 5921 h 235802"/>
                <a:gd name="connsiteX9" fmla="*/ 60847 w 115181"/>
                <a:gd name="connsiteY9"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81" h="235802">
                  <a:moveTo>
                    <a:pt x="60847" y="437"/>
                  </a:moveTo>
                  <a:cubicBezTo>
                    <a:pt x="42756" y="-3093"/>
                    <a:pt x="25485" y="15376"/>
                    <a:pt x="22271" y="33529"/>
                  </a:cubicBezTo>
                  <a:cubicBezTo>
                    <a:pt x="19308" y="50170"/>
                    <a:pt x="17228" y="67189"/>
                    <a:pt x="16409" y="84271"/>
                  </a:cubicBezTo>
                  <a:cubicBezTo>
                    <a:pt x="15904" y="84208"/>
                    <a:pt x="18615" y="84145"/>
                    <a:pt x="14958" y="84145"/>
                  </a:cubicBezTo>
                  <a:cubicBezTo>
                    <a:pt x="11303" y="84145"/>
                    <a:pt x="-547" y="86856"/>
                    <a:pt x="20" y="102614"/>
                  </a:cubicBezTo>
                  <a:cubicBezTo>
                    <a:pt x="461" y="114464"/>
                    <a:pt x="10735" y="148880"/>
                    <a:pt x="24288" y="143207"/>
                  </a:cubicBezTo>
                  <a:cubicBezTo>
                    <a:pt x="43891" y="195713"/>
                    <a:pt x="70239" y="225339"/>
                    <a:pt x="113416" y="235803"/>
                  </a:cubicBezTo>
                  <a:cubicBezTo>
                    <a:pt x="114173" y="234416"/>
                    <a:pt x="114488" y="235487"/>
                    <a:pt x="115181" y="235046"/>
                  </a:cubicBezTo>
                  <a:lnTo>
                    <a:pt x="115181" y="5921"/>
                  </a:lnTo>
                  <a:cubicBezTo>
                    <a:pt x="97658" y="5984"/>
                    <a:pt x="80261" y="4219"/>
                    <a:pt x="60847" y="437"/>
                  </a:cubicBezTo>
                  <a:close/>
                </a:path>
              </a:pathLst>
            </a:custGeom>
            <a:solidFill>
              <a:srgbClr val="F2C196"/>
            </a:solidFill>
            <a:ln w="6297" cap="flat">
              <a:noFill/>
              <a:prstDash val="solid"/>
              <a:miter/>
            </a:ln>
          </p:spPr>
          <p:txBody>
            <a:bodyPr rtlCol="0" anchor="ctr"/>
            <a:lstStyle/>
            <a:p>
              <a:endParaRPr lang="en-US" sz="1588"/>
            </a:p>
          </p:txBody>
        </p:sp>
        <p:sp>
          <p:nvSpPr>
            <p:cNvPr id="68" name="Freeform: Shape 11670">
              <a:extLst>
                <a:ext uri="{FF2B5EF4-FFF2-40B4-BE49-F238E27FC236}">
                  <a16:creationId xmlns:a16="http://schemas.microsoft.com/office/drawing/2014/main" xmlns="" id="{F5AC96E0-1C0B-4409-AC26-E44004AB0D86}"/>
                </a:ext>
              </a:extLst>
            </p:cNvPr>
            <p:cNvSpPr/>
            <p:nvPr/>
          </p:nvSpPr>
          <p:spPr>
            <a:xfrm>
              <a:off x="8217567" y="3666512"/>
              <a:ext cx="115180" cy="235802"/>
            </a:xfrm>
            <a:custGeom>
              <a:avLst/>
              <a:gdLst>
                <a:gd name="connsiteX0" fmla="*/ 54334 w 115180"/>
                <a:gd name="connsiteY0" fmla="*/ 437 h 235802"/>
                <a:gd name="connsiteX1" fmla="*/ 92911 w 115180"/>
                <a:gd name="connsiteY1" fmla="*/ 33529 h 235802"/>
                <a:gd name="connsiteX2" fmla="*/ 98773 w 115180"/>
                <a:gd name="connsiteY2" fmla="*/ 84271 h 235802"/>
                <a:gd name="connsiteX3" fmla="*/ 100222 w 115180"/>
                <a:gd name="connsiteY3" fmla="*/ 84145 h 235802"/>
                <a:gd name="connsiteX4" fmla="*/ 115161 w 115180"/>
                <a:gd name="connsiteY4" fmla="*/ 102614 h 235802"/>
                <a:gd name="connsiteX5" fmla="*/ 90894 w 115180"/>
                <a:gd name="connsiteY5" fmla="*/ 143207 h 235802"/>
                <a:gd name="connsiteX6" fmla="*/ 0 w 115180"/>
                <a:gd name="connsiteY6" fmla="*/ 235803 h 235802"/>
                <a:gd name="connsiteX7" fmla="*/ 0 w 115180"/>
                <a:gd name="connsiteY7" fmla="*/ 5921 h 235802"/>
                <a:gd name="connsiteX8" fmla="*/ 54334 w 115180"/>
                <a:gd name="connsiteY8"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80" h="235802">
                  <a:moveTo>
                    <a:pt x="54334" y="437"/>
                  </a:moveTo>
                  <a:cubicBezTo>
                    <a:pt x="72425" y="-3093"/>
                    <a:pt x="89696" y="15376"/>
                    <a:pt x="92911" y="33529"/>
                  </a:cubicBezTo>
                  <a:cubicBezTo>
                    <a:pt x="95873" y="50170"/>
                    <a:pt x="97953" y="67189"/>
                    <a:pt x="98773" y="84271"/>
                  </a:cubicBezTo>
                  <a:cubicBezTo>
                    <a:pt x="99277" y="84208"/>
                    <a:pt x="96629" y="84145"/>
                    <a:pt x="100222" y="84145"/>
                  </a:cubicBezTo>
                  <a:cubicBezTo>
                    <a:pt x="103878" y="84145"/>
                    <a:pt x="115729" y="86856"/>
                    <a:pt x="115161" y="102614"/>
                  </a:cubicBezTo>
                  <a:cubicBezTo>
                    <a:pt x="114720" y="114464"/>
                    <a:pt x="104446" y="148880"/>
                    <a:pt x="90894" y="143207"/>
                  </a:cubicBezTo>
                  <a:cubicBezTo>
                    <a:pt x="71038" y="196407"/>
                    <a:pt x="44249" y="225717"/>
                    <a:pt x="0" y="235803"/>
                  </a:cubicBezTo>
                  <a:lnTo>
                    <a:pt x="0" y="5921"/>
                  </a:lnTo>
                  <a:cubicBezTo>
                    <a:pt x="17460" y="5984"/>
                    <a:pt x="34857" y="4219"/>
                    <a:pt x="54334" y="437"/>
                  </a:cubicBezTo>
                  <a:close/>
                </a:path>
              </a:pathLst>
            </a:custGeom>
            <a:solidFill>
              <a:srgbClr val="EBB688"/>
            </a:solidFill>
            <a:ln w="6297" cap="flat">
              <a:noFill/>
              <a:prstDash val="solid"/>
              <a:miter/>
            </a:ln>
          </p:spPr>
          <p:txBody>
            <a:bodyPr rtlCol="0" anchor="ctr"/>
            <a:lstStyle/>
            <a:p>
              <a:endParaRPr lang="en-US" sz="1588"/>
            </a:p>
          </p:txBody>
        </p:sp>
        <p:sp>
          <p:nvSpPr>
            <p:cNvPr id="69" name="Freeform: Shape 11671">
              <a:extLst>
                <a:ext uri="{FF2B5EF4-FFF2-40B4-BE49-F238E27FC236}">
                  <a16:creationId xmlns:a16="http://schemas.microsoft.com/office/drawing/2014/main" xmlns="" id="{7DB5585A-989D-4365-A81A-D5BFDD72BBE5}"/>
                </a:ext>
              </a:extLst>
            </p:cNvPr>
            <p:cNvSpPr/>
            <p:nvPr/>
          </p:nvSpPr>
          <p:spPr>
            <a:xfrm>
              <a:off x="7980122" y="3908240"/>
              <a:ext cx="237509" cy="290834"/>
            </a:xfrm>
            <a:custGeom>
              <a:avLst/>
              <a:gdLst>
                <a:gd name="connsiteX0" fmla="*/ 237509 w 237509"/>
                <a:gd name="connsiteY0" fmla="*/ 219670 h 290834"/>
                <a:gd name="connsiteX1" fmla="*/ 145670 w 237509"/>
                <a:gd name="connsiteY1" fmla="*/ 0 h 290834"/>
                <a:gd name="connsiteX2" fmla="*/ 0 w 237509"/>
                <a:gd name="connsiteY2" fmla="*/ 168550 h 290834"/>
                <a:gd name="connsiteX3" fmla="*/ 237509 w 237509"/>
                <a:gd name="connsiteY3" fmla="*/ 290834 h 290834"/>
                <a:gd name="connsiteX4" fmla="*/ 237509 w 237509"/>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9" h="290834">
                  <a:moveTo>
                    <a:pt x="237509" y="219670"/>
                  </a:moveTo>
                  <a:lnTo>
                    <a:pt x="145670" y="0"/>
                  </a:lnTo>
                  <a:cubicBezTo>
                    <a:pt x="62655" y="35803"/>
                    <a:pt x="9392" y="63411"/>
                    <a:pt x="0" y="168550"/>
                  </a:cubicBezTo>
                  <a:cubicBezTo>
                    <a:pt x="37694" y="235870"/>
                    <a:pt x="127768" y="290897"/>
                    <a:pt x="237509" y="290834"/>
                  </a:cubicBezTo>
                  <a:lnTo>
                    <a:pt x="237509" y="219670"/>
                  </a:lnTo>
                  <a:close/>
                </a:path>
              </a:pathLst>
            </a:custGeom>
            <a:solidFill>
              <a:srgbClr val="BFBDC9"/>
            </a:solidFill>
            <a:ln w="6297" cap="flat">
              <a:noFill/>
              <a:prstDash val="solid"/>
              <a:miter/>
            </a:ln>
          </p:spPr>
          <p:txBody>
            <a:bodyPr rtlCol="0" anchor="ctr"/>
            <a:lstStyle/>
            <a:p>
              <a:endParaRPr lang="en-US" sz="1588"/>
            </a:p>
          </p:txBody>
        </p:sp>
        <p:sp>
          <p:nvSpPr>
            <p:cNvPr id="70" name="Freeform: Shape 11672">
              <a:extLst>
                <a:ext uri="{FF2B5EF4-FFF2-40B4-BE49-F238E27FC236}">
                  <a16:creationId xmlns:a16="http://schemas.microsoft.com/office/drawing/2014/main" xmlns="" id="{7D34A729-351D-4B7B-9EF7-6ED65CB63D3D}"/>
                </a:ext>
              </a:extLst>
            </p:cNvPr>
            <p:cNvSpPr/>
            <p:nvPr/>
          </p:nvSpPr>
          <p:spPr>
            <a:xfrm>
              <a:off x="8055131" y="4116312"/>
              <a:ext cx="10589" cy="43492"/>
            </a:xfrm>
            <a:custGeom>
              <a:avLst/>
              <a:gdLst>
                <a:gd name="connsiteX0" fmla="*/ 0 w 10589"/>
                <a:gd name="connsiteY0" fmla="*/ 37063 h 43492"/>
                <a:gd name="connsiteX1" fmla="*/ 10590 w 10589"/>
                <a:gd name="connsiteY1" fmla="*/ 43493 h 43492"/>
                <a:gd name="connsiteX2" fmla="*/ 10338 w 10589"/>
                <a:gd name="connsiteY2" fmla="*/ 0 h 43492"/>
                <a:gd name="connsiteX3" fmla="*/ 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0" y="37063"/>
                  </a:moveTo>
                  <a:cubicBezTo>
                    <a:pt x="3341" y="39396"/>
                    <a:pt x="7123" y="41287"/>
                    <a:pt x="10590" y="43493"/>
                  </a:cubicBezTo>
                  <a:lnTo>
                    <a:pt x="10338" y="0"/>
                  </a:lnTo>
                  <a:lnTo>
                    <a:pt x="0" y="37063"/>
                  </a:lnTo>
                  <a:close/>
                </a:path>
              </a:pathLst>
            </a:custGeom>
            <a:solidFill>
              <a:srgbClr val="A09DB0"/>
            </a:solidFill>
            <a:ln w="6297" cap="flat">
              <a:noFill/>
              <a:prstDash val="solid"/>
              <a:miter/>
            </a:ln>
          </p:spPr>
          <p:txBody>
            <a:bodyPr rtlCol="0" anchor="ctr"/>
            <a:lstStyle/>
            <a:p>
              <a:endParaRPr lang="en-US" sz="1588"/>
            </a:p>
          </p:txBody>
        </p:sp>
        <p:sp>
          <p:nvSpPr>
            <p:cNvPr id="71" name="Freeform: Shape 11673">
              <a:extLst>
                <a:ext uri="{FF2B5EF4-FFF2-40B4-BE49-F238E27FC236}">
                  <a16:creationId xmlns:a16="http://schemas.microsoft.com/office/drawing/2014/main" xmlns="" id="{77691209-506F-4487-9038-9975BEA2706B}"/>
                </a:ext>
              </a:extLst>
            </p:cNvPr>
            <p:cNvSpPr/>
            <p:nvPr/>
          </p:nvSpPr>
          <p:spPr>
            <a:xfrm>
              <a:off x="8100074" y="3900802"/>
              <a:ext cx="117556" cy="282640"/>
            </a:xfrm>
            <a:custGeom>
              <a:avLst/>
              <a:gdLst>
                <a:gd name="connsiteX0" fmla="*/ 117557 w 117556"/>
                <a:gd name="connsiteY0" fmla="*/ 227108 h 282640"/>
                <a:gd name="connsiteX1" fmla="*/ 117557 w 117556"/>
                <a:gd name="connsiteY1" fmla="*/ 282641 h 282640"/>
                <a:gd name="connsiteX2" fmla="*/ 31075 w 117556"/>
                <a:gd name="connsiteY2" fmla="*/ 127831 h 282640"/>
                <a:gd name="connsiteX3" fmla="*/ 56793 w 117556"/>
                <a:gd name="connsiteY3" fmla="*/ 96630 h 282640"/>
                <a:gd name="connsiteX4" fmla="*/ 17649 w 117556"/>
                <a:gd name="connsiteY4" fmla="*/ 83582 h 282640"/>
                <a:gd name="connsiteX5" fmla="*/ 0 w 117556"/>
                <a:gd name="connsiteY5" fmla="*/ 18721 h 282640"/>
                <a:gd name="connsiteX6" fmla="*/ 42736 w 117556"/>
                <a:gd name="connsiteY6" fmla="*/ 0 h 2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640">
                  <a:moveTo>
                    <a:pt x="117557" y="227108"/>
                  </a:moveTo>
                  <a:lnTo>
                    <a:pt x="117557" y="282641"/>
                  </a:lnTo>
                  <a:lnTo>
                    <a:pt x="31075" y="127831"/>
                  </a:lnTo>
                  <a:lnTo>
                    <a:pt x="56793" y="96630"/>
                  </a:lnTo>
                  <a:lnTo>
                    <a:pt x="17649" y="83582"/>
                  </a:lnTo>
                  <a:lnTo>
                    <a:pt x="0" y="18721"/>
                  </a:lnTo>
                  <a:lnTo>
                    <a:pt x="42736" y="0"/>
                  </a:lnTo>
                  <a:close/>
                </a:path>
              </a:pathLst>
            </a:custGeom>
            <a:solidFill>
              <a:srgbClr val="D4D8E6"/>
            </a:solidFill>
            <a:ln w="6297" cap="flat">
              <a:noFill/>
              <a:prstDash val="solid"/>
              <a:miter/>
            </a:ln>
          </p:spPr>
          <p:txBody>
            <a:bodyPr rtlCol="0" anchor="ctr"/>
            <a:lstStyle/>
            <a:p>
              <a:endParaRPr lang="en-US" sz="1588"/>
            </a:p>
          </p:txBody>
        </p:sp>
        <p:sp>
          <p:nvSpPr>
            <p:cNvPr id="72" name="Freeform: Shape 11674">
              <a:extLst>
                <a:ext uri="{FF2B5EF4-FFF2-40B4-BE49-F238E27FC236}">
                  <a16:creationId xmlns:a16="http://schemas.microsoft.com/office/drawing/2014/main" xmlns="" id="{0F1D7697-323F-47F2-B5F2-EF7E488D8BFE}"/>
                </a:ext>
              </a:extLst>
            </p:cNvPr>
            <p:cNvSpPr/>
            <p:nvPr/>
          </p:nvSpPr>
          <p:spPr>
            <a:xfrm>
              <a:off x="8217631" y="3908240"/>
              <a:ext cx="237508" cy="290834"/>
            </a:xfrm>
            <a:custGeom>
              <a:avLst/>
              <a:gdLst>
                <a:gd name="connsiteX0" fmla="*/ 0 w 237508"/>
                <a:gd name="connsiteY0" fmla="*/ 219670 h 290834"/>
                <a:gd name="connsiteX1" fmla="*/ 91839 w 237508"/>
                <a:gd name="connsiteY1" fmla="*/ 0 h 290834"/>
                <a:gd name="connsiteX2" fmla="*/ 237509 w 237508"/>
                <a:gd name="connsiteY2" fmla="*/ 168550 h 290834"/>
                <a:gd name="connsiteX3" fmla="*/ 0 w 237508"/>
                <a:gd name="connsiteY3" fmla="*/ 290834 h 290834"/>
                <a:gd name="connsiteX4" fmla="*/ 0 w 237508"/>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8" h="290834">
                  <a:moveTo>
                    <a:pt x="0" y="219670"/>
                  </a:moveTo>
                  <a:lnTo>
                    <a:pt x="91839" y="0"/>
                  </a:lnTo>
                  <a:cubicBezTo>
                    <a:pt x="174854" y="35803"/>
                    <a:pt x="228117" y="63411"/>
                    <a:pt x="237509" y="168550"/>
                  </a:cubicBezTo>
                  <a:cubicBezTo>
                    <a:pt x="199815" y="235870"/>
                    <a:pt x="109740" y="290897"/>
                    <a:pt x="0" y="290834"/>
                  </a:cubicBezTo>
                  <a:lnTo>
                    <a:pt x="0" y="219670"/>
                  </a:lnTo>
                  <a:close/>
                </a:path>
              </a:pathLst>
            </a:custGeom>
            <a:solidFill>
              <a:srgbClr val="A09DB0"/>
            </a:solidFill>
            <a:ln w="6297" cap="flat">
              <a:noFill/>
              <a:prstDash val="solid"/>
              <a:miter/>
            </a:ln>
          </p:spPr>
          <p:txBody>
            <a:bodyPr rtlCol="0" anchor="ctr"/>
            <a:lstStyle/>
            <a:p>
              <a:endParaRPr lang="en-US" sz="1588"/>
            </a:p>
          </p:txBody>
        </p:sp>
        <p:sp>
          <p:nvSpPr>
            <p:cNvPr id="73" name="Freeform: Shape 11675">
              <a:extLst>
                <a:ext uri="{FF2B5EF4-FFF2-40B4-BE49-F238E27FC236}">
                  <a16:creationId xmlns:a16="http://schemas.microsoft.com/office/drawing/2014/main" xmlns="" id="{269F0C68-A244-45C2-ACFC-F118E92AF3D8}"/>
                </a:ext>
              </a:extLst>
            </p:cNvPr>
            <p:cNvSpPr/>
            <p:nvPr/>
          </p:nvSpPr>
          <p:spPr>
            <a:xfrm>
              <a:off x="8369477" y="4116312"/>
              <a:ext cx="10589" cy="43492"/>
            </a:xfrm>
            <a:custGeom>
              <a:avLst/>
              <a:gdLst>
                <a:gd name="connsiteX0" fmla="*/ 10590 w 10589"/>
                <a:gd name="connsiteY0" fmla="*/ 37063 h 43492"/>
                <a:gd name="connsiteX1" fmla="*/ 0 w 10589"/>
                <a:gd name="connsiteY1" fmla="*/ 43493 h 43492"/>
                <a:gd name="connsiteX2" fmla="*/ 252 w 10589"/>
                <a:gd name="connsiteY2" fmla="*/ 0 h 43492"/>
                <a:gd name="connsiteX3" fmla="*/ 1059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10590" y="37063"/>
                  </a:moveTo>
                  <a:cubicBezTo>
                    <a:pt x="7249" y="39396"/>
                    <a:pt x="3467" y="41287"/>
                    <a:pt x="0" y="43493"/>
                  </a:cubicBezTo>
                  <a:lnTo>
                    <a:pt x="252" y="0"/>
                  </a:lnTo>
                  <a:lnTo>
                    <a:pt x="10590" y="37063"/>
                  </a:lnTo>
                  <a:close/>
                </a:path>
              </a:pathLst>
            </a:custGeom>
            <a:solidFill>
              <a:srgbClr val="8B8899"/>
            </a:solidFill>
            <a:ln w="6297" cap="flat">
              <a:noFill/>
              <a:prstDash val="solid"/>
              <a:miter/>
            </a:ln>
          </p:spPr>
          <p:txBody>
            <a:bodyPr rtlCol="0" anchor="ctr"/>
            <a:lstStyle/>
            <a:p>
              <a:endParaRPr lang="en-US" sz="1588"/>
            </a:p>
          </p:txBody>
        </p:sp>
        <p:sp>
          <p:nvSpPr>
            <p:cNvPr id="74" name="Freeform: Shape 11676">
              <a:extLst>
                <a:ext uri="{FF2B5EF4-FFF2-40B4-BE49-F238E27FC236}">
                  <a16:creationId xmlns:a16="http://schemas.microsoft.com/office/drawing/2014/main" xmlns="" id="{6FE0F93C-E19D-4360-8DA8-C7F9D1CF9251}"/>
                </a:ext>
              </a:extLst>
            </p:cNvPr>
            <p:cNvSpPr/>
            <p:nvPr/>
          </p:nvSpPr>
          <p:spPr>
            <a:xfrm>
              <a:off x="8217631" y="3901180"/>
              <a:ext cx="117556" cy="282262"/>
            </a:xfrm>
            <a:custGeom>
              <a:avLst/>
              <a:gdLst>
                <a:gd name="connsiteX0" fmla="*/ 0 w 117556"/>
                <a:gd name="connsiteY0" fmla="*/ 226730 h 282262"/>
                <a:gd name="connsiteX1" fmla="*/ 0 w 117556"/>
                <a:gd name="connsiteY1" fmla="*/ 282262 h 282262"/>
                <a:gd name="connsiteX2" fmla="*/ 86418 w 117556"/>
                <a:gd name="connsiteY2" fmla="*/ 127453 h 282262"/>
                <a:gd name="connsiteX3" fmla="*/ 60701 w 117556"/>
                <a:gd name="connsiteY3" fmla="*/ 96252 h 282262"/>
                <a:gd name="connsiteX4" fmla="*/ 99907 w 117556"/>
                <a:gd name="connsiteY4" fmla="*/ 83204 h 282262"/>
                <a:gd name="connsiteX5" fmla="*/ 117556 w 117556"/>
                <a:gd name="connsiteY5" fmla="*/ 18343 h 282262"/>
                <a:gd name="connsiteX6" fmla="*/ 76333 w 117556"/>
                <a:gd name="connsiteY6" fmla="*/ 0 h 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262">
                  <a:moveTo>
                    <a:pt x="0" y="226730"/>
                  </a:moveTo>
                  <a:lnTo>
                    <a:pt x="0" y="282262"/>
                  </a:lnTo>
                  <a:lnTo>
                    <a:pt x="86418" y="127453"/>
                  </a:lnTo>
                  <a:lnTo>
                    <a:pt x="60701" y="96252"/>
                  </a:lnTo>
                  <a:lnTo>
                    <a:pt x="99907" y="83204"/>
                  </a:lnTo>
                  <a:lnTo>
                    <a:pt x="117556" y="18343"/>
                  </a:lnTo>
                  <a:lnTo>
                    <a:pt x="76333" y="0"/>
                  </a:lnTo>
                  <a:close/>
                </a:path>
              </a:pathLst>
            </a:custGeom>
            <a:solidFill>
              <a:srgbClr val="BFBDC9"/>
            </a:solidFill>
            <a:ln w="6297" cap="flat">
              <a:noFill/>
              <a:prstDash val="solid"/>
              <a:miter/>
            </a:ln>
          </p:spPr>
          <p:txBody>
            <a:bodyPr rtlCol="0" anchor="ctr"/>
            <a:lstStyle/>
            <a:p>
              <a:endParaRPr lang="en-US" sz="1588"/>
            </a:p>
          </p:txBody>
        </p:sp>
        <p:grpSp>
          <p:nvGrpSpPr>
            <p:cNvPr id="75" name="Graphic 4368">
              <a:extLst>
                <a:ext uri="{FF2B5EF4-FFF2-40B4-BE49-F238E27FC236}">
                  <a16:creationId xmlns:a16="http://schemas.microsoft.com/office/drawing/2014/main" xmlns="" id="{4974B2CE-B08A-4B51-9A55-1FDDB8CD71D6}"/>
                </a:ext>
              </a:extLst>
            </p:cNvPr>
            <p:cNvGrpSpPr/>
            <p:nvPr/>
          </p:nvGrpSpPr>
          <p:grpSpPr>
            <a:xfrm>
              <a:off x="8123774" y="3738429"/>
              <a:ext cx="187649" cy="46266"/>
              <a:chOff x="8123774" y="3738429"/>
              <a:chExt cx="187649" cy="46266"/>
            </a:xfrm>
            <a:solidFill>
              <a:schemeClr val="accent1"/>
            </a:solidFill>
          </p:grpSpPr>
          <p:grpSp>
            <p:nvGrpSpPr>
              <p:cNvPr id="76" name="Graphic 4368">
                <a:extLst>
                  <a:ext uri="{FF2B5EF4-FFF2-40B4-BE49-F238E27FC236}">
                    <a16:creationId xmlns:a16="http://schemas.microsoft.com/office/drawing/2014/main" xmlns="" id="{9A325B00-7E19-4E44-8B00-0F24801B96B6}"/>
                  </a:ext>
                </a:extLst>
              </p:cNvPr>
              <p:cNvGrpSpPr/>
              <p:nvPr/>
            </p:nvGrpSpPr>
            <p:grpSpPr>
              <a:xfrm>
                <a:off x="8123774" y="3738429"/>
                <a:ext cx="79989" cy="46077"/>
                <a:chOff x="8123774" y="3738429"/>
                <a:chExt cx="79989" cy="46077"/>
              </a:xfrm>
              <a:solidFill>
                <a:schemeClr val="accent1"/>
              </a:solidFill>
            </p:grpSpPr>
            <p:sp>
              <p:nvSpPr>
                <p:cNvPr id="82" name="Freeform: Shape 11684">
                  <a:extLst>
                    <a:ext uri="{FF2B5EF4-FFF2-40B4-BE49-F238E27FC236}">
                      <a16:creationId xmlns:a16="http://schemas.microsoft.com/office/drawing/2014/main" xmlns="" id="{3CCA4EA5-A13D-4FEA-90DB-B6890B6250D6}"/>
                    </a:ext>
                  </a:extLst>
                </p:cNvPr>
                <p:cNvSpPr/>
                <p:nvPr/>
              </p:nvSpPr>
              <p:spPr>
                <a:xfrm>
                  <a:off x="8123774" y="3738429"/>
                  <a:ext cx="79989" cy="46077"/>
                </a:xfrm>
                <a:custGeom>
                  <a:avLst/>
                  <a:gdLst>
                    <a:gd name="connsiteX0" fmla="*/ 9140 w 79989"/>
                    <a:gd name="connsiteY0" fmla="*/ 0 h 46077"/>
                    <a:gd name="connsiteX1" fmla="*/ 70849 w 79989"/>
                    <a:gd name="connsiteY1" fmla="*/ 0 h 46077"/>
                    <a:gd name="connsiteX2" fmla="*/ 79989 w 79989"/>
                    <a:gd name="connsiteY2" fmla="*/ 9139 h 46077"/>
                    <a:gd name="connsiteX3" fmla="*/ 79989 w 79989"/>
                    <a:gd name="connsiteY3" fmla="*/ 36937 h 46077"/>
                    <a:gd name="connsiteX4" fmla="*/ 70849 w 79989"/>
                    <a:gd name="connsiteY4" fmla="*/ 46077 h 46077"/>
                    <a:gd name="connsiteX5" fmla="*/ 9140 w 79989"/>
                    <a:gd name="connsiteY5" fmla="*/ 46077 h 46077"/>
                    <a:gd name="connsiteX6" fmla="*/ 0 w 79989"/>
                    <a:gd name="connsiteY6" fmla="*/ 36937 h 46077"/>
                    <a:gd name="connsiteX7" fmla="*/ 0 w 79989"/>
                    <a:gd name="connsiteY7" fmla="*/ 9139 h 46077"/>
                    <a:gd name="connsiteX8" fmla="*/ 9140 w 79989"/>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9" h="46077">
                      <a:moveTo>
                        <a:pt x="9140" y="0"/>
                      </a:moveTo>
                      <a:lnTo>
                        <a:pt x="70849" y="0"/>
                      </a:lnTo>
                      <a:cubicBezTo>
                        <a:pt x="75892" y="0"/>
                        <a:pt x="79989" y="4097"/>
                        <a:pt x="79989" y="9139"/>
                      </a:cubicBezTo>
                      <a:lnTo>
                        <a:pt x="79989" y="36937"/>
                      </a:lnTo>
                      <a:cubicBezTo>
                        <a:pt x="79989" y="41980"/>
                        <a:pt x="75892" y="46077"/>
                        <a:pt x="70849" y="46077"/>
                      </a:cubicBezTo>
                      <a:lnTo>
                        <a:pt x="9140" y="46077"/>
                      </a:lnTo>
                      <a:cubicBezTo>
                        <a:pt x="4097" y="46077"/>
                        <a:pt x="0" y="41980"/>
                        <a:pt x="0" y="36937"/>
                      </a:cubicBezTo>
                      <a:lnTo>
                        <a:pt x="0" y="9139"/>
                      </a:lnTo>
                      <a:cubicBezTo>
                        <a:pt x="63" y="4097"/>
                        <a:pt x="4160" y="0"/>
                        <a:pt x="9140" y="0"/>
                      </a:cubicBezTo>
                      <a:close/>
                    </a:path>
                  </a:pathLst>
                </a:custGeom>
                <a:solidFill>
                  <a:srgbClr val="174161"/>
                </a:solidFill>
                <a:ln w="6297" cap="flat">
                  <a:noFill/>
                  <a:prstDash val="solid"/>
                  <a:miter/>
                </a:ln>
              </p:spPr>
              <p:txBody>
                <a:bodyPr rtlCol="0" anchor="ctr"/>
                <a:lstStyle/>
                <a:p>
                  <a:endParaRPr lang="en-US" sz="1588"/>
                </a:p>
              </p:txBody>
            </p:sp>
            <p:sp>
              <p:nvSpPr>
                <p:cNvPr id="83" name="Freeform: Shape 11685">
                  <a:extLst>
                    <a:ext uri="{FF2B5EF4-FFF2-40B4-BE49-F238E27FC236}">
                      <a16:creationId xmlns:a16="http://schemas.microsoft.com/office/drawing/2014/main" xmlns="" id="{559E8EF2-F3DB-45AC-8FE4-FE5ADCDD7FB4}"/>
                    </a:ext>
                  </a:extLst>
                </p:cNvPr>
                <p:cNvSpPr/>
                <p:nvPr/>
              </p:nvSpPr>
              <p:spPr>
                <a:xfrm>
                  <a:off x="8129636" y="3744228"/>
                  <a:ext cx="68327" cy="34478"/>
                </a:xfrm>
                <a:custGeom>
                  <a:avLst/>
                  <a:gdLst>
                    <a:gd name="connsiteX0" fmla="*/ 2900 w 68327"/>
                    <a:gd name="connsiteY0" fmla="*/ 0 h 34478"/>
                    <a:gd name="connsiteX1" fmla="*/ 65428 w 68327"/>
                    <a:gd name="connsiteY1" fmla="*/ 0 h 34478"/>
                    <a:gd name="connsiteX2" fmla="*/ 68328 w 68327"/>
                    <a:gd name="connsiteY2" fmla="*/ 2899 h 34478"/>
                    <a:gd name="connsiteX3" fmla="*/ 68328 w 68327"/>
                    <a:gd name="connsiteY3" fmla="*/ 31580 h 34478"/>
                    <a:gd name="connsiteX4" fmla="*/ 65428 w 68327"/>
                    <a:gd name="connsiteY4" fmla="*/ 34479 h 34478"/>
                    <a:gd name="connsiteX5" fmla="*/ 2900 w 68327"/>
                    <a:gd name="connsiteY5" fmla="*/ 34479 h 34478"/>
                    <a:gd name="connsiteX6" fmla="*/ 0 w 68327"/>
                    <a:gd name="connsiteY6" fmla="*/ 31580 h 34478"/>
                    <a:gd name="connsiteX7" fmla="*/ 0 w 68327"/>
                    <a:gd name="connsiteY7" fmla="*/ 2899 h 34478"/>
                    <a:gd name="connsiteX8" fmla="*/ 2900 w 68327"/>
                    <a:gd name="connsiteY8" fmla="*/ 0 h 3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78">
                      <a:moveTo>
                        <a:pt x="2900" y="0"/>
                      </a:moveTo>
                      <a:lnTo>
                        <a:pt x="65428" y="0"/>
                      </a:lnTo>
                      <a:cubicBezTo>
                        <a:pt x="67004" y="0"/>
                        <a:pt x="68328" y="1323"/>
                        <a:pt x="68328" y="2899"/>
                      </a:cubicBezTo>
                      <a:lnTo>
                        <a:pt x="68328" y="31580"/>
                      </a:lnTo>
                      <a:cubicBezTo>
                        <a:pt x="68328" y="33155"/>
                        <a:pt x="67004" y="34479"/>
                        <a:pt x="65428" y="34479"/>
                      </a:cubicBezTo>
                      <a:lnTo>
                        <a:pt x="2900" y="34479"/>
                      </a:lnTo>
                      <a:cubicBezTo>
                        <a:pt x="1324" y="34479"/>
                        <a:pt x="0" y="33155"/>
                        <a:pt x="0" y="31580"/>
                      </a:cubicBezTo>
                      <a:lnTo>
                        <a:pt x="0" y="2899"/>
                      </a:lnTo>
                      <a:cubicBezTo>
                        <a:pt x="0" y="1261"/>
                        <a:pt x="1261" y="0"/>
                        <a:pt x="2900" y="0"/>
                      </a:cubicBezTo>
                      <a:close/>
                    </a:path>
                  </a:pathLst>
                </a:custGeom>
                <a:solidFill>
                  <a:srgbClr val="CCCCCC"/>
                </a:solidFill>
                <a:ln w="6297" cap="flat">
                  <a:noFill/>
                  <a:prstDash val="solid"/>
                  <a:miter/>
                </a:ln>
              </p:spPr>
              <p:txBody>
                <a:bodyPr rtlCol="0" anchor="ctr"/>
                <a:lstStyle/>
                <a:p>
                  <a:endParaRPr lang="en-US" sz="1588"/>
                </a:p>
              </p:txBody>
            </p:sp>
          </p:grpSp>
          <p:grpSp>
            <p:nvGrpSpPr>
              <p:cNvPr id="77" name="Graphic 4368">
                <a:extLst>
                  <a:ext uri="{FF2B5EF4-FFF2-40B4-BE49-F238E27FC236}">
                    <a16:creationId xmlns:a16="http://schemas.microsoft.com/office/drawing/2014/main" xmlns="" id="{FE23DD59-EC39-40DF-B4EE-CDC3A79CB6C9}"/>
                  </a:ext>
                </a:extLst>
              </p:cNvPr>
              <p:cNvGrpSpPr/>
              <p:nvPr/>
            </p:nvGrpSpPr>
            <p:grpSpPr>
              <a:xfrm>
                <a:off x="8231435" y="3738618"/>
                <a:ext cx="79988" cy="46077"/>
                <a:chOff x="8231435" y="3738618"/>
                <a:chExt cx="79988" cy="46077"/>
              </a:xfrm>
              <a:solidFill>
                <a:schemeClr val="accent1"/>
              </a:solidFill>
            </p:grpSpPr>
            <p:sp>
              <p:nvSpPr>
                <p:cNvPr id="80" name="Freeform: Shape 11682">
                  <a:extLst>
                    <a:ext uri="{FF2B5EF4-FFF2-40B4-BE49-F238E27FC236}">
                      <a16:creationId xmlns:a16="http://schemas.microsoft.com/office/drawing/2014/main" xmlns="" id="{1D4B4615-44BF-456A-AF2F-F54CB824EFB5}"/>
                    </a:ext>
                  </a:extLst>
                </p:cNvPr>
                <p:cNvSpPr/>
                <p:nvPr/>
              </p:nvSpPr>
              <p:spPr>
                <a:xfrm>
                  <a:off x="8231435" y="3738618"/>
                  <a:ext cx="79988" cy="46077"/>
                </a:xfrm>
                <a:custGeom>
                  <a:avLst/>
                  <a:gdLst>
                    <a:gd name="connsiteX0" fmla="*/ 9139 w 79988"/>
                    <a:gd name="connsiteY0" fmla="*/ 0 h 46077"/>
                    <a:gd name="connsiteX1" fmla="*/ 70849 w 79988"/>
                    <a:gd name="connsiteY1" fmla="*/ 0 h 46077"/>
                    <a:gd name="connsiteX2" fmla="*/ 79989 w 79988"/>
                    <a:gd name="connsiteY2" fmla="*/ 9140 h 46077"/>
                    <a:gd name="connsiteX3" fmla="*/ 79989 w 79988"/>
                    <a:gd name="connsiteY3" fmla="*/ 36937 h 46077"/>
                    <a:gd name="connsiteX4" fmla="*/ 70849 w 79988"/>
                    <a:gd name="connsiteY4" fmla="*/ 46077 h 46077"/>
                    <a:gd name="connsiteX5" fmla="*/ 9139 w 79988"/>
                    <a:gd name="connsiteY5" fmla="*/ 46077 h 46077"/>
                    <a:gd name="connsiteX6" fmla="*/ 0 w 79988"/>
                    <a:gd name="connsiteY6" fmla="*/ 36937 h 46077"/>
                    <a:gd name="connsiteX7" fmla="*/ 0 w 79988"/>
                    <a:gd name="connsiteY7" fmla="*/ 9140 h 46077"/>
                    <a:gd name="connsiteX8" fmla="*/ 9139 w 79988"/>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8" h="46077">
                      <a:moveTo>
                        <a:pt x="9139" y="0"/>
                      </a:moveTo>
                      <a:lnTo>
                        <a:pt x="70849" y="0"/>
                      </a:lnTo>
                      <a:cubicBezTo>
                        <a:pt x="75892" y="0"/>
                        <a:pt x="79989" y="4097"/>
                        <a:pt x="79989" y="9140"/>
                      </a:cubicBezTo>
                      <a:lnTo>
                        <a:pt x="79989" y="36937"/>
                      </a:lnTo>
                      <a:cubicBezTo>
                        <a:pt x="79989" y="41980"/>
                        <a:pt x="75892" y="46077"/>
                        <a:pt x="70849" y="46077"/>
                      </a:cubicBezTo>
                      <a:lnTo>
                        <a:pt x="9139" y="46077"/>
                      </a:lnTo>
                      <a:cubicBezTo>
                        <a:pt x="4097" y="46077"/>
                        <a:pt x="0" y="41980"/>
                        <a:pt x="0" y="36937"/>
                      </a:cubicBezTo>
                      <a:lnTo>
                        <a:pt x="0" y="9140"/>
                      </a:lnTo>
                      <a:cubicBezTo>
                        <a:pt x="63" y="4097"/>
                        <a:pt x="4160" y="0"/>
                        <a:pt x="9139" y="0"/>
                      </a:cubicBezTo>
                      <a:close/>
                    </a:path>
                  </a:pathLst>
                </a:custGeom>
                <a:solidFill>
                  <a:srgbClr val="103754"/>
                </a:solidFill>
                <a:ln w="6297" cap="flat">
                  <a:noFill/>
                  <a:prstDash val="solid"/>
                  <a:miter/>
                </a:ln>
              </p:spPr>
              <p:txBody>
                <a:bodyPr rtlCol="0" anchor="ctr"/>
                <a:lstStyle/>
                <a:p>
                  <a:endParaRPr lang="en-US" sz="1588"/>
                </a:p>
              </p:txBody>
            </p:sp>
            <p:sp>
              <p:nvSpPr>
                <p:cNvPr id="81" name="Freeform: Shape 11683">
                  <a:extLst>
                    <a:ext uri="{FF2B5EF4-FFF2-40B4-BE49-F238E27FC236}">
                      <a16:creationId xmlns:a16="http://schemas.microsoft.com/office/drawing/2014/main" xmlns="" id="{D77F528C-58B9-4C13-BE4B-49F52DA3B7A1}"/>
                    </a:ext>
                  </a:extLst>
                </p:cNvPr>
                <p:cNvSpPr/>
                <p:nvPr/>
              </p:nvSpPr>
              <p:spPr>
                <a:xfrm>
                  <a:off x="8237297" y="3744417"/>
                  <a:ext cx="68327" cy="34416"/>
                </a:xfrm>
                <a:custGeom>
                  <a:avLst/>
                  <a:gdLst>
                    <a:gd name="connsiteX0" fmla="*/ 2899 w 68327"/>
                    <a:gd name="connsiteY0" fmla="*/ 0 h 34416"/>
                    <a:gd name="connsiteX1" fmla="*/ 65428 w 68327"/>
                    <a:gd name="connsiteY1" fmla="*/ 0 h 34416"/>
                    <a:gd name="connsiteX2" fmla="*/ 68328 w 68327"/>
                    <a:gd name="connsiteY2" fmla="*/ 2900 h 34416"/>
                    <a:gd name="connsiteX3" fmla="*/ 68328 w 68327"/>
                    <a:gd name="connsiteY3" fmla="*/ 31517 h 34416"/>
                    <a:gd name="connsiteX4" fmla="*/ 65428 w 68327"/>
                    <a:gd name="connsiteY4" fmla="*/ 34416 h 34416"/>
                    <a:gd name="connsiteX5" fmla="*/ 2899 w 68327"/>
                    <a:gd name="connsiteY5" fmla="*/ 34416 h 34416"/>
                    <a:gd name="connsiteX6" fmla="*/ 0 w 68327"/>
                    <a:gd name="connsiteY6" fmla="*/ 31517 h 34416"/>
                    <a:gd name="connsiteX7" fmla="*/ 0 w 68327"/>
                    <a:gd name="connsiteY7" fmla="*/ 2900 h 34416"/>
                    <a:gd name="connsiteX8" fmla="*/ 2899 w 68327"/>
                    <a:gd name="connsiteY8" fmla="*/ 0 h 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16">
                      <a:moveTo>
                        <a:pt x="2899" y="0"/>
                      </a:moveTo>
                      <a:lnTo>
                        <a:pt x="65428" y="0"/>
                      </a:lnTo>
                      <a:cubicBezTo>
                        <a:pt x="67004" y="0"/>
                        <a:pt x="68328" y="1324"/>
                        <a:pt x="68328" y="2900"/>
                      </a:cubicBezTo>
                      <a:lnTo>
                        <a:pt x="68328" y="31517"/>
                      </a:lnTo>
                      <a:cubicBezTo>
                        <a:pt x="68328" y="33092"/>
                        <a:pt x="67004" y="34416"/>
                        <a:pt x="65428" y="34416"/>
                      </a:cubicBezTo>
                      <a:lnTo>
                        <a:pt x="2899" y="34416"/>
                      </a:lnTo>
                      <a:cubicBezTo>
                        <a:pt x="1323" y="34416"/>
                        <a:pt x="0" y="33092"/>
                        <a:pt x="0" y="31517"/>
                      </a:cubicBezTo>
                      <a:lnTo>
                        <a:pt x="0" y="2900"/>
                      </a:lnTo>
                      <a:cubicBezTo>
                        <a:pt x="0" y="1261"/>
                        <a:pt x="1323" y="0"/>
                        <a:pt x="2899" y="0"/>
                      </a:cubicBezTo>
                      <a:close/>
                    </a:path>
                  </a:pathLst>
                </a:custGeom>
                <a:solidFill>
                  <a:srgbClr val="BFBDC9"/>
                </a:solidFill>
                <a:ln w="6297" cap="flat">
                  <a:noFill/>
                  <a:prstDash val="solid"/>
                  <a:miter/>
                </a:ln>
              </p:spPr>
              <p:txBody>
                <a:bodyPr rtlCol="0" anchor="ctr"/>
                <a:lstStyle/>
                <a:p>
                  <a:endParaRPr lang="en-US" sz="1588"/>
                </a:p>
              </p:txBody>
            </p:sp>
          </p:grpSp>
          <p:sp>
            <p:nvSpPr>
              <p:cNvPr id="78" name="Freeform: Shape 11680">
                <a:extLst>
                  <a:ext uri="{FF2B5EF4-FFF2-40B4-BE49-F238E27FC236}">
                    <a16:creationId xmlns:a16="http://schemas.microsoft.com/office/drawing/2014/main" xmlns="" id="{DF9CD0D7-0EC9-43A7-813C-6F14123E9F1F}"/>
                  </a:ext>
                </a:extLst>
              </p:cNvPr>
              <p:cNvSpPr/>
              <p:nvPr/>
            </p:nvSpPr>
            <p:spPr>
              <a:xfrm>
                <a:off x="8203763" y="3756709"/>
                <a:ext cx="13867" cy="9391"/>
              </a:xfrm>
              <a:custGeom>
                <a:avLst/>
                <a:gdLst>
                  <a:gd name="connsiteX0" fmla="*/ 0 w 13867"/>
                  <a:gd name="connsiteY0" fmla="*/ 0 h 9391"/>
                  <a:gd name="connsiteX1" fmla="*/ 13867 w 13867"/>
                  <a:gd name="connsiteY1" fmla="*/ 0 h 9391"/>
                  <a:gd name="connsiteX2" fmla="*/ 13867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7" y="0"/>
                    </a:lnTo>
                    <a:lnTo>
                      <a:pt x="13867" y="9392"/>
                    </a:lnTo>
                    <a:lnTo>
                      <a:pt x="0" y="9392"/>
                    </a:lnTo>
                    <a:close/>
                  </a:path>
                </a:pathLst>
              </a:custGeom>
              <a:solidFill>
                <a:srgbClr val="174161"/>
              </a:solidFill>
              <a:ln w="6297" cap="flat">
                <a:noFill/>
                <a:prstDash val="solid"/>
                <a:miter/>
              </a:ln>
            </p:spPr>
            <p:txBody>
              <a:bodyPr rtlCol="0" anchor="ctr"/>
              <a:lstStyle/>
              <a:p>
                <a:endParaRPr lang="en-US" sz="1588"/>
              </a:p>
            </p:txBody>
          </p:sp>
          <p:sp>
            <p:nvSpPr>
              <p:cNvPr id="79" name="Freeform: Shape 11681">
                <a:extLst>
                  <a:ext uri="{FF2B5EF4-FFF2-40B4-BE49-F238E27FC236}">
                    <a16:creationId xmlns:a16="http://schemas.microsoft.com/office/drawing/2014/main" xmlns="" id="{56DE614F-2C5B-4FDD-878E-BD27ABA86586}"/>
                  </a:ext>
                </a:extLst>
              </p:cNvPr>
              <p:cNvSpPr/>
              <p:nvPr/>
            </p:nvSpPr>
            <p:spPr>
              <a:xfrm>
                <a:off x="8217630" y="3756709"/>
                <a:ext cx="13867" cy="9391"/>
              </a:xfrm>
              <a:custGeom>
                <a:avLst/>
                <a:gdLst>
                  <a:gd name="connsiteX0" fmla="*/ 0 w 13867"/>
                  <a:gd name="connsiteY0" fmla="*/ 0 h 9391"/>
                  <a:gd name="connsiteX1" fmla="*/ 13868 w 13867"/>
                  <a:gd name="connsiteY1" fmla="*/ 0 h 9391"/>
                  <a:gd name="connsiteX2" fmla="*/ 13868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8" y="0"/>
                    </a:lnTo>
                    <a:lnTo>
                      <a:pt x="13868" y="9392"/>
                    </a:lnTo>
                    <a:lnTo>
                      <a:pt x="0" y="9392"/>
                    </a:lnTo>
                    <a:close/>
                  </a:path>
                </a:pathLst>
              </a:custGeom>
              <a:solidFill>
                <a:srgbClr val="103754"/>
              </a:solidFill>
              <a:ln w="6297" cap="flat">
                <a:noFill/>
                <a:prstDash val="solid"/>
                <a:miter/>
              </a:ln>
            </p:spPr>
            <p:txBody>
              <a:bodyPr rtlCol="0" anchor="ctr"/>
              <a:lstStyle/>
              <a:p>
                <a:endParaRPr lang="en-US" sz="1588"/>
              </a:p>
            </p:txBody>
          </p:sp>
        </p:grpSp>
      </p:grpSp>
      <p:sp>
        <p:nvSpPr>
          <p:cNvPr id="24" name="TextBox 23"/>
          <p:cNvSpPr txBox="1"/>
          <p:nvPr/>
        </p:nvSpPr>
        <p:spPr>
          <a:xfrm>
            <a:off x="4432251" y="4392886"/>
            <a:ext cx="1276409" cy="1070165"/>
          </a:xfrm>
          <a:prstGeom prst="rect">
            <a:avLst/>
          </a:prstGeom>
          <a:noFill/>
        </p:spPr>
        <p:txBody>
          <a:bodyPr wrap="square" rtlCol="0">
            <a:spAutoFit/>
          </a:bodyPr>
          <a:lstStyle/>
          <a:p>
            <a:pPr algn="ctr"/>
            <a:r>
              <a:rPr lang="en-SG" sz="3177" dirty="0" err="1">
                <a:solidFill>
                  <a:schemeClr val="bg1"/>
                </a:solidFill>
                <a:latin typeface="Harrington" panose="04040505050A02020702" pitchFamily="82" charset="0"/>
              </a:rPr>
              <a:t>Suy</a:t>
            </a:r>
            <a:r>
              <a:rPr lang="en-SG" sz="3177" dirty="0">
                <a:solidFill>
                  <a:schemeClr val="bg1"/>
                </a:solidFill>
                <a:latin typeface="Harrington" panose="04040505050A02020702" pitchFamily="82" charset="0"/>
              </a:rPr>
              <a:t> </a:t>
            </a:r>
            <a:r>
              <a:rPr lang="en-SG" sz="3177" dirty="0" err="1">
                <a:solidFill>
                  <a:schemeClr val="bg1"/>
                </a:solidFill>
                <a:latin typeface="Harrington" panose="04040505050A02020702" pitchFamily="82" charset="0"/>
              </a:rPr>
              <a:t>ngẫm</a:t>
            </a:r>
            <a:endParaRPr lang="en-SG" sz="3177" dirty="0">
              <a:solidFill>
                <a:schemeClr val="bg1"/>
              </a:solidFill>
              <a:latin typeface="Harrington" panose="04040505050A02020702" pitchFamily="82" charset="0"/>
            </a:endParaRPr>
          </a:p>
        </p:txBody>
      </p:sp>
      <p:sp>
        <p:nvSpPr>
          <p:cNvPr id="26" name="TextBox 25"/>
          <p:cNvSpPr txBox="1"/>
          <p:nvPr/>
        </p:nvSpPr>
        <p:spPr>
          <a:xfrm>
            <a:off x="5688996" y="3914575"/>
            <a:ext cx="6386141" cy="3139321"/>
          </a:xfrm>
          <a:prstGeom prst="rect">
            <a:avLst/>
          </a:prstGeom>
          <a:noFill/>
        </p:spPr>
        <p:txBody>
          <a:bodyPr wrap="square" rtlCol="0">
            <a:spAutoFit/>
          </a:bodyPr>
          <a:lstStyle/>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rPr>
              <a:t>Từ</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mặt</a:t>
            </a:r>
            <a:r>
              <a:rPr lang="en-SG" dirty="0">
                <a:solidFill>
                  <a:schemeClr val="bg1"/>
                </a:solidFill>
                <a:latin typeface="Times New Roman" panose="02020603050405020304" pitchFamily="18" charset="0"/>
                <a:cs typeface="Times New Roman" panose="02020603050405020304" pitchFamily="18" charset="0"/>
              </a:rPr>
              <a:t>” </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nhiều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bạc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bẽo</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xúc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như</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liệt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kê</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kí</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ùa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&gt;&lt;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vô</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im</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phắc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bao dung,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Giật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tỉnh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tự</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vãn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giữ</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gìn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những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vẻ</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đẹp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thống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endPar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1124083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Rectangle 3"/>
          <p:cNvSpPr>
            <a:spLocks noChangeArrowheads="1"/>
          </p:cNvSpPr>
          <p:nvPr/>
        </p:nvSpPr>
        <p:spPr bwMode="auto">
          <a:xfrm>
            <a:off x="5290090" y="789312"/>
            <a:ext cx="60455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0" dirty="0" err="1">
                <a:latin typeface="Times New Roman" panose="02020603050405020304" pitchFamily="18" charset="0"/>
                <a:cs typeface="Times New Roman" panose="02020603050405020304" pitchFamily="18" charset="0"/>
              </a:rPr>
              <a:t>Vẽ</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sơ</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đồ</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tư</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khái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quát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lại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nội</a:t>
            </a:r>
            <a:r>
              <a:rPr lang="en-US" altLang="en-US" sz="2800" b="0" dirty="0">
                <a:latin typeface="Times New Roman" panose="02020603050405020304" pitchFamily="18" charset="0"/>
                <a:cs typeface="Times New Roman" panose="02020603050405020304" pitchFamily="18" charset="0"/>
              </a:rPr>
              <a:t> dung </a:t>
            </a:r>
            <a:r>
              <a:rPr lang="en-US" altLang="en-US" sz="2800" b="0" dirty="0" err="1">
                <a:latin typeface="Times New Roman" panose="02020603050405020304" pitchFamily="18" charset="0"/>
                <a:cs typeface="Times New Roman" panose="02020603050405020304" pitchFamily="18" charset="0"/>
              </a:rPr>
              <a:t>và</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nghệ</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thuật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bài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thơ</a:t>
            </a:r>
            <a:endParaRPr lang="vi-VN" altLang="en-US" sz="2800" b="0" dirty="0">
              <a:latin typeface="Times New Roman" panose="02020603050405020304" pitchFamily="18" charset="0"/>
              <a:cs typeface="Times New Roman" panose="02020603050405020304" pitchFamily="18" charset="0"/>
            </a:endParaRPr>
          </a:p>
        </p:txBody>
      </p:sp>
      <p:pic>
        <p:nvPicPr>
          <p:cNvPr id="11" name="Picture 10" descr="—Pngtree—arabic ornament in golden moon_4869696.png"/>
          <p:cNvPicPr>
            <a:picLocks noChangeAspect="1"/>
          </p:cNvPicPr>
          <p:nvPr/>
        </p:nvPicPr>
        <p:blipFill>
          <a:blip r:embed="rId5" cstate="print"/>
          <a:srcRect l="23201" t="18110" r="27446" b="29154"/>
          <a:stretch>
            <a:fillRect/>
          </a:stretch>
        </p:blipFill>
        <p:spPr>
          <a:xfrm>
            <a:off x="4450842" y="1014401"/>
            <a:ext cx="539090" cy="576044"/>
          </a:xfrm>
          <a:prstGeom prst="rect">
            <a:avLst/>
          </a:prstGeom>
        </p:spPr>
      </p:pic>
      <p:sp>
        <p:nvSpPr>
          <p:cNvPr id="12" name="Rectangle 3"/>
          <p:cNvSpPr>
            <a:spLocks noChangeArrowheads="1"/>
          </p:cNvSpPr>
          <p:nvPr/>
        </p:nvSpPr>
        <p:spPr bwMode="auto">
          <a:xfrm>
            <a:off x="5258334" y="2047979"/>
            <a:ext cx="6045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sz="2800" b="0" dirty="0" err="1">
                <a:latin typeface="Times New Roman" panose="02020603050405020304" pitchFamily="18" charset="0"/>
                <a:cs typeface="Times New Roman" panose="02020603050405020304" pitchFamily="18" charset="0"/>
              </a:rPr>
              <a:t>Sưu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tầm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hát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chủ</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Uống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nhớ</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nguồn</a:t>
            </a:r>
            <a:r>
              <a:rPr lang="en-US" sz="2800" b="0" dirty="0">
                <a:latin typeface="Times New Roman" panose="02020603050405020304" pitchFamily="18" charset="0"/>
                <a:cs typeface="Times New Roman" panose="02020603050405020304" pitchFamily="18" charset="0"/>
              </a:rPr>
              <a:t>” + </a:t>
            </a:r>
            <a:r>
              <a:rPr lang="en-US" altLang="en-US" sz="2800" b="0" dirty="0" err="1">
                <a:latin typeface="Times New Roman" panose="02020603050405020304" pitchFamily="18" charset="0"/>
                <a:cs typeface="Times New Roman" panose="02020603050405020304" pitchFamily="18" charset="0"/>
              </a:rPr>
              <a:t>Tìm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đọc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thêm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phẩm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Nguyễn</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endParaRPr lang="en-US" altLang="en-US" sz="2800" b="0" dirty="0">
              <a:latin typeface="Times New Roman" panose="02020603050405020304" pitchFamily="18" charset="0"/>
              <a:cs typeface="Times New Roman" panose="02020603050405020304" pitchFamily="18" charset="0"/>
            </a:endParaRPr>
          </a:p>
        </p:txBody>
      </p:sp>
      <p:pic>
        <p:nvPicPr>
          <p:cNvPr id="13" name="Picture 12" descr="—Pngtree—arabic ornament in golden moon_4869696.png"/>
          <p:cNvPicPr>
            <a:picLocks noChangeAspect="1"/>
          </p:cNvPicPr>
          <p:nvPr/>
        </p:nvPicPr>
        <p:blipFill>
          <a:blip r:embed="rId5" cstate="print"/>
          <a:srcRect l="23201" t="18110" r="27446" b="29154"/>
          <a:stretch>
            <a:fillRect/>
          </a:stretch>
        </p:blipFill>
        <p:spPr>
          <a:xfrm>
            <a:off x="4441606" y="2443279"/>
            <a:ext cx="539090" cy="576044"/>
          </a:xfrm>
          <a:prstGeom prst="rect">
            <a:avLst/>
          </a:prstGeom>
        </p:spPr>
      </p:pic>
      <p:sp>
        <p:nvSpPr>
          <p:cNvPr id="14" name="Rectangle 3"/>
          <p:cNvSpPr>
            <a:spLocks noChangeArrowheads="1"/>
          </p:cNvSpPr>
          <p:nvPr/>
        </p:nvSpPr>
        <p:spPr bwMode="auto">
          <a:xfrm>
            <a:off x="5223166" y="3689887"/>
            <a:ext cx="614022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r>
              <a:rPr lang="vi-VN" sz="2800" b="0" dirty="0">
                <a:latin typeface="Times New Roman" pitchFamily="18" charset="0"/>
                <a:cs typeface="Times New Roman" pitchFamily="18" charset="0"/>
              </a:rPr>
              <a:t>Tưởng tượng mình là nhân vật trữ tình trong “Ánh</a:t>
            </a:r>
            <a:r>
              <a:rPr lang="en-SG" sz="2800" b="0" dirty="0">
                <a:latin typeface="Times New Roman" pitchFamily="18" charset="0"/>
                <a:cs typeface="Times New Roman" pitchFamily="18" charset="0"/>
              </a:rPr>
              <a:t> </a:t>
            </a:r>
            <a:r>
              <a:rPr lang="vi-VN" sz="2800" b="0" dirty="0">
                <a:latin typeface="Times New Roman" pitchFamily="18" charset="0"/>
                <a:cs typeface="Times New Roman" pitchFamily="18" charset="0"/>
              </a:rPr>
              <a:t>trăng”, diễn tả dòng cảm nghĩ trong bài thơ thành</a:t>
            </a:r>
            <a:r>
              <a:rPr lang="en-SG" sz="2800" b="0" dirty="0">
                <a:latin typeface="Times New Roman" pitchFamily="18" charset="0"/>
                <a:cs typeface="Times New Roman" pitchFamily="18" charset="0"/>
              </a:rPr>
              <a:t> 1</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bài</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tâm</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sự</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ngắn</a:t>
            </a:r>
            <a:r>
              <a:rPr lang="en-US" sz="2800" b="0" dirty="0">
                <a:latin typeface="Times New Roman" pitchFamily="18" charset="0"/>
                <a:cs typeface="Times New Roman" pitchFamily="18" charset="0"/>
              </a:rPr>
              <a:t>?</a:t>
            </a:r>
          </a:p>
        </p:txBody>
      </p:sp>
      <p:pic>
        <p:nvPicPr>
          <p:cNvPr id="15" name="Picture 14" descr="—Pngtree—arabic ornament in golden moon_4869696.png"/>
          <p:cNvPicPr>
            <a:picLocks noChangeAspect="1"/>
          </p:cNvPicPr>
          <p:nvPr/>
        </p:nvPicPr>
        <p:blipFill>
          <a:blip r:embed="rId5" cstate="print"/>
          <a:srcRect l="23201" t="18110" r="27446" b="29154"/>
          <a:stretch>
            <a:fillRect/>
          </a:stretch>
        </p:blipFill>
        <p:spPr>
          <a:xfrm>
            <a:off x="4465527" y="4018353"/>
            <a:ext cx="539090" cy="576044"/>
          </a:xfrm>
          <a:prstGeom prst="rect">
            <a:avLst/>
          </a:prstGeom>
        </p:spPr>
      </p:pic>
      <p:sp>
        <p:nvSpPr>
          <p:cNvPr id="17" name="Rectangle 3">
            <a:extLst>
              <a:ext uri="{FF2B5EF4-FFF2-40B4-BE49-F238E27FC236}">
                <a16:creationId xmlns:a16="http://schemas.microsoft.com/office/drawing/2014/main" xmlns="" id="{61AD7186-6594-471C-B52E-FE4F89C81413}"/>
              </a:ext>
            </a:extLst>
          </p:cNvPr>
          <p:cNvSpPr>
            <a:spLocks noChangeArrowheads="1"/>
          </p:cNvSpPr>
          <p:nvPr/>
        </p:nvSpPr>
        <p:spPr bwMode="auto">
          <a:xfrm>
            <a:off x="5250874" y="5390728"/>
            <a:ext cx="63906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Soạn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p>
        </p:txBody>
      </p:sp>
      <p:pic>
        <p:nvPicPr>
          <p:cNvPr id="18" name="Picture 17" descr="—Pngtree—arabic ornament in golden moon_4869696.png">
            <a:extLst>
              <a:ext uri="{FF2B5EF4-FFF2-40B4-BE49-F238E27FC236}">
                <a16:creationId xmlns:a16="http://schemas.microsoft.com/office/drawing/2014/main" xmlns="" id="{50475B38-CDD5-4059-AF92-DAA798CD6153}"/>
              </a:ext>
            </a:extLst>
          </p:cNvPr>
          <p:cNvPicPr>
            <a:picLocks noChangeAspect="1"/>
          </p:cNvPicPr>
          <p:nvPr/>
        </p:nvPicPr>
        <p:blipFill>
          <a:blip r:embed="rId5" cstate="print"/>
          <a:srcRect l="23201" t="18110" r="27446" b="29154"/>
          <a:stretch>
            <a:fillRect/>
          </a:stretch>
        </p:blipFill>
        <p:spPr>
          <a:xfrm>
            <a:off x="4450842" y="5389543"/>
            <a:ext cx="539090" cy="576044"/>
          </a:xfrm>
          <a:prstGeom prst="rect">
            <a:avLst/>
          </a:prstGeom>
        </p:spPr>
      </p:pic>
      <p:pic>
        <p:nvPicPr>
          <p:cNvPr id="16" name="Picture 15">
            <a:extLst>
              <a:ext uri="{FF2B5EF4-FFF2-40B4-BE49-F238E27FC236}">
                <a16:creationId xmlns:a16="http://schemas.microsoft.com/office/drawing/2014/main" xmlns="" id="{BC7D9CB3-9EB0-4283-A3B4-0F7AEDF76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74" y="896473"/>
            <a:ext cx="5160821" cy="5405947"/>
          </a:xfrm>
          <a:prstGeom prst="rect">
            <a:avLst/>
          </a:prstGeom>
        </p:spPr>
      </p:pic>
      <p:sp>
        <p:nvSpPr>
          <p:cNvPr id="22" name="Rectangle 21">
            <a:extLst>
              <a:ext uri="{FF2B5EF4-FFF2-40B4-BE49-F238E27FC236}">
                <a16:creationId xmlns:a16="http://schemas.microsoft.com/office/drawing/2014/main" xmlns="" id="{6BE79EDA-4636-4314-A94B-1AA6F603DA85}"/>
              </a:ext>
            </a:extLst>
          </p:cNvPr>
          <p:cNvSpPr/>
          <p:nvPr/>
        </p:nvSpPr>
        <p:spPr>
          <a:xfrm>
            <a:off x="1135944" y="2517823"/>
            <a:ext cx="1860818"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Hướng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dẫn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217019"/>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xmlns=""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xmlns="" id="{EFE2A2CD-CBD5-42CC-B315-E9F96374C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330" y="1320770"/>
            <a:ext cx="6017739" cy="3496885"/>
          </a:xfrm>
          <a:prstGeom prst="rect">
            <a:avLst/>
          </a:prstGeom>
        </p:spPr>
      </p:pic>
      <p:sp>
        <p:nvSpPr>
          <p:cNvPr id="31" name="文本框 39">
            <a:extLst>
              <a:ext uri="{FF2B5EF4-FFF2-40B4-BE49-F238E27FC236}">
                <a16:creationId xmlns:a16="http://schemas.microsoft.com/office/drawing/2014/main" xmlns="" id="{FF7C6B2C-E4FD-4C37-A7FC-B4E9379B5E39}"/>
              </a:ext>
            </a:extLst>
          </p:cNvPr>
          <p:cNvSpPr txBox="1"/>
          <p:nvPr/>
        </p:nvSpPr>
        <p:spPr>
          <a:xfrm>
            <a:off x="6672563" y="1728716"/>
            <a:ext cx="4403147" cy="28007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Tạm</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biệt</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các</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endParaRPr kumimoji="0" lang="zh-CN" altLang="en-US" sz="88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13" name="图片 39">
            <a:extLst>
              <a:ext uri="{FF2B5EF4-FFF2-40B4-BE49-F238E27FC236}">
                <a16:creationId xmlns:a16="http://schemas.microsoft.com/office/drawing/2014/main" xmlns="" id="{690AE766-6619-4AAE-862F-82F653989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592" y="419089"/>
            <a:ext cx="9310110" cy="6206740"/>
          </a:xfrm>
          <a:prstGeom prst="rect">
            <a:avLst/>
          </a:prstGeom>
        </p:spPr>
      </p:pic>
    </p:spTree>
    <p:extLst>
      <p:ext uri="{BB962C8B-B14F-4D97-AF65-F5344CB8AC3E}">
        <p14:creationId xmlns:p14="http://schemas.microsoft.com/office/powerpoint/2010/main" val="2980544992"/>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Text Box 9">
            <a:extLst>
              <a:ext uri="{FF2B5EF4-FFF2-40B4-BE49-F238E27FC236}">
                <a16:creationId xmlns:a16="http://schemas.microsoft.com/office/drawing/2014/main" xmlns="" id="{0248EC9A-F045-41C0-8C26-F60AE1437259}"/>
              </a:ext>
            </a:extLst>
          </p:cNvPr>
          <p:cNvSpPr txBox="1">
            <a:spLocks noChangeArrowheads="1"/>
          </p:cNvSpPr>
          <p:nvPr/>
        </p:nvSpPr>
        <p:spPr bwMode="auto">
          <a:xfrm>
            <a:off x="2590800" y="1066800"/>
            <a:ext cx="6705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rgbClr val="FF3300"/>
                </a:solidFill>
              </a:rPr>
              <a:t>So sánh khổ thơ sau với bài thơ Ánh trăng để thấy được nét tương đồng về ý nghĩa:</a:t>
            </a:r>
          </a:p>
        </p:txBody>
      </p:sp>
      <p:sp>
        <p:nvSpPr>
          <p:cNvPr id="40972" name="Text Box 9">
            <a:extLst>
              <a:ext uri="{FF2B5EF4-FFF2-40B4-BE49-F238E27FC236}">
                <a16:creationId xmlns:a16="http://schemas.microsoft.com/office/drawing/2014/main" xmlns="" id="{19AE1800-B307-430A-B7F6-F7D963941F50}"/>
              </a:ext>
            </a:extLst>
          </p:cNvPr>
          <p:cNvSpPr txBox="1">
            <a:spLocks noChangeArrowheads="1"/>
          </p:cNvSpPr>
          <p:nvPr/>
        </p:nvSpPr>
        <p:spPr bwMode="auto">
          <a:xfrm>
            <a:off x="2895600" y="2971801"/>
            <a:ext cx="6324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0000FF"/>
                </a:solidFill>
              </a:rPr>
              <a:t>- Mình về thành thị xa xôi</a:t>
            </a:r>
          </a:p>
          <a:p>
            <a:pPr algn="ctr" eaLnBrk="1" hangingPunct="1">
              <a:spcBef>
                <a:spcPct val="50000"/>
              </a:spcBef>
              <a:buFontTx/>
              <a:buNone/>
            </a:pPr>
            <a:r>
              <a:rPr lang="en-US" altLang="en-US" sz="2800">
                <a:solidFill>
                  <a:srgbClr val="0000FF"/>
                </a:solidFill>
              </a:rPr>
              <a:t>Nhà cao, còn nhớ núi đồi nữa chăng?</a:t>
            </a:r>
          </a:p>
          <a:p>
            <a:pPr algn="ctr" eaLnBrk="1" hangingPunct="1">
              <a:spcBef>
                <a:spcPct val="50000"/>
              </a:spcBef>
              <a:buFontTx/>
              <a:buNone/>
            </a:pPr>
            <a:r>
              <a:rPr lang="en-US" altLang="en-US" sz="2800">
                <a:solidFill>
                  <a:srgbClr val="0000FF"/>
                </a:solidFill>
              </a:rPr>
              <a:t>Phố đông, còn nhớ bản làng</a:t>
            </a:r>
          </a:p>
          <a:p>
            <a:pPr algn="ctr" eaLnBrk="1" hangingPunct="1">
              <a:spcBef>
                <a:spcPct val="50000"/>
              </a:spcBef>
              <a:buFontTx/>
              <a:buNone/>
            </a:pPr>
            <a:r>
              <a:rPr lang="en-US" altLang="en-US" sz="2800">
                <a:solidFill>
                  <a:srgbClr val="0000FF"/>
                </a:solidFill>
              </a:rPr>
              <a:t>Sáng đèn, còn nhớ mảnh trăng giữa rừng?</a:t>
            </a:r>
          </a:p>
        </p:txBody>
      </p:sp>
      <p:sp>
        <p:nvSpPr>
          <p:cNvPr id="19463" name="Rectangle 13">
            <a:extLst>
              <a:ext uri="{FF2B5EF4-FFF2-40B4-BE49-F238E27FC236}">
                <a16:creationId xmlns:a16="http://schemas.microsoft.com/office/drawing/2014/main" xmlns="" id="{CC8C8735-2798-4D48-B4DF-9DE50FB81F96}"/>
              </a:ext>
            </a:extLst>
          </p:cNvPr>
          <p:cNvSpPr>
            <a:spLocks noChangeArrowheads="1"/>
          </p:cNvSpPr>
          <p:nvPr/>
        </p:nvSpPr>
        <p:spPr bwMode="auto">
          <a:xfrm>
            <a:off x="6761164" y="5699126"/>
            <a:ext cx="208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FF"/>
                </a:solidFill>
              </a:rPr>
              <a:t>Việt bắc – Tố Hữu</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1"/>
                                        </p:tgtEl>
                                        <p:attrNameLst>
                                          <p:attrName>style.visibility</p:attrName>
                                        </p:attrNameLst>
                                      </p:cBhvr>
                                      <p:to>
                                        <p:strVal val="visible"/>
                                      </p:to>
                                    </p:set>
                                    <p:anim calcmode="lin" valueType="num">
                                      <p:cBhvr additive="base">
                                        <p:cTn id="7" dur="500" fill="hold"/>
                                        <p:tgtEl>
                                          <p:spTgt spid="40971"/>
                                        </p:tgtEl>
                                        <p:attrNameLst>
                                          <p:attrName>ppt_x</p:attrName>
                                        </p:attrNameLst>
                                      </p:cBhvr>
                                      <p:tavLst>
                                        <p:tav tm="0">
                                          <p:val>
                                            <p:strVal val="#ppt_x"/>
                                          </p:val>
                                        </p:tav>
                                        <p:tav tm="100000">
                                          <p:val>
                                            <p:strVal val="#ppt_x"/>
                                          </p:val>
                                        </p:tav>
                                      </p:tavLst>
                                    </p:anim>
                                    <p:anim calcmode="lin" valueType="num">
                                      <p:cBhvr additive="base">
                                        <p:cTn id="8"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72"/>
                                        </p:tgtEl>
                                        <p:attrNameLst>
                                          <p:attrName>style.visibility</p:attrName>
                                        </p:attrNameLst>
                                      </p:cBhvr>
                                      <p:to>
                                        <p:strVal val="visible"/>
                                      </p:to>
                                    </p:set>
                                    <p:anim calcmode="lin" valueType="num">
                                      <p:cBhvr additive="base">
                                        <p:cTn id="13" dur="500" fill="hold"/>
                                        <p:tgtEl>
                                          <p:spTgt spid="40972"/>
                                        </p:tgtEl>
                                        <p:attrNameLst>
                                          <p:attrName>ppt_x</p:attrName>
                                        </p:attrNameLst>
                                      </p:cBhvr>
                                      <p:tavLst>
                                        <p:tav tm="0">
                                          <p:val>
                                            <p:strVal val="#ppt_x"/>
                                          </p:val>
                                        </p:tav>
                                        <p:tav tm="100000">
                                          <p:val>
                                            <p:strVal val="#ppt_x"/>
                                          </p:val>
                                        </p:tav>
                                      </p:tavLst>
                                    </p:anim>
                                    <p:anim calcmode="lin" valueType="num">
                                      <p:cBhvr additive="base">
                                        <p:cTn id="14" dur="500" fill="hold"/>
                                        <p:tgtEl>
                                          <p:spTgt spid="40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xmlns="" id="{4229B190-02DD-4D79-A9A0-34E75A97A106}"/>
              </a:ext>
            </a:extLst>
          </p:cNvPr>
          <p:cNvSpPr txBox="1"/>
          <p:nvPr/>
        </p:nvSpPr>
        <p:spPr>
          <a:xfrm>
            <a:off x="1100016" y="3075490"/>
            <a:ext cx="7906332"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7200" b="1" dirty="0">
                <a:solidFill>
                  <a:schemeClr val="bg1"/>
                </a:solidFill>
                <a:latin typeface="Times New Roman" pitchFamily="18" charset="0"/>
                <a:ea typeface="微软雅黑" panose="020B0503020204020204" pitchFamily="34" charset="-122"/>
                <a:cs typeface="Times New Roman" pitchFamily="18" charset="0"/>
              </a:rPr>
              <a:t>I</a:t>
            </a:r>
            <a:r>
              <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kumimoji="0" lang="en-US" altLang="zh-CN" sz="7200" b="1" u="none" strike="noStrike" kern="1200" cap="none" spc="0" normalizeH="0" baseline="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Tì</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m</a:t>
            </a:r>
            <a:r>
              <a:rPr kumimoji="0" lang="en-US" altLang="zh-CN" sz="7200" b="1" u="none" strike="noStrike" kern="1200" cap="none" spc="0" normalizeH="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hiểu</a:t>
            </a:r>
            <a:r>
              <a:rPr kumimoji="0" lang="en-US" altLang="zh-CN" sz="7200" b="1" u="none" strike="noStrike" kern="1200" cap="none" spc="0" normalizeH="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chung</a:t>
            </a:r>
            <a:endPar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02866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xmlns=""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xmlns=""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598771" y="1978926"/>
            <a:ext cx="3399245" cy="4307006"/>
          </a:xfrm>
          <a:prstGeom prst="ellipse">
            <a:avLst/>
          </a:prstGeom>
          <a:ln>
            <a:noFill/>
          </a:ln>
          <a:effectLst>
            <a:softEdge rad="112500"/>
          </a:effectLst>
        </p:spPr>
      </p:pic>
      <p:sp>
        <p:nvSpPr>
          <p:cNvPr id="11" name="Cloud Callout 10"/>
          <p:cNvSpPr/>
          <p:nvPr/>
        </p:nvSpPr>
        <p:spPr>
          <a:xfrm rot="20927394" flipH="1">
            <a:off x="2616926" y="1317159"/>
            <a:ext cx="5269091" cy="232012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xmlns=""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xmlns=""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994556" y="1364776"/>
            <a:ext cx="3399245" cy="4307006"/>
          </a:xfrm>
          <a:prstGeom prst="ellipse">
            <a:avLst/>
          </a:prstGeom>
          <a:ln>
            <a:noFill/>
          </a:ln>
          <a:effectLst>
            <a:softEdge rad="112500"/>
          </a:effectLst>
        </p:spPr>
      </p:pic>
      <p:sp>
        <p:nvSpPr>
          <p:cNvPr id="12" name="Rectangle 11"/>
          <p:cNvSpPr/>
          <p:nvPr/>
        </p:nvSpPr>
        <p:spPr bwMode="auto">
          <a:xfrm>
            <a:off x="980649" y="1824416"/>
            <a:ext cx="6471029" cy="1601171"/>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vi-VN" sz="3200" dirty="0">
                <a:solidFill>
                  <a:prstClr val="black"/>
                </a:solidFill>
                <a:latin typeface="Times New Roman" pitchFamily="18" charset="0"/>
                <a:cs typeface="Times New Roman" pitchFamily="18" charset="0"/>
              </a:rPr>
              <a:t>- Nguyễn Duy sinh năm 1948, tên khai sinh là Nguyễn Duy Nhuệ</a:t>
            </a:r>
          </a:p>
        </p:txBody>
      </p:sp>
      <p:sp>
        <p:nvSpPr>
          <p:cNvPr id="13" name="Rectangle 12"/>
          <p:cNvSpPr/>
          <p:nvPr/>
        </p:nvSpPr>
        <p:spPr bwMode="auto">
          <a:xfrm>
            <a:off x="969277" y="4010341"/>
            <a:ext cx="6471029" cy="1694430"/>
          </a:xfrm>
          <a:prstGeom prst="rect">
            <a:avLst/>
          </a:prstGeom>
          <a:noFill/>
          <a:ln w="9525" cap="flat" cmpd="sng" algn="ctr">
            <a:noFill/>
            <a:prstDash val="solid"/>
            <a:miter lim="800000"/>
            <a:headEnd type="none" w="med" len="med"/>
            <a:tailEnd type="none" w="med" len="med"/>
          </a:ln>
          <a:effectLst/>
        </p:spPr>
        <p:txBody>
          <a:bodyPr/>
          <a:lstStyle/>
          <a:p>
            <a:pPr marL="341313" indent="-341313"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L</a:t>
            </a:r>
            <a:r>
              <a:rPr lang="vi-VN" sz="3200" dirty="0">
                <a:solidFill>
                  <a:prstClr val="black"/>
                </a:solidFill>
                <a:latin typeface="Times New Roman" pitchFamily="18" charset="0"/>
                <a:cs typeface="Times New Roman" pitchFamily="18" charset="0"/>
              </a:rPr>
              <a:t>à nhà thơ quân đội trưởng</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thành trong cuộc kháng chiến chống Mỹ cứu nước. </a:t>
            </a:r>
            <a:endParaRPr lang="en-US" sz="3200" b="1" dirty="0">
              <a:solidFill>
                <a:srgbClr val="FF0000"/>
              </a:solidFill>
              <a:latin typeface="Times New Roman" pitchFamily="18" charset="0"/>
              <a:cs typeface="Times New Roman" pitchFamily="18" charset="0"/>
            </a:endParaRPr>
          </a:p>
        </p:txBody>
      </p:sp>
      <p:sp>
        <p:nvSpPr>
          <p:cNvPr id="16" name="Rectangle 15"/>
          <p:cNvSpPr/>
          <p:nvPr/>
        </p:nvSpPr>
        <p:spPr bwMode="auto">
          <a:xfrm>
            <a:off x="969278" y="3109581"/>
            <a:ext cx="4039452" cy="657202"/>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Q</a:t>
            </a:r>
            <a:r>
              <a:rPr lang="vi-VN" sz="3200" dirty="0">
                <a:solidFill>
                  <a:prstClr val="black"/>
                </a:solidFill>
                <a:latin typeface="Times New Roman" pitchFamily="18" charset="0"/>
                <a:cs typeface="Times New Roman" pitchFamily="18" charset="0"/>
              </a:rPr>
              <a:t>uê</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Thanh Hóa.</a:t>
            </a:r>
          </a:p>
        </p:txBody>
      </p:sp>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1000"/>
                                        <p:tgtEl>
                                          <p:spTgt spid="16">
                                            <p:txEl>
                                              <p:pRg st="0" end="0"/>
                                            </p:txEl>
                                          </p:spTgt>
                                        </p:tgtEl>
                                      </p:cBhvr>
                                    </p:animEffect>
                                    <p:anim calcmode="lin" valueType="num">
                                      <p:cBhvr>
                                        <p:cTn id="3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1000"/>
                                        <p:tgtEl>
                                          <p:spTgt spid="13">
                                            <p:txEl>
                                              <p:pRg st="0" end="0"/>
                                            </p:txEl>
                                          </p:spTgt>
                                        </p:tgtEl>
                                      </p:cBhvr>
                                    </p:animEffect>
                                    <p:anim calcmode="lin" valueType="num">
                                      <p:cBhvr>
                                        <p:cTn id="3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400079" y="573210"/>
            <a:ext cx="11296050" cy="587934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itle 1"/>
          <p:cNvSpPr txBox="1">
            <a:spLocks/>
          </p:cNvSpPr>
          <p:nvPr/>
        </p:nvSpPr>
        <p:spPr>
          <a:xfrm>
            <a:off x="218368" y="859824"/>
            <a:ext cx="5662433" cy="663777"/>
          </a:xfrm>
          <a:prstGeom prst="rect">
            <a:avLst/>
          </a:prstGeom>
        </p:spPr>
        <p:txBody>
          <a:bodyPr vert="horz" lIns="91440" tIns="45720" rIns="91440" bIns="45720" rtlCol="0" anchor="b">
            <a:normAutofit fontScale="5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NHÀ THƠ NGUYỄN DUY</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85" y="1643062"/>
            <a:ext cx="4762500" cy="3571875"/>
          </a:xfrm>
          <a:prstGeom prst="rect">
            <a:avLst/>
          </a:prstGeom>
        </p:spPr>
      </p:pic>
      <p:sp>
        <p:nvSpPr>
          <p:cNvPr id="20" name="Title 1"/>
          <p:cNvSpPr txBox="1">
            <a:spLocks/>
          </p:cNvSpPr>
          <p:nvPr/>
        </p:nvSpPr>
        <p:spPr>
          <a:xfrm>
            <a:off x="5643324" y="1308296"/>
            <a:ext cx="5662433" cy="6637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B050"/>
                </a:solidFill>
                <a:latin typeface="Times New Roman" panose="02020603050405020304" pitchFamily="18" charset="0"/>
                <a:cs typeface="Times New Roman" panose="02020603050405020304" pitchFamily="18" charset="0"/>
              </a:rPr>
              <a:t> THƠ NGUYỄN DUY</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276" y="2136855"/>
            <a:ext cx="1807335" cy="26985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759" y="2841802"/>
            <a:ext cx="1837429" cy="27839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4214" y="3687881"/>
            <a:ext cx="1664745" cy="2528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80002580"/>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TotalTime>
  <Words>3797</Words>
  <Application>Microsoft Macintosh PowerPoint</Application>
  <PresentationFormat>Custom</PresentationFormat>
  <Paragraphs>511</Paragraphs>
  <Slides>58</Slides>
  <Notes>52</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微软雅黑</vt:lpstr>
      <vt:lpstr>#9Slide03 Arima Madurai</vt:lpstr>
      <vt:lpstr>#9Slide03 Arima Madurai Black</vt:lpstr>
      <vt:lpstr>.VnAristote</vt:lpstr>
      <vt:lpstr>Calibri</vt:lpstr>
      <vt:lpstr>Calibri Light</vt:lpstr>
      <vt:lpstr>Harrington</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Macbook</cp:lastModifiedBy>
  <cp:revision>112</cp:revision>
  <dcterms:created xsi:type="dcterms:W3CDTF">2018-08-09T12:27:57Z</dcterms:created>
  <dcterms:modified xsi:type="dcterms:W3CDTF">2021-01-27T02:18:36Z</dcterms:modified>
</cp:coreProperties>
</file>