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57" r:id="rId4"/>
    <p:sldId id="259" r:id="rId5"/>
    <p:sldId id="260" r:id="rId6"/>
    <p:sldId id="261" r:id="rId7"/>
    <p:sldId id="263" r:id="rId8"/>
    <p:sldId id="272" r:id="rId9"/>
    <p:sldId id="273" r:id="rId10"/>
    <p:sldId id="264" r:id="rId11"/>
    <p:sldId id="266" r:id="rId12"/>
    <p:sldId id="27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EBB7C3F9-3E68-41E8-9006-1A167004C80C}">
          <p14:sldIdLst>
            <p14:sldId id="256"/>
            <p14:sldId id="257"/>
            <p14:sldId id="259"/>
            <p14:sldId id="260"/>
            <p14:sldId id="261"/>
            <p14:sldId id="263"/>
            <p14:sldId id="272"/>
            <p14:sldId id="273"/>
            <p14:sldId id="264"/>
            <p14:sldId id="266"/>
            <p14:sldId id="27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1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14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77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6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22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5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48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2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8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5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E7B7-CD17-41BC-81D2-6DD927B66FD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0E65-2FA9-4BC9-95D2-0620C4514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92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Computer\Downloads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86200"/>
            <a:ext cx="4343400" cy="2971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14400" y="228600"/>
            <a:ext cx="70318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Teacher: Doan Le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Long Bien Secondary School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all" dirty="0" smtClean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</a:rPr>
              <a:t>Unit </a:t>
            </a:r>
            <a:r>
              <a:rPr lang="en-US" sz="3800" b="1" cap="all" dirty="0" smtClean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</a:rPr>
              <a:t>9: ENGLISH IN THE WORLD</a:t>
            </a:r>
            <a:endParaRPr lang="en-US" sz="38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tencil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b="1" cap="all" dirty="0" smtClean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SKILLS 1</a:t>
            </a:r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School year: 2020 - 2021</a:t>
            </a:r>
            <a:endParaRPr lang="en-US" sz="3200" b="1" cap="all" dirty="0">
              <a:ln w="90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494" y="745866"/>
            <a:ext cx="881697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It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export of the English language and the great growth of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United States that has led to its dominance in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 today.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2243" y="2255223"/>
            <a:ext cx="883285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Massive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immigration.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 b. Read the text again and answer the questions.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1294" y="2910245"/>
            <a:ext cx="88392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They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all their school subjects and everyday activities in English.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4038600"/>
            <a:ext cx="884396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It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blend of English and Hindi words and phrases.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4787205"/>
            <a:ext cx="8832851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They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being invented every day all over the world due to the free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admissions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words from other languages and the easy creation of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compounds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derivatives.</a:t>
            </a:r>
          </a:p>
        </p:txBody>
      </p:sp>
      <p:pic>
        <p:nvPicPr>
          <p:cNvPr id="12" name="Picture 1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069" y="5626893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0"/>
            <a:ext cx="8663880" cy="523220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Ways to improve your English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99"/>
          <a:stretch/>
        </p:blipFill>
        <p:spPr bwMode="auto">
          <a:xfrm>
            <a:off x="251520" y="685799"/>
            <a:ext cx="8663880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9879" y="685800"/>
            <a:ext cx="34211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hOMEWORK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57215"/>
            <a:ext cx="990600" cy="8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900297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Learn vocabulary by heart.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the 3 passages again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Prepare skill 2 (Write EX 1,2 into your exercise books)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50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50" t="18014" r="15000" b="14785"/>
          <a:stretch/>
        </p:blipFill>
        <p:spPr bwMode="auto">
          <a:xfrm>
            <a:off x="0" y="1"/>
            <a:ext cx="9296400" cy="69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979613" y="1752600"/>
            <a:ext cx="4410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Lesson 3: 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SKILLS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685800"/>
            <a:ext cx="84898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Unit 9: </a:t>
            </a: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english</a:t>
            </a: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 in the world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LOVE JAN\Desktop\English speaking countries_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629400" cy="34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67387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433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910"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090"/>
          <a:stretch>
            <a:fillRect/>
          </a:stretch>
        </p:blipFill>
        <p:spPr bwMode="auto">
          <a:xfrm>
            <a:off x="5029200" y="3430587"/>
            <a:ext cx="39878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OVE JAN\Desktop\English speaking countries_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51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76200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establishment (n):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establish (v)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ɪˈstæblɪʃ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1" y="2433935"/>
            <a:ext cx="67818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settlement (n)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settle (v)</a:t>
            </a:r>
            <a:r>
              <a:rPr lang="en-US" sz="2400" dirty="0" smtClean="0">
                <a:solidFill>
                  <a:schemeClr val="bg1"/>
                </a:solidFill>
              </a:rPr>
              <a:t> /ˈ</a:t>
            </a:r>
            <a:r>
              <a:rPr lang="en-US" sz="2400" dirty="0" err="1" smtClean="0">
                <a:solidFill>
                  <a:schemeClr val="bg1"/>
                </a:solidFill>
              </a:rPr>
              <a:t>setl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4338935"/>
            <a:ext cx="571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mmersion school: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ɪˈmɜːʃn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352800"/>
            <a:ext cx="2641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ssist (v) = help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1800" y="5329535"/>
            <a:ext cx="3403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dmission (n):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6167735"/>
            <a:ext cx="54229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erivatives (n)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dɪˈrɪvətɪv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1519535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dominant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smtClean="0">
                <a:solidFill>
                  <a:schemeClr val="bg1"/>
                </a:solidFill>
              </a:rPr>
              <a:t>/ˈ</a:t>
            </a:r>
            <a:r>
              <a:rPr lang="en-US" sz="2400" dirty="0" err="1" smtClean="0">
                <a:solidFill>
                  <a:schemeClr val="bg1"/>
                </a:solidFill>
              </a:rPr>
              <a:t>dɒmɪnənt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Dominance (n)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81200" y="537865"/>
            <a:ext cx="15748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962400" y="1070996"/>
            <a:ext cx="10668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33800" y="2017564"/>
            <a:ext cx="12192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600200" y="2931964"/>
            <a:ext cx="9906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3400" y="4836964"/>
            <a:ext cx="20574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213600" y="5827564"/>
            <a:ext cx="10160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58000" y="6360964"/>
            <a:ext cx="12065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499795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300" y="833735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establishment (n):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establish (v)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ɪˈstæblɪʃ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4135"/>
            <a:ext cx="266700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2203102"/>
            <a:ext cx="67818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settlement (n)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settle (v)</a:t>
            </a:r>
            <a:r>
              <a:rPr lang="en-US" sz="2400" dirty="0" smtClean="0">
                <a:solidFill>
                  <a:schemeClr val="bg1"/>
                </a:solidFill>
              </a:rPr>
              <a:t> /ˈ</a:t>
            </a:r>
            <a:r>
              <a:rPr lang="en-US" sz="2400" dirty="0" err="1" smtClean="0">
                <a:solidFill>
                  <a:schemeClr val="bg1"/>
                </a:solidFill>
              </a:rPr>
              <a:t>setl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571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immersion school: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ɪˈmɜːʃn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2891135"/>
            <a:ext cx="66675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assist (v) = help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assitance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267200"/>
            <a:ext cx="5562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admission (n):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150" y="4876800"/>
            <a:ext cx="54229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derivatives (n)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dɪˈrɪvətɪv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1519535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dominant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smtClean="0">
                <a:solidFill>
                  <a:schemeClr val="bg1"/>
                </a:solidFill>
              </a:rPr>
              <a:t>/ˈ</a:t>
            </a:r>
            <a:r>
              <a:rPr lang="en-US" sz="2400" dirty="0" err="1" smtClean="0">
                <a:solidFill>
                  <a:schemeClr val="bg1"/>
                </a:solidFill>
              </a:rPr>
              <a:t>dɒmɪnənt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Dominance (n)</a:t>
            </a:r>
          </a:p>
        </p:txBody>
      </p:sp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090"/>
          <a:stretch>
            <a:fillRect/>
          </a:stretch>
        </p:blipFill>
        <p:spPr bwMode="auto">
          <a:xfrm>
            <a:off x="4572000" y="3495675"/>
            <a:ext cx="4572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910"/>
          <a:stretch>
            <a:fillRect/>
          </a:stretch>
        </p:blipFill>
        <p:spPr bwMode="auto">
          <a:xfrm>
            <a:off x="0" y="304800"/>
            <a:ext cx="457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52400" y="-44301"/>
            <a:ext cx="9372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 a. Read the text  </a:t>
            </a:r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match the headings (a-c) to the paragraphs (1-3).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066800"/>
            <a:ext cx="4572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A changing language.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752600"/>
            <a:ext cx="4572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A global language.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5063" y="2438400"/>
            <a:ext cx="455893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Learning English almost 24 hours day.</a:t>
            </a:r>
          </a:p>
        </p:txBody>
      </p:sp>
      <p:pic>
        <p:nvPicPr>
          <p:cNvPr id="25" name="Picture 2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604566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514600" y="417364"/>
            <a:ext cx="20193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66700" y="4953000"/>
            <a:ext cx="20193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53000" y="4114800"/>
            <a:ext cx="3038475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1397E-6 L -0.225 -2.91397E-6 C -0.32622 -2.91397E-6 -0.45 -0.03792 -0.45 -0.0673 L -0.45 -0.13344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6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8094E-6 L -0.23784 2.58094E-6 C -0.34479 2.58094E-6 -0.47569 0.11447 -0.47569 0.20814 L -0.47569 0.41697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5" y="20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0.02083 -3.7037E-7 C 0.03038 -3.7037E-7 0.04167 0.13773 0.04167 0.24977 L 0.04167 0.49977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4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090"/>
          <a:stretch>
            <a:fillRect/>
          </a:stretch>
        </p:blipFill>
        <p:spPr bwMode="auto">
          <a:xfrm>
            <a:off x="4572000" y="457200"/>
            <a:ext cx="4572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910"/>
          <a:stretch>
            <a:fillRect/>
          </a:stretch>
        </p:blipFill>
        <p:spPr bwMode="auto">
          <a:xfrm>
            <a:off x="0" y="457200"/>
            <a:ext cx="457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338" y="-73490"/>
            <a:ext cx="8424862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810000"/>
            <a:ext cx="45688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466070"/>
            <a:ext cx="8713788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has given the English language its dominance in the world today?</a:t>
            </a:r>
          </a:p>
          <a:p>
            <a:pPr marL="342900" indent="-342900">
              <a:buFontTx/>
              <a:buAutoNum type="arabicPeriod"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What was the great growth of population in the United States in the 19th and 20th centuries assisted by?</a:t>
            </a:r>
          </a:p>
          <a:p>
            <a:pPr marL="342900" indent="-342900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What do English learners do in English immersion schools?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What is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Hinglish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How are new English words being invented every day  all over the world?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1240720"/>
            <a:ext cx="8816975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is the export of the English language and the great growth of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 in the United States that has led to its dominance in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world today.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4949" y="3080077"/>
            <a:ext cx="883285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Massive immigration.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8600" y="3854291"/>
            <a:ext cx="8839200" cy="43088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- </a:t>
            </a:r>
            <a:r>
              <a:rPr lang="en-US" sz="2200" b="1">
                <a:solidFill>
                  <a:schemeClr val="bg1"/>
                </a:solidFill>
              </a:rPr>
              <a:t>They do all their school subjects and everyday activities in English.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23838" y="4586128"/>
            <a:ext cx="8843962" cy="43088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- It is a blend of English and Hindi words and phrases.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4949" y="5663624"/>
            <a:ext cx="8832851" cy="11079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200" b="1" dirty="0">
                <a:solidFill>
                  <a:schemeClr val="bg1"/>
                </a:solidFill>
              </a:rPr>
              <a:t> They are being invented every day all over the world due to the free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admissions of words from other languages and the easy creation of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compounds and derivatives.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pic>
        <p:nvPicPr>
          <p:cNvPr id="12" name="Picture 1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036248"/>
            <a:ext cx="90805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4393"/>
          <a:stretch/>
        </p:blipFill>
        <p:spPr bwMode="auto">
          <a:xfrm>
            <a:off x="188119" y="3526353"/>
            <a:ext cx="8920956" cy="324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143000" y="4724400"/>
            <a:ext cx="772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05387" y="4953000"/>
            <a:ext cx="2081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10426" y="5791200"/>
            <a:ext cx="1552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8374" y="6036248"/>
            <a:ext cx="772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924800" y="4495800"/>
            <a:ext cx="1044575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53000" y="5410200"/>
            <a:ext cx="1475582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43000" y="5257800"/>
            <a:ext cx="5470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971800" y="5889865"/>
            <a:ext cx="6096000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0410" y="2710754"/>
            <a:ext cx="1754189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8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4" y="701457"/>
            <a:ext cx="88169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do English learners do in English immersion schools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4800" y="1811417"/>
            <a:ext cx="88392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They do all their school subjects and everyday activities in English.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60" b="33910"/>
          <a:stretch/>
        </p:blipFill>
        <p:spPr bwMode="auto">
          <a:xfrm>
            <a:off x="152400" y="2819400"/>
            <a:ext cx="8808641" cy="39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810814" y="4250738"/>
            <a:ext cx="3936604" cy="62606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885031" y="5943600"/>
            <a:ext cx="772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29492" y="6324600"/>
            <a:ext cx="2994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410200" y="701457"/>
            <a:ext cx="3199606" cy="62606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4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546557"/>
            <a:ext cx="87137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Hinglish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How are new English words being invented every day  all over the world?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8780" y="1249234"/>
            <a:ext cx="884396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It is a blend of English and Hindi words and phrases.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1149" y="2702628"/>
            <a:ext cx="8832851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They are being invented every day all over the world due to the free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admissions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words from other languages and the easy creation of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compounds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derivatives.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sp>
        <p:nvSpPr>
          <p:cNvPr id="24" name="Oval 23"/>
          <p:cNvSpPr/>
          <p:nvPr/>
        </p:nvSpPr>
        <p:spPr>
          <a:xfrm>
            <a:off x="1828800" y="546557"/>
            <a:ext cx="1600200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090"/>
          <a:stretch>
            <a:fillRect/>
          </a:stretch>
        </p:blipFill>
        <p:spPr bwMode="auto">
          <a:xfrm>
            <a:off x="1060451" y="4163822"/>
            <a:ext cx="7169149" cy="26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828800" y="5791200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38800" y="5334000"/>
            <a:ext cx="16002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53099" y="1772454"/>
            <a:ext cx="3211513" cy="633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7374" y="5791200"/>
            <a:ext cx="3121026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828800" y="6248400"/>
            <a:ext cx="60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28800" y="6477000"/>
            <a:ext cx="60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6705600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4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2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634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TAComputer</cp:lastModifiedBy>
  <cp:revision>37</cp:revision>
  <dcterms:created xsi:type="dcterms:W3CDTF">2020-04-13T14:20:42Z</dcterms:created>
  <dcterms:modified xsi:type="dcterms:W3CDTF">2020-10-18T17:31:04Z</dcterms:modified>
</cp:coreProperties>
</file>