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7" r:id="rId2"/>
    <p:sldId id="264" r:id="rId3"/>
    <p:sldId id="268" r:id="rId4"/>
    <p:sldId id="270" r:id="rId5"/>
    <p:sldId id="269" r:id="rId6"/>
    <p:sldId id="273" r:id="rId7"/>
    <p:sldId id="286" r:id="rId8"/>
    <p:sldId id="275" r:id="rId9"/>
    <p:sldId id="271" r:id="rId10"/>
    <p:sldId id="276" r:id="rId11"/>
    <p:sldId id="274" r:id="rId12"/>
    <p:sldId id="290" r:id="rId13"/>
    <p:sldId id="284" r:id="rId14"/>
    <p:sldId id="277" r:id="rId15"/>
    <p:sldId id="278" r:id="rId16"/>
    <p:sldId id="279" r:id="rId17"/>
    <p:sldId id="280" r:id="rId18"/>
    <p:sldId id="281" r:id="rId19"/>
    <p:sldId id="282" r:id="rId20"/>
    <p:sldId id="285" r:id="rId21"/>
    <p:sldId id="287" r:id="rId22"/>
    <p:sldId id="289" r:id="rId23"/>
    <p:sldId id="288" r:id="rId24"/>
  </p:sldIdLst>
  <p:sldSz cx="9144000" cy="6858000" type="screen4x3"/>
  <p:notesSz cx="6858000" cy="9144000"/>
  <p:embeddedFontLst>
    <p:embeddedFont>
      <p:font typeface="Twinkl SemiBold" charset="0"/>
      <p:bold r:id="rId27"/>
    </p:embeddedFont>
    <p:embeddedFont>
      <p:font typeface="Arial Black" pitchFamily="34" charset="0"/>
      <p:bold r:id="rId28"/>
    </p:embeddedFont>
    <p:embeddedFont>
      <p:font typeface="Tahoma" pitchFamily="34" charset="0"/>
      <p:regular r:id="rId29"/>
      <p:bold r:id="rId30"/>
    </p:embeddedFont>
    <p:embeddedFont>
      <p:font typeface="Twinkl" charset="0"/>
      <p:regular r:id="rId31"/>
      <p:bold r:id="rId32"/>
    </p:embeddedFont>
    <p:embeddedFont>
      <p:font typeface=".VnTime" pitchFamily="34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Sassoon Infant Rg" charset="0"/>
      <p:regular r:id="rId41"/>
      <p:bold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105"/>
    <a:srgbClr val="ACDDFC"/>
    <a:srgbClr val="4DA3AE"/>
    <a:srgbClr val="A9B875"/>
    <a:srgbClr val="DE1E5A"/>
    <a:srgbClr val="18A0DB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578" y="-90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BF1499-1B56-4614-82A9-DAD81FEEAB42}" type="datetimeFigureOut">
              <a:rPr lang="en-GB"/>
              <a:pPr>
                <a:defRPr/>
              </a:pPr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451AB4-37F0-4E05-BD7C-D77BABEC51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993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0A1229-5EE4-4E32-B901-DEFBAECF9185}" type="datetimeFigureOut">
              <a:rPr lang="en-GB"/>
              <a:pPr>
                <a:defRPr/>
              </a:pPr>
              <a:t>13/01/2021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F102AB-32E9-4C2C-8A56-CFC3FB8CB8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061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56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63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40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057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224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2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13/01/2021</a:t>
            </a:fld>
            <a:endParaRPr lang="vi-VN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86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7.xml"/><Relationship Id="rId12" Type="http://schemas.openxmlformats.org/officeDocument/2006/relationships/image" Target="../media/image3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6.xml"/><Relationship Id="rId11" Type="http://schemas.openxmlformats.org/officeDocument/2006/relationships/image" Target="../media/image29.gif"/><Relationship Id="rId5" Type="http://schemas.openxmlformats.org/officeDocument/2006/relationships/slide" Target="slide15.xml"/><Relationship Id="rId15" Type="http://schemas.openxmlformats.org/officeDocument/2006/relationships/slide" Target="slide20.xml"/><Relationship Id="rId10" Type="http://schemas.openxmlformats.org/officeDocument/2006/relationships/image" Target="../media/image28.gif"/><Relationship Id="rId4" Type="http://schemas.openxmlformats.org/officeDocument/2006/relationships/image" Target="../media/image27.png"/><Relationship Id="rId9" Type="http://schemas.openxmlformats.org/officeDocument/2006/relationships/slide" Target="slide19.xml"/><Relationship Id="rId1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0"/>
          <p:cNvSpPr txBox="1">
            <a:spLocks/>
          </p:cNvSpPr>
          <p:nvPr/>
        </p:nvSpPr>
        <p:spPr>
          <a:xfrm>
            <a:off x="174567" y="994815"/>
            <a:ext cx="5685905" cy="609542"/>
          </a:xfrm>
          <a:prstGeom prst="roundRect">
            <a:avLst>
              <a:gd name="adj" fmla="val 963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3600" dirty="0" smtClean="0">
                <a:solidFill>
                  <a:schemeClr val="bg1"/>
                </a:solidFill>
              </a:rPr>
              <a:t>WELCOME TO OUR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86800" cy="8683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PREDICTION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876800" cy="4754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1. The water in the lake has been polluted by a ship.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2. Water pollution in the lake has made the fish die.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3. Aquatic plants may also die because of the polluted water.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4. Nick wouldn’t sneeze so much if the air was clean.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5.Nick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will give a talk about water and air pollution.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0556640"/>
              </p:ext>
            </p:extLst>
          </p:nvPr>
        </p:nvGraphicFramePr>
        <p:xfrm>
          <a:off x="5715000" y="914402"/>
          <a:ext cx="2971800" cy="5029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88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903720" y="1604355"/>
            <a:ext cx="461356" cy="60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56069" y="2502129"/>
            <a:ext cx="461356" cy="60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9080" y="3445466"/>
            <a:ext cx="461356" cy="60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56069" y="4229632"/>
            <a:ext cx="461356" cy="60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56069" y="5086616"/>
            <a:ext cx="461356" cy="60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6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821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401451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Find a word / phrase that means 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474" y="1145159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no longer alive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" y="1923047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growing or living in, on, or near water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474" y="2625983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3. throwing away something you do not want, especially in a place with is not allowed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348" y="3750998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4. A substance that can make people or animals ill or kill them if they eat or drink it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496318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5. Made unclear or unsafe to use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580138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6. To think of an idea, or a plan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4200" y="1115080"/>
            <a:ext cx="25146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dead 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29600" y="1115080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L10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6389" y="1863983"/>
            <a:ext cx="152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aquatic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09811" y="1870531"/>
            <a:ext cx="87228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L16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2537" y="2586664"/>
            <a:ext cx="1143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dump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09811" y="2602706"/>
            <a:ext cx="117708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L10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24437" y="3737657"/>
            <a:ext cx="1219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poison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8755" y="3750998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L15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44133" y="5044229"/>
            <a:ext cx="1576137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polluted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89758" y="4883248"/>
            <a:ext cx="9525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L13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6400" y="5867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come up with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29600" y="5867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L22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01:00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00:59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00:57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00:50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00:49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00:47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00:44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00:40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00:39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00:37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00:36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00:30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00:29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00:28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00:27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00:26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00:25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00:24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00:23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00:22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00:21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00:20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00:19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00:17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00:12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00:10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00:09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00:08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00:07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00:06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00:05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00:04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00:03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00:02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00:01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7156332" y="119425"/>
            <a:ext cx="1803892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00:00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3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230"/>
            <a:ext cx="9144000" cy="39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1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0" y="0"/>
            <a:ext cx="9144000" cy="6924502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5272" y="118441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Answer the questions.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344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Where are Nick and Mi ?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1286458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What does the water in the lake look like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188542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3. Why is Mi surprised when they get closer 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245692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4. What is the factory dumping into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306697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5. Why is Nick sneezing so much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91735" y="4973379"/>
            <a:ext cx="2186046" cy="68546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STOP</a:t>
            </a:r>
            <a:endParaRPr lang="en-US" sz="4400" dirty="0"/>
          </a:p>
        </p:txBody>
      </p:sp>
      <p:sp>
        <p:nvSpPr>
          <p:cNvPr id="26" name="Oval 2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01:30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01:29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01:23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01:18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01:03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00:55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00:52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00:48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00:47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00:44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00:42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00:34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00:33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00:31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00:29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00:21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00:18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00:12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00:10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00:07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00:05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00:03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00:00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121613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5206817" y="5373909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067429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570580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948" y="928582"/>
            <a:ext cx="370518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SPIN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76285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951" y="841069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1249251" y="5692316"/>
            <a:ext cx="873053" cy="45090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435335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896236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5241" y="1016147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rgbClr val="FF0000"/>
                </a:solidFill>
              </a:rPr>
              <a:t>1.Where are Nick and </a:t>
            </a:r>
            <a:r>
              <a:rPr lang="en-US" sz="4050" b="1" dirty="0" err="1">
                <a:solidFill>
                  <a:srgbClr val="FF0000"/>
                </a:solidFill>
              </a:rPr>
              <a:t>Mi</a:t>
            </a:r>
            <a:r>
              <a:rPr lang="en-US" sz="405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2510453"/>
            <a:ext cx="3680099" cy="6816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lphaU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They </a:t>
            </a:r>
            <a:r>
              <a:rPr lang="en-US" dirty="0">
                <a:solidFill>
                  <a:schemeClr val="tx1"/>
                </a:solidFill>
              </a:rPr>
              <a:t>are in </a:t>
            </a:r>
            <a:r>
              <a:rPr lang="en-US" dirty="0" err="1">
                <a:solidFill>
                  <a:schemeClr val="tx1"/>
                </a:solidFill>
              </a:rPr>
              <a:t>Mi's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home </a:t>
            </a:r>
          </a:p>
          <a:p>
            <a:pPr lvl="0">
              <a:defRPr/>
            </a:pPr>
            <a:r>
              <a:rPr lang="en-US" dirty="0" smtClean="0">
                <a:solidFill>
                  <a:schemeClr val="tx1"/>
                </a:solidFill>
              </a:rPr>
              <a:t>village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513594"/>
            <a:ext cx="3680099" cy="6784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chemeClr val="tx1"/>
                </a:solidFill>
              </a:rPr>
              <a:t>They are in Nick's </a:t>
            </a:r>
            <a:r>
              <a:rPr lang="en-US" dirty="0" smtClean="0">
                <a:solidFill>
                  <a:schemeClr val="tx1"/>
                </a:solidFill>
              </a:rPr>
              <a:t>home</a:t>
            </a:r>
          </a:p>
          <a:p>
            <a:pPr lvl="0">
              <a:defRPr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village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9802" y="3548469"/>
            <a:ext cx="3680099" cy="5914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</a:rPr>
              <a:t>C</a:t>
            </a:r>
            <a:r>
              <a:rPr lang="vi-VN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They are in the city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0" y="356463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cs typeface="Arial" panose="020B0604020202020204" pitchFamily="34" charset="0"/>
              </a:rPr>
              <a:t>D.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They are in a sea village</a:t>
            </a:r>
            <a:endParaRPr lang="vi-VN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529560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80146" y="3580179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67" y="3561424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544538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4575318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601589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062490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2.What does the water in the lake look like?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267670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 err="1">
                <a:solidFill>
                  <a:schemeClr val="tx1"/>
                </a:solidFill>
              </a:rPr>
              <a:t>A.It's</a:t>
            </a:r>
            <a:r>
              <a:rPr lang="en-US" sz="2400" dirty="0">
                <a:solidFill>
                  <a:schemeClr val="tx1"/>
                </a:solidFill>
              </a:rPr>
              <a:t> almost blue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67984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 err="1">
                <a:solidFill>
                  <a:schemeClr val="tx1"/>
                </a:solidFill>
              </a:rPr>
              <a:t>B.It's</a:t>
            </a:r>
            <a:r>
              <a:rPr lang="en-US" sz="2400" dirty="0">
                <a:solidFill>
                  <a:schemeClr val="tx1"/>
                </a:solidFill>
              </a:rPr>
              <a:t> almost black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34358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 err="1">
                <a:solidFill>
                  <a:schemeClr val="tx1"/>
                </a:solidFill>
              </a:rPr>
              <a:t>C.It's</a:t>
            </a:r>
            <a:r>
              <a:rPr lang="en-US" sz="2400" dirty="0">
                <a:solidFill>
                  <a:schemeClr val="tx1"/>
                </a:solidFill>
              </a:rPr>
              <a:t> almost pink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334672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 err="1">
                <a:solidFill>
                  <a:schemeClr val="tx1"/>
                </a:solidFill>
              </a:rPr>
              <a:t>D.It's</a:t>
            </a:r>
            <a:r>
              <a:rPr lang="en-US" sz="2400" dirty="0">
                <a:solidFill>
                  <a:schemeClr val="tx1"/>
                </a:solidFill>
              </a:rPr>
              <a:t> almost yellow</a:t>
            </a:r>
            <a:endParaRPr lang="vi-VN" sz="2400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69581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36861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37730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34568"/>
            <a:ext cx="603557" cy="482845"/>
          </a:xfrm>
          <a:prstGeom prst="rect">
            <a:avLst/>
          </a:prstGeom>
        </p:spPr>
      </p:pic>
      <p:sp>
        <p:nvSpPr>
          <p:cNvPr id="19" name="Cloud 18">
            <a:hlinkClick r:id="rId14" action="ppaction://hlinksldjump"/>
          </p:cNvPr>
          <p:cNvSpPr/>
          <p:nvPr/>
        </p:nvSpPr>
        <p:spPr>
          <a:xfrm>
            <a:off x="3500621" y="4575318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75" y="4066483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56" y="4626526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37" y="5087427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3.Why is </a:t>
            </a:r>
            <a:r>
              <a:rPr lang="en-US" sz="2400" b="1" dirty="0" err="1">
                <a:solidFill>
                  <a:srgbClr val="FF0000"/>
                </a:solidFill>
              </a:rPr>
              <a:t>Mi</a:t>
            </a:r>
            <a:r>
              <a:rPr lang="en-US" sz="2400" b="1" dirty="0">
                <a:solidFill>
                  <a:srgbClr val="FF0000"/>
                </a:solidFill>
              </a:rPr>
              <a:t> surprised when they get closer to the lake?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0283" y="2701644"/>
            <a:ext cx="4032234" cy="844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 err="1">
                <a:solidFill>
                  <a:schemeClr val="tx1"/>
                </a:solidFill>
              </a:rPr>
              <a:t>A.Because</a:t>
            </a:r>
            <a:r>
              <a:rPr lang="en-US" sz="2400" dirty="0">
                <a:solidFill>
                  <a:schemeClr val="tx1"/>
                </a:solidFill>
              </a:rPr>
              <a:t> the lake is beautiful.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71753" y="2701644"/>
            <a:ext cx="3680099" cy="844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Because she hasn’t seen this lake before.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0283" y="3660722"/>
            <a:ext cx="4011113" cy="10842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 err="1">
                <a:solidFill>
                  <a:schemeClr val="tx1"/>
                </a:solidFill>
              </a:rPr>
              <a:t>C.Because</a:t>
            </a:r>
            <a:r>
              <a:rPr lang="en-US" sz="2400" dirty="0">
                <a:solidFill>
                  <a:schemeClr val="tx1"/>
                </a:solidFill>
              </a:rPr>
              <a:t> she sees the fish are dead.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97714" y="3660722"/>
            <a:ext cx="3680099" cy="10776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Because she wants to swim.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04" y="2887902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52" y="414801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6" y="421453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08" y="2792588"/>
            <a:ext cx="549444" cy="482845"/>
          </a:xfrm>
          <a:prstGeom prst="rect">
            <a:avLst/>
          </a:prstGeom>
        </p:spPr>
      </p:pic>
      <p:sp>
        <p:nvSpPr>
          <p:cNvPr id="19" name="Cloud 18">
            <a:hlinkClick r:id="rId13" action="ppaction://hlinksldjump"/>
          </p:cNvPr>
          <p:cNvSpPr/>
          <p:nvPr/>
        </p:nvSpPr>
        <p:spPr>
          <a:xfrm>
            <a:off x="3787049" y="5232229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4274301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4.What is the factory dumping into the lake?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2510444"/>
            <a:ext cx="3680099" cy="9771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</a:rPr>
              <a:t>A. </a:t>
            </a:r>
            <a:r>
              <a:rPr lang="en-US" dirty="0">
                <a:solidFill>
                  <a:schemeClr val="tx1"/>
                </a:solidFill>
              </a:rPr>
              <a:t>It's dumping water into the lake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510444"/>
            <a:ext cx="3680099" cy="98027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</a:rPr>
              <a:t>B. </a:t>
            </a:r>
            <a:r>
              <a:rPr lang="en-US" dirty="0">
                <a:solidFill>
                  <a:schemeClr val="tx1"/>
                </a:solidFill>
              </a:rPr>
              <a:t>It's dumping poison into the lake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576342"/>
            <a:ext cx="3680099" cy="8077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</a:rPr>
              <a:t>C. </a:t>
            </a:r>
            <a:r>
              <a:rPr lang="en-US" dirty="0">
                <a:solidFill>
                  <a:schemeClr val="tx1"/>
                </a:solidFill>
              </a:rPr>
              <a:t>It's dumping food </a:t>
            </a:r>
            <a:r>
              <a:rPr lang="en-US" dirty="0" smtClean="0">
                <a:solidFill>
                  <a:schemeClr val="tx1"/>
                </a:solidFill>
              </a:rPr>
              <a:t>into</a:t>
            </a:r>
          </a:p>
          <a:p>
            <a:pPr lvl="0">
              <a:defRPr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the lake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3579482"/>
            <a:ext cx="3680099" cy="8046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</a:rPr>
              <a:t>D. </a:t>
            </a:r>
            <a:r>
              <a:rPr lang="en-US" dirty="0">
                <a:solidFill>
                  <a:schemeClr val="tx1"/>
                </a:solidFill>
              </a:rPr>
              <a:t>It's dumping plastic bags into the lake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92856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8472" y="3716075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81" y="389436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967323"/>
            <a:ext cx="603557" cy="482845"/>
          </a:xfrm>
          <a:prstGeom prst="rect">
            <a:avLst/>
          </a:prstGeom>
        </p:spPr>
      </p:pic>
      <p:sp>
        <p:nvSpPr>
          <p:cNvPr id="19" name="Cloud 18">
            <a:hlinkClick r:id="rId14" action="ppaction://hlinksldjump"/>
          </p:cNvPr>
          <p:cNvSpPr/>
          <p:nvPr/>
        </p:nvSpPr>
        <p:spPr>
          <a:xfrm>
            <a:off x="3713257" y="5024205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4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5.Why is Nick sneezing so much?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46859" y="2768138"/>
            <a:ext cx="3680099" cy="9624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1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100" dirty="0">
                <a:solidFill>
                  <a:schemeClr val="tx1"/>
                </a:solidFill>
              </a:rPr>
              <a:t>Because the river is not clean.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768138"/>
            <a:ext cx="3680099" cy="9553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1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100" dirty="0">
                <a:solidFill>
                  <a:schemeClr val="tx1"/>
                </a:solidFill>
              </a:rPr>
              <a:t>Because the water is not clean.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809096"/>
            <a:ext cx="3680099" cy="8959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1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100" dirty="0">
                <a:solidFill>
                  <a:schemeClr val="tx1"/>
                </a:solidFill>
              </a:rPr>
              <a:t>Because the factory is not clean.</a:t>
            </a:r>
            <a:r>
              <a:rPr lang="vi-VN" sz="21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97961" y="3812236"/>
            <a:ext cx="3680099" cy="8928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vi-VN" sz="2100" dirty="0">
                <a:solidFill>
                  <a:schemeClr val="tx1"/>
                </a:solidFill>
                <a:latin typeface="Arial" panose="020B0604020202020204" pitchFamily="34" charset="0"/>
              </a:rPr>
              <a:t>D. </a:t>
            </a:r>
            <a:r>
              <a:rPr lang="en-US" sz="2100" dirty="0">
                <a:solidFill>
                  <a:schemeClr val="tx1"/>
                </a:solidFill>
              </a:rPr>
              <a:t>B</a:t>
            </a:r>
            <a:r>
              <a:rPr lang="en-US" sz="2100" dirty="0" err="1">
                <a:solidFill>
                  <a:schemeClr val="tx1"/>
                </a:solidFill>
              </a:rPr>
              <a:t>ecause</a:t>
            </a:r>
            <a:r>
              <a:rPr lang="en-US" sz="2100" dirty="0">
                <a:solidFill>
                  <a:schemeClr val="tx1"/>
                </a:solidFill>
              </a:rPr>
              <a:t> the air is not clean.</a:t>
            </a:r>
            <a:r>
              <a:rPr lang="en-US" sz="2100" dirty="0"/>
              <a:t/>
            </a:r>
            <a:br>
              <a:rPr lang="en-US" sz="2100" dirty="0"/>
            </a:br>
            <a:endParaRPr lang="vi-VN" sz="2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3161323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58" y="4205989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64" y="4121649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03" y="3226401"/>
            <a:ext cx="549444" cy="482845"/>
          </a:xfrm>
          <a:prstGeom prst="rect">
            <a:avLst/>
          </a:prstGeom>
        </p:spPr>
      </p:pic>
      <p:sp>
        <p:nvSpPr>
          <p:cNvPr id="19" name="Cloud 18">
            <a:hlinkClick r:id="rId13" action="ppaction://hlinksldjump"/>
          </p:cNvPr>
          <p:cNvSpPr/>
          <p:nvPr/>
        </p:nvSpPr>
        <p:spPr>
          <a:xfrm>
            <a:off x="3687296" y="5129973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>
          <a:xfrm>
            <a:off x="3283515" y="1150043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12" name="Bevel 11"/>
          <p:cNvSpPr/>
          <p:nvPr/>
        </p:nvSpPr>
        <p:spPr>
          <a:xfrm>
            <a:off x="3283515" y="1781810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sp>
        <p:nvSpPr>
          <p:cNvPr id="13" name="Bevel 12"/>
          <p:cNvSpPr/>
          <p:nvPr/>
        </p:nvSpPr>
        <p:spPr>
          <a:xfrm>
            <a:off x="3283515" y="2413577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sp>
        <p:nvSpPr>
          <p:cNvPr id="14" name="Bevel 13"/>
          <p:cNvSpPr/>
          <p:nvPr/>
        </p:nvSpPr>
        <p:spPr>
          <a:xfrm>
            <a:off x="3283515" y="3045344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U</a:t>
            </a:r>
            <a:endParaRPr lang="en-US" sz="3200" b="1" dirty="0"/>
          </a:p>
        </p:txBody>
      </p:sp>
      <p:sp>
        <p:nvSpPr>
          <p:cNvPr id="15" name="Bevel 14"/>
          <p:cNvSpPr/>
          <p:nvPr/>
        </p:nvSpPr>
        <p:spPr>
          <a:xfrm>
            <a:off x="3283515" y="3677111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sp>
        <p:nvSpPr>
          <p:cNvPr id="16" name="Bevel 15"/>
          <p:cNvSpPr/>
          <p:nvPr/>
        </p:nvSpPr>
        <p:spPr>
          <a:xfrm>
            <a:off x="3283515" y="4308878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7" name="Bevel 16"/>
          <p:cNvSpPr/>
          <p:nvPr/>
        </p:nvSpPr>
        <p:spPr>
          <a:xfrm>
            <a:off x="3283515" y="4940645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18" name="Bevel 17"/>
          <p:cNvSpPr/>
          <p:nvPr/>
        </p:nvSpPr>
        <p:spPr>
          <a:xfrm>
            <a:off x="3283515" y="5572412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en-US" sz="3200" b="1" dirty="0"/>
          </a:p>
        </p:txBody>
      </p:sp>
      <p:sp>
        <p:nvSpPr>
          <p:cNvPr id="19" name="Bevel 18"/>
          <p:cNvSpPr/>
          <p:nvPr/>
        </p:nvSpPr>
        <p:spPr>
          <a:xfrm>
            <a:off x="3283515" y="521161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</a:t>
            </a:r>
            <a:endParaRPr lang="en-US" sz="3200" b="1" dirty="0"/>
          </a:p>
        </p:txBody>
      </p:sp>
      <p:sp>
        <p:nvSpPr>
          <p:cNvPr id="7" name="Smiley Face 6"/>
          <p:cNvSpPr/>
          <p:nvPr/>
        </p:nvSpPr>
        <p:spPr>
          <a:xfrm>
            <a:off x="91440" y="174567"/>
            <a:ext cx="365760" cy="346594"/>
          </a:xfrm>
          <a:prstGeom prst="smileyFac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Bevel 43"/>
          <p:cNvSpPr/>
          <p:nvPr/>
        </p:nvSpPr>
        <p:spPr>
          <a:xfrm>
            <a:off x="3898657" y="52116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</a:t>
            </a:r>
          </a:p>
        </p:txBody>
      </p:sp>
      <p:sp>
        <p:nvSpPr>
          <p:cNvPr id="45" name="Bevel 44"/>
          <p:cNvSpPr/>
          <p:nvPr/>
        </p:nvSpPr>
        <p:spPr>
          <a:xfrm>
            <a:off x="4513799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46" name="Bevel 45"/>
          <p:cNvSpPr/>
          <p:nvPr/>
        </p:nvSpPr>
        <p:spPr>
          <a:xfrm>
            <a:off x="5128941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47" name="Bevel 46"/>
          <p:cNvSpPr/>
          <p:nvPr/>
        </p:nvSpPr>
        <p:spPr>
          <a:xfrm>
            <a:off x="5744081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sp>
        <p:nvSpPr>
          <p:cNvPr id="48" name="Bevel 47"/>
          <p:cNvSpPr/>
          <p:nvPr/>
        </p:nvSpPr>
        <p:spPr>
          <a:xfrm>
            <a:off x="6359223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49" name="Bevel 48"/>
          <p:cNvSpPr/>
          <p:nvPr/>
        </p:nvSpPr>
        <p:spPr>
          <a:xfrm>
            <a:off x="6974363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283515" y="518273"/>
            <a:ext cx="4305990" cy="631769"/>
            <a:chOff x="3818313" y="673559"/>
            <a:chExt cx="4305990" cy="631769"/>
          </a:xfrm>
        </p:grpSpPr>
        <p:sp>
          <p:nvSpPr>
            <p:cNvPr id="50" name="Bevel 49"/>
            <p:cNvSpPr/>
            <p:nvPr/>
          </p:nvSpPr>
          <p:spPr>
            <a:xfrm>
              <a:off x="4433455" y="673560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1" name="Bevel 50"/>
            <p:cNvSpPr/>
            <p:nvPr/>
          </p:nvSpPr>
          <p:spPr>
            <a:xfrm>
              <a:off x="5048597" y="673559"/>
              <a:ext cx="767540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2" name="Bevel 51"/>
            <p:cNvSpPr/>
            <p:nvPr/>
          </p:nvSpPr>
          <p:spPr>
            <a:xfrm>
              <a:off x="5663739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3" name="Bevel 52"/>
            <p:cNvSpPr/>
            <p:nvPr/>
          </p:nvSpPr>
          <p:spPr>
            <a:xfrm>
              <a:off x="6278879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4" name="Bevel 53"/>
            <p:cNvSpPr/>
            <p:nvPr/>
          </p:nvSpPr>
          <p:spPr>
            <a:xfrm>
              <a:off x="6894021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5" name="Bevel 54"/>
            <p:cNvSpPr/>
            <p:nvPr/>
          </p:nvSpPr>
          <p:spPr>
            <a:xfrm>
              <a:off x="7509161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6" name="Bevel 55"/>
            <p:cNvSpPr/>
            <p:nvPr/>
          </p:nvSpPr>
          <p:spPr>
            <a:xfrm>
              <a:off x="3818313" y="67356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29" name="Octagon 28"/>
          <p:cNvSpPr/>
          <p:nvPr/>
        </p:nvSpPr>
        <p:spPr>
          <a:xfrm>
            <a:off x="1305096" y="683142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59" name="Octagon 58"/>
          <p:cNvSpPr/>
          <p:nvPr/>
        </p:nvSpPr>
        <p:spPr>
          <a:xfrm>
            <a:off x="1305096" y="1217928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60" name="Bevel 59"/>
          <p:cNvSpPr/>
          <p:nvPr/>
        </p:nvSpPr>
        <p:spPr>
          <a:xfrm>
            <a:off x="3898656" y="115581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61" name="Bevel 60"/>
          <p:cNvSpPr/>
          <p:nvPr/>
        </p:nvSpPr>
        <p:spPr>
          <a:xfrm>
            <a:off x="4499941" y="11500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62" name="Bevel 61"/>
          <p:cNvSpPr/>
          <p:nvPr/>
        </p:nvSpPr>
        <p:spPr>
          <a:xfrm>
            <a:off x="5101225" y="115581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63" name="Bevel 62"/>
          <p:cNvSpPr/>
          <p:nvPr/>
        </p:nvSpPr>
        <p:spPr>
          <a:xfrm>
            <a:off x="5688651" y="11500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en-US" sz="32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3297373" y="1133075"/>
            <a:ext cx="3020278" cy="637535"/>
            <a:chOff x="3818313" y="1302443"/>
            <a:chExt cx="3020278" cy="637535"/>
          </a:xfrm>
        </p:grpSpPr>
        <p:sp>
          <p:nvSpPr>
            <p:cNvPr id="64" name="Bevel 63"/>
            <p:cNvSpPr/>
            <p:nvPr/>
          </p:nvSpPr>
          <p:spPr>
            <a:xfrm>
              <a:off x="3818313" y="1302443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5" name="Bevel 64"/>
            <p:cNvSpPr/>
            <p:nvPr/>
          </p:nvSpPr>
          <p:spPr>
            <a:xfrm>
              <a:off x="4433454" y="130821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6" name="Bevel 65"/>
            <p:cNvSpPr/>
            <p:nvPr/>
          </p:nvSpPr>
          <p:spPr>
            <a:xfrm>
              <a:off x="5034739" y="13024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7" name="Bevel 66"/>
            <p:cNvSpPr/>
            <p:nvPr/>
          </p:nvSpPr>
          <p:spPr>
            <a:xfrm>
              <a:off x="5636023" y="130821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8" name="Bevel 67"/>
            <p:cNvSpPr/>
            <p:nvPr/>
          </p:nvSpPr>
          <p:spPr>
            <a:xfrm>
              <a:off x="6223449" y="13024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70" name="Bevel 69"/>
          <p:cNvSpPr/>
          <p:nvPr/>
        </p:nvSpPr>
        <p:spPr>
          <a:xfrm>
            <a:off x="3905585" y="179046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71" name="Bevel 70"/>
          <p:cNvSpPr/>
          <p:nvPr/>
        </p:nvSpPr>
        <p:spPr>
          <a:xfrm>
            <a:off x="4527655" y="178181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</a:t>
            </a:r>
            <a:endParaRPr lang="en-US" sz="3200" b="1" dirty="0"/>
          </a:p>
        </p:txBody>
      </p:sp>
      <p:sp>
        <p:nvSpPr>
          <p:cNvPr id="72" name="Bevel 71"/>
          <p:cNvSpPr/>
          <p:nvPr/>
        </p:nvSpPr>
        <p:spPr>
          <a:xfrm>
            <a:off x="5140018" y="178180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73" name="Bevel 72"/>
          <p:cNvSpPr/>
          <p:nvPr/>
        </p:nvSpPr>
        <p:spPr>
          <a:xfrm>
            <a:off x="5744081" y="178180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3269658" y="1787576"/>
            <a:ext cx="3075708" cy="640422"/>
            <a:chOff x="3818313" y="1934208"/>
            <a:chExt cx="3075708" cy="640422"/>
          </a:xfrm>
        </p:grpSpPr>
        <p:sp>
          <p:nvSpPr>
            <p:cNvPr id="74" name="Bevel 73"/>
            <p:cNvSpPr/>
            <p:nvPr/>
          </p:nvSpPr>
          <p:spPr>
            <a:xfrm>
              <a:off x="3818313" y="1934210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5" name="Bevel 74"/>
            <p:cNvSpPr/>
            <p:nvPr/>
          </p:nvSpPr>
          <p:spPr>
            <a:xfrm>
              <a:off x="4440383" y="194286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6" name="Bevel 75"/>
            <p:cNvSpPr/>
            <p:nvPr/>
          </p:nvSpPr>
          <p:spPr>
            <a:xfrm>
              <a:off x="5054135" y="194286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7" name="Bevel 76"/>
            <p:cNvSpPr/>
            <p:nvPr/>
          </p:nvSpPr>
          <p:spPr>
            <a:xfrm>
              <a:off x="5674816" y="193420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8" name="Bevel 77"/>
            <p:cNvSpPr/>
            <p:nvPr/>
          </p:nvSpPr>
          <p:spPr>
            <a:xfrm>
              <a:off x="6278879" y="193420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80" name="Octagon 79"/>
          <p:cNvSpPr/>
          <p:nvPr/>
        </p:nvSpPr>
        <p:spPr>
          <a:xfrm>
            <a:off x="1329336" y="179854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81" name="Bevel 80"/>
          <p:cNvSpPr/>
          <p:nvPr/>
        </p:nvSpPr>
        <p:spPr>
          <a:xfrm>
            <a:off x="3886874" y="242078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82" name="Bevel 81"/>
          <p:cNvSpPr/>
          <p:nvPr/>
        </p:nvSpPr>
        <p:spPr>
          <a:xfrm>
            <a:off x="4497162" y="240777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K</a:t>
            </a:r>
            <a:endParaRPr lang="en-US" sz="3200" b="1" dirty="0"/>
          </a:p>
        </p:txBody>
      </p:sp>
      <p:sp>
        <p:nvSpPr>
          <p:cNvPr id="83" name="Bevel 82"/>
          <p:cNvSpPr/>
          <p:nvPr/>
        </p:nvSpPr>
        <p:spPr>
          <a:xfrm>
            <a:off x="5101225" y="241357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3286971" y="2417181"/>
            <a:ext cx="2448785" cy="638977"/>
            <a:chOff x="3973484" y="3327982"/>
            <a:chExt cx="2448785" cy="638977"/>
          </a:xfrm>
        </p:grpSpPr>
        <p:sp>
          <p:nvSpPr>
            <p:cNvPr id="84" name="Bevel 83"/>
            <p:cNvSpPr/>
            <p:nvPr/>
          </p:nvSpPr>
          <p:spPr>
            <a:xfrm>
              <a:off x="4580307" y="333519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5" name="Bevel 84"/>
            <p:cNvSpPr/>
            <p:nvPr/>
          </p:nvSpPr>
          <p:spPr>
            <a:xfrm>
              <a:off x="5195449" y="333519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6" name="Bevel 85"/>
            <p:cNvSpPr/>
            <p:nvPr/>
          </p:nvSpPr>
          <p:spPr>
            <a:xfrm>
              <a:off x="5807127" y="333519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8" name="Bevel 87"/>
            <p:cNvSpPr/>
            <p:nvPr/>
          </p:nvSpPr>
          <p:spPr>
            <a:xfrm>
              <a:off x="3973484" y="3327982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90" name="Octagon 89"/>
          <p:cNvSpPr/>
          <p:nvPr/>
        </p:nvSpPr>
        <p:spPr>
          <a:xfrm>
            <a:off x="1329336" y="2333332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91" name="Bevel 90"/>
          <p:cNvSpPr/>
          <p:nvPr/>
        </p:nvSpPr>
        <p:spPr>
          <a:xfrm>
            <a:off x="2671829" y="305255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</a:t>
            </a:r>
            <a:endParaRPr lang="en-US" sz="3200" b="1" dirty="0"/>
          </a:p>
        </p:txBody>
      </p:sp>
      <p:sp>
        <p:nvSpPr>
          <p:cNvPr id="92" name="Bevel 91"/>
          <p:cNvSpPr/>
          <p:nvPr/>
        </p:nvSpPr>
        <p:spPr>
          <a:xfrm>
            <a:off x="3893800" y="305514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93" name="Bevel 92"/>
          <p:cNvSpPr/>
          <p:nvPr/>
        </p:nvSpPr>
        <p:spPr>
          <a:xfrm>
            <a:off x="4503049" y="305773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94" name="Bevel 93"/>
          <p:cNvSpPr/>
          <p:nvPr/>
        </p:nvSpPr>
        <p:spPr>
          <a:xfrm>
            <a:off x="5118191" y="305773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95" name="Bevel 94"/>
          <p:cNvSpPr/>
          <p:nvPr/>
        </p:nvSpPr>
        <p:spPr>
          <a:xfrm>
            <a:off x="5725014" y="305930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96" name="Bevel 95"/>
          <p:cNvSpPr/>
          <p:nvPr/>
        </p:nvSpPr>
        <p:spPr>
          <a:xfrm>
            <a:off x="6333574" y="305930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grpSp>
        <p:nvGrpSpPr>
          <p:cNvPr id="58" name="Group 57"/>
          <p:cNvGrpSpPr/>
          <p:nvPr/>
        </p:nvGrpSpPr>
        <p:grpSpPr>
          <a:xfrm>
            <a:off x="2674607" y="3039537"/>
            <a:ext cx="4276887" cy="645731"/>
            <a:chOff x="3206627" y="3197744"/>
            <a:chExt cx="4276887" cy="645731"/>
          </a:xfrm>
        </p:grpSpPr>
        <p:sp>
          <p:nvSpPr>
            <p:cNvPr id="97" name="Bevel 96"/>
            <p:cNvSpPr/>
            <p:nvPr/>
          </p:nvSpPr>
          <p:spPr>
            <a:xfrm>
              <a:off x="3818313" y="3197744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98" name="Bevel 97"/>
            <p:cNvSpPr/>
            <p:nvPr/>
          </p:nvSpPr>
          <p:spPr>
            <a:xfrm>
              <a:off x="3206627" y="320495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99" name="Bevel 98"/>
            <p:cNvSpPr/>
            <p:nvPr/>
          </p:nvSpPr>
          <p:spPr>
            <a:xfrm>
              <a:off x="4428598" y="320754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0" name="Bevel 99"/>
            <p:cNvSpPr/>
            <p:nvPr/>
          </p:nvSpPr>
          <p:spPr>
            <a:xfrm>
              <a:off x="5037847" y="321013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1" name="Bevel 100"/>
            <p:cNvSpPr/>
            <p:nvPr/>
          </p:nvSpPr>
          <p:spPr>
            <a:xfrm>
              <a:off x="5652989" y="321013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2" name="Bevel 101"/>
            <p:cNvSpPr/>
            <p:nvPr/>
          </p:nvSpPr>
          <p:spPr>
            <a:xfrm>
              <a:off x="6259812" y="321170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3" name="Bevel 102"/>
            <p:cNvSpPr/>
            <p:nvPr/>
          </p:nvSpPr>
          <p:spPr>
            <a:xfrm>
              <a:off x="6868372" y="321170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05" name="Octagon 104"/>
          <p:cNvSpPr/>
          <p:nvPr/>
        </p:nvSpPr>
        <p:spPr>
          <a:xfrm>
            <a:off x="1329336" y="2943049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107" name="Bevel 106"/>
          <p:cNvSpPr/>
          <p:nvPr/>
        </p:nvSpPr>
        <p:spPr>
          <a:xfrm>
            <a:off x="2689153" y="367060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109" name="Bevel 108"/>
          <p:cNvSpPr/>
          <p:nvPr/>
        </p:nvSpPr>
        <p:spPr>
          <a:xfrm>
            <a:off x="2067789" y="367040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</a:t>
            </a:r>
          </a:p>
        </p:txBody>
      </p:sp>
      <p:sp>
        <p:nvSpPr>
          <p:cNvPr id="110" name="Bevel 109"/>
          <p:cNvSpPr/>
          <p:nvPr/>
        </p:nvSpPr>
        <p:spPr>
          <a:xfrm>
            <a:off x="3890338" y="367385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111" name="Bevel 110"/>
          <p:cNvSpPr/>
          <p:nvPr/>
        </p:nvSpPr>
        <p:spPr>
          <a:xfrm>
            <a:off x="4495263" y="36728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</a:t>
            </a:r>
            <a:endParaRPr lang="en-US" sz="3200" b="1" dirty="0"/>
          </a:p>
        </p:txBody>
      </p:sp>
      <p:grpSp>
        <p:nvGrpSpPr>
          <p:cNvPr id="69" name="Group 68"/>
          <p:cNvGrpSpPr/>
          <p:nvPr/>
        </p:nvGrpSpPr>
        <p:grpSpPr>
          <a:xfrm>
            <a:off x="2060862" y="3683559"/>
            <a:ext cx="3042616" cy="638471"/>
            <a:chOff x="2602587" y="3822807"/>
            <a:chExt cx="3042616" cy="638471"/>
          </a:xfrm>
        </p:grpSpPr>
        <p:sp>
          <p:nvSpPr>
            <p:cNvPr id="112" name="Bevel 111"/>
            <p:cNvSpPr/>
            <p:nvPr/>
          </p:nvSpPr>
          <p:spPr>
            <a:xfrm>
              <a:off x="3818313" y="382951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3" name="Bevel 112"/>
            <p:cNvSpPr/>
            <p:nvPr/>
          </p:nvSpPr>
          <p:spPr>
            <a:xfrm>
              <a:off x="3223951" y="382300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4" name="Bevel 113"/>
            <p:cNvSpPr/>
            <p:nvPr/>
          </p:nvSpPr>
          <p:spPr>
            <a:xfrm>
              <a:off x="2602587" y="382280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5" name="Bevel 114"/>
            <p:cNvSpPr/>
            <p:nvPr/>
          </p:nvSpPr>
          <p:spPr>
            <a:xfrm>
              <a:off x="4425136" y="382625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6" name="Bevel 115"/>
            <p:cNvSpPr/>
            <p:nvPr/>
          </p:nvSpPr>
          <p:spPr>
            <a:xfrm>
              <a:off x="5030061" y="38252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18" name="Octagon 117"/>
          <p:cNvSpPr/>
          <p:nvPr/>
        </p:nvSpPr>
        <p:spPr>
          <a:xfrm>
            <a:off x="1308215" y="3537174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19" name="Bevel 118"/>
          <p:cNvSpPr/>
          <p:nvPr/>
        </p:nvSpPr>
        <p:spPr>
          <a:xfrm>
            <a:off x="2689153" y="430887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F</a:t>
            </a:r>
            <a:endParaRPr lang="en-US" sz="3200" b="1" dirty="0"/>
          </a:p>
        </p:txBody>
      </p:sp>
      <p:sp>
        <p:nvSpPr>
          <p:cNvPr id="120" name="Bevel 119"/>
          <p:cNvSpPr/>
          <p:nvPr/>
        </p:nvSpPr>
        <p:spPr>
          <a:xfrm>
            <a:off x="3898656" y="4318776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21" name="Bevel 120"/>
          <p:cNvSpPr/>
          <p:nvPr/>
        </p:nvSpPr>
        <p:spPr>
          <a:xfrm>
            <a:off x="4495263" y="4310515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grpSp>
        <p:nvGrpSpPr>
          <p:cNvPr id="79" name="Group 78"/>
          <p:cNvGrpSpPr/>
          <p:nvPr/>
        </p:nvGrpSpPr>
        <p:grpSpPr>
          <a:xfrm>
            <a:off x="2682226" y="4313826"/>
            <a:ext cx="2421252" cy="641665"/>
            <a:chOff x="3223951" y="4461278"/>
            <a:chExt cx="2421252" cy="641665"/>
          </a:xfrm>
        </p:grpSpPr>
        <p:sp>
          <p:nvSpPr>
            <p:cNvPr id="123" name="Bevel 122"/>
            <p:cNvSpPr/>
            <p:nvPr/>
          </p:nvSpPr>
          <p:spPr>
            <a:xfrm>
              <a:off x="3818313" y="446127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4" name="Bevel 123"/>
            <p:cNvSpPr/>
            <p:nvPr/>
          </p:nvSpPr>
          <p:spPr>
            <a:xfrm>
              <a:off x="3223951" y="446127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5" name="Bevel 124"/>
            <p:cNvSpPr/>
            <p:nvPr/>
          </p:nvSpPr>
          <p:spPr>
            <a:xfrm>
              <a:off x="4433454" y="4471176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6" name="Bevel 125"/>
            <p:cNvSpPr/>
            <p:nvPr/>
          </p:nvSpPr>
          <p:spPr>
            <a:xfrm>
              <a:off x="5030061" y="4462915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28" name="Octagon 127"/>
          <p:cNvSpPr/>
          <p:nvPr/>
        </p:nvSpPr>
        <p:spPr>
          <a:xfrm>
            <a:off x="1307682" y="4131299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29" name="Bevel 128"/>
          <p:cNvSpPr/>
          <p:nvPr/>
        </p:nvSpPr>
        <p:spPr>
          <a:xfrm>
            <a:off x="2689153" y="495210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30" name="Bevel 129"/>
          <p:cNvSpPr/>
          <p:nvPr/>
        </p:nvSpPr>
        <p:spPr>
          <a:xfrm>
            <a:off x="3898656" y="4955432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31" name="Bevel 130"/>
          <p:cNvSpPr/>
          <p:nvPr/>
        </p:nvSpPr>
        <p:spPr>
          <a:xfrm>
            <a:off x="4506870" y="494803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grpSp>
        <p:nvGrpSpPr>
          <p:cNvPr id="89" name="Group 88"/>
          <p:cNvGrpSpPr/>
          <p:nvPr/>
        </p:nvGrpSpPr>
        <p:grpSpPr>
          <a:xfrm>
            <a:off x="2666981" y="4937314"/>
            <a:ext cx="2432859" cy="646554"/>
            <a:chOff x="3223951" y="5093045"/>
            <a:chExt cx="2432859" cy="646554"/>
          </a:xfrm>
        </p:grpSpPr>
        <p:sp>
          <p:nvSpPr>
            <p:cNvPr id="132" name="Bevel 131"/>
            <p:cNvSpPr/>
            <p:nvPr/>
          </p:nvSpPr>
          <p:spPr>
            <a:xfrm>
              <a:off x="3818313" y="5093045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3" name="Bevel 132"/>
            <p:cNvSpPr/>
            <p:nvPr/>
          </p:nvSpPr>
          <p:spPr>
            <a:xfrm>
              <a:off x="3223951" y="510450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4" name="Bevel 133"/>
            <p:cNvSpPr/>
            <p:nvPr/>
          </p:nvSpPr>
          <p:spPr>
            <a:xfrm>
              <a:off x="4433454" y="510783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5" name="Bevel 134"/>
            <p:cNvSpPr/>
            <p:nvPr/>
          </p:nvSpPr>
          <p:spPr>
            <a:xfrm>
              <a:off x="5041668" y="510043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37" name="Octagon 136"/>
          <p:cNvSpPr/>
          <p:nvPr/>
        </p:nvSpPr>
        <p:spPr>
          <a:xfrm>
            <a:off x="1293481" y="474101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8</a:t>
            </a:r>
            <a:endParaRPr lang="en-US" b="1" dirty="0"/>
          </a:p>
        </p:txBody>
      </p:sp>
      <p:sp>
        <p:nvSpPr>
          <p:cNvPr id="138" name="Octagon 137"/>
          <p:cNvSpPr/>
          <p:nvPr/>
        </p:nvSpPr>
        <p:spPr>
          <a:xfrm>
            <a:off x="1293481" y="547011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9</a:t>
            </a:r>
            <a:endParaRPr lang="en-US" b="1" dirty="0"/>
          </a:p>
        </p:txBody>
      </p:sp>
      <p:sp>
        <p:nvSpPr>
          <p:cNvPr id="140" name="Bevel 139"/>
          <p:cNvSpPr/>
          <p:nvPr/>
        </p:nvSpPr>
        <p:spPr>
          <a:xfrm>
            <a:off x="3884808" y="558386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O</a:t>
            </a:r>
          </a:p>
        </p:txBody>
      </p:sp>
      <p:sp>
        <p:nvSpPr>
          <p:cNvPr id="141" name="Bevel 140"/>
          <p:cNvSpPr/>
          <p:nvPr/>
        </p:nvSpPr>
        <p:spPr>
          <a:xfrm>
            <a:off x="4495263" y="557728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42" name="Bevel 141"/>
          <p:cNvSpPr/>
          <p:nvPr/>
        </p:nvSpPr>
        <p:spPr>
          <a:xfrm>
            <a:off x="5109872" y="5576475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43" name="Bevel 142"/>
          <p:cNvSpPr/>
          <p:nvPr/>
        </p:nvSpPr>
        <p:spPr>
          <a:xfrm>
            <a:off x="5725014" y="558386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3293049" y="5588757"/>
            <a:ext cx="3056641" cy="643223"/>
            <a:chOff x="3818313" y="5724812"/>
            <a:chExt cx="3056641" cy="643223"/>
          </a:xfrm>
        </p:grpSpPr>
        <p:sp>
          <p:nvSpPr>
            <p:cNvPr id="144" name="Bevel 143"/>
            <p:cNvSpPr/>
            <p:nvPr/>
          </p:nvSpPr>
          <p:spPr>
            <a:xfrm>
              <a:off x="3818313" y="5724812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5" name="Bevel 144"/>
            <p:cNvSpPr/>
            <p:nvPr/>
          </p:nvSpPr>
          <p:spPr>
            <a:xfrm>
              <a:off x="4419606" y="573626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6" name="Bevel 145"/>
            <p:cNvSpPr/>
            <p:nvPr/>
          </p:nvSpPr>
          <p:spPr>
            <a:xfrm>
              <a:off x="5030061" y="572968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7" name="Bevel 146"/>
            <p:cNvSpPr/>
            <p:nvPr/>
          </p:nvSpPr>
          <p:spPr>
            <a:xfrm>
              <a:off x="5644670" y="5728875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8" name="Bevel 147"/>
            <p:cNvSpPr/>
            <p:nvPr/>
          </p:nvSpPr>
          <p:spPr>
            <a:xfrm>
              <a:off x="6259812" y="573626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63416" y="518273"/>
            <a:ext cx="628996" cy="5671818"/>
            <a:chOff x="2890058" y="532360"/>
            <a:chExt cx="628996" cy="5671818"/>
          </a:xfrm>
        </p:grpSpPr>
        <p:sp>
          <p:nvSpPr>
            <p:cNvPr id="20" name="Bevel 19"/>
            <p:cNvSpPr/>
            <p:nvPr/>
          </p:nvSpPr>
          <p:spPr>
            <a:xfrm>
              <a:off x="2903912" y="532360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P</a:t>
              </a:r>
              <a:endParaRPr lang="en-US" sz="3200" b="1" dirty="0"/>
            </a:p>
          </p:txBody>
        </p:sp>
        <p:sp>
          <p:nvSpPr>
            <p:cNvPr id="21" name="Bevel 20"/>
            <p:cNvSpPr/>
            <p:nvPr/>
          </p:nvSpPr>
          <p:spPr>
            <a:xfrm>
              <a:off x="2903912" y="1164127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</a:t>
              </a:r>
              <a:endParaRPr lang="en-US" sz="3200" b="1" dirty="0"/>
            </a:p>
          </p:txBody>
        </p:sp>
        <p:sp>
          <p:nvSpPr>
            <p:cNvPr id="22" name="Bevel 21"/>
            <p:cNvSpPr/>
            <p:nvPr/>
          </p:nvSpPr>
          <p:spPr>
            <a:xfrm>
              <a:off x="2903912" y="1781809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L</a:t>
              </a:r>
              <a:endParaRPr lang="en-US" sz="3200" b="1" dirty="0"/>
            </a:p>
          </p:txBody>
        </p:sp>
        <p:sp>
          <p:nvSpPr>
            <p:cNvPr id="23" name="Bevel 22"/>
            <p:cNvSpPr/>
            <p:nvPr/>
          </p:nvSpPr>
          <p:spPr>
            <a:xfrm>
              <a:off x="2896985" y="2413577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L</a:t>
              </a:r>
              <a:endParaRPr lang="en-US" sz="3200" b="1" dirty="0"/>
            </a:p>
          </p:txBody>
        </p:sp>
        <p:sp>
          <p:nvSpPr>
            <p:cNvPr id="24" name="Bevel 23"/>
            <p:cNvSpPr/>
            <p:nvPr/>
          </p:nvSpPr>
          <p:spPr>
            <a:xfrm>
              <a:off x="2896985" y="3045344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U</a:t>
              </a:r>
              <a:endParaRPr lang="en-US" sz="3200" b="1" dirty="0"/>
            </a:p>
          </p:txBody>
        </p:sp>
        <p:sp>
          <p:nvSpPr>
            <p:cNvPr id="25" name="Bevel 24"/>
            <p:cNvSpPr/>
            <p:nvPr/>
          </p:nvSpPr>
          <p:spPr>
            <a:xfrm>
              <a:off x="2890058" y="367058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T</a:t>
              </a:r>
              <a:endParaRPr lang="en-US" sz="3200" b="1" dirty="0"/>
            </a:p>
          </p:txBody>
        </p:sp>
        <p:sp>
          <p:nvSpPr>
            <p:cNvPr id="26" name="Bevel 25"/>
            <p:cNvSpPr/>
            <p:nvPr/>
          </p:nvSpPr>
          <p:spPr>
            <a:xfrm>
              <a:off x="2890058" y="430887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I</a:t>
              </a:r>
              <a:endParaRPr lang="en-US" sz="3200" b="1" dirty="0"/>
            </a:p>
          </p:txBody>
        </p:sp>
        <p:sp>
          <p:nvSpPr>
            <p:cNvPr id="27" name="Bevel 26"/>
            <p:cNvSpPr/>
            <p:nvPr/>
          </p:nvSpPr>
          <p:spPr>
            <a:xfrm>
              <a:off x="2890058" y="4940645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</a:t>
              </a:r>
              <a:endParaRPr lang="en-US" sz="3200" b="1" dirty="0"/>
            </a:p>
          </p:txBody>
        </p:sp>
        <p:sp>
          <p:nvSpPr>
            <p:cNvPr id="28" name="Bevel 27"/>
            <p:cNvSpPr/>
            <p:nvPr/>
          </p:nvSpPr>
          <p:spPr>
            <a:xfrm>
              <a:off x="2890058" y="557241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N</a:t>
              </a:r>
              <a:endParaRPr lang="en-US" sz="3200" b="1" dirty="0"/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96" y="1907612"/>
            <a:ext cx="5214145" cy="3578207"/>
          </a:xfrm>
          <a:prstGeom prst="rect">
            <a:avLst/>
          </a:prstGeom>
        </p:spPr>
      </p:pic>
      <p:sp>
        <p:nvSpPr>
          <p:cNvPr id="127" name="Rounded Rectangle 126"/>
          <p:cNvSpPr/>
          <p:nvPr/>
        </p:nvSpPr>
        <p:spPr>
          <a:xfrm>
            <a:off x="2585258" y="4639607"/>
            <a:ext cx="4513811" cy="602834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What kind of bag is it?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2199397" y="1913380"/>
            <a:ext cx="5285878" cy="3456964"/>
            <a:chOff x="2199397" y="1913380"/>
            <a:chExt cx="5285878" cy="345696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397" y="1913380"/>
              <a:ext cx="5285878" cy="3456964"/>
            </a:xfrm>
            <a:prstGeom prst="rect">
              <a:avLst/>
            </a:prstGeom>
          </p:spPr>
        </p:pic>
        <p:sp>
          <p:nvSpPr>
            <p:cNvPr id="149" name="Rounded Rectangle 148"/>
            <p:cNvSpPr/>
            <p:nvPr/>
          </p:nvSpPr>
          <p:spPr>
            <a:xfrm>
              <a:off x="2666981" y="2177935"/>
              <a:ext cx="4307382" cy="463197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What is it?</a:t>
              </a:r>
              <a:endParaRPr lang="en-US" sz="3200" b="1" dirty="0"/>
            </a:p>
          </p:txBody>
        </p:sp>
        <p:sp>
          <p:nvSpPr>
            <p:cNvPr id="150" name="Down Arrow 149"/>
            <p:cNvSpPr/>
            <p:nvPr/>
          </p:nvSpPr>
          <p:spPr>
            <a:xfrm>
              <a:off x="2689153" y="3154175"/>
              <a:ext cx="477288" cy="97712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2581047" y="1896201"/>
            <a:ext cx="4266166" cy="4195063"/>
            <a:chOff x="2581047" y="1896201"/>
            <a:chExt cx="4266166" cy="419506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047" y="1896201"/>
              <a:ext cx="4266166" cy="4195063"/>
            </a:xfrm>
            <a:prstGeom prst="rect">
              <a:avLst/>
            </a:prstGeom>
          </p:spPr>
        </p:pic>
        <p:sp>
          <p:nvSpPr>
            <p:cNvPr id="153" name="Rounded Rectangle 152"/>
            <p:cNvSpPr/>
            <p:nvPr/>
          </p:nvSpPr>
          <p:spPr>
            <a:xfrm>
              <a:off x="2768139" y="5242442"/>
              <a:ext cx="3898656" cy="66158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It’s a …….. </a:t>
              </a:r>
              <a:r>
                <a:rPr lang="en-US" sz="3600" b="1" dirty="0"/>
                <a:t>b</a:t>
              </a:r>
              <a:r>
                <a:rPr lang="en-US" sz="3600" b="1" dirty="0" smtClean="0"/>
                <a:t>ulb.</a:t>
              </a:r>
              <a:endParaRPr lang="en-US" sz="3600" b="1" dirty="0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265988" y="2032083"/>
            <a:ext cx="5104454" cy="3415958"/>
            <a:chOff x="2265988" y="2032083"/>
            <a:chExt cx="5104454" cy="3415958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988" y="2032083"/>
              <a:ext cx="5104454" cy="3415958"/>
            </a:xfrm>
            <a:prstGeom prst="rect">
              <a:avLst/>
            </a:prstGeom>
          </p:spPr>
        </p:pic>
        <p:sp>
          <p:nvSpPr>
            <p:cNvPr id="156" name="Rounded Rectangle 155"/>
            <p:cNvSpPr/>
            <p:nvPr/>
          </p:nvSpPr>
          <p:spPr>
            <a:xfrm>
              <a:off x="2763787" y="4774446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57" name="Down Arrow 156"/>
            <p:cNvSpPr/>
            <p:nvPr/>
          </p:nvSpPr>
          <p:spPr>
            <a:xfrm>
              <a:off x="3964718" y="3400761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410590" y="1982479"/>
            <a:ext cx="5141276" cy="3434212"/>
            <a:chOff x="2410590" y="1982479"/>
            <a:chExt cx="5141276" cy="3434212"/>
          </a:xfrm>
        </p:grpSpPr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590" y="1982479"/>
              <a:ext cx="5141276" cy="3434212"/>
            </a:xfrm>
            <a:prstGeom prst="rect">
              <a:avLst/>
            </a:prstGeom>
          </p:spPr>
        </p:pic>
        <p:sp>
          <p:nvSpPr>
            <p:cNvPr id="164" name="Rounded Rectangle 163"/>
            <p:cNvSpPr/>
            <p:nvPr/>
          </p:nvSpPr>
          <p:spPr>
            <a:xfrm>
              <a:off x="2734888" y="4744933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65" name="Down Arrow 164"/>
            <p:cNvSpPr/>
            <p:nvPr/>
          </p:nvSpPr>
          <p:spPr>
            <a:xfrm>
              <a:off x="3876476" y="2839579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376029" y="2080778"/>
            <a:ext cx="5123696" cy="3415797"/>
            <a:chOff x="5162186" y="1357840"/>
            <a:chExt cx="5123696" cy="3415797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186" y="1357840"/>
              <a:ext cx="5123696" cy="3415797"/>
            </a:xfrm>
            <a:prstGeom prst="rect">
              <a:avLst/>
            </a:prstGeom>
          </p:spPr>
        </p:pic>
        <p:sp>
          <p:nvSpPr>
            <p:cNvPr id="168" name="Rounded Rectangle 167"/>
            <p:cNvSpPr/>
            <p:nvPr/>
          </p:nvSpPr>
          <p:spPr>
            <a:xfrm>
              <a:off x="5702948" y="1465044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69" name="Down Arrow 168"/>
            <p:cNvSpPr/>
            <p:nvPr/>
          </p:nvSpPr>
          <p:spPr>
            <a:xfrm rot="16200000">
              <a:off x="7435486" y="3116707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2445138" y="1981720"/>
            <a:ext cx="5006096" cy="3514855"/>
            <a:chOff x="2635170" y="3054162"/>
            <a:chExt cx="4904861" cy="326990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170" y="3054162"/>
              <a:ext cx="4904861" cy="3269907"/>
            </a:xfrm>
            <a:prstGeom prst="rect">
              <a:avLst/>
            </a:prstGeom>
          </p:spPr>
        </p:pic>
        <p:sp>
          <p:nvSpPr>
            <p:cNvPr id="172" name="Down Arrow 171"/>
            <p:cNvSpPr/>
            <p:nvPr/>
          </p:nvSpPr>
          <p:spPr>
            <a:xfrm>
              <a:off x="5400731" y="3321723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139218" y="5449659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2277141" y="1935539"/>
            <a:ext cx="5408174" cy="3538046"/>
            <a:chOff x="2131139" y="3157535"/>
            <a:chExt cx="5408174" cy="3538046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139" y="3157535"/>
              <a:ext cx="5408174" cy="3538046"/>
            </a:xfrm>
            <a:prstGeom prst="rect">
              <a:avLst/>
            </a:prstGeom>
          </p:spPr>
        </p:pic>
        <p:sp>
          <p:nvSpPr>
            <p:cNvPr id="176" name="Rounded Rectangle 175"/>
            <p:cNvSpPr/>
            <p:nvPr/>
          </p:nvSpPr>
          <p:spPr>
            <a:xfrm>
              <a:off x="2916791" y="3264668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77" name="Down Arrow 176"/>
            <p:cNvSpPr/>
            <p:nvPr/>
          </p:nvSpPr>
          <p:spPr>
            <a:xfrm>
              <a:off x="4597747" y="4434758"/>
              <a:ext cx="551466" cy="80697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638898" y="2228516"/>
            <a:ext cx="4781876" cy="3256534"/>
            <a:chOff x="2742095" y="2834730"/>
            <a:chExt cx="4781876" cy="3256534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095" y="2834730"/>
              <a:ext cx="4781876" cy="3256534"/>
            </a:xfrm>
            <a:prstGeom prst="rect">
              <a:avLst/>
            </a:prstGeom>
          </p:spPr>
        </p:pic>
        <p:sp>
          <p:nvSpPr>
            <p:cNvPr id="174" name="Rounded Rectangle 173"/>
            <p:cNvSpPr/>
            <p:nvPr/>
          </p:nvSpPr>
          <p:spPr>
            <a:xfrm>
              <a:off x="2931033" y="5570099"/>
              <a:ext cx="4197807" cy="454785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The…….is so annoying</a:t>
              </a:r>
              <a:endParaRPr lang="en-US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91095" y="23748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Answer the questions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344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Where are Nick and Mi ?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17526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What does the water in the lake look like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2895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3. Why is Mi surprised when they get closer 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114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4. What is the factory dumping into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257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5. Why is Nick sneezing so much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295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They are in Mi’s home village.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229618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BC0105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>
                <a:solidFill>
                  <a:srgbClr val="BC01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almost black  .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34391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Because she sees the fish dead.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47345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i="1" dirty="0" smtClean="0">
                <a:solidFill>
                  <a:srgbClr val="BC0105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>
                <a:solidFill>
                  <a:srgbClr val="BC01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dumping poison into the lake</a:t>
            </a:r>
            <a:endParaRPr lang="en-US" sz="3200" b="1" i="1" dirty="0" smtClean="0">
              <a:solidFill>
                <a:srgbClr val="BC01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58013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Because the air is not clean.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5" y="4572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 in groups. Which types of pollution in 3 does your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neighbourhood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face? Rank them in order of seriousness. Give reasons for your group’s order.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795" y="1943100"/>
            <a:ext cx="8229600" cy="1524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It’s air pollution, noise pollution and visual pollution.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528638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ir pollution does harm to your health. Noise pollution can make you stressed. Visual pollution is not good for sight around.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91735" y="5364090"/>
            <a:ext cx="2186046" cy="68546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STOP</a:t>
            </a:r>
            <a:endParaRPr lang="en-US" sz="4400" dirty="0"/>
          </a:p>
        </p:txBody>
      </p:sp>
      <p:sp>
        <p:nvSpPr>
          <p:cNvPr id="7" name="Oval 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01:30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01:29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01:23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01:20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01:18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01:10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01:03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01:00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00:55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00:52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00:50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00:48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00:47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00:44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00:42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00:40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00:34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00:33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00:31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00:30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00:29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00:21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00:20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00:18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00:12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00:11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00:10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00:07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00:05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00:03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00:00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52400" y="2057690"/>
            <a:ext cx="8839200" cy="154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algn="ctr">
              <a:spcAft>
                <a:spcPts val="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en-US" sz="3200" b="1" dirty="0">
              <a:solidFill>
                <a:srgbClr val="0070C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sz="3200" b="1" dirty="0"/>
          </a:p>
          <a:p>
            <a:pPr marL="342900" indent="-342900">
              <a:spcBef>
                <a:spcPct val="20000"/>
              </a:spcBef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777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04800" y="1201479"/>
            <a:ext cx="883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5400" dirty="0" smtClean="0"/>
              <a:t>HOME WORK</a:t>
            </a:r>
            <a:endParaRPr lang="en-US" sz="5400" dirty="0"/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Learn the new words by heart.​</a:t>
            </a:r>
            <a:endParaRPr lang="en-US" sz="3200" b="1" dirty="0">
              <a:solidFill>
                <a:srgbClr val="0070C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Practice the dialogue again.​</a:t>
            </a:r>
            <a:endParaRPr lang="en-US" sz="3200" b="1" dirty="0">
              <a:solidFill>
                <a:srgbClr val="0070C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exercises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B1,2,3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workbook (page 4).​</a:t>
            </a:r>
            <a:endParaRPr lang="en-US" sz="3200" b="1" dirty="0">
              <a:solidFill>
                <a:srgbClr val="0070C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Prepare for Unit 7: A closer look 1. (new words, grammar)​</a:t>
            </a:r>
            <a:endParaRPr lang="en-US" sz="3200" b="1" dirty="0">
              <a:solidFill>
                <a:srgbClr val="0070C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sz="3200" b="1" dirty="0"/>
          </a:p>
          <a:p>
            <a:pPr marL="342900" indent="-342900">
              <a:spcBef>
                <a:spcPct val="20000"/>
              </a:spcBef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325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501" y="2119745"/>
            <a:ext cx="8811491" cy="19534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UNIT 7 : POLLUTION</a:t>
            </a:r>
          </a:p>
          <a:p>
            <a:pPr algn="ctr"/>
            <a:r>
              <a:rPr lang="en-US" sz="4800" dirty="0" smtClean="0"/>
              <a:t>LESSON 1 : GETTING STARTED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022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610196" y="2019992"/>
            <a:ext cx="4056611" cy="2385752"/>
          </a:xfrm>
          <a:prstGeom prst="cloud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KINDS OF POLLUTION</a:t>
            </a:r>
            <a:endParaRPr lang="en-US" sz="36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413461" y="1849581"/>
            <a:ext cx="822960" cy="51538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588922" y="1433945"/>
            <a:ext cx="786940" cy="673331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04407" y="3992881"/>
            <a:ext cx="451657" cy="761998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289367" y="1469275"/>
            <a:ext cx="27708" cy="683723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05053" y="4077390"/>
            <a:ext cx="354678" cy="69826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9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NEW WORDS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3564" y="1473201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DE1902"/>
                </a:solidFill>
                <a:effectLst/>
                <a:latin typeface="Lora"/>
              </a:rPr>
              <a:t>thermal pollution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95467" y="1475311"/>
            <a:ext cx="2143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0" dirty="0" smtClean="0">
                <a:solidFill>
                  <a:srgbClr val="0165AE"/>
                </a:solidFill>
                <a:effectLst/>
                <a:latin typeface="Tinos"/>
              </a:rPr>
              <a:t>/ˈθ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ɜːməl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pəˈluːʃən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90028" y="1478621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: ô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nhiễm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nhiệt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3564" y="217199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DE1902"/>
                </a:solidFill>
                <a:effectLst/>
                <a:latin typeface="Lora"/>
              </a:rPr>
              <a:t>radioactive pollution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75258" y="2171993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/ˌ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reɪdiəʊˈæktɪv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pəˈluːʃən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99456" y="2171993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: ô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nhiễm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phóng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xạ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3564" y="283683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DE1902"/>
                </a:solidFill>
                <a:effectLst/>
                <a:latin typeface="Lora"/>
              </a:rPr>
              <a:t>visual pollution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75258" y="2836839"/>
            <a:ext cx="210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/ˈ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vɪʒuəl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pəˈluːʃən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99456" y="2870785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: ô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nhiễm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tầm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nhìn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80" y="3382537"/>
            <a:ext cx="3792076" cy="2905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20" y="3382537"/>
            <a:ext cx="4578731" cy="3115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11" y="3240117"/>
            <a:ext cx="51625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2528" y="46229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pic>
        <p:nvPicPr>
          <p:cNvPr id="4" name="Picture 7" descr="bui-khong-khi-o-nhiem-co-the-lam-tim-ngung-dot-n_tin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1694" y="4247624"/>
            <a:ext cx="2133600" cy="17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ages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008" y="4295855"/>
            <a:ext cx="2286000" cy="1684338"/>
          </a:xfrm>
          <a:prstGeom prst="rect">
            <a:avLst/>
          </a:prstGeom>
          <a:noFill/>
        </p:spPr>
      </p:pic>
      <p:pic>
        <p:nvPicPr>
          <p:cNvPr id="1026" name="Picture 2" descr="Kết quả hình ảnh cho o nhiem ve nhi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350" y="1624183"/>
            <a:ext cx="2171700" cy="1647826"/>
          </a:xfrm>
          <a:prstGeom prst="rect">
            <a:avLst/>
          </a:prstGeom>
          <a:noFill/>
        </p:spPr>
      </p:pic>
      <p:pic>
        <p:nvPicPr>
          <p:cNvPr id="1028" name="Picture 4" descr="Kết quả hình ảnh cho o nhiem phong x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08" y="1564371"/>
            <a:ext cx="2362200" cy="1828800"/>
          </a:xfrm>
          <a:prstGeom prst="rect">
            <a:avLst/>
          </a:prstGeom>
          <a:noFill/>
        </p:spPr>
      </p:pic>
      <p:pic>
        <p:nvPicPr>
          <p:cNvPr id="1030" name="Picture 6" descr="Kết quả hình ảnh cho o nhiem thi gia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6307" y="1593058"/>
            <a:ext cx="2476500" cy="1733551"/>
          </a:xfrm>
          <a:prstGeom prst="rect">
            <a:avLst/>
          </a:prstGeom>
          <a:noFill/>
        </p:spPr>
      </p:pic>
      <p:pic>
        <p:nvPicPr>
          <p:cNvPr id="1032" name="Picture 8" descr="Kết quả hình ảnh cho qua nhieu bien quang ca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2500" y="1605133"/>
            <a:ext cx="2209800" cy="1666876"/>
          </a:xfrm>
          <a:prstGeom prst="rect">
            <a:avLst/>
          </a:prstGeom>
          <a:noFill/>
        </p:spPr>
      </p:pic>
      <p:pic>
        <p:nvPicPr>
          <p:cNvPr id="1034" name="Picture 10" descr="Kết quả hình ảnh cho o nhiem d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0794" y="4252198"/>
            <a:ext cx="2314575" cy="1771651"/>
          </a:xfrm>
          <a:prstGeom prst="rect">
            <a:avLst/>
          </a:prstGeom>
          <a:noFill/>
        </p:spPr>
      </p:pic>
      <p:pic>
        <p:nvPicPr>
          <p:cNvPr id="1036" name="Picture 12" descr="Kết quả hình ảnh cho o nhiem anh sa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62500" y="4247598"/>
            <a:ext cx="2381250" cy="17049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5680" y="3490570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a. radioactive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7323" y="338820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b. noise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23571" y="3334674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c. visual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7245" y="3388200"/>
            <a:ext cx="122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d. thermal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680" y="600880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e. water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9861" y="6023849"/>
            <a:ext cx="1342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f. land/ soil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3571" y="600880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g. light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1111" y="600880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h. air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595255"/>
              </p:ext>
            </p:extLst>
          </p:nvPr>
        </p:nvGraphicFramePr>
        <p:xfrm>
          <a:off x="0" y="790256"/>
          <a:ext cx="9163050" cy="692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3050">
                  <a:extLst>
                    <a:ext uri="{9D8B030D-6E8A-4147-A177-3AD203B41FA5}">
                      <a16:colId xmlns="" xmlns:a16="http://schemas.microsoft.com/office/drawing/2014/main" val="3074734222"/>
                    </a:ext>
                  </a:extLst>
                </a:gridCol>
              </a:tblGrid>
              <a:tr h="692613">
                <a:tc>
                  <a:txBody>
                    <a:bodyPr/>
                    <a:lstStyle/>
                    <a:p>
                      <a:r>
                        <a:rPr lang="en-US" dirty="0" smtClean="0"/>
                        <a:t>water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    land/ soil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   air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                 noise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</a:t>
                      </a:r>
                    </a:p>
                    <a:p>
                      <a:r>
                        <a:rPr lang="en-US" dirty="0" smtClean="0"/>
                        <a:t>thermal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light pollution                radioactive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  visual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7757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22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30802"/>
            <a:ext cx="8229600" cy="101774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Complete the sentences with the types of pollution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4267"/>
            <a:ext cx="88392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When …………….............     happens, the water temperature in streams, rivers, lakes, or oceans changes.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……………………. occurs when the atmosphere contains gases, dust, or fumes in harmful amounts.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When radiation goes into the land, air or water, it is called ………………………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4. Too much use of electric lights in cities may cause …………..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5. ………………….. is the contamination of lakes, rivers, oceans, or groundwater, usually by human activities.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6. ………………………… happens when human activities destroy the Earth’s surface.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7. …………..…… occurs because there are too many loud sounds in the environment.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8. The sight of too many telephone poles, advertising billboards, overhead power lines, or shop signs may case ……………………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6157" y="45721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thermal 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3316" y="1303233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Air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284" y="2388889"/>
            <a:ext cx="432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adioactive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277271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light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982" y="3271448"/>
            <a:ext cx="246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Water 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667" y="408340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Land/ Soil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910" y="4823275"/>
            <a:ext cx="353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Noise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1607" y="5945770"/>
            <a:ext cx="243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isual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86800" cy="8683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PREDICTION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876800" cy="4754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1. The water in the lake has been polluted by a ship.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2. Water pollution in the lake has made the fish die.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3. Aquatic plants may also die because of the polluted water.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4. Nick wouldn’t sneeze so much if the air was clean.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5.Nick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will give a talk about water and air pollution.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715000" y="914402"/>
          <a:ext cx="2971800" cy="5029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88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25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486" y="412125"/>
            <a:ext cx="8397027" cy="59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214</TotalTime>
  <Words>1355</Words>
  <Application>Microsoft Office PowerPoint</Application>
  <PresentationFormat>On-screen Show (4:3)</PresentationFormat>
  <Paragraphs>489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Twinkl SemiBold</vt:lpstr>
      <vt:lpstr>Times New Roman</vt:lpstr>
      <vt:lpstr>Wingdings</vt:lpstr>
      <vt:lpstr>Arial Black</vt:lpstr>
      <vt:lpstr>Tahoma</vt:lpstr>
      <vt:lpstr>Twinkl</vt:lpstr>
      <vt:lpstr>.VnTime</vt:lpstr>
      <vt:lpstr>Lora</vt:lpstr>
      <vt:lpstr>Tinos</vt:lpstr>
      <vt:lpstr>Calibri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I. NEW WORDS</vt:lpstr>
      <vt:lpstr>PowerPoint Presentation</vt:lpstr>
      <vt:lpstr>Complete the sentences with the types of pollution.</vt:lpstr>
      <vt:lpstr>PREDICTION</vt:lpstr>
      <vt:lpstr>PowerPoint Presentation</vt:lpstr>
      <vt:lpstr>CHECK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groups. Which types of pollution in 3 does your neighbourhood face? Rank them in order of seriousness. Give reasons for your group’s order.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Admin</cp:lastModifiedBy>
  <cp:revision>26</cp:revision>
  <dcterms:created xsi:type="dcterms:W3CDTF">2018-03-01T16:08:50Z</dcterms:created>
  <dcterms:modified xsi:type="dcterms:W3CDTF">2021-01-13T00:54:51Z</dcterms:modified>
</cp:coreProperties>
</file>