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7" r:id="rId7"/>
    <p:sldId id="266" r:id="rId8"/>
    <p:sldId id="263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D1C1A5-663D-420F-88ED-FC7700665EFF}" type="datetimeFigureOut">
              <a:rPr lang="vi-VN" smtClean="0"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1" y="1052737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</a:t>
            </a:r>
          </a:p>
          <a:p>
            <a:pPr algn="ctr"/>
            <a:r>
              <a:rPr lang="en-US" sz="80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2852936"/>
            <a:ext cx="9613688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9687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Use your own words/ ideas to complete the sentences below. Compare your sentences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9378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one of the most famous festivals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go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go to Huong Pagoda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are travelling along Yen Stream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873" y="141277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never been there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98884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we shouldn’t miss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344" y="2511678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visit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872" y="306896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take a lot of photos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04" y="3645024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enjoy the beautiful scenery of the area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718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urier New" pitchFamily="18" charset="0"/>
              </a:rPr>
              <a:t>            </a:t>
            </a:r>
            <a:r>
              <a:rPr lang="en-US" sz="88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urier New" pitchFamily="18" charset="0"/>
              </a:rPr>
              <a:t>Unit5       </a:t>
            </a:r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Festivals inVietNam </a:t>
            </a:r>
          </a:p>
          <a:p>
            <a:pPr algn="ctr"/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 </a:t>
            </a:r>
            <a:r>
              <a:rPr lang="en-US" sz="7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    </a:t>
            </a:r>
            <a:r>
              <a:rPr lang="en-US" sz="7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</a:t>
            </a:r>
            <a:r>
              <a:rPr lang="en-US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3: A </a:t>
            </a:r>
            <a:r>
              <a:rPr lang="en-US" sz="7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closer look  </a:t>
            </a:r>
            <a:r>
              <a:rPr lang="en-US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</a:t>
            </a:r>
            <a:endParaRPr lang="en-US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991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Write S for simple sentences and C for compound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26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000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Simple and compound sentences: review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018"/>
              </p:ext>
            </p:extLst>
          </p:nvPr>
        </p:nvGraphicFramePr>
        <p:xfrm>
          <a:off x="457200" y="2640386"/>
          <a:ext cx="8229600" cy="31313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  <a:gridCol w="4114800"/>
              </a:tblGrid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1. I enjoy playing tennis with my friends every weekend.</a:t>
                      </a:r>
                    </a:p>
                  </a:txBody>
                  <a:tcPr marL="116457" marR="116457" marT="38819" marB="38819" anchor="ctr"/>
                </a:tc>
              </a:tr>
              <a:tr h="3012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2. I like spring, but I don’t like the spring rain.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3. I’ve been to Ha Long twice, and I joined the carnival there once.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4. My family and I went to the Nha Trang Sea Festival in 2011.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5. I like the Mid-Autumn Festival and look forward to it every year.</a:t>
                      </a:r>
                    </a:p>
                  </a:txBody>
                  <a:tcPr marL="116457" marR="116457" marT="38819" marB="38819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5377" y="5085184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377" y="4481245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377" y="261774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958" y="3212976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958" y="3861048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09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Connect each pair of sentences with an appropriate conjunction in the box to make compound sentences.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6782" y="1040542"/>
            <a:ext cx="62104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              but               or               so               yet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03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 Mid-Autumn Festival children carry beautiful lanterns. It’s a memorable childhood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During </a:t>
            </a:r>
            <a:r>
              <a:rPr lang="en-US" dirty="0"/>
              <a:t>Tet, Vietnamese people buy all kinds of sweets. They make </a:t>
            </a:r>
            <a:r>
              <a:rPr lang="en-US" i="1" dirty="0" err="1"/>
              <a:t>chung</a:t>
            </a:r>
            <a:r>
              <a:rPr lang="en-US" dirty="0"/>
              <a:t> cakes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Hung King’s sons offered him many special foods. Lang Lieu just brought him a </a:t>
            </a:r>
            <a:r>
              <a:rPr lang="en-US" i="1" dirty="0" err="1"/>
              <a:t>chung</a:t>
            </a:r>
            <a:r>
              <a:rPr lang="en-US" dirty="0"/>
              <a:t> cake and a </a:t>
            </a:r>
            <a:r>
              <a:rPr lang="en-US" i="1" dirty="0"/>
              <a:t>day</a:t>
            </a:r>
            <a:r>
              <a:rPr lang="en-US" dirty="0"/>
              <a:t> cake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To </a:t>
            </a:r>
            <a:r>
              <a:rPr lang="en-US" dirty="0"/>
              <a:t>welcome Tet, we decorate our house with peach blossoms. We can buy a mandarin tree for a longer lasting display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Huong Pagoda Festival is always crowded. We like to go there to pray for good fortune and happiness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040" y="1977807"/>
            <a:ext cx="8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At the Mid-Autumn Festival children carry beautiful lanterns, so it’s a memorable childhood experience.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40" y="2843644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During Tet, Vietnamese people buy all kinds of sweets, and they make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cakes as well.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40" y="363399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King’s sons offered him many special foods, but Lang Lieu just brought him a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 and a day cake.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0" y="471411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To welcome Tet, we decorate our house with peach blossoms, or we can buy a mandarin tree for a longer lasting display.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040" y="584059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Huong Pagoda festival is always crowded, yet we like to go there to pray for good fortune and happiness.</a:t>
            </a:r>
            <a:endParaRPr lang="vi-VN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Connect each pair of sentences with an appropriate conjunctive adverb in the box to make compound sentences.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340768"/>
            <a:ext cx="91440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               nevertheless               moreover               therefore               otherwise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206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Chu </a:t>
            </a:r>
            <a:r>
              <a:rPr lang="en-US" dirty="0"/>
              <a:t>Dong </a:t>
            </a:r>
            <a:r>
              <a:rPr lang="en-US" dirty="0" err="1"/>
              <a:t>Tu</a:t>
            </a:r>
            <a:r>
              <a:rPr lang="en-US" dirty="0"/>
              <a:t> and </a:t>
            </a:r>
            <a:r>
              <a:rPr lang="en-US" dirty="0" err="1"/>
              <a:t>Giong</a:t>
            </a:r>
            <a:r>
              <a:rPr lang="en-US" dirty="0"/>
              <a:t> are both legendary saints. They are worshipped for different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Tet </a:t>
            </a:r>
            <a:r>
              <a:rPr lang="en-US" dirty="0"/>
              <a:t>is the most important festival in Viet Nam. Most Vietnamese return home for Tet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Tet </a:t>
            </a:r>
            <a:r>
              <a:rPr lang="en-US" dirty="0"/>
              <a:t>is a time for us to worship our ancestors. It’s also a time for family reunion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Khmer believe they have to float lanterns. They may not get good </a:t>
            </a:r>
            <a:r>
              <a:rPr lang="en-US" dirty="0" smtClean="0"/>
              <a:t>luck.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Hung King Temple Festival was a local festival. It has become a public holiday in Viet Nam since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2689756"/>
            <a:ext cx="8783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</a:rPr>
              <a:t>Chu Dong </a:t>
            </a:r>
            <a:r>
              <a:rPr lang="en-US" sz="1400" b="1" i="1" dirty="0" err="1">
                <a:solidFill>
                  <a:srgbClr val="7030A0"/>
                </a:solidFill>
              </a:rPr>
              <a:t>Tu</a:t>
            </a:r>
            <a:r>
              <a:rPr lang="en-US" sz="1400" b="1" i="1" dirty="0">
                <a:solidFill>
                  <a:srgbClr val="7030A0"/>
                </a:solidFill>
              </a:rPr>
              <a:t> and </a:t>
            </a:r>
            <a:r>
              <a:rPr lang="en-US" sz="1400" b="1" i="1" dirty="0" err="1">
                <a:solidFill>
                  <a:srgbClr val="7030A0"/>
                </a:solidFill>
              </a:rPr>
              <a:t>Giong</a:t>
            </a:r>
            <a:r>
              <a:rPr lang="en-US" sz="1400" b="1" i="1" dirty="0">
                <a:solidFill>
                  <a:srgbClr val="7030A0"/>
                </a:solidFill>
              </a:rPr>
              <a:t> are both legendary saints; </a:t>
            </a:r>
            <a:r>
              <a:rPr lang="en-US" sz="1400" b="1" i="1" dirty="0" smtClean="0">
                <a:solidFill>
                  <a:srgbClr val="7030A0"/>
                </a:solidFill>
              </a:rPr>
              <a:t>however (nevertheless), </a:t>
            </a:r>
            <a:r>
              <a:rPr lang="en-US" sz="1400" b="1" i="1" dirty="0">
                <a:solidFill>
                  <a:srgbClr val="7030A0"/>
                </a:solidFill>
              </a:rPr>
              <a:t>they are worshipped for different </a:t>
            </a:r>
            <a:r>
              <a:rPr lang="en-US" sz="1400" b="1" i="1" dirty="0" smtClean="0">
                <a:solidFill>
                  <a:srgbClr val="7030A0"/>
                </a:solidFill>
              </a:rPr>
              <a:t>things</a:t>
            </a:r>
            <a:r>
              <a:rPr lang="en-US" sz="1400" b="1" i="1" dirty="0">
                <a:solidFill>
                  <a:srgbClr val="7030A0"/>
                </a:solidFill>
              </a:rPr>
              <a:t>.</a:t>
            </a:r>
            <a:endParaRPr lang="vi-VN" sz="1400" b="1" i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40" y="3520753"/>
            <a:ext cx="8783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</a:rPr>
              <a:t>Tet is the most important festival in Viet Nam; therefore, most Vietnamese return home for Tet.</a:t>
            </a:r>
            <a:endParaRPr lang="vi-VN" sz="1400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406" y="4321264"/>
            <a:ext cx="8783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</a:rPr>
              <a:t>Tet is a time for us to worship our ancestors; moreover, it is also a time for family reunion.</a:t>
            </a:r>
            <a:endParaRPr lang="vi-VN" sz="1400" b="1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44" y="4888905"/>
            <a:ext cx="8783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</a:rPr>
              <a:t>The Khmer believe they have to float lanterns; otherwise, they may not get good luck.</a:t>
            </a:r>
            <a:endParaRPr lang="vi-VN" sz="1400" b="1" i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406" y="5708575"/>
            <a:ext cx="8783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</a:rPr>
              <a:t>The Hung King Temple Festival was a local festival; </a:t>
            </a:r>
            <a:r>
              <a:rPr lang="en-US" sz="1400" b="1" i="1" dirty="0" smtClean="0">
                <a:solidFill>
                  <a:srgbClr val="7030A0"/>
                </a:solidFill>
              </a:rPr>
              <a:t>nevertheless (however), </a:t>
            </a:r>
            <a:r>
              <a:rPr lang="en-US" sz="1400" b="1" i="1" dirty="0">
                <a:solidFill>
                  <a:srgbClr val="7030A0"/>
                </a:solidFill>
              </a:rPr>
              <a:t>it has become a public holiday in Viet Nam since 2007. </a:t>
            </a:r>
            <a:endParaRPr lang="vi-VN" sz="1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4" y="1086719"/>
            <a:ext cx="7254552" cy="46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Match the dependent clauses with the independent ones to make complex sentences.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20652"/>
              </p:ext>
            </p:extLst>
          </p:nvPr>
        </p:nvGraphicFramePr>
        <p:xfrm>
          <a:off x="457200" y="1403839"/>
          <a:ext cx="8229600" cy="461744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14800"/>
                <a:gridCol w="4114800"/>
              </a:tblGrid>
              <a:tr h="49616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Dependent clause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Independent clause</a:t>
                      </a:r>
                    </a:p>
                  </a:txBody>
                  <a:tcPr marL="75242" marR="75242" marT="37621" marB="37621" anchor="ctr"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An invaders came to Viet Nam,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essential part of the ceremony to worship the Water God.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 the traditional folk song of Bac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three-year-old boy grew up very fast and defeated them, legend says.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Tien Dung was a daughter of the 18th Hung King,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 encourage them with drums and gongs.</a:t>
                      </a:r>
                    </a:p>
                  </a:txBody>
                  <a:tcPr/>
                </a:tc>
              </a:tr>
              <a:tr h="67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 pair of cows in the Cow Racing Festival go outside the line,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kind of singing is allowed at the Lim Festival.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Buffalo-fighting Festival sounds frightening,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a poor man, Chu Dong Tu.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While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dragon boats at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Ngo are racing,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continue the race.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300737" y="5559623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0109" y="2240207"/>
            <a:ext cx="57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0108" y="2956302"/>
            <a:ext cx="57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9951" y="3604374"/>
            <a:ext cx="5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5640" y="4293096"/>
            <a:ext cx="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5641" y="4941168"/>
            <a:ext cx="49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7704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Fill each blank with one suitable subordinator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while, even though/ although, because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6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Race Festival is held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in spring in Don Village or in the forests near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 Province. (1)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space must be wide enough for around 10 elephants to race, villagers often choose a large, flat area. (2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race is held in the forests, the area must be without too many big trees.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elephants are led to the starting line, and (3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horn command is given, the race begins. The elephants are encouraged by the sounds of drums, gongs and the cheering crowds (4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racing.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wins the race, it lifts its trunk above its head and waits for its prize. (6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prize is small, every rider is proud to be the race winner.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76278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Because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2826" y="227687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If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9672" y="285293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4898" y="345471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4" y="369005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5109" y="3933056"/>
            <a:ext cx="245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>
                <a:solidFill>
                  <a:srgbClr val="00B050"/>
                </a:solidFill>
              </a:rPr>
              <a:t>Athough / Even though</a:t>
            </a: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</TotalTime>
  <Words>715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18</cp:revision>
  <dcterms:created xsi:type="dcterms:W3CDTF">2016-10-27T14:27:44Z</dcterms:created>
  <dcterms:modified xsi:type="dcterms:W3CDTF">2017-11-14T07:10:42Z</dcterms:modified>
</cp:coreProperties>
</file>