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90" r:id="rId3"/>
    <p:sldId id="295" r:id="rId4"/>
    <p:sldId id="296" r:id="rId5"/>
    <p:sldId id="297" r:id="rId6"/>
    <p:sldId id="298" r:id="rId7"/>
    <p:sldId id="299" r:id="rId8"/>
    <p:sldId id="259" r:id="rId9"/>
    <p:sldId id="291" r:id="rId10"/>
    <p:sldId id="292" r:id="rId11"/>
    <p:sldId id="293" r:id="rId12"/>
    <p:sldId id="294" r:id="rId13"/>
    <p:sldId id="301" r:id="rId14"/>
    <p:sldId id="302" r:id="rId15"/>
    <p:sldId id="306" r:id="rId16"/>
    <p:sldId id="308" r:id="rId17"/>
    <p:sldId id="303" r:id="rId18"/>
    <p:sldId id="313" r:id="rId19"/>
    <p:sldId id="314" r:id="rId20"/>
    <p:sldId id="315" r:id="rId21"/>
    <p:sldId id="316" r:id="rId22"/>
    <p:sldId id="317" r:id="rId23"/>
    <p:sldId id="304" r:id="rId24"/>
    <p:sldId id="307" r:id="rId25"/>
    <p:sldId id="288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32AC4-EE0B-4B33-9F8C-86F2F61ADF3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39819-2FF4-4710-A40A-B2E06753A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4AF89-C9FB-47C4-9BEC-0A26E9FB154E}" type="slidenum">
              <a:rPr lang="en-US"/>
              <a:pPr/>
              <a:t>16</a:t>
            </a:fld>
            <a:endParaRPr lang="en-US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AEE53A8-C50B-4802-8A3A-6C90D70EF1CA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EE11E-63D5-4987-BAE1-62B4BA4C63E4}" type="slidenum">
              <a:rPr lang="en-US"/>
              <a:pPr/>
              <a:t>25</a:t>
            </a:fld>
            <a:endParaRPr lang="en-US"/>
          </a:p>
        </p:txBody>
      </p:sp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A63237C-B54F-44FD-BE76-F461C8A809FD}" type="slidenum">
              <a:rPr lang="en-US" sz="1200">
                <a:latin typeface="+mn-lt"/>
              </a:rPr>
              <a:pPr algn="r">
                <a:defRPr/>
              </a:pPr>
              <a:t>25</a:t>
            </a:fld>
            <a:endParaRPr lang="en-US" sz="1200">
              <a:latin typeface="+mn-lt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81313-5001-4F99-96D0-376090498B4C}" type="slidenum">
              <a:rPr lang="en-US"/>
              <a:pPr/>
              <a:t>26</a:t>
            </a:fld>
            <a:endParaRPr lang="en-US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77EF96-435A-47EC-9CCE-4F7D5FC06491}" type="slidenum">
              <a:rPr lang="en-US" sz="1200" u="sng"/>
              <a:pPr algn="r"/>
              <a:t>26</a:t>
            </a:fld>
            <a:endParaRPr lang="en-US" sz="1200" u="sng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5FD4C-2A3B-48BF-87F3-9FCDCB75105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3.wav"/><Relationship Id="rId7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17.xml"/><Relationship Id="rId5" Type="http://schemas.openxmlformats.org/officeDocument/2006/relationships/slide" Target="slide21.xml"/><Relationship Id="rId10" Type="http://schemas.openxmlformats.org/officeDocument/2006/relationships/slide" Target="slide23.xml"/><Relationship Id="rId4" Type="http://schemas.openxmlformats.org/officeDocument/2006/relationships/image" Target="../media/image14.gif"/><Relationship Id="rId9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ThuyAV\90%20-%20Auld%20Lang%20Syne%20-%20Kids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43252"/>
            <a:ext cx="8763000" cy="6462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6850" y="1382027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3962400"/>
            <a:ext cx="7130995" cy="13071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SwitzBlack2" pitchFamily="2" charset="0"/>
              </a:rPr>
              <a:t>WELCOME TO MY CLASS</a:t>
            </a:r>
          </a:p>
        </p:txBody>
      </p:sp>
      <p:pic>
        <p:nvPicPr>
          <p:cNvPr id="14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4450" y="1534427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1866900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7620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2909" y="50673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95309" y="52197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05700" y="52197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19800" y="8382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74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0052" y="178188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304800"/>
            <a:ext cx="5943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II. PRACTICE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914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  Complete the sentences. (Ex. 1/ p.9)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38200" y="1371600"/>
            <a:ext cx="7772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Ngoc ( love) </a:t>
            </a:r>
            <a:r>
              <a:rPr lang="en-US" sz="2400" dirty="0" smtClean="0"/>
              <a:t>……….….. </a:t>
            </a:r>
            <a:r>
              <a:rPr lang="en-US" sz="2400" dirty="0"/>
              <a:t>the cartoon, but she says she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/>
              <a:t>( not/continue) </a:t>
            </a:r>
            <a:r>
              <a:rPr lang="en-US" sz="2400" dirty="0" smtClean="0"/>
              <a:t>………..…………….......this </a:t>
            </a:r>
            <a:r>
              <a:rPr lang="en-US" sz="2400" dirty="0"/>
              <a:t>hobby in the future.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/>
              <a:t>2. They usually ( take) </a:t>
            </a:r>
            <a:r>
              <a:rPr lang="en-US" sz="2400" dirty="0" smtClean="0"/>
              <a:t>……………… </a:t>
            </a:r>
            <a:r>
              <a:rPr lang="en-US" sz="2400" dirty="0"/>
              <a:t>a lot of beautiful photos.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/>
              <a:t>3. What ……......your brother ( do) </a:t>
            </a:r>
            <a:r>
              <a:rPr lang="en-US" sz="2400" dirty="0" smtClean="0"/>
              <a:t>………….. </a:t>
            </a:r>
            <a:r>
              <a:rPr lang="en-US" sz="2400" dirty="0"/>
              <a:t>in his free time?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/>
              <a:t>4. I think ten years  from now more people </a:t>
            </a:r>
            <a:r>
              <a:rPr lang="en-US" sz="2400" dirty="0" smtClean="0"/>
              <a:t>( </a:t>
            </a:r>
            <a:r>
              <a:rPr lang="en-US" sz="2400" dirty="0"/>
              <a:t>enjoy) </a:t>
            </a:r>
            <a:r>
              <a:rPr lang="en-US" sz="2400" dirty="0" smtClean="0"/>
              <a:t>……….…………………....  </a:t>
            </a:r>
            <a:r>
              <a:rPr lang="en-US" sz="2400" dirty="0"/>
              <a:t>gardening.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 smtClean="0"/>
              <a:t>5. .………… </a:t>
            </a:r>
            <a:r>
              <a:rPr lang="en-US" sz="2400" dirty="0"/>
              <a:t>you (do) </a:t>
            </a:r>
            <a:r>
              <a:rPr lang="en-US" sz="2400" dirty="0" smtClean="0"/>
              <a:t>……………... </a:t>
            </a:r>
            <a:r>
              <a:rPr lang="en-US" sz="2400" dirty="0"/>
              <a:t>morning exercises every </a:t>
            </a:r>
            <a:r>
              <a:rPr lang="en-US" sz="2400" dirty="0" smtClean="0"/>
              <a:t>day?</a:t>
            </a:r>
            <a:endParaRPr lang="en-US" sz="2400" dirty="0"/>
          </a:p>
          <a:p>
            <a:pPr marL="342900" indent="-342900">
              <a:spcBef>
                <a:spcPct val="50000"/>
              </a:spcBef>
            </a:pPr>
            <a:r>
              <a:rPr lang="en-US" sz="2400" dirty="0"/>
              <a:t>6. </a:t>
            </a:r>
            <a:r>
              <a:rPr lang="en-US" sz="2400" dirty="0" smtClean="0"/>
              <a:t>…………you </a:t>
            </a:r>
            <a:r>
              <a:rPr lang="en-US" sz="2400" dirty="0"/>
              <a:t>still ( play) </a:t>
            </a:r>
            <a:r>
              <a:rPr lang="en-US" sz="2400" dirty="0" smtClean="0"/>
              <a:t>………..….. </a:t>
            </a:r>
            <a:r>
              <a:rPr lang="en-US" sz="2400" dirty="0"/>
              <a:t>badminton next year?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743200" y="131064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loves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743200" y="18288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won’t continue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657600" y="23622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take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057400" y="297180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does                                        do        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752600" y="38862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will enjoy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295400" y="44196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    Do                        do        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143000" y="495300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    Will                                  play       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253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873123" y="557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3" y="329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8" y="557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2286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Read the table and complete  his report using the present simple. (Ex. 2/ p.9)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oup 156"/>
          <p:cNvGraphicFramePr>
            <a:graphicFrameLocks/>
          </p:cNvGraphicFramePr>
          <p:nvPr/>
        </p:nvGraphicFramePr>
        <p:xfrm>
          <a:off x="457200" y="1219201"/>
          <a:ext cx="8220075" cy="2288203"/>
        </p:xfrm>
        <a:graphic>
          <a:graphicData uri="http://schemas.openxmlformats.org/drawingml/2006/table">
            <a:tbl>
              <a:tblPr/>
              <a:tblGrid>
                <a:gridCol w="2003587"/>
                <a:gridCol w="1288020"/>
                <a:gridCol w="1216464"/>
                <a:gridCol w="1216464"/>
                <a:gridCol w="1216464"/>
                <a:gridCol w="1279076"/>
              </a:tblGrid>
              <a:tr h="35367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Name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Girls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7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42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Watching TV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everyday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everyday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everyday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everyday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everyday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Swimming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3 per week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3 per week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Playing badminton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everyday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everyday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4 per week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everyday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 Box 146"/>
          <p:cNvSpPr txBox="1">
            <a:spLocks noChangeArrowheads="1"/>
          </p:cNvSpPr>
          <p:nvPr/>
        </p:nvSpPr>
        <p:spPr bwMode="auto">
          <a:xfrm>
            <a:off x="304800" y="3581400"/>
            <a:ext cx="84582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Nick’s report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    I </a:t>
            </a:r>
            <a:r>
              <a:rPr lang="en-US" sz="2000" dirty="0"/>
              <a:t>ask some classmates about their hobbies and I got some interesting results. Everybody </a:t>
            </a:r>
            <a:r>
              <a:rPr lang="en-US" sz="2000" b="1" dirty="0"/>
              <a:t>( 1. like)</a:t>
            </a:r>
            <a:r>
              <a:rPr lang="en-US" sz="2000" dirty="0"/>
              <a:t> </a:t>
            </a:r>
            <a:r>
              <a:rPr lang="en-US" sz="2000" dirty="0" smtClean="0"/>
              <a:t>………….… </a:t>
            </a:r>
            <a:r>
              <a:rPr lang="en-US" sz="2000" dirty="0"/>
              <a:t>watching TV, and they </a:t>
            </a:r>
            <a:r>
              <a:rPr lang="en-US" sz="2000" b="1" dirty="0"/>
              <a:t>(2. watch)</a:t>
            </a:r>
            <a:r>
              <a:rPr lang="en-US" sz="2000" dirty="0"/>
              <a:t> </a:t>
            </a:r>
            <a:r>
              <a:rPr lang="en-US" sz="2000" dirty="0" smtClean="0"/>
              <a:t>….…………….. </a:t>
            </a:r>
            <a:r>
              <a:rPr lang="en-US" sz="2000" dirty="0"/>
              <a:t>it everyday. The three boys Nam, Son, </a:t>
            </a:r>
            <a:r>
              <a:rPr lang="en-US" sz="2000" dirty="0" err="1"/>
              <a:t>Binh</a:t>
            </a:r>
            <a:r>
              <a:rPr lang="en-US" sz="2000" dirty="0"/>
              <a:t> </a:t>
            </a:r>
            <a:r>
              <a:rPr lang="en-US" sz="2000" b="1" dirty="0"/>
              <a:t>( 3 not love)</a:t>
            </a:r>
            <a:r>
              <a:rPr lang="en-US" sz="2000" dirty="0"/>
              <a:t> </a:t>
            </a:r>
            <a:r>
              <a:rPr lang="en-US" sz="2000" dirty="0" smtClean="0"/>
              <a:t>……………..……   </a:t>
            </a:r>
            <a:r>
              <a:rPr lang="en-US" sz="2000" dirty="0"/>
              <a:t>swimming, but the two girls, Ly and Hue </a:t>
            </a:r>
            <a:r>
              <a:rPr lang="en-US" sz="2000" b="1" dirty="0"/>
              <a:t>(4. go)</a:t>
            </a:r>
            <a:r>
              <a:rPr lang="en-US" sz="2000" dirty="0"/>
              <a:t> ……………swimming three times a week. Most of them (</a:t>
            </a:r>
            <a:r>
              <a:rPr lang="en-US" sz="2000" b="1" dirty="0"/>
              <a:t>5. enjoy</a:t>
            </a:r>
            <a:r>
              <a:rPr lang="en-US" sz="2000" dirty="0"/>
              <a:t>) </a:t>
            </a:r>
            <a:r>
              <a:rPr lang="en-US" sz="2000" dirty="0" smtClean="0"/>
              <a:t>………..……… playing </a:t>
            </a:r>
            <a:r>
              <a:rPr lang="en-US" sz="2000" dirty="0"/>
              <a:t>badminton. Nam, Son and Hue </a:t>
            </a:r>
            <a:r>
              <a:rPr lang="en-US" sz="2000" dirty="0" smtClean="0"/>
              <a:t>     </a:t>
            </a:r>
            <a:r>
              <a:rPr lang="en-US" sz="2000" b="1" dirty="0" smtClean="0"/>
              <a:t>(</a:t>
            </a:r>
            <a:r>
              <a:rPr lang="en-US" sz="2000" b="1" dirty="0"/>
              <a:t>6. play)</a:t>
            </a:r>
            <a:r>
              <a:rPr lang="en-US" sz="2000" dirty="0"/>
              <a:t> </a:t>
            </a:r>
            <a:r>
              <a:rPr lang="en-US" sz="2000" dirty="0" smtClean="0"/>
              <a:t>……………… badminton </a:t>
            </a:r>
            <a:r>
              <a:rPr lang="en-US" sz="2000" dirty="0"/>
              <a:t>everyday and Ly (</a:t>
            </a:r>
            <a:r>
              <a:rPr lang="en-US" sz="2000" b="1" dirty="0"/>
              <a:t>7. play)</a:t>
            </a:r>
            <a:r>
              <a:rPr lang="en-US" sz="2000" dirty="0"/>
              <a:t> </a:t>
            </a:r>
            <a:r>
              <a:rPr lang="en-US" sz="2000" dirty="0" smtClean="0"/>
              <a:t>…….………….… </a:t>
            </a:r>
            <a:r>
              <a:rPr lang="en-US" sz="2000" dirty="0"/>
              <a:t>the sports four times a week. Only </a:t>
            </a:r>
            <a:r>
              <a:rPr lang="en-US" sz="2000" dirty="0" err="1"/>
              <a:t>Binh</a:t>
            </a:r>
            <a:r>
              <a:rPr lang="en-US" sz="2000" dirty="0"/>
              <a:t> (</a:t>
            </a:r>
            <a:r>
              <a:rPr lang="en-US" sz="2000" b="1" dirty="0"/>
              <a:t>8. not like)</a:t>
            </a:r>
            <a:r>
              <a:rPr lang="en-US" sz="2000" dirty="0"/>
              <a:t> </a:t>
            </a:r>
            <a:r>
              <a:rPr lang="en-US" sz="2000" dirty="0" smtClean="0"/>
              <a:t>………................…. </a:t>
            </a:r>
            <a:r>
              <a:rPr lang="en-US" sz="2000" dirty="0"/>
              <a:t>badminton, he never (</a:t>
            </a:r>
            <a:r>
              <a:rPr lang="en-US" sz="2000" b="1" dirty="0"/>
              <a:t>9. play)</a:t>
            </a:r>
            <a:r>
              <a:rPr lang="en-US" sz="2000" dirty="0"/>
              <a:t> </a:t>
            </a:r>
            <a:r>
              <a:rPr lang="en-US" sz="2000" dirty="0" smtClean="0"/>
              <a:t>…………….…. </a:t>
            </a:r>
            <a:r>
              <a:rPr lang="en-US" sz="2000" dirty="0"/>
              <a:t>it.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209800" y="43434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likes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858000" y="43434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watch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943600" y="46482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don’t love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114800" y="49530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go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895600" y="52578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enjoy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219200" y="55626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play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172200" y="55626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plays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800600" y="58674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doesn’t like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219200" y="61722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plays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81000" y="2286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Work in groups. Ask and answer about the frequency they do these activities. (Ex. 3/ p. 10)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609600" y="1219200"/>
            <a:ext cx="762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81000" y="5105400"/>
            <a:ext cx="71628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30000"/>
              </a:spcBef>
              <a:spcAft>
                <a:spcPct val="30000"/>
              </a:spcAft>
            </a:pPr>
            <a:endParaRPr lang="en-US" sz="2400" b="1"/>
          </a:p>
          <a:p>
            <a:pPr>
              <a:lnSpc>
                <a:spcPct val="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b="1"/>
              <a:t>A:</a:t>
            </a:r>
            <a:r>
              <a:rPr lang="en-US" sz="2400"/>
              <a:t>   </a:t>
            </a:r>
            <a:r>
              <a:rPr lang="en-US" sz="2400" b="1"/>
              <a:t>How often do you go to school?</a:t>
            </a:r>
          </a:p>
          <a:p>
            <a:pPr>
              <a:lnSpc>
                <a:spcPct val="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b="1"/>
              <a:t>B:   I usually go to school /    I go to school everyday.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3048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III. LOOK OUT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600200" y="990600"/>
            <a:ext cx="56388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Verbs of  liking +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 -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ing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990600" y="2057400"/>
            <a:ext cx="746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We often use  the – </a:t>
            </a:r>
            <a:r>
              <a:rPr lang="en-US" sz="3200" dirty="0" err="1">
                <a:solidFill>
                  <a:srgbClr val="FF0000"/>
                </a:solidFill>
              </a:rPr>
              <a:t>ing</a:t>
            </a:r>
            <a:r>
              <a:rPr lang="en-US" sz="3200" dirty="0">
                <a:solidFill>
                  <a:srgbClr val="FF0000"/>
                </a:solidFill>
              </a:rPr>
              <a:t> form after verbs of liking and not liking. These verbs  are  like, love, enjoy, hate, dislike ……..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828800" y="4038600"/>
            <a:ext cx="6019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/>
              <a:t> Example</a:t>
            </a:r>
            <a:r>
              <a:rPr lang="en-US" sz="2800" b="1" dirty="0"/>
              <a:t>: 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I like going to the </a:t>
            </a:r>
            <a:r>
              <a:rPr lang="en-US" sz="2800" b="1" dirty="0" smtClean="0"/>
              <a:t>cinema.</a:t>
            </a:r>
            <a:endParaRPr lang="en-US" sz="2800" b="1" dirty="0"/>
          </a:p>
          <a:p>
            <a:pPr>
              <a:spcBef>
                <a:spcPct val="50000"/>
              </a:spcBef>
            </a:pPr>
            <a:r>
              <a:rPr lang="en-US" sz="2800" b="1" dirty="0"/>
              <a:t>She hates cleaning the </a:t>
            </a:r>
            <a:r>
              <a:rPr lang="en-US" sz="2800" b="1" dirty="0" smtClean="0"/>
              <a:t>floors.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81000" y="2286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Complete the sentences, using the – </a:t>
            </a:r>
            <a:r>
              <a:rPr lang="en-US" sz="2800" b="1" dirty="0" err="1" smtClean="0">
                <a:solidFill>
                  <a:srgbClr val="FF0000"/>
                </a:solidFill>
              </a:rPr>
              <a:t>ing</a:t>
            </a:r>
            <a:r>
              <a:rPr lang="en-US" sz="2800" b="1" dirty="0" smtClean="0">
                <a:solidFill>
                  <a:srgbClr val="FF0000"/>
                </a:solidFill>
              </a:rPr>
              <a:t> form of the verbs in the box.  (Ex. 4/ p. 10)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81000" y="1676400"/>
            <a:ext cx="1371600" cy="4038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905000" y="1295400"/>
            <a:ext cx="6705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My Dad enjoys ……………….. his bike to work.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My Mum doesn’t like ……………….... films on TV, She loves …………………………..to the cinema.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 smtClean="0"/>
              <a:t>I </a:t>
            </a:r>
            <a:r>
              <a:rPr lang="en-US" sz="2400" dirty="0"/>
              <a:t>like ………………..… to my friends in my free time.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My younger brother loves</a:t>
            </a:r>
            <a:r>
              <a:rPr lang="en-US" sz="2400" dirty="0" smtClean="0"/>
              <a:t>……………..…… </a:t>
            </a:r>
            <a:r>
              <a:rPr lang="en-US" sz="2400" dirty="0"/>
              <a:t>monopoly with me every evening.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They hates </a:t>
            </a:r>
            <a:r>
              <a:rPr lang="en-US" sz="2400" dirty="0" smtClean="0"/>
              <a:t>……………..….. </a:t>
            </a:r>
            <a:r>
              <a:rPr lang="en-US" sz="2400" dirty="0"/>
              <a:t>noodles .They prefer rice.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Does your grandma enjoy……………………………?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752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walk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2209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watch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743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talk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3200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3733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play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4267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ride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4800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eat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9600" y="1143000"/>
            <a:ext cx="1143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riding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1722120"/>
            <a:ext cx="1600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watching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3800" y="2209800"/>
            <a:ext cx="129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going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3169920"/>
            <a:ext cx="129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playing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6680" y="4084320"/>
            <a:ext cx="129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eating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4632960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walking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69920" y="2667000"/>
            <a:ext cx="129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talking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43334 -0.44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-2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0416 -0.06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75 -0.14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7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 -0.004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60834 -0.071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-3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9166 -0.093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4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61666 0.428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21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57200" y="228600"/>
            <a:ext cx="8305800" cy="830997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2. Look </a:t>
            </a:r>
            <a:r>
              <a:rPr lang="en-US" sz="2400" b="1" dirty="0">
                <a:solidFill>
                  <a:srgbClr val="FF0000"/>
                </a:solidFill>
              </a:rPr>
              <a:t>at the pictures and write sentences. Use the suitable verbs of liking or not liking and the – </a:t>
            </a:r>
            <a:r>
              <a:rPr lang="en-US" sz="2400" b="1" dirty="0" err="1">
                <a:solidFill>
                  <a:srgbClr val="FF0000"/>
                </a:solidFill>
              </a:rPr>
              <a:t>ing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form. (Ex. 5/p.10)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2895600" cy="20574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295400"/>
            <a:ext cx="2971800" cy="20574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295400"/>
            <a:ext cx="2743200" cy="203993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09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886200"/>
            <a:ext cx="2819400" cy="23622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350" y="3962400"/>
            <a:ext cx="3067050" cy="23590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3886200"/>
            <a:ext cx="2514600" cy="24384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447800" y="457200"/>
            <a:ext cx="6172200" cy="5943600"/>
            <a:chOff x="912" y="336"/>
            <a:chExt cx="3888" cy="3696"/>
          </a:xfrm>
        </p:grpSpPr>
        <p:sp>
          <p:nvSpPr>
            <p:cNvPr id="44080" name="AutoShape 3"/>
            <p:cNvSpPr>
              <a:spLocks noChangeArrowheads="1"/>
            </p:cNvSpPr>
            <p:nvPr/>
          </p:nvSpPr>
          <p:spPr bwMode="auto">
            <a:xfrm>
              <a:off x="912" y="336"/>
              <a:ext cx="3888" cy="3696"/>
            </a:xfrm>
            <a:prstGeom prst="flowChartConnector">
              <a:avLst/>
            </a:prstGeom>
            <a:noFill/>
            <a:ln w="1714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Line 4"/>
            <p:cNvSpPr>
              <a:spLocks noChangeShapeType="1"/>
            </p:cNvSpPr>
            <p:nvPr/>
          </p:nvSpPr>
          <p:spPr bwMode="auto">
            <a:xfrm flipH="1">
              <a:off x="3552" y="720"/>
              <a:ext cx="144" cy="240"/>
            </a:xfrm>
            <a:prstGeom prst="line">
              <a:avLst/>
            </a:prstGeom>
            <a:noFill/>
            <a:ln w="2127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35" name="Rectangle 20"/>
          <p:cNvSpPr>
            <a:spLocks noChangeArrowheads="1"/>
          </p:cNvSpPr>
          <p:nvPr/>
        </p:nvSpPr>
        <p:spPr bwMode="auto">
          <a:xfrm rot="-2170532">
            <a:off x="2824163" y="4038600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No mark</a:t>
            </a:r>
          </a:p>
        </p:txBody>
      </p:sp>
      <p:pic>
        <p:nvPicPr>
          <p:cNvPr id="44036" name="Picture 25" descr="xsgs_9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2133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26" descr="xsgs_9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143000"/>
            <a:ext cx="2133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4" name="Oval 2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62000" y="2971800"/>
            <a:ext cx="533400" cy="457200"/>
          </a:xfrm>
          <a:prstGeom prst="ellipse">
            <a:avLst/>
          </a:prstGeom>
          <a:solidFill>
            <a:srgbClr val="CC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19485" name="Oval 2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295400" y="1981200"/>
            <a:ext cx="457200" cy="4572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  <a:cs typeface="Arial" charset="0"/>
              </a:rPr>
              <a:t>2</a:t>
            </a:r>
          </a:p>
        </p:txBody>
      </p:sp>
      <p:sp>
        <p:nvSpPr>
          <p:cNvPr id="19486" name="Oval 3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848600" y="2971800"/>
            <a:ext cx="457200" cy="457200"/>
          </a:xfrm>
          <a:prstGeom prst="ellipse">
            <a:avLst/>
          </a:prstGeom>
          <a:solidFill>
            <a:srgbClr val="FF00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cs typeface="Arial" charset="0"/>
              </a:rPr>
              <a:t>6</a:t>
            </a:r>
          </a:p>
        </p:txBody>
      </p:sp>
      <p:sp>
        <p:nvSpPr>
          <p:cNvPr id="19487" name="Oval 3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29600" y="1981200"/>
            <a:ext cx="533400" cy="457200"/>
          </a:xfrm>
          <a:prstGeom prst="ellipse">
            <a:avLst/>
          </a:prstGeom>
          <a:solidFill>
            <a:srgbClr val="00CC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cs typeface="Arial" charset="0"/>
              </a:rPr>
              <a:t>5</a:t>
            </a:r>
          </a:p>
        </p:txBody>
      </p:sp>
      <p:sp>
        <p:nvSpPr>
          <p:cNvPr id="19488" name="Oval 3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239000" y="1524000"/>
            <a:ext cx="533400" cy="457200"/>
          </a:xfrm>
          <a:prstGeom prst="ellipse">
            <a:avLst/>
          </a:prstGeom>
          <a:solidFill>
            <a:srgbClr val="9966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44043" name="Text Box 13"/>
          <p:cNvSpPr txBox="1">
            <a:spLocks noChangeArrowheads="1"/>
          </p:cNvSpPr>
          <p:nvPr/>
        </p:nvSpPr>
        <p:spPr bwMode="auto">
          <a:xfrm rot="1890423">
            <a:off x="5400675" y="3959225"/>
            <a:ext cx="99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66"/>
                </a:solidFill>
              </a:rPr>
              <a:t>lucky</a:t>
            </a:r>
          </a:p>
        </p:txBody>
      </p:sp>
      <p:sp>
        <p:nvSpPr>
          <p:cNvPr id="44044" name="Text Box 14"/>
          <p:cNvSpPr txBox="1">
            <a:spLocks noChangeArrowheads="1"/>
          </p:cNvSpPr>
          <p:nvPr/>
        </p:nvSpPr>
        <p:spPr bwMode="auto">
          <a:xfrm rot="-5069522">
            <a:off x="3932238" y="1719263"/>
            <a:ext cx="124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FF"/>
                </a:solidFill>
              </a:rPr>
              <a:t>Lose turn</a:t>
            </a:r>
          </a:p>
        </p:txBody>
      </p:sp>
      <p:sp>
        <p:nvSpPr>
          <p:cNvPr id="44045" name="Text Box 15"/>
          <p:cNvSpPr txBox="1">
            <a:spLocks noChangeArrowheads="1"/>
          </p:cNvSpPr>
          <p:nvPr/>
        </p:nvSpPr>
        <p:spPr bwMode="auto">
          <a:xfrm rot="-5400000">
            <a:off x="3812382" y="4645818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Double points</a:t>
            </a:r>
          </a:p>
        </p:txBody>
      </p:sp>
      <p:sp>
        <p:nvSpPr>
          <p:cNvPr id="44046" name="Rectangle 20"/>
          <p:cNvSpPr>
            <a:spLocks noChangeArrowheads="1"/>
          </p:cNvSpPr>
          <p:nvPr/>
        </p:nvSpPr>
        <p:spPr bwMode="auto">
          <a:xfrm rot="-2170532">
            <a:off x="2819400" y="4038600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No mark</a:t>
            </a:r>
          </a:p>
        </p:txBody>
      </p:sp>
      <p:sp>
        <p:nvSpPr>
          <p:cNvPr id="44047" name="Text Box 17"/>
          <p:cNvSpPr txBox="1">
            <a:spLocks noChangeArrowheads="1"/>
          </p:cNvSpPr>
          <p:nvPr/>
        </p:nvSpPr>
        <p:spPr bwMode="auto">
          <a:xfrm rot="-5400000">
            <a:off x="3807619" y="4645819"/>
            <a:ext cx="158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Double points</a:t>
            </a:r>
          </a:p>
        </p:txBody>
      </p:sp>
      <p:sp>
        <p:nvSpPr>
          <p:cNvPr id="44048" name="Text Box 18"/>
          <p:cNvSpPr txBox="1">
            <a:spLocks noChangeArrowheads="1"/>
          </p:cNvSpPr>
          <p:nvPr/>
        </p:nvSpPr>
        <p:spPr bwMode="auto">
          <a:xfrm rot="1890423">
            <a:off x="5410200" y="3962400"/>
            <a:ext cx="99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66"/>
                </a:solidFill>
              </a:rPr>
              <a:t>lucky</a:t>
            </a:r>
          </a:p>
        </p:txBody>
      </p:sp>
      <p:sp>
        <p:nvSpPr>
          <p:cNvPr id="44049" name="Rectangle 20"/>
          <p:cNvSpPr>
            <a:spLocks noChangeArrowheads="1"/>
          </p:cNvSpPr>
          <p:nvPr/>
        </p:nvSpPr>
        <p:spPr bwMode="auto">
          <a:xfrm rot="-2170532">
            <a:off x="2828925" y="4041775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No mark</a:t>
            </a:r>
          </a:p>
        </p:txBody>
      </p:sp>
      <p:sp>
        <p:nvSpPr>
          <p:cNvPr id="44050" name="Text Box 20"/>
          <p:cNvSpPr txBox="1">
            <a:spLocks noChangeArrowheads="1"/>
          </p:cNvSpPr>
          <p:nvPr/>
        </p:nvSpPr>
        <p:spPr bwMode="auto">
          <a:xfrm rot="-5400000">
            <a:off x="3817144" y="4648994"/>
            <a:ext cx="158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Double points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286000" y="1219200"/>
            <a:ext cx="4538663" cy="4468813"/>
            <a:chOff x="1440" y="768"/>
            <a:chExt cx="2859" cy="2815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 rot="-1934518">
              <a:off x="1440" y="768"/>
              <a:ext cx="2859" cy="2815"/>
              <a:chOff x="1388" y="766"/>
              <a:chExt cx="2859" cy="2815"/>
            </a:xfrm>
          </p:grpSpPr>
          <p:sp>
            <p:nvSpPr>
              <p:cNvPr id="44066" name="AutoShape 6"/>
              <p:cNvSpPr>
                <a:spLocks noChangeArrowheads="1"/>
              </p:cNvSpPr>
              <p:nvPr/>
            </p:nvSpPr>
            <p:spPr bwMode="auto">
              <a:xfrm rot="1988503">
                <a:off x="2825" y="862"/>
                <a:ext cx="720" cy="1423"/>
              </a:xfrm>
              <a:prstGeom prst="flowChartMerge">
                <a:avLst/>
              </a:prstGeom>
              <a:solidFill>
                <a:srgbClr val="FFFF66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3200">
                  <a:solidFill>
                    <a:srgbClr val="0000FF"/>
                  </a:solidFill>
                  <a:cs typeface="Arial" charset="0"/>
                </a:endParaRPr>
              </a:p>
            </p:txBody>
          </p:sp>
          <p:sp>
            <p:nvSpPr>
              <p:cNvPr id="44067" name="AutoShape 7"/>
              <p:cNvSpPr>
                <a:spLocks noChangeArrowheads="1"/>
              </p:cNvSpPr>
              <p:nvPr/>
            </p:nvSpPr>
            <p:spPr bwMode="auto">
              <a:xfrm rot="3737369">
                <a:off x="3104" y="1159"/>
                <a:ext cx="668" cy="1381"/>
              </a:xfrm>
              <a:prstGeom prst="flowChartMerg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2800">
                    <a:cs typeface="Arial" charset="0"/>
                  </a:rPr>
                  <a:t>20</a:t>
                </a:r>
              </a:p>
            </p:txBody>
          </p:sp>
          <p:sp>
            <p:nvSpPr>
              <p:cNvPr id="44068" name="AutoShape 8"/>
              <p:cNvSpPr>
                <a:spLocks noChangeArrowheads="1"/>
              </p:cNvSpPr>
              <p:nvPr/>
            </p:nvSpPr>
            <p:spPr bwMode="auto">
              <a:xfrm rot="5391790">
                <a:off x="3199" y="1487"/>
                <a:ext cx="667" cy="1428"/>
              </a:xfrm>
              <a:prstGeom prst="flowChartMerg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2400" b="1" dirty="0">
                    <a:cs typeface="Arial" charset="0"/>
                  </a:rPr>
                  <a:t>15</a:t>
                </a:r>
              </a:p>
            </p:txBody>
          </p:sp>
          <p:sp>
            <p:nvSpPr>
              <p:cNvPr id="44069" name="AutoShape 9"/>
              <p:cNvSpPr>
                <a:spLocks noChangeArrowheads="1"/>
              </p:cNvSpPr>
              <p:nvPr/>
            </p:nvSpPr>
            <p:spPr bwMode="auto">
              <a:xfrm rot="7154532">
                <a:off x="3100" y="1852"/>
                <a:ext cx="667" cy="1381"/>
              </a:xfrm>
              <a:prstGeom prst="flowChartMerg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2800">
                    <a:cs typeface="Arial" charset="0"/>
                  </a:rPr>
                  <a:t>11</a:t>
                </a:r>
              </a:p>
            </p:txBody>
          </p:sp>
          <p:sp>
            <p:nvSpPr>
              <p:cNvPr id="44070" name="AutoShape 10"/>
              <p:cNvSpPr>
                <a:spLocks noChangeArrowheads="1"/>
              </p:cNvSpPr>
              <p:nvPr/>
            </p:nvSpPr>
            <p:spPr bwMode="auto">
              <a:xfrm rot="9027440">
                <a:off x="2827" y="2143"/>
                <a:ext cx="714" cy="1368"/>
              </a:xfrm>
              <a:prstGeom prst="flowChartMerg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800">
                  <a:cs typeface="Arial" charset="0"/>
                </a:endParaRPr>
              </a:p>
            </p:txBody>
          </p:sp>
          <p:sp>
            <p:nvSpPr>
              <p:cNvPr id="44071" name="AutoShape 11"/>
              <p:cNvSpPr>
                <a:spLocks noChangeArrowheads="1"/>
              </p:cNvSpPr>
              <p:nvPr/>
            </p:nvSpPr>
            <p:spPr bwMode="auto">
              <a:xfrm rot="125343">
                <a:off x="2446" y="766"/>
                <a:ext cx="762" cy="1383"/>
              </a:xfrm>
              <a:prstGeom prst="flowChartMerg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3200">
                    <a:cs typeface="Arial" charset="0"/>
                  </a:rPr>
                  <a:t>10</a:t>
                </a:r>
              </a:p>
            </p:txBody>
          </p:sp>
          <p:sp>
            <p:nvSpPr>
              <p:cNvPr id="44072" name="AutoShape 12"/>
              <p:cNvSpPr>
                <a:spLocks noChangeArrowheads="1"/>
              </p:cNvSpPr>
              <p:nvPr/>
            </p:nvSpPr>
            <p:spPr bwMode="auto">
              <a:xfrm rot="-1794029">
                <a:off x="2056" y="855"/>
                <a:ext cx="762" cy="1407"/>
              </a:xfrm>
              <a:prstGeom prst="flowChartMerg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cs typeface="Arial" charset="0"/>
                  </a:rPr>
                  <a:t>6</a:t>
                </a:r>
              </a:p>
            </p:txBody>
          </p:sp>
          <p:sp>
            <p:nvSpPr>
              <p:cNvPr id="44073" name="AutoShape 13"/>
              <p:cNvSpPr>
                <a:spLocks noChangeArrowheads="1"/>
              </p:cNvSpPr>
              <p:nvPr/>
            </p:nvSpPr>
            <p:spPr bwMode="auto">
              <a:xfrm rot="-3693062">
                <a:off x="1798" y="1136"/>
                <a:ext cx="715" cy="1380"/>
              </a:xfrm>
              <a:prstGeom prst="flowChartMerg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r>
                  <a:rPr lang="en-US" sz="3200">
                    <a:cs typeface="Arial" charset="0"/>
                  </a:rPr>
                  <a:t>19</a:t>
                </a:r>
              </a:p>
            </p:txBody>
          </p:sp>
          <p:sp>
            <p:nvSpPr>
              <p:cNvPr id="44074" name="AutoShape 14"/>
              <p:cNvSpPr>
                <a:spLocks noChangeArrowheads="1"/>
              </p:cNvSpPr>
              <p:nvPr/>
            </p:nvSpPr>
            <p:spPr bwMode="auto">
              <a:xfrm rot="-5438308">
                <a:off x="1721" y="1520"/>
                <a:ext cx="668" cy="1333"/>
              </a:xfrm>
              <a:prstGeom prst="flowChartMerge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r>
                  <a:rPr lang="en-US" sz="2800">
                    <a:cs typeface="Arial" charset="0"/>
                  </a:rPr>
                  <a:t> </a:t>
                </a:r>
              </a:p>
            </p:txBody>
          </p:sp>
          <p:sp>
            <p:nvSpPr>
              <p:cNvPr id="44075" name="AutoShape 15"/>
              <p:cNvSpPr>
                <a:spLocks noChangeArrowheads="1"/>
              </p:cNvSpPr>
              <p:nvPr/>
            </p:nvSpPr>
            <p:spPr bwMode="auto">
              <a:xfrm rot="-7293677">
                <a:off x="1838" y="1864"/>
                <a:ext cx="668" cy="1333"/>
              </a:xfrm>
              <a:prstGeom prst="flowChartMerg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r>
                  <a:rPr lang="en-US" sz="2400">
                    <a:cs typeface="Arial" charset="0"/>
                  </a:rPr>
                  <a:t>    </a:t>
                </a:r>
              </a:p>
            </p:txBody>
          </p:sp>
          <p:sp>
            <p:nvSpPr>
              <p:cNvPr id="44076" name="AutoShape 16"/>
              <p:cNvSpPr>
                <a:spLocks noChangeArrowheads="1"/>
              </p:cNvSpPr>
              <p:nvPr/>
            </p:nvSpPr>
            <p:spPr bwMode="auto">
              <a:xfrm rot="-8974783">
                <a:off x="2105" y="2123"/>
                <a:ext cx="666" cy="1335"/>
              </a:xfrm>
              <a:prstGeom prst="flowChartMerge">
                <a:avLst/>
              </a:prstGeom>
              <a:solidFill>
                <a:srgbClr val="99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sz="3200">
                  <a:cs typeface="Arial" charset="0"/>
                </a:endParaRPr>
              </a:p>
            </p:txBody>
          </p:sp>
          <p:sp>
            <p:nvSpPr>
              <p:cNvPr id="44077" name="AutoShape 17"/>
              <p:cNvSpPr>
                <a:spLocks noChangeArrowheads="1"/>
              </p:cNvSpPr>
              <p:nvPr/>
            </p:nvSpPr>
            <p:spPr bwMode="auto">
              <a:xfrm rot="-10745120">
                <a:off x="2424" y="2246"/>
                <a:ext cx="744" cy="1335"/>
              </a:xfrm>
              <a:prstGeom prst="flowChartMerg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800" b="1" dirty="0" smtClean="0">
                    <a:cs typeface="Arial" charset="0"/>
                  </a:rPr>
                  <a:t>30</a:t>
                </a:r>
                <a:endParaRPr lang="en-US" sz="2800" b="1" dirty="0">
                  <a:cs typeface="Arial" charset="0"/>
                </a:endParaRPr>
              </a:p>
            </p:txBody>
          </p:sp>
          <p:sp>
            <p:nvSpPr>
              <p:cNvPr id="44078" name="AutoShape 18"/>
              <p:cNvSpPr>
                <a:spLocks noChangeArrowheads="1"/>
              </p:cNvSpPr>
              <p:nvPr/>
            </p:nvSpPr>
            <p:spPr bwMode="auto">
              <a:xfrm rot="263569">
                <a:off x="2628" y="2008"/>
                <a:ext cx="381" cy="381"/>
              </a:xfrm>
              <a:prstGeom prst="flowChartConnector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9" name="Line 19"/>
              <p:cNvSpPr>
                <a:spLocks noChangeShapeType="1"/>
              </p:cNvSpPr>
              <p:nvPr/>
            </p:nvSpPr>
            <p:spPr bwMode="auto">
              <a:xfrm>
                <a:off x="2112" y="2928"/>
                <a:ext cx="384" cy="240"/>
              </a:xfrm>
              <a:prstGeom prst="line">
                <a:avLst/>
              </a:prstGeom>
              <a:noFill/>
              <a:ln w="9525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61" name="Text Box 37"/>
            <p:cNvSpPr txBox="1">
              <a:spLocks noChangeArrowheads="1"/>
            </p:cNvSpPr>
            <p:nvPr/>
          </p:nvSpPr>
          <p:spPr bwMode="auto">
            <a:xfrm rot="1545292">
              <a:off x="2341" y="2824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5</a:t>
              </a:r>
            </a:p>
          </p:txBody>
        </p:sp>
        <p:sp>
          <p:nvSpPr>
            <p:cNvPr id="44062" name="Text Box 38"/>
            <p:cNvSpPr txBox="1">
              <a:spLocks noChangeArrowheads="1"/>
            </p:cNvSpPr>
            <p:nvPr/>
          </p:nvSpPr>
          <p:spPr bwMode="auto">
            <a:xfrm rot="16530478">
              <a:off x="2669" y="867"/>
              <a:ext cx="41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6600FF"/>
                  </a:solidFill>
                </a:rPr>
                <a:t>20</a:t>
              </a:r>
              <a:endParaRPr lang="en-US" sz="3600" b="1" dirty="0">
                <a:solidFill>
                  <a:srgbClr val="6600FF"/>
                </a:solidFill>
              </a:endParaRPr>
            </a:p>
          </p:txBody>
        </p:sp>
        <p:sp>
          <p:nvSpPr>
            <p:cNvPr id="44063" name="Text Box 39"/>
            <p:cNvSpPr txBox="1">
              <a:spLocks noChangeArrowheads="1"/>
            </p:cNvSpPr>
            <p:nvPr/>
          </p:nvSpPr>
          <p:spPr bwMode="auto">
            <a:xfrm rot="1890423">
              <a:off x="3380" y="2488"/>
              <a:ext cx="6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/>
                <a:t>10 </a:t>
              </a:r>
            </a:p>
          </p:txBody>
        </p:sp>
        <p:sp>
          <p:nvSpPr>
            <p:cNvPr id="44064" name="Rectangle 20"/>
            <p:cNvSpPr>
              <a:spLocks noChangeArrowheads="1"/>
            </p:cNvSpPr>
            <p:nvPr/>
          </p:nvSpPr>
          <p:spPr bwMode="auto">
            <a:xfrm rot="-2170532">
              <a:off x="1852" y="2650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1"/>
                <a:t>9</a:t>
              </a:r>
            </a:p>
          </p:txBody>
        </p:sp>
        <p:sp>
          <p:nvSpPr>
            <p:cNvPr id="44065" name="Text Box 41"/>
            <p:cNvSpPr txBox="1">
              <a:spLocks noChangeArrowheads="1"/>
            </p:cNvSpPr>
            <p:nvPr/>
          </p:nvSpPr>
          <p:spPr bwMode="auto">
            <a:xfrm rot="16200000">
              <a:off x="2692" y="2949"/>
              <a:ext cx="41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FF00"/>
                  </a:solidFill>
                </a:rPr>
                <a:t>13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4052" name="AutoShape 4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0" y="1219200"/>
            <a:ext cx="1047750" cy="304800"/>
          </a:xfrm>
          <a:custGeom>
            <a:avLst/>
            <a:gdLst>
              <a:gd name="T0" fmla="*/ 526785 w 21600"/>
              <a:gd name="T1" fmla="*/ 30861 h 21600"/>
              <a:gd name="T2" fmla="*/ 142028 w 21600"/>
              <a:gd name="T3" fmla="*/ 152400 h 21600"/>
              <a:gd name="T4" fmla="*/ 526785 w 21600"/>
              <a:gd name="T5" fmla="*/ 304800 h 21600"/>
              <a:gd name="T6" fmla="*/ 905722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AutoShape 4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66800" y="1676400"/>
            <a:ext cx="1047750" cy="304800"/>
          </a:xfrm>
          <a:custGeom>
            <a:avLst/>
            <a:gdLst>
              <a:gd name="T0" fmla="*/ 526785 w 21600"/>
              <a:gd name="T1" fmla="*/ 30861 h 21600"/>
              <a:gd name="T2" fmla="*/ 142028 w 21600"/>
              <a:gd name="T3" fmla="*/ 152400 h 21600"/>
              <a:gd name="T4" fmla="*/ 526785 w 21600"/>
              <a:gd name="T5" fmla="*/ 304800 h 21600"/>
              <a:gd name="T6" fmla="*/ 905722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AutoShape 4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33400" y="2743200"/>
            <a:ext cx="1047750" cy="228600"/>
          </a:xfrm>
          <a:custGeom>
            <a:avLst/>
            <a:gdLst>
              <a:gd name="T0" fmla="*/ 526785 w 21600"/>
              <a:gd name="T1" fmla="*/ 23146 h 21600"/>
              <a:gd name="T2" fmla="*/ 142028 w 21600"/>
              <a:gd name="T3" fmla="*/ 114300 h 21600"/>
              <a:gd name="T4" fmla="*/ 526785 w 21600"/>
              <a:gd name="T5" fmla="*/ 228600 h 21600"/>
              <a:gd name="T6" fmla="*/ 90572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AutoShape 4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010400" y="1143000"/>
            <a:ext cx="1047750" cy="381000"/>
          </a:xfrm>
          <a:custGeom>
            <a:avLst/>
            <a:gdLst>
              <a:gd name="T0" fmla="*/ 526785 w 21600"/>
              <a:gd name="T1" fmla="*/ 38576 h 21600"/>
              <a:gd name="T2" fmla="*/ 142028 w 21600"/>
              <a:gd name="T3" fmla="*/ 190500 h 21600"/>
              <a:gd name="T4" fmla="*/ 526785 w 21600"/>
              <a:gd name="T5" fmla="*/ 381000 h 21600"/>
              <a:gd name="T6" fmla="*/ 90572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AutoShape 4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096250" y="1600200"/>
            <a:ext cx="1047750" cy="381000"/>
          </a:xfrm>
          <a:custGeom>
            <a:avLst/>
            <a:gdLst>
              <a:gd name="T0" fmla="*/ 526785 w 21600"/>
              <a:gd name="T1" fmla="*/ 38576 h 21600"/>
              <a:gd name="T2" fmla="*/ 142028 w 21600"/>
              <a:gd name="T3" fmla="*/ 190500 h 21600"/>
              <a:gd name="T4" fmla="*/ 526785 w 21600"/>
              <a:gd name="T5" fmla="*/ 381000 h 21600"/>
              <a:gd name="T6" fmla="*/ 90572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AutoShape 4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620000" y="2590800"/>
            <a:ext cx="1047750" cy="381000"/>
          </a:xfrm>
          <a:custGeom>
            <a:avLst/>
            <a:gdLst>
              <a:gd name="T0" fmla="*/ 526785 w 21600"/>
              <a:gd name="T1" fmla="*/ 38576 h 21600"/>
              <a:gd name="T2" fmla="*/ 142028 w 21600"/>
              <a:gd name="T3" fmla="*/ 190500 h 21600"/>
              <a:gd name="T4" fmla="*/ 526785 w 21600"/>
              <a:gd name="T5" fmla="*/ 381000 h 21600"/>
              <a:gd name="T6" fmla="*/ 90572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Text Box 48"/>
          <p:cNvSpPr txBox="1">
            <a:spLocks noChangeArrowheads="1"/>
          </p:cNvSpPr>
          <p:nvPr/>
        </p:nvSpPr>
        <p:spPr bwMode="auto">
          <a:xfrm>
            <a:off x="593725" y="1560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Oval 2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04800" y="1600200"/>
            <a:ext cx="457200" cy="457200"/>
          </a:xfrm>
          <a:prstGeom prst="ellipse">
            <a:avLst/>
          </a:prstGeom>
          <a:solidFill>
            <a:srgbClr val="CC00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G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0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484" grpId="0" animBg="1"/>
      <p:bldP spid="19485" grpId="0" animBg="1"/>
      <p:bldP spid="19486" grpId="0" animBg="1"/>
      <p:bldP spid="19487" grpId="0" animBg="1"/>
      <p:bldP spid="19488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33400" y="381000"/>
            <a:ext cx="8305800" cy="138499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2. Look </a:t>
            </a:r>
            <a:r>
              <a:rPr lang="en-US" sz="2800" b="1" dirty="0">
                <a:solidFill>
                  <a:srgbClr val="FF0000"/>
                </a:solidFill>
              </a:rPr>
              <a:t>at the pictures and write sentences. Use the suitable verbs of liking or not liking and the – </a:t>
            </a:r>
            <a:r>
              <a:rPr lang="en-US" sz="2800" b="1" dirty="0" err="1">
                <a:solidFill>
                  <a:srgbClr val="FF0000"/>
                </a:solidFill>
              </a:rPr>
              <a:t>ing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form. (Ex. 5/p.10)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981200"/>
            <a:ext cx="5715000" cy="2667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2209800" y="5029200"/>
            <a:ext cx="4724400" cy="1143000"/>
          </a:xfrm>
          <a:prstGeom prst="wedgeRoundRectCallout">
            <a:avLst>
              <a:gd name="adj1" fmla="val -5759"/>
              <a:gd name="adj2" fmla="val -92292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/>
              <a:t>My cousin, </a:t>
            </a:r>
            <a:r>
              <a:rPr lang="en-US" sz="3200" dirty="0" err="1" smtClean="0"/>
              <a:t>Vy</a:t>
            </a:r>
            <a:r>
              <a:rPr lang="en-US" sz="3200" dirty="0" smtClean="0"/>
              <a:t>,  doesn’t </a:t>
            </a:r>
            <a:r>
              <a:rPr lang="en-US" sz="3200" dirty="0"/>
              <a:t>like  </a:t>
            </a:r>
            <a:r>
              <a:rPr lang="en-US" sz="3200" dirty="0" smtClean="0"/>
              <a:t>cooking.</a:t>
            </a:r>
            <a:endParaRPr lang="en-US" sz="3200" dirty="0"/>
          </a:p>
        </p:txBody>
      </p:sp>
      <p:pic>
        <p:nvPicPr>
          <p:cNvPr id="17" name="Picture 16" descr="000203DC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1524000"/>
            <a:ext cx="12192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33400" y="381000"/>
            <a:ext cx="8305800" cy="138499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2. Look </a:t>
            </a:r>
            <a:r>
              <a:rPr lang="en-US" sz="2800" b="1" dirty="0">
                <a:solidFill>
                  <a:srgbClr val="FF0000"/>
                </a:solidFill>
              </a:rPr>
              <a:t>at the pictures and write sentences. Use the suitable verbs of liking or not liking and the – </a:t>
            </a:r>
            <a:r>
              <a:rPr lang="en-US" sz="2800" b="1" dirty="0" err="1">
                <a:solidFill>
                  <a:srgbClr val="FF0000"/>
                </a:solidFill>
              </a:rPr>
              <a:t>ing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form. (Ex. 5/p.10)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000203DC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1524000"/>
            <a:ext cx="1219200" cy="1143000"/>
          </a:xfrm>
          <a:prstGeom prst="rect">
            <a:avLst/>
          </a:prstGeom>
        </p:spPr>
      </p:pic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981200"/>
            <a:ext cx="5181600" cy="2667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AutoShape 26"/>
          <p:cNvSpPr>
            <a:spLocks noChangeArrowheads="1"/>
          </p:cNvSpPr>
          <p:nvPr/>
        </p:nvSpPr>
        <p:spPr bwMode="auto">
          <a:xfrm>
            <a:off x="1600200" y="5029200"/>
            <a:ext cx="5943600" cy="1066800"/>
          </a:xfrm>
          <a:prstGeom prst="wedgeRoundRectCallout">
            <a:avLst>
              <a:gd name="adj1" fmla="val 957"/>
              <a:gd name="adj2" fmla="val -8873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 dirty="0" smtClean="0"/>
              <a:t>He </a:t>
            </a:r>
            <a:r>
              <a:rPr lang="en-US" sz="3600" dirty="0"/>
              <a:t>doesn’t like eating </a:t>
            </a:r>
            <a:r>
              <a:rPr lang="en-US" sz="3600" dirty="0" smtClean="0"/>
              <a:t>apples.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33400" y="381000"/>
            <a:ext cx="8305800" cy="138499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2. Look </a:t>
            </a:r>
            <a:r>
              <a:rPr lang="en-US" sz="2800" b="1" dirty="0">
                <a:solidFill>
                  <a:srgbClr val="FF0000"/>
                </a:solidFill>
              </a:rPr>
              <a:t>at the pictures and write sentences. Use the suitable verbs of liking or not liking and the – </a:t>
            </a:r>
            <a:r>
              <a:rPr lang="en-US" sz="2800" b="1" dirty="0" err="1">
                <a:solidFill>
                  <a:srgbClr val="FF0000"/>
                </a:solidFill>
              </a:rPr>
              <a:t>ing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form. (Ex. 5/p.10)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000203DC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1524000"/>
            <a:ext cx="1219200" cy="1143000"/>
          </a:xfrm>
          <a:prstGeom prst="rect">
            <a:avLst/>
          </a:prstGeom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828800"/>
            <a:ext cx="5791200" cy="25908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1600200" y="4800600"/>
            <a:ext cx="5715000" cy="685800"/>
          </a:xfrm>
          <a:prstGeom prst="wedgeRoundRectCallout">
            <a:avLst>
              <a:gd name="adj1" fmla="val 43181"/>
              <a:gd name="adj2" fmla="val -100926"/>
              <a:gd name="adj3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/>
              <a:t>They love playing table </a:t>
            </a:r>
            <a:r>
              <a:rPr lang="en-US" sz="3200" dirty="0" smtClean="0"/>
              <a:t>tennis.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3048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 WARM UP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990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</a:rPr>
              <a:t>  Choose the best answer.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33400" y="381000"/>
            <a:ext cx="8305800" cy="138499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2. Look </a:t>
            </a:r>
            <a:r>
              <a:rPr lang="en-US" sz="2800" b="1" dirty="0">
                <a:solidFill>
                  <a:srgbClr val="FF0000"/>
                </a:solidFill>
              </a:rPr>
              <a:t>at the pictures and write sentences. Use the suitable verbs of liking or not liking and the – </a:t>
            </a:r>
            <a:r>
              <a:rPr lang="en-US" sz="2800" b="1" dirty="0" err="1">
                <a:solidFill>
                  <a:srgbClr val="FF0000"/>
                </a:solidFill>
              </a:rPr>
              <a:t>ing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form. (Ex. 5/p.10)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000203DC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1524000"/>
            <a:ext cx="1219200" cy="1143000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1981200"/>
            <a:ext cx="6172200" cy="27432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AutoShape 28"/>
          <p:cNvSpPr>
            <a:spLocks noChangeArrowheads="1"/>
          </p:cNvSpPr>
          <p:nvPr/>
        </p:nvSpPr>
        <p:spPr bwMode="auto">
          <a:xfrm>
            <a:off x="1524000" y="5257800"/>
            <a:ext cx="5334000" cy="685800"/>
          </a:xfrm>
          <a:prstGeom prst="wedgeRoundRectCallout">
            <a:avLst>
              <a:gd name="adj1" fmla="val 3360"/>
              <a:gd name="adj2" fmla="val -140278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/>
              <a:t>She hates playing the </a:t>
            </a:r>
            <a:r>
              <a:rPr lang="en-US" sz="3200" dirty="0" smtClean="0"/>
              <a:t>piano.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33400" y="381000"/>
            <a:ext cx="8305800" cy="138499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2. Look </a:t>
            </a:r>
            <a:r>
              <a:rPr lang="en-US" sz="2800" b="1" dirty="0">
                <a:solidFill>
                  <a:srgbClr val="FF0000"/>
                </a:solidFill>
              </a:rPr>
              <a:t>at the pictures and write sentences. Use the suitable verbs of liking or not liking and the – </a:t>
            </a:r>
            <a:r>
              <a:rPr lang="en-US" sz="2800" b="1" dirty="0" err="1">
                <a:solidFill>
                  <a:srgbClr val="FF0000"/>
                </a:solidFill>
              </a:rPr>
              <a:t>ing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form. (Ex. 5/p.10)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000203DC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1524000"/>
            <a:ext cx="1219200" cy="1143000"/>
          </a:xfrm>
          <a:prstGeom prst="rect">
            <a:avLst/>
          </a:prstGeom>
        </p:spPr>
      </p:pic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905000"/>
            <a:ext cx="6172200" cy="24384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1371600" y="4953000"/>
            <a:ext cx="5943600" cy="685800"/>
          </a:xfrm>
          <a:prstGeom prst="wedgeRoundRectCallout">
            <a:avLst>
              <a:gd name="adj1" fmla="val -7152"/>
              <a:gd name="adj2" fmla="val -1561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000" dirty="0"/>
              <a:t>He enjoys </a:t>
            </a:r>
            <a:r>
              <a:rPr lang="en-US" sz="4000" dirty="0" smtClean="0"/>
              <a:t>gardening.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33400" y="381000"/>
            <a:ext cx="8305800" cy="138499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2. Look </a:t>
            </a:r>
            <a:r>
              <a:rPr lang="en-US" sz="2800" b="1" dirty="0">
                <a:solidFill>
                  <a:srgbClr val="FF0000"/>
                </a:solidFill>
              </a:rPr>
              <a:t>at the pictures and write sentences. Use the suitable verbs of liking or not liking and the – </a:t>
            </a:r>
            <a:r>
              <a:rPr lang="en-US" sz="2800" b="1" dirty="0" err="1">
                <a:solidFill>
                  <a:srgbClr val="FF0000"/>
                </a:solidFill>
              </a:rPr>
              <a:t>ing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form. (Ex. 5/p.10)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000203DC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1524000"/>
            <a:ext cx="1219200" cy="1143000"/>
          </a:xfrm>
          <a:prstGeom prst="rect">
            <a:avLst/>
          </a:prstGeom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905000"/>
            <a:ext cx="5943600" cy="23622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AutoShape 30"/>
          <p:cNvSpPr>
            <a:spLocks noChangeArrowheads="1"/>
          </p:cNvSpPr>
          <p:nvPr/>
        </p:nvSpPr>
        <p:spPr bwMode="auto">
          <a:xfrm>
            <a:off x="1905000" y="4876800"/>
            <a:ext cx="4953000" cy="609600"/>
          </a:xfrm>
          <a:prstGeom prst="wedgeRoundRectCallout">
            <a:avLst>
              <a:gd name="adj1" fmla="val -698"/>
              <a:gd name="adj2" fmla="val -155315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/>
              <a:t>She likes </a:t>
            </a:r>
            <a:r>
              <a:rPr lang="en-US" sz="3200" dirty="0" smtClean="0"/>
              <a:t>dancing.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81000" y="457200"/>
            <a:ext cx="8305800" cy="954107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3. What does each member in your family like or not like doing? Write the answers. (Ex. 6/p.10)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04800" y="1828800"/>
            <a:ext cx="8458200" cy="403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father likes …………………………..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My father hates …………………………..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My mother enjoys ……………………….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My mother doesn’t like …………………..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My brother / sister loves …………………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My brother / sister doesn’t like ………...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600200" y="5334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At home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7526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4000" dirty="0" smtClean="0"/>
              <a:t> Learn new words and the structures. </a:t>
            </a:r>
          </a:p>
          <a:p>
            <a:pPr lvl="0">
              <a:buFont typeface="Wingdings" pitchFamily="2" charset="2"/>
              <a:buChar char="q"/>
            </a:pPr>
            <a:r>
              <a:rPr lang="en-US" sz="4000" dirty="0" smtClean="0"/>
              <a:t> </a:t>
            </a:r>
            <a:r>
              <a:rPr lang="en-US" sz="4000" dirty="0" err="1" smtClean="0"/>
              <a:t>Practise</a:t>
            </a:r>
            <a:r>
              <a:rPr lang="en-US" sz="4000" dirty="0" smtClean="0"/>
              <a:t> the exercises again.</a:t>
            </a:r>
          </a:p>
          <a:p>
            <a:pPr lvl="0">
              <a:buFont typeface="Wingdings" pitchFamily="2" charset="2"/>
              <a:buChar char="q"/>
            </a:pPr>
            <a:r>
              <a:rPr lang="en-US" sz="4000" dirty="0" smtClean="0"/>
              <a:t>Do exercises B2 – B6  (page 5, 6/ workbook).</a:t>
            </a:r>
          </a:p>
          <a:p>
            <a:pPr lvl="0">
              <a:buFont typeface="Wingdings" pitchFamily="2" charset="2"/>
              <a:buChar char="q"/>
            </a:pPr>
            <a:r>
              <a:rPr lang="en-US" sz="4000" dirty="0" smtClean="0"/>
              <a:t>Prepare COMMUNICATION.</a:t>
            </a:r>
          </a:p>
          <a:p>
            <a:pPr lvl="0">
              <a:buFont typeface="Wingdings" pitchFamily="2" charset="2"/>
              <a:buChar char="q"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1" descr="FRA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96838"/>
            <a:ext cx="9144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8" descr="goodby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5715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75" name="90 - Auld Lang Syne - Kid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0" descr="ST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5302250"/>
            <a:ext cx="14478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06" fill="hold"/>
                                        <p:tgtEl>
                                          <p:spTgt spid="17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307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 descr="musi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21021">
            <a:off x="0" y="0"/>
            <a:ext cx="1676400" cy="911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66567" name="Picture 7" descr="Guitar_not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10165">
            <a:off x="0" y="3200400"/>
            <a:ext cx="12525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Guitar_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0525" y="0"/>
            <a:ext cx="1133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WordArt 9"/>
          <p:cNvSpPr>
            <a:spLocks noChangeArrowheads="1" noChangeShapeType="1" noTextEdit="1"/>
          </p:cNvSpPr>
          <p:nvPr/>
        </p:nvSpPr>
        <p:spPr bwMode="auto">
          <a:xfrm>
            <a:off x="990600" y="990600"/>
            <a:ext cx="7467600" cy="449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The bye </a:t>
            </a:r>
            <a:r>
              <a:rPr lang="en-US" sz="3600" b="1" u="sng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bye</a:t>
            </a:r>
            <a:endParaRPr lang="en-US" sz="3600" b="1" u="sng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520402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VNI-Baybuom"/>
            </a:endParaRPr>
          </a:p>
          <a:p>
            <a:pPr algn="ctr">
              <a:defRPr/>
            </a:pPr>
            <a:r>
              <a:rPr lang="en-US" sz="3600" b="1" u="sng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song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533400" y="4419600"/>
            <a:ext cx="288925" cy="2133600"/>
            <a:chOff x="48" y="768"/>
            <a:chExt cx="182" cy="2075"/>
          </a:xfrm>
        </p:grpSpPr>
        <p:grpSp>
          <p:nvGrpSpPr>
            <p:cNvPr id="10" name="Group 56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386" name="Rectangle 57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387" name="Rectangle 58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652" name="AutoShape 60"/>
              <p:cNvSpPr>
                <a:spLocks noChangeArrowheads="1"/>
              </p:cNvSpPr>
              <p:nvPr/>
            </p:nvSpPr>
            <p:spPr bwMode="gray">
              <a:xfrm rot="16200000" flipH="1">
                <a:off x="1819" y="2530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53" name="AutoShape 61"/>
              <p:cNvSpPr>
                <a:spLocks noChangeArrowheads="1"/>
              </p:cNvSpPr>
              <p:nvPr/>
            </p:nvSpPr>
            <p:spPr bwMode="gray">
              <a:xfrm rot="5400000" flipH="1">
                <a:off x="3635" y="2499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54" name="AutoShape 62"/>
              <p:cNvSpPr>
                <a:spLocks noChangeArrowheads="1"/>
              </p:cNvSpPr>
              <p:nvPr/>
            </p:nvSpPr>
            <p:spPr bwMode="gray">
              <a:xfrm rot="10800000" flipH="1">
                <a:off x="2718" y="3319"/>
                <a:ext cx="32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80" name="Oval 6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381" name="Oval 6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57" name="Oval 65"/>
              <p:cNvSpPr>
                <a:spLocks noChangeArrowheads="1"/>
              </p:cNvSpPr>
              <p:nvPr/>
            </p:nvSpPr>
            <p:spPr bwMode="gray">
              <a:xfrm>
                <a:off x="2250" y="1887"/>
                <a:ext cx="1258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83" name="Oval 66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59" name="Oval 67"/>
              <p:cNvSpPr>
                <a:spLocks noChangeArrowheads="1"/>
              </p:cNvSpPr>
              <p:nvPr/>
            </p:nvSpPr>
            <p:spPr bwMode="gray">
              <a:xfrm>
                <a:off x="2340" y="1971"/>
                <a:ext cx="1096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85" name="Oval 68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2" name="Group 69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62" name="AutoShape 70"/>
              <p:cNvSpPr>
                <a:spLocks noChangeArrowheads="1"/>
              </p:cNvSpPr>
              <p:nvPr/>
            </p:nvSpPr>
            <p:spPr bwMode="gray">
              <a:xfrm rot="16200000" flipH="1">
                <a:off x="1826" y="2530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63" name="AutoShape 71"/>
              <p:cNvSpPr>
                <a:spLocks noChangeArrowheads="1"/>
              </p:cNvSpPr>
              <p:nvPr/>
            </p:nvSpPr>
            <p:spPr bwMode="gray">
              <a:xfrm rot="5400000" flipH="1">
                <a:off x="3641" y="2499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64" name="AutoShape 72"/>
              <p:cNvSpPr>
                <a:spLocks noChangeArrowheads="1"/>
              </p:cNvSpPr>
              <p:nvPr/>
            </p:nvSpPr>
            <p:spPr bwMode="gray">
              <a:xfrm rot="10800000" flipH="1">
                <a:off x="2725" y="3319"/>
                <a:ext cx="32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71" name="Oval 7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372" name="Oval 7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67" name="Oval 75"/>
              <p:cNvSpPr>
                <a:spLocks noChangeArrowheads="1"/>
              </p:cNvSpPr>
              <p:nvPr/>
            </p:nvSpPr>
            <p:spPr bwMode="gray">
              <a:xfrm>
                <a:off x="2257" y="1887"/>
                <a:ext cx="1258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74" name="Oval 76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69" name="Oval 77"/>
              <p:cNvSpPr>
                <a:spLocks noChangeArrowheads="1"/>
              </p:cNvSpPr>
              <p:nvPr/>
            </p:nvSpPr>
            <p:spPr bwMode="gray">
              <a:xfrm>
                <a:off x="2347" y="1971"/>
                <a:ext cx="1096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76" name="Oval 78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1143000" y="5486400"/>
            <a:ext cx="64008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8" name="AutoShape 8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56" name="AutoShape 87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57" name="Freeform 8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59" name="Text Box 90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4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5" name="Group 91"/>
          <p:cNvGrpSpPr>
            <a:grpSpLocks/>
          </p:cNvGrpSpPr>
          <p:nvPr/>
        </p:nvGrpSpPr>
        <p:grpSpPr bwMode="auto">
          <a:xfrm rot="5400000">
            <a:off x="197643" y="5517356"/>
            <a:ext cx="992188" cy="930275"/>
            <a:chOff x="1872" y="1824"/>
            <a:chExt cx="2014" cy="1821"/>
          </a:xfrm>
        </p:grpSpPr>
        <p:sp>
          <p:nvSpPr>
            <p:cNvPr id="366684" name="AutoShape 9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85" name="AutoShape 9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86" name="AutoShape 9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9" name="Oval 9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50" name="Oval 9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89" name="Oval 9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52" name="Oval 9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91" name="Oval 9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54" name="Oval 10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6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7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6096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They usually ( take) _________ a lot of beautiful photos.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28600" y="533400"/>
            <a:ext cx="13716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WARM UP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895600" y="2362200"/>
            <a:ext cx="16352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971800" y="3505200"/>
            <a:ext cx="13787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447800" y="56388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819400" y="4495800"/>
            <a:ext cx="14587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TOOK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819400" y="5562600"/>
            <a:ext cx="2622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 TAKE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876800" y="19812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67" name="Group 166"/>
          <p:cNvGrpSpPr/>
          <p:nvPr/>
        </p:nvGrpSpPr>
        <p:grpSpPr>
          <a:xfrm>
            <a:off x="5029200" y="32766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68" name="Group 167"/>
          <p:cNvGrpSpPr/>
          <p:nvPr/>
        </p:nvGrpSpPr>
        <p:grpSpPr>
          <a:xfrm>
            <a:off x="4724400" y="4191000"/>
            <a:ext cx="3219450" cy="990600"/>
            <a:chOff x="8286750" y="2362200"/>
            <a:chExt cx="3219450" cy="990600"/>
          </a:xfrm>
        </p:grpSpPr>
        <p:sp>
          <p:nvSpPr>
            <p:cNvPr id="169" name="Oval 168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0" name="Picture 169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4648200" y="5334000"/>
            <a:ext cx="3219450" cy="990600"/>
            <a:chOff x="8286750" y="2362200"/>
            <a:chExt cx="3219450" cy="990600"/>
          </a:xfrm>
        </p:grpSpPr>
        <p:sp>
          <p:nvSpPr>
            <p:cNvPr id="172" name="Oval 171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3" name="Picture 172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6" grpId="0" animBg="1"/>
      <p:bldP spid="157" grpId="0" animBg="1"/>
      <p:bldP spid="158" grpId="0"/>
      <p:bldP spid="1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533400" y="4419600"/>
            <a:ext cx="288925" cy="2133600"/>
            <a:chOff x="48" y="768"/>
            <a:chExt cx="182" cy="2075"/>
          </a:xfrm>
        </p:grpSpPr>
        <p:grpSp>
          <p:nvGrpSpPr>
            <p:cNvPr id="10" name="Group 56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386" name="Rectangle 57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387" name="Rectangle 58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652" name="AutoShape 60"/>
              <p:cNvSpPr>
                <a:spLocks noChangeArrowheads="1"/>
              </p:cNvSpPr>
              <p:nvPr/>
            </p:nvSpPr>
            <p:spPr bwMode="gray">
              <a:xfrm rot="16200000" flipH="1">
                <a:off x="1819" y="2530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53" name="AutoShape 61"/>
              <p:cNvSpPr>
                <a:spLocks noChangeArrowheads="1"/>
              </p:cNvSpPr>
              <p:nvPr/>
            </p:nvSpPr>
            <p:spPr bwMode="gray">
              <a:xfrm rot="5400000" flipH="1">
                <a:off x="3635" y="2499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54" name="AutoShape 62"/>
              <p:cNvSpPr>
                <a:spLocks noChangeArrowheads="1"/>
              </p:cNvSpPr>
              <p:nvPr/>
            </p:nvSpPr>
            <p:spPr bwMode="gray">
              <a:xfrm rot="10800000" flipH="1">
                <a:off x="2718" y="3319"/>
                <a:ext cx="32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80" name="Oval 6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381" name="Oval 6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57" name="Oval 65"/>
              <p:cNvSpPr>
                <a:spLocks noChangeArrowheads="1"/>
              </p:cNvSpPr>
              <p:nvPr/>
            </p:nvSpPr>
            <p:spPr bwMode="gray">
              <a:xfrm>
                <a:off x="2250" y="1887"/>
                <a:ext cx="1258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83" name="Oval 66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59" name="Oval 67"/>
              <p:cNvSpPr>
                <a:spLocks noChangeArrowheads="1"/>
              </p:cNvSpPr>
              <p:nvPr/>
            </p:nvSpPr>
            <p:spPr bwMode="gray">
              <a:xfrm>
                <a:off x="2340" y="1971"/>
                <a:ext cx="1096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85" name="Oval 68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2" name="Group 69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62" name="AutoShape 70"/>
              <p:cNvSpPr>
                <a:spLocks noChangeArrowheads="1"/>
              </p:cNvSpPr>
              <p:nvPr/>
            </p:nvSpPr>
            <p:spPr bwMode="gray">
              <a:xfrm rot="16200000" flipH="1">
                <a:off x="1826" y="2530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63" name="AutoShape 71"/>
              <p:cNvSpPr>
                <a:spLocks noChangeArrowheads="1"/>
              </p:cNvSpPr>
              <p:nvPr/>
            </p:nvSpPr>
            <p:spPr bwMode="gray">
              <a:xfrm rot="5400000" flipH="1">
                <a:off x="3641" y="2499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64" name="AutoShape 72"/>
              <p:cNvSpPr>
                <a:spLocks noChangeArrowheads="1"/>
              </p:cNvSpPr>
              <p:nvPr/>
            </p:nvSpPr>
            <p:spPr bwMode="gray">
              <a:xfrm rot="10800000" flipH="1">
                <a:off x="2725" y="3319"/>
                <a:ext cx="32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71" name="Oval 7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372" name="Oval 7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67" name="Oval 75"/>
              <p:cNvSpPr>
                <a:spLocks noChangeArrowheads="1"/>
              </p:cNvSpPr>
              <p:nvPr/>
            </p:nvSpPr>
            <p:spPr bwMode="gray">
              <a:xfrm>
                <a:off x="2257" y="1887"/>
                <a:ext cx="1258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74" name="Oval 76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69" name="Oval 77"/>
              <p:cNvSpPr>
                <a:spLocks noChangeArrowheads="1"/>
              </p:cNvSpPr>
              <p:nvPr/>
            </p:nvSpPr>
            <p:spPr bwMode="gray">
              <a:xfrm>
                <a:off x="2347" y="1971"/>
                <a:ext cx="1096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76" name="Oval 78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1143000" y="5486400"/>
            <a:ext cx="64008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8" name="AutoShape 8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56" name="AutoShape 87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57" name="Freeform 8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59" name="Text Box 90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4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5" name="Group 91"/>
          <p:cNvGrpSpPr>
            <a:grpSpLocks/>
          </p:cNvGrpSpPr>
          <p:nvPr/>
        </p:nvGrpSpPr>
        <p:grpSpPr bwMode="auto">
          <a:xfrm rot="5400000">
            <a:off x="197643" y="5517356"/>
            <a:ext cx="992188" cy="930275"/>
            <a:chOff x="1872" y="1824"/>
            <a:chExt cx="2014" cy="1821"/>
          </a:xfrm>
        </p:grpSpPr>
        <p:sp>
          <p:nvSpPr>
            <p:cNvPr id="366684" name="AutoShape 9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85" name="AutoShape 9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86" name="AutoShape 9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9" name="Oval 9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50" name="Oval 9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89" name="Oval 9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52" name="Oval 9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91" name="Oval 9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54" name="Oval 10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6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7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6096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_______ you still (play) _________ badminton next year?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28600" y="533400"/>
            <a:ext cx="13716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WARM UP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3716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895600" y="2362200"/>
            <a:ext cx="2373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/ PLAY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447800" y="56388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971800" y="3505200"/>
            <a:ext cx="34508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/ PLAYING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819400" y="4495800"/>
            <a:ext cx="30323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/ PLAY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819400" y="5562600"/>
            <a:ext cx="28438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 / PLAY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62"/>
          <p:cNvGrpSpPr/>
          <p:nvPr/>
        </p:nvGrpSpPr>
        <p:grpSpPr>
          <a:xfrm>
            <a:off x="5638800" y="16764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9" name="Group 166"/>
          <p:cNvGrpSpPr/>
          <p:nvPr/>
        </p:nvGrpSpPr>
        <p:grpSpPr>
          <a:xfrm>
            <a:off x="6096000" y="54102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20" name="Group 167"/>
          <p:cNvGrpSpPr/>
          <p:nvPr/>
        </p:nvGrpSpPr>
        <p:grpSpPr>
          <a:xfrm>
            <a:off x="5715000" y="4191000"/>
            <a:ext cx="3219450" cy="990600"/>
            <a:chOff x="8286750" y="2362200"/>
            <a:chExt cx="3219450" cy="990600"/>
          </a:xfrm>
        </p:grpSpPr>
        <p:sp>
          <p:nvSpPr>
            <p:cNvPr id="169" name="Oval 168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0" name="Picture 169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21" name="Group 170"/>
          <p:cNvGrpSpPr/>
          <p:nvPr/>
        </p:nvGrpSpPr>
        <p:grpSpPr>
          <a:xfrm>
            <a:off x="5562600" y="2819400"/>
            <a:ext cx="3219450" cy="990600"/>
            <a:chOff x="8286750" y="2362200"/>
            <a:chExt cx="3219450" cy="990600"/>
          </a:xfrm>
        </p:grpSpPr>
        <p:sp>
          <p:nvSpPr>
            <p:cNvPr id="172" name="Oval 171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3" name="Picture 172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6" grpId="0" animBg="1"/>
      <p:bldP spid="157" grpId="0" animBg="1"/>
      <p:bldP spid="158" grpId="0"/>
      <p:bldP spid="1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533400" y="4419600"/>
            <a:ext cx="288925" cy="2133600"/>
            <a:chOff x="48" y="768"/>
            <a:chExt cx="182" cy="2075"/>
          </a:xfrm>
        </p:grpSpPr>
        <p:grpSp>
          <p:nvGrpSpPr>
            <p:cNvPr id="10" name="Group 56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386" name="Rectangle 57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387" name="Rectangle 58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652" name="AutoShape 60"/>
              <p:cNvSpPr>
                <a:spLocks noChangeArrowheads="1"/>
              </p:cNvSpPr>
              <p:nvPr/>
            </p:nvSpPr>
            <p:spPr bwMode="gray">
              <a:xfrm rot="16200000" flipH="1">
                <a:off x="1819" y="2530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53" name="AutoShape 61"/>
              <p:cNvSpPr>
                <a:spLocks noChangeArrowheads="1"/>
              </p:cNvSpPr>
              <p:nvPr/>
            </p:nvSpPr>
            <p:spPr bwMode="gray">
              <a:xfrm rot="5400000" flipH="1">
                <a:off x="3635" y="2499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54" name="AutoShape 62"/>
              <p:cNvSpPr>
                <a:spLocks noChangeArrowheads="1"/>
              </p:cNvSpPr>
              <p:nvPr/>
            </p:nvSpPr>
            <p:spPr bwMode="gray">
              <a:xfrm rot="10800000" flipH="1">
                <a:off x="2718" y="3319"/>
                <a:ext cx="32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80" name="Oval 6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381" name="Oval 6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57" name="Oval 65"/>
              <p:cNvSpPr>
                <a:spLocks noChangeArrowheads="1"/>
              </p:cNvSpPr>
              <p:nvPr/>
            </p:nvSpPr>
            <p:spPr bwMode="gray">
              <a:xfrm>
                <a:off x="2250" y="1887"/>
                <a:ext cx="1258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83" name="Oval 66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59" name="Oval 67"/>
              <p:cNvSpPr>
                <a:spLocks noChangeArrowheads="1"/>
              </p:cNvSpPr>
              <p:nvPr/>
            </p:nvSpPr>
            <p:spPr bwMode="gray">
              <a:xfrm>
                <a:off x="2340" y="1971"/>
                <a:ext cx="1096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85" name="Oval 68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2" name="Group 69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62" name="AutoShape 70"/>
              <p:cNvSpPr>
                <a:spLocks noChangeArrowheads="1"/>
              </p:cNvSpPr>
              <p:nvPr/>
            </p:nvSpPr>
            <p:spPr bwMode="gray">
              <a:xfrm rot="16200000" flipH="1">
                <a:off x="1826" y="2530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63" name="AutoShape 71"/>
              <p:cNvSpPr>
                <a:spLocks noChangeArrowheads="1"/>
              </p:cNvSpPr>
              <p:nvPr/>
            </p:nvSpPr>
            <p:spPr bwMode="gray">
              <a:xfrm rot="5400000" flipH="1">
                <a:off x="3641" y="2499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64" name="AutoShape 72"/>
              <p:cNvSpPr>
                <a:spLocks noChangeArrowheads="1"/>
              </p:cNvSpPr>
              <p:nvPr/>
            </p:nvSpPr>
            <p:spPr bwMode="gray">
              <a:xfrm rot="10800000" flipH="1">
                <a:off x="2725" y="3319"/>
                <a:ext cx="32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71" name="Oval 7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372" name="Oval 7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67" name="Oval 75"/>
              <p:cNvSpPr>
                <a:spLocks noChangeArrowheads="1"/>
              </p:cNvSpPr>
              <p:nvPr/>
            </p:nvSpPr>
            <p:spPr bwMode="gray">
              <a:xfrm>
                <a:off x="2257" y="1887"/>
                <a:ext cx="1258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74" name="Oval 76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69" name="Oval 77"/>
              <p:cNvSpPr>
                <a:spLocks noChangeArrowheads="1"/>
              </p:cNvSpPr>
              <p:nvPr/>
            </p:nvSpPr>
            <p:spPr bwMode="gray">
              <a:xfrm>
                <a:off x="2347" y="1971"/>
                <a:ext cx="1096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76" name="Oval 78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1143000" y="5486400"/>
            <a:ext cx="64008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8" name="AutoShape 8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56" name="AutoShape 87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57" name="Freeform 8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59" name="Text Box 90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4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5" name="Group 91"/>
          <p:cNvGrpSpPr>
            <a:grpSpLocks/>
          </p:cNvGrpSpPr>
          <p:nvPr/>
        </p:nvGrpSpPr>
        <p:grpSpPr bwMode="auto">
          <a:xfrm rot="5400000">
            <a:off x="197643" y="5517356"/>
            <a:ext cx="992188" cy="930275"/>
            <a:chOff x="1872" y="1824"/>
            <a:chExt cx="2014" cy="1821"/>
          </a:xfrm>
        </p:grpSpPr>
        <p:sp>
          <p:nvSpPr>
            <p:cNvPr id="366684" name="AutoShape 9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85" name="AutoShape 9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86" name="AutoShape 9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9" name="Oval 9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50" name="Oval 9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89" name="Oval 9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52" name="Oval 9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91" name="Oval 9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54" name="Oval 10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6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7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6096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What _____ Nam (go) _____ to the zoo at the moment?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28600" y="533400"/>
            <a:ext cx="13716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WARM UP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56388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895600" y="2362200"/>
            <a:ext cx="24416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/ GOING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971800" y="3505200"/>
            <a:ext cx="23476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 / GO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819400" y="4495800"/>
            <a:ext cx="24160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DOES / GO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819400" y="5562600"/>
            <a:ext cx="27494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HAS / GONE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62"/>
          <p:cNvGrpSpPr/>
          <p:nvPr/>
        </p:nvGrpSpPr>
        <p:grpSpPr>
          <a:xfrm>
            <a:off x="5715000" y="14478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9" name="Group 166"/>
          <p:cNvGrpSpPr/>
          <p:nvPr/>
        </p:nvGrpSpPr>
        <p:grpSpPr>
          <a:xfrm>
            <a:off x="6172200" y="16002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20" name="Group 167"/>
          <p:cNvGrpSpPr/>
          <p:nvPr/>
        </p:nvGrpSpPr>
        <p:grpSpPr>
          <a:xfrm>
            <a:off x="5924550" y="1447800"/>
            <a:ext cx="3219450" cy="990600"/>
            <a:chOff x="8286750" y="2362200"/>
            <a:chExt cx="3219450" cy="990600"/>
          </a:xfrm>
        </p:grpSpPr>
        <p:sp>
          <p:nvSpPr>
            <p:cNvPr id="169" name="Oval 168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0" name="Picture 169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21" name="Group 170"/>
          <p:cNvGrpSpPr/>
          <p:nvPr/>
        </p:nvGrpSpPr>
        <p:grpSpPr>
          <a:xfrm>
            <a:off x="5924550" y="1447800"/>
            <a:ext cx="3219450" cy="990600"/>
            <a:chOff x="8286750" y="2362200"/>
            <a:chExt cx="3219450" cy="990600"/>
          </a:xfrm>
        </p:grpSpPr>
        <p:sp>
          <p:nvSpPr>
            <p:cNvPr id="172" name="Oval 171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3" name="Picture 172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3" grpId="0"/>
      <p:bldP spid="153" grpId="0"/>
      <p:bldP spid="154" grpId="0" animBg="1"/>
      <p:bldP spid="155" grpId="0"/>
      <p:bldP spid="158" grpId="0"/>
      <p:bldP spid="1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533400" y="4419600"/>
            <a:ext cx="288925" cy="2133600"/>
            <a:chOff x="48" y="768"/>
            <a:chExt cx="182" cy="2075"/>
          </a:xfrm>
        </p:grpSpPr>
        <p:grpSp>
          <p:nvGrpSpPr>
            <p:cNvPr id="10" name="Group 56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386" name="Rectangle 57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387" name="Rectangle 58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652" name="AutoShape 60"/>
              <p:cNvSpPr>
                <a:spLocks noChangeArrowheads="1"/>
              </p:cNvSpPr>
              <p:nvPr/>
            </p:nvSpPr>
            <p:spPr bwMode="gray">
              <a:xfrm rot="16200000" flipH="1">
                <a:off x="1819" y="2530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53" name="AutoShape 61"/>
              <p:cNvSpPr>
                <a:spLocks noChangeArrowheads="1"/>
              </p:cNvSpPr>
              <p:nvPr/>
            </p:nvSpPr>
            <p:spPr bwMode="gray">
              <a:xfrm rot="5400000" flipH="1">
                <a:off x="3635" y="2499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54" name="AutoShape 62"/>
              <p:cNvSpPr>
                <a:spLocks noChangeArrowheads="1"/>
              </p:cNvSpPr>
              <p:nvPr/>
            </p:nvSpPr>
            <p:spPr bwMode="gray">
              <a:xfrm rot="10800000" flipH="1">
                <a:off x="2718" y="3319"/>
                <a:ext cx="32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80" name="Oval 6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381" name="Oval 6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57" name="Oval 65"/>
              <p:cNvSpPr>
                <a:spLocks noChangeArrowheads="1"/>
              </p:cNvSpPr>
              <p:nvPr/>
            </p:nvSpPr>
            <p:spPr bwMode="gray">
              <a:xfrm>
                <a:off x="2250" y="1887"/>
                <a:ext cx="1258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83" name="Oval 66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59" name="Oval 67"/>
              <p:cNvSpPr>
                <a:spLocks noChangeArrowheads="1"/>
              </p:cNvSpPr>
              <p:nvPr/>
            </p:nvSpPr>
            <p:spPr bwMode="gray">
              <a:xfrm>
                <a:off x="2340" y="1971"/>
                <a:ext cx="1096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85" name="Oval 68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2" name="Group 69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62" name="AutoShape 70"/>
              <p:cNvSpPr>
                <a:spLocks noChangeArrowheads="1"/>
              </p:cNvSpPr>
              <p:nvPr/>
            </p:nvSpPr>
            <p:spPr bwMode="gray">
              <a:xfrm rot="16200000" flipH="1">
                <a:off x="1826" y="2530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63" name="AutoShape 71"/>
              <p:cNvSpPr>
                <a:spLocks noChangeArrowheads="1"/>
              </p:cNvSpPr>
              <p:nvPr/>
            </p:nvSpPr>
            <p:spPr bwMode="gray">
              <a:xfrm rot="5400000" flipH="1">
                <a:off x="3641" y="2499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64" name="AutoShape 72"/>
              <p:cNvSpPr>
                <a:spLocks noChangeArrowheads="1"/>
              </p:cNvSpPr>
              <p:nvPr/>
            </p:nvSpPr>
            <p:spPr bwMode="gray">
              <a:xfrm rot="10800000" flipH="1">
                <a:off x="2725" y="3319"/>
                <a:ext cx="32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71" name="Oval 7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372" name="Oval 7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67" name="Oval 75"/>
              <p:cNvSpPr>
                <a:spLocks noChangeArrowheads="1"/>
              </p:cNvSpPr>
              <p:nvPr/>
            </p:nvSpPr>
            <p:spPr bwMode="gray">
              <a:xfrm>
                <a:off x="2257" y="1887"/>
                <a:ext cx="1258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74" name="Oval 76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69" name="Oval 77"/>
              <p:cNvSpPr>
                <a:spLocks noChangeArrowheads="1"/>
              </p:cNvSpPr>
              <p:nvPr/>
            </p:nvSpPr>
            <p:spPr bwMode="gray">
              <a:xfrm>
                <a:off x="2347" y="1971"/>
                <a:ext cx="1096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76" name="Oval 78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1143000" y="5486400"/>
            <a:ext cx="64008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8" name="AutoShape 8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56" name="AutoShape 87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57" name="Freeform 8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59" name="Text Box 90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4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5" name="Group 91"/>
          <p:cNvGrpSpPr>
            <a:grpSpLocks/>
          </p:cNvGrpSpPr>
          <p:nvPr/>
        </p:nvGrpSpPr>
        <p:grpSpPr bwMode="auto">
          <a:xfrm rot="5400000">
            <a:off x="197643" y="5517356"/>
            <a:ext cx="992188" cy="930275"/>
            <a:chOff x="1872" y="1824"/>
            <a:chExt cx="2014" cy="1821"/>
          </a:xfrm>
        </p:grpSpPr>
        <p:sp>
          <p:nvSpPr>
            <p:cNvPr id="366684" name="AutoShape 9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85" name="AutoShape 9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86" name="AutoShape 9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9" name="Oval 9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50" name="Oval 9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89" name="Oval 9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52" name="Oval 9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91" name="Oval 9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54" name="Oval 10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6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7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6096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We (study) ________ English since 2012.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28600" y="533400"/>
            <a:ext cx="13716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WARM UP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895600" y="2362200"/>
            <a:ext cx="21595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STUDIED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971800" y="3505200"/>
            <a:ext cx="34978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STUDIED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447800" y="56388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819400" y="4495800"/>
            <a:ext cx="27622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HAS STUDY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819400" y="5562600"/>
            <a:ext cx="17235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STUDY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62"/>
          <p:cNvGrpSpPr/>
          <p:nvPr/>
        </p:nvGrpSpPr>
        <p:grpSpPr>
          <a:xfrm>
            <a:off x="5181600" y="16002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9" name="Group 166"/>
          <p:cNvGrpSpPr/>
          <p:nvPr/>
        </p:nvGrpSpPr>
        <p:grpSpPr>
          <a:xfrm>
            <a:off x="5486400" y="16764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20" name="Group 167"/>
          <p:cNvGrpSpPr/>
          <p:nvPr/>
        </p:nvGrpSpPr>
        <p:grpSpPr>
          <a:xfrm>
            <a:off x="5257800" y="1524000"/>
            <a:ext cx="3219450" cy="990600"/>
            <a:chOff x="8286750" y="2362200"/>
            <a:chExt cx="3219450" cy="990600"/>
          </a:xfrm>
        </p:grpSpPr>
        <p:sp>
          <p:nvSpPr>
            <p:cNvPr id="169" name="Oval 168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0" name="Picture 169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21" name="Group 170"/>
          <p:cNvGrpSpPr/>
          <p:nvPr/>
        </p:nvGrpSpPr>
        <p:grpSpPr>
          <a:xfrm>
            <a:off x="5334000" y="1447800"/>
            <a:ext cx="3219450" cy="990600"/>
            <a:chOff x="8286750" y="2362200"/>
            <a:chExt cx="3219450" cy="990600"/>
          </a:xfrm>
        </p:grpSpPr>
        <p:sp>
          <p:nvSpPr>
            <p:cNvPr id="172" name="Oval 171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3" name="Picture 172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6" grpId="0" animBg="1"/>
      <p:bldP spid="157" grpId="0" animBg="1"/>
      <p:bldP spid="158" grpId="0"/>
      <p:bldP spid="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533400" y="4419600"/>
            <a:ext cx="288925" cy="2133600"/>
            <a:chOff x="48" y="768"/>
            <a:chExt cx="182" cy="2075"/>
          </a:xfrm>
        </p:grpSpPr>
        <p:grpSp>
          <p:nvGrpSpPr>
            <p:cNvPr id="10" name="Group 56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386" name="Rectangle 57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387" name="Rectangle 58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652" name="AutoShape 60"/>
              <p:cNvSpPr>
                <a:spLocks noChangeArrowheads="1"/>
              </p:cNvSpPr>
              <p:nvPr/>
            </p:nvSpPr>
            <p:spPr bwMode="gray">
              <a:xfrm rot="16200000" flipH="1">
                <a:off x="1819" y="2530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53" name="AutoShape 61"/>
              <p:cNvSpPr>
                <a:spLocks noChangeArrowheads="1"/>
              </p:cNvSpPr>
              <p:nvPr/>
            </p:nvSpPr>
            <p:spPr bwMode="gray">
              <a:xfrm rot="5400000" flipH="1">
                <a:off x="3635" y="2499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54" name="AutoShape 62"/>
              <p:cNvSpPr>
                <a:spLocks noChangeArrowheads="1"/>
              </p:cNvSpPr>
              <p:nvPr/>
            </p:nvSpPr>
            <p:spPr bwMode="gray">
              <a:xfrm rot="10800000" flipH="1">
                <a:off x="2718" y="3319"/>
                <a:ext cx="32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80" name="Oval 6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381" name="Oval 6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57" name="Oval 65"/>
              <p:cNvSpPr>
                <a:spLocks noChangeArrowheads="1"/>
              </p:cNvSpPr>
              <p:nvPr/>
            </p:nvSpPr>
            <p:spPr bwMode="gray">
              <a:xfrm>
                <a:off x="2250" y="1887"/>
                <a:ext cx="1258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83" name="Oval 66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59" name="Oval 67"/>
              <p:cNvSpPr>
                <a:spLocks noChangeArrowheads="1"/>
              </p:cNvSpPr>
              <p:nvPr/>
            </p:nvSpPr>
            <p:spPr bwMode="gray">
              <a:xfrm>
                <a:off x="2340" y="1971"/>
                <a:ext cx="1096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85" name="Oval 68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2" name="Group 69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62" name="AutoShape 70"/>
              <p:cNvSpPr>
                <a:spLocks noChangeArrowheads="1"/>
              </p:cNvSpPr>
              <p:nvPr/>
            </p:nvSpPr>
            <p:spPr bwMode="gray">
              <a:xfrm rot="16200000" flipH="1">
                <a:off x="1826" y="2530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63" name="AutoShape 71"/>
              <p:cNvSpPr>
                <a:spLocks noChangeArrowheads="1"/>
              </p:cNvSpPr>
              <p:nvPr/>
            </p:nvSpPr>
            <p:spPr bwMode="gray">
              <a:xfrm rot="5400000" flipH="1">
                <a:off x="3641" y="2499"/>
                <a:ext cx="305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64" name="AutoShape 72"/>
              <p:cNvSpPr>
                <a:spLocks noChangeArrowheads="1"/>
              </p:cNvSpPr>
              <p:nvPr/>
            </p:nvSpPr>
            <p:spPr bwMode="gray">
              <a:xfrm rot="10800000" flipH="1">
                <a:off x="2725" y="3319"/>
                <a:ext cx="32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71" name="Oval 7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372" name="Oval 7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67" name="Oval 75"/>
              <p:cNvSpPr>
                <a:spLocks noChangeArrowheads="1"/>
              </p:cNvSpPr>
              <p:nvPr/>
            </p:nvSpPr>
            <p:spPr bwMode="gray">
              <a:xfrm>
                <a:off x="2257" y="1887"/>
                <a:ext cx="1258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74" name="Oval 76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69" name="Oval 77"/>
              <p:cNvSpPr>
                <a:spLocks noChangeArrowheads="1"/>
              </p:cNvSpPr>
              <p:nvPr/>
            </p:nvSpPr>
            <p:spPr bwMode="gray">
              <a:xfrm>
                <a:off x="2347" y="1971"/>
                <a:ext cx="1096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76" name="Oval 78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1143000" y="5486400"/>
            <a:ext cx="64008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8" name="AutoShape 8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56" name="AutoShape 87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57" name="Freeform 8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59" name="Text Box 90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4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5" name="Group 91"/>
          <p:cNvGrpSpPr>
            <a:grpSpLocks/>
          </p:cNvGrpSpPr>
          <p:nvPr/>
        </p:nvGrpSpPr>
        <p:grpSpPr bwMode="auto">
          <a:xfrm rot="5400000">
            <a:off x="197643" y="5517356"/>
            <a:ext cx="992188" cy="930275"/>
            <a:chOff x="1872" y="1824"/>
            <a:chExt cx="2014" cy="1821"/>
          </a:xfrm>
        </p:grpSpPr>
        <p:sp>
          <p:nvSpPr>
            <p:cNvPr id="366684" name="AutoShape 9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85" name="AutoShape 9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86" name="AutoShape 9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9" name="Oval 9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50" name="Oval 9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89" name="Oval 9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52" name="Oval 9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91" name="Oval 9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54" name="Oval 10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6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7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6096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I think we (get) ________ a lot of good marks in this semester.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28600" y="533400"/>
            <a:ext cx="13716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WARM UP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56388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895600" y="2362200"/>
            <a:ext cx="10823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GET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3716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971800" y="3505200"/>
            <a:ext cx="2471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GOT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819400" y="4495800"/>
            <a:ext cx="23348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 GET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819400" y="5562600"/>
            <a:ext cx="29418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GETING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62"/>
          <p:cNvGrpSpPr/>
          <p:nvPr/>
        </p:nvGrpSpPr>
        <p:grpSpPr>
          <a:xfrm>
            <a:off x="5715000" y="14478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9" name="Group 166"/>
          <p:cNvGrpSpPr/>
          <p:nvPr/>
        </p:nvGrpSpPr>
        <p:grpSpPr>
          <a:xfrm>
            <a:off x="6172200" y="16002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20" name="Group 167"/>
          <p:cNvGrpSpPr/>
          <p:nvPr/>
        </p:nvGrpSpPr>
        <p:grpSpPr>
          <a:xfrm>
            <a:off x="5924550" y="1447800"/>
            <a:ext cx="3219450" cy="990600"/>
            <a:chOff x="8286750" y="2362200"/>
            <a:chExt cx="3219450" cy="990600"/>
          </a:xfrm>
        </p:grpSpPr>
        <p:sp>
          <p:nvSpPr>
            <p:cNvPr id="169" name="Oval 168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0" name="Picture 169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21" name="Group 170"/>
          <p:cNvGrpSpPr/>
          <p:nvPr/>
        </p:nvGrpSpPr>
        <p:grpSpPr>
          <a:xfrm>
            <a:off x="5924550" y="1447800"/>
            <a:ext cx="3219450" cy="990600"/>
            <a:chOff x="8286750" y="2362200"/>
            <a:chExt cx="3219450" cy="990600"/>
          </a:xfrm>
        </p:grpSpPr>
        <p:sp>
          <p:nvSpPr>
            <p:cNvPr id="172" name="Oval 171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3" name="Picture 172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3" grpId="0"/>
      <p:bldP spid="153" grpId="0"/>
      <p:bldP spid="154" grpId="0" animBg="1"/>
      <p:bldP spid="155" grpId="0"/>
      <p:bldP spid="158" grpId="0"/>
      <p:bldP spid="1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2514600" y="838200"/>
            <a:ext cx="5334000" cy="1219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4615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UNIT ONE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90800" y="251460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MY HOBBIES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2286000" y="3276600"/>
            <a:ext cx="480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FF"/>
              </a:solidFill>
              <a:latin typeface="Arial Blac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3962400"/>
            <a:ext cx="7543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 CLOSER LOOK 2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3048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I. GRAMMAR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14478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smtClean="0"/>
              <a:t> THE PRESENT SIMPLE TENSE</a:t>
            </a:r>
          </a:p>
          <a:p>
            <a:endParaRPr lang="en-US" sz="4000" dirty="0" smtClean="0"/>
          </a:p>
          <a:p>
            <a:pPr>
              <a:buFont typeface="Wingdings" pitchFamily="2" charset="2"/>
              <a:buChar char="q"/>
            </a:pPr>
            <a:r>
              <a:rPr lang="en-US" sz="4000" dirty="0" smtClean="0"/>
              <a:t> THE FUTURE SIMPLE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1150</Words>
  <Application>Microsoft Office PowerPoint</Application>
  <PresentationFormat>On-screen Show (4:3)</PresentationFormat>
  <Paragraphs>230</Paragraphs>
  <Slides>26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WELCOME TO MY CLASS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CLASS</dc:title>
  <dc:creator>Mr</dc:creator>
  <cp:lastModifiedBy>TAComputer</cp:lastModifiedBy>
  <cp:revision>30</cp:revision>
  <dcterms:created xsi:type="dcterms:W3CDTF">2015-08-01T15:00:19Z</dcterms:created>
  <dcterms:modified xsi:type="dcterms:W3CDTF">2018-09-06T16:12:25Z</dcterms:modified>
</cp:coreProperties>
</file>