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258" r:id="rId3"/>
    <p:sldId id="256" r:id="rId4"/>
    <p:sldId id="259" r:id="rId5"/>
    <p:sldId id="264" r:id="rId6"/>
    <p:sldId id="265" r:id="rId7"/>
    <p:sldId id="266" r:id="rId8"/>
    <p:sldId id="277" r:id="rId9"/>
    <p:sldId id="271" r:id="rId10"/>
    <p:sldId id="272" r:id="rId11"/>
    <p:sldId id="267" r:id="rId12"/>
    <p:sldId id="273" r:id="rId13"/>
    <p:sldId id="276"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2" d="100"/>
          <a:sy n="42" d="100"/>
        </p:scale>
        <p:origin x="-2196" y="-6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AE025-CF9A-4327-99B7-D5F7D9394D2B}" type="datetimeFigureOut">
              <a:rPr lang="vi-VN" smtClean="0"/>
              <a:pPr/>
              <a:t>19/10/2020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C202F-D903-415A-AADD-7FAD0FF97535}" type="slidenum">
              <a:rPr lang="vi-VN" smtClean="0"/>
              <a:pPr/>
              <a:t>‹#›</a:t>
            </a:fld>
            <a:endParaRPr lang="vi-VN"/>
          </a:p>
        </p:txBody>
      </p:sp>
    </p:spTree>
    <p:extLst>
      <p:ext uri="{BB962C8B-B14F-4D97-AF65-F5344CB8AC3E}">
        <p14:creationId xmlns:p14="http://schemas.microsoft.com/office/powerpoint/2010/main" xmlns="" val="205148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4168E8-83F8-4F81-BA9C-4F4FBD4D31F5}" type="slidenum">
              <a:rPr lang="en-US" smtClean="0"/>
              <a:pPr/>
              <a:t>13</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94180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362376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151471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257979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420718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216272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210046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71489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124694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319348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1C405-4797-4B24-A1C8-979A83C9BEAB}" type="datetimeFigureOut">
              <a:rPr lang="vi-VN" smtClean="0"/>
              <a:pPr/>
              <a:t>19/10/2020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426161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1C405-4797-4B24-A1C8-979A83C9BEAB}" type="datetimeFigureOut">
              <a:rPr lang="vi-VN" smtClean="0"/>
              <a:pPr/>
              <a:t>19/10/2020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C9AF-2100-4C4D-A562-8B3205A6FDF5}" type="slidenum">
              <a:rPr lang="vi-VN" smtClean="0"/>
              <a:pPr/>
              <a:t>‹#›</a:t>
            </a:fld>
            <a:endParaRPr lang="vi-VN"/>
          </a:p>
        </p:txBody>
      </p:sp>
    </p:spTree>
    <p:extLst>
      <p:ext uri="{BB962C8B-B14F-4D97-AF65-F5344CB8AC3E}">
        <p14:creationId xmlns:p14="http://schemas.microsoft.com/office/powerpoint/2010/main" xmlns="" val="265544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audio" Target="file:///G:\HOIGIANG%20TINH%202008\3%20Romance.mp3" TargetMode="External"/><Relationship Id="rId6" Type="http://schemas.openxmlformats.org/officeDocument/2006/relationships/image" Target="../media/image23.jpeg"/><Relationship Id="rId11" Type="http://schemas.openxmlformats.org/officeDocument/2006/relationships/image" Target="../media/image27.gif"/><Relationship Id="rId5" Type="http://schemas.openxmlformats.org/officeDocument/2006/relationships/image" Target="../media/image22.jpeg"/><Relationship Id="rId10" Type="http://schemas.openxmlformats.org/officeDocument/2006/relationships/image" Target="../media/image26.gif"/><Relationship Id="rId4" Type="http://schemas.openxmlformats.org/officeDocument/2006/relationships/image" Target="../media/image21.jpeg"/><Relationship Id="rId9" Type="http://schemas.openxmlformats.org/officeDocument/2006/relationships/slide" Target="slid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media" Target="../media/media1.wma"/><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microsoft.com/office/2007/relationships/media" Target="../media/media2.wma"/><Relationship Id="rId4" Type="http://schemas.openxmlformats.org/officeDocument/2006/relationships/image" Target="../media/image12.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AComputer\Downloads\images (1).png"/>
          <p:cNvPicPr>
            <a:picLocks noChangeAspect="1" noChangeArrowheads="1"/>
          </p:cNvPicPr>
          <p:nvPr/>
        </p:nvPicPr>
        <p:blipFill>
          <a:blip r:embed="rId2"/>
          <a:srcRect/>
          <a:stretch>
            <a:fillRect/>
          </a:stretch>
        </p:blipFill>
        <p:spPr bwMode="auto">
          <a:xfrm>
            <a:off x="4800600" y="3886200"/>
            <a:ext cx="4343400" cy="2971800"/>
          </a:xfrm>
          <a:prstGeom prst="rect">
            <a:avLst/>
          </a:prstGeom>
          <a:noFill/>
        </p:spPr>
      </p:pic>
      <p:sp>
        <p:nvSpPr>
          <p:cNvPr id="14" name="Rectangle 13"/>
          <p:cNvSpPr/>
          <p:nvPr/>
        </p:nvSpPr>
        <p:spPr>
          <a:xfrm>
            <a:off x="914400" y="457200"/>
            <a:ext cx="7031861" cy="1077218"/>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Teacher: Doan Le</a:t>
            </a:r>
          </a:p>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Long Bien Secondary School</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0" y="1752600"/>
            <a:ext cx="9144000" cy="677108"/>
          </a:xfrm>
          <a:prstGeom prst="rect">
            <a:avLst/>
          </a:prstGeom>
          <a:noFill/>
        </p:spPr>
        <p:txBody>
          <a:bodyPr wrap="square" lIns="91440" tIns="45720" rIns="91440" bIns="45720">
            <a:spAutoFit/>
          </a:bodyPr>
          <a:lstStyle/>
          <a:p>
            <a:pPr algn="ctr"/>
            <a:r>
              <a:rPr lang="en-US" sz="38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Stencil" pitchFamily="82" charset="0"/>
              </a:rPr>
              <a:t>Unit </a:t>
            </a:r>
            <a:r>
              <a:rPr lang="en-US" sz="38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Stencil" pitchFamily="82" charset="0"/>
              </a:rPr>
              <a:t>10</a:t>
            </a:r>
            <a:r>
              <a:rPr lang="en-US" sz="38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Stencil" pitchFamily="82" charset="0"/>
              </a:rPr>
              <a:t>: COMMUNICATION</a:t>
            </a:r>
            <a:endParaRPr lang="en-US" sz="38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Stencil" pitchFamily="82" charset="0"/>
            </a:endParaRPr>
          </a:p>
        </p:txBody>
      </p:sp>
      <p:sp>
        <p:nvSpPr>
          <p:cNvPr id="7" name="Rectangle 6"/>
          <p:cNvSpPr/>
          <p:nvPr/>
        </p:nvSpPr>
        <p:spPr>
          <a:xfrm>
            <a:off x="838200" y="2333685"/>
            <a:ext cx="7543800" cy="4524315"/>
          </a:xfrm>
          <a:prstGeom prst="rect">
            <a:avLst/>
          </a:prstGeom>
          <a:noFill/>
        </p:spPr>
        <p:txBody>
          <a:bodyPr wrap="square" lIns="91440" tIns="45720" rIns="91440" bIns="45720">
            <a:spAutoFit/>
          </a:bodyPr>
          <a:lstStyle/>
          <a:p>
            <a:pPr algn="ctr"/>
            <a:r>
              <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LESSON </a:t>
            </a:r>
            <a:r>
              <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 GETTING STARTED</a:t>
            </a: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US" sz="3200" b="1" cap="all" dirty="0" smtClean="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School year: 2020 - 2021</a:t>
            </a:r>
            <a:endParaRPr lang="en-US" sz="3200" b="1" cap="all" dirty="0">
              <a:ln w="9000" cmpd="sng">
                <a:solidFill>
                  <a:schemeClr val="accent6"/>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5496" y="-27384"/>
            <a:ext cx="910850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b="1" dirty="0" smtClean="0"/>
              <a:t>3.Fill </a:t>
            </a:r>
            <a:r>
              <a:rPr lang="en-US" sz="2400" b="1" dirty="0"/>
              <a:t>the gaps with the </a:t>
            </a:r>
            <a:r>
              <a:rPr lang="en-US" sz="2400" b="1" dirty="0" err="1" smtClean="0"/>
              <a:t>cor</a:t>
            </a:r>
            <a:r>
              <a:rPr lang="vi-VN" sz="2400" b="1" dirty="0" smtClean="0">
                <a:latin typeface="Times New Roman" pitchFamily="18" charset="0"/>
                <a:cs typeface="Times New Roman" pitchFamily="18" charset="0"/>
              </a:rPr>
              <a:t>r</a:t>
            </a:r>
            <a:r>
              <a:rPr lang="en-US" sz="2400" b="1" dirty="0" err="1" smtClean="0">
                <a:latin typeface="Times New Roman" pitchFamily="18" charset="0"/>
                <a:cs typeface="Times New Roman" pitchFamily="18" charset="0"/>
              </a:rPr>
              <a:t>ect</a:t>
            </a:r>
            <a:r>
              <a:rPr lang="en-US" sz="2400" b="1" dirty="0" smtClean="0">
                <a:latin typeface="Times New Roman" pitchFamily="18" charset="0"/>
                <a:cs typeface="Times New Roman" pitchFamily="18" charset="0"/>
              </a:rPr>
              <a:t> </a:t>
            </a:r>
            <a:r>
              <a:rPr lang="en-US" sz="2400" b="1" dirty="0"/>
              <a:t>form of the words /phrases from the box in 2</a:t>
            </a:r>
            <a:endParaRPr lang="en-GB" sz="2400" b="1" dirty="0"/>
          </a:p>
        </p:txBody>
      </p:sp>
      <p:sp>
        <p:nvSpPr>
          <p:cNvPr id="21509" name="Text Box 5"/>
          <p:cNvSpPr txBox="1">
            <a:spLocks noChangeArrowheads="1"/>
          </p:cNvSpPr>
          <p:nvPr/>
        </p:nvSpPr>
        <p:spPr bwMode="auto">
          <a:xfrm>
            <a:off x="304800" y="2057400"/>
            <a:ext cx="84582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chemeClr val="hlink"/>
                </a:solidFill>
                <a:latin typeface="Times New Roman" pitchFamily="18" charset="0"/>
                <a:cs typeface="Times New Roman" pitchFamily="18" charset="0"/>
              </a:rPr>
              <a:t>1</a:t>
            </a:r>
            <a:r>
              <a:rPr lang="en-US" sz="2200" b="1" dirty="0">
                <a:latin typeface="Times New Roman" pitchFamily="18" charset="0"/>
                <a:cs typeface="Times New Roman" pitchFamily="18" charset="0"/>
              </a:rPr>
              <a:t>.........................................including Facebook , YouTube etc. as a means of communication has become very popular among young people.</a:t>
            </a:r>
            <a:endParaRPr lang="en-GB" sz="2200" b="1" dirty="0">
              <a:latin typeface="Times New Roman" pitchFamily="18" charset="0"/>
              <a:cs typeface="Times New Roman" pitchFamily="18" charset="0"/>
            </a:endParaRPr>
          </a:p>
        </p:txBody>
      </p:sp>
      <p:sp>
        <p:nvSpPr>
          <p:cNvPr id="21510" name="Text Box 6"/>
          <p:cNvSpPr txBox="1">
            <a:spLocks noChangeArrowheads="1"/>
          </p:cNvSpPr>
          <p:nvPr/>
        </p:nvSpPr>
        <p:spPr bwMode="auto">
          <a:xfrm>
            <a:off x="304800" y="3019599"/>
            <a:ext cx="86868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chemeClr val="hlink"/>
                </a:solidFill>
                <a:latin typeface="Times New Roman" pitchFamily="18" charset="0"/>
                <a:cs typeface="Times New Roman" pitchFamily="18" charset="0"/>
              </a:rPr>
              <a:t>2</a:t>
            </a:r>
            <a:r>
              <a:rPr lang="en-US" sz="2200" b="1" dirty="0">
                <a:latin typeface="Times New Roman" pitchFamily="18" charset="0"/>
                <a:cs typeface="Times New Roman" pitchFamily="18" charset="0"/>
              </a:rPr>
              <a:t>.Our group has worked on line the whole time  ! Now let's ...............................!</a:t>
            </a:r>
            <a:endParaRPr lang="en-GB" sz="2200" b="1" dirty="0">
              <a:latin typeface="Times New Roman" pitchFamily="18" charset="0"/>
              <a:cs typeface="Times New Roman" pitchFamily="18" charset="0"/>
            </a:endParaRPr>
          </a:p>
        </p:txBody>
      </p:sp>
      <p:sp>
        <p:nvSpPr>
          <p:cNvPr id="21511" name="Text Box 7"/>
          <p:cNvSpPr txBox="1">
            <a:spLocks noChangeArrowheads="1"/>
          </p:cNvSpPr>
          <p:nvPr/>
        </p:nvSpPr>
        <p:spPr bwMode="auto">
          <a:xfrm>
            <a:off x="295217" y="3667671"/>
            <a:ext cx="8534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chemeClr val="hlink"/>
                </a:solidFill>
                <a:latin typeface="Times New Roman" pitchFamily="18" charset="0"/>
                <a:cs typeface="Times New Roman" pitchFamily="18" charset="0"/>
              </a:rPr>
              <a:t>3</a:t>
            </a:r>
            <a:r>
              <a:rPr lang="en-US" sz="2200" b="1" dirty="0">
                <a:latin typeface="Times New Roman" pitchFamily="18" charset="0"/>
                <a:cs typeface="Times New Roman" pitchFamily="18" charset="0"/>
              </a:rPr>
              <a:t>.If you want to write to a friend </a:t>
            </a:r>
            <a:r>
              <a:rPr lang="en-US" sz="2200" b="1" dirty="0" smtClean="0">
                <a:latin typeface="Times New Roman" pitchFamily="18" charset="0"/>
                <a:cs typeface="Times New Roman" pitchFamily="18" charset="0"/>
              </a:rPr>
              <a:t>in </a:t>
            </a:r>
            <a:r>
              <a:rPr lang="en-US" sz="2200" b="1" dirty="0">
                <a:latin typeface="Times New Roman" pitchFamily="18" charset="0"/>
                <a:cs typeface="Times New Roman" pitchFamily="18" charset="0"/>
              </a:rPr>
              <a:t>another country, .....................is a faster and cheaper way than ....................................................</a:t>
            </a:r>
            <a:endParaRPr lang="en-GB" sz="2200" b="1" dirty="0">
              <a:latin typeface="Times New Roman" pitchFamily="18" charset="0"/>
              <a:cs typeface="Times New Roman" pitchFamily="18" charset="0"/>
            </a:endParaRPr>
          </a:p>
        </p:txBody>
      </p:sp>
      <p:sp>
        <p:nvSpPr>
          <p:cNvPr id="21512" name="Text Box 8"/>
          <p:cNvSpPr txBox="1">
            <a:spLocks noChangeArrowheads="1"/>
          </p:cNvSpPr>
          <p:nvPr/>
        </p:nvSpPr>
        <p:spPr bwMode="auto">
          <a:xfrm>
            <a:off x="304800" y="4499024"/>
            <a:ext cx="76200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chemeClr val="hlink"/>
                </a:solidFill>
                <a:latin typeface="Times New Roman" pitchFamily="18" charset="0"/>
                <a:cs typeface="Times New Roman" pitchFamily="18" charset="0"/>
              </a:rPr>
              <a:t>4</a:t>
            </a:r>
            <a:r>
              <a:rPr lang="en-US" sz="2200" b="1" dirty="0">
                <a:latin typeface="Times New Roman" pitchFamily="18" charset="0"/>
                <a:cs typeface="Times New Roman" pitchFamily="18" charset="0"/>
              </a:rPr>
              <a:t>.................................. is a way to communicate  instantly by thought.</a:t>
            </a:r>
            <a:endParaRPr lang="en-GB" sz="2200" b="1" dirty="0">
              <a:latin typeface="Times New Roman" pitchFamily="18" charset="0"/>
              <a:cs typeface="Times New Roman" pitchFamily="18" charset="0"/>
            </a:endParaRPr>
          </a:p>
        </p:txBody>
      </p:sp>
      <p:sp>
        <p:nvSpPr>
          <p:cNvPr id="21513" name="Text Box 9"/>
          <p:cNvSpPr txBox="1">
            <a:spLocks noChangeArrowheads="1"/>
          </p:cNvSpPr>
          <p:nvPr/>
        </p:nvSpPr>
        <p:spPr bwMode="auto">
          <a:xfrm>
            <a:off x="304800" y="5179839"/>
            <a:ext cx="8458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chemeClr val="hlink"/>
                </a:solidFill>
                <a:latin typeface="Times New Roman" pitchFamily="18" charset="0"/>
                <a:cs typeface="Times New Roman" pitchFamily="18" charset="0"/>
              </a:rPr>
              <a:t>5.</a:t>
            </a:r>
            <a:r>
              <a:rPr lang="en-US" sz="2200" b="1" dirty="0">
                <a:latin typeface="Times New Roman" pitchFamily="18" charset="0"/>
                <a:cs typeface="Times New Roman" pitchFamily="18" charset="0"/>
              </a:rPr>
              <a:t>In the future, maybe voice calls will disappear. We will use ..........................   to talk to and see a friend at the same time.</a:t>
            </a:r>
            <a:endParaRPr lang="en-GB" sz="2200" b="1" dirty="0">
              <a:latin typeface="Times New Roman" pitchFamily="18" charset="0"/>
              <a:cs typeface="Times New Roman" pitchFamily="18" charset="0"/>
            </a:endParaRPr>
          </a:p>
        </p:txBody>
      </p:sp>
      <p:sp>
        <p:nvSpPr>
          <p:cNvPr id="21514" name="Text Box 10"/>
          <p:cNvSpPr txBox="1">
            <a:spLocks noChangeArrowheads="1"/>
          </p:cNvSpPr>
          <p:nvPr/>
        </p:nvSpPr>
        <p:spPr bwMode="auto">
          <a:xfrm>
            <a:off x="304800" y="5971927"/>
            <a:ext cx="8458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chemeClr val="hlink"/>
                </a:solidFill>
                <a:latin typeface="Times New Roman" pitchFamily="18" charset="0"/>
                <a:cs typeface="Times New Roman" pitchFamily="18" charset="0"/>
              </a:rPr>
              <a:t>6.</a:t>
            </a:r>
            <a:r>
              <a:rPr lang="en-US" sz="2200" b="1" dirty="0">
                <a:latin typeface="Times New Roman" pitchFamily="18" charset="0"/>
                <a:cs typeface="Times New Roman" pitchFamily="18" charset="0"/>
              </a:rPr>
              <a:t> We should .............................. ................this week. Kate will be able to join us </a:t>
            </a:r>
            <a:r>
              <a:rPr lang="en-US" sz="2200" b="1" dirty="0" smtClean="0">
                <a:latin typeface="Times New Roman" pitchFamily="18" charset="0"/>
                <a:cs typeface="Times New Roman" pitchFamily="18" charset="0"/>
              </a:rPr>
              <a:t>from </a:t>
            </a:r>
            <a:r>
              <a:rPr lang="en-US" sz="2200" b="1" dirty="0">
                <a:latin typeface="Times New Roman" pitchFamily="18" charset="0"/>
                <a:cs typeface="Times New Roman" pitchFamily="18" charset="0"/>
              </a:rPr>
              <a:t>Hong Kong , and perhaps Tim from England too.</a:t>
            </a:r>
            <a:endParaRPr lang="en-GB" sz="2200" b="1" dirty="0">
              <a:latin typeface="Times New Roman" pitchFamily="18" charset="0"/>
              <a:cs typeface="Times New Roman" pitchFamily="18" charset="0"/>
            </a:endParaRPr>
          </a:p>
        </p:txBody>
      </p:sp>
      <p:sp>
        <p:nvSpPr>
          <p:cNvPr id="21515" name="Text Box 11"/>
          <p:cNvSpPr txBox="1">
            <a:spLocks noChangeArrowheads="1"/>
          </p:cNvSpPr>
          <p:nvPr/>
        </p:nvSpPr>
        <p:spPr bwMode="auto">
          <a:xfrm>
            <a:off x="685800" y="1995488"/>
            <a:ext cx="2950096"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200" b="1" dirty="0">
                <a:solidFill>
                  <a:srgbClr val="FF0000"/>
                </a:solidFill>
                <a:latin typeface="Times New Roman" pitchFamily="18" charset="0"/>
                <a:cs typeface="Times New Roman" pitchFamily="18" charset="0"/>
              </a:rPr>
              <a:t>Using social media</a:t>
            </a:r>
            <a:endParaRPr lang="en-GB" sz="2200" b="1" dirty="0">
              <a:solidFill>
                <a:srgbClr val="FF0000"/>
              </a:solidFill>
              <a:latin typeface="Times New Roman" pitchFamily="18" charset="0"/>
              <a:cs typeface="Times New Roman" pitchFamily="18" charset="0"/>
            </a:endParaRPr>
          </a:p>
        </p:txBody>
      </p:sp>
      <p:sp>
        <p:nvSpPr>
          <p:cNvPr id="21516" name="Text Box 12"/>
          <p:cNvSpPr txBox="1">
            <a:spLocks noChangeArrowheads="1"/>
          </p:cNvSpPr>
          <p:nvPr/>
        </p:nvSpPr>
        <p:spPr bwMode="auto">
          <a:xfrm>
            <a:off x="381000" y="3275643"/>
            <a:ext cx="22098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rgbClr val="FF0000"/>
                </a:solidFill>
                <a:latin typeface="Times New Roman" pitchFamily="18" charset="0"/>
                <a:cs typeface="Times New Roman" pitchFamily="18" charset="0"/>
              </a:rPr>
              <a:t>meet face to face</a:t>
            </a:r>
            <a:endParaRPr lang="en-GB" sz="2200" b="1" dirty="0">
              <a:solidFill>
                <a:srgbClr val="FF0000"/>
              </a:solidFill>
              <a:latin typeface="Times New Roman" pitchFamily="18" charset="0"/>
              <a:cs typeface="Times New Roman" pitchFamily="18" charset="0"/>
            </a:endParaRPr>
          </a:p>
        </p:txBody>
      </p:sp>
      <p:sp>
        <p:nvSpPr>
          <p:cNvPr id="21517" name="Text Box 13"/>
          <p:cNvSpPr txBox="1">
            <a:spLocks noChangeArrowheads="1"/>
          </p:cNvSpPr>
          <p:nvPr/>
        </p:nvSpPr>
        <p:spPr bwMode="auto">
          <a:xfrm>
            <a:off x="6858000" y="3605758"/>
            <a:ext cx="12192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rgbClr val="FF0000"/>
                </a:solidFill>
                <a:latin typeface="Times New Roman" pitchFamily="18" charset="0"/>
                <a:cs typeface="Times New Roman" pitchFamily="18" charset="0"/>
              </a:rPr>
              <a:t>emailing</a:t>
            </a:r>
            <a:endParaRPr lang="en-GB" sz="2200" b="1" dirty="0">
              <a:solidFill>
                <a:srgbClr val="FF0000"/>
              </a:solidFill>
              <a:latin typeface="Times New Roman" pitchFamily="18" charset="0"/>
              <a:cs typeface="Times New Roman" pitchFamily="18" charset="0"/>
            </a:endParaRPr>
          </a:p>
        </p:txBody>
      </p:sp>
      <p:sp>
        <p:nvSpPr>
          <p:cNvPr id="21518" name="Text Box 14"/>
          <p:cNvSpPr txBox="1">
            <a:spLocks noChangeArrowheads="1"/>
          </p:cNvSpPr>
          <p:nvPr/>
        </p:nvSpPr>
        <p:spPr bwMode="auto">
          <a:xfrm>
            <a:off x="3779912" y="3956864"/>
            <a:ext cx="4144888"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200" b="1" dirty="0">
                <a:solidFill>
                  <a:srgbClr val="FF0000"/>
                </a:solidFill>
                <a:latin typeface="Times New Roman" pitchFamily="18" charset="0"/>
                <a:cs typeface="Times New Roman" pitchFamily="18" charset="0"/>
              </a:rPr>
              <a:t>sending letters ( snail mail)</a:t>
            </a:r>
            <a:endParaRPr lang="en-GB" sz="2200" b="1" dirty="0">
              <a:solidFill>
                <a:srgbClr val="FF0000"/>
              </a:solidFill>
              <a:latin typeface="Times New Roman" pitchFamily="18" charset="0"/>
              <a:cs typeface="Times New Roman" pitchFamily="18" charset="0"/>
            </a:endParaRPr>
          </a:p>
        </p:txBody>
      </p:sp>
      <p:sp>
        <p:nvSpPr>
          <p:cNvPr id="21519" name="Text Box 15"/>
          <p:cNvSpPr txBox="1">
            <a:spLocks noChangeArrowheads="1"/>
          </p:cNvSpPr>
          <p:nvPr/>
        </p:nvSpPr>
        <p:spPr bwMode="auto">
          <a:xfrm>
            <a:off x="609600" y="4437112"/>
            <a:ext cx="2450232"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200" b="1" dirty="0">
                <a:solidFill>
                  <a:srgbClr val="FF0000"/>
                </a:solidFill>
                <a:latin typeface="Times New Roman" pitchFamily="18" charset="0"/>
                <a:cs typeface="Times New Roman" pitchFamily="18" charset="0"/>
              </a:rPr>
              <a:t>Using telepathy</a:t>
            </a:r>
            <a:endParaRPr lang="en-GB" sz="2200" b="1" dirty="0">
              <a:solidFill>
                <a:srgbClr val="FF0000"/>
              </a:solidFill>
              <a:latin typeface="Times New Roman" pitchFamily="18" charset="0"/>
              <a:cs typeface="Times New Roman" pitchFamily="18" charset="0"/>
            </a:endParaRPr>
          </a:p>
        </p:txBody>
      </p:sp>
      <p:sp>
        <p:nvSpPr>
          <p:cNvPr id="21520" name="Text Box 16"/>
          <p:cNvSpPr txBox="1">
            <a:spLocks noChangeArrowheads="1"/>
          </p:cNvSpPr>
          <p:nvPr/>
        </p:nvSpPr>
        <p:spPr bwMode="auto">
          <a:xfrm>
            <a:off x="295217" y="5456039"/>
            <a:ext cx="2534816"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200" b="1" dirty="0">
                <a:solidFill>
                  <a:srgbClr val="FF0000"/>
                </a:solidFill>
                <a:latin typeface="Times New Roman" pitchFamily="18" charset="0"/>
                <a:cs typeface="Times New Roman" pitchFamily="18" charset="0"/>
              </a:rPr>
              <a:t>video chatting</a:t>
            </a:r>
            <a:endParaRPr lang="en-GB" sz="2200" b="1" dirty="0">
              <a:solidFill>
                <a:srgbClr val="FF0000"/>
              </a:solidFill>
              <a:latin typeface="Times New Roman" pitchFamily="18" charset="0"/>
              <a:cs typeface="Times New Roman" pitchFamily="18" charset="0"/>
            </a:endParaRPr>
          </a:p>
        </p:txBody>
      </p:sp>
      <p:sp>
        <p:nvSpPr>
          <p:cNvPr id="21521" name="Text Box 17"/>
          <p:cNvSpPr txBox="1">
            <a:spLocks noChangeArrowheads="1"/>
          </p:cNvSpPr>
          <p:nvPr/>
        </p:nvSpPr>
        <p:spPr bwMode="auto">
          <a:xfrm>
            <a:off x="2083296" y="5895727"/>
            <a:ext cx="33528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dirty="0">
                <a:solidFill>
                  <a:srgbClr val="FF0000"/>
                </a:solidFill>
                <a:latin typeface="Times New Roman" pitchFamily="18" charset="0"/>
                <a:cs typeface="Times New Roman" pitchFamily="18" charset="0"/>
              </a:rPr>
              <a:t>have a video conference</a:t>
            </a:r>
            <a:endParaRPr lang="en-GB" sz="2200" b="1" dirty="0">
              <a:solidFill>
                <a:srgbClr val="FF0000"/>
              </a:solidFill>
              <a:latin typeface="Times New Roman" pitchFamily="18" charset="0"/>
              <a:cs typeface="Times New Roman" pitchFamily="18" charset="0"/>
            </a:endParaRPr>
          </a:p>
        </p:txBody>
      </p:sp>
      <p:sp>
        <p:nvSpPr>
          <p:cNvPr id="21523" name="Text Box 19"/>
          <p:cNvSpPr txBox="1">
            <a:spLocks noChangeArrowheads="1"/>
          </p:cNvSpPr>
          <p:nvPr/>
        </p:nvSpPr>
        <p:spPr bwMode="auto">
          <a:xfrm>
            <a:off x="179512" y="692696"/>
            <a:ext cx="8162528" cy="1169551"/>
          </a:xfrm>
          <a:prstGeom prst="rect">
            <a:avLst/>
          </a:prstGeom>
          <a:solidFill>
            <a:schemeClr val="accent3">
              <a:lumMod val="40000"/>
              <a:lumOff val="60000"/>
            </a:schemeClr>
          </a:solidFill>
          <a:ln w="9525">
            <a:solidFill>
              <a:schemeClr val="tx1"/>
            </a:solidFill>
            <a:miter lim="800000"/>
            <a:headEnd/>
            <a:tailEnd/>
          </a:ln>
          <a:effectLst/>
        </p:spPr>
        <p:txBody>
          <a:bodyPr wrap="square">
            <a:spAutoFit/>
          </a:bodyPr>
          <a:lstStyle/>
          <a:p>
            <a:pPr>
              <a:spcBef>
                <a:spcPts val="600"/>
              </a:spcBef>
            </a:pPr>
            <a:r>
              <a:rPr lang="en-US" sz="2000" b="1" dirty="0">
                <a:latin typeface="Times New Roman" pitchFamily="18" charset="0"/>
                <a:cs typeface="Times New Roman" pitchFamily="18" charset="0"/>
              </a:rPr>
              <a:t>Using social media        emailing    </a:t>
            </a:r>
            <a:r>
              <a:rPr lang="vi-VN"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meeting face to face (F2F)          </a:t>
            </a:r>
          </a:p>
          <a:p>
            <a:pPr>
              <a:spcBef>
                <a:spcPts val="600"/>
              </a:spcBef>
            </a:pPr>
            <a:r>
              <a:rPr lang="en-US" sz="2000" b="1" dirty="0">
                <a:latin typeface="Times New Roman" pitchFamily="18" charset="0"/>
                <a:cs typeface="Times New Roman" pitchFamily="18" charset="0"/>
              </a:rPr>
              <a:t>video chatting                having a video conference  </a:t>
            </a:r>
          </a:p>
          <a:p>
            <a:pPr>
              <a:spcBef>
                <a:spcPts val="600"/>
              </a:spcBef>
            </a:pPr>
            <a:r>
              <a:rPr lang="en-US" sz="2000" b="1" dirty="0">
                <a:latin typeface="Times New Roman" pitchFamily="18" charset="0"/>
                <a:cs typeface="Times New Roman" pitchFamily="18" charset="0"/>
              </a:rPr>
              <a:t> using telepathy             sending letters ( snail mail )</a:t>
            </a:r>
            <a:endParaRPr lang="en-GB" sz="2000" b="1" dirty="0">
              <a:latin typeface="Times New Roman" pitchFamily="18" charset="0"/>
              <a:cs typeface="Times New Roman" pitchFamily="18" charset="0"/>
            </a:endParaRPr>
          </a:p>
        </p:txBody>
      </p:sp>
      <p:cxnSp>
        <p:nvCxnSpPr>
          <p:cNvPr id="3" name="Straight Connector 2"/>
          <p:cNvCxnSpPr/>
          <p:nvPr/>
        </p:nvCxnSpPr>
        <p:spPr>
          <a:xfrm>
            <a:off x="6372200" y="3404319"/>
            <a:ext cx="9208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35896" y="2426375"/>
            <a:ext cx="3222104" cy="62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51720" y="4058514"/>
            <a:ext cx="9208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536" y="4387751"/>
            <a:ext cx="2755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084168" y="4867999"/>
            <a:ext cx="1296144" cy="157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5536" y="5179839"/>
            <a:ext cx="86409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0033" y="5886926"/>
            <a:ext cx="455027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5576" y="6669360"/>
            <a:ext cx="712879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794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23">
                                            <p:txEl>
                                              <p:pRg st="0" end="0"/>
                                            </p:txEl>
                                          </p:spTgt>
                                        </p:tgtEl>
                                        <p:attrNameLst>
                                          <p:attrName>style.visibility</p:attrName>
                                        </p:attrNameLst>
                                      </p:cBhvr>
                                      <p:to>
                                        <p:strVal val="visible"/>
                                      </p:to>
                                    </p:set>
                                    <p:anim calcmode="lin" valueType="num">
                                      <p:cBhvr additive="base">
                                        <p:cTn id="7" dur="500" fill="hold"/>
                                        <p:tgtEl>
                                          <p:spTgt spid="21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23">
                                            <p:txEl>
                                              <p:pRg st="1" end="1"/>
                                            </p:txEl>
                                          </p:spTgt>
                                        </p:tgtEl>
                                        <p:attrNameLst>
                                          <p:attrName>style.visibility</p:attrName>
                                        </p:attrNameLst>
                                      </p:cBhvr>
                                      <p:to>
                                        <p:strVal val="visible"/>
                                      </p:to>
                                    </p:set>
                                    <p:anim calcmode="lin" valueType="num">
                                      <p:cBhvr additive="base">
                                        <p:cTn id="11" dur="500" fill="hold"/>
                                        <p:tgtEl>
                                          <p:spTgt spid="215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23">
                                            <p:txEl>
                                              <p:pRg st="2" end="2"/>
                                            </p:txEl>
                                          </p:spTgt>
                                        </p:tgtEl>
                                        <p:attrNameLst>
                                          <p:attrName>style.visibility</p:attrName>
                                        </p:attrNameLst>
                                      </p:cBhvr>
                                      <p:to>
                                        <p:strVal val="visible"/>
                                      </p:to>
                                    </p:set>
                                    <p:anim calcmode="lin" valueType="num">
                                      <p:cBhvr additive="base">
                                        <p:cTn id="15" dur="500" fill="hold"/>
                                        <p:tgtEl>
                                          <p:spTgt spid="215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23">
                                            <p:txEl>
                                              <p:pRg st="2" end="2"/>
                                            </p:txEl>
                                          </p:spTgt>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fade">
                                      <p:cBhvr>
                                        <p:cTn id="19" dur="1000"/>
                                        <p:tgtEl>
                                          <p:spTgt spid="21509"/>
                                        </p:tgtEl>
                                      </p:cBhvr>
                                    </p:animEffect>
                                    <p:anim calcmode="lin" valueType="num">
                                      <p:cBhvr>
                                        <p:cTn id="20" dur="1000" fill="hold"/>
                                        <p:tgtEl>
                                          <p:spTgt spid="21509"/>
                                        </p:tgtEl>
                                        <p:attrNameLst>
                                          <p:attrName>ppt_x</p:attrName>
                                        </p:attrNameLst>
                                      </p:cBhvr>
                                      <p:tavLst>
                                        <p:tav tm="0">
                                          <p:val>
                                            <p:strVal val="#ppt_x"/>
                                          </p:val>
                                        </p:tav>
                                        <p:tav tm="100000">
                                          <p:val>
                                            <p:strVal val="#ppt_x"/>
                                          </p:val>
                                        </p:tav>
                                      </p:tavLst>
                                    </p:anim>
                                    <p:anim calcmode="lin" valueType="num">
                                      <p:cBhvr>
                                        <p:cTn id="21" dur="1000" fill="hold"/>
                                        <p:tgtEl>
                                          <p:spTgt spid="2150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510"/>
                                        </p:tgtEl>
                                        <p:attrNameLst>
                                          <p:attrName>style.visibility</p:attrName>
                                        </p:attrNameLst>
                                      </p:cBhvr>
                                      <p:to>
                                        <p:strVal val="visible"/>
                                      </p:to>
                                    </p:set>
                                    <p:animEffect transition="in" filter="fade">
                                      <p:cBhvr>
                                        <p:cTn id="26" dur="1000"/>
                                        <p:tgtEl>
                                          <p:spTgt spid="21510"/>
                                        </p:tgtEl>
                                      </p:cBhvr>
                                    </p:animEffect>
                                    <p:anim calcmode="lin" valueType="num">
                                      <p:cBhvr>
                                        <p:cTn id="27" dur="1000" fill="hold"/>
                                        <p:tgtEl>
                                          <p:spTgt spid="21510"/>
                                        </p:tgtEl>
                                        <p:attrNameLst>
                                          <p:attrName>ppt_x</p:attrName>
                                        </p:attrNameLst>
                                      </p:cBhvr>
                                      <p:tavLst>
                                        <p:tav tm="0">
                                          <p:val>
                                            <p:strVal val="#ppt_x"/>
                                          </p:val>
                                        </p:tav>
                                        <p:tav tm="100000">
                                          <p:val>
                                            <p:strVal val="#ppt_x"/>
                                          </p:val>
                                        </p:tav>
                                      </p:tavLst>
                                    </p:anim>
                                    <p:anim calcmode="lin" valueType="num">
                                      <p:cBhvr>
                                        <p:cTn id="28" dur="1000" fill="hold"/>
                                        <p:tgtEl>
                                          <p:spTgt spid="215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511"/>
                                        </p:tgtEl>
                                        <p:attrNameLst>
                                          <p:attrName>style.visibility</p:attrName>
                                        </p:attrNameLst>
                                      </p:cBhvr>
                                      <p:to>
                                        <p:strVal val="visible"/>
                                      </p:to>
                                    </p:set>
                                    <p:animEffect transition="in" filter="fade">
                                      <p:cBhvr>
                                        <p:cTn id="31" dur="1000"/>
                                        <p:tgtEl>
                                          <p:spTgt spid="21511"/>
                                        </p:tgtEl>
                                      </p:cBhvr>
                                    </p:animEffect>
                                    <p:anim calcmode="lin" valueType="num">
                                      <p:cBhvr>
                                        <p:cTn id="32" dur="1000" fill="hold"/>
                                        <p:tgtEl>
                                          <p:spTgt spid="21511"/>
                                        </p:tgtEl>
                                        <p:attrNameLst>
                                          <p:attrName>ppt_x</p:attrName>
                                        </p:attrNameLst>
                                      </p:cBhvr>
                                      <p:tavLst>
                                        <p:tav tm="0">
                                          <p:val>
                                            <p:strVal val="#ppt_x"/>
                                          </p:val>
                                        </p:tav>
                                        <p:tav tm="100000">
                                          <p:val>
                                            <p:strVal val="#ppt_x"/>
                                          </p:val>
                                        </p:tav>
                                      </p:tavLst>
                                    </p:anim>
                                    <p:anim calcmode="lin" valueType="num">
                                      <p:cBhvr>
                                        <p:cTn id="33" dur="1000" fill="hold"/>
                                        <p:tgtEl>
                                          <p:spTgt spid="215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512"/>
                                        </p:tgtEl>
                                        <p:attrNameLst>
                                          <p:attrName>style.visibility</p:attrName>
                                        </p:attrNameLst>
                                      </p:cBhvr>
                                      <p:to>
                                        <p:strVal val="visible"/>
                                      </p:to>
                                    </p:set>
                                    <p:animEffect transition="in" filter="fade">
                                      <p:cBhvr>
                                        <p:cTn id="36" dur="1000"/>
                                        <p:tgtEl>
                                          <p:spTgt spid="21512"/>
                                        </p:tgtEl>
                                      </p:cBhvr>
                                    </p:animEffect>
                                    <p:anim calcmode="lin" valueType="num">
                                      <p:cBhvr>
                                        <p:cTn id="37" dur="1000" fill="hold"/>
                                        <p:tgtEl>
                                          <p:spTgt spid="21512"/>
                                        </p:tgtEl>
                                        <p:attrNameLst>
                                          <p:attrName>ppt_x</p:attrName>
                                        </p:attrNameLst>
                                      </p:cBhvr>
                                      <p:tavLst>
                                        <p:tav tm="0">
                                          <p:val>
                                            <p:strVal val="#ppt_x"/>
                                          </p:val>
                                        </p:tav>
                                        <p:tav tm="100000">
                                          <p:val>
                                            <p:strVal val="#ppt_x"/>
                                          </p:val>
                                        </p:tav>
                                      </p:tavLst>
                                    </p:anim>
                                    <p:anim calcmode="lin" valueType="num">
                                      <p:cBhvr>
                                        <p:cTn id="38" dur="1000" fill="hold"/>
                                        <p:tgtEl>
                                          <p:spTgt spid="215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513"/>
                                        </p:tgtEl>
                                        <p:attrNameLst>
                                          <p:attrName>style.visibility</p:attrName>
                                        </p:attrNameLst>
                                      </p:cBhvr>
                                      <p:to>
                                        <p:strVal val="visible"/>
                                      </p:to>
                                    </p:set>
                                    <p:animEffect transition="in" filter="fade">
                                      <p:cBhvr>
                                        <p:cTn id="41" dur="1000"/>
                                        <p:tgtEl>
                                          <p:spTgt spid="21513"/>
                                        </p:tgtEl>
                                      </p:cBhvr>
                                    </p:animEffect>
                                    <p:anim calcmode="lin" valueType="num">
                                      <p:cBhvr>
                                        <p:cTn id="42" dur="1000" fill="hold"/>
                                        <p:tgtEl>
                                          <p:spTgt spid="21513"/>
                                        </p:tgtEl>
                                        <p:attrNameLst>
                                          <p:attrName>ppt_x</p:attrName>
                                        </p:attrNameLst>
                                      </p:cBhvr>
                                      <p:tavLst>
                                        <p:tav tm="0">
                                          <p:val>
                                            <p:strVal val="#ppt_x"/>
                                          </p:val>
                                        </p:tav>
                                        <p:tav tm="100000">
                                          <p:val>
                                            <p:strVal val="#ppt_x"/>
                                          </p:val>
                                        </p:tav>
                                      </p:tavLst>
                                    </p:anim>
                                    <p:anim calcmode="lin" valueType="num">
                                      <p:cBhvr>
                                        <p:cTn id="43" dur="1000" fill="hold"/>
                                        <p:tgtEl>
                                          <p:spTgt spid="215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514"/>
                                        </p:tgtEl>
                                        <p:attrNameLst>
                                          <p:attrName>style.visibility</p:attrName>
                                        </p:attrNameLst>
                                      </p:cBhvr>
                                      <p:to>
                                        <p:strVal val="visible"/>
                                      </p:to>
                                    </p:set>
                                    <p:animEffect transition="in" filter="fade">
                                      <p:cBhvr>
                                        <p:cTn id="46" dur="1000"/>
                                        <p:tgtEl>
                                          <p:spTgt spid="21514"/>
                                        </p:tgtEl>
                                      </p:cBhvr>
                                    </p:animEffect>
                                    <p:anim calcmode="lin" valueType="num">
                                      <p:cBhvr>
                                        <p:cTn id="47" dur="1000" fill="hold"/>
                                        <p:tgtEl>
                                          <p:spTgt spid="21514"/>
                                        </p:tgtEl>
                                        <p:attrNameLst>
                                          <p:attrName>ppt_x</p:attrName>
                                        </p:attrNameLst>
                                      </p:cBhvr>
                                      <p:tavLst>
                                        <p:tav tm="0">
                                          <p:val>
                                            <p:strVal val="#ppt_x"/>
                                          </p:val>
                                        </p:tav>
                                        <p:tav tm="100000">
                                          <p:val>
                                            <p:strVal val="#ppt_x"/>
                                          </p:val>
                                        </p:tav>
                                      </p:tavLst>
                                    </p:anim>
                                    <p:anim calcmode="lin" valueType="num">
                                      <p:cBhvr>
                                        <p:cTn id="48" dur="1000" fill="hold"/>
                                        <p:tgtEl>
                                          <p:spTgt spid="215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515">
                                            <p:txEl>
                                              <p:pRg st="0" end="0"/>
                                            </p:txEl>
                                          </p:spTgt>
                                        </p:tgtEl>
                                        <p:attrNameLst>
                                          <p:attrName>style.visibility</p:attrName>
                                        </p:attrNameLst>
                                      </p:cBhvr>
                                      <p:to>
                                        <p:strVal val="visible"/>
                                      </p:to>
                                    </p:set>
                                    <p:anim calcmode="lin" valueType="num">
                                      <p:cBhvr additive="base">
                                        <p:cTn id="53" dur="500" fill="hold"/>
                                        <p:tgtEl>
                                          <p:spTgt spid="2151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circle(in)">
                                      <p:cBhvr>
                                        <p:cTn id="59" dur="2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1516">
                                            <p:txEl>
                                              <p:pRg st="0" end="0"/>
                                            </p:txEl>
                                          </p:spTgt>
                                        </p:tgtEl>
                                        <p:attrNameLst>
                                          <p:attrName>style.visibility</p:attrName>
                                        </p:attrNameLst>
                                      </p:cBhvr>
                                      <p:to>
                                        <p:strVal val="visible"/>
                                      </p:to>
                                    </p:set>
                                    <p:anim calcmode="lin" valueType="num">
                                      <p:cBhvr additive="base">
                                        <p:cTn id="64" dur="500" fill="hold"/>
                                        <p:tgtEl>
                                          <p:spTgt spid="21516">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15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circle(in)">
                                      <p:cBhvr>
                                        <p:cTn id="70" dur="20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1517">
                                            <p:txEl>
                                              <p:pRg st="0" end="0"/>
                                            </p:txEl>
                                          </p:spTgt>
                                        </p:tgtEl>
                                        <p:attrNameLst>
                                          <p:attrName>style.visibility</p:attrName>
                                        </p:attrNameLst>
                                      </p:cBhvr>
                                      <p:to>
                                        <p:strVal val="visible"/>
                                      </p:to>
                                    </p:set>
                                    <p:anim calcmode="lin" valueType="num">
                                      <p:cBhvr additive="base">
                                        <p:cTn id="75" dur="500" fill="hold"/>
                                        <p:tgtEl>
                                          <p:spTgt spid="2151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15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1518">
                                            <p:txEl>
                                              <p:pRg st="0" end="0"/>
                                            </p:txEl>
                                          </p:spTgt>
                                        </p:tgtEl>
                                        <p:attrNameLst>
                                          <p:attrName>style.visibility</p:attrName>
                                        </p:attrNameLst>
                                      </p:cBhvr>
                                      <p:to>
                                        <p:strVal val="visible"/>
                                      </p:to>
                                    </p:set>
                                    <p:anim calcmode="lin" valueType="num">
                                      <p:cBhvr additive="base">
                                        <p:cTn id="81" dur="500" fill="hold"/>
                                        <p:tgtEl>
                                          <p:spTgt spid="215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15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circle(in)">
                                      <p:cBhvr>
                                        <p:cTn id="87" dur="20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circle(in)">
                                      <p:cBhvr>
                                        <p:cTn id="92" dur="20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1519">
                                            <p:txEl>
                                              <p:pRg st="0" end="0"/>
                                            </p:txEl>
                                          </p:spTgt>
                                        </p:tgtEl>
                                        <p:attrNameLst>
                                          <p:attrName>style.visibility</p:attrName>
                                        </p:attrNameLst>
                                      </p:cBhvr>
                                      <p:to>
                                        <p:strVal val="visible"/>
                                      </p:to>
                                    </p:set>
                                    <p:anim calcmode="lin" valueType="num">
                                      <p:cBhvr additive="base">
                                        <p:cTn id="97" dur="500" fill="hold"/>
                                        <p:tgtEl>
                                          <p:spTgt spid="2151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15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circle(in)">
                                      <p:cBhvr>
                                        <p:cTn id="103" dur="2000"/>
                                        <p:tgtEl>
                                          <p:spTgt spid="12"/>
                                        </p:tgtEl>
                                      </p:cBhvr>
                                    </p:animEffect>
                                  </p:childTnLst>
                                </p:cTn>
                              </p:par>
                              <p:par>
                                <p:cTn id="104" presetID="6" presetClass="entr" presetSubtype="16" fill="hold"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circle(in)">
                                      <p:cBhvr>
                                        <p:cTn id="106" dur="20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1520">
                                            <p:txEl>
                                              <p:pRg st="0" end="0"/>
                                            </p:txEl>
                                          </p:spTgt>
                                        </p:tgtEl>
                                        <p:attrNameLst>
                                          <p:attrName>style.visibility</p:attrName>
                                        </p:attrNameLst>
                                      </p:cBhvr>
                                      <p:to>
                                        <p:strVal val="visible"/>
                                      </p:to>
                                    </p:set>
                                    <p:anim calcmode="lin" valueType="num">
                                      <p:cBhvr additive="base">
                                        <p:cTn id="111" dur="500" fill="hold"/>
                                        <p:tgtEl>
                                          <p:spTgt spid="21520">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15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circle(in)">
                                      <p:cBhvr>
                                        <p:cTn id="117" dur="20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1521">
                                            <p:txEl>
                                              <p:pRg st="0" end="0"/>
                                            </p:txEl>
                                          </p:spTgt>
                                        </p:tgtEl>
                                        <p:attrNameLst>
                                          <p:attrName>style.visibility</p:attrName>
                                        </p:attrNameLst>
                                      </p:cBhvr>
                                      <p:to>
                                        <p:strVal val="visible"/>
                                      </p:to>
                                    </p:set>
                                    <p:anim calcmode="lin" valueType="num">
                                      <p:cBhvr additive="base">
                                        <p:cTn id="122" dur="500" fill="hold"/>
                                        <p:tgtEl>
                                          <p:spTgt spid="21521">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15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circle(in)">
                                      <p:cBhvr>
                                        <p:cTn id="1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1" grpId="0"/>
      <p:bldP spid="21512" grpId="0"/>
      <p:bldP spid="21513" grpId="0"/>
      <p:bldP spid="215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073008" cy="792088"/>
          </a:xfrm>
        </p:spPr>
        <p:txBody>
          <a:bodyPr/>
          <a:lstStyle/>
          <a:p>
            <a:r>
              <a:rPr lang="vi-VN" dirty="0" smtClean="0">
                <a:solidFill>
                  <a:srgbClr val="FF0000"/>
                </a:solidFill>
              </a:rPr>
              <a:t>REMEMBER</a:t>
            </a:r>
            <a:endParaRPr lang="vi-VN" dirty="0">
              <a:solidFill>
                <a:srgbClr val="FF0000"/>
              </a:solidFill>
            </a:endParaRPr>
          </a:p>
        </p:txBody>
      </p:sp>
      <p:sp>
        <p:nvSpPr>
          <p:cNvPr id="4" name="Explosion 1 3"/>
          <p:cNvSpPr/>
          <p:nvPr/>
        </p:nvSpPr>
        <p:spPr>
          <a:xfrm>
            <a:off x="1517693" y="2132856"/>
            <a:ext cx="4566475" cy="3240360"/>
          </a:xfrm>
          <a:prstGeom prst="irregularSeal1">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1943901" y="3275982"/>
            <a:ext cx="3384378" cy="892552"/>
          </a:xfrm>
          <a:prstGeom prst="rect">
            <a:avLst/>
          </a:prstGeom>
          <a:noFill/>
        </p:spPr>
        <p:txBody>
          <a:bodyPr wrap="square" rtlCol="0">
            <a:spAutoFit/>
          </a:bodyPr>
          <a:lstStyle/>
          <a:p>
            <a:pPr algn="ctr"/>
            <a:r>
              <a:rPr lang="vi-VN" sz="2600" b="1" dirty="0" smtClean="0">
                <a:solidFill>
                  <a:srgbClr val="0070C0"/>
                </a:solidFill>
                <a:latin typeface="+mj-lt"/>
              </a:rPr>
              <a:t>COMMUNICATION CHANNEL?</a:t>
            </a:r>
            <a:endParaRPr lang="vi-VN" sz="2600" b="1" dirty="0">
              <a:solidFill>
                <a:srgbClr val="0070C0"/>
              </a:solidFill>
              <a:latin typeface="+mj-lt"/>
            </a:endParaRPr>
          </a:p>
        </p:txBody>
      </p:sp>
      <p:pic>
        <p:nvPicPr>
          <p:cNvPr id="6" name="Content Placeholder 5" descr="https://s.sachmem.com/public/images/TA8T2SHS/U10-L1-2-1-ingzvvhwfivftfep.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980728"/>
            <a:ext cx="2275114" cy="1578429"/>
          </a:xfrm>
          <a:prstGeom prst="rect">
            <a:avLst/>
          </a:prstGeom>
          <a:noFill/>
          <a:ln>
            <a:noFill/>
          </a:ln>
        </p:spPr>
      </p:pic>
      <p:pic>
        <p:nvPicPr>
          <p:cNvPr id="7" name="Picture 6" descr="https://s.sachmem.com/public/images/TA8T2SHS/U10-L1-2-3-peevcadifigvezze.jpg"/>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956828"/>
            <a:ext cx="2016224" cy="1248036"/>
          </a:xfrm>
          <a:prstGeom prst="rect">
            <a:avLst/>
          </a:prstGeom>
          <a:noFill/>
          <a:ln>
            <a:noFill/>
          </a:ln>
        </p:spPr>
      </p:pic>
      <p:pic>
        <p:nvPicPr>
          <p:cNvPr id="8" name="Picture 7" descr="https://s.sachmem.com/public/images/TA8T2SHS/U10-L1-2-5-ddlvdbccnefwfvjd.jpg"/>
          <p:cNvPicPr/>
          <p:nvPr/>
        </p:nvPicPr>
        <p:blipFill>
          <a:blip r:embed="rId4">
            <a:extLst>
              <a:ext uri="{28A0092B-C50C-407E-A947-70E740481C1C}">
                <a14:useLocalDpi xmlns:a14="http://schemas.microsoft.com/office/drawing/2010/main" xmlns="" val="0"/>
              </a:ext>
            </a:extLst>
          </a:blip>
          <a:srcRect/>
          <a:stretch>
            <a:fillRect/>
          </a:stretch>
        </p:blipFill>
        <p:spPr bwMode="auto">
          <a:xfrm>
            <a:off x="5796136" y="4581128"/>
            <a:ext cx="2756917" cy="1600458"/>
          </a:xfrm>
          <a:prstGeom prst="rect">
            <a:avLst/>
          </a:prstGeom>
          <a:noFill/>
          <a:ln>
            <a:noFill/>
          </a:ln>
        </p:spPr>
      </p:pic>
      <p:pic>
        <p:nvPicPr>
          <p:cNvPr id="9" name="Picture 8" descr="https://s.sachmem.com/public/images/TA8T2SHS/U10-L1-2-6-pnlurpvhddbaffdb.jpg"/>
          <p:cNvPicPr/>
          <p:nvPr/>
        </p:nvPicPr>
        <p:blipFill>
          <a:blip r:embed="rId5">
            <a:extLst>
              <a:ext uri="{28A0092B-C50C-407E-A947-70E740481C1C}">
                <a14:useLocalDpi xmlns:a14="http://schemas.microsoft.com/office/drawing/2010/main" xmlns="" val="0"/>
              </a:ext>
            </a:extLst>
          </a:blip>
          <a:srcRect/>
          <a:stretch>
            <a:fillRect/>
          </a:stretch>
        </p:blipFill>
        <p:spPr bwMode="auto">
          <a:xfrm>
            <a:off x="6516215" y="2492896"/>
            <a:ext cx="2036837" cy="1433326"/>
          </a:xfrm>
          <a:prstGeom prst="rect">
            <a:avLst/>
          </a:prstGeom>
          <a:noFill/>
          <a:ln>
            <a:noFill/>
          </a:ln>
        </p:spPr>
      </p:pic>
      <p:pic>
        <p:nvPicPr>
          <p:cNvPr id="10" name="Picture 9" descr="https://s.sachmem.com/public/images/TA8T2SHS/U10-L1-2-7-nmoptokgrehbedfa.jpg"/>
          <p:cNvPicPr/>
          <p:nvPr/>
        </p:nvPicPr>
        <p:blipFill>
          <a:blip r:embed="rId6">
            <a:extLst>
              <a:ext uri="{28A0092B-C50C-407E-A947-70E740481C1C}">
                <a14:useLocalDpi xmlns:a14="http://schemas.microsoft.com/office/drawing/2010/main" xmlns="" val="0"/>
              </a:ext>
            </a:extLst>
          </a:blip>
          <a:srcRect/>
          <a:stretch>
            <a:fillRect/>
          </a:stretch>
        </p:blipFill>
        <p:spPr bwMode="auto">
          <a:xfrm>
            <a:off x="179512" y="4600306"/>
            <a:ext cx="2160240" cy="1348974"/>
          </a:xfrm>
          <a:prstGeom prst="rect">
            <a:avLst/>
          </a:prstGeom>
          <a:noFill/>
          <a:ln>
            <a:noFill/>
          </a:ln>
        </p:spPr>
      </p:pic>
    </p:spTree>
    <p:extLst>
      <p:ext uri="{BB962C8B-B14F-4D97-AF65-F5344CB8AC3E}">
        <p14:creationId xmlns:p14="http://schemas.microsoft.com/office/powerpoint/2010/main" xmlns="" val="23947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PARK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49800"/>
            <a:ext cx="3505200"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4" descr="PARK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5767388"/>
            <a:ext cx="3257550"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5" descr="PARK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5097463"/>
            <a:ext cx="3048000" cy="176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WordArt 6"/>
          <p:cNvSpPr>
            <a:spLocks noChangeArrowheads="1" noChangeShapeType="1" noTextEdit="1"/>
          </p:cNvSpPr>
          <p:nvPr/>
        </p:nvSpPr>
        <p:spPr bwMode="auto">
          <a:xfrm>
            <a:off x="2133600" y="533400"/>
            <a:ext cx="3998913" cy="914400"/>
          </a:xfrm>
          <a:prstGeom prst="rect">
            <a:avLst/>
          </a:prstGeom>
        </p:spPr>
        <p:txBody>
          <a:bodyPr wrap="none" fromWordArt="1">
            <a:prstTxWarp prst="textPlain">
              <a:avLst>
                <a:gd name="adj" fmla="val 49843"/>
              </a:avLst>
            </a:prstTxWarp>
          </a:bodyPr>
          <a:lstStyle/>
          <a:p>
            <a:pPr algn="ctr"/>
            <a:r>
              <a:rPr lang="vi-VN" sz="3600" b="1" kern="10">
                <a:ln w="25400">
                  <a:solidFill>
                    <a:srgbClr val="FF0000"/>
                  </a:solidFill>
                  <a:round/>
                  <a:headEnd/>
                  <a:tailEnd/>
                </a:ln>
                <a:solidFill>
                  <a:srgbClr val="FFFF00"/>
                </a:solidFill>
                <a:latin typeface="Times New Roman"/>
                <a:cs typeface="Times New Roman"/>
              </a:rPr>
              <a:t>Homework</a:t>
            </a:r>
          </a:p>
        </p:txBody>
      </p:sp>
      <p:sp>
        <p:nvSpPr>
          <p:cNvPr id="20486" name="Text Box 5"/>
          <p:cNvSpPr txBox="1">
            <a:spLocks noChangeArrowheads="1"/>
          </p:cNvSpPr>
          <p:nvPr/>
        </p:nvSpPr>
        <p:spPr bwMode="auto">
          <a:xfrm>
            <a:off x="304800" y="1676400"/>
            <a:ext cx="8610600" cy="244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50000"/>
              </a:lnSpc>
              <a:spcBef>
                <a:spcPct val="50000"/>
              </a:spcBef>
              <a:buFont typeface="Wingdings" pitchFamily="2" charset="2"/>
              <a:buAutoNum type="arabicPeriod"/>
            </a:pPr>
            <a:r>
              <a:rPr lang="en-US" altLang="en-US" sz="2800" dirty="0">
                <a:latin typeface="Times New Roman" pitchFamily="18" charset="0"/>
                <a:cs typeface="Times New Roman" pitchFamily="18" charset="0"/>
              </a:rPr>
              <a:t>Learn by heart the new words.</a:t>
            </a:r>
          </a:p>
          <a:p>
            <a:pPr>
              <a:lnSpc>
                <a:spcPct val="150000"/>
              </a:lnSpc>
              <a:spcBef>
                <a:spcPct val="50000"/>
              </a:spcBef>
              <a:buFont typeface="Wingdings" pitchFamily="2" charset="2"/>
              <a:buAutoNum type="arabicPeriod"/>
            </a:pPr>
            <a:r>
              <a:rPr lang="en-US" altLang="en-US" sz="2800" dirty="0">
                <a:latin typeface="Times New Roman" pitchFamily="18" charset="0"/>
                <a:cs typeface="Times New Roman" pitchFamily="18" charset="0"/>
              </a:rPr>
              <a:t>Speak </a:t>
            </a:r>
            <a:r>
              <a:rPr lang="en-US" altLang="en-US" sz="2800" dirty="0" smtClean="0">
                <a:latin typeface="Times New Roman" pitchFamily="18" charset="0"/>
                <a:cs typeface="Times New Roman" pitchFamily="18" charset="0"/>
              </a:rPr>
              <a:t>with </a:t>
            </a:r>
            <a:r>
              <a:rPr lang="en-US" altLang="en-US" sz="2800" dirty="0">
                <a:latin typeface="Times New Roman" pitchFamily="18" charset="0"/>
                <a:cs typeface="Times New Roman" pitchFamily="18" charset="0"/>
              </a:rPr>
              <a:t>your </a:t>
            </a:r>
            <a:r>
              <a:rPr lang="en-US" altLang="en-US" sz="2800" dirty="0" smtClean="0">
                <a:latin typeface="Times New Roman" pitchFamily="18" charset="0"/>
                <a:cs typeface="Times New Roman" pitchFamily="18" charset="0"/>
              </a:rPr>
              <a:t>friends</a:t>
            </a:r>
            <a:r>
              <a:rPr lang="vi-VN" altLang="en-US" sz="2800" dirty="0" smtClean="0">
                <a:latin typeface="Times New Roman" pitchFamily="18" charset="0"/>
                <a:cs typeface="Times New Roman" pitchFamily="18" charset="0"/>
              </a:rPr>
              <a:t> about ways of communication</a:t>
            </a:r>
            <a:endParaRPr lang="en-US" altLang="en-US" sz="2800" dirty="0">
              <a:latin typeface="Times New Roman" pitchFamily="18" charset="0"/>
              <a:cs typeface="Times New Roman" pitchFamily="18" charset="0"/>
            </a:endParaRPr>
          </a:p>
          <a:p>
            <a:pPr>
              <a:lnSpc>
                <a:spcPct val="150000"/>
              </a:lnSpc>
              <a:spcBef>
                <a:spcPct val="50000"/>
              </a:spcBef>
              <a:buFont typeface="Wingdings" pitchFamily="2" charset="2"/>
              <a:buAutoNum type="arabicPeriod"/>
            </a:pPr>
            <a:r>
              <a:rPr lang="en-US" altLang="en-US" sz="2800" dirty="0">
                <a:latin typeface="Times New Roman" pitchFamily="18" charset="0"/>
                <a:cs typeface="Times New Roman" pitchFamily="18" charset="0"/>
              </a:rPr>
              <a:t>Prepare  a closer look 1</a:t>
            </a:r>
          </a:p>
        </p:txBody>
      </p:sp>
    </p:spTree>
    <p:extLst>
      <p:ext uri="{BB962C8B-B14F-4D97-AF65-F5344CB8AC3E}">
        <p14:creationId xmlns:p14="http://schemas.microsoft.com/office/powerpoint/2010/main" xmlns="" val="455470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e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Picture 3" descr="DSC01180"/>
          <p:cNvPicPr>
            <a:picLocks noChangeAspect="1" noChangeArrowheads="1"/>
          </p:cNvPicPr>
          <p:nvPr/>
        </p:nvPicPr>
        <p:blipFill>
          <a:blip r:embed="rId5">
            <a:extLst>
              <a:ext uri="{28A0092B-C50C-407E-A947-70E740481C1C}">
                <a14:useLocalDpi xmlns:a14="http://schemas.microsoft.com/office/drawing/2010/main" xmlns="" val="0"/>
              </a:ext>
            </a:extLst>
          </a:blip>
          <a:srcRect t="21053" b="18947"/>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3796" name="Picture 4" descr="DSC01183"/>
          <p:cNvPicPr>
            <a:picLocks noChangeAspect="1" noChangeArrowheads="1"/>
          </p:cNvPicPr>
          <p:nvPr/>
        </p:nvPicPr>
        <p:blipFill>
          <a:blip r:embed="rId6">
            <a:extLst>
              <a:ext uri="{28A0092B-C50C-407E-A947-70E740481C1C}">
                <a14:useLocalDpi xmlns:a14="http://schemas.microsoft.com/office/drawing/2010/main" xmlns="" val="0"/>
              </a:ext>
            </a:extLst>
          </a:blip>
          <a:srcRect t="15413" b="27306"/>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3797" name="Picture 5" descr="P701083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3798" name="3 Romance.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xmlns="" val="0"/>
              </a:ext>
            </a:extLst>
          </a:blip>
          <a:srcRect/>
          <a:stretch>
            <a:fillRect/>
          </a:stretch>
        </p:blipFill>
        <p:spPr bwMode="auto">
          <a:xfrm>
            <a:off x="9372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1" name="Text Box 7"/>
          <p:cNvSpPr txBox="1">
            <a:spLocks noChangeArrowheads="1"/>
          </p:cNvSpPr>
          <p:nvPr/>
        </p:nvSpPr>
        <p:spPr bwMode="auto">
          <a:xfrm>
            <a:off x="1676400" y="5105400"/>
            <a:ext cx="464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pic>
        <p:nvPicPr>
          <p:cNvPr id="31752" name="Picture 9" descr="daisies">
            <a:hlinkClick r:id="rId9" action="ppaction://hlinksldjump"/>
          </p:cNvPr>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4876800"/>
            <a:ext cx="1490663"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3" name="Picture 10" descr="blumen-pflanzen085[1]">
            <a:hlinkClick r:id="" action="ppaction://noaction"/>
          </p:cNvPr>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7385050" y="76200"/>
            <a:ext cx="170815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7" name="WordArt 5"/>
          <p:cNvSpPr>
            <a:spLocks noChangeArrowheads="1" noChangeShapeType="1" noTextEdit="1"/>
          </p:cNvSpPr>
          <p:nvPr/>
        </p:nvSpPr>
        <p:spPr bwMode="auto">
          <a:xfrm>
            <a:off x="2916238" y="4056063"/>
            <a:ext cx="4170362" cy="1735137"/>
          </a:xfrm>
          <a:prstGeom prst="rect">
            <a:avLst/>
          </a:prstGeom>
        </p:spPr>
        <p:txBody>
          <a:bodyPr wrap="none" fromWordArt="1">
            <a:prstTxWarp prst="textCanDown">
              <a:avLst>
                <a:gd name="adj" fmla="val 33333"/>
              </a:avLst>
            </a:prstTxWarp>
          </a:bodyPr>
          <a:lstStyle/>
          <a:p>
            <a:r>
              <a:rPr lang="vi-VN" sz="3600" kern="10">
                <a:ln w="9525">
                  <a:solidFill>
                    <a:srgbClr val="66FF33"/>
                  </a:solidFill>
                  <a:round/>
                  <a:headEnd/>
                  <a:tailEnd/>
                </a:ln>
                <a:solidFill>
                  <a:srgbClr val="FF3300"/>
                </a:solidFill>
                <a:latin typeface="Times New Roman"/>
                <a:cs typeface="Times New Roman"/>
              </a:rPr>
              <a:t>Goodbye</a:t>
            </a:r>
          </a:p>
        </p:txBody>
      </p:sp>
      <p:sp>
        <p:nvSpPr>
          <p:cNvPr id="85000" name="WordArt 8"/>
          <p:cNvSpPr>
            <a:spLocks noChangeArrowheads="1" noChangeShapeType="1" noTextEdit="1"/>
          </p:cNvSpPr>
          <p:nvPr/>
        </p:nvSpPr>
        <p:spPr bwMode="auto">
          <a:xfrm>
            <a:off x="-1905000" y="0"/>
            <a:ext cx="11191875" cy="1219200"/>
          </a:xfrm>
          <a:prstGeom prst="rect">
            <a:avLst/>
          </a:prstGeom>
        </p:spPr>
        <p:txBody>
          <a:bodyPr wrap="none" fromWordArt="1">
            <a:prstTxWarp prst="textPlain">
              <a:avLst>
                <a:gd name="adj" fmla="val 50000"/>
              </a:avLst>
            </a:prstTxWarp>
          </a:bodyPr>
          <a:lstStyle/>
          <a:p>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Thanks for your attendance </a:t>
            </a:r>
          </a:p>
        </p:txBody>
      </p:sp>
    </p:spTree>
    <p:extLst>
      <p:ext uri="{BB962C8B-B14F-4D97-AF65-F5344CB8AC3E}">
        <p14:creationId xmlns:p14="http://schemas.microsoft.com/office/powerpoint/2010/main" xmlns="" val="1489963967"/>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0735" fill="hold"/>
                                        <p:tgtEl>
                                          <p:spTgt spid="33798"/>
                                        </p:tgtEl>
                                      </p:cBhvr>
                                    </p:cmd>
                                  </p:childTnLst>
                                </p:cTn>
                              </p:par>
                              <p:par>
                                <p:cTn id="7" presetID="20"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animEffect transition="in" filter="wedge">
                                      <p:cBhvr>
                                        <p:cTn id="9" dur="8000"/>
                                        <p:tgtEl>
                                          <p:spTgt spid="33795"/>
                                        </p:tgtEl>
                                      </p:cBhvr>
                                    </p:animEffect>
                                  </p:childTnLst>
                                </p:cTn>
                              </p:par>
                              <p:par>
                                <p:cTn id="10" presetID="6" presetClass="entr" presetSubtype="32" fill="hold" nodeType="with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out)">
                                      <p:cBhvr>
                                        <p:cTn id="12" dur="10000"/>
                                        <p:tgtEl>
                                          <p:spTgt spid="33797"/>
                                        </p:tgtEl>
                                      </p:cBhvr>
                                    </p:animEffect>
                                  </p:childTnLst>
                                </p:cTn>
                              </p:par>
                              <p:par>
                                <p:cTn id="13" presetID="16" presetClass="entr" presetSubtype="37" fill="hold" nodeType="with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barn(outVertical)">
                                      <p:cBhvr>
                                        <p:cTn id="15" dur="10000"/>
                                        <p:tgtEl>
                                          <p:spTgt spid="33797"/>
                                        </p:tgtEl>
                                      </p:cBhvr>
                                    </p:animEffect>
                                  </p:childTnLst>
                                </p:cTn>
                              </p:par>
                              <p:par>
                                <p:cTn id="16" presetID="10" presetClass="entr" presetSubtype="0" fill="hold" nodeType="withEffect">
                                  <p:stCondLst>
                                    <p:cond delay="0"/>
                                  </p:stCondLst>
                                  <p:childTnLst>
                                    <p:set>
                                      <p:cBhvr>
                                        <p:cTn id="17" dur="1" fill="hold">
                                          <p:stCondLst>
                                            <p:cond delay="0"/>
                                          </p:stCondLst>
                                        </p:cTn>
                                        <p:tgtEl>
                                          <p:spTgt spid="33796"/>
                                        </p:tgtEl>
                                        <p:attrNameLst>
                                          <p:attrName>style.visibility</p:attrName>
                                        </p:attrNameLst>
                                      </p:cBhvr>
                                      <p:to>
                                        <p:strVal val="visible"/>
                                      </p:to>
                                    </p:set>
                                    <p:animEffect transition="in" filter="fade">
                                      <p:cBhvr>
                                        <p:cTn id="18" dur="5000"/>
                                        <p:tgtEl>
                                          <p:spTgt spid="33796"/>
                                        </p:tgtEl>
                                      </p:cBhvr>
                                    </p:animEffect>
                                  </p:childTnLst>
                                </p:cTn>
                              </p:par>
                              <p:par>
                                <p:cTn id="19" presetID="19" presetClass="entr" presetSubtype="10" repeatCount="indefinite" fill="hold" grpId="0" nodeType="withEffect">
                                  <p:stCondLst>
                                    <p:cond delay="0"/>
                                  </p:stCondLst>
                                  <p:endCondLst>
                                    <p:cond evt="onNext" delay="0">
                                      <p:tgtEl>
                                        <p:sldTgt/>
                                      </p:tgtEl>
                                    </p:cond>
                                  </p:endCondLst>
                                  <p:childTnLst>
                                    <p:set>
                                      <p:cBhvr>
                                        <p:cTn id="20" dur="1" fill="hold">
                                          <p:stCondLst>
                                            <p:cond delay="0"/>
                                          </p:stCondLst>
                                        </p:cTn>
                                        <p:tgtEl>
                                          <p:spTgt spid="84997"/>
                                        </p:tgtEl>
                                        <p:attrNameLst>
                                          <p:attrName>style.visibility</p:attrName>
                                        </p:attrNameLst>
                                      </p:cBhvr>
                                      <p:to>
                                        <p:strVal val="visible"/>
                                      </p:to>
                                    </p:set>
                                    <p:anim calcmode="lin" valueType="num">
                                      <p:cBhvr>
                                        <p:cTn id="21" dur="5000" fill="hold"/>
                                        <p:tgtEl>
                                          <p:spTgt spid="84997"/>
                                        </p:tgtEl>
                                        <p:attrNameLst>
                                          <p:attrName>ppt_w</p:attrName>
                                        </p:attrNameLst>
                                      </p:cBhvr>
                                      <p:tavLst>
                                        <p:tav tm="0" fmla="#ppt_w*sin(2.5*pi*$)">
                                          <p:val>
                                            <p:fltVal val="0"/>
                                          </p:val>
                                        </p:tav>
                                        <p:tav tm="100000">
                                          <p:val>
                                            <p:fltVal val="1"/>
                                          </p:val>
                                        </p:tav>
                                      </p:tavLst>
                                    </p:anim>
                                    <p:anim calcmode="lin" valueType="num">
                                      <p:cBhvr>
                                        <p:cTn id="22" dur="5000" fill="hold"/>
                                        <p:tgtEl>
                                          <p:spTgt spid="84997"/>
                                        </p:tgtEl>
                                        <p:attrNameLst>
                                          <p:attrName>ppt_h</p:attrName>
                                        </p:attrNameLst>
                                      </p:cBhvr>
                                      <p:tavLst>
                                        <p:tav tm="0">
                                          <p:val>
                                            <p:strVal val="#ppt_h"/>
                                          </p:val>
                                        </p:tav>
                                        <p:tav tm="100000">
                                          <p:val>
                                            <p:strVal val="#ppt_h"/>
                                          </p:val>
                                        </p:tav>
                                      </p:tavLst>
                                    </p:anim>
                                  </p:childTnLst>
                                </p:cTn>
                              </p:par>
                              <p:par>
                                <p:cTn id="23" presetID="2" presetClass="entr" presetSubtype="2" repeatCount="indefinite" fill="hold" grpId="0" nodeType="withEffect">
                                  <p:stCondLst>
                                    <p:cond delay="0"/>
                                  </p:stCondLst>
                                  <p:childTnLst>
                                    <p:set>
                                      <p:cBhvr>
                                        <p:cTn id="24" dur="1" fill="hold">
                                          <p:stCondLst>
                                            <p:cond delay="0"/>
                                          </p:stCondLst>
                                        </p:cTn>
                                        <p:tgtEl>
                                          <p:spTgt spid="85000"/>
                                        </p:tgtEl>
                                        <p:attrNameLst>
                                          <p:attrName>style.visibility</p:attrName>
                                        </p:attrNameLst>
                                      </p:cBhvr>
                                      <p:to>
                                        <p:strVal val="visible"/>
                                      </p:to>
                                    </p:set>
                                    <p:anim calcmode="lin" valueType="num">
                                      <p:cBhvr additive="base">
                                        <p:cTn id="25" dur="5000" fill="hold"/>
                                        <p:tgtEl>
                                          <p:spTgt spid="85000"/>
                                        </p:tgtEl>
                                        <p:attrNameLst>
                                          <p:attrName>ppt_x</p:attrName>
                                        </p:attrNameLst>
                                      </p:cBhvr>
                                      <p:tavLst>
                                        <p:tav tm="0">
                                          <p:val>
                                            <p:strVal val="1+#ppt_w/2"/>
                                          </p:val>
                                        </p:tav>
                                        <p:tav tm="100000">
                                          <p:val>
                                            <p:strVal val="#ppt_x"/>
                                          </p:val>
                                        </p:tav>
                                      </p:tavLst>
                                    </p:anim>
                                    <p:anim calcmode="lin" valueType="num">
                                      <p:cBhvr additive="base">
                                        <p:cTn id="26" dur="5000" fill="hold"/>
                                        <p:tgtEl>
                                          <p:spTgt spid="850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33798"/>
                </p:tgtEl>
              </p:cMediaNode>
            </p:audio>
          </p:childTnLst>
        </p:cTn>
      </p:par>
    </p:tnLst>
    <p:bldLst>
      <p:bldP spid="84997" grpId="0" animBg="1"/>
      <p:bldP spid="850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1"/>
            <a:ext cx="8928992" cy="6480720"/>
          </a:xfrm>
        </p:spPr>
        <p:txBody>
          <a:bodyPr/>
          <a:lstStyle/>
          <a:p>
            <a:pPr algn="l"/>
            <a:r>
              <a:rPr lang="vi-VN" dirty="0" smtClean="0"/>
              <a:t/>
            </a:r>
            <a:br>
              <a:rPr lang="vi-VN" dirty="0" smtClean="0"/>
            </a:br>
            <a:r>
              <a:rPr lang="vi-VN" dirty="0"/>
              <a:t/>
            </a:r>
            <a:br>
              <a:rPr lang="vi-VN" dirty="0"/>
            </a:br>
            <a:r>
              <a:rPr lang="vi-VN" dirty="0" smtClean="0"/>
              <a:t/>
            </a:r>
            <a:br>
              <a:rPr lang="vi-VN" dirty="0" smtClean="0"/>
            </a:br>
            <a:r>
              <a:rPr lang="vi-VN" dirty="0"/>
              <a:t/>
            </a:r>
            <a:br>
              <a:rPr lang="vi-VN" dirty="0"/>
            </a:br>
            <a:r>
              <a:rPr lang="vi-VN" dirty="0" smtClean="0"/>
              <a:t/>
            </a:r>
            <a:br>
              <a:rPr lang="vi-VN" dirty="0" smtClean="0"/>
            </a:br>
            <a:r>
              <a:rPr lang="vi-VN" dirty="0"/>
              <a:t/>
            </a:r>
            <a:br>
              <a:rPr lang="vi-VN" dirty="0"/>
            </a:br>
            <a:r>
              <a:rPr lang="vi-VN" dirty="0" smtClean="0"/>
              <a:t/>
            </a:r>
            <a:br>
              <a:rPr lang="vi-VN" dirty="0" smtClean="0"/>
            </a:br>
            <a:endParaRPr lang="vi-VN" dirty="0"/>
          </a:p>
        </p:txBody>
      </p:sp>
      <p:pic>
        <p:nvPicPr>
          <p:cNvPr id="3" name="Picture 2" descr="https://s.sachmem.com/public/images/TA8T2SHS/U10-L1-1-1-izayzydchjdvayn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0"/>
            <a:ext cx="9252520" cy="6858000"/>
          </a:xfrm>
          <a:prstGeom prst="rect">
            <a:avLst/>
          </a:prstGeom>
          <a:noFill/>
          <a:ln>
            <a:noFill/>
          </a:ln>
        </p:spPr>
      </p:pic>
      <p:sp>
        <p:nvSpPr>
          <p:cNvPr id="7" name="TextBox 6"/>
          <p:cNvSpPr txBox="1"/>
          <p:nvPr/>
        </p:nvSpPr>
        <p:spPr>
          <a:xfrm>
            <a:off x="3131840" y="260648"/>
            <a:ext cx="5796136" cy="1569660"/>
          </a:xfrm>
          <a:prstGeom prst="rect">
            <a:avLst/>
          </a:prstGeom>
          <a:noFill/>
        </p:spPr>
        <p:txBody>
          <a:bodyPr wrap="square" rtlCol="0">
            <a:spAutoFit/>
          </a:bodyPr>
          <a:lstStyle/>
          <a:p>
            <a:pPr algn="ctr"/>
            <a:r>
              <a:rPr lang="vi-VN" sz="4800" b="1" smtClean="0">
                <a:solidFill>
                  <a:srgbClr val="FF0000"/>
                </a:solidFill>
                <a:latin typeface="+mj-lt"/>
              </a:rPr>
              <a:t>UNIT </a:t>
            </a:r>
            <a:r>
              <a:rPr lang="vi-VN" sz="4800" b="1" dirty="0" smtClean="0">
                <a:solidFill>
                  <a:srgbClr val="FF0000"/>
                </a:solidFill>
                <a:latin typeface="+mj-lt"/>
              </a:rPr>
              <a:t>10 COMMUNICATION</a:t>
            </a:r>
            <a:endParaRPr lang="vi-VN" sz="4800" b="1" dirty="0">
              <a:solidFill>
                <a:srgbClr val="FF0000"/>
              </a:solidFill>
              <a:latin typeface="+mj-lt"/>
            </a:endParaRPr>
          </a:p>
        </p:txBody>
      </p:sp>
      <p:sp>
        <p:nvSpPr>
          <p:cNvPr id="8" name="TextBox 7"/>
          <p:cNvSpPr txBox="1"/>
          <p:nvPr/>
        </p:nvSpPr>
        <p:spPr>
          <a:xfrm>
            <a:off x="4355976" y="2169701"/>
            <a:ext cx="4320480" cy="523220"/>
          </a:xfrm>
          <a:prstGeom prst="rect">
            <a:avLst/>
          </a:prstGeom>
          <a:noFill/>
        </p:spPr>
        <p:txBody>
          <a:bodyPr wrap="square" rtlCol="0">
            <a:spAutoFit/>
          </a:bodyPr>
          <a:lstStyle/>
          <a:p>
            <a:r>
              <a:rPr lang="vi-VN" sz="2800" b="1" dirty="0" smtClean="0">
                <a:solidFill>
                  <a:srgbClr val="FF0000"/>
                </a:solidFill>
                <a:latin typeface="+mj-lt"/>
              </a:rPr>
              <a:t>Lesson 1: Getting started</a:t>
            </a:r>
            <a:endParaRPr lang="vi-VN" sz="2800" b="1" dirty="0">
              <a:solidFill>
                <a:srgbClr val="FF0000"/>
              </a:solidFill>
              <a:latin typeface="+mj-lt"/>
            </a:endParaRPr>
          </a:p>
        </p:txBody>
      </p:sp>
    </p:spTree>
    <p:extLst>
      <p:ext uri="{BB962C8B-B14F-4D97-AF65-F5344CB8AC3E}">
        <p14:creationId xmlns:p14="http://schemas.microsoft.com/office/powerpoint/2010/main" xmlns="" val="27969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552729"/>
          </a:xfrm>
        </p:spPr>
        <p:txBody>
          <a:bodyPr/>
          <a:lstStyle/>
          <a:p>
            <a:pPr algn="l"/>
            <a:r>
              <a:rPr lang="vi-VN" dirty="0" smtClean="0"/>
              <a:t/>
            </a:r>
            <a:br>
              <a:rPr lang="vi-VN" dirty="0" smtClean="0"/>
            </a:br>
            <a:r>
              <a:rPr lang="vi-VN" dirty="0"/>
              <a:t/>
            </a:r>
            <a:br>
              <a:rPr lang="vi-VN" dirty="0"/>
            </a:br>
            <a:r>
              <a:rPr lang="vi-VN" dirty="0" smtClean="0"/>
              <a:t/>
            </a:r>
            <a:br>
              <a:rPr lang="vi-VN" dirty="0" smtClean="0"/>
            </a:br>
            <a:r>
              <a:rPr lang="vi-VN" dirty="0"/>
              <a:t/>
            </a:r>
            <a:br>
              <a:rPr lang="vi-VN" dirty="0"/>
            </a:br>
            <a:r>
              <a:rPr lang="vi-VN" dirty="0" smtClean="0"/>
              <a:t/>
            </a:r>
            <a:br>
              <a:rPr lang="vi-VN" dirty="0" smtClean="0"/>
            </a:br>
            <a:r>
              <a:rPr lang="vi-VN" dirty="0"/>
              <a:t/>
            </a:r>
            <a:br>
              <a:rPr lang="vi-VN" dirty="0"/>
            </a:br>
            <a:endParaRPr lang="vi-VN" dirty="0"/>
          </a:p>
        </p:txBody>
      </p:sp>
      <p:pic>
        <p:nvPicPr>
          <p:cNvPr id="4" name="Picture 3" descr="https://s.sachmem.com/public/images/TA8T2SHS/U10-L1-1-1-izayzydchjdvayn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16632"/>
            <a:ext cx="1800200" cy="1584176"/>
          </a:xfrm>
          <a:prstGeom prst="rect">
            <a:avLst/>
          </a:prstGeom>
          <a:noFill/>
          <a:ln>
            <a:noFill/>
          </a:ln>
        </p:spPr>
      </p:pic>
      <p:sp>
        <p:nvSpPr>
          <p:cNvPr id="6" name="Explosion 1 5"/>
          <p:cNvSpPr/>
          <p:nvPr/>
        </p:nvSpPr>
        <p:spPr>
          <a:xfrm>
            <a:off x="344739" y="260648"/>
            <a:ext cx="4566475" cy="324036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770947" y="1403774"/>
            <a:ext cx="3384378" cy="892552"/>
          </a:xfrm>
          <a:prstGeom prst="rect">
            <a:avLst/>
          </a:prstGeom>
          <a:noFill/>
        </p:spPr>
        <p:txBody>
          <a:bodyPr wrap="square" rtlCol="0">
            <a:spAutoFit/>
          </a:bodyPr>
          <a:lstStyle/>
          <a:p>
            <a:pPr algn="ctr"/>
            <a:r>
              <a:rPr lang="vi-VN" sz="2600" b="1" dirty="0" smtClean="0">
                <a:latin typeface="+mj-lt"/>
              </a:rPr>
              <a:t>COMMUNICATION CHANNEL?</a:t>
            </a:r>
            <a:endParaRPr lang="vi-VN" sz="2600" b="1" dirty="0">
              <a:latin typeface="+mj-lt"/>
            </a:endParaRPr>
          </a:p>
        </p:txBody>
      </p:sp>
      <p:sp>
        <p:nvSpPr>
          <p:cNvPr id="7" name="TextBox 6"/>
          <p:cNvSpPr txBox="1"/>
          <p:nvPr/>
        </p:nvSpPr>
        <p:spPr>
          <a:xfrm>
            <a:off x="429386" y="5445224"/>
            <a:ext cx="8175062" cy="584775"/>
          </a:xfrm>
          <a:prstGeom prst="rect">
            <a:avLst/>
          </a:prstGeom>
          <a:noFill/>
        </p:spPr>
        <p:txBody>
          <a:bodyPr wrap="square" rtlCol="0">
            <a:spAutoFit/>
          </a:bodyPr>
          <a:lstStyle/>
          <a:p>
            <a:r>
              <a:rPr lang="vi-VN" sz="3200" dirty="0" smtClean="0">
                <a:solidFill>
                  <a:srgbClr val="FF0000"/>
                </a:solidFill>
              </a:rPr>
              <a:t>How do people communicate with others?</a:t>
            </a:r>
            <a:endParaRPr lang="vi-VN" sz="3200" dirty="0">
              <a:solidFill>
                <a:srgbClr val="FF0000"/>
              </a:solidFill>
            </a:endParaRPr>
          </a:p>
        </p:txBody>
      </p:sp>
      <p:pic>
        <p:nvPicPr>
          <p:cNvPr id="8" name="Picture 7" descr="https://s.sachmem.com/public/images/TA8T2SHS/U10-L1-2-4-kidvqoguvivqbyrn.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288" y="116632"/>
            <a:ext cx="1758950" cy="1584176"/>
          </a:xfrm>
          <a:prstGeom prst="rect">
            <a:avLst/>
          </a:prstGeom>
          <a:noFill/>
          <a:ln>
            <a:noFill/>
          </a:ln>
        </p:spPr>
      </p:pic>
      <p:pic>
        <p:nvPicPr>
          <p:cNvPr id="9" name="Picture 8" descr="https://s.sachmem.com/public/images/TA8T2SHS/U10-L1-2-7-nmoptokgrehbedfa.jpg"/>
          <p:cNvPicPr/>
          <p:nvPr/>
        </p:nvPicPr>
        <p:blipFill>
          <a:blip r:embed="rId4">
            <a:extLst>
              <a:ext uri="{28A0092B-C50C-407E-A947-70E740481C1C}">
                <a14:useLocalDpi xmlns:a14="http://schemas.microsoft.com/office/drawing/2010/main" xmlns="" val="0"/>
              </a:ext>
            </a:extLst>
          </a:blip>
          <a:srcRect/>
          <a:stretch>
            <a:fillRect/>
          </a:stretch>
        </p:blipFill>
        <p:spPr bwMode="auto">
          <a:xfrm>
            <a:off x="5093124" y="1988840"/>
            <a:ext cx="1910080" cy="1440160"/>
          </a:xfrm>
          <a:prstGeom prst="rect">
            <a:avLst/>
          </a:prstGeom>
          <a:noFill/>
          <a:ln>
            <a:noFill/>
          </a:ln>
        </p:spPr>
      </p:pic>
      <p:pic>
        <p:nvPicPr>
          <p:cNvPr id="10" name="Picture 9" descr="https://s.sachmem.com/public/images/TA8T2SHS/U10-L1-2-5-ddlvdbccnefwfvjd.jpg"/>
          <p:cNvPicPr/>
          <p:nvPr/>
        </p:nvPicPr>
        <p:blipFill>
          <a:blip r:embed="rId5">
            <a:extLst>
              <a:ext uri="{28A0092B-C50C-407E-A947-70E740481C1C}">
                <a14:useLocalDpi xmlns:a14="http://schemas.microsoft.com/office/drawing/2010/main" xmlns="" val="0"/>
              </a:ext>
            </a:extLst>
          </a:blip>
          <a:srcRect/>
          <a:stretch>
            <a:fillRect/>
          </a:stretch>
        </p:blipFill>
        <p:spPr bwMode="auto">
          <a:xfrm>
            <a:off x="7076727" y="1999517"/>
            <a:ext cx="1846511" cy="1376293"/>
          </a:xfrm>
          <a:prstGeom prst="rect">
            <a:avLst/>
          </a:prstGeom>
          <a:noFill/>
          <a:ln>
            <a:noFill/>
          </a:ln>
        </p:spPr>
      </p:pic>
      <p:pic>
        <p:nvPicPr>
          <p:cNvPr id="11" name="Picture 10" descr="https://s.sachmem.com/public/images/TA8T2SHS/U10-L1-2-3-peevcadifigvezze.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52534" y="3645024"/>
            <a:ext cx="1550670" cy="1142365"/>
          </a:xfrm>
          <a:prstGeom prst="rect">
            <a:avLst/>
          </a:prstGeom>
          <a:noFill/>
          <a:ln>
            <a:noFill/>
          </a:ln>
        </p:spPr>
      </p:pic>
      <p:pic>
        <p:nvPicPr>
          <p:cNvPr id="12" name="Picture 11" descr="https://s.sachmem.com/public/images/TA8T2SHS/U10-L1-2-2-jrjhdwosouaclgiv.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21125" y="3667999"/>
            <a:ext cx="1645275" cy="1162551"/>
          </a:xfrm>
          <a:prstGeom prst="rect">
            <a:avLst/>
          </a:prstGeom>
          <a:noFill/>
          <a:ln>
            <a:noFill/>
          </a:ln>
        </p:spPr>
      </p:pic>
      <p:pic>
        <p:nvPicPr>
          <p:cNvPr id="13" name="Picture 12" descr="https://s.sachmem.com/public/images/TA8T2SHS/U10-L1-2-6-pnlurpvhddbaffdb.jpg"/>
          <p:cNvPicPr/>
          <p:nvPr/>
        </p:nvPicPr>
        <p:blipFill>
          <a:blip r:embed="rId8">
            <a:extLst>
              <a:ext uri="{28A0092B-C50C-407E-A947-70E740481C1C}">
                <a14:useLocalDpi xmlns:a14="http://schemas.microsoft.com/office/drawing/2010/main" xmlns="" val="0"/>
              </a:ext>
            </a:extLst>
          </a:blip>
          <a:srcRect/>
          <a:stretch>
            <a:fillRect/>
          </a:stretch>
        </p:blipFill>
        <p:spPr bwMode="auto">
          <a:xfrm>
            <a:off x="3131840" y="3546466"/>
            <a:ext cx="1931670" cy="1300480"/>
          </a:xfrm>
          <a:prstGeom prst="rect">
            <a:avLst/>
          </a:prstGeom>
          <a:noFill/>
          <a:ln>
            <a:noFill/>
          </a:ln>
        </p:spPr>
      </p:pic>
    </p:spTree>
    <p:extLst>
      <p:ext uri="{BB962C8B-B14F-4D97-AF65-F5344CB8AC3E}">
        <p14:creationId xmlns:p14="http://schemas.microsoft.com/office/powerpoint/2010/main" xmlns="" val="25991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44624"/>
            <a:ext cx="9001000" cy="6768752"/>
          </a:xfrm>
        </p:spPr>
        <p:txBody>
          <a:bodyPr>
            <a:noAutofit/>
          </a:bodyPr>
          <a:lstStyle/>
          <a:p>
            <a:pPr algn="l"/>
            <a:r>
              <a:rPr lang="vi-VN" sz="3200" dirty="0" smtClean="0">
                <a:solidFill>
                  <a:srgbClr val="FF0000"/>
                </a:solidFill>
              </a:rPr>
              <a:t>1. Listen and read.</a:t>
            </a:r>
            <a:r>
              <a:rPr lang="vi-VN" sz="2200" dirty="0" smtClean="0"/>
              <a:t/>
            </a:r>
            <a:br>
              <a:rPr lang="vi-VN" sz="2200" dirty="0" smtClean="0"/>
            </a:br>
            <a:r>
              <a:rPr lang="en-US" sz="2200" b="1" dirty="0" err="1"/>
              <a:t>Phuc</a:t>
            </a:r>
            <a:r>
              <a:rPr lang="en-US" sz="2200" b="1" dirty="0"/>
              <a:t>:</a:t>
            </a:r>
            <a:r>
              <a:rPr lang="en-US" sz="2200" dirty="0"/>
              <a:t> Hi Nick. What happened today? We were waiting for ages and you never showed up!</a:t>
            </a:r>
            <a:br>
              <a:rPr lang="en-US" sz="2200" dirty="0"/>
            </a:br>
            <a:r>
              <a:rPr lang="en-US" sz="2200" b="1" dirty="0"/>
              <a:t>Nick:</a:t>
            </a:r>
            <a:r>
              <a:rPr lang="en-US" sz="2200" dirty="0"/>
              <a:t> Hi </a:t>
            </a:r>
            <a:r>
              <a:rPr lang="en-US" sz="2200" dirty="0" err="1"/>
              <a:t>Phuc</a:t>
            </a:r>
            <a:r>
              <a:rPr lang="en-US" sz="2200" dirty="0"/>
              <a:t>. Well I wanted to ask you the same question.</a:t>
            </a:r>
            <a:br>
              <a:rPr lang="en-US" sz="2200" dirty="0"/>
            </a:br>
            <a:r>
              <a:rPr lang="en-US" sz="2200" b="1" dirty="0" err="1"/>
              <a:t>Phuc</a:t>
            </a:r>
            <a:r>
              <a:rPr lang="en-US" sz="2200" b="1" dirty="0"/>
              <a:t>:</a:t>
            </a:r>
            <a:r>
              <a:rPr lang="en-US" sz="2200" dirty="0"/>
              <a:t> Why? We planned to meet outside the cinema, didn’t we? We waited and then Mai decided to go in without you. She didn’t want to miss the start of </a:t>
            </a:r>
            <a:r>
              <a:rPr lang="en-US" sz="2200" i="1" dirty="0"/>
              <a:t>Frozen</a:t>
            </a:r>
            <a:r>
              <a:rPr lang="en-US" sz="2200" dirty="0"/>
              <a:t> you know. Did you oversleep or something?</a:t>
            </a:r>
            <a:br>
              <a:rPr lang="en-US" sz="2200" dirty="0"/>
            </a:br>
            <a:r>
              <a:rPr lang="en-US" sz="2200" b="1" dirty="0"/>
              <a:t>Nick:</a:t>
            </a:r>
            <a:r>
              <a:rPr lang="en-US" sz="2200" dirty="0"/>
              <a:t> No, I was there on time, and it was me who waited for you two.</a:t>
            </a:r>
            <a:br>
              <a:rPr lang="en-US" sz="2200" dirty="0"/>
            </a:br>
            <a:r>
              <a:rPr lang="en-US" sz="2200" b="1" dirty="0" err="1"/>
              <a:t>Phuc</a:t>
            </a:r>
            <a:r>
              <a:rPr lang="en-US" sz="2200" b="1" dirty="0"/>
              <a:t>:</a:t>
            </a:r>
            <a:r>
              <a:rPr lang="en-US" sz="2200" dirty="0"/>
              <a:t> Are you kidding? We didn’t see you there. We tried to call you but couldn’t get through.</a:t>
            </a:r>
            <a:br>
              <a:rPr lang="en-US" sz="2200" dirty="0"/>
            </a:br>
            <a:r>
              <a:rPr lang="en-US" sz="2200" b="1" dirty="0"/>
              <a:t>Nick:</a:t>
            </a:r>
            <a:r>
              <a:rPr lang="en-US" sz="2200" dirty="0"/>
              <a:t> I couldn’t call you either. My battery was flat.</a:t>
            </a:r>
            <a:br>
              <a:rPr lang="en-US" sz="2200" dirty="0"/>
            </a:br>
            <a:r>
              <a:rPr lang="en-US" sz="2200" b="1" dirty="0" err="1"/>
              <a:t>Phuc</a:t>
            </a:r>
            <a:r>
              <a:rPr lang="en-US" sz="2200" b="1" dirty="0"/>
              <a:t>:</a:t>
            </a:r>
            <a:r>
              <a:rPr lang="en-US" sz="2200" dirty="0"/>
              <a:t> Never mind. We can try again. How about this Sunday afternoon at 2.30 p.m.? There’s </a:t>
            </a:r>
            <a:r>
              <a:rPr lang="en-US" sz="2200" i="1" dirty="0"/>
              <a:t>Superman 3</a:t>
            </a:r>
            <a:r>
              <a:rPr lang="en-US" sz="2200" dirty="0"/>
              <a:t>.</a:t>
            </a:r>
            <a:br>
              <a:rPr lang="en-US" sz="2200" dirty="0"/>
            </a:br>
            <a:r>
              <a:rPr lang="en-US" sz="2200" b="1" dirty="0"/>
              <a:t>Nick:</a:t>
            </a:r>
            <a:r>
              <a:rPr lang="en-US" sz="2200" dirty="0"/>
              <a:t> Great..., but I’ll be having my Vietnamese class then. Let’s go for the 4.15 p.m. show. I’ll need to take the bus to Nguyen Du Street and it’s quite far.</a:t>
            </a:r>
            <a:br>
              <a:rPr lang="en-US" sz="2200" dirty="0"/>
            </a:br>
            <a:r>
              <a:rPr lang="en-US" sz="2200" b="1" dirty="0" err="1"/>
              <a:t>Phuc</a:t>
            </a:r>
            <a:r>
              <a:rPr lang="en-US" sz="2200" b="1" dirty="0"/>
              <a:t>:</a:t>
            </a:r>
            <a:r>
              <a:rPr lang="en-US" sz="2200" dirty="0"/>
              <a:t> But it’s not Galaxy Nguyen Du! We’ll be seeing it at Galaxy Nguyen </a:t>
            </a:r>
            <a:r>
              <a:rPr lang="en-US" sz="2200" dirty="0" err="1"/>
              <a:t>Trai</a:t>
            </a:r>
            <a:r>
              <a:rPr lang="en-US" sz="2200" dirty="0"/>
              <a:t>... Wait... Which cinema did you go to today?</a:t>
            </a:r>
            <a:br>
              <a:rPr lang="en-US" sz="2200" dirty="0"/>
            </a:br>
            <a:r>
              <a:rPr lang="en-US" sz="2200" b="1" dirty="0"/>
              <a:t>Nick:</a:t>
            </a:r>
            <a:r>
              <a:rPr lang="en-US" sz="2200" dirty="0"/>
              <a:t> Oh no, I went to Galaxy Nguyen Du. I wish my mobile phone had a better battery!</a:t>
            </a:r>
            <a:br>
              <a:rPr lang="en-US" sz="2200" dirty="0"/>
            </a:br>
            <a:endParaRPr lang="vi-VN" sz="2200" dirty="0"/>
          </a:p>
        </p:txBody>
      </p:sp>
      <p:pic>
        <p:nvPicPr>
          <p:cNvPr id="3" name="27 Track 27.wma">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490247" y="116632"/>
            <a:ext cx="347663" cy="347663"/>
          </a:xfrm>
          <a:prstGeom prst="rect">
            <a:avLst/>
          </a:prstGeom>
        </p:spPr>
      </p:pic>
    </p:spTree>
    <p:extLst>
      <p:ext uri="{BB962C8B-B14F-4D97-AF65-F5344CB8AC3E}">
        <p14:creationId xmlns:p14="http://schemas.microsoft.com/office/powerpoint/2010/main" xmlns="" val="2796972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597"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44624"/>
            <a:ext cx="9073008" cy="6768752"/>
          </a:xfrm>
        </p:spPr>
        <p:txBody>
          <a:bodyPr/>
          <a:lstStyle/>
          <a:p>
            <a:pPr marL="514350" indent="-514350">
              <a:buAutoNum type="alphaLcPeriod"/>
            </a:pPr>
            <a:r>
              <a:rPr lang="vi-VN" dirty="0" smtClean="0">
                <a:solidFill>
                  <a:srgbClr val="C00000"/>
                </a:solidFill>
              </a:rPr>
              <a:t>Find words or phrases in the conversation that mean:</a:t>
            </a:r>
          </a:p>
          <a:p>
            <a:pPr marL="0" indent="0">
              <a:buNone/>
            </a:pPr>
            <a:r>
              <a:rPr lang="vi-VN" dirty="0" smtClean="0"/>
              <a:t/>
            </a:r>
            <a:br>
              <a:rPr lang="vi-VN" dirty="0" smtClean="0"/>
            </a:br>
            <a:endParaRPr lang="vi-VN" dirty="0"/>
          </a:p>
        </p:txBody>
      </p:sp>
      <p:sp>
        <p:nvSpPr>
          <p:cNvPr id="4" name="TextBox 3"/>
          <p:cNvSpPr txBox="1"/>
          <p:nvPr/>
        </p:nvSpPr>
        <p:spPr>
          <a:xfrm>
            <a:off x="251520" y="1124744"/>
            <a:ext cx="4752528" cy="523220"/>
          </a:xfrm>
          <a:prstGeom prst="rect">
            <a:avLst/>
          </a:prstGeom>
          <a:noFill/>
        </p:spPr>
        <p:txBody>
          <a:bodyPr wrap="square" rtlCol="0">
            <a:spAutoFit/>
          </a:bodyPr>
          <a:lstStyle/>
          <a:p>
            <a:r>
              <a:rPr lang="vi-VN" sz="2800" dirty="0" smtClean="0">
                <a:latin typeface="+mj-lt"/>
              </a:rPr>
              <a:t>1.</a:t>
            </a:r>
            <a:r>
              <a:rPr lang="en-US" sz="2800" dirty="0">
                <a:latin typeface="+mj-lt"/>
              </a:rPr>
              <a:t> to wait for a very long time</a:t>
            </a:r>
            <a:endParaRPr lang="vi-VN" sz="2800" dirty="0">
              <a:latin typeface="+mj-lt"/>
            </a:endParaRPr>
          </a:p>
        </p:txBody>
      </p:sp>
      <p:sp>
        <p:nvSpPr>
          <p:cNvPr id="5" name="TextBox 4"/>
          <p:cNvSpPr txBox="1"/>
          <p:nvPr/>
        </p:nvSpPr>
        <p:spPr>
          <a:xfrm>
            <a:off x="275623" y="1844824"/>
            <a:ext cx="4752528" cy="523220"/>
          </a:xfrm>
          <a:prstGeom prst="rect">
            <a:avLst/>
          </a:prstGeom>
          <a:noFill/>
        </p:spPr>
        <p:txBody>
          <a:bodyPr wrap="square" rtlCol="0">
            <a:spAutoFit/>
          </a:bodyPr>
          <a:lstStyle/>
          <a:p>
            <a:r>
              <a:rPr lang="vi-VN" sz="2800" dirty="0" smtClean="0">
                <a:latin typeface="+mj-lt"/>
              </a:rPr>
              <a:t>2.</a:t>
            </a:r>
            <a:r>
              <a:rPr lang="en-US" sz="2800" dirty="0">
                <a:latin typeface="+mj-lt"/>
              </a:rPr>
              <a:t> to arrive</a:t>
            </a:r>
            <a:endParaRPr lang="vi-VN" sz="2800" dirty="0">
              <a:latin typeface="+mj-lt"/>
            </a:endParaRPr>
          </a:p>
        </p:txBody>
      </p:sp>
      <p:sp>
        <p:nvSpPr>
          <p:cNvPr id="6" name="TextBox 5"/>
          <p:cNvSpPr txBox="1"/>
          <p:nvPr/>
        </p:nvSpPr>
        <p:spPr>
          <a:xfrm>
            <a:off x="251520" y="2636912"/>
            <a:ext cx="7776864" cy="523220"/>
          </a:xfrm>
          <a:prstGeom prst="rect">
            <a:avLst/>
          </a:prstGeom>
          <a:noFill/>
        </p:spPr>
        <p:txBody>
          <a:bodyPr wrap="square" rtlCol="0">
            <a:spAutoFit/>
          </a:bodyPr>
          <a:lstStyle/>
          <a:p>
            <a:r>
              <a:rPr lang="vi-VN" sz="2800" dirty="0" smtClean="0">
                <a:latin typeface="+mj-lt"/>
              </a:rPr>
              <a:t>3.</a:t>
            </a:r>
            <a:r>
              <a:rPr lang="en-US" sz="2800" dirty="0">
                <a:latin typeface="+mj-lt"/>
              </a:rPr>
              <a:t> to succeed in talking to someone on the phone</a:t>
            </a:r>
            <a:endParaRPr lang="vi-VN" sz="2800" dirty="0">
              <a:latin typeface="+mj-lt"/>
            </a:endParaRPr>
          </a:p>
        </p:txBody>
      </p:sp>
      <p:sp>
        <p:nvSpPr>
          <p:cNvPr id="7" name="TextBox 6"/>
          <p:cNvSpPr txBox="1"/>
          <p:nvPr/>
        </p:nvSpPr>
        <p:spPr>
          <a:xfrm>
            <a:off x="323528" y="3573016"/>
            <a:ext cx="6984776" cy="523220"/>
          </a:xfrm>
          <a:prstGeom prst="rect">
            <a:avLst/>
          </a:prstGeom>
          <a:noFill/>
        </p:spPr>
        <p:txBody>
          <a:bodyPr wrap="square" rtlCol="0">
            <a:spAutoFit/>
          </a:bodyPr>
          <a:lstStyle/>
          <a:p>
            <a:r>
              <a:rPr lang="vi-VN" sz="2800" dirty="0" smtClean="0">
                <a:latin typeface="+mj-lt"/>
              </a:rPr>
              <a:t>4.</a:t>
            </a:r>
            <a:r>
              <a:rPr lang="en-US" sz="2800" dirty="0">
                <a:latin typeface="+mj-lt"/>
              </a:rPr>
              <a:t> “My battery had no electrical power left.”</a:t>
            </a:r>
            <a:endParaRPr lang="vi-VN" sz="2800" dirty="0">
              <a:latin typeface="+mj-lt"/>
            </a:endParaRPr>
          </a:p>
        </p:txBody>
      </p:sp>
      <p:sp>
        <p:nvSpPr>
          <p:cNvPr id="8" name="TextBox 7"/>
          <p:cNvSpPr txBox="1"/>
          <p:nvPr/>
        </p:nvSpPr>
        <p:spPr>
          <a:xfrm>
            <a:off x="323528" y="4509120"/>
            <a:ext cx="4752528" cy="523220"/>
          </a:xfrm>
          <a:prstGeom prst="rect">
            <a:avLst/>
          </a:prstGeom>
          <a:noFill/>
        </p:spPr>
        <p:txBody>
          <a:bodyPr wrap="square" rtlCol="0">
            <a:spAutoFit/>
          </a:bodyPr>
          <a:lstStyle/>
          <a:p>
            <a:r>
              <a:rPr lang="vi-VN" sz="2800" dirty="0" smtClean="0">
                <a:latin typeface="+mj-lt"/>
              </a:rPr>
              <a:t>5.</a:t>
            </a:r>
            <a:r>
              <a:rPr lang="en-US" sz="2800" dirty="0">
                <a:latin typeface="+mj-lt"/>
              </a:rPr>
              <a:t> “Are you making a joke?”</a:t>
            </a:r>
            <a:endParaRPr lang="vi-VN" sz="2800" dirty="0">
              <a:latin typeface="+mj-lt"/>
            </a:endParaRPr>
          </a:p>
        </p:txBody>
      </p:sp>
      <p:sp>
        <p:nvSpPr>
          <p:cNvPr id="9" name="TextBox 8"/>
          <p:cNvSpPr txBox="1"/>
          <p:nvPr/>
        </p:nvSpPr>
        <p:spPr>
          <a:xfrm>
            <a:off x="323528" y="5498068"/>
            <a:ext cx="4752528" cy="523220"/>
          </a:xfrm>
          <a:prstGeom prst="rect">
            <a:avLst/>
          </a:prstGeom>
          <a:noFill/>
        </p:spPr>
        <p:txBody>
          <a:bodyPr wrap="square" rtlCol="0">
            <a:spAutoFit/>
          </a:bodyPr>
          <a:lstStyle/>
          <a:p>
            <a:r>
              <a:rPr lang="vi-VN" sz="2800" dirty="0" smtClean="0">
                <a:latin typeface="+mj-lt"/>
              </a:rPr>
              <a:t>6.</a:t>
            </a:r>
            <a:r>
              <a:rPr lang="en-US" sz="2800" dirty="0">
                <a:latin typeface="+mj-lt"/>
              </a:rPr>
              <a:t> “Let’s do that again.”</a:t>
            </a:r>
            <a:endParaRPr lang="vi-VN" sz="2800" dirty="0">
              <a:latin typeface="+mj-lt"/>
            </a:endParaRPr>
          </a:p>
        </p:txBody>
      </p:sp>
      <p:sp>
        <p:nvSpPr>
          <p:cNvPr id="10" name="TextBox 9"/>
          <p:cNvSpPr txBox="1"/>
          <p:nvPr/>
        </p:nvSpPr>
        <p:spPr>
          <a:xfrm>
            <a:off x="3779912" y="1581988"/>
            <a:ext cx="3816424" cy="523220"/>
          </a:xfrm>
          <a:prstGeom prst="rect">
            <a:avLst/>
          </a:prstGeom>
          <a:noFill/>
        </p:spPr>
        <p:txBody>
          <a:bodyPr wrap="square" rtlCol="0">
            <a:spAutoFit/>
          </a:bodyPr>
          <a:lstStyle/>
          <a:p>
            <a:r>
              <a:rPr lang="vi-VN" sz="2800" dirty="0" smtClean="0">
                <a:solidFill>
                  <a:srgbClr val="FF0000"/>
                </a:solidFill>
                <a:latin typeface="+mj-lt"/>
              </a:rPr>
              <a:t>Wait for ages</a:t>
            </a:r>
            <a:endParaRPr lang="vi-VN" sz="2800" dirty="0">
              <a:solidFill>
                <a:srgbClr val="FF0000"/>
              </a:solidFill>
              <a:latin typeface="+mj-lt"/>
            </a:endParaRPr>
          </a:p>
        </p:txBody>
      </p:sp>
      <p:sp>
        <p:nvSpPr>
          <p:cNvPr id="11" name="TextBox 10"/>
          <p:cNvSpPr txBox="1"/>
          <p:nvPr/>
        </p:nvSpPr>
        <p:spPr>
          <a:xfrm>
            <a:off x="3779912" y="2204864"/>
            <a:ext cx="3816424" cy="523220"/>
          </a:xfrm>
          <a:prstGeom prst="rect">
            <a:avLst/>
          </a:prstGeom>
          <a:noFill/>
        </p:spPr>
        <p:txBody>
          <a:bodyPr wrap="square" rtlCol="0">
            <a:spAutoFit/>
          </a:bodyPr>
          <a:lstStyle/>
          <a:p>
            <a:r>
              <a:rPr lang="vi-VN" sz="2800" dirty="0" smtClean="0">
                <a:solidFill>
                  <a:srgbClr val="FF0000"/>
                </a:solidFill>
                <a:latin typeface="+mj-lt"/>
              </a:rPr>
              <a:t>Show up </a:t>
            </a:r>
            <a:endParaRPr lang="vi-VN" sz="2800" dirty="0">
              <a:solidFill>
                <a:srgbClr val="FF0000"/>
              </a:solidFill>
              <a:latin typeface="+mj-lt"/>
            </a:endParaRPr>
          </a:p>
        </p:txBody>
      </p:sp>
      <p:sp>
        <p:nvSpPr>
          <p:cNvPr id="12" name="TextBox 11"/>
          <p:cNvSpPr txBox="1"/>
          <p:nvPr/>
        </p:nvSpPr>
        <p:spPr>
          <a:xfrm>
            <a:off x="3779912" y="3049796"/>
            <a:ext cx="3816424" cy="523220"/>
          </a:xfrm>
          <a:prstGeom prst="rect">
            <a:avLst/>
          </a:prstGeom>
          <a:noFill/>
        </p:spPr>
        <p:txBody>
          <a:bodyPr wrap="square" rtlCol="0">
            <a:spAutoFit/>
          </a:bodyPr>
          <a:lstStyle/>
          <a:p>
            <a:r>
              <a:rPr lang="vi-VN" sz="2800" dirty="0" smtClean="0">
                <a:solidFill>
                  <a:srgbClr val="FF0000"/>
                </a:solidFill>
                <a:latin typeface="+mj-lt"/>
              </a:rPr>
              <a:t>Get through</a:t>
            </a:r>
            <a:endParaRPr lang="vi-VN" sz="2800" dirty="0">
              <a:solidFill>
                <a:srgbClr val="FF0000"/>
              </a:solidFill>
              <a:latin typeface="+mj-lt"/>
            </a:endParaRPr>
          </a:p>
        </p:txBody>
      </p:sp>
      <p:sp>
        <p:nvSpPr>
          <p:cNvPr id="13" name="TextBox 12"/>
          <p:cNvSpPr txBox="1"/>
          <p:nvPr/>
        </p:nvSpPr>
        <p:spPr>
          <a:xfrm>
            <a:off x="3773427" y="4076503"/>
            <a:ext cx="3816424" cy="523220"/>
          </a:xfrm>
          <a:prstGeom prst="rect">
            <a:avLst/>
          </a:prstGeom>
          <a:noFill/>
        </p:spPr>
        <p:txBody>
          <a:bodyPr wrap="square" rtlCol="0">
            <a:spAutoFit/>
          </a:bodyPr>
          <a:lstStyle/>
          <a:p>
            <a:r>
              <a:rPr lang="vi-VN" sz="2800" dirty="0" smtClean="0">
                <a:solidFill>
                  <a:srgbClr val="FF0000"/>
                </a:solidFill>
                <a:latin typeface="+mj-lt"/>
              </a:rPr>
              <a:t>‘‘My battery was flat.’’</a:t>
            </a:r>
            <a:endParaRPr lang="vi-VN" sz="2800" dirty="0">
              <a:solidFill>
                <a:srgbClr val="FF0000"/>
              </a:solidFill>
              <a:latin typeface="+mj-lt"/>
            </a:endParaRPr>
          </a:p>
        </p:txBody>
      </p:sp>
      <p:sp>
        <p:nvSpPr>
          <p:cNvPr id="14" name="TextBox 13"/>
          <p:cNvSpPr txBox="1"/>
          <p:nvPr/>
        </p:nvSpPr>
        <p:spPr>
          <a:xfrm>
            <a:off x="3773427" y="4974848"/>
            <a:ext cx="3816424" cy="523220"/>
          </a:xfrm>
          <a:prstGeom prst="rect">
            <a:avLst/>
          </a:prstGeom>
          <a:noFill/>
        </p:spPr>
        <p:txBody>
          <a:bodyPr wrap="square" rtlCol="0">
            <a:spAutoFit/>
          </a:bodyPr>
          <a:lstStyle/>
          <a:p>
            <a:r>
              <a:rPr lang="en-US" sz="2800" dirty="0" smtClean="0">
                <a:solidFill>
                  <a:srgbClr val="FF0000"/>
                </a:solidFill>
                <a:latin typeface="+mj-lt"/>
              </a:rPr>
              <a:t>“</a:t>
            </a:r>
            <a:r>
              <a:rPr lang="vi-VN" sz="2800" dirty="0" smtClean="0">
                <a:solidFill>
                  <a:srgbClr val="FF0000"/>
                </a:solidFill>
                <a:latin typeface="+mj-lt"/>
              </a:rPr>
              <a:t>Are you kidding?</a:t>
            </a:r>
            <a:r>
              <a:rPr lang="en-US" sz="2800" dirty="0" smtClean="0">
                <a:solidFill>
                  <a:srgbClr val="FF0000"/>
                </a:solidFill>
                <a:latin typeface="+mj-lt"/>
              </a:rPr>
              <a:t>”</a:t>
            </a:r>
            <a:endParaRPr lang="vi-VN" sz="2800" dirty="0">
              <a:solidFill>
                <a:srgbClr val="FF0000"/>
              </a:solidFill>
              <a:latin typeface="+mj-lt"/>
            </a:endParaRPr>
          </a:p>
        </p:txBody>
      </p:sp>
      <p:sp>
        <p:nvSpPr>
          <p:cNvPr id="15" name="TextBox 14"/>
          <p:cNvSpPr txBox="1"/>
          <p:nvPr/>
        </p:nvSpPr>
        <p:spPr>
          <a:xfrm>
            <a:off x="3773427" y="6093296"/>
            <a:ext cx="3816424" cy="523220"/>
          </a:xfrm>
          <a:prstGeom prst="rect">
            <a:avLst/>
          </a:prstGeom>
          <a:noFill/>
        </p:spPr>
        <p:txBody>
          <a:bodyPr wrap="square" rtlCol="0">
            <a:spAutoFit/>
          </a:bodyPr>
          <a:lstStyle/>
          <a:p>
            <a:r>
              <a:rPr lang="en-US" sz="2800" dirty="0" smtClean="0">
                <a:solidFill>
                  <a:srgbClr val="FF0000"/>
                </a:solidFill>
                <a:latin typeface="+mj-lt"/>
              </a:rPr>
              <a:t>“</a:t>
            </a:r>
            <a:r>
              <a:rPr lang="vi-VN" sz="2800" dirty="0" smtClean="0">
                <a:solidFill>
                  <a:srgbClr val="FF0000"/>
                </a:solidFill>
                <a:latin typeface="+mj-lt"/>
              </a:rPr>
              <a:t>We can try again</a:t>
            </a:r>
            <a:r>
              <a:rPr lang="en-US" sz="2800" dirty="0" smtClean="0">
                <a:solidFill>
                  <a:srgbClr val="FF0000"/>
                </a:solidFill>
                <a:latin typeface="+mj-lt"/>
              </a:rPr>
              <a:t>.”</a:t>
            </a:r>
            <a:endParaRPr lang="vi-VN" sz="2800" dirty="0">
              <a:solidFill>
                <a:srgbClr val="FF0000"/>
              </a:solidFill>
              <a:latin typeface="+mj-lt"/>
            </a:endParaRPr>
          </a:p>
        </p:txBody>
      </p:sp>
    </p:spTree>
    <p:extLst>
      <p:ext uri="{BB962C8B-B14F-4D97-AF65-F5344CB8AC3E}">
        <p14:creationId xmlns:p14="http://schemas.microsoft.com/office/powerpoint/2010/main" xmlns="" val="117135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073008" cy="864096"/>
          </a:xfrm>
        </p:spPr>
        <p:txBody>
          <a:bodyPr>
            <a:normAutofit/>
          </a:bodyPr>
          <a:lstStyle/>
          <a:p>
            <a:pPr algn="l"/>
            <a:r>
              <a:rPr lang="vi-VN" sz="3200" dirty="0" smtClean="0">
                <a:solidFill>
                  <a:srgbClr val="C00000"/>
                </a:solidFill>
              </a:rPr>
              <a:t>b. Decide if the statement are true (T) or false (F).</a:t>
            </a:r>
            <a:endParaRPr lang="vi-VN" sz="3200" dirty="0">
              <a:solidFill>
                <a:srgbClr val="C00000"/>
              </a:solidFill>
            </a:endParaRPr>
          </a:p>
        </p:txBody>
      </p:sp>
      <p:sp>
        <p:nvSpPr>
          <p:cNvPr id="3" name="Content Placeholder 2"/>
          <p:cNvSpPr>
            <a:spLocks noGrp="1"/>
          </p:cNvSpPr>
          <p:nvPr>
            <p:ph idx="1"/>
          </p:nvPr>
        </p:nvSpPr>
        <p:spPr>
          <a:xfrm>
            <a:off x="35496" y="980728"/>
            <a:ext cx="8208912" cy="5616624"/>
          </a:xfrm>
        </p:spPr>
        <p:txBody>
          <a:bodyPr/>
          <a:lstStyle/>
          <a:p>
            <a:pPr marL="0" indent="0">
              <a:buNone/>
            </a:pPr>
            <a:r>
              <a:rPr lang="en-US" dirty="0">
                <a:latin typeface="Times New Roman" pitchFamily="18" charset="0"/>
                <a:cs typeface="Times New Roman" pitchFamily="18" charset="0"/>
              </a:rPr>
              <a:t>1.Phuc, Mai and Nick wanted to see a film today at </a:t>
            </a:r>
            <a:r>
              <a:rPr lang="en-US" i="1" dirty="0">
                <a:latin typeface="Times New Roman" pitchFamily="18" charset="0"/>
                <a:cs typeface="Times New Roman" pitchFamily="18" charset="0"/>
              </a:rPr>
              <a:t>Galaxy</a:t>
            </a:r>
            <a:r>
              <a:rPr lang="en-US" dirty="0">
                <a:latin typeface="Times New Roman" pitchFamily="18" charset="0"/>
                <a:cs typeface="Times New Roman" pitchFamily="18" charset="0"/>
              </a:rPr>
              <a:t> cinema</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2.Only Mai and </a:t>
            </a:r>
            <a:r>
              <a:rPr lang="en-US" dirty="0" err="1">
                <a:latin typeface="Times New Roman" pitchFamily="18" charset="0"/>
                <a:cs typeface="Times New Roman" pitchFamily="18" charset="0"/>
              </a:rPr>
              <a:t>Phuc</a:t>
            </a:r>
            <a:r>
              <a:rPr lang="en-US" dirty="0">
                <a:latin typeface="Times New Roman" pitchFamily="18" charset="0"/>
                <a:cs typeface="Times New Roman" pitchFamily="18" charset="0"/>
              </a:rPr>
              <a:t> watched the film</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3.Nick was asleep at home at that time</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4.Mai and </a:t>
            </a:r>
            <a:r>
              <a:rPr lang="en-US" dirty="0" err="1">
                <a:latin typeface="Times New Roman" pitchFamily="18" charset="0"/>
                <a:cs typeface="Times New Roman" pitchFamily="18" charset="0"/>
              </a:rPr>
              <a:t>Phuc</a:t>
            </a:r>
            <a:r>
              <a:rPr lang="en-US" dirty="0">
                <a:latin typeface="Times New Roman" pitchFamily="18" charset="0"/>
                <a:cs typeface="Times New Roman" pitchFamily="18" charset="0"/>
              </a:rPr>
              <a:t> could not reach Nick on the phone</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5.Nick went to the wrong </a:t>
            </a:r>
            <a:r>
              <a:rPr lang="en-US" i="1" dirty="0">
                <a:latin typeface="Times New Roman" pitchFamily="18" charset="0"/>
                <a:cs typeface="Times New Roman" pitchFamily="18" charset="0"/>
              </a:rPr>
              <a:t>Galaxy</a:t>
            </a:r>
            <a:r>
              <a:rPr lang="en-US" dirty="0">
                <a:latin typeface="Times New Roman" pitchFamily="18" charset="0"/>
                <a:cs typeface="Times New Roman" pitchFamily="18" charset="0"/>
              </a:rPr>
              <a:t> cinema</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6.Nick will not be able to go to the cinema at 2.30 p.m. this Sunday because he will be having a class.</a:t>
            </a:r>
            <a:endParaRPr lang="vi-VN" dirty="0">
              <a:latin typeface="Times New Roman" pitchFamily="18" charset="0"/>
              <a:cs typeface="Times New Roman" pitchFamily="18" charset="0"/>
            </a:endParaRPr>
          </a:p>
        </p:txBody>
      </p:sp>
      <p:sp>
        <p:nvSpPr>
          <p:cNvPr id="5" name="TextBox 4"/>
          <p:cNvSpPr txBox="1"/>
          <p:nvPr/>
        </p:nvSpPr>
        <p:spPr>
          <a:xfrm>
            <a:off x="8244408" y="1124744"/>
            <a:ext cx="576064" cy="523220"/>
          </a:xfrm>
          <a:prstGeom prst="rect">
            <a:avLst/>
          </a:prstGeom>
          <a:noFill/>
        </p:spPr>
        <p:txBody>
          <a:bodyPr wrap="square" rtlCol="0">
            <a:spAutoFit/>
          </a:bodyPr>
          <a:lstStyle/>
          <a:p>
            <a:pPr algn="ctr"/>
            <a:r>
              <a:rPr lang="vi-VN" sz="2800" b="1" dirty="0" smtClean="0">
                <a:solidFill>
                  <a:srgbClr val="FF0000"/>
                </a:solidFill>
                <a:latin typeface="+mj-lt"/>
              </a:rPr>
              <a:t>T</a:t>
            </a:r>
            <a:endParaRPr lang="vi-VN" sz="2800" b="1" dirty="0">
              <a:solidFill>
                <a:srgbClr val="FF0000"/>
              </a:solidFill>
              <a:latin typeface="+mj-lt"/>
            </a:endParaRPr>
          </a:p>
        </p:txBody>
      </p:sp>
      <p:sp>
        <p:nvSpPr>
          <p:cNvPr id="6" name="TextBox 5"/>
          <p:cNvSpPr txBox="1"/>
          <p:nvPr/>
        </p:nvSpPr>
        <p:spPr>
          <a:xfrm>
            <a:off x="8244408" y="2204864"/>
            <a:ext cx="576064" cy="523220"/>
          </a:xfrm>
          <a:prstGeom prst="rect">
            <a:avLst/>
          </a:prstGeom>
          <a:noFill/>
        </p:spPr>
        <p:txBody>
          <a:bodyPr wrap="square" rtlCol="0">
            <a:spAutoFit/>
          </a:bodyPr>
          <a:lstStyle/>
          <a:p>
            <a:pPr algn="ctr"/>
            <a:r>
              <a:rPr lang="vi-VN" sz="2800" b="1" dirty="0" smtClean="0">
                <a:solidFill>
                  <a:srgbClr val="FF0000"/>
                </a:solidFill>
                <a:latin typeface="+mj-lt"/>
              </a:rPr>
              <a:t>T</a:t>
            </a:r>
            <a:endParaRPr lang="vi-VN" sz="2800" b="1" dirty="0">
              <a:solidFill>
                <a:srgbClr val="FF0000"/>
              </a:solidFill>
              <a:latin typeface="+mj-lt"/>
            </a:endParaRPr>
          </a:p>
        </p:txBody>
      </p:sp>
      <p:sp>
        <p:nvSpPr>
          <p:cNvPr id="7" name="TextBox 6"/>
          <p:cNvSpPr txBox="1"/>
          <p:nvPr/>
        </p:nvSpPr>
        <p:spPr>
          <a:xfrm>
            <a:off x="8244408" y="2780928"/>
            <a:ext cx="576064" cy="523220"/>
          </a:xfrm>
          <a:prstGeom prst="rect">
            <a:avLst/>
          </a:prstGeom>
          <a:noFill/>
        </p:spPr>
        <p:txBody>
          <a:bodyPr wrap="square" rtlCol="0">
            <a:spAutoFit/>
          </a:bodyPr>
          <a:lstStyle/>
          <a:p>
            <a:pPr algn="ctr"/>
            <a:r>
              <a:rPr lang="vi-VN" sz="2800" b="1" dirty="0" smtClean="0">
                <a:solidFill>
                  <a:srgbClr val="FF0000"/>
                </a:solidFill>
                <a:latin typeface="+mj-lt"/>
              </a:rPr>
              <a:t>F</a:t>
            </a:r>
            <a:endParaRPr lang="vi-VN" sz="2800" b="1" dirty="0">
              <a:solidFill>
                <a:srgbClr val="FF0000"/>
              </a:solidFill>
              <a:latin typeface="+mj-lt"/>
            </a:endParaRPr>
          </a:p>
        </p:txBody>
      </p:sp>
      <p:sp>
        <p:nvSpPr>
          <p:cNvPr id="8" name="TextBox 7"/>
          <p:cNvSpPr txBox="1"/>
          <p:nvPr/>
        </p:nvSpPr>
        <p:spPr>
          <a:xfrm>
            <a:off x="8244408" y="3356992"/>
            <a:ext cx="576064" cy="523220"/>
          </a:xfrm>
          <a:prstGeom prst="rect">
            <a:avLst/>
          </a:prstGeom>
          <a:noFill/>
        </p:spPr>
        <p:txBody>
          <a:bodyPr wrap="square" rtlCol="0">
            <a:spAutoFit/>
          </a:bodyPr>
          <a:lstStyle/>
          <a:p>
            <a:pPr algn="ctr"/>
            <a:r>
              <a:rPr lang="vi-VN" sz="2800" b="1" dirty="0" smtClean="0">
                <a:solidFill>
                  <a:srgbClr val="FF0000"/>
                </a:solidFill>
                <a:latin typeface="+mj-lt"/>
              </a:rPr>
              <a:t>T</a:t>
            </a:r>
            <a:endParaRPr lang="vi-VN" sz="2800" b="1" dirty="0">
              <a:solidFill>
                <a:srgbClr val="FF0000"/>
              </a:solidFill>
              <a:latin typeface="+mj-lt"/>
            </a:endParaRPr>
          </a:p>
        </p:txBody>
      </p:sp>
      <p:sp>
        <p:nvSpPr>
          <p:cNvPr id="10" name="TextBox 9"/>
          <p:cNvSpPr txBox="1"/>
          <p:nvPr/>
        </p:nvSpPr>
        <p:spPr>
          <a:xfrm>
            <a:off x="8234619" y="4365104"/>
            <a:ext cx="576064" cy="523220"/>
          </a:xfrm>
          <a:prstGeom prst="rect">
            <a:avLst/>
          </a:prstGeom>
          <a:noFill/>
        </p:spPr>
        <p:txBody>
          <a:bodyPr wrap="square" rtlCol="0">
            <a:spAutoFit/>
          </a:bodyPr>
          <a:lstStyle/>
          <a:p>
            <a:pPr algn="ctr"/>
            <a:r>
              <a:rPr lang="vi-VN" sz="2800" b="1" dirty="0" smtClean="0">
                <a:solidFill>
                  <a:srgbClr val="FF0000"/>
                </a:solidFill>
                <a:latin typeface="+mj-lt"/>
              </a:rPr>
              <a:t>T</a:t>
            </a:r>
            <a:endParaRPr lang="vi-VN" sz="2800" b="1" dirty="0">
              <a:solidFill>
                <a:srgbClr val="FF0000"/>
              </a:solidFill>
              <a:latin typeface="+mj-lt"/>
            </a:endParaRPr>
          </a:p>
        </p:txBody>
      </p:sp>
      <p:sp>
        <p:nvSpPr>
          <p:cNvPr id="11" name="TextBox 10"/>
          <p:cNvSpPr txBox="1"/>
          <p:nvPr/>
        </p:nvSpPr>
        <p:spPr>
          <a:xfrm>
            <a:off x="8244408" y="4941168"/>
            <a:ext cx="576064" cy="523220"/>
          </a:xfrm>
          <a:prstGeom prst="rect">
            <a:avLst/>
          </a:prstGeom>
          <a:noFill/>
        </p:spPr>
        <p:txBody>
          <a:bodyPr wrap="square" rtlCol="0">
            <a:spAutoFit/>
          </a:bodyPr>
          <a:lstStyle/>
          <a:p>
            <a:pPr algn="ctr"/>
            <a:r>
              <a:rPr lang="vi-VN" sz="2800" b="1" dirty="0" smtClean="0">
                <a:solidFill>
                  <a:srgbClr val="FF0000"/>
                </a:solidFill>
                <a:latin typeface="+mj-lt"/>
              </a:rPr>
              <a:t>T</a:t>
            </a:r>
            <a:endParaRPr lang="vi-VN" sz="2800" b="1" dirty="0">
              <a:solidFill>
                <a:srgbClr val="FF0000"/>
              </a:solidFill>
              <a:latin typeface="+mj-lt"/>
            </a:endParaRPr>
          </a:p>
        </p:txBody>
      </p:sp>
      <p:sp>
        <p:nvSpPr>
          <p:cNvPr id="12" name="TextBox 11"/>
          <p:cNvSpPr txBox="1"/>
          <p:nvPr/>
        </p:nvSpPr>
        <p:spPr>
          <a:xfrm>
            <a:off x="8244408" y="5517232"/>
            <a:ext cx="576064" cy="523220"/>
          </a:xfrm>
          <a:prstGeom prst="rect">
            <a:avLst/>
          </a:prstGeom>
          <a:noFill/>
        </p:spPr>
        <p:txBody>
          <a:bodyPr wrap="square" rtlCol="0">
            <a:spAutoFit/>
          </a:bodyPr>
          <a:lstStyle/>
          <a:p>
            <a:pPr algn="ctr"/>
            <a:r>
              <a:rPr lang="vi-VN" sz="2800" b="1" dirty="0" smtClean="0">
                <a:solidFill>
                  <a:srgbClr val="FF0000"/>
                </a:solidFill>
                <a:latin typeface="+mj-lt"/>
              </a:rPr>
              <a:t>T</a:t>
            </a:r>
            <a:endParaRPr lang="vi-VN" sz="2800" b="1" dirty="0">
              <a:solidFill>
                <a:srgbClr val="FF0000"/>
              </a:solidFill>
              <a:latin typeface="+mj-lt"/>
            </a:endParaRPr>
          </a:p>
        </p:txBody>
      </p:sp>
      <p:sp>
        <p:nvSpPr>
          <p:cNvPr id="13" name="TextBox 12"/>
          <p:cNvSpPr txBox="1"/>
          <p:nvPr/>
        </p:nvSpPr>
        <p:spPr>
          <a:xfrm>
            <a:off x="323528" y="2924944"/>
            <a:ext cx="7992888" cy="523220"/>
          </a:xfrm>
          <a:prstGeom prst="rect">
            <a:avLst/>
          </a:prstGeom>
          <a:noFill/>
        </p:spPr>
        <p:txBody>
          <a:bodyPr wrap="square" rtlCol="0">
            <a:spAutoFit/>
          </a:bodyPr>
          <a:lstStyle/>
          <a:p>
            <a:r>
              <a:rPr lang="vi-VN" sz="2800" dirty="0" smtClean="0">
                <a:solidFill>
                  <a:srgbClr val="FF0000"/>
                </a:solidFill>
                <a:latin typeface="+mj-lt"/>
              </a:rPr>
              <a:t>Nick  was waiting outside the cinema but it’s wrong</a:t>
            </a:r>
            <a:endParaRPr lang="vi-VN" sz="2800" dirty="0">
              <a:solidFill>
                <a:srgbClr val="FF0000"/>
              </a:solidFill>
              <a:latin typeface="+mj-lt"/>
            </a:endParaRPr>
          </a:p>
        </p:txBody>
      </p:sp>
    </p:spTree>
    <p:extLst>
      <p:ext uri="{BB962C8B-B14F-4D97-AF65-F5344CB8AC3E}">
        <p14:creationId xmlns:p14="http://schemas.microsoft.com/office/powerpoint/2010/main" xmlns="" val="21777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073008" cy="792088"/>
          </a:xfrm>
        </p:spPr>
        <p:txBody>
          <a:bodyPr>
            <a:normAutofit/>
          </a:bodyPr>
          <a:lstStyle/>
          <a:p>
            <a:pPr algn="l"/>
            <a:r>
              <a:rPr lang="vi-VN" sz="2800" b="1" dirty="0" smtClean="0">
                <a:solidFill>
                  <a:srgbClr val="FF0000"/>
                </a:solidFill>
              </a:rPr>
              <a:t>c. Answer the questions</a:t>
            </a:r>
            <a:endParaRPr lang="vi-VN" sz="2800" b="1" dirty="0">
              <a:solidFill>
                <a:srgbClr val="FF0000"/>
              </a:solidFill>
            </a:endParaRPr>
          </a:p>
        </p:txBody>
      </p:sp>
      <p:sp>
        <p:nvSpPr>
          <p:cNvPr id="4" name="Content Placeholder 3"/>
          <p:cNvSpPr txBox="1">
            <a:spLocks noGrp="1"/>
          </p:cNvSpPr>
          <p:nvPr>
            <p:ph idx="1"/>
          </p:nvPr>
        </p:nvSpPr>
        <p:spPr>
          <a:xfrm>
            <a:off x="0" y="908050"/>
            <a:ext cx="9036050" cy="954107"/>
          </a:xfrm>
          <a:prstGeom prst="rect">
            <a:avLst/>
          </a:prstGeom>
          <a:noFill/>
        </p:spPr>
        <p:txBody>
          <a:bodyPr wrap="square" rtlCol="0">
            <a:spAutoFit/>
          </a:bodyPr>
          <a:lstStyle/>
          <a:p>
            <a:pPr marL="0" indent="0">
              <a:buNone/>
            </a:pPr>
            <a:r>
              <a:rPr lang="vi-VN" sz="2800" dirty="0" smtClean="0">
                <a:latin typeface="+mj-lt"/>
              </a:rPr>
              <a:t>1.</a:t>
            </a:r>
            <a:r>
              <a:rPr lang="en-US" sz="2800" dirty="0">
                <a:latin typeface="+mj-lt"/>
              </a:rPr>
              <a:t> </a:t>
            </a:r>
            <a:r>
              <a:rPr lang="vi-VN" sz="2800" dirty="0" smtClean="0">
                <a:latin typeface="+mj-lt"/>
              </a:rPr>
              <a:t>Why couldn’t Phuc, Mai and Nick see the film together as was their plan?</a:t>
            </a:r>
            <a:endParaRPr lang="vi-VN" sz="2800" dirty="0">
              <a:latin typeface="+mj-lt"/>
            </a:endParaRPr>
          </a:p>
        </p:txBody>
      </p:sp>
      <p:sp>
        <p:nvSpPr>
          <p:cNvPr id="5" name="Content Placeholder 3"/>
          <p:cNvSpPr txBox="1">
            <a:spLocks/>
          </p:cNvSpPr>
          <p:nvPr/>
        </p:nvSpPr>
        <p:spPr>
          <a:xfrm>
            <a:off x="12737" y="2833772"/>
            <a:ext cx="9036050" cy="523220"/>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dirty="0" smtClean="0">
                <a:latin typeface="+mj-lt"/>
              </a:rPr>
              <a:t>2. What was the problem?</a:t>
            </a:r>
            <a:endParaRPr lang="vi-VN" sz="2800" dirty="0">
              <a:latin typeface="+mj-lt"/>
            </a:endParaRPr>
          </a:p>
        </p:txBody>
      </p:sp>
      <p:sp>
        <p:nvSpPr>
          <p:cNvPr id="6" name="Content Placeholder 3"/>
          <p:cNvSpPr txBox="1">
            <a:spLocks/>
          </p:cNvSpPr>
          <p:nvPr/>
        </p:nvSpPr>
        <p:spPr>
          <a:xfrm>
            <a:off x="12737" y="4746976"/>
            <a:ext cx="9036050" cy="523220"/>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dirty="0" smtClean="0">
                <a:latin typeface="+mj-lt"/>
              </a:rPr>
              <a:t>3. Was it only because of Nick’s mobile phone?</a:t>
            </a:r>
            <a:endParaRPr lang="vi-VN" sz="2800" dirty="0">
              <a:latin typeface="+mj-lt"/>
            </a:endParaRPr>
          </a:p>
        </p:txBody>
      </p:sp>
    </p:spTree>
    <p:extLst>
      <p:ext uri="{BB962C8B-B14F-4D97-AF65-F5344CB8AC3E}">
        <p14:creationId xmlns:p14="http://schemas.microsoft.com/office/powerpoint/2010/main" xmlns="" val="121029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073008" cy="792088"/>
          </a:xfrm>
        </p:spPr>
        <p:txBody>
          <a:bodyPr>
            <a:normAutofit/>
          </a:bodyPr>
          <a:lstStyle/>
          <a:p>
            <a:pPr algn="l"/>
            <a:r>
              <a:rPr lang="vi-VN" sz="2800" b="1" dirty="0" smtClean="0"/>
              <a:t>c. Answer the questions</a:t>
            </a:r>
            <a:endParaRPr lang="vi-VN" sz="2800" b="1" dirty="0"/>
          </a:p>
        </p:txBody>
      </p:sp>
      <p:sp>
        <p:nvSpPr>
          <p:cNvPr id="4" name="Content Placeholder 3"/>
          <p:cNvSpPr txBox="1">
            <a:spLocks noGrp="1"/>
          </p:cNvSpPr>
          <p:nvPr>
            <p:ph idx="1"/>
          </p:nvPr>
        </p:nvSpPr>
        <p:spPr>
          <a:xfrm>
            <a:off x="0" y="908050"/>
            <a:ext cx="9036050" cy="954107"/>
          </a:xfrm>
          <a:prstGeom prst="rect">
            <a:avLst/>
          </a:prstGeom>
          <a:noFill/>
        </p:spPr>
        <p:txBody>
          <a:bodyPr wrap="square" rtlCol="0">
            <a:spAutoFit/>
          </a:bodyPr>
          <a:lstStyle/>
          <a:p>
            <a:pPr marL="0" indent="0">
              <a:buNone/>
            </a:pPr>
            <a:r>
              <a:rPr lang="vi-VN" sz="2800" dirty="0" smtClean="0">
                <a:latin typeface="+mj-lt"/>
              </a:rPr>
              <a:t>1.</a:t>
            </a:r>
            <a:r>
              <a:rPr lang="en-US" sz="2800" dirty="0">
                <a:latin typeface="+mj-lt"/>
              </a:rPr>
              <a:t> </a:t>
            </a:r>
            <a:r>
              <a:rPr lang="vi-VN" sz="2800" dirty="0" smtClean="0">
                <a:latin typeface="+mj-lt"/>
              </a:rPr>
              <a:t>Why couldn’t Phuc, Mai and Nick see the film together as was their plan?</a:t>
            </a:r>
            <a:endParaRPr lang="vi-VN" sz="2800" dirty="0">
              <a:latin typeface="+mj-lt"/>
            </a:endParaRPr>
          </a:p>
        </p:txBody>
      </p:sp>
      <p:sp>
        <p:nvSpPr>
          <p:cNvPr id="5" name="Content Placeholder 3"/>
          <p:cNvSpPr txBox="1">
            <a:spLocks/>
          </p:cNvSpPr>
          <p:nvPr/>
        </p:nvSpPr>
        <p:spPr>
          <a:xfrm>
            <a:off x="12737" y="2833772"/>
            <a:ext cx="9036050" cy="523220"/>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dirty="0" smtClean="0">
                <a:latin typeface="+mj-lt"/>
              </a:rPr>
              <a:t>2. What was the problem?</a:t>
            </a:r>
            <a:endParaRPr lang="vi-VN" sz="2800" dirty="0">
              <a:latin typeface="+mj-lt"/>
            </a:endParaRPr>
          </a:p>
        </p:txBody>
      </p:sp>
      <p:sp>
        <p:nvSpPr>
          <p:cNvPr id="6" name="Content Placeholder 3"/>
          <p:cNvSpPr txBox="1">
            <a:spLocks/>
          </p:cNvSpPr>
          <p:nvPr/>
        </p:nvSpPr>
        <p:spPr>
          <a:xfrm>
            <a:off x="12737" y="4746976"/>
            <a:ext cx="9036050" cy="523220"/>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dirty="0" smtClean="0">
                <a:latin typeface="+mj-lt"/>
              </a:rPr>
              <a:t>3. Was it only because of Nick’s mobile phone?</a:t>
            </a:r>
            <a:endParaRPr lang="vi-VN" sz="2800" dirty="0">
              <a:latin typeface="+mj-lt"/>
            </a:endParaRPr>
          </a:p>
        </p:txBody>
      </p:sp>
      <p:sp>
        <p:nvSpPr>
          <p:cNvPr id="7" name="Content Placeholder 3"/>
          <p:cNvSpPr txBox="1">
            <a:spLocks/>
          </p:cNvSpPr>
          <p:nvPr/>
        </p:nvSpPr>
        <p:spPr>
          <a:xfrm>
            <a:off x="12737" y="1988840"/>
            <a:ext cx="9036050" cy="95410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FF0000"/>
                </a:solidFill>
                <a:latin typeface="Times New Roman" pitchFamily="18" charset="0"/>
                <a:cs typeface="Times New Roman" pitchFamily="18" charset="0"/>
              </a:rPr>
              <a:t>They couldn’t see the film together because Nick went to the wrong cinema. </a:t>
            </a:r>
            <a:endParaRPr lang="vi-VN" sz="2800" dirty="0">
              <a:latin typeface="+mj-lt"/>
            </a:endParaRPr>
          </a:p>
        </p:txBody>
      </p:sp>
      <p:sp>
        <p:nvSpPr>
          <p:cNvPr id="8" name="Content Placeholder 3"/>
          <p:cNvSpPr txBox="1">
            <a:spLocks/>
          </p:cNvSpPr>
          <p:nvPr/>
        </p:nvSpPr>
        <p:spPr>
          <a:xfrm>
            <a:off x="12737" y="3284984"/>
            <a:ext cx="9036050" cy="138499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FF0000"/>
                </a:solidFill>
                <a:latin typeface="Times New Roman" pitchFamily="18" charset="0"/>
                <a:cs typeface="Times New Roman" pitchFamily="18" charset="0"/>
              </a:rPr>
              <a:t>They didn’t communicate clearly the name and address of the cinema beforehand. Then they were not able to contact each other because the battery of Nick’s mobile phone was flat.</a:t>
            </a:r>
            <a:endParaRPr lang="vi-VN" sz="2800" dirty="0">
              <a:latin typeface="+mj-lt"/>
            </a:endParaRPr>
          </a:p>
        </p:txBody>
      </p:sp>
      <p:sp>
        <p:nvSpPr>
          <p:cNvPr id="9" name="Content Placeholder 3"/>
          <p:cNvSpPr txBox="1">
            <a:spLocks/>
          </p:cNvSpPr>
          <p:nvPr/>
        </p:nvSpPr>
        <p:spPr>
          <a:xfrm>
            <a:off x="0" y="5414212"/>
            <a:ext cx="9036050" cy="1471172"/>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solidFill>
                  <a:srgbClr val="FF0000"/>
                </a:solidFill>
                <a:latin typeface="+mj-lt"/>
              </a:rPr>
              <a:t>No, it wasn’t. </a:t>
            </a:r>
            <a:r>
              <a:rPr lang="vi-VN" sz="2800" dirty="0" smtClean="0">
                <a:latin typeface="+mj-lt"/>
              </a:rPr>
              <a:t>+ </a:t>
            </a:r>
            <a:r>
              <a:rPr lang="en-US" sz="2800" dirty="0" smtClean="0">
                <a:solidFill>
                  <a:srgbClr val="FF0000"/>
                </a:solidFill>
                <a:latin typeface="Times New Roman" pitchFamily="18" charset="0"/>
                <a:cs typeface="Times New Roman" pitchFamily="18" charset="0"/>
              </a:rPr>
              <a:t>Nick went to the wrong cinema. </a:t>
            </a:r>
            <a:endParaRPr lang="vi-VN" sz="2800" dirty="0"/>
          </a:p>
          <a:p>
            <a:pPr marL="0" indent="0">
              <a:buNone/>
            </a:pPr>
            <a:r>
              <a:rPr lang="vi-VN" sz="2800" dirty="0" smtClean="0">
                <a:latin typeface="+mj-lt"/>
              </a:rPr>
              <a:t>                       + </a:t>
            </a:r>
            <a:r>
              <a:rPr lang="en-US" sz="2800" dirty="0" smtClean="0">
                <a:solidFill>
                  <a:srgbClr val="FF0000"/>
                </a:solidFill>
                <a:latin typeface="Times New Roman" pitchFamily="18" charset="0"/>
                <a:cs typeface="Times New Roman" pitchFamily="18" charset="0"/>
              </a:rPr>
              <a:t>Then they were not able to contact each other because the battery of Nick’s mobile phone was flat.</a:t>
            </a:r>
            <a:endParaRPr lang="vi-VN" sz="2800" dirty="0"/>
          </a:p>
        </p:txBody>
      </p:sp>
    </p:spTree>
    <p:extLst>
      <p:ext uri="{BB962C8B-B14F-4D97-AF65-F5344CB8AC3E}">
        <p14:creationId xmlns:p14="http://schemas.microsoft.com/office/powerpoint/2010/main" xmlns="" val="12451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5496" y="-27384"/>
            <a:ext cx="9001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latin typeface="Times New Roman" pitchFamily="18" charset="0"/>
                <a:cs typeface="Times New Roman" pitchFamily="18" charset="0"/>
              </a:rPr>
              <a:t>2</a:t>
            </a:r>
            <a:r>
              <a:rPr lang="en-US" sz="2800" b="1" dirty="0">
                <a:latin typeface="Times New Roman" pitchFamily="18" charset="0"/>
                <a:cs typeface="Times New Roman" pitchFamily="18" charset="0"/>
              </a:rPr>
              <a:t>. Match the words /phrases with the photos about way of communication. Then listen to check your answers.</a:t>
            </a:r>
            <a:endParaRPr lang="en-GB" sz="2800" b="1" dirty="0">
              <a:latin typeface="Times New Roman" pitchFamily="18" charset="0"/>
              <a:cs typeface="Times New Roman" pitchFamily="18" charset="0"/>
            </a:endParaRPr>
          </a:p>
        </p:txBody>
      </p:sp>
      <p:sp>
        <p:nvSpPr>
          <p:cNvPr id="22535" name="Text Box 7"/>
          <p:cNvSpPr txBox="1">
            <a:spLocks noChangeArrowheads="1"/>
          </p:cNvSpPr>
          <p:nvPr/>
        </p:nvSpPr>
        <p:spPr bwMode="auto">
          <a:xfrm>
            <a:off x="1965325" y="47609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pic>
        <p:nvPicPr>
          <p:cNvPr id="2253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060848"/>
            <a:ext cx="2667000" cy="1730102"/>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22539"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2060848"/>
            <a:ext cx="2874963" cy="1749152"/>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 y="4437112"/>
            <a:ext cx="2514600" cy="15826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743200" y="4437112"/>
            <a:ext cx="2116832" cy="15826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2"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60033" y="4437112"/>
            <a:ext cx="2150368" cy="15826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3"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03916" y="4437112"/>
            <a:ext cx="1960572" cy="15826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22544" name="Text Box 16"/>
          <p:cNvSpPr txBox="1">
            <a:spLocks noChangeArrowheads="1"/>
          </p:cNvSpPr>
          <p:nvPr/>
        </p:nvSpPr>
        <p:spPr bwMode="auto">
          <a:xfrm>
            <a:off x="304800" y="3995772"/>
            <a:ext cx="2819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FF0000"/>
                </a:solidFill>
                <a:latin typeface="Times New Roman" pitchFamily="18" charset="0"/>
                <a:cs typeface="Times New Roman" pitchFamily="18" charset="0"/>
              </a:rPr>
              <a:t>having a video conference</a:t>
            </a:r>
            <a:endParaRPr lang="en-GB" b="1" dirty="0">
              <a:solidFill>
                <a:srgbClr val="FF0000"/>
              </a:solidFill>
              <a:latin typeface="Times New Roman" pitchFamily="18" charset="0"/>
              <a:cs typeface="Times New Roman" pitchFamily="18" charset="0"/>
            </a:endParaRPr>
          </a:p>
        </p:txBody>
      </p:sp>
      <p:sp>
        <p:nvSpPr>
          <p:cNvPr id="22546" name="Text Box 18"/>
          <p:cNvSpPr txBox="1">
            <a:spLocks noChangeArrowheads="1"/>
          </p:cNvSpPr>
          <p:nvPr/>
        </p:nvSpPr>
        <p:spPr bwMode="auto">
          <a:xfrm>
            <a:off x="6804248" y="6170613"/>
            <a:ext cx="381000" cy="611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dirty="0">
                <a:solidFill>
                  <a:srgbClr val="0070C0"/>
                </a:solidFill>
              </a:rPr>
              <a:t>7.</a:t>
            </a:r>
          </a:p>
          <a:p>
            <a:endParaRPr lang="en-GB" sz="1600" b="1" dirty="0">
              <a:solidFill>
                <a:srgbClr val="FF0000"/>
              </a:solidFill>
            </a:endParaRPr>
          </a:p>
        </p:txBody>
      </p:sp>
      <p:sp>
        <p:nvSpPr>
          <p:cNvPr id="22548" name="Rectangle 20"/>
          <p:cNvSpPr>
            <a:spLocks noChangeArrowheads="1"/>
          </p:cNvSpPr>
          <p:nvPr/>
        </p:nvSpPr>
        <p:spPr bwMode="auto">
          <a:xfrm>
            <a:off x="6172200" y="3733800"/>
            <a:ext cx="374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solidFill>
                  <a:srgbClr val="0070C0"/>
                </a:solidFill>
              </a:rPr>
              <a:t>3.</a:t>
            </a:r>
          </a:p>
        </p:txBody>
      </p:sp>
      <p:sp>
        <p:nvSpPr>
          <p:cNvPr id="22549" name="Rectangle 21"/>
          <p:cNvSpPr>
            <a:spLocks noChangeArrowheads="1"/>
          </p:cNvSpPr>
          <p:nvPr/>
        </p:nvSpPr>
        <p:spPr bwMode="auto">
          <a:xfrm>
            <a:off x="6629400" y="3995772"/>
            <a:ext cx="161877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dirty="0">
                <a:solidFill>
                  <a:srgbClr val="FF0000"/>
                </a:solidFill>
                <a:latin typeface="Times New Roman" pitchFamily="18" charset="0"/>
                <a:cs typeface="Times New Roman" pitchFamily="18" charset="0"/>
              </a:rPr>
              <a:t>Video chatting</a:t>
            </a:r>
          </a:p>
        </p:txBody>
      </p:sp>
      <p:sp>
        <p:nvSpPr>
          <p:cNvPr id="22550" name="Rectangle 22"/>
          <p:cNvSpPr>
            <a:spLocks noChangeArrowheads="1"/>
          </p:cNvSpPr>
          <p:nvPr/>
        </p:nvSpPr>
        <p:spPr bwMode="auto">
          <a:xfrm>
            <a:off x="2971800" y="3733800"/>
            <a:ext cx="374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70C0"/>
                </a:solidFill>
              </a:rPr>
              <a:t>2.</a:t>
            </a:r>
          </a:p>
        </p:txBody>
      </p:sp>
      <p:sp>
        <p:nvSpPr>
          <p:cNvPr id="22551" name="Rectangle 23"/>
          <p:cNvSpPr>
            <a:spLocks noChangeArrowheads="1"/>
          </p:cNvSpPr>
          <p:nvPr/>
        </p:nvSpPr>
        <p:spPr bwMode="auto">
          <a:xfrm>
            <a:off x="0" y="3657600"/>
            <a:ext cx="374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70C0"/>
                </a:solidFill>
              </a:rPr>
              <a:t>1.</a:t>
            </a:r>
            <a:endParaRPr lang="en-GB" b="1">
              <a:solidFill>
                <a:srgbClr val="0070C0"/>
              </a:solidFill>
            </a:endParaRPr>
          </a:p>
        </p:txBody>
      </p:sp>
      <p:sp>
        <p:nvSpPr>
          <p:cNvPr id="22552" name="Rectangle 24"/>
          <p:cNvSpPr>
            <a:spLocks noChangeArrowheads="1"/>
          </p:cNvSpPr>
          <p:nvPr/>
        </p:nvSpPr>
        <p:spPr bwMode="auto">
          <a:xfrm>
            <a:off x="0" y="6096000"/>
            <a:ext cx="374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70C0"/>
                </a:solidFill>
              </a:rPr>
              <a:t>4.</a:t>
            </a:r>
          </a:p>
        </p:txBody>
      </p:sp>
      <p:sp>
        <p:nvSpPr>
          <p:cNvPr id="22553" name="Rectangle 25"/>
          <p:cNvSpPr>
            <a:spLocks noChangeArrowheads="1"/>
          </p:cNvSpPr>
          <p:nvPr/>
        </p:nvSpPr>
        <p:spPr bwMode="auto">
          <a:xfrm>
            <a:off x="228600" y="6244034"/>
            <a:ext cx="2667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dirty="0">
                <a:solidFill>
                  <a:srgbClr val="FF0000"/>
                </a:solidFill>
                <a:latin typeface="Times New Roman" pitchFamily="18" charset="0"/>
                <a:cs typeface="Times New Roman" pitchFamily="18" charset="0"/>
              </a:rPr>
              <a:t>Meeting face-to-face (F2F)</a:t>
            </a:r>
          </a:p>
        </p:txBody>
      </p:sp>
      <p:sp>
        <p:nvSpPr>
          <p:cNvPr id="22554" name="Rectangle 26"/>
          <p:cNvSpPr>
            <a:spLocks noChangeArrowheads="1"/>
          </p:cNvSpPr>
          <p:nvPr/>
        </p:nvSpPr>
        <p:spPr bwMode="auto">
          <a:xfrm>
            <a:off x="2819399" y="6228020"/>
            <a:ext cx="21111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b="1" dirty="0">
                <a:solidFill>
                  <a:srgbClr val="FF0000"/>
                </a:solidFill>
                <a:latin typeface="Times New Roman" pitchFamily="18" charset="0"/>
                <a:cs typeface="Times New Roman" pitchFamily="18" charset="0"/>
              </a:rPr>
              <a:t>Using social </a:t>
            </a:r>
            <a:r>
              <a:rPr lang="en-US" b="1" dirty="0" smtClean="0">
                <a:solidFill>
                  <a:srgbClr val="FF0000"/>
                </a:solidFill>
                <a:latin typeface="Times New Roman" pitchFamily="18" charset="0"/>
                <a:cs typeface="Times New Roman" pitchFamily="18" charset="0"/>
              </a:rPr>
              <a:t>media</a:t>
            </a:r>
            <a:endParaRPr lang="en-US" b="1" dirty="0">
              <a:solidFill>
                <a:srgbClr val="FF0000"/>
              </a:solidFill>
              <a:latin typeface="Times New Roman" pitchFamily="18" charset="0"/>
              <a:cs typeface="Times New Roman" pitchFamily="18" charset="0"/>
            </a:endParaRPr>
          </a:p>
        </p:txBody>
      </p:sp>
      <p:sp>
        <p:nvSpPr>
          <p:cNvPr id="22555" name="Rectangle 27"/>
          <p:cNvSpPr>
            <a:spLocks noChangeArrowheads="1"/>
          </p:cNvSpPr>
          <p:nvPr/>
        </p:nvSpPr>
        <p:spPr bwMode="auto">
          <a:xfrm>
            <a:off x="2667000" y="6110288"/>
            <a:ext cx="3746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70C0"/>
                </a:solidFill>
              </a:rPr>
              <a:t>5.</a:t>
            </a:r>
          </a:p>
        </p:txBody>
      </p:sp>
      <p:sp>
        <p:nvSpPr>
          <p:cNvPr id="22556" name="Rectangle 28"/>
          <p:cNvSpPr>
            <a:spLocks noChangeArrowheads="1"/>
          </p:cNvSpPr>
          <p:nvPr/>
        </p:nvSpPr>
        <p:spPr bwMode="auto">
          <a:xfrm>
            <a:off x="4644008" y="6172200"/>
            <a:ext cx="374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dirty="0">
                <a:solidFill>
                  <a:srgbClr val="0070C0"/>
                </a:solidFill>
              </a:rPr>
              <a:t>6.</a:t>
            </a:r>
          </a:p>
        </p:txBody>
      </p:sp>
      <p:sp>
        <p:nvSpPr>
          <p:cNvPr id="22557" name="Rectangle 29"/>
          <p:cNvSpPr>
            <a:spLocks noChangeArrowheads="1"/>
          </p:cNvSpPr>
          <p:nvPr/>
        </p:nvSpPr>
        <p:spPr bwMode="auto">
          <a:xfrm>
            <a:off x="4788024" y="6186488"/>
            <a:ext cx="17171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dirty="0">
                <a:solidFill>
                  <a:srgbClr val="FF0000"/>
                </a:solidFill>
                <a:latin typeface="Times New Roman" pitchFamily="18" charset="0"/>
                <a:cs typeface="Times New Roman" pitchFamily="18" charset="0"/>
              </a:rPr>
              <a:t>Using telepathy</a:t>
            </a:r>
          </a:p>
        </p:txBody>
      </p:sp>
      <p:sp>
        <p:nvSpPr>
          <p:cNvPr id="22558" name="Rectangle 30"/>
          <p:cNvSpPr>
            <a:spLocks noChangeArrowheads="1"/>
          </p:cNvSpPr>
          <p:nvPr/>
        </p:nvSpPr>
        <p:spPr bwMode="auto">
          <a:xfrm>
            <a:off x="3807725" y="3995772"/>
            <a:ext cx="114005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dirty="0">
                <a:solidFill>
                  <a:srgbClr val="FF0000"/>
                </a:solidFill>
                <a:latin typeface="Times New Roman" pitchFamily="18" charset="0"/>
                <a:cs typeface="Times New Roman" pitchFamily="18" charset="0"/>
              </a:rPr>
              <a:t>Emailing</a:t>
            </a:r>
            <a:r>
              <a:rPr lang="en-US" dirty="0">
                <a:latin typeface="Times New Roman" pitchFamily="18" charset="0"/>
                <a:cs typeface="Times New Roman" pitchFamily="18" charset="0"/>
              </a:rPr>
              <a:t> </a:t>
            </a:r>
          </a:p>
        </p:txBody>
      </p:sp>
      <p:sp>
        <p:nvSpPr>
          <p:cNvPr id="22559" name="Rectangle 31"/>
          <p:cNvSpPr>
            <a:spLocks noChangeArrowheads="1"/>
          </p:cNvSpPr>
          <p:nvPr/>
        </p:nvSpPr>
        <p:spPr bwMode="auto">
          <a:xfrm>
            <a:off x="6420544" y="6228020"/>
            <a:ext cx="3048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dirty="0">
                <a:solidFill>
                  <a:srgbClr val="FF0000"/>
                </a:solidFill>
                <a:latin typeface="Times New Roman" pitchFamily="18" charset="0"/>
                <a:cs typeface="Times New Roman" pitchFamily="18" charset="0"/>
              </a:rPr>
              <a:t>Sending letters (snail mail)</a:t>
            </a:r>
          </a:p>
        </p:txBody>
      </p:sp>
      <p:pic>
        <p:nvPicPr>
          <p:cNvPr id="26" name="Picture 25" descr="https://s.sachmem.com/public/images/TA8T2SHS/U10-L1-2-2-jrjhdwosouaclgiv.jpg"/>
          <p:cNvPicPr/>
          <p:nvPr/>
        </p:nvPicPr>
        <p:blipFill>
          <a:blip r:embed="rId9">
            <a:extLst>
              <a:ext uri="{28A0092B-C50C-407E-A947-70E740481C1C}">
                <a14:useLocalDpi xmlns:a14="http://schemas.microsoft.com/office/drawing/2010/main" xmlns="" val="0"/>
              </a:ext>
            </a:extLst>
          </a:blip>
          <a:srcRect/>
          <a:stretch>
            <a:fillRect/>
          </a:stretch>
        </p:blipFill>
        <p:spPr bwMode="auto">
          <a:xfrm>
            <a:off x="3041650" y="2099258"/>
            <a:ext cx="2893567" cy="1710741"/>
          </a:xfrm>
          <a:prstGeom prst="rect">
            <a:avLst/>
          </a:prstGeom>
          <a:noFill/>
          <a:ln>
            <a:noFill/>
          </a:ln>
        </p:spPr>
      </p:pic>
      <p:sp>
        <p:nvSpPr>
          <p:cNvPr id="28" name="Text Box 19"/>
          <p:cNvSpPr txBox="1">
            <a:spLocks noChangeArrowheads="1"/>
          </p:cNvSpPr>
          <p:nvPr/>
        </p:nvSpPr>
        <p:spPr bwMode="auto">
          <a:xfrm>
            <a:off x="179512" y="868635"/>
            <a:ext cx="7173788" cy="1015663"/>
          </a:xfrm>
          <a:prstGeom prst="rect">
            <a:avLst/>
          </a:prstGeom>
          <a:solidFill>
            <a:schemeClr val="accent3">
              <a:lumMod val="40000"/>
              <a:lumOff val="60000"/>
            </a:schemeClr>
          </a:solidFill>
          <a:ln w="9525">
            <a:solidFill>
              <a:schemeClr val="tx1"/>
            </a:solidFill>
            <a:miter lim="800000"/>
            <a:headEnd/>
            <a:tailEnd/>
          </a:ln>
          <a:effectLst/>
        </p:spPr>
        <p:txBody>
          <a:bodyPr wrap="square">
            <a:spAutoFit/>
          </a:bodyPr>
          <a:lstStyle/>
          <a:p>
            <a:r>
              <a:rPr lang="en-US" sz="2000" b="1" dirty="0">
                <a:solidFill>
                  <a:srgbClr val="FF0000"/>
                </a:solidFill>
                <a:latin typeface="Times New Roman" pitchFamily="18" charset="0"/>
                <a:cs typeface="Times New Roman" pitchFamily="18" charset="0"/>
              </a:rPr>
              <a:t>Using social media        emailing     meeting face to face (F2F)          </a:t>
            </a:r>
          </a:p>
          <a:p>
            <a:r>
              <a:rPr lang="en-US" sz="2000" b="1" dirty="0">
                <a:solidFill>
                  <a:srgbClr val="FF0000"/>
                </a:solidFill>
                <a:latin typeface="Times New Roman" pitchFamily="18" charset="0"/>
                <a:cs typeface="Times New Roman" pitchFamily="18" charset="0"/>
              </a:rPr>
              <a:t>video chatting                having a video conference  </a:t>
            </a:r>
          </a:p>
          <a:p>
            <a:r>
              <a:rPr lang="en-US" sz="2000" b="1" dirty="0" smtClean="0">
                <a:solidFill>
                  <a:srgbClr val="FF0000"/>
                </a:solidFill>
                <a:latin typeface="Times New Roman" pitchFamily="18" charset="0"/>
                <a:cs typeface="Times New Roman" pitchFamily="18" charset="0"/>
              </a:rPr>
              <a:t>using </a:t>
            </a:r>
            <a:r>
              <a:rPr lang="en-US" sz="2000" b="1" dirty="0">
                <a:solidFill>
                  <a:srgbClr val="FF0000"/>
                </a:solidFill>
                <a:latin typeface="Times New Roman" pitchFamily="18" charset="0"/>
                <a:cs typeface="Times New Roman" pitchFamily="18" charset="0"/>
              </a:rPr>
              <a:t>telepathy             </a:t>
            </a:r>
            <a:r>
              <a:rPr lang="vi-VN" sz="2000" b="1"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sending </a:t>
            </a:r>
            <a:r>
              <a:rPr lang="en-US" sz="2000" b="1" dirty="0">
                <a:solidFill>
                  <a:srgbClr val="FF0000"/>
                </a:solidFill>
                <a:latin typeface="Times New Roman" pitchFamily="18" charset="0"/>
                <a:cs typeface="Times New Roman" pitchFamily="18" charset="0"/>
              </a:rPr>
              <a:t>letters ( snail mail )</a:t>
            </a:r>
            <a:endParaRPr lang="en-GB" sz="2000" b="1" dirty="0">
              <a:solidFill>
                <a:srgbClr val="FF0000"/>
              </a:solidFill>
              <a:latin typeface="Times New Roman" pitchFamily="18" charset="0"/>
              <a:cs typeface="Times New Roman" pitchFamily="18" charset="0"/>
            </a:endParaRPr>
          </a:p>
        </p:txBody>
      </p:sp>
      <p:pic>
        <p:nvPicPr>
          <p:cNvPr id="2" name="28 Track 28.wma">
            <a:hlinkClick r:id="" action="ppaction://media"/>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8498675" y="520972"/>
            <a:ext cx="347663" cy="347663"/>
          </a:xfrm>
          <a:prstGeom prst="rect">
            <a:avLst/>
          </a:prstGeom>
        </p:spPr>
      </p:pic>
    </p:spTree>
    <p:extLst>
      <p:ext uri="{BB962C8B-B14F-4D97-AF65-F5344CB8AC3E}">
        <p14:creationId xmlns:p14="http://schemas.microsoft.com/office/powerpoint/2010/main" xmlns="" val="2439867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 calcmode="lin" valueType="num">
                                      <p:cBhvr additive="base">
                                        <p:cTn id="1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anim calcmode="lin" valueType="num">
                                      <p:cBhvr additive="base">
                                        <p:cTn id="15"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2551">
                                            <p:txEl>
                                              <p:pRg st="0" end="0"/>
                                            </p:txEl>
                                          </p:spTgt>
                                        </p:tgtEl>
                                        <p:attrNameLst>
                                          <p:attrName>style.visibility</p:attrName>
                                        </p:attrNameLst>
                                      </p:cBhvr>
                                      <p:to>
                                        <p:strVal val="visible"/>
                                      </p:to>
                                    </p:set>
                                    <p:animEffect transition="in" filter="blinds(horizontal)">
                                      <p:cBhvr>
                                        <p:cTn id="21" dur="500"/>
                                        <p:tgtEl>
                                          <p:spTgt spid="2255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22537"/>
                                        </p:tgtEl>
                                        <p:attrNameLst>
                                          <p:attrName>style.visibility</p:attrName>
                                        </p:attrNameLst>
                                      </p:cBhvr>
                                      <p:to>
                                        <p:strVal val="visible"/>
                                      </p:to>
                                    </p:set>
                                    <p:animEffect transition="in" filter="diamond(in)">
                                      <p:cBhvr>
                                        <p:cTn id="26" dur="2000"/>
                                        <p:tgtEl>
                                          <p:spTgt spid="225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2550">
                                            <p:txEl>
                                              <p:pRg st="0" end="0"/>
                                            </p:txEl>
                                          </p:spTgt>
                                        </p:tgtEl>
                                        <p:attrNameLst>
                                          <p:attrName>style.visibility</p:attrName>
                                        </p:attrNameLst>
                                      </p:cBhvr>
                                      <p:to>
                                        <p:strVal val="visible"/>
                                      </p:to>
                                    </p:set>
                                    <p:animEffect transition="in" filter="blinds(horizontal)">
                                      <p:cBhvr>
                                        <p:cTn id="31" dur="500"/>
                                        <p:tgtEl>
                                          <p:spTgt spid="2255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2548">
                                            <p:txEl>
                                              <p:pRg st="0" end="0"/>
                                            </p:txEl>
                                          </p:spTgt>
                                        </p:tgtEl>
                                        <p:attrNameLst>
                                          <p:attrName>style.visibility</p:attrName>
                                        </p:attrNameLst>
                                      </p:cBhvr>
                                      <p:to>
                                        <p:strVal val="visible"/>
                                      </p:to>
                                    </p:set>
                                    <p:animEffect transition="in" filter="blinds(horizontal)">
                                      <p:cBhvr>
                                        <p:cTn id="40" dur="500"/>
                                        <p:tgtEl>
                                          <p:spTgt spid="2254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2539"/>
                                        </p:tgtEl>
                                        <p:attrNameLst>
                                          <p:attrName>style.visibility</p:attrName>
                                        </p:attrNameLst>
                                      </p:cBhvr>
                                      <p:to>
                                        <p:strVal val="visible"/>
                                      </p:to>
                                    </p:set>
                                    <p:animEffect transition="in" filter="checkerboard(across)">
                                      <p:cBhvr>
                                        <p:cTn id="45" dur="500"/>
                                        <p:tgtEl>
                                          <p:spTgt spid="2253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2552">
                                            <p:txEl>
                                              <p:pRg st="0" end="0"/>
                                            </p:txEl>
                                          </p:spTgt>
                                        </p:tgtEl>
                                        <p:attrNameLst>
                                          <p:attrName>style.visibility</p:attrName>
                                        </p:attrNameLst>
                                      </p:cBhvr>
                                      <p:to>
                                        <p:strVal val="visible"/>
                                      </p:to>
                                    </p:set>
                                    <p:animEffect transition="in" filter="blinds(horizontal)">
                                      <p:cBhvr>
                                        <p:cTn id="50" dur="500"/>
                                        <p:tgtEl>
                                          <p:spTgt spid="2255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22540"/>
                                        </p:tgtEl>
                                        <p:attrNameLst>
                                          <p:attrName>style.visibility</p:attrName>
                                        </p:attrNameLst>
                                      </p:cBhvr>
                                      <p:to>
                                        <p:strVal val="visible"/>
                                      </p:to>
                                    </p:set>
                                    <p:animEffect transition="in" filter="checkerboard(across)">
                                      <p:cBhvr>
                                        <p:cTn id="55" dur="500"/>
                                        <p:tgtEl>
                                          <p:spTgt spid="2254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2555">
                                            <p:txEl>
                                              <p:pRg st="0" end="0"/>
                                            </p:txEl>
                                          </p:spTgt>
                                        </p:tgtEl>
                                        <p:attrNameLst>
                                          <p:attrName>style.visibility</p:attrName>
                                        </p:attrNameLst>
                                      </p:cBhvr>
                                      <p:to>
                                        <p:strVal val="visible"/>
                                      </p:to>
                                    </p:set>
                                    <p:animEffect transition="in" filter="blinds(horizontal)">
                                      <p:cBhvr>
                                        <p:cTn id="60" dur="500"/>
                                        <p:tgtEl>
                                          <p:spTgt spid="2255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22541"/>
                                        </p:tgtEl>
                                        <p:attrNameLst>
                                          <p:attrName>style.visibility</p:attrName>
                                        </p:attrNameLst>
                                      </p:cBhvr>
                                      <p:to>
                                        <p:strVal val="visible"/>
                                      </p:to>
                                    </p:set>
                                    <p:animEffect transition="in" filter="checkerboard(across)">
                                      <p:cBhvr>
                                        <p:cTn id="65" dur="500"/>
                                        <p:tgtEl>
                                          <p:spTgt spid="22541"/>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22556">
                                            <p:txEl>
                                              <p:pRg st="0" end="0"/>
                                            </p:txEl>
                                          </p:spTgt>
                                        </p:tgtEl>
                                        <p:attrNameLst>
                                          <p:attrName>style.visibility</p:attrName>
                                        </p:attrNameLst>
                                      </p:cBhvr>
                                      <p:to>
                                        <p:strVal val="visible"/>
                                      </p:to>
                                    </p:set>
                                    <p:animEffect transition="in" filter="box(in)">
                                      <p:cBhvr>
                                        <p:cTn id="70" dur="500"/>
                                        <p:tgtEl>
                                          <p:spTgt spid="2255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22542"/>
                                        </p:tgtEl>
                                        <p:attrNameLst>
                                          <p:attrName>style.visibility</p:attrName>
                                        </p:attrNameLst>
                                      </p:cBhvr>
                                      <p:to>
                                        <p:strVal val="visible"/>
                                      </p:to>
                                    </p:set>
                                    <p:animEffect transition="in" filter="checkerboard(across)">
                                      <p:cBhvr>
                                        <p:cTn id="75" dur="500"/>
                                        <p:tgtEl>
                                          <p:spTgt spid="22542"/>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22546">
                                            <p:txEl>
                                              <p:pRg st="0" end="0"/>
                                            </p:txEl>
                                          </p:spTgt>
                                        </p:tgtEl>
                                        <p:attrNameLst>
                                          <p:attrName>style.visibility</p:attrName>
                                        </p:attrNameLst>
                                      </p:cBhvr>
                                      <p:to>
                                        <p:strVal val="visible"/>
                                      </p:to>
                                    </p:set>
                                    <p:animEffect transition="in" filter="box(in)">
                                      <p:cBhvr>
                                        <p:cTn id="80" dur="500"/>
                                        <p:tgtEl>
                                          <p:spTgt spid="2254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22543"/>
                                        </p:tgtEl>
                                        <p:attrNameLst>
                                          <p:attrName>style.visibility</p:attrName>
                                        </p:attrNameLst>
                                      </p:cBhvr>
                                      <p:to>
                                        <p:strVal val="visible"/>
                                      </p:to>
                                    </p:set>
                                    <p:animEffect transition="in" filter="checkerboard(across)">
                                      <p:cBhvr>
                                        <p:cTn id="85" dur="500"/>
                                        <p:tgtEl>
                                          <p:spTgt spid="2254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22544">
                                            <p:txEl>
                                              <p:pRg st="0" end="0"/>
                                            </p:txEl>
                                          </p:spTgt>
                                        </p:tgtEl>
                                        <p:attrNameLst>
                                          <p:attrName>style.visibility</p:attrName>
                                        </p:attrNameLst>
                                      </p:cBhvr>
                                      <p:to>
                                        <p:strVal val="visible"/>
                                      </p:to>
                                    </p:set>
                                    <p:animEffect transition="in" filter="blinds(horizontal)">
                                      <p:cBhvr>
                                        <p:cTn id="90" dur="500"/>
                                        <p:tgtEl>
                                          <p:spTgt spid="22544">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22558">
                                            <p:txEl>
                                              <p:pRg st="0" end="0"/>
                                            </p:txEl>
                                          </p:spTgt>
                                        </p:tgtEl>
                                        <p:attrNameLst>
                                          <p:attrName>style.visibility</p:attrName>
                                        </p:attrNameLst>
                                      </p:cBhvr>
                                      <p:to>
                                        <p:strVal val="visible"/>
                                      </p:to>
                                    </p:set>
                                    <p:animEffect transition="in" filter="box(in)">
                                      <p:cBhvr>
                                        <p:cTn id="95" dur="500"/>
                                        <p:tgtEl>
                                          <p:spTgt spid="22558">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22549">
                                            <p:txEl>
                                              <p:pRg st="0" end="0"/>
                                            </p:txEl>
                                          </p:spTgt>
                                        </p:tgtEl>
                                        <p:attrNameLst>
                                          <p:attrName>style.visibility</p:attrName>
                                        </p:attrNameLst>
                                      </p:cBhvr>
                                      <p:to>
                                        <p:strVal val="visible"/>
                                      </p:to>
                                    </p:set>
                                    <p:animEffect transition="in" filter="box(in)">
                                      <p:cBhvr>
                                        <p:cTn id="100" dur="500"/>
                                        <p:tgtEl>
                                          <p:spTgt spid="22549">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nodeType="clickEffect">
                                  <p:stCondLst>
                                    <p:cond delay="0"/>
                                  </p:stCondLst>
                                  <p:childTnLst>
                                    <p:set>
                                      <p:cBhvr>
                                        <p:cTn id="104" dur="1" fill="hold">
                                          <p:stCondLst>
                                            <p:cond delay="0"/>
                                          </p:stCondLst>
                                        </p:cTn>
                                        <p:tgtEl>
                                          <p:spTgt spid="22553">
                                            <p:txEl>
                                              <p:pRg st="0" end="0"/>
                                            </p:txEl>
                                          </p:spTgt>
                                        </p:tgtEl>
                                        <p:attrNameLst>
                                          <p:attrName>style.visibility</p:attrName>
                                        </p:attrNameLst>
                                      </p:cBhvr>
                                      <p:to>
                                        <p:strVal val="visible"/>
                                      </p:to>
                                    </p:set>
                                    <p:animEffect transition="in" filter="box(in)">
                                      <p:cBhvr>
                                        <p:cTn id="105" dur="500"/>
                                        <p:tgtEl>
                                          <p:spTgt spid="22553">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nodeType="clickEffect">
                                  <p:stCondLst>
                                    <p:cond delay="0"/>
                                  </p:stCondLst>
                                  <p:childTnLst>
                                    <p:set>
                                      <p:cBhvr>
                                        <p:cTn id="109" dur="1" fill="hold">
                                          <p:stCondLst>
                                            <p:cond delay="0"/>
                                          </p:stCondLst>
                                        </p:cTn>
                                        <p:tgtEl>
                                          <p:spTgt spid="22554">
                                            <p:txEl>
                                              <p:pRg st="0" end="0"/>
                                            </p:txEl>
                                          </p:spTgt>
                                        </p:tgtEl>
                                        <p:attrNameLst>
                                          <p:attrName>style.visibility</p:attrName>
                                        </p:attrNameLst>
                                      </p:cBhvr>
                                      <p:to>
                                        <p:strVal val="visible"/>
                                      </p:to>
                                    </p:set>
                                    <p:animEffect transition="in" filter="box(in)">
                                      <p:cBhvr>
                                        <p:cTn id="110" dur="500"/>
                                        <p:tgtEl>
                                          <p:spTgt spid="22554">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nodeType="clickEffect">
                                  <p:stCondLst>
                                    <p:cond delay="0"/>
                                  </p:stCondLst>
                                  <p:childTnLst>
                                    <p:set>
                                      <p:cBhvr>
                                        <p:cTn id="114" dur="1" fill="hold">
                                          <p:stCondLst>
                                            <p:cond delay="0"/>
                                          </p:stCondLst>
                                        </p:cTn>
                                        <p:tgtEl>
                                          <p:spTgt spid="22557">
                                            <p:txEl>
                                              <p:pRg st="0" end="0"/>
                                            </p:txEl>
                                          </p:spTgt>
                                        </p:tgtEl>
                                        <p:attrNameLst>
                                          <p:attrName>style.visibility</p:attrName>
                                        </p:attrNameLst>
                                      </p:cBhvr>
                                      <p:to>
                                        <p:strVal val="visible"/>
                                      </p:to>
                                    </p:set>
                                    <p:animEffect transition="in" filter="box(in)">
                                      <p:cBhvr>
                                        <p:cTn id="115" dur="500"/>
                                        <p:tgtEl>
                                          <p:spTgt spid="22557">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22559">
                                            <p:txEl>
                                              <p:pRg st="0" end="0"/>
                                            </p:txEl>
                                          </p:spTgt>
                                        </p:tgtEl>
                                        <p:attrNameLst>
                                          <p:attrName>style.visibility</p:attrName>
                                        </p:attrNameLst>
                                      </p:cBhvr>
                                      <p:to>
                                        <p:strVal val="visible"/>
                                      </p:to>
                                    </p:set>
                                    <p:animEffect transition="in" filter="blinds(horizontal)">
                                      <p:cBhvr>
                                        <p:cTn id="120" dur="500"/>
                                        <p:tgtEl>
                                          <p:spTgt spid="225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 presetClass="mediacall" presetSubtype="0" fill="hold" nodeType="clickEffect">
                                  <p:stCondLst>
                                    <p:cond delay="0"/>
                                  </p:stCondLst>
                                  <p:childTnLst>
                                    <p:cmd type="call" cmd="playFrom(0.0)">
                                      <p:cBhvr>
                                        <p:cTn id="125" dur="65108" fill="hold"/>
                                        <p:tgtEl>
                                          <p:spTgt spid="2"/>
                                        </p:tgtEl>
                                      </p:cBhvr>
                                    </p:cmd>
                                  </p:childTnLst>
                                </p:cTn>
                              </p:par>
                            </p:childTnLst>
                          </p:cTn>
                        </p:par>
                      </p:childTnLst>
                    </p:cTn>
                  </p:par>
                </p:childTnLst>
              </p:cTn>
              <p:nextCondLst>
                <p:cond evt="onClick" delay="0">
                  <p:tgtEl>
                    <p:spTgt spid="2"/>
                  </p:tgtEl>
                </p:cond>
              </p:nextCondLst>
            </p:seq>
            <p:video>
              <p:cMediaNode vol="80000">
                <p:cTn id="126" fill="hold" display="0">
                  <p:stCondLst>
                    <p:cond delay="indefinite"/>
                  </p:stCondLst>
                  <p:endCondLst>
                    <p:cond evt="onStopAudio" delay="0">
                      <p:tgtEl>
                        <p:sldTgt/>
                      </p:tgtEl>
                    </p:cond>
                  </p:end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amp;#x0D;&amp;#x0A;&amp;#x0D;&amp;#x0A;&amp;#x0D;&amp;#x0A;&amp;#x0D;&amp;#x0A;&amp;#x0D;&amp;#x0A;&amp;#x0D;&amp;#x0A;&amp;quot;&quot;/&gt;&lt;property id=&quot;20307&quot; value=&quot;256&quot;/&gt;&lt;/object&gt;&lt;object type=&quot;3&quot; unique_id=&quot;10006&quot;&gt;&lt;property id=&quot;20148&quot; value=&quot;5&quot;/&gt;&lt;property id=&quot;20300&quot; value=&quot;Slide 1 - &amp;quot;&amp;#x0D;&amp;#x0A;&amp;#x0D;&amp;#x0A;&amp;#x0D;&amp;#x0A;&amp;#x0D;&amp;#x0A;&amp;#x0D;&amp;#x0A;&amp;#x0D;&amp;#x0A;&amp;#x0D;&amp;#x0A;&amp;quot;&quot;/&gt;&lt;property id=&quot;20307&quot; value=&quot;258&quot;/&gt;&lt;/object&gt;&lt;object type=&quot;3&quot; unique_id=&quot;10007&quot;&gt;&lt;property id=&quot;20148&quot; value=&quot;5&quot;/&gt;&lt;property id=&quot;20300&quot; value=&quot;Slide 3 - &amp;quot;1. Listen and read.&amp;#x0D;&amp;#x0A;Phuc: Hi Nick. What happened today? We were waiting for ages and you never showed up!&amp;#x0D;&amp;#x0A;Nick: Hi &quot;/&gt;&lt;property id=&quot;20307&quot; value=&quot;259&quot;/&gt;&lt;/object&gt;&lt;object type=&quot;3&quot; unique_id=&quot;10008&quot;&gt;&lt;property id=&quot;20148&quot; value=&quot;5&quot;/&gt;&lt;property id=&quot;20300&quot; value=&quot;Slide 4&quot;/&gt;&lt;property id=&quot;20307&quot; value=&quot;264&quot;/&gt;&lt;/object&gt;&lt;object type=&quot;3&quot; unique_id=&quot;10009&quot;&gt;&lt;property id=&quot;20148&quot; value=&quot;5&quot;/&gt;&lt;property id=&quot;20300&quot; value=&quot;Slide 5 - &amp;quot;b. Decide if the statement are true (T) or false (F).&amp;quot;&quot;/&gt;&lt;property id=&quot;20307&quot; value=&quot;265&quot;/&gt;&lt;/object&gt;&lt;object type=&quot;3&quot; unique_id=&quot;10010&quot;&gt;&lt;property id=&quot;20148&quot; value=&quot;5&quot;/&gt;&lt;property id=&quot;20300&quot; value=&quot;Slide 6 - &amp;quot;c. Answer the questions&amp;quot;&quot;/&gt;&lt;property id=&quot;20307&quot; value=&quot;266&quot;/&gt;&lt;/object&gt;&lt;object type=&quot;3&quot; unique_id=&quot;10011&quot;&gt;&lt;property id=&quot;20148&quot; value=&quot;5&quot;/&gt;&lt;property id=&quot;20300&quot; value=&quot;Slide 9 - &amp;quot;REMEMBER&amp;quot;&quot;/&gt;&lt;property id=&quot;20307&quot; value=&quot;267&quot;/&gt;&lt;/object&gt;&lt;object type=&quot;3&quot; unique_id=&quot;10012&quot;&gt;&lt;property id=&quot;20148&quot; value=&quot;5&quot;/&gt;&lt;property id=&quot;20300&quot; value=&quot;Slide 13&quot;/&gt;&lt;property id=&quot;20307&quot; value=&quot;268&quot;/&gt;&lt;/object&gt;&lt;object type=&quot;3&quot; unique_id=&quot;10013&quot;&gt;&lt;property id=&quot;20148&quot; value=&quot;5&quot;/&gt;&lt;property id=&quot;20300&quot; value=&quot;Slide 14&quot;/&gt;&lt;property id=&quot;20307&quot; value=&quot;269&quot;/&gt;&lt;/object&gt;&lt;object type=&quot;3&quot; unique_id=&quot;10014&quot;&gt;&lt;property id=&quot;20148&quot; value=&quot;5&quot;/&gt;&lt;property id=&quot;20300&quot; value=&quot;Slide 15&quot;/&gt;&lt;property id=&quot;20307&quot; value=&quot;270&quot;/&gt;&lt;/object&gt;&lt;object type=&quot;3&quot; unique_id=&quot;10106&quot;&gt;&lt;property id=&quot;20148&quot; value=&quot;5&quot;/&gt;&lt;property id=&quot;20300&quot; value=&quot;Slide 7&quot;/&gt;&lt;property id=&quot;20307&quot; value=&quot;271&quot;/&gt;&lt;/object&gt;&lt;object type=&quot;3&quot; unique_id=&quot;10178&quot;&gt;&lt;property id=&quot;20148&quot; value=&quot;5&quot;/&gt;&lt;property id=&quot;20300&quot; value=&quot;Slide 8&quot;/&gt;&lt;property id=&quot;20307&quot; value=&quot;272&quot;/&gt;&lt;/object&gt;&lt;object type=&quot;3&quot; unique_id=&quot;10179&quot;&gt;&lt;property id=&quot;20148&quot; value=&quot;5&quot;/&gt;&lt;property id=&quot;20300&quot; value=&quot;Slide 10&quot;/&gt;&lt;property id=&quot;20307&quot; value=&quot;273&quot;/&gt;&lt;/object&gt;&lt;object type=&quot;3&quot; unique_id=&quot;10197&quot;&gt;&lt;property id=&quot;20148&quot; value=&quot;5&quot;/&gt;&lt;property id=&quot;20300&quot; value=&quot;Slide 12 - &amp;quot;c. Answer the questions&amp;quot;&quot;/&gt;&lt;property id=&quot;20307&quot; value=&quot;275&quot;/&gt;&lt;/object&gt;&lt;object type=&quot;3&quot; unique_id=&quot;10306&quot;&gt;&lt;property id=&quot;20148&quot; value=&quot;5&quot;/&gt;&lt;property id=&quot;20300&quot; value=&quot;Slide 11&quot;/&gt;&lt;property id=&quot;20307&quot; value=&quot;27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641</Words>
  <Application>Microsoft Office PowerPoint</Application>
  <PresentationFormat>On-screen Show (4:3)</PresentationFormat>
  <Paragraphs>104</Paragraphs>
  <Slides>13</Slides>
  <Notes>1</Notes>
  <HiddenSlides>0</HiddenSlides>
  <MMClips>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       </vt:lpstr>
      <vt:lpstr>      </vt:lpstr>
      <vt:lpstr>1. Listen and read. Phuc: Hi Nick. What happened today? We were waiting for ages and you never showed up! Nick: Hi Phuc. Well I wanted to ask you the same question. Phuc: Why? We planned to meet outside the cinema, didn’t we? We waited and then Mai decided to go in without you. She didn’t want to miss the start of Frozen you know. Did you oversleep or something? Nick: No, I was there on time, and it was me who waited for you two. Phuc: Are you kidding? We didn’t see you there. We tried to call you but couldn’t get through. Nick: I couldn’t call you either. My battery was flat. Phuc: Never mind. We can try again. How about this Sunday afternoon at 2.30 p.m.? There’s Superman 3. Nick: Great..., but I’ll be having my Vietnamese class then. Let’s go for the 4.15 p.m. show. I’ll need to take the bus to Nguyen Du Street and it’s quite far. Phuc: But it’s not Galaxy Nguyen Du! We’ll be seeing it at Galaxy Nguyen Trai... Wait... Which cinema did you go to today? Nick: Oh no, I went to Galaxy Nguyen Du. I wish my mobile phone had a better battery! </vt:lpstr>
      <vt:lpstr>Slide 5</vt:lpstr>
      <vt:lpstr>b. Decide if the statement are true (T) or false (F).</vt:lpstr>
      <vt:lpstr>c. Answer the questions</vt:lpstr>
      <vt:lpstr>c. Answer the questions</vt:lpstr>
      <vt:lpstr>Slide 9</vt:lpstr>
      <vt:lpstr>Slide 10</vt:lpstr>
      <vt:lpstr>REMEMBER</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dc:creator>
  <cp:lastModifiedBy>TAComputer</cp:lastModifiedBy>
  <cp:revision>27</cp:revision>
  <dcterms:created xsi:type="dcterms:W3CDTF">2017-03-14T15:15:40Z</dcterms:created>
  <dcterms:modified xsi:type="dcterms:W3CDTF">2020-10-18T17:18:27Z</dcterms:modified>
</cp:coreProperties>
</file>