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7" r:id="rId2"/>
    <p:sldId id="258" r:id="rId3"/>
    <p:sldId id="263" r:id="rId4"/>
    <p:sldId id="259" r:id="rId5"/>
    <p:sldId id="264" r:id="rId6"/>
    <p:sldId id="265" r:id="rId7"/>
    <p:sldId id="268" r:id="rId8"/>
    <p:sldId id="267" r:id="rId9"/>
    <p:sldId id="271" r:id="rId10"/>
    <p:sldId id="266" r:id="rId11"/>
    <p:sldId id="261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3333FF"/>
    <a:srgbClr val="FFFFCC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>
        <p:scale>
          <a:sx n="69" d="100"/>
          <a:sy n="69" d="100"/>
        </p:scale>
        <p:origin x="-1416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249ED-4B73-4698-8BC9-99FF69F97627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CCB870-0F9E-447A-8821-66238CE75F8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11C88C-27B3-457A-A411-BDC7EA7D38C7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1AE1-6B48-4010-844B-034D1B6A6CD8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2319-126C-40D3-832B-6697E000C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1AE1-6B48-4010-844B-034D1B6A6CD8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2319-126C-40D3-832B-6697E000C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1AE1-6B48-4010-844B-034D1B6A6CD8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2319-126C-40D3-832B-6697E000C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1AE1-6B48-4010-844B-034D1B6A6CD8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2319-126C-40D3-832B-6697E000C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1AE1-6B48-4010-844B-034D1B6A6CD8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2319-126C-40D3-832B-6697E000C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1AE1-6B48-4010-844B-034D1B6A6CD8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2319-126C-40D3-832B-6697E000C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1AE1-6B48-4010-844B-034D1B6A6CD8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2319-126C-40D3-832B-6697E000C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1AE1-6B48-4010-844B-034D1B6A6CD8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2319-126C-40D3-832B-6697E000C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1AE1-6B48-4010-844B-034D1B6A6CD8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2319-126C-40D3-832B-6697E000C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1AE1-6B48-4010-844B-034D1B6A6CD8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2319-126C-40D3-832B-6697E000C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31AE1-6B48-4010-844B-034D1B6A6CD8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C2319-126C-40D3-832B-6697E000C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E31AE1-6B48-4010-844B-034D1B6A6CD8}" type="datetimeFigureOut">
              <a:rPr lang="en-US" smtClean="0"/>
              <a:pPr/>
              <a:t>11/7/2019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8C2319-126C-40D3-832B-6697E000CBA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3" Type="http://schemas.openxmlformats.org/officeDocument/2006/relationships/image" Target="../media/image1.wmf"/><Relationship Id="rId7" Type="http://schemas.openxmlformats.org/officeDocument/2006/relationships/image" Target="../media/image5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gif"/><Relationship Id="rId5" Type="http://schemas.openxmlformats.org/officeDocument/2006/relationships/image" Target="../media/image3.png"/><Relationship Id="rId10" Type="http://schemas.openxmlformats.org/officeDocument/2006/relationships/image" Target="../media/image8.gif"/><Relationship Id="rId4" Type="http://schemas.openxmlformats.org/officeDocument/2006/relationships/image" Target="../media/image2.gif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audio" Target="../media/audio20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audio" Target="../media/audio21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1.wmf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ideo" Target="file:///E:\congviec\video%20hoc%20TA\School%20Subjects%20-%20What%20Do%20You%20Learn%20At%20School-%20-%20Vocabulary%20Phonics%20Of%20ELF%20Learning%20-%20YouTube.MP4" TargetMode="External"/><Relationship Id="rId5" Type="http://schemas.openxmlformats.org/officeDocument/2006/relationships/image" Target="../media/image12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10.wav"/><Relationship Id="rId3" Type="http://schemas.openxmlformats.org/officeDocument/2006/relationships/image" Target="../media/image6.gif"/><Relationship Id="rId7" Type="http://schemas.openxmlformats.org/officeDocument/2006/relationships/audio" Target="../media/audio4.wav"/><Relationship Id="rId12" Type="http://schemas.openxmlformats.org/officeDocument/2006/relationships/audio" Target="../media/audio9.wav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3.wav"/><Relationship Id="rId11" Type="http://schemas.openxmlformats.org/officeDocument/2006/relationships/audio" Target="../media/audio8.wav"/><Relationship Id="rId5" Type="http://schemas.openxmlformats.org/officeDocument/2006/relationships/audio" Target="../media/audio2.wav"/><Relationship Id="rId15" Type="http://schemas.openxmlformats.org/officeDocument/2006/relationships/audio" Target="../media/audio12.wav"/><Relationship Id="rId10" Type="http://schemas.openxmlformats.org/officeDocument/2006/relationships/audio" Target="../media/audio7.wav"/><Relationship Id="rId4" Type="http://schemas.openxmlformats.org/officeDocument/2006/relationships/audio" Target="../media/audio1.wav"/><Relationship Id="rId9" Type="http://schemas.openxmlformats.org/officeDocument/2006/relationships/audio" Target="../media/audio6.wav"/><Relationship Id="rId14" Type="http://schemas.openxmlformats.org/officeDocument/2006/relationships/audio" Target="../media/audio1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file:///C:\Users\TAComputer\Desktop\File%20t&#7843;i\A6tdU1.L2\B&#224;i%2019%20-%20Nguy&#234;n%20&#226;m%20&#273;&#244;i%20_&#601;&#650;_%20(Diphthong%20_&#601;&#650;_)%20_raquo;%20Nguy&#234;n%20&#226;m%20&#273;&#244;i%20_&#601;&#650;_%20(Diphthong%20_&#601;&#650;_)%20_raquo;%20B&#224;i%2019%20-%20Nguy&#234;n%20&#226;m%20&#273;&#244;i%20_&#601;&#650;_.mp3" TargetMode="External"/><Relationship Id="rId7" Type="http://schemas.openxmlformats.org/officeDocument/2006/relationships/image" Target="../media/image6.gif"/><Relationship Id="rId2" Type="http://schemas.openxmlformats.org/officeDocument/2006/relationships/video" Target="file:///C:\Users\TAComputer\Desktop\File%20t&#7843;i\A6tdU1.L2\B&#224;i%205%20-%20Short%20vowel%20_&#652;_%20(Nguy&#234;n%20&#226;m%20ng&#7855;n%20_&#652;_)%20_raquo;%20Ph&#225;t%20&#226;m%20ti&#7871;ng%20Anh%20c&#417;%20b&#7843;n%20-%20Ph&#225;t%20&#226;m%20ti&#7871;ng%20Anh%20-%20H&#7885;c%20ph&#225;t%20&#226;m%20ti&#7871;ng%20Anh%20_raquo;%20Ph&#225;t%20&#226;m%20ti&#7871;ng%20Anh.mp4" TargetMode="External"/><Relationship Id="rId1" Type="http://schemas.openxmlformats.org/officeDocument/2006/relationships/video" Target="file:///C:\Users\TAComputer\Desktop\File%20t&#7843;i\A6tdU1.L2\B&#224;i%2017%20-%20Diphthong%20_&#601;&#650;_%20(Nguy&#234;n%20&#226;m%20&#273;&#244;i%20_&#601;&#650;_)%20_raquo;%20Ph&#225;t%20&#226;m%20ti&#7871;ng%20Anh%20c&#417;%20b&#7843;n%20-%20Ph&#225;t%20&#226;m%20ti&#7871;ng%20Anh%20-%20H&#7885;c%20ph&#225;t%20&#226;m%20ti&#7871;ng%20Anh%20_raquo;%20Ph&#225;t%20&#226;m%20ti&#7871;ng%20Anh.mp4" TargetMode="External"/><Relationship Id="rId6" Type="http://schemas.openxmlformats.org/officeDocument/2006/relationships/image" Target="../media/image1.wmf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4.png"/><Relationship Id="rId4" Type="http://schemas.openxmlformats.org/officeDocument/2006/relationships/audio" Target="file:///C:\Users\TAComputer\Desktop\File%20t&#7843;i\A6tdU1.L2\Short%20vowel%20_&#652;_%20(Nguy&#234;n%20&#226;m%20ng&#7855;n%20_&#652;_)%20.mp3" TargetMode="External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6.wav"/><Relationship Id="rId3" Type="http://schemas.openxmlformats.org/officeDocument/2006/relationships/image" Target="../media/image6.gif"/><Relationship Id="rId7" Type="http://schemas.openxmlformats.org/officeDocument/2006/relationships/audio" Target="../media/audio15.wav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4.wav"/><Relationship Id="rId11" Type="http://schemas.openxmlformats.org/officeDocument/2006/relationships/audio" Target="../media/audio19.wav"/><Relationship Id="rId5" Type="http://schemas.openxmlformats.org/officeDocument/2006/relationships/audio" Target="../media/audio13.wav"/><Relationship Id="rId10" Type="http://schemas.openxmlformats.org/officeDocument/2006/relationships/audio" Target="../media/audio18.wav"/><Relationship Id="rId4" Type="http://schemas.openxmlformats.org/officeDocument/2006/relationships/audio" Target="../media/audio5.wav"/><Relationship Id="rId9" Type="http://schemas.openxmlformats.org/officeDocument/2006/relationships/audio" Target="../media/audio17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8006556" y="2382"/>
            <a:ext cx="1139825" cy="1135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85838" cy="982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 descr="sao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77200" y="6096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sao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01000" y="57150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6" name="Picture 6" descr="sao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400" y="5334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7" name="Picture 7" descr="sao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" y="5715000"/>
            <a:ext cx="4762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8" name="Picture 8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5400000">
            <a:off x="-2381" y="5755481"/>
            <a:ext cx="1104900" cy="1100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9" name="Picture 9" descr="POINSE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0800000">
            <a:off x="8077200" y="5795963"/>
            <a:ext cx="1066800" cy="106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" name="Picture 10" descr="Picture1"/>
          <p:cNvPicPr>
            <a:picLocks noChangeAspect="1" noChangeArrowheads="1" noCrop="1"/>
          </p:cNvPicPr>
          <p:nvPr/>
        </p:nvPicPr>
        <p:blipFill>
          <a:blip r:embed="rId5">
            <a:lum contrast="18000"/>
          </a:blip>
          <a:srcRect/>
          <a:stretch>
            <a:fillRect/>
          </a:stretch>
        </p:blipFill>
        <p:spPr bwMode="auto">
          <a:xfrm>
            <a:off x="1066800" y="533400"/>
            <a:ext cx="1000125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1" name="Picture 11" descr="buom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5181600" y="2743200"/>
            <a:ext cx="175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2" name="Picture 12" descr="buomba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90800" y="2362200"/>
            <a:ext cx="1752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3" name="Picture 13" descr="Sao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620000" y="1295400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4" name="Picture 14" descr="Sao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191000" y="381000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5" name="Picture 15" descr="Sao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9600" y="1295400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16" descr="Sao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1000" y="3581400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7" name="Picture 17" descr="Sao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648200" y="6019800"/>
            <a:ext cx="1219200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533400" y="0"/>
            <a:ext cx="7315200" cy="228600"/>
            <a:chOff x="336" y="144"/>
            <a:chExt cx="4608" cy="144"/>
          </a:xfrm>
        </p:grpSpPr>
        <p:grpSp>
          <p:nvGrpSpPr>
            <p:cNvPr id="3" name="Group 19"/>
            <p:cNvGrpSpPr>
              <a:grpSpLocks/>
            </p:cNvGrpSpPr>
            <p:nvPr/>
          </p:nvGrpSpPr>
          <p:grpSpPr bwMode="auto">
            <a:xfrm rot="-5400000">
              <a:off x="960" y="-480"/>
              <a:ext cx="144" cy="1392"/>
              <a:chOff x="5184" y="816"/>
              <a:chExt cx="432" cy="2688"/>
            </a:xfrm>
          </p:grpSpPr>
          <p:pic>
            <p:nvPicPr>
              <p:cNvPr id="5177" name="Picture 20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816"/>
                <a:ext cx="432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78" name="Picture 21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2064"/>
                <a:ext cx="432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4" name="Group 22"/>
            <p:cNvGrpSpPr>
              <a:grpSpLocks/>
            </p:cNvGrpSpPr>
            <p:nvPr/>
          </p:nvGrpSpPr>
          <p:grpSpPr bwMode="auto">
            <a:xfrm rot="-5400000">
              <a:off x="2064" y="-480"/>
              <a:ext cx="144" cy="1392"/>
              <a:chOff x="5184" y="816"/>
              <a:chExt cx="432" cy="2688"/>
            </a:xfrm>
          </p:grpSpPr>
          <p:pic>
            <p:nvPicPr>
              <p:cNvPr id="5175" name="Picture 23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816"/>
                <a:ext cx="432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76" name="Picture 24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2064"/>
                <a:ext cx="432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5" name="Group 25"/>
            <p:cNvGrpSpPr>
              <a:grpSpLocks/>
            </p:cNvGrpSpPr>
            <p:nvPr/>
          </p:nvGrpSpPr>
          <p:grpSpPr bwMode="auto">
            <a:xfrm rot="-5400000">
              <a:off x="2976" y="-480"/>
              <a:ext cx="144" cy="1392"/>
              <a:chOff x="5184" y="816"/>
              <a:chExt cx="432" cy="2688"/>
            </a:xfrm>
          </p:grpSpPr>
          <p:pic>
            <p:nvPicPr>
              <p:cNvPr id="5173" name="Picture 26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816"/>
                <a:ext cx="432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74" name="Picture 27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2064"/>
                <a:ext cx="432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28"/>
            <p:cNvGrpSpPr>
              <a:grpSpLocks/>
            </p:cNvGrpSpPr>
            <p:nvPr/>
          </p:nvGrpSpPr>
          <p:grpSpPr bwMode="auto">
            <a:xfrm rot="-5400000">
              <a:off x="4176" y="-480"/>
              <a:ext cx="144" cy="1392"/>
              <a:chOff x="5184" y="816"/>
              <a:chExt cx="432" cy="2688"/>
            </a:xfrm>
          </p:grpSpPr>
          <p:pic>
            <p:nvPicPr>
              <p:cNvPr id="5171" name="Picture 29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816"/>
                <a:ext cx="432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72" name="Picture 30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2064"/>
                <a:ext cx="432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139" name="WordArt 31"/>
          <p:cNvSpPr>
            <a:spLocks noChangeArrowheads="1" noChangeShapeType="1" noTextEdit="1"/>
          </p:cNvSpPr>
          <p:nvPr/>
        </p:nvSpPr>
        <p:spPr bwMode="auto">
          <a:xfrm>
            <a:off x="1447800" y="762000"/>
            <a:ext cx="6034088" cy="1612900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</a:bodyPr>
          <a:lstStyle/>
          <a:p>
            <a:pPr algn="ctr"/>
            <a:r>
              <a:rPr lang="en-US" sz="36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.VnArabia"/>
              </a:rPr>
              <a:t>welcome to our class</a:t>
            </a:r>
          </a:p>
        </p:txBody>
      </p:sp>
      <p:pic>
        <p:nvPicPr>
          <p:cNvPr id="5140" name="Picture 3" descr="GLOBE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581400" y="2743200"/>
            <a:ext cx="1295400" cy="127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2" name="Picture 34" descr="Stars Animati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>
            <a:off x="5791200" y="50292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3" name="Picture 35" descr="Stars Animati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76400" y="5105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4" name="Picture 36" descr="Stars Animati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>
            <a:off x="6553200" y="28194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5" name="Picture 37" descr="Stars Animati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374729">
            <a:off x="1295400" y="2895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6" name="Picture 38" descr="Stars Animati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>
            <a:off x="3733800" y="36576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47" name="Picture 39" descr="Stars Animation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rot="10800000">
            <a:off x="5105400" y="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990600" y="6629400"/>
            <a:ext cx="7315200" cy="228600"/>
            <a:chOff x="336" y="144"/>
            <a:chExt cx="4608" cy="144"/>
          </a:xfrm>
        </p:grpSpPr>
        <p:grpSp>
          <p:nvGrpSpPr>
            <p:cNvPr id="8" name="Group 41"/>
            <p:cNvGrpSpPr>
              <a:grpSpLocks/>
            </p:cNvGrpSpPr>
            <p:nvPr/>
          </p:nvGrpSpPr>
          <p:grpSpPr bwMode="auto">
            <a:xfrm rot="-5400000">
              <a:off x="960" y="-480"/>
              <a:ext cx="144" cy="1392"/>
              <a:chOff x="5184" y="816"/>
              <a:chExt cx="432" cy="2688"/>
            </a:xfrm>
          </p:grpSpPr>
          <p:pic>
            <p:nvPicPr>
              <p:cNvPr id="5165" name="Picture 42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816"/>
                <a:ext cx="432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66" name="Picture 43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2064"/>
                <a:ext cx="432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9" name="Group 44"/>
            <p:cNvGrpSpPr>
              <a:grpSpLocks/>
            </p:cNvGrpSpPr>
            <p:nvPr/>
          </p:nvGrpSpPr>
          <p:grpSpPr bwMode="auto">
            <a:xfrm rot="-5400000">
              <a:off x="2064" y="-480"/>
              <a:ext cx="144" cy="1392"/>
              <a:chOff x="5184" y="816"/>
              <a:chExt cx="432" cy="2688"/>
            </a:xfrm>
          </p:grpSpPr>
          <p:pic>
            <p:nvPicPr>
              <p:cNvPr id="5163" name="Picture 45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816"/>
                <a:ext cx="432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64" name="Picture 46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2064"/>
                <a:ext cx="432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0" name="Group 47"/>
            <p:cNvGrpSpPr>
              <a:grpSpLocks/>
            </p:cNvGrpSpPr>
            <p:nvPr/>
          </p:nvGrpSpPr>
          <p:grpSpPr bwMode="auto">
            <a:xfrm rot="-5400000">
              <a:off x="2976" y="-480"/>
              <a:ext cx="144" cy="1392"/>
              <a:chOff x="5184" y="816"/>
              <a:chExt cx="432" cy="2688"/>
            </a:xfrm>
          </p:grpSpPr>
          <p:pic>
            <p:nvPicPr>
              <p:cNvPr id="5161" name="Picture 48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816"/>
                <a:ext cx="432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62" name="Picture 49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2064"/>
                <a:ext cx="432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50"/>
            <p:cNvGrpSpPr>
              <a:grpSpLocks/>
            </p:cNvGrpSpPr>
            <p:nvPr/>
          </p:nvGrpSpPr>
          <p:grpSpPr bwMode="auto">
            <a:xfrm rot="-5400000">
              <a:off x="4176" y="-480"/>
              <a:ext cx="144" cy="1392"/>
              <a:chOff x="5184" y="816"/>
              <a:chExt cx="432" cy="2688"/>
            </a:xfrm>
          </p:grpSpPr>
          <p:pic>
            <p:nvPicPr>
              <p:cNvPr id="5159" name="Picture 51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816"/>
                <a:ext cx="432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60" name="Picture 52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 rot="10800000">
                <a:off x="5184" y="2064"/>
                <a:ext cx="432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2" name="Group 53"/>
          <p:cNvGrpSpPr>
            <a:grpSpLocks/>
          </p:cNvGrpSpPr>
          <p:nvPr/>
        </p:nvGrpSpPr>
        <p:grpSpPr bwMode="auto">
          <a:xfrm>
            <a:off x="8839200" y="838200"/>
            <a:ext cx="304800" cy="5029200"/>
            <a:chOff x="5184" y="816"/>
            <a:chExt cx="432" cy="2688"/>
          </a:xfrm>
        </p:grpSpPr>
        <p:pic>
          <p:nvPicPr>
            <p:cNvPr id="5153" name="Picture 54" descr="56CEE190D2834983BE9B1882D8651F72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0800000">
              <a:off x="5184" y="816"/>
              <a:ext cx="432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4" name="Picture 55" descr="56CEE190D2834983BE9B1882D8651F72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0800000">
              <a:off x="5184" y="2064"/>
              <a:ext cx="432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3" name="Group 56"/>
          <p:cNvGrpSpPr>
            <a:grpSpLocks/>
          </p:cNvGrpSpPr>
          <p:nvPr/>
        </p:nvGrpSpPr>
        <p:grpSpPr bwMode="auto">
          <a:xfrm>
            <a:off x="0" y="914400"/>
            <a:ext cx="304800" cy="5029200"/>
            <a:chOff x="5184" y="816"/>
            <a:chExt cx="432" cy="2688"/>
          </a:xfrm>
        </p:grpSpPr>
        <p:pic>
          <p:nvPicPr>
            <p:cNvPr id="5151" name="Picture 57" descr="56CEE190D2834983BE9B1882D8651F72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0800000">
              <a:off x="5184" y="816"/>
              <a:ext cx="432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52" name="Picture 58" descr="56CEE190D2834983BE9B1882D8651F72"/>
            <p:cNvPicPr>
              <a:picLocks noChangeAspect="1" noChangeArrowheads="1" noCrop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 rot="10800000">
              <a:off x="5184" y="2064"/>
              <a:ext cx="432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171" name="Picture 2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5329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36" y="0"/>
              <a:ext cx="5040" cy="96"/>
              <a:chOff x="336" y="144"/>
              <a:chExt cx="4608" cy="144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13" name="Picture 1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4" name="Picture 12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211" name="Picture 1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2" name="Picture 1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209" name="Picture 1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0" name="Picture 1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207" name="Picture 2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8" name="Picture 2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480" y="4272"/>
              <a:ext cx="4896" cy="48"/>
              <a:chOff x="336" y="144"/>
              <a:chExt cx="4608" cy="144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01" name="Picture 2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2" name="Picture 2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199" name="Picture 3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0" name="Picture 3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197" name="Picture 3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8" name="Picture 3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195" name="Picture 36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6" name="Picture 3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0" y="288"/>
              <a:ext cx="96" cy="3696"/>
              <a:chOff x="1056" y="240"/>
              <a:chExt cx="96" cy="3696"/>
            </a:xfrm>
          </p:grpSpPr>
          <p:grpSp>
            <p:nvGrpSpPr>
              <p:cNvPr id="14" name="Group 22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9" name="Picture 2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0" name="Picture 2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7" name="Picture 39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8" name="Picture 4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6" name="Group 42"/>
            <p:cNvGrpSpPr>
              <a:grpSpLocks/>
            </p:cNvGrpSpPr>
            <p:nvPr/>
          </p:nvGrpSpPr>
          <p:grpSpPr bwMode="auto">
            <a:xfrm>
              <a:off x="5664" y="384"/>
              <a:ext cx="96" cy="3696"/>
              <a:chOff x="1056" y="240"/>
              <a:chExt cx="96" cy="3696"/>
            </a:xfrm>
          </p:grpSpPr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3" name="Picture 4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4" name="Picture 4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8" name="Group 46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1" name="Picture 4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2" name="Picture 4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176" name="Picture 49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" y="3889"/>
              <a:ext cx="432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50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51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>
              <a:off x="5376" y="3938"/>
              <a:ext cx="384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" name="Rectangle 47"/>
          <p:cNvSpPr/>
          <p:nvPr/>
        </p:nvSpPr>
        <p:spPr>
          <a:xfrm>
            <a:off x="1143000" y="381000"/>
            <a:ext cx="1661032" cy="830997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3333FF"/>
                </a:solidFill>
              </a:rPr>
              <a:t>/ </a:t>
            </a:r>
            <a:r>
              <a:rPr lang="en-US" sz="4800" b="1" dirty="0" err="1" smtClean="0">
                <a:solidFill>
                  <a:srgbClr val="3333FF"/>
                </a:solidFill>
              </a:rPr>
              <a:t>əʊ</a:t>
            </a:r>
            <a:r>
              <a:rPr lang="en-US" sz="4800" b="1" dirty="0" smtClean="0">
                <a:solidFill>
                  <a:srgbClr val="3333FF"/>
                </a:solidFill>
              </a:rPr>
              <a:t> /</a:t>
            </a:r>
            <a:endParaRPr lang="en-US" sz="4800" b="1" dirty="0">
              <a:solidFill>
                <a:srgbClr val="3333F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791200" y="228600"/>
            <a:ext cx="142378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/ ʌ / </a:t>
            </a:r>
          </a:p>
        </p:txBody>
      </p:sp>
      <p:graphicFrame>
        <p:nvGraphicFramePr>
          <p:cNvPr id="51" name="Table 50"/>
          <p:cNvGraphicFramePr>
            <a:graphicFrameLocks noGrp="1"/>
          </p:cNvGraphicFramePr>
          <p:nvPr/>
        </p:nvGraphicFramePr>
        <p:xfrm>
          <a:off x="762000" y="1600200"/>
          <a:ext cx="1905000" cy="3962398"/>
        </p:xfrm>
        <a:graphic>
          <a:graphicData uri="http://schemas.openxmlformats.org/drawingml/2006/table">
            <a:tbl>
              <a:tblPr/>
              <a:tblGrid>
                <a:gridCol w="1905000"/>
              </a:tblGrid>
              <a:tr h="598097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</a:t>
                      </a:r>
                      <a:r>
                        <a:rPr lang="en-US" sz="28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endParaRPr lang="en-US" sz="2800" dirty="0">
                        <a:solidFill>
                          <a:srgbClr val="3333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85140" marR="51084" marT="8514" marB="8514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72860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</a:t>
                      </a:r>
                      <a:r>
                        <a:rPr lang="en-US" sz="28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endParaRPr lang="en-US" sz="2800" dirty="0">
                        <a:solidFill>
                          <a:srgbClr val="3333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85140" marR="51084" marT="8514" marB="8514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91768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ag</a:t>
                      </a:r>
                      <a:r>
                        <a:rPr lang="en-US" sz="28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endParaRPr lang="en-US" sz="2800" dirty="0">
                        <a:solidFill>
                          <a:srgbClr val="3333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85140" marR="51084" marT="8514" marB="8514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10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mosquit</a:t>
                      </a:r>
                      <a:r>
                        <a:rPr lang="en-US" sz="2800" b="1" dirty="0" smtClean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endParaRPr lang="en-US" sz="2800" dirty="0">
                        <a:solidFill>
                          <a:srgbClr val="3333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85140" marR="51084" marT="8514" marB="8514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6318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potat</a:t>
                      </a:r>
                      <a:r>
                        <a:rPr lang="en-US" sz="28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endParaRPr lang="en-US" sz="2800" dirty="0">
                        <a:solidFill>
                          <a:srgbClr val="3333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85140" marR="51084" marT="8514" marB="8514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22385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tomat</a:t>
                      </a:r>
                      <a:r>
                        <a:rPr lang="en-US" sz="2800" b="1" dirty="0">
                          <a:solidFill>
                            <a:srgbClr val="3333FF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endParaRPr lang="en-US" sz="2800" dirty="0">
                        <a:solidFill>
                          <a:srgbClr val="3333FF"/>
                        </a:solidFill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85140" marR="51084" marT="8514" marB="8514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3048000" y="1600200"/>
            <a:ext cx="1219200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/>
                <a:ea typeface="Times New Roman"/>
                <a:cs typeface="Times New Roman"/>
              </a:rPr>
              <a:t>g</a:t>
            </a:r>
            <a:r>
              <a:rPr lang="en-US" sz="28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oa</a:t>
            </a:r>
            <a:r>
              <a:rPr lang="en-US" sz="2800" b="1" dirty="0" smtClean="0">
                <a:latin typeface="Arial"/>
                <a:ea typeface="Times New Roman"/>
                <a:cs typeface="Times New Roman"/>
              </a:rPr>
              <a:t>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/>
                <a:ea typeface="Times New Roman"/>
                <a:cs typeface="Times New Roman"/>
              </a:rPr>
              <a:t>c</a:t>
            </a:r>
            <a:r>
              <a:rPr lang="en-US" sz="28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oa</a:t>
            </a:r>
            <a:r>
              <a:rPr lang="en-US" sz="2800" b="1" dirty="0" smtClean="0">
                <a:latin typeface="Arial"/>
                <a:ea typeface="Times New Roman"/>
                <a:cs typeface="Times New Roman"/>
              </a:rPr>
              <a:t>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/>
                <a:ea typeface="Times New Roman"/>
                <a:cs typeface="Times New Roman"/>
              </a:rPr>
              <a:t>r</a:t>
            </a:r>
            <a:r>
              <a:rPr lang="en-US" sz="28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oa</a:t>
            </a:r>
            <a:r>
              <a:rPr lang="en-US" sz="2800" b="1" dirty="0" smtClean="0">
                <a:latin typeface="Arial"/>
                <a:ea typeface="Times New Roman"/>
                <a:cs typeface="Times New Roman"/>
              </a:rPr>
              <a:t>d</a:t>
            </a:r>
          </a:p>
        </p:txBody>
      </p:sp>
      <p:cxnSp>
        <p:nvCxnSpPr>
          <p:cNvPr id="54" name="Straight Connector 53"/>
          <p:cNvCxnSpPr/>
          <p:nvPr/>
        </p:nvCxnSpPr>
        <p:spPr>
          <a:xfrm rot="5400000">
            <a:off x="2020094" y="2932906"/>
            <a:ext cx="5562600" cy="158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6" name="Rectangle 55"/>
          <p:cNvSpPr/>
          <p:nvPr/>
        </p:nvSpPr>
        <p:spPr>
          <a:xfrm>
            <a:off x="3200400" y="3886200"/>
            <a:ext cx="723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old</a:t>
            </a:r>
          </a:p>
        </p:txBody>
      </p:sp>
      <p:sp>
        <p:nvSpPr>
          <p:cNvPr id="57" name="Rectangle 56"/>
          <p:cNvSpPr/>
          <p:nvPr/>
        </p:nvSpPr>
        <p:spPr>
          <a:xfrm>
            <a:off x="3048000" y="4724400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know</a:t>
            </a:r>
          </a:p>
        </p:txBody>
      </p:sp>
      <p:sp>
        <p:nvSpPr>
          <p:cNvPr id="25603" name="Rectangle 3"/>
          <p:cNvSpPr>
            <a:spLocks noChangeArrowheads="1"/>
          </p:cNvSpPr>
          <p:nvPr/>
        </p:nvSpPr>
        <p:spPr bwMode="auto">
          <a:xfrm>
            <a:off x="4953000" y="1981200"/>
            <a:ext cx="20574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u</a:t>
            </a:r>
            <a:r>
              <a:rPr lang="en-US" sz="28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p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c</a:t>
            </a:r>
            <a:r>
              <a:rPr lang="en-US" sz="28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u</a:t>
            </a:r>
            <a:r>
              <a:rPr lang="en-US" sz="28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t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c</a:t>
            </a:r>
            <a:r>
              <a:rPr lang="en-US" sz="28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u</a:t>
            </a:r>
            <a:r>
              <a:rPr lang="en-US" sz="28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p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m</a:t>
            </a:r>
            <a:r>
              <a:rPr lang="en-US" sz="28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u</a:t>
            </a:r>
            <a:r>
              <a:rPr lang="en-US" sz="28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ch</a:t>
            </a:r>
          </a:p>
        </p:txBody>
      </p:sp>
      <p:graphicFrame>
        <p:nvGraphicFramePr>
          <p:cNvPr id="60" name="Table 59"/>
          <p:cNvGraphicFramePr>
            <a:graphicFrameLocks noGrp="1"/>
          </p:cNvGraphicFramePr>
          <p:nvPr/>
        </p:nvGraphicFramePr>
        <p:xfrm>
          <a:off x="6705600" y="1371600"/>
          <a:ext cx="1905000" cy="4724400"/>
        </p:xfrm>
        <a:graphic>
          <a:graphicData uri="http://schemas.openxmlformats.org/drawingml/2006/table">
            <a:tbl>
              <a:tblPr/>
              <a:tblGrid>
                <a:gridCol w="1905000"/>
              </a:tblGrid>
              <a:tr h="426014">
                <a:tc>
                  <a:txBody>
                    <a:bodyPr/>
                    <a:lstStyle/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c</a:t>
                      </a:r>
                      <a:r>
                        <a:rPr lang="en-US" sz="28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</a:t>
                      </a:r>
                    </a:p>
                  </a:txBody>
                  <a:tcPr marL="95250" marR="57150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014">
                <a:tc>
                  <a:txBody>
                    <a:bodyPr/>
                    <a:lstStyle/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</a:t>
                      </a:r>
                      <a:r>
                        <a:rPr lang="en-US" sz="28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me</a:t>
                      </a:r>
                    </a:p>
                  </a:txBody>
                  <a:tcPr marL="95250" marR="57150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014">
                <a:tc>
                  <a:txBody>
                    <a:bodyPr/>
                    <a:lstStyle/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US" sz="28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ne</a:t>
                      </a:r>
                    </a:p>
                  </a:txBody>
                  <a:tcPr marL="95250" marR="57150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014">
                <a:tc>
                  <a:txBody>
                    <a:bodyPr/>
                    <a:lstStyle/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l</a:t>
                      </a:r>
                      <a:r>
                        <a:rPr lang="en-US" sz="28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ve</a:t>
                      </a:r>
                    </a:p>
                  </a:txBody>
                  <a:tcPr marL="95250" marR="57150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014">
                <a:tc>
                  <a:txBody>
                    <a:bodyPr/>
                    <a:lstStyle/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</a:t>
                      </a:r>
                      <a:r>
                        <a:rPr lang="en-US" sz="28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es</a:t>
                      </a:r>
                    </a:p>
                  </a:txBody>
                  <a:tcPr marL="95250" marR="57150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376">
                <a:tc>
                  <a:txBody>
                    <a:bodyPr/>
                    <a:lstStyle/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28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nkey</a:t>
                      </a:r>
                    </a:p>
                  </a:txBody>
                  <a:tcPr marL="95250" marR="57150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376">
                <a:tc>
                  <a:txBody>
                    <a:bodyPr/>
                    <a:lstStyle/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m</a:t>
                      </a:r>
                      <a:r>
                        <a:rPr lang="en-US" sz="28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ther</a:t>
                      </a:r>
                    </a:p>
                  </a:txBody>
                  <a:tcPr marL="95250" marR="57150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376">
                <a:tc>
                  <a:txBody>
                    <a:bodyPr/>
                    <a:lstStyle/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br</a:t>
                      </a:r>
                      <a:r>
                        <a:rPr lang="en-US" sz="2800" b="1" kern="1200" dirty="0">
                          <a:solidFill>
                            <a:srgbClr val="C00000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o</a:t>
                      </a:r>
                      <a:r>
                        <a:rPr lang="en-US" sz="2800" b="1" kern="1200" dirty="0">
                          <a:solidFill>
                            <a:srgbClr val="333333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ther</a:t>
                      </a:r>
                    </a:p>
                  </a:txBody>
                  <a:tcPr marL="95250" marR="57150" marT="9525" marB="9525" anchor="ctr">
                    <a:lnL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171" name="Picture 2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5329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36" y="0"/>
              <a:ext cx="5040" cy="96"/>
              <a:chOff x="336" y="144"/>
              <a:chExt cx="4608" cy="144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13" name="Picture 1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4" name="Picture 12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211" name="Picture 1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2" name="Picture 1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209" name="Picture 1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0" name="Picture 1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207" name="Picture 2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8" name="Picture 2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480" y="4272"/>
              <a:ext cx="4896" cy="48"/>
              <a:chOff x="336" y="144"/>
              <a:chExt cx="4608" cy="144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01" name="Picture 2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2" name="Picture 2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199" name="Picture 3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0" name="Picture 3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197" name="Picture 3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8" name="Picture 3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195" name="Picture 36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6" name="Picture 3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0" y="288"/>
              <a:ext cx="96" cy="3696"/>
              <a:chOff x="1056" y="240"/>
              <a:chExt cx="96" cy="3696"/>
            </a:xfrm>
          </p:grpSpPr>
          <p:grpSp>
            <p:nvGrpSpPr>
              <p:cNvPr id="14" name="Group 22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9" name="Picture 2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0" name="Picture 2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7" name="Picture 39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8" name="Picture 4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6" name="Group 42"/>
            <p:cNvGrpSpPr>
              <a:grpSpLocks/>
            </p:cNvGrpSpPr>
            <p:nvPr/>
          </p:nvGrpSpPr>
          <p:grpSpPr bwMode="auto">
            <a:xfrm>
              <a:off x="5664" y="384"/>
              <a:ext cx="96" cy="3696"/>
              <a:chOff x="1056" y="240"/>
              <a:chExt cx="96" cy="3696"/>
            </a:xfrm>
          </p:grpSpPr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3" name="Picture 4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4" name="Picture 4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8" name="Group 46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1" name="Picture 4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2" name="Picture 4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176" name="Picture 49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" y="3889"/>
              <a:ext cx="432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50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51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>
              <a:off x="5376" y="3938"/>
              <a:ext cx="384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46"/>
          <p:cNvSpPr/>
          <p:nvPr/>
        </p:nvSpPr>
        <p:spPr>
          <a:xfrm>
            <a:off x="533400" y="152400"/>
            <a:ext cx="143257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Listen</a:t>
            </a:r>
            <a:endParaRPr lang="en-US" sz="4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962400" y="304800"/>
            <a:ext cx="1661032" cy="830997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3333FF"/>
                </a:solidFill>
              </a:rPr>
              <a:t>/ </a:t>
            </a:r>
            <a:r>
              <a:rPr lang="en-US" sz="4800" b="1" dirty="0" err="1" smtClean="0">
                <a:solidFill>
                  <a:srgbClr val="3333FF"/>
                </a:solidFill>
              </a:rPr>
              <a:t>əʊ</a:t>
            </a:r>
            <a:r>
              <a:rPr lang="en-US" sz="4800" b="1" dirty="0" smtClean="0">
                <a:solidFill>
                  <a:srgbClr val="3333FF"/>
                </a:solidFill>
              </a:rPr>
              <a:t> /</a:t>
            </a:r>
            <a:endParaRPr lang="en-US" sz="4800" b="1" dirty="0">
              <a:solidFill>
                <a:srgbClr val="3333F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239000" y="228600"/>
            <a:ext cx="142378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/ ʌ / </a:t>
            </a:r>
          </a:p>
        </p:txBody>
      </p:sp>
      <p:cxnSp>
        <p:nvCxnSpPr>
          <p:cNvPr id="50" name="Straight Connector 49"/>
          <p:cNvCxnSpPr/>
          <p:nvPr/>
        </p:nvCxnSpPr>
        <p:spPr>
          <a:xfrm rot="5400000">
            <a:off x="3544094" y="3466306"/>
            <a:ext cx="5562600" cy="1588"/>
          </a:xfrm>
          <a:prstGeom prst="line">
            <a:avLst/>
          </a:prstGeom>
          <a:ln>
            <a:solidFill>
              <a:srgbClr val="92D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381000" y="914400"/>
            <a:ext cx="2133600" cy="5478423"/>
          </a:xfrm>
          <a:prstGeom prst="rect">
            <a:avLst/>
          </a:prstGeom>
          <a:solidFill>
            <a:srgbClr val="92D05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some                rode               don’t                hope                Monday         </a:t>
            </a:r>
          </a:p>
          <a:p>
            <a:pPr marL="0" marR="0" lvl="0" indent="0" algn="l" defTabSz="914400" rtl="0" eaLnBrk="0" fontAlgn="base" latinLnBrk="0" hangingPunct="0">
              <a:lnSpc>
                <a:spcPts val="42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homework        month           come            post                      one</a:t>
            </a:r>
            <a:r>
              <a:rPr kumimoji="0" lang="en-US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2" name="Picture 6" descr="http://files.softicons.com/download/computer-icons/color-speakers-icon-pack-by-svengraph/png/512x512/Metal_Blue_Speaker.png">
            <a:hlinkClick r:id="" action="ppaction://noaction">
              <a:snd r:embed="rId4" name="07 Track 7.wav"/>
            </a:hlinkClick>
          </p:cNvPr>
          <p:cNvPicPr>
            <a:picLocks noChangeAspect="1" noChangeArrowheads="1"/>
          </p:cNvPicPr>
          <p:nvPr/>
        </p:nvPicPr>
        <p:blipFill>
          <a:blip r:embed="rId5" cstate="print"/>
          <a:srcRect l="19048" r="19048" b="4762"/>
          <a:stretch>
            <a:fillRect/>
          </a:stretch>
        </p:blipFill>
        <p:spPr bwMode="auto">
          <a:xfrm>
            <a:off x="2057400" y="304800"/>
            <a:ext cx="39624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3733800" y="1600200"/>
            <a:ext cx="2362200" cy="3970318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rode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don’t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hope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homework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                 post </a:t>
            </a: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781800" y="1600200"/>
            <a:ext cx="1752600" cy="3970318"/>
          </a:xfrm>
          <a:prstGeom prst="rect">
            <a:avLst/>
          </a:prstGeom>
          <a:solidFill>
            <a:srgbClr val="66FF33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some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Monday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month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come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2800" b="1" dirty="0" smtClean="0"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0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" grpId="0" animBg="1"/>
      <p:bldP spid="19" grpId="0" animBg="1"/>
      <p:bldP spid="307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171" name="Picture 2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5329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36" y="0"/>
              <a:ext cx="5040" cy="96"/>
              <a:chOff x="336" y="144"/>
              <a:chExt cx="4608" cy="144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13" name="Picture 1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4" name="Picture 12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211" name="Picture 1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2" name="Picture 1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209" name="Picture 1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0" name="Picture 1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207" name="Picture 2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8" name="Picture 2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480" y="4272"/>
              <a:ext cx="4896" cy="48"/>
              <a:chOff x="336" y="144"/>
              <a:chExt cx="4608" cy="144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01" name="Picture 2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2" name="Picture 2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199" name="Picture 3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0" name="Picture 3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197" name="Picture 3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8" name="Picture 3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195" name="Picture 36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6" name="Picture 3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0" y="288"/>
              <a:ext cx="96" cy="3696"/>
              <a:chOff x="1056" y="240"/>
              <a:chExt cx="96" cy="3696"/>
            </a:xfrm>
          </p:grpSpPr>
          <p:grpSp>
            <p:nvGrpSpPr>
              <p:cNvPr id="14" name="Group 22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9" name="Picture 2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0" name="Picture 2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7" name="Picture 39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8" name="Picture 4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6" name="Group 42"/>
            <p:cNvGrpSpPr>
              <a:grpSpLocks/>
            </p:cNvGrpSpPr>
            <p:nvPr/>
          </p:nvGrpSpPr>
          <p:grpSpPr bwMode="auto">
            <a:xfrm>
              <a:off x="5664" y="384"/>
              <a:ext cx="96" cy="3696"/>
              <a:chOff x="1056" y="240"/>
              <a:chExt cx="96" cy="3696"/>
            </a:xfrm>
          </p:grpSpPr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3" name="Picture 4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4" name="Picture 4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8" name="Group 46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1" name="Picture 4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2" name="Picture 4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176" name="Picture 49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" y="3889"/>
              <a:ext cx="432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50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51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>
              <a:off x="5376" y="3938"/>
              <a:ext cx="384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46"/>
          <p:cNvSpPr/>
          <p:nvPr/>
        </p:nvSpPr>
        <p:spPr>
          <a:xfrm>
            <a:off x="685800" y="304800"/>
            <a:ext cx="7620000" cy="1668277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lnSpc>
                <a:spcPts val="4200"/>
              </a:lnSpc>
              <a:defRPr/>
            </a:pP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Listen and repeat. </a:t>
            </a:r>
          </a:p>
          <a:p>
            <a:pPr>
              <a:lnSpc>
                <a:spcPts val="4200"/>
              </a:lnSpc>
              <a:defRPr/>
            </a:pP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Underline the sound /</a:t>
            </a:r>
            <a:r>
              <a:rPr lang="en-US" sz="2800" b="1" dirty="0" err="1" smtClean="0">
                <a:ln w="1905"/>
                <a:solidFill>
                  <a:srgbClr val="66FF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əʊ</a:t>
            </a: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 and /</a:t>
            </a: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ʌ</a:t>
            </a: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  </a:t>
            </a:r>
          </a:p>
          <a:p>
            <a:pPr>
              <a:lnSpc>
                <a:spcPts val="4200"/>
              </a:lnSpc>
              <a:defRPr/>
            </a:pPr>
            <a:endParaRPr lang="en-US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3400" y="1524000"/>
            <a:ext cx="28194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NL" sz="3200" b="1" i="1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Answer key:</a:t>
            </a:r>
            <a:r>
              <a:rPr kumimoji="0" lang="nl-NL" sz="32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nl-NL" sz="32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457200" y="2209800"/>
            <a:ext cx="8382000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255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They are g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ing to 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pen a new library.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255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I’m c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ming h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 from school.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255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His br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ther eats l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nch in the school canteen.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255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new school year starts next m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nth.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255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My br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ther is doing his h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mework.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025525" algn="l"/>
              </a:tabLst>
            </a:pP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He g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es to the jud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club every S</a:t>
            </a:r>
            <a:r>
              <a:rPr kumimoji="0" lang="en-US" sz="2800" b="1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u</a:t>
            </a:r>
            <a:r>
              <a:rPr kumimoji="0" lang="en-US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nday.</a:t>
            </a:r>
            <a:endParaRPr kumimoji="0" lang="en-US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0" name="Picture 25" descr="991510872">
            <a:hlinkClick r:id="" action="ppaction://noaction">
              <a:snd r:embed="rId4" name="08 Track 8.wav"/>
            </a:hlinkClick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315200" y="533400"/>
            <a:ext cx="9906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" grpId="0"/>
      <p:bldP spid="1026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WordArt 2"/>
          <p:cNvSpPr>
            <a:spLocks noChangeArrowheads="1" noChangeShapeType="1" noTextEdit="1"/>
          </p:cNvSpPr>
          <p:nvPr/>
        </p:nvSpPr>
        <p:spPr bwMode="auto">
          <a:xfrm>
            <a:off x="381000" y="381000"/>
            <a:ext cx="205740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Unit </a:t>
            </a:r>
            <a:r>
              <a:rPr lang="en-US" sz="3600" b="1" kern="10" dirty="0" smtClean="0">
                <a:ln w="9525">
                  <a:noFill/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1</a:t>
            </a:r>
            <a:endParaRPr lang="en-US" sz="3600" b="1" kern="10" dirty="0">
              <a:ln w="9525">
                <a:noFill/>
                <a:round/>
                <a:headEnd/>
                <a:tailEnd/>
              </a:ln>
              <a:solidFill>
                <a:srgbClr val="00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9619" name="WordArt 3"/>
          <p:cNvSpPr>
            <a:spLocks noChangeArrowheads="1" noChangeShapeType="1" noTextEdit="1"/>
          </p:cNvSpPr>
          <p:nvPr/>
        </p:nvSpPr>
        <p:spPr bwMode="auto">
          <a:xfrm>
            <a:off x="381000" y="1752600"/>
            <a:ext cx="8382000" cy="1266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7200" b="1" kern="10" dirty="0" smtClean="0">
                <a:ln w="254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MY NEW SCHOOL</a:t>
            </a:r>
            <a:endParaRPr lang="en-US" sz="7200" b="1" kern="10" dirty="0">
              <a:ln w="25400">
                <a:solidFill>
                  <a:schemeClr val="tx1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39621" name="WordArt 5"/>
          <p:cNvSpPr>
            <a:spLocks noChangeArrowheads="1" noChangeShapeType="1" noTextEdit="1"/>
          </p:cNvSpPr>
          <p:nvPr/>
        </p:nvSpPr>
        <p:spPr bwMode="auto">
          <a:xfrm>
            <a:off x="2286000" y="4267200"/>
            <a:ext cx="54864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 smtClean="0">
                <a:ln w="28575">
                  <a:solidFill>
                    <a:srgbClr val="2209D9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A CLOSER LOOK 1</a:t>
            </a:r>
            <a:endParaRPr lang="en-US" sz="5400" b="1" kern="10" dirty="0">
              <a:ln w="28575">
                <a:solidFill>
                  <a:srgbClr val="2209D9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pic>
        <p:nvPicPr>
          <p:cNvPr id="6149" name="Picture 7" descr="N7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3048000"/>
            <a:ext cx="6858000" cy="1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9629" name="Text Box 13"/>
          <p:cNvSpPr txBox="1">
            <a:spLocks noChangeArrowheads="1"/>
          </p:cNvSpPr>
          <p:nvPr/>
        </p:nvSpPr>
        <p:spPr bwMode="auto">
          <a:xfrm>
            <a:off x="381000" y="3276600"/>
            <a:ext cx="20574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.VnAristote" pitchFamily="34" charset="0"/>
              </a:rPr>
              <a:t>Period </a:t>
            </a:r>
            <a:r>
              <a:rPr lang="en-US" sz="3600" b="1" dirty="0" smtClean="0">
                <a:solidFill>
                  <a:srgbClr val="FF0000"/>
                </a:solidFill>
                <a:latin typeface=".VnAristote" pitchFamily="34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.VnAristote" pitchFamily="34" charset="0"/>
            </a:endParaRPr>
          </a:p>
        </p:txBody>
      </p:sp>
      <p:pic>
        <p:nvPicPr>
          <p:cNvPr id="6152" name="Picture 9" descr="49AF38FFEB6845B3B114AB5BA0AB9D0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67200"/>
            <a:ext cx="2135188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10" descr="F9849DCFA90C473196ECD16214E77005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53200" y="4267200"/>
            <a:ext cx="25908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11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8155782" y="2381"/>
            <a:ext cx="990600" cy="98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5" name="Picture 12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8382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6" name="Picture 13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5400000">
            <a:off x="-1587" y="5945187"/>
            <a:ext cx="914400" cy="91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7" name="Picture 14" descr="POINSET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0800000">
            <a:off x="8305800" y="6022975"/>
            <a:ext cx="83820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8991600" y="838200"/>
            <a:ext cx="152400" cy="5029200"/>
            <a:chOff x="5184" y="816"/>
            <a:chExt cx="432" cy="2688"/>
          </a:xfrm>
        </p:grpSpPr>
        <p:pic>
          <p:nvPicPr>
            <p:cNvPr id="6189" name="Picture 16" descr="56CEE190D2834983BE9B1882D8651F72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>
              <a:off x="5184" y="816"/>
              <a:ext cx="432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90" name="Picture 17" descr="56CEE190D2834983BE9B1882D8651F72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>
              <a:off x="5184" y="2064"/>
              <a:ext cx="432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31"/>
          <p:cNvGrpSpPr>
            <a:grpSpLocks/>
          </p:cNvGrpSpPr>
          <p:nvPr/>
        </p:nvGrpSpPr>
        <p:grpSpPr bwMode="auto">
          <a:xfrm>
            <a:off x="0" y="914400"/>
            <a:ext cx="152400" cy="5029200"/>
            <a:chOff x="5184" y="816"/>
            <a:chExt cx="432" cy="2688"/>
          </a:xfrm>
        </p:grpSpPr>
        <p:pic>
          <p:nvPicPr>
            <p:cNvPr id="6175" name="Picture 32" descr="56CEE190D2834983BE9B1882D8651F72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>
              <a:off x="5184" y="816"/>
              <a:ext cx="432" cy="14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76" name="Picture 33" descr="56CEE190D2834983BE9B1882D8651F72"/>
            <p:cNvPicPr>
              <a:picLocks noChangeAspect="1" noChangeArrowheads="1" noCrop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>
              <a:off x="5184" y="2064"/>
              <a:ext cx="432" cy="14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Group 34"/>
          <p:cNvGrpSpPr>
            <a:grpSpLocks/>
          </p:cNvGrpSpPr>
          <p:nvPr/>
        </p:nvGrpSpPr>
        <p:grpSpPr bwMode="auto">
          <a:xfrm>
            <a:off x="990600" y="6629400"/>
            <a:ext cx="7315200" cy="228600"/>
            <a:chOff x="336" y="144"/>
            <a:chExt cx="4608" cy="144"/>
          </a:xfrm>
        </p:grpSpPr>
        <p:grpSp>
          <p:nvGrpSpPr>
            <p:cNvPr id="10" name="Group 35"/>
            <p:cNvGrpSpPr>
              <a:grpSpLocks/>
            </p:cNvGrpSpPr>
            <p:nvPr/>
          </p:nvGrpSpPr>
          <p:grpSpPr bwMode="auto">
            <a:xfrm rot="-5400000">
              <a:off x="960" y="-480"/>
              <a:ext cx="144" cy="1392"/>
              <a:chOff x="5184" y="816"/>
              <a:chExt cx="432" cy="2688"/>
            </a:xfrm>
          </p:grpSpPr>
          <p:pic>
            <p:nvPicPr>
              <p:cNvPr id="6173" name="Picture 36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0800000">
                <a:off x="5184" y="816"/>
                <a:ext cx="432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74" name="Picture 37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0800000">
                <a:off x="5184" y="2064"/>
                <a:ext cx="432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1" name="Group 38"/>
            <p:cNvGrpSpPr>
              <a:grpSpLocks/>
            </p:cNvGrpSpPr>
            <p:nvPr/>
          </p:nvGrpSpPr>
          <p:grpSpPr bwMode="auto">
            <a:xfrm rot="-5400000">
              <a:off x="2064" y="-480"/>
              <a:ext cx="144" cy="1392"/>
              <a:chOff x="5184" y="816"/>
              <a:chExt cx="432" cy="2688"/>
            </a:xfrm>
          </p:grpSpPr>
          <p:pic>
            <p:nvPicPr>
              <p:cNvPr id="6171" name="Picture 39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0800000">
                <a:off x="5184" y="816"/>
                <a:ext cx="432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72" name="Picture 40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0800000">
                <a:off x="5184" y="2064"/>
                <a:ext cx="432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2" name="Group 41"/>
            <p:cNvGrpSpPr>
              <a:grpSpLocks/>
            </p:cNvGrpSpPr>
            <p:nvPr/>
          </p:nvGrpSpPr>
          <p:grpSpPr bwMode="auto">
            <a:xfrm rot="-5400000">
              <a:off x="2976" y="-480"/>
              <a:ext cx="144" cy="1392"/>
              <a:chOff x="5184" y="816"/>
              <a:chExt cx="432" cy="2688"/>
            </a:xfrm>
          </p:grpSpPr>
          <p:pic>
            <p:nvPicPr>
              <p:cNvPr id="6169" name="Picture 42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0800000">
                <a:off x="5184" y="816"/>
                <a:ext cx="432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70" name="Picture 43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0800000">
                <a:off x="5184" y="2064"/>
                <a:ext cx="432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13" name="Group 44"/>
            <p:cNvGrpSpPr>
              <a:grpSpLocks/>
            </p:cNvGrpSpPr>
            <p:nvPr/>
          </p:nvGrpSpPr>
          <p:grpSpPr bwMode="auto">
            <a:xfrm rot="-5400000">
              <a:off x="4176" y="-480"/>
              <a:ext cx="144" cy="1392"/>
              <a:chOff x="5184" y="816"/>
              <a:chExt cx="432" cy="2688"/>
            </a:xfrm>
          </p:grpSpPr>
          <p:pic>
            <p:nvPicPr>
              <p:cNvPr id="6167" name="Picture 45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0800000">
                <a:off x="5184" y="816"/>
                <a:ext cx="432" cy="14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68" name="Picture 46" descr="56CEE190D2834983BE9B1882D8651F72"/>
              <p:cNvPicPr>
                <a:picLocks noChangeAspect="1" noChangeArrowheads="1" noCrop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 bwMode="auto">
              <a:xfrm rot="10800000">
                <a:off x="5184" y="2064"/>
                <a:ext cx="432" cy="14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7" name="Rectangle 46"/>
          <p:cNvSpPr/>
          <p:nvPr/>
        </p:nvSpPr>
        <p:spPr>
          <a:xfrm>
            <a:off x="2895600" y="3429000"/>
            <a:ext cx="225254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Lesson </a:t>
            </a:r>
            <a:r>
              <a:rPr lang="en-US" sz="4000" b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2: 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96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9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9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96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9618" grpId="0" animBg="1"/>
      <p:bldP spid="239619" grpId="0" animBg="1"/>
      <p:bldP spid="239621" grpId="0" animBg="1"/>
      <p:bldP spid="2396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171" name="Picture 2" descr="POINSET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>
              <a:off x="5329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36" y="0"/>
              <a:ext cx="5040" cy="96"/>
              <a:chOff x="336" y="144"/>
              <a:chExt cx="4608" cy="144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13" name="Picture 1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4" name="Picture 12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211" name="Picture 1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2" name="Picture 1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209" name="Picture 1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0" name="Picture 1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207" name="Picture 2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8" name="Picture 2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480" y="4272"/>
              <a:ext cx="4896" cy="48"/>
              <a:chOff x="336" y="144"/>
              <a:chExt cx="4608" cy="144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01" name="Picture 2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2" name="Picture 2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199" name="Picture 3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0" name="Picture 3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197" name="Picture 3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8" name="Picture 3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195" name="Picture 36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6" name="Picture 3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0" y="288"/>
              <a:ext cx="96" cy="3696"/>
              <a:chOff x="1056" y="240"/>
              <a:chExt cx="96" cy="3696"/>
            </a:xfrm>
          </p:grpSpPr>
          <p:grpSp>
            <p:nvGrpSpPr>
              <p:cNvPr id="14" name="Group 22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9" name="Picture 2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0" name="Picture 2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7" name="Picture 39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8" name="Picture 4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6" name="Group 42"/>
            <p:cNvGrpSpPr>
              <a:grpSpLocks/>
            </p:cNvGrpSpPr>
            <p:nvPr/>
          </p:nvGrpSpPr>
          <p:grpSpPr bwMode="auto">
            <a:xfrm>
              <a:off x="5664" y="384"/>
              <a:ext cx="96" cy="3696"/>
              <a:chOff x="1056" y="240"/>
              <a:chExt cx="96" cy="3696"/>
            </a:xfrm>
          </p:grpSpPr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3" name="Picture 4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4" name="Picture 4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8" name="Group 46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1" name="Picture 4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2" name="Picture 4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4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176" name="Picture 49" descr="POINSET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-5400000">
              <a:off x="-1" y="3889"/>
              <a:ext cx="432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50" descr="POINSET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0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51" descr="POINSET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0800000">
              <a:off x="5376" y="3938"/>
              <a:ext cx="384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" name="AutoShape 38"/>
          <p:cNvSpPr>
            <a:spLocks noChangeArrowheads="1"/>
          </p:cNvSpPr>
          <p:nvPr/>
        </p:nvSpPr>
        <p:spPr bwMode="auto">
          <a:xfrm>
            <a:off x="533400" y="381000"/>
            <a:ext cx="3581400" cy="6096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en-US" sz="2800" b="1" dirty="0">
                <a:solidFill>
                  <a:srgbClr val="003300"/>
                </a:solidFill>
                <a:latin typeface="Times New Roman" pitchFamily="18" charset="0"/>
              </a:rPr>
              <a:t>I. VOCABULARY</a:t>
            </a:r>
            <a:r>
              <a:rPr lang="en-US" sz="2800" b="1" dirty="0">
                <a:solidFill>
                  <a:schemeClr val="tx2"/>
                </a:solidFill>
                <a:latin typeface="VNtimes New Roman" pitchFamily="34" charset="0"/>
              </a:rPr>
              <a:t> </a:t>
            </a:r>
            <a:endParaRPr lang="en-US" sz="4400" dirty="0">
              <a:solidFill>
                <a:schemeClr val="tx2"/>
              </a:solidFill>
              <a:latin typeface="VNtimes New Roman" pitchFamily="34" charset="0"/>
            </a:endParaRPr>
          </a:p>
        </p:txBody>
      </p:sp>
      <p:pic>
        <p:nvPicPr>
          <p:cNvPr id="49" name="School Subjects - What Do You Learn At School- - Vocabulary Phonics Of ELF Learning - YouTub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685800" y="381000"/>
            <a:ext cx="7797800" cy="58483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video>
          </p:childTnLst>
        </p:cTn>
      </p:par>
    </p:tnLst>
    <p:bldLst>
      <p:bldP spid="48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171" name="Picture 2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5329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36" y="0"/>
              <a:ext cx="5040" cy="96"/>
              <a:chOff x="336" y="144"/>
              <a:chExt cx="4608" cy="144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13" name="Picture 1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4" name="Picture 12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211" name="Picture 1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2" name="Picture 1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209" name="Picture 1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0" name="Picture 1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207" name="Picture 2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8" name="Picture 2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480" y="4272"/>
              <a:ext cx="4896" cy="48"/>
              <a:chOff x="336" y="144"/>
              <a:chExt cx="4608" cy="144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01" name="Picture 2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2" name="Picture 2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199" name="Picture 3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0" name="Picture 3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197" name="Picture 3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8" name="Picture 3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195" name="Picture 36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6" name="Picture 3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0" y="288"/>
              <a:ext cx="96" cy="3696"/>
              <a:chOff x="1056" y="240"/>
              <a:chExt cx="96" cy="3696"/>
            </a:xfrm>
          </p:grpSpPr>
          <p:grpSp>
            <p:nvGrpSpPr>
              <p:cNvPr id="14" name="Group 22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9" name="Picture 2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0" name="Picture 2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7" name="Picture 39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8" name="Picture 4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6" name="Group 42"/>
            <p:cNvGrpSpPr>
              <a:grpSpLocks/>
            </p:cNvGrpSpPr>
            <p:nvPr/>
          </p:nvGrpSpPr>
          <p:grpSpPr bwMode="auto">
            <a:xfrm>
              <a:off x="5664" y="384"/>
              <a:ext cx="96" cy="3696"/>
              <a:chOff x="1056" y="240"/>
              <a:chExt cx="96" cy="3696"/>
            </a:xfrm>
          </p:grpSpPr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3" name="Picture 4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4" name="Picture 4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8" name="Group 46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1" name="Picture 4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2" name="Picture 4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176" name="Picture 49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" y="3889"/>
              <a:ext cx="432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50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51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>
              <a:off x="5376" y="3938"/>
              <a:ext cx="384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8" name="AutoShape 38"/>
          <p:cNvSpPr>
            <a:spLocks noChangeArrowheads="1"/>
          </p:cNvSpPr>
          <p:nvPr/>
        </p:nvSpPr>
        <p:spPr bwMode="auto">
          <a:xfrm>
            <a:off x="457200" y="152400"/>
            <a:ext cx="3581400" cy="6096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en-US" sz="2800" b="1" dirty="0">
                <a:solidFill>
                  <a:srgbClr val="003300"/>
                </a:solidFill>
                <a:latin typeface="Times New Roman" pitchFamily="18" charset="0"/>
              </a:rPr>
              <a:t>I. VOCABULARY</a:t>
            </a:r>
            <a:r>
              <a:rPr lang="en-US" sz="2800" b="1" dirty="0">
                <a:solidFill>
                  <a:schemeClr val="tx2"/>
                </a:solidFill>
                <a:latin typeface="VNtimes New Roman" pitchFamily="34" charset="0"/>
              </a:rPr>
              <a:t> </a:t>
            </a:r>
            <a:endParaRPr lang="en-US" sz="4400" dirty="0">
              <a:solidFill>
                <a:schemeClr val="tx2"/>
              </a:solidFill>
              <a:latin typeface="VNtimes New Roman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676400" y="609600"/>
            <a:ext cx="611635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Listen and repeat the words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0" name="Rectangle 49">
            <a:hlinkClick r:id="" action="ppaction://noaction">
              <a:snd r:embed="rId4" name="1.wav"/>
            </a:hlinkClick>
          </p:cNvPr>
          <p:cNvSpPr/>
          <p:nvPr/>
        </p:nvSpPr>
        <p:spPr>
          <a:xfrm>
            <a:off x="1295400" y="1524000"/>
            <a:ext cx="1715791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physics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1" name="Rectangle 50">
            <a:hlinkClick r:id="" action="ppaction://noaction">
              <a:snd r:embed="rId5" name="2.wav"/>
            </a:hlinkClick>
          </p:cNvPr>
          <p:cNvSpPr/>
          <p:nvPr/>
        </p:nvSpPr>
        <p:spPr>
          <a:xfrm>
            <a:off x="1219200" y="2286000"/>
            <a:ext cx="168828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English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2" name="Rectangle 51">
            <a:hlinkClick r:id="" action="ppaction://noaction">
              <a:snd r:embed="rId6" name="6.wav"/>
            </a:hlinkClick>
          </p:cNvPr>
          <p:cNvSpPr/>
          <p:nvPr/>
        </p:nvSpPr>
        <p:spPr>
          <a:xfrm>
            <a:off x="1219200" y="5410200"/>
            <a:ext cx="287931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school lunch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3" name="Rectangle 52">
            <a:hlinkClick r:id="" action="ppaction://noaction">
              <a:snd r:embed="rId7" name="3.wav"/>
            </a:hlinkClick>
          </p:cNvPr>
          <p:cNvSpPr/>
          <p:nvPr/>
        </p:nvSpPr>
        <p:spPr>
          <a:xfrm>
            <a:off x="1219200" y="2971800"/>
            <a:ext cx="1663725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history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4" name="Rectangle 53">
            <a:hlinkClick r:id="" action="ppaction://noaction">
              <a:snd r:embed="rId8" name="5.wav"/>
            </a:hlinkClick>
          </p:cNvPr>
          <p:cNvSpPr/>
          <p:nvPr/>
        </p:nvSpPr>
        <p:spPr>
          <a:xfrm>
            <a:off x="1295400" y="4572000"/>
            <a:ext cx="114326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judo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5" name="Rectangle 54">
            <a:hlinkClick r:id="" action="ppaction://noaction">
              <a:snd r:embed="rId9" name="4.wav"/>
            </a:hlinkClick>
          </p:cNvPr>
          <p:cNvSpPr/>
          <p:nvPr/>
        </p:nvSpPr>
        <p:spPr>
          <a:xfrm>
            <a:off x="1219200" y="3733800"/>
            <a:ext cx="249106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homework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6" name="Rectangle 55">
            <a:hlinkClick r:id="" action="ppaction://noaction">
              <a:snd r:embed="rId10" name="11.wav"/>
            </a:hlinkClick>
          </p:cNvPr>
          <p:cNvSpPr/>
          <p:nvPr/>
        </p:nvSpPr>
        <p:spPr>
          <a:xfrm>
            <a:off x="6019800" y="4648200"/>
            <a:ext cx="142378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music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7" name="Rectangle 56">
            <a:hlinkClick r:id="" action="ppaction://noaction">
              <a:snd r:embed="rId11" name="12.wav"/>
            </a:hlinkClick>
          </p:cNvPr>
          <p:cNvSpPr/>
          <p:nvPr/>
        </p:nvSpPr>
        <p:spPr>
          <a:xfrm>
            <a:off x="6019800" y="5410200"/>
            <a:ext cx="173797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science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8" name="Rectangle 57">
            <a:hlinkClick r:id="" action="ppaction://noaction">
              <a:snd r:embed="rId12" name="9.wav"/>
            </a:hlinkClick>
          </p:cNvPr>
          <p:cNvSpPr/>
          <p:nvPr/>
        </p:nvSpPr>
        <p:spPr>
          <a:xfrm>
            <a:off x="5943600" y="3048000"/>
            <a:ext cx="1850443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football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9" name="Rectangle 58">
            <a:hlinkClick r:id="" action="ppaction://noaction">
              <a:snd r:embed="rId13" name="10.wav"/>
            </a:hlinkClick>
          </p:cNvPr>
          <p:cNvSpPr/>
          <p:nvPr/>
        </p:nvSpPr>
        <p:spPr>
          <a:xfrm>
            <a:off x="5943600" y="3886200"/>
            <a:ext cx="1531188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lesson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0" name="Rectangle 59">
            <a:hlinkClick r:id="" action="ppaction://noaction">
              <a:snd r:embed="rId14" name="7.wav"/>
            </a:hlinkClick>
          </p:cNvPr>
          <p:cNvSpPr/>
          <p:nvPr/>
        </p:nvSpPr>
        <p:spPr>
          <a:xfrm>
            <a:off x="5867400" y="1447800"/>
            <a:ext cx="1896417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exercise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1" name="Rectangle 60">
            <a:hlinkClick r:id="" action="ppaction://noaction">
              <a:snd r:embed="rId15" name="8.wav"/>
            </a:hlinkClick>
          </p:cNvPr>
          <p:cNvSpPr/>
          <p:nvPr/>
        </p:nvSpPr>
        <p:spPr>
          <a:xfrm>
            <a:off x="5943600" y="2209800"/>
            <a:ext cx="2522742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vocabulary</a:t>
            </a:r>
            <a:endParaRPr lang="en-US" sz="4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utoUpdateAnimBg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171" name="Picture 2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5329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36" y="0"/>
              <a:ext cx="5040" cy="96"/>
              <a:chOff x="336" y="144"/>
              <a:chExt cx="4608" cy="144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13" name="Picture 1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4" name="Picture 12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211" name="Picture 1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2" name="Picture 1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209" name="Picture 1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0" name="Picture 1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207" name="Picture 2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8" name="Picture 2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480" y="4272"/>
              <a:ext cx="4896" cy="48"/>
              <a:chOff x="336" y="144"/>
              <a:chExt cx="4608" cy="144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01" name="Picture 2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2" name="Picture 2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199" name="Picture 3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0" name="Picture 3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197" name="Picture 3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8" name="Picture 3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195" name="Picture 36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6" name="Picture 3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0" y="288"/>
              <a:ext cx="96" cy="3696"/>
              <a:chOff x="1056" y="240"/>
              <a:chExt cx="96" cy="3696"/>
            </a:xfrm>
          </p:grpSpPr>
          <p:grpSp>
            <p:nvGrpSpPr>
              <p:cNvPr id="14" name="Group 22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9" name="Picture 2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0" name="Picture 2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7" name="Picture 39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8" name="Picture 4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6" name="Group 42"/>
            <p:cNvGrpSpPr>
              <a:grpSpLocks/>
            </p:cNvGrpSpPr>
            <p:nvPr/>
          </p:nvGrpSpPr>
          <p:grpSpPr bwMode="auto">
            <a:xfrm>
              <a:off x="5664" y="384"/>
              <a:ext cx="96" cy="3696"/>
              <a:chOff x="1056" y="240"/>
              <a:chExt cx="96" cy="3696"/>
            </a:xfrm>
          </p:grpSpPr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3" name="Picture 4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4" name="Picture 4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8" name="Group 46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1" name="Picture 4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2" name="Picture 4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176" name="Picture 49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" y="3889"/>
              <a:ext cx="432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50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51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>
              <a:off x="5376" y="3938"/>
              <a:ext cx="384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0" name="Rectangle 49"/>
          <p:cNvSpPr/>
          <p:nvPr/>
        </p:nvSpPr>
        <p:spPr>
          <a:xfrm>
            <a:off x="3048000" y="304800"/>
            <a:ext cx="300524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Work in pairs</a:t>
            </a:r>
            <a:endParaRPr lang="en-US" sz="40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1" name="AutoShape 38"/>
          <p:cNvSpPr>
            <a:spLocks noChangeArrowheads="1"/>
          </p:cNvSpPr>
          <p:nvPr/>
        </p:nvSpPr>
        <p:spPr bwMode="auto">
          <a:xfrm>
            <a:off x="609600" y="381000"/>
            <a:ext cx="2438400" cy="6096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PRACTICE</a:t>
            </a:r>
            <a:endParaRPr lang="en-US" sz="4400" dirty="0">
              <a:solidFill>
                <a:schemeClr val="tx2"/>
              </a:solidFill>
              <a:latin typeface="VNtimes New Roman" pitchFamily="34" charset="0"/>
            </a:endParaRPr>
          </a:p>
        </p:txBody>
      </p:sp>
      <p:sp>
        <p:nvSpPr>
          <p:cNvPr id="52" name="Cloud 51"/>
          <p:cNvSpPr/>
          <p:nvPr/>
        </p:nvSpPr>
        <p:spPr>
          <a:xfrm>
            <a:off x="381000" y="1676400"/>
            <a:ext cx="8305800" cy="403860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dirty="0" smtClean="0">
                <a:latin typeface=".VnBodoni" pitchFamily="34" charset="0"/>
              </a:rPr>
              <a:t>MATCHING</a:t>
            </a:r>
            <a:endParaRPr lang="en-US" sz="6600" dirty="0">
              <a:latin typeface=".VnBodoni" pitchFamily="34" charset="0"/>
            </a:endParaRPr>
          </a:p>
        </p:txBody>
      </p:sp>
      <p:graphicFrame>
        <p:nvGraphicFramePr>
          <p:cNvPr id="53" name="Table 52"/>
          <p:cNvGraphicFramePr>
            <a:graphicFrameLocks noGrp="1"/>
          </p:cNvGraphicFramePr>
          <p:nvPr/>
        </p:nvGraphicFramePr>
        <p:xfrm>
          <a:off x="762000" y="1219200"/>
          <a:ext cx="7924800" cy="5029200"/>
        </p:xfrm>
        <a:graphic>
          <a:graphicData uri="http://schemas.openxmlformats.org/drawingml/2006/table">
            <a:tbl>
              <a:tblPr/>
              <a:tblGrid>
                <a:gridCol w="2008085"/>
                <a:gridCol w="1969148"/>
                <a:gridCol w="1972856"/>
                <a:gridCol w="1974711"/>
              </a:tblGrid>
              <a:tr h="7620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Play</a:t>
                      </a:r>
                      <a:endParaRPr lang="en-US" sz="2800" b="1" dirty="0">
                        <a:solidFill>
                          <a:srgbClr val="92D05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Do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Have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Study 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210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football</a:t>
                      </a:r>
                      <a:endParaRPr lang="en-US" sz="2800" b="1" dirty="0">
                        <a:solidFill>
                          <a:srgbClr val="92D05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music</a:t>
                      </a:r>
                      <a:endParaRPr lang="en-US" sz="2800" b="1" dirty="0">
                        <a:solidFill>
                          <a:srgbClr val="92D05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the </a:t>
                      </a:r>
                      <a:r>
                        <a:rPr lang="en-US" sz="2800" b="1" dirty="0" smtClean="0">
                          <a:solidFill>
                            <a:srgbClr val="92D05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piano</a:t>
                      </a:r>
                      <a:endParaRPr lang="en-US" sz="2800" b="1" dirty="0">
                        <a:solidFill>
                          <a:srgbClr val="92D05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homework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judo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 smtClean="0">
                          <a:solidFill>
                            <a:srgbClr val="FF000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exercises</a:t>
                      </a:r>
                      <a:endParaRPr lang="en-US" sz="2800" b="1" dirty="0">
                        <a:solidFill>
                          <a:srgbClr val="FF000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school 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lunch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lessons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classes</a:t>
                      </a:r>
                      <a:endParaRPr lang="en-US" sz="2800" b="1" dirty="0">
                        <a:solidFill>
                          <a:srgbClr val="0070C0"/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P</a:t>
                      </a:r>
                      <a:r>
                        <a:rPr lang="vi-VN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hysics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English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H</a:t>
                      </a:r>
                      <a:r>
                        <a:rPr lang="vi-VN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istory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vocabulary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Times New Roman"/>
                          <a:ea typeface="Times New Roman"/>
                          <a:cs typeface="Arial"/>
                        </a:rPr>
                        <a:t>science</a:t>
                      </a:r>
                      <a:endParaRPr lang="en-US" sz="2800" b="1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utoUpdateAnimBg="0"/>
      <p:bldP spid="52" grpId="0" animBg="1"/>
      <p:bldP spid="5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171" name="Picture 2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5329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36" y="0"/>
              <a:ext cx="5040" cy="96"/>
              <a:chOff x="336" y="144"/>
              <a:chExt cx="4608" cy="144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13" name="Picture 1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4" name="Picture 12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211" name="Picture 1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2" name="Picture 1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209" name="Picture 1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0" name="Picture 1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207" name="Picture 2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8" name="Picture 2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480" y="4272"/>
              <a:ext cx="4896" cy="48"/>
              <a:chOff x="336" y="144"/>
              <a:chExt cx="4608" cy="144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01" name="Picture 2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2" name="Picture 2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199" name="Picture 3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0" name="Picture 3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197" name="Picture 3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8" name="Picture 3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195" name="Picture 36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6" name="Picture 3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0" y="288"/>
              <a:ext cx="96" cy="3696"/>
              <a:chOff x="1056" y="240"/>
              <a:chExt cx="96" cy="3696"/>
            </a:xfrm>
          </p:grpSpPr>
          <p:grpSp>
            <p:nvGrpSpPr>
              <p:cNvPr id="14" name="Group 22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9" name="Picture 2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0" name="Picture 2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7" name="Picture 39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8" name="Picture 4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6" name="Group 42"/>
            <p:cNvGrpSpPr>
              <a:grpSpLocks/>
            </p:cNvGrpSpPr>
            <p:nvPr/>
          </p:nvGrpSpPr>
          <p:grpSpPr bwMode="auto">
            <a:xfrm>
              <a:off x="5664" y="384"/>
              <a:ext cx="96" cy="3696"/>
              <a:chOff x="1056" y="240"/>
              <a:chExt cx="96" cy="3696"/>
            </a:xfrm>
          </p:grpSpPr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3" name="Picture 4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4" name="Picture 4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8" name="Group 46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1" name="Picture 4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2" name="Picture 4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176" name="Picture 49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" y="3889"/>
              <a:ext cx="432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50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51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>
              <a:off x="5376" y="3938"/>
              <a:ext cx="384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04800" y="381000"/>
          <a:ext cx="8686799" cy="6103151"/>
        </p:xfrm>
        <a:graphic>
          <a:graphicData uri="http://schemas.openxmlformats.org/drawingml/2006/table">
            <a:tbl>
              <a:tblPr/>
              <a:tblGrid>
                <a:gridCol w="1921119"/>
                <a:gridCol w="2438540"/>
                <a:gridCol w="2162553"/>
                <a:gridCol w="2164587"/>
              </a:tblGrid>
              <a:tr h="3881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Play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imes New Roman"/>
                          <a:ea typeface="Times New Roman"/>
                          <a:cs typeface="Arial"/>
                        </a:rPr>
                        <a:t>Do</a:t>
                      </a:r>
                      <a:endParaRPr lang="en-US" sz="2400" b="1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>
                          <a:latin typeface="Times New Roman"/>
                          <a:ea typeface="Times New Roman"/>
                          <a:cs typeface="Arial"/>
                        </a:rPr>
                        <a:t>Have</a:t>
                      </a:r>
                      <a:endParaRPr lang="en-US" sz="2400" b="1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Study 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31649">
                <a:tc>
                  <a:txBody>
                    <a:bodyPr/>
                    <a:lstStyle/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Arial"/>
                        </a:rPr>
                        <a:t>football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Arial"/>
                        </a:rPr>
                        <a:t>music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the piano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badminton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chess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games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Arial"/>
                        </a:rPr>
                        <a:t>homework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Arial"/>
                        </a:rPr>
                        <a:t>judo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Arial"/>
                        </a:rPr>
                        <a:t>exercises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morning exercise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the housework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Times New Roman"/>
                          <a:ea typeface="Times New Roman"/>
                          <a:cs typeface="Arial"/>
                        </a:rPr>
                        <a:t>a puzzle</a:t>
                      </a:r>
                      <a:endParaRPr lang="en-US" sz="2400" b="1" dirty="0" smtClean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Times New Roman"/>
                          <a:ea typeface="Times New Roman"/>
                          <a:cs typeface="Arial"/>
                        </a:rPr>
                        <a:t>experiment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a project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yoga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a research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Arial"/>
                        </a:rPr>
                        <a:t>school 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Arial"/>
                        </a:rPr>
                        <a:t>lunch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Arial"/>
                        </a:rPr>
                        <a:t>lessons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classes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Times New Roman"/>
                          <a:ea typeface="Times New Roman"/>
                          <a:cs typeface="Arial"/>
                        </a:rPr>
                        <a:t>a </a:t>
                      </a: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holiday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a picnic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an interview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luck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a meeting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Times New Roman"/>
                          <a:ea typeface="Times New Roman"/>
                          <a:cs typeface="Arial"/>
                        </a:rPr>
                        <a:t>money</a:t>
                      </a:r>
                      <a:r>
                        <a:rPr lang="en-US" sz="2400" b="1" baseline="0" dirty="0" smtClean="0">
                          <a:latin typeface=".VnTime"/>
                          <a:ea typeface="Times New Roman"/>
                          <a:cs typeface="Arial"/>
                        </a:rPr>
                        <a:t> / </a:t>
                      </a:r>
                      <a:r>
                        <a:rPr lang="en-US" sz="2400" b="1" dirty="0" smtClean="0">
                          <a:latin typeface="Times New Roman"/>
                          <a:ea typeface="Times New Roman"/>
                          <a:cs typeface="Arial"/>
                        </a:rPr>
                        <a:t>time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P</a:t>
                      </a:r>
                      <a:r>
                        <a:rPr lang="vi-VN" sz="2400" b="1" dirty="0">
                          <a:latin typeface="Times New Roman"/>
                          <a:ea typeface="Times New Roman"/>
                          <a:cs typeface="Arial"/>
                        </a:rPr>
                        <a:t>hysics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Arial"/>
                        </a:rPr>
                        <a:t>English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H</a:t>
                      </a:r>
                      <a:r>
                        <a:rPr lang="vi-VN" sz="2400" b="1" dirty="0">
                          <a:latin typeface="Times New Roman"/>
                          <a:ea typeface="Times New Roman"/>
                          <a:cs typeface="Arial"/>
                        </a:rPr>
                        <a:t>istory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Arial"/>
                        </a:rPr>
                        <a:t>vocabulary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400" b="1" dirty="0">
                          <a:latin typeface="Times New Roman"/>
                          <a:ea typeface="Times New Roman"/>
                          <a:cs typeface="Arial"/>
                        </a:rPr>
                        <a:t>science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paintings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maps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>
                          <a:latin typeface="Times New Roman"/>
                          <a:ea typeface="Times New Roman"/>
                          <a:cs typeface="Arial"/>
                        </a:rPr>
                        <a:t>literature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  <a:p>
                      <a:pPr marL="0" marR="0">
                        <a:lnSpc>
                          <a:spcPts val="4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latin typeface="Times New Roman"/>
                          <a:ea typeface="Times New Roman"/>
                          <a:cs typeface="Arial"/>
                        </a:rPr>
                        <a:t>languages</a:t>
                      </a:r>
                      <a:endParaRPr lang="en-US" sz="2400" b="1" dirty="0">
                        <a:latin typeface=".VnTime"/>
                        <a:ea typeface="Times New Roman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171" name="Picture 2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5329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36" y="0"/>
              <a:ext cx="5040" cy="96"/>
              <a:chOff x="336" y="144"/>
              <a:chExt cx="4608" cy="144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13" name="Picture 1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4" name="Picture 12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211" name="Picture 1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2" name="Picture 1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209" name="Picture 1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0" name="Picture 1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207" name="Picture 2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8" name="Picture 2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480" y="4272"/>
              <a:ext cx="4896" cy="48"/>
              <a:chOff x="336" y="144"/>
              <a:chExt cx="4608" cy="144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01" name="Picture 2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2" name="Picture 2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199" name="Picture 3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0" name="Picture 3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197" name="Picture 3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8" name="Picture 3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195" name="Picture 36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6" name="Picture 3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0" y="288"/>
              <a:ext cx="96" cy="3696"/>
              <a:chOff x="1056" y="240"/>
              <a:chExt cx="96" cy="3696"/>
            </a:xfrm>
          </p:grpSpPr>
          <p:grpSp>
            <p:nvGrpSpPr>
              <p:cNvPr id="14" name="Group 22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9" name="Picture 2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0" name="Picture 2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7" name="Picture 39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8" name="Picture 4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6" name="Group 42"/>
            <p:cNvGrpSpPr>
              <a:grpSpLocks/>
            </p:cNvGrpSpPr>
            <p:nvPr/>
          </p:nvGrpSpPr>
          <p:grpSpPr bwMode="auto">
            <a:xfrm>
              <a:off x="5664" y="384"/>
              <a:ext cx="96" cy="3696"/>
              <a:chOff x="1056" y="240"/>
              <a:chExt cx="96" cy="3696"/>
            </a:xfrm>
          </p:grpSpPr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3" name="Picture 4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4" name="Picture 4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8" name="Group 46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1" name="Picture 4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2" name="Picture 4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176" name="Picture 49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" y="3889"/>
              <a:ext cx="432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50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51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>
              <a:off x="5376" y="3938"/>
              <a:ext cx="384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47" name="Table 46"/>
          <p:cNvGraphicFramePr>
            <a:graphicFrameLocks noGrp="1"/>
          </p:cNvGraphicFramePr>
          <p:nvPr/>
        </p:nvGraphicFramePr>
        <p:xfrm>
          <a:off x="304800" y="304800"/>
          <a:ext cx="8686800" cy="5120640"/>
        </p:xfrm>
        <a:graphic>
          <a:graphicData uri="http://schemas.openxmlformats.org/drawingml/2006/table">
            <a:tbl>
              <a:tblPr/>
              <a:tblGrid>
                <a:gridCol w="8686800"/>
              </a:tblGrid>
              <a:tr h="70961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2800" b="1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lessons       science        homework        football        judo          </a:t>
                      </a:r>
                      <a:endParaRPr lang="en-US" sz="2800" dirty="0">
                        <a:solidFill>
                          <a:srgbClr val="0070C0"/>
                        </a:solidFill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02261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1. I do </a:t>
                      </a:r>
                      <a:r>
                        <a:rPr lang="en-US" sz="2800" dirty="0" smtClean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……...............  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with my friends,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Vy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.</a:t>
                      </a:r>
                      <a:endParaRPr lang="en-US" sz="2800" dirty="0">
                        <a:solidFill>
                          <a:srgbClr val="0070C0"/>
                        </a:solidFill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2.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Duy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 plays ........................ for the school team.</a:t>
                      </a:r>
                      <a:endParaRPr lang="en-US" sz="2800" dirty="0">
                        <a:solidFill>
                          <a:srgbClr val="0070C0"/>
                        </a:solidFill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3. All the ........................ at my new school are interesting.</a:t>
                      </a:r>
                      <a:endParaRPr lang="en-US" sz="2800" dirty="0">
                        <a:solidFill>
                          <a:srgbClr val="0070C0"/>
                        </a:solidFill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4. They are healthy. They do ...................... every day.</a:t>
                      </a:r>
                      <a:endParaRPr lang="en-US" sz="2800" dirty="0">
                        <a:solidFill>
                          <a:srgbClr val="0070C0"/>
                        </a:solidFill>
                        <a:latin typeface=".VnTime"/>
                        <a:ea typeface="Times New Roman"/>
                        <a:cs typeface="Times New Roman"/>
                      </a:endParaRPr>
                    </a:p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5. I study </a:t>
                      </a:r>
                      <a:r>
                        <a:rPr lang="en-US" sz="2800" dirty="0" err="1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maths</a:t>
                      </a:r>
                      <a:r>
                        <a:rPr lang="en-US" sz="2800" dirty="0">
                          <a:solidFill>
                            <a:srgbClr val="0070C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, English and ........................ on Monday.</a:t>
                      </a:r>
                      <a:endParaRPr lang="en-US" sz="2800" dirty="0">
                        <a:solidFill>
                          <a:srgbClr val="0070C0"/>
                        </a:solidFill>
                        <a:latin typeface=".VnTime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8" name="Rectangle 47"/>
          <p:cNvSpPr/>
          <p:nvPr/>
        </p:nvSpPr>
        <p:spPr>
          <a:xfrm>
            <a:off x="1371600" y="1371600"/>
            <a:ext cx="18213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homework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514600" y="2209800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football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2362200" y="3048000"/>
            <a:ext cx="1241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lessons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5029200" y="3886200"/>
            <a:ext cx="8851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judo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800600" y="4495800"/>
            <a:ext cx="1258678" cy="8230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200000"/>
              </a:lnSpc>
              <a:spcAft>
                <a:spcPts val="800"/>
              </a:spcAft>
            </a:pPr>
            <a:r>
              <a:rPr lang="en-US" sz="2800" b="1" dirty="0" smtClean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science</a:t>
            </a:r>
            <a:endParaRPr lang="en-US" sz="28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171" name="Picture 2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5400000">
              <a:off x="5329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36" y="0"/>
              <a:ext cx="5040" cy="96"/>
              <a:chOff x="336" y="144"/>
              <a:chExt cx="4608" cy="144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13" name="Picture 1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4" name="Picture 12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211" name="Picture 1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2" name="Picture 1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209" name="Picture 1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0" name="Picture 1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207" name="Picture 2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8" name="Picture 2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480" y="4272"/>
              <a:ext cx="4896" cy="48"/>
              <a:chOff x="336" y="144"/>
              <a:chExt cx="4608" cy="144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01" name="Picture 2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2" name="Picture 2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199" name="Picture 3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0" name="Picture 3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197" name="Picture 3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8" name="Picture 3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195" name="Picture 36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6" name="Picture 3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0" y="288"/>
              <a:ext cx="96" cy="3696"/>
              <a:chOff x="1056" y="240"/>
              <a:chExt cx="96" cy="3696"/>
            </a:xfrm>
          </p:grpSpPr>
          <p:grpSp>
            <p:nvGrpSpPr>
              <p:cNvPr id="14" name="Group 22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9" name="Picture 2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0" name="Picture 2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7" name="Picture 39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8" name="Picture 4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6" name="Group 42"/>
            <p:cNvGrpSpPr>
              <a:grpSpLocks/>
            </p:cNvGrpSpPr>
            <p:nvPr/>
          </p:nvGrpSpPr>
          <p:grpSpPr bwMode="auto">
            <a:xfrm>
              <a:off x="5664" y="384"/>
              <a:ext cx="96" cy="3696"/>
              <a:chOff x="1056" y="240"/>
              <a:chExt cx="96" cy="3696"/>
            </a:xfrm>
          </p:grpSpPr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3" name="Picture 4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4" name="Picture 4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8" name="Group 46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1" name="Picture 4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2" name="Picture 4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7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176" name="Picture 49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-5400000">
              <a:off x="-1" y="3889"/>
              <a:ext cx="432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50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51" descr="POINSET2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10800000">
              <a:off x="5376" y="3938"/>
              <a:ext cx="384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AutoShape 38"/>
          <p:cNvSpPr>
            <a:spLocks noChangeArrowheads="1"/>
          </p:cNvSpPr>
          <p:nvPr/>
        </p:nvSpPr>
        <p:spPr bwMode="auto">
          <a:xfrm>
            <a:off x="914400" y="381000"/>
            <a:ext cx="3581400" cy="609600"/>
          </a:xfrm>
          <a:prstGeom prst="roundRect">
            <a:avLst>
              <a:gd name="adj" fmla="val 21667"/>
            </a:avLst>
          </a:prstGeom>
          <a:noFill/>
          <a:ln w="9525">
            <a:noFill/>
            <a:round/>
            <a:headEnd/>
            <a:tailEnd/>
          </a:ln>
        </p:spPr>
        <p:txBody>
          <a:bodyPr anchor="b"/>
          <a:lstStyle/>
          <a:p>
            <a:pPr algn="ctr"/>
            <a:r>
              <a:rPr lang="en-US" sz="2800" b="1" dirty="0" smtClean="0">
                <a:solidFill>
                  <a:srgbClr val="003300"/>
                </a:solidFill>
                <a:latin typeface="Times New Roman" pitchFamily="18" charset="0"/>
              </a:rPr>
              <a:t>II. PRONUCIATION</a:t>
            </a:r>
            <a:r>
              <a:rPr lang="en-US" sz="2800" b="1" dirty="0" smtClean="0">
                <a:solidFill>
                  <a:schemeClr val="tx2"/>
                </a:solidFill>
                <a:latin typeface="VNtimes New Roman" pitchFamily="34" charset="0"/>
              </a:rPr>
              <a:t> </a:t>
            </a:r>
            <a:endParaRPr lang="en-US" sz="4400" dirty="0">
              <a:solidFill>
                <a:schemeClr val="tx2"/>
              </a:solidFill>
              <a:latin typeface="VNtimes New Roman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990600" y="1143000"/>
            <a:ext cx="1661032" cy="830997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3333FF"/>
                </a:solidFill>
              </a:rPr>
              <a:t>/ </a:t>
            </a:r>
            <a:r>
              <a:rPr lang="en-US" sz="4800" b="1" dirty="0" err="1" smtClean="0">
                <a:solidFill>
                  <a:srgbClr val="3333FF"/>
                </a:solidFill>
              </a:rPr>
              <a:t>əʊ</a:t>
            </a:r>
            <a:r>
              <a:rPr lang="en-US" sz="4800" b="1" dirty="0" smtClean="0">
                <a:solidFill>
                  <a:srgbClr val="3333FF"/>
                </a:solidFill>
              </a:rPr>
              <a:t> /</a:t>
            </a:r>
            <a:endParaRPr lang="en-US" sz="4800" b="1" dirty="0">
              <a:solidFill>
                <a:srgbClr val="3333FF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5867400" y="1066800"/>
            <a:ext cx="142378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/ ʌ / </a:t>
            </a:r>
          </a:p>
        </p:txBody>
      </p:sp>
      <p:pic>
        <p:nvPicPr>
          <p:cNvPr id="51" name="Bài 17 - Diphthong _əʊ_ (Nguyên âm đôi _əʊ_) _raquo; Phát âm tiếng Anh cơ bản - Phát âm tiếng Anh - Học phát âm tiếng Anh _raquo; Phát âm tiếng Anh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533400" y="2057400"/>
            <a:ext cx="6019800" cy="4514850"/>
          </a:xfrm>
          <a:prstGeom prst="rect">
            <a:avLst/>
          </a:prstGeom>
        </p:spPr>
      </p:pic>
      <p:pic>
        <p:nvPicPr>
          <p:cNvPr id="52" name="Bài 5 - Short vowel _ʌ_ (Nguyên âm ngắn _ʌ_) _raquo; Phát âm tiếng Anh cơ bản - Phát âm tiếng Anh - Học phát âm tiếng Anh _raquo; Phát âm tiếng Anh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8"/>
          <a:stretch>
            <a:fillRect/>
          </a:stretch>
        </p:blipFill>
        <p:spPr>
          <a:xfrm>
            <a:off x="2819400" y="2057400"/>
            <a:ext cx="6019800" cy="4514850"/>
          </a:xfrm>
          <a:prstGeom prst="rect">
            <a:avLst/>
          </a:prstGeom>
        </p:spPr>
      </p:pic>
      <p:pic>
        <p:nvPicPr>
          <p:cNvPr id="53" name="Bài 19 - Nguyên âm đôi _əʊ_ (Diphthong _əʊ_) _raquo; Nguyên âm đôi _əʊ_ (Diphthong _əʊ_) _raquo; Bài 19 - Nguyên âm đôi _əʊ_.mp3">
            <a:hlinkClick r:id="" action="ppaction://media"/>
          </p:cNvPr>
          <p:cNvPicPr>
            <a:picLocks noRot="1" noChangeAspect="1"/>
          </p:cNvPicPr>
          <p:nvPr>
            <a:audioFile r:link="rId3"/>
          </p:nvPr>
        </p:nvPicPr>
        <p:blipFill>
          <a:blip r:embed="rId9"/>
          <a:stretch>
            <a:fillRect/>
          </a:stretch>
        </p:blipFill>
        <p:spPr>
          <a:xfrm>
            <a:off x="685800" y="1143000"/>
            <a:ext cx="304800" cy="304800"/>
          </a:xfrm>
          <a:prstGeom prst="rect">
            <a:avLst/>
          </a:prstGeom>
        </p:spPr>
      </p:pic>
      <p:pic>
        <p:nvPicPr>
          <p:cNvPr id="54" name="Short vowel _ʌ_ (Nguyên âm ngắn _ʌ_) .mp3">
            <a:hlinkClick r:id="" action="ppaction://media"/>
          </p:cNvPr>
          <p:cNvPicPr>
            <a:picLocks noRot="1" noChangeAspect="1"/>
          </p:cNvPicPr>
          <p:nvPr>
            <a:audioFile r:link="rId4"/>
          </p:nvPr>
        </p:nvPicPr>
        <p:blipFill>
          <a:blip r:embed="rId10"/>
          <a:stretch>
            <a:fillRect/>
          </a:stretch>
        </p:blipFill>
        <p:spPr>
          <a:xfrm>
            <a:off x="7391400" y="12192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31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.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5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>
                <p:cTn id="6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video>
              <p:cMediaNode>
                <p:cTn id="6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1047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>
                <p:cTn id="7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603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audio>
              <p:cMediaNode>
                <p:cTn id="7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47" grpId="0" autoUpdateAnimBg="0"/>
      <p:bldP spid="48" grpId="0" animBg="1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7171" name="Picture 2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>
              <a:off x="5329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36" y="0"/>
              <a:ext cx="5040" cy="96"/>
              <a:chOff x="336" y="144"/>
              <a:chExt cx="4608" cy="144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13" name="Picture 1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4" name="Picture 12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5" name="Group 13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211" name="Picture 1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2" name="Picture 1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6" name="Group 16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209" name="Picture 1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10" name="Picture 1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" name="Group 19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207" name="Picture 2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8" name="Picture 2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8" name="Group 25"/>
            <p:cNvGrpSpPr>
              <a:grpSpLocks/>
            </p:cNvGrpSpPr>
            <p:nvPr/>
          </p:nvGrpSpPr>
          <p:grpSpPr bwMode="auto">
            <a:xfrm>
              <a:off x="480" y="4272"/>
              <a:ext cx="4896" cy="48"/>
              <a:chOff x="336" y="144"/>
              <a:chExt cx="4608" cy="144"/>
            </a:xfrm>
          </p:grpSpPr>
          <p:grpSp>
            <p:nvGrpSpPr>
              <p:cNvPr id="9" name="Group 26"/>
              <p:cNvGrpSpPr>
                <a:grpSpLocks/>
              </p:cNvGrpSpPr>
              <p:nvPr/>
            </p:nvGrpSpPr>
            <p:grpSpPr bwMode="auto">
              <a:xfrm rot="-5400000">
                <a:off x="960" y="-480"/>
                <a:ext cx="144" cy="1392"/>
                <a:chOff x="5184" y="816"/>
                <a:chExt cx="432" cy="2688"/>
              </a:xfrm>
            </p:grpSpPr>
            <p:pic>
              <p:nvPicPr>
                <p:cNvPr id="7201" name="Picture 2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2" name="Picture 2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 rot="-5400000">
                <a:off x="2064" y="-480"/>
                <a:ext cx="144" cy="1392"/>
                <a:chOff x="5184" y="816"/>
                <a:chExt cx="432" cy="2688"/>
              </a:xfrm>
            </p:grpSpPr>
            <p:pic>
              <p:nvPicPr>
                <p:cNvPr id="7199" name="Picture 3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0" name="Picture 31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" name="Group 32"/>
              <p:cNvGrpSpPr>
                <a:grpSpLocks/>
              </p:cNvGrpSpPr>
              <p:nvPr/>
            </p:nvGrpSpPr>
            <p:grpSpPr bwMode="auto">
              <a:xfrm rot="-5400000">
                <a:off x="2976" y="-480"/>
                <a:ext cx="144" cy="1392"/>
                <a:chOff x="5184" y="816"/>
                <a:chExt cx="432" cy="2688"/>
              </a:xfrm>
            </p:grpSpPr>
            <p:pic>
              <p:nvPicPr>
                <p:cNvPr id="7197" name="Picture 3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8" name="Picture 3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2" name="Group 35"/>
              <p:cNvGrpSpPr>
                <a:grpSpLocks/>
              </p:cNvGrpSpPr>
              <p:nvPr/>
            </p:nvGrpSpPr>
            <p:grpSpPr bwMode="auto">
              <a:xfrm rot="-5400000">
                <a:off x="4176" y="-480"/>
                <a:ext cx="144" cy="1392"/>
                <a:chOff x="5184" y="816"/>
                <a:chExt cx="432" cy="2688"/>
              </a:xfrm>
            </p:grpSpPr>
            <p:pic>
              <p:nvPicPr>
                <p:cNvPr id="7195" name="Picture 36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6" name="Picture 3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3" name="Group 41"/>
            <p:cNvGrpSpPr>
              <a:grpSpLocks/>
            </p:cNvGrpSpPr>
            <p:nvPr/>
          </p:nvGrpSpPr>
          <p:grpSpPr bwMode="auto">
            <a:xfrm>
              <a:off x="0" y="288"/>
              <a:ext cx="96" cy="3696"/>
              <a:chOff x="1056" y="240"/>
              <a:chExt cx="96" cy="3696"/>
            </a:xfrm>
          </p:grpSpPr>
          <p:grpSp>
            <p:nvGrpSpPr>
              <p:cNvPr id="14" name="Group 22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9" name="Picture 23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0" name="Picture 2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5" name="Group 38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7" name="Picture 39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8" name="Picture 40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6" name="Group 42"/>
            <p:cNvGrpSpPr>
              <a:grpSpLocks/>
            </p:cNvGrpSpPr>
            <p:nvPr/>
          </p:nvGrpSpPr>
          <p:grpSpPr bwMode="auto">
            <a:xfrm>
              <a:off x="5664" y="384"/>
              <a:ext cx="96" cy="3696"/>
              <a:chOff x="1056" y="240"/>
              <a:chExt cx="96" cy="3696"/>
            </a:xfrm>
          </p:grpSpPr>
          <p:grpSp>
            <p:nvGrpSpPr>
              <p:cNvPr id="17" name="Group 43"/>
              <p:cNvGrpSpPr>
                <a:grpSpLocks/>
              </p:cNvGrpSpPr>
              <p:nvPr/>
            </p:nvGrpSpPr>
            <p:grpSpPr bwMode="auto">
              <a:xfrm>
                <a:off x="1056" y="2064"/>
                <a:ext cx="96" cy="1872"/>
                <a:chOff x="5184" y="816"/>
                <a:chExt cx="432" cy="2688"/>
              </a:xfrm>
            </p:grpSpPr>
            <p:pic>
              <p:nvPicPr>
                <p:cNvPr id="7183" name="Picture 44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4" name="Picture 45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8" name="Group 46"/>
              <p:cNvGrpSpPr>
                <a:grpSpLocks/>
              </p:cNvGrpSpPr>
              <p:nvPr/>
            </p:nvGrpSpPr>
            <p:grpSpPr bwMode="auto">
              <a:xfrm>
                <a:off x="1056" y="240"/>
                <a:ext cx="96" cy="1872"/>
                <a:chOff x="5184" y="816"/>
                <a:chExt cx="432" cy="2688"/>
              </a:xfrm>
            </p:grpSpPr>
            <p:pic>
              <p:nvPicPr>
                <p:cNvPr id="7181" name="Picture 47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816"/>
                  <a:ext cx="432" cy="14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82" name="Picture 48" descr="56CEE190D2834983BE9B1882D8651F72"/>
                <p:cNvPicPr>
                  <a:picLocks noChangeAspect="1" noChangeArrowheads="1" noCrop="1"/>
                </p:cNvPicPr>
                <p:nvPr/>
              </p:nvPicPr>
              <p:blipFill>
                <a:blip r:embed="rId3"/>
                <a:srcRect/>
                <a:stretch>
                  <a:fillRect/>
                </a:stretch>
              </p:blipFill>
              <p:spPr bwMode="auto">
                <a:xfrm rot="10800000">
                  <a:off x="5184" y="2064"/>
                  <a:ext cx="432" cy="14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pic>
          <p:nvPicPr>
            <p:cNvPr id="7176" name="Picture 49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-5400000">
              <a:off x="-1" y="3889"/>
              <a:ext cx="432" cy="4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50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0" y="0"/>
              <a:ext cx="432" cy="4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51" descr="POINSET2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0800000">
              <a:off x="5376" y="3938"/>
              <a:ext cx="384" cy="3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46"/>
          <p:cNvSpPr/>
          <p:nvPr/>
        </p:nvSpPr>
        <p:spPr>
          <a:xfrm>
            <a:off x="762000" y="304800"/>
            <a:ext cx="76200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Listen. Pay attention to the sounds /</a:t>
            </a:r>
            <a:r>
              <a:rPr lang="en-US" sz="2800" b="1" dirty="0" err="1" smtClean="0">
                <a:ln w="1905"/>
                <a:solidFill>
                  <a:srgbClr val="66FF3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əʊ</a:t>
            </a: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 and /</a:t>
            </a:r>
            <a:r>
              <a:rPr lang="en-US" sz="28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ʌ</a:t>
            </a:r>
            <a:r>
              <a:rPr lang="en-US" sz="2800" b="1" dirty="0" smtClean="0">
                <a:ln w="1905"/>
                <a:solidFill>
                  <a:srgbClr val="0070C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/  </a:t>
            </a:r>
          </a:p>
          <a:p>
            <a:pPr algn="ctr">
              <a:defRPr/>
            </a:pPr>
            <a:endParaRPr lang="en-US" sz="2800" b="1" dirty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1371600" y="1143000"/>
            <a:ext cx="1661032" cy="830997"/>
          </a:xfrm>
          <a:prstGeom prst="rect">
            <a:avLst/>
          </a:prstGeom>
          <a:solidFill>
            <a:srgbClr val="FFFFCC"/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66FF33"/>
                </a:solidFill>
              </a:rPr>
              <a:t>/ </a:t>
            </a:r>
            <a:r>
              <a:rPr lang="en-US" sz="4800" b="1" dirty="0" err="1" smtClean="0">
                <a:solidFill>
                  <a:srgbClr val="66FF33"/>
                </a:solidFill>
              </a:rPr>
              <a:t>əʊ</a:t>
            </a:r>
            <a:r>
              <a:rPr lang="en-US" sz="4800" b="1" dirty="0" smtClean="0">
                <a:solidFill>
                  <a:srgbClr val="66FF33"/>
                </a:solidFill>
              </a:rPr>
              <a:t> /</a:t>
            </a:r>
            <a:endParaRPr lang="en-US" sz="4800" b="1" dirty="0">
              <a:solidFill>
                <a:srgbClr val="66FF33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324600" y="1143000"/>
            <a:ext cx="1423788" cy="8309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4800" b="1" dirty="0" smtClean="0">
                <a:solidFill>
                  <a:srgbClr val="C00000"/>
                </a:solidFill>
              </a:rPr>
              <a:t>/ ʌ / </a:t>
            </a:r>
          </a:p>
        </p:txBody>
      </p:sp>
      <p:cxnSp>
        <p:nvCxnSpPr>
          <p:cNvPr id="50" name="Straight Connector 49"/>
          <p:cNvCxnSpPr/>
          <p:nvPr/>
        </p:nvCxnSpPr>
        <p:spPr>
          <a:xfrm rot="5400000">
            <a:off x="2020094" y="3618706"/>
            <a:ext cx="4953000" cy="1588"/>
          </a:xfrm>
          <a:prstGeom prst="line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3" name="Rectangle 52">
            <a:hlinkClick r:id="" action="ppaction://noaction">
              <a:snd r:embed="rId4" name="5.wav"/>
            </a:hlinkClick>
          </p:cNvPr>
          <p:cNvSpPr/>
          <p:nvPr/>
        </p:nvSpPr>
        <p:spPr>
          <a:xfrm>
            <a:off x="762000" y="2362200"/>
            <a:ext cx="115929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jud</a:t>
            </a:r>
            <a:r>
              <a:rPr lang="en-US" sz="36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o</a:t>
            </a:r>
            <a:endParaRPr lang="en-US" sz="3600" dirty="0">
              <a:solidFill>
                <a:srgbClr val="3333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4" name="Rectangle 53">
            <a:hlinkClick r:id="" action="ppaction://noaction">
              <a:snd r:embed="rId5" name="2.wav"/>
            </a:hlinkClick>
          </p:cNvPr>
          <p:cNvSpPr/>
          <p:nvPr/>
        </p:nvSpPr>
        <p:spPr>
          <a:xfrm>
            <a:off x="762000" y="3276600"/>
            <a:ext cx="144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g</a:t>
            </a:r>
            <a:r>
              <a:rPr lang="en-US" sz="36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o</a:t>
            </a:r>
            <a:r>
              <a:rPr lang="en-US" sz="3600" b="1" dirty="0" smtClean="0">
                <a:latin typeface="Arial"/>
                <a:ea typeface="Times New Roman"/>
                <a:cs typeface="Times New Roman"/>
              </a:rPr>
              <a:t>ing</a:t>
            </a:r>
            <a:endParaRPr lang="en-US" sz="36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55" name="Rectangle 54">
            <a:hlinkClick r:id="" action="ppaction://noaction">
              <a:snd r:embed="rId6" name="4.wav"/>
            </a:hlinkClick>
          </p:cNvPr>
          <p:cNvSpPr/>
          <p:nvPr/>
        </p:nvSpPr>
        <p:spPr>
          <a:xfrm>
            <a:off x="762000" y="5105400"/>
            <a:ext cx="128753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o</a:t>
            </a:r>
            <a:r>
              <a:rPr lang="en-US" sz="3600" b="1" dirty="0" smtClean="0">
                <a:latin typeface="Arial"/>
                <a:ea typeface="Times New Roman"/>
                <a:cs typeface="Times New Roman"/>
              </a:rPr>
              <a:t>pen</a:t>
            </a:r>
            <a:endParaRPr lang="en-US" sz="3600" dirty="0">
              <a:solidFill>
                <a:srgbClr val="3333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6" name="Rectangle 55">
            <a:hlinkClick r:id="" action="ppaction://noaction">
              <a:snd r:embed="rId7" name="3.wav"/>
            </a:hlinkClick>
          </p:cNvPr>
          <p:cNvSpPr/>
          <p:nvPr/>
        </p:nvSpPr>
        <p:spPr>
          <a:xfrm>
            <a:off x="685800" y="4191000"/>
            <a:ext cx="249299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h</a:t>
            </a:r>
            <a:r>
              <a:rPr lang="en-US" sz="36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o</a:t>
            </a:r>
            <a:r>
              <a:rPr lang="en-US" sz="3600" b="1" dirty="0" smtClean="0">
                <a:latin typeface="Arial"/>
                <a:ea typeface="Times New Roman"/>
                <a:cs typeface="Times New Roman"/>
              </a:rPr>
              <a:t>mework</a:t>
            </a:r>
            <a:endParaRPr lang="en-US" sz="3600" dirty="0">
              <a:solidFill>
                <a:srgbClr val="3333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7" name="Rectangle 56">
            <a:hlinkClick r:id="" action="ppaction://noaction">
              <a:snd r:embed="rId8" name="5.wav"/>
            </a:hlinkClick>
          </p:cNvPr>
          <p:cNvSpPr/>
          <p:nvPr/>
        </p:nvSpPr>
        <p:spPr>
          <a:xfrm>
            <a:off x="5105400" y="2438400"/>
            <a:ext cx="180049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br</a:t>
            </a:r>
            <a:r>
              <a:rPr lang="en-US" sz="36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o</a:t>
            </a:r>
            <a:r>
              <a:rPr lang="en-US" sz="3600" b="1" dirty="0" smtClean="0">
                <a:latin typeface="Arial"/>
                <a:ea typeface="Times New Roman"/>
                <a:cs typeface="Times New Roman"/>
              </a:rPr>
              <a:t>ther</a:t>
            </a:r>
            <a:endParaRPr lang="en-US" sz="3600" dirty="0">
              <a:solidFill>
                <a:srgbClr val="3333FF"/>
              </a:solidFill>
              <a:latin typeface="Times New Roman"/>
              <a:ea typeface="Calibri"/>
              <a:cs typeface="Times New Roman"/>
            </a:endParaRPr>
          </a:p>
        </p:txBody>
      </p:sp>
      <p:sp>
        <p:nvSpPr>
          <p:cNvPr id="58" name="Rectangle 57">
            <a:hlinkClick r:id="" action="ppaction://noaction">
              <a:snd r:embed="rId9" name="6.wav"/>
            </a:hlinkClick>
          </p:cNvPr>
          <p:cNvSpPr/>
          <p:nvPr/>
        </p:nvSpPr>
        <p:spPr>
          <a:xfrm>
            <a:off x="5029200" y="3352800"/>
            <a:ext cx="19287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M</a:t>
            </a:r>
            <a:r>
              <a:rPr lang="en-US" sz="36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o</a:t>
            </a:r>
            <a:r>
              <a:rPr lang="en-US" sz="3600" b="1" dirty="0" smtClean="0">
                <a:latin typeface="Arial"/>
                <a:ea typeface="Times New Roman"/>
                <a:cs typeface="Times New Roman"/>
              </a:rPr>
              <a:t>nday</a:t>
            </a:r>
            <a:endParaRPr lang="en-US" sz="36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59" name="Rectangle 58">
            <a:hlinkClick r:id="" action="ppaction://noaction">
              <a:snd r:embed="rId10" name="7.wav"/>
            </a:hlinkClick>
          </p:cNvPr>
          <p:cNvSpPr/>
          <p:nvPr/>
        </p:nvSpPr>
        <p:spPr>
          <a:xfrm>
            <a:off x="5105400" y="4267200"/>
            <a:ext cx="174919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m</a:t>
            </a:r>
            <a:r>
              <a:rPr lang="en-US" sz="36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o</a:t>
            </a:r>
            <a:r>
              <a:rPr lang="en-US" sz="3600" b="1" dirty="0" smtClean="0">
                <a:latin typeface="Arial"/>
                <a:ea typeface="Times New Roman"/>
                <a:cs typeface="Times New Roman"/>
              </a:rPr>
              <a:t>ther</a:t>
            </a:r>
            <a:endParaRPr lang="en-US" sz="3600" dirty="0">
              <a:latin typeface="Times New Roman"/>
              <a:ea typeface="Calibri"/>
              <a:cs typeface="Times New Roman"/>
            </a:endParaRPr>
          </a:p>
        </p:txBody>
      </p:sp>
      <p:sp>
        <p:nvSpPr>
          <p:cNvPr id="60" name="Rectangle 59">
            <a:hlinkClick r:id="" action="ppaction://noaction">
              <a:snd r:embed="rId11" name="8.wav"/>
            </a:hlinkClick>
          </p:cNvPr>
          <p:cNvSpPr/>
          <p:nvPr/>
        </p:nvSpPr>
        <p:spPr>
          <a:xfrm>
            <a:off x="5105400" y="5257800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rgbClr val="333333"/>
                </a:solidFill>
                <a:latin typeface="Arial"/>
                <a:ea typeface="Times New Roman"/>
                <a:cs typeface="Times New Roman"/>
              </a:rPr>
              <a:t>M</a:t>
            </a:r>
            <a:r>
              <a:rPr lang="en-US" sz="3600" b="1" dirty="0" smtClean="0">
                <a:solidFill>
                  <a:srgbClr val="3333FF"/>
                </a:solidFill>
                <a:latin typeface="Arial"/>
                <a:ea typeface="Times New Roman"/>
                <a:cs typeface="Times New Roman"/>
              </a:rPr>
              <a:t>o</a:t>
            </a:r>
            <a:r>
              <a:rPr lang="en-US" sz="3600" b="1" dirty="0" smtClean="0">
                <a:latin typeface="Arial"/>
                <a:ea typeface="Times New Roman"/>
                <a:cs typeface="Times New Roman"/>
              </a:rPr>
              <a:t>nth</a:t>
            </a:r>
            <a:endParaRPr lang="en-US" sz="3600" dirty="0">
              <a:latin typeface="Times New Roman"/>
              <a:ea typeface="Calibri"/>
              <a:cs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353</Words>
  <Application>Microsoft Office PowerPoint</Application>
  <PresentationFormat>On-screen Show (4:3)</PresentationFormat>
  <Paragraphs>161</Paragraphs>
  <Slides>12</Slides>
  <Notes>1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TAComputer</cp:lastModifiedBy>
  <cp:revision>60</cp:revision>
  <dcterms:created xsi:type="dcterms:W3CDTF">2016-08-14T16:55:10Z</dcterms:created>
  <dcterms:modified xsi:type="dcterms:W3CDTF">2019-11-07T13:37:33Z</dcterms:modified>
</cp:coreProperties>
</file>