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av" ContentType="audio/x-wav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79" r:id="rId3"/>
    <p:sldId id="257" r:id="rId4"/>
    <p:sldId id="258" r:id="rId6"/>
    <p:sldId id="259" r:id="rId7"/>
    <p:sldId id="260" r:id="rId8"/>
    <p:sldId id="261" r:id="rId9"/>
    <p:sldId id="262" r:id="rId10"/>
    <p:sldId id="263" r:id="rId11"/>
    <p:sldId id="268" r:id="rId12"/>
    <p:sldId id="269" r:id="rId13"/>
    <p:sldId id="266" r:id="rId14"/>
    <p:sldId id="267" r:id="rId15"/>
    <p:sldId id="280" r:id="rId16"/>
    <p:sldId id="274" r:id="rId17"/>
    <p:sldId id="281" r:id="rId18"/>
    <p:sldId id="278" r:id="rId19"/>
    <p:sldId id="277" r:id="rId2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FC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318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3B2A35-7E3B-4356-ADA2-5159178124C4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51A6E1-85F3-467F-8D42-CB676D320B5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51A6E1-85F3-467F-8D42-CB676D320B53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9D575CA-5BBA-49A0-B6DF-EE2B86308B5E}" type="slidenum">
              <a:rPr lang="en-US" smtClean="0">
                <a:latin typeface="Arial" panose="020B0604020202020204" pitchFamily="34" charset="0"/>
              </a:rPr>
            </a:fld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3A04-B837-453F-B8AB-8BDD764B6BD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EFA9-D947-443C-BDA9-B3683EF63E2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3A04-B837-453F-B8AB-8BDD764B6BD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EFA9-D947-443C-BDA9-B3683EF63E2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3A04-B837-453F-B8AB-8BDD764B6BD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EFA9-D947-443C-BDA9-B3683EF63E2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3A04-B837-453F-B8AB-8BDD764B6BD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EFA9-D947-443C-BDA9-B3683EF63E2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3A04-B837-453F-B8AB-8BDD764B6BD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EFA9-D947-443C-BDA9-B3683EF63E2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3A04-B837-453F-B8AB-8BDD764B6BD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EFA9-D947-443C-BDA9-B3683EF63E2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3A04-B837-453F-B8AB-8BDD764B6BD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EFA9-D947-443C-BDA9-B3683EF63E2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3A04-B837-453F-B8AB-8BDD764B6BD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EFA9-D947-443C-BDA9-B3683EF63E2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3A04-B837-453F-B8AB-8BDD764B6BD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EFA9-D947-443C-BDA9-B3683EF63E2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3A04-B837-453F-B8AB-8BDD764B6BD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EFA9-D947-443C-BDA9-B3683EF63E2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3A04-B837-453F-B8AB-8BDD764B6BD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EFA9-D947-443C-BDA9-B3683EF63E2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93A04-B837-453F-B8AB-8BDD764B6BD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CEFA9-D947-443C-BDA9-B3683EF63E27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41.png"/><Relationship Id="rId8" Type="http://schemas.openxmlformats.org/officeDocument/2006/relationships/image" Target="../media/image40.png"/><Relationship Id="rId7" Type="http://schemas.openxmlformats.org/officeDocument/2006/relationships/image" Target="../media/image39.png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0" Type="http://schemas.openxmlformats.org/officeDocument/2006/relationships/slideLayout" Target="../slideLayouts/slideLayout2.xml"/><Relationship Id="rId1" Type="http://schemas.openxmlformats.org/officeDocument/2006/relationships/image" Target="../media/image3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3.png"/><Relationship Id="rId1" Type="http://schemas.openxmlformats.org/officeDocument/2006/relationships/image" Target="../media/image42.png"/></Relationships>
</file>

<file path=ppt/slides/_rels/slide1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48.png"/><Relationship Id="rId4" Type="http://schemas.openxmlformats.org/officeDocument/2006/relationships/image" Target="../media/image47.png"/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image" Target="../media/image44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7" Type="http://schemas.openxmlformats.org/officeDocument/2006/relationships/image" Target="../media/image55.png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4" Type="http://schemas.openxmlformats.org/officeDocument/2006/relationships/image" Target="../media/image52.png"/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image" Target="../media/image4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12.png"/><Relationship Id="rId7" Type="http://schemas.openxmlformats.org/officeDocument/2006/relationships/image" Target="../media/image11.png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23.png"/><Relationship Id="rId7" Type="http://schemas.openxmlformats.org/officeDocument/2006/relationships/image" Target="../media/image22.png"/><Relationship Id="rId6" Type="http://schemas.openxmlformats.org/officeDocument/2006/relationships/image" Target="../media/image21.png"/><Relationship Id="rId5" Type="http://schemas.openxmlformats.org/officeDocument/2006/relationships/image" Target="../media/image20.wmf"/><Relationship Id="rId4" Type="http://schemas.openxmlformats.org/officeDocument/2006/relationships/oleObject" Target="../embeddings/oleObject3.bin"/><Relationship Id="rId3" Type="http://schemas.openxmlformats.org/officeDocument/2006/relationships/oleObject" Target="../embeddings/oleObject2.bin"/><Relationship Id="rId2" Type="http://schemas.openxmlformats.org/officeDocument/2006/relationships/image" Target="../media/image19.wmf"/><Relationship Id="rId10" Type="http://schemas.openxmlformats.org/officeDocument/2006/relationships/vmlDrawing" Target="../drawings/vmlDrawing1.vml"/><Relationship Id="rId1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32.png"/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image" Target="../media/image2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64385"/>
            <a:ext cx="8229600" cy="211328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Tiết 42: KHÁI NIỆM HAI TAM GIÁC ĐỒNG DẠNG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19655" y="819150"/>
            <a:ext cx="4719320" cy="10763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Đinh Thanh Chà</a:t>
            </a:r>
            <a:endParaRPr lang="en-US" sz="3200" b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THCS Long Biên 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272142" y="438656"/>
                <a:ext cx="8338458" cy="15234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200" b="1" u="sng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 24 </a:t>
                </a:r>
                <a:r>
                  <a:rPr lang="en-US" sz="2200" u="sng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(trang 72/sgk):</a:t>
                </a:r>
                <a:r>
                  <a:rPr lang="en-US" sz="2000" smtClean="0">
                    <a:latin typeface="Times New Roman" panose="02020603050405020304" pitchFamily="18" charset="0"/>
                    <a:ea typeface="Cambria Math" panose="02040503050406030204"/>
                    <a:cs typeface="Times New Roman" panose="02020603050405020304" pitchFamily="18" charset="0"/>
                  </a:rPr>
                  <a:t>∆</a:t>
                </a:r>
                <a:r>
                  <a:rPr lang="en-US" sz="2000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A’B’C’ </a:t>
                </a:r>
                <a:r>
                  <a:rPr lang="en-US" sz="2000">
                    <a:latin typeface="Yu Gothic UI Semilight" panose="020B0400000000000000" pitchFamily="34" charset="-128"/>
                    <a:ea typeface="Yu Gothic UI Semilight" panose="020B0400000000000000" pitchFamily="34" charset="-128"/>
                    <a:cs typeface="Times New Roman" panose="02020603050405020304" pitchFamily="18" charset="0"/>
                  </a:rPr>
                  <a:t>∽</a:t>
                </a:r>
                <a:r>
                  <a:rPr lang="en-US" sz="2000">
                    <a:latin typeface="Times New Roman" panose="02020603050405020304" pitchFamily="18" charset="0"/>
                    <a:ea typeface="Cambria Math" panose="02040503050406030204"/>
                    <a:cs typeface="Times New Roman" panose="02020603050405020304" pitchFamily="18" charset="0"/>
                  </a:rPr>
                  <a:t>∆</a:t>
                </a:r>
                <a:r>
                  <a:rPr lang="en-US" sz="2000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A’’B’’C’’ </a:t>
                </a:r>
                <a:r>
                  <a:rPr lang="en-US" sz="20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 tỉ số </a:t>
                </a:r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đồng dạng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 panose="02040503050406030204"/>
                        <a:cs typeface="Times New Roman" panose="02020603050405020304" pitchFamily="18" charset="0"/>
                      </a:rPr>
                      <m:t> </m:t>
                    </m:r>
                    <m:sSub>
                      <m:sSubPr>
                        <m:ctrlPr>
                          <a:rPr lang="en-US" sz="2000" i="1" smtClean="0"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𝑘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/>
                        <a:cs typeface="Times New Roman" panose="02020603050405020304" pitchFamily="18" charset="0"/>
                      </a:rPr>
                      <m:t>,</m:t>
                    </m:r>
                  </m:oMath>
                </a14:m>
                <a:endParaRPr lang="en-US" sz="2000" i="1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000" smtClean="0">
                    <a:latin typeface="Times New Roman" panose="02020603050405020304" pitchFamily="18" charset="0"/>
                    <a:ea typeface="Cambria Math" panose="02040503050406030204"/>
                    <a:cs typeface="Times New Roman" panose="02020603050405020304" pitchFamily="18" charset="0"/>
                  </a:rPr>
                  <a:t>∆</a:t>
                </a:r>
                <a:r>
                  <a:rPr lang="en-US" sz="2000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A’’B’’C’’ </a:t>
                </a:r>
                <a:r>
                  <a:rPr lang="en-US" sz="2000">
                    <a:latin typeface="Yu Gothic UI Semilight" panose="020B0400000000000000" pitchFamily="34" charset="-128"/>
                    <a:ea typeface="Yu Gothic UI Semilight" panose="020B0400000000000000" pitchFamily="34" charset="-128"/>
                    <a:cs typeface="Times New Roman" panose="02020603050405020304" pitchFamily="18" charset="0"/>
                  </a:rPr>
                  <a:t>∽</a:t>
                </a:r>
                <a:r>
                  <a:rPr lang="en-US" sz="2000" i="1">
                    <a:latin typeface="Times New Roman" panose="02020603050405020304" pitchFamily="18" charset="0"/>
                    <a:ea typeface="Cambria Math" panose="02040503050406030204"/>
                    <a:cs typeface="Times New Roman" panose="02020603050405020304" pitchFamily="18" charset="0"/>
                  </a:rPr>
                  <a:t> ∆</a:t>
                </a:r>
                <a:r>
                  <a:rPr lang="en-US" sz="2000" i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ABC </a:t>
                </a:r>
                <a:r>
                  <a:rPr lang="en-US" sz="20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 tỉ số đồng dạng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𝑘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sz="2000" b="0" i="0" smtClean="0">
                        <a:latin typeface="Cambria Math" panose="02040503050406030204"/>
                        <a:cs typeface="Times New Roman" panose="02020603050405020304" pitchFamily="18" charset="0"/>
                      </a:rPr>
                      <m:t>. </m:t>
                    </m:r>
                  </m:oMath>
                </a14:m>
                <a:r>
                  <a:rPr lang="en-US" sz="20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Hỏi </a:t>
                </a:r>
                <a:r>
                  <a:rPr lang="en-US" sz="2000" i="1">
                    <a:latin typeface="Times New Roman" panose="02020603050405020304" pitchFamily="18" charset="0"/>
                    <a:ea typeface="Cambria Math" panose="02040503050406030204"/>
                    <a:cs typeface="Times New Roman" panose="02020603050405020304" pitchFamily="18" charset="0"/>
                  </a:rPr>
                  <a:t>∆</a:t>
                </a:r>
                <a:r>
                  <a:rPr lang="en-US" sz="2000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A’B’C’</a:t>
                </a:r>
                <a:r>
                  <a:rPr lang="en-US" sz="2000" i="1">
                    <a:latin typeface="Yu Gothic UI Semilight" panose="020B0400000000000000" pitchFamily="34" charset="-128"/>
                    <a:ea typeface="Yu Gothic UI Semilight" panose="020B0400000000000000" pitchFamily="34" charset="-128"/>
                    <a:cs typeface="Times New Roman" panose="02020603050405020304" pitchFamily="18" charset="0"/>
                  </a:rPr>
                  <a:t>∽</a:t>
                </a:r>
                <a:r>
                  <a:rPr lang="en-US" sz="2000" i="1">
                    <a:latin typeface="Times New Roman" panose="02020603050405020304" pitchFamily="18" charset="0"/>
                    <a:ea typeface="Cambria Math" panose="02040503050406030204"/>
                    <a:cs typeface="Times New Roman" panose="02020603050405020304" pitchFamily="18" charset="0"/>
                  </a:rPr>
                  <a:t>∆</a:t>
                </a:r>
                <a:r>
                  <a:rPr lang="en-US" sz="2000" i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ABC</a:t>
                </a:r>
                <a:r>
                  <a:rPr lang="en-US" sz="20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 tỉ số đồng dạng nào</a:t>
                </a:r>
                <a:r>
                  <a:rPr lang="en-US" sz="2000" i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  <a:endParaRPr lang="en-US" sz="2000" i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142" y="438656"/>
                <a:ext cx="8338458" cy="1523494"/>
              </a:xfrm>
              <a:prstGeom prst="rect">
                <a:avLst/>
              </a:prstGeom>
              <a:blipFill rotWithShape="1">
                <a:blip r:embed="rId1"/>
                <a:stretch>
                  <a:fillRect l="-4" t="-33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402441" y="1885950"/>
            <a:ext cx="7377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381000" y="2419350"/>
                <a:ext cx="572034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 có: </a:t>
                </a:r>
                <a:r>
                  <a:rPr lang="en-US" sz="2000">
                    <a:latin typeface="Times New Roman" panose="02020603050405020304" pitchFamily="18" charset="0"/>
                    <a:ea typeface="Cambria Math" panose="02040503050406030204"/>
                    <a:cs typeface="Times New Roman" panose="02020603050405020304" pitchFamily="18" charset="0"/>
                  </a:rPr>
                  <a:t>∆</a:t>
                </a:r>
                <a:r>
                  <a:rPr lang="en-US" sz="2000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A’B’C’ </a:t>
                </a:r>
                <a:r>
                  <a:rPr lang="en-US" sz="2000">
                    <a:latin typeface="Yu Gothic UI Semilight" panose="020B0400000000000000" pitchFamily="34" charset="-128"/>
                    <a:ea typeface="Yu Gothic UI Semilight" panose="020B0400000000000000" pitchFamily="34" charset="-128"/>
                    <a:cs typeface="Times New Roman" panose="02020603050405020304" pitchFamily="18" charset="0"/>
                  </a:rPr>
                  <a:t>∽</a:t>
                </a:r>
                <a:r>
                  <a:rPr lang="en-US" sz="2000">
                    <a:latin typeface="Times New Roman" panose="02020603050405020304" pitchFamily="18" charset="0"/>
                    <a:ea typeface="Cambria Math" panose="02040503050406030204"/>
                    <a:cs typeface="Times New Roman" panose="02020603050405020304" pitchFamily="18" charset="0"/>
                  </a:rPr>
                  <a:t>∆</a:t>
                </a:r>
                <a:r>
                  <a:rPr lang="en-US" sz="2000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A’’B’’C’’ </a:t>
                </a:r>
                <a:r>
                  <a:rPr lang="en-US" sz="20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 </a:t>
                </a:r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 số đồng dạng </a:t>
                </a:r>
                <a14:m>
                  <m:oMath xmlns:m="http://schemas.openxmlformats.org/officeDocument/2006/math">
                    <m:r>
                      <a:rPr lang="en-US" sz="2000">
                        <a:latin typeface="Cambria Math" panose="02040503050406030204"/>
                        <a:cs typeface="Times New Roman" panose="02020603050405020304" pitchFamily="18" charset="0"/>
                      </a:rPr>
                      <m:t> 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𝑘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200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2419350"/>
                <a:ext cx="5720349" cy="400110"/>
              </a:xfrm>
              <a:prstGeom prst="rect">
                <a:avLst/>
              </a:prstGeom>
              <a:blipFill rotWithShape="1">
                <a:blip r:embed="rId2"/>
                <a:stretch>
                  <a:fillRect r="5" b="1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5922157" y="2290590"/>
                <a:ext cx="1644361" cy="5705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smtClean="0"/>
                  <a:t>=&gt;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/>
                              </a:rPr>
                              <m:t>𝐴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/>
                              </a:rPr>
                              <m:t>𝐵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/>
                              </a:rPr>
                              <m:t>𝐴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/>
                              </a:rPr>
                              <m:t>′′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/>
                              </a:rPr>
                              <m:t>𝐵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/>
                              </a:rPr>
                              <m:t>′′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000" smtClean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𝑘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200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2157" y="2290590"/>
                <a:ext cx="1644361" cy="570541"/>
              </a:xfrm>
              <a:prstGeom prst="rect">
                <a:avLst/>
              </a:prstGeom>
              <a:blipFill rotWithShape="1">
                <a:blip r:embed="rId3"/>
                <a:stretch>
                  <a:fillRect l="-9" t="-25" r="30" b="80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40225" y="3053382"/>
                <a:ext cx="555876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 có: </a:t>
                </a:r>
                <a:r>
                  <a:rPr lang="en-US" sz="2000">
                    <a:latin typeface="Times New Roman" panose="02020603050405020304" pitchFamily="18" charset="0"/>
                    <a:ea typeface="Cambria Math" panose="02040503050406030204"/>
                    <a:cs typeface="Times New Roman" panose="02020603050405020304" pitchFamily="18" charset="0"/>
                  </a:rPr>
                  <a:t>∆</a:t>
                </a:r>
                <a:r>
                  <a:rPr lang="en-US" sz="2000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sz="2000" i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’’B’’C’’ </a:t>
                </a:r>
                <a:r>
                  <a:rPr lang="en-US" sz="2000">
                    <a:latin typeface="Yu Gothic UI Semilight" panose="020B0400000000000000" pitchFamily="34" charset="-128"/>
                    <a:ea typeface="Yu Gothic UI Semilight" panose="020B0400000000000000" pitchFamily="34" charset="-128"/>
                    <a:cs typeface="Times New Roman" panose="02020603050405020304" pitchFamily="18" charset="0"/>
                  </a:rPr>
                  <a:t>∽</a:t>
                </a:r>
                <a:r>
                  <a:rPr lang="en-US" sz="2000">
                    <a:latin typeface="Times New Roman" panose="02020603050405020304" pitchFamily="18" charset="0"/>
                    <a:ea typeface="Cambria Math" panose="02040503050406030204"/>
                    <a:cs typeface="Times New Roman" panose="02020603050405020304" pitchFamily="18" charset="0"/>
                  </a:rPr>
                  <a:t>∆</a:t>
                </a:r>
                <a:r>
                  <a:rPr lang="en-US" sz="2000" i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ABC  </a:t>
                </a:r>
                <a:r>
                  <a:rPr lang="en-US" sz="20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 </a:t>
                </a:r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 số đồng dạng </a:t>
                </a:r>
                <a14:m>
                  <m:oMath xmlns:m="http://schemas.openxmlformats.org/officeDocument/2006/math">
                    <m:r>
                      <a:rPr lang="en-US" sz="2000">
                        <a:latin typeface="Cambria Math" panose="02040503050406030204"/>
                        <a:cs typeface="Times New Roman" panose="02020603050405020304" pitchFamily="18" charset="0"/>
                      </a:rPr>
                      <m:t> 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𝑘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00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225" y="3053382"/>
                <a:ext cx="5558766" cy="400110"/>
              </a:xfrm>
              <a:prstGeom prst="rect">
                <a:avLst/>
              </a:prstGeom>
              <a:blipFill rotWithShape="1">
                <a:blip r:embed="rId4"/>
                <a:stretch>
                  <a:fillRect l="-9" t="-75" r="9" b="90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5881382" y="2915609"/>
                <a:ext cx="1712841" cy="5705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smtClean="0"/>
                  <a:t>=&gt;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/>
                              </a:rPr>
                              <m:t>𝐴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/>
                              </a:rPr>
                              <m:t>′′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/>
                              </a:rPr>
                              <m:t>𝐵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/>
                              </a:rPr>
                              <m:t>′′</m:t>
                            </m:r>
                          </m:sup>
                        </m:sSup>
                      </m:num>
                      <m:den>
                        <m:r>
                          <a:rPr lang="en-US" sz="2000" b="0" i="1" smtClean="0">
                            <a:latin typeface="Cambria Math" panose="02040503050406030204"/>
                          </a:rPr>
                          <m:t>𝐴𝐵</m:t>
                        </m:r>
                      </m:den>
                    </m:f>
                  </m:oMath>
                </a14:m>
                <a:r>
                  <a:rPr lang="en-US" sz="2000" smtClean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𝑘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00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1382" y="2915609"/>
                <a:ext cx="1712841" cy="570541"/>
              </a:xfrm>
              <a:prstGeom prst="rect">
                <a:avLst/>
              </a:prstGeom>
              <a:blipFill rotWithShape="1">
                <a:blip r:embed="rId5"/>
                <a:stretch>
                  <a:fillRect l="-1" t="-57" r="1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5257800" y="1419494"/>
                <a:ext cx="2133600" cy="823262"/>
              </a:xfrm>
              <a:prstGeom prst="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i="1" u="sng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Gợi ý</a:t>
                </a:r>
                <a:r>
                  <a:rPr lang="en-US" sz="2000" b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/>
                              </a:rPr>
                              <m:t>𝑨</m:t>
                            </m:r>
                          </m:e>
                          <m:sup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/>
                              </a:rPr>
                              <m:t>𝑩</m:t>
                            </m:r>
                          </m:e>
                          <m:sup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/>
                          </a:rPr>
                          <m:t>𝑨𝑩</m:t>
                        </m:r>
                      </m:den>
                    </m:f>
                  </m:oMath>
                </a14:m>
                <a:r>
                  <a:rPr lang="en-US" sz="2000" b="1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rgbClr val="FF0000"/>
                        </a:solidFill>
                        <a:latin typeface="Cambria Math" panose="02040503050406030204"/>
                        <a:cs typeface="Times New Roman" panose="02020603050405020304" pitchFamily="18" charset="0"/>
                      </a:rPr>
                      <m:t>?</m:t>
                    </m:r>
                  </m:oMath>
                </a14:m>
                <a:endParaRPr lang="en-US" sz="2000" b="1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1419494"/>
                <a:ext cx="2133600" cy="823262"/>
              </a:xfrm>
              <a:prstGeom prst="rect">
                <a:avLst/>
              </a:prstGeom>
              <a:blipFill rotWithShape="1">
                <a:blip r:embed="rId6"/>
                <a:stretch>
                  <a:fillRect l="-595" t="-1575" r="-595" b="-1473"/>
                </a:stretch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7685312" y="2375806"/>
            <a:ext cx="4828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en-US" sz="2000" b="1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78273" y="2993632"/>
            <a:ext cx="4828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en-US" sz="2000" b="1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2770" y="3812720"/>
            <a:ext cx="22012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 </a:t>
            </a:r>
            <a:r>
              <a:rPr lang="en-US" sz="200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lang="en-US" sz="200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có: </a:t>
            </a:r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2593022" y="3723082"/>
                <a:ext cx="2355068" cy="5705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/>
                              </a:rPr>
                              <m:t>𝐴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/>
                              </a:rPr>
                              <m:t>𝐵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/>
                              </a:rPr>
                              <m:t>𝐴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/>
                              </a:rPr>
                              <m:t>′′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/>
                              </a:rPr>
                              <m:t>𝐵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/>
                              </a:rPr>
                              <m:t>′′</m:t>
                            </m:r>
                          </m:sup>
                        </m:sSup>
                      </m:den>
                    </m:f>
                    <m:r>
                      <a:rPr lang="en-US" sz="2000" b="0" i="0" smtClean="0">
                        <a:latin typeface="Cambria Math" panose="02040503050406030204"/>
                      </a:rPr>
                      <m:t>.</m:t>
                    </m:r>
                    <m:f>
                      <m:fPr>
                        <m:ctrlPr>
                          <a:rPr lang="en-US" sz="2000" i="1">
                            <a:latin typeface="Cambria Math" panose="02040503050406030204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i="1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/>
                              </a:rPr>
                              <m:t>𝐴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/>
                              </a:rPr>
                              <m:t>′′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i="1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/>
                              </a:rPr>
                              <m:t>𝐵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/>
                              </a:rPr>
                              <m:t>′′</m:t>
                            </m:r>
                          </m:sup>
                        </m:sSup>
                      </m:num>
                      <m:den>
                        <m:r>
                          <a:rPr lang="en-US" sz="2000" i="1">
                            <a:latin typeface="Cambria Math" panose="02040503050406030204"/>
                          </a:rPr>
                          <m:t>𝐴𝐵</m:t>
                        </m:r>
                      </m:den>
                    </m:f>
                  </m:oMath>
                </a14:m>
                <a:r>
                  <a:rPr lang="en-US" sz="2000" smtClean="0"/>
                  <a:t> 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𝑘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0" smtClean="0">
                        <a:latin typeface="Cambria Math" panose="02040503050406030204"/>
                        <a:cs typeface="Times New Roman" panose="02020603050405020304" pitchFamily="18" charset="0"/>
                      </a:rPr>
                      <m:t>.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𝑘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00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3022" y="3723082"/>
                <a:ext cx="2355068" cy="570541"/>
              </a:xfrm>
              <a:prstGeom prst="rect">
                <a:avLst/>
              </a:prstGeom>
              <a:blipFill rotWithShape="1">
                <a:blip r:embed="rId7"/>
                <a:stretch>
                  <a:fillRect l="-13" t="-13" r="7" b="68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4953000" y="3677609"/>
                <a:ext cx="1829732" cy="5705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smtClean="0"/>
                  <a:t>=&gt;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/>
                              </a:rPr>
                              <m:t>𝐴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/>
                              </a:rPr>
                              <m:t>𝐵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sz="2000" b="0" i="1" smtClean="0">
                            <a:latin typeface="Cambria Math" panose="02040503050406030204"/>
                          </a:rPr>
                          <m:t>𝐴𝐵</m:t>
                        </m:r>
                      </m:den>
                    </m:f>
                  </m:oMath>
                </a14:m>
                <a:r>
                  <a:rPr lang="en-US" sz="2000" smtClean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𝑘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000" i="1"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𝑘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00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3677609"/>
                <a:ext cx="1829732" cy="570541"/>
              </a:xfrm>
              <a:prstGeom prst="rect">
                <a:avLst/>
              </a:prstGeom>
              <a:blipFill rotWithShape="1">
                <a:blip r:embed="rId8"/>
                <a:stretch>
                  <a:fillRect t="-57" r="16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402770" y="4476750"/>
                <a:ext cx="562404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Vậy, </a:t>
                </a:r>
                <a:r>
                  <a:rPr lang="en-US" sz="2000" i="1">
                    <a:latin typeface="Times New Roman" panose="02020603050405020304" pitchFamily="18" charset="0"/>
                    <a:ea typeface="Cambria Math" panose="02040503050406030204"/>
                    <a:cs typeface="Times New Roman" panose="02020603050405020304" pitchFamily="18" charset="0"/>
                  </a:rPr>
                  <a:t>∆</a:t>
                </a:r>
                <a:r>
                  <a:rPr lang="en-US" sz="2000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A’B’C</a:t>
                </a:r>
                <a:r>
                  <a:rPr lang="en-US" sz="2000" i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</a:t>
                </a:r>
                <a:r>
                  <a:rPr lang="en-US" sz="2000">
                    <a:latin typeface="Yu Gothic UI Semilight" panose="020B0400000000000000" pitchFamily="34" charset="-128"/>
                    <a:ea typeface="Yu Gothic UI Semilight" panose="020B0400000000000000" pitchFamily="34" charset="-128"/>
                    <a:cs typeface="Times New Roman" panose="02020603050405020304" pitchFamily="18" charset="0"/>
                  </a:rPr>
                  <a:t> ∽</a:t>
                </a:r>
                <a:r>
                  <a:rPr lang="en-US" sz="2000" i="1" smtClean="0">
                    <a:latin typeface="Times New Roman" panose="02020603050405020304" pitchFamily="18" charset="0"/>
                    <a:ea typeface="Cambria Math" panose="02040503050406030204"/>
                    <a:cs typeface="Times New Roman" panose="02020603050405020304" pitchFamily="18" charset="0"/>
                  </a:rPr>
                  <a:t>∆</a:t>
                </a:r>
                <a:r>
                  <a:rPr lang="en-US" sz="2000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ABC </a:t>
                </a:r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 tỉ số đồng </a:t>
                </a:r>
                <a:r>
                  <a:rPr lang="en-US" sz="20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dạng là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𝑘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000" i="1"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𝑘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770" y="4476750"/>
                <a:ext cx="5624040" cy="400110"/>
              </a:xfrm>
              <a:prstGeom prst="rect">
                <a:avLst/>
              </a:prstGeom>
              <a:blipFill rotWithShape="1">
                <a:blip r:embed="rId9"/>
                <a:stretch>
                  <a:fillRect l="-3" b="1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Hình Chữ nhật 19"/>
          <p:cNvSpPr/>
          <p:nvPr/>
        </p:nvSpPr>
        <p:spPr>
          <a:xfrm>
            <a:off x="304800" y="590550"/>
            <a:ext cx="2514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u="sng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endParaRPr lang="en-US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  <p:bldP spid="11" grpId="0" animBg="1"/>
      <p:bldP spid="12" grpId="0" animBg="1"/>
      <p:bldP spid="14" grpId="0"/>
      <p:bldP spid="15" grpId="0"/>
      <p:bldP spid="16" grpId="0"/>
      <p:bldP spid="17" grpId="0" animBg="1"/>
      <p:bldP spid="18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4"/>
          <p:cNvGrpSpPr/>
          <p:nvPr/>
        </p:nvGrpSpPr>
        <p:grpSpPr bwMode="auto">
          <a:xfrm>
            <a:off x="701946" y="1563356"/>
            <a:ext cx="3371850" cy="2084321"/>
            <a:chOff x="2736" y="1375"/>
            <a:chExt cx="2832" cy="1013"/>
          </a:xfrm>
        </p:grpSpPr>
        <p:sp>
          <p:nvSpPr>
            <p:cNvPr id="20" name="Line 5"/>
            <p:cNvSpPr>
              <a:spLocks noChangeShapeType="1"/>
            </p:cNvSpPr>
            <p:nvPr/>
          </p:nvSpPr>
          <p:spPr bwMode="auto">
            <a:xfrm flipH="1">
              <a:off x="3165" y="1527"/>
              <a:ext cx="576" cy="76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>
                <a:latin typeface="+mj-lt"/>
              </a:endParaRPr>
            </a:p>
          </p:txBody>
        </p:sp>
        <p:sp>
          <p:nvSpPr>
            <p:cNvPr id="21" name="Line 6"/>
            <p:cNvSpPr>
              <a:spLocks noChangeShapeType="1"/>
            </p:cNvSpPr>
            <p:nvPr/>
          </p:nvSpPr>
          <p:spPr bwMode="auto">
            <a:xfrm>
              <a:off x="3741" y="1527"/>
              <a:ext cx="1392" cy="76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>
                <a:latin typeface="+mj-lt"/>
              </a:endParaRPr>
            </a:p>
          </p:txBody>
        </p:sp>
        <p:sp>
          <p:nvSpPr>
            <p:cNvPr id="22" name="Line 7"/>
            <p:cNvSpPr>
              <a:spLocks noChangeShapeType="1"/>
            </p:cNvSpPr>
            <p:nvPr/>
          </p:nvSpPr>
          <p:spPr bwMode="auto">
            <a:xfrm flipH="1">
              <a:off x="3165" y="2295"/>
              <a:ext cx="196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>
                <a:latin typeface="+mj-lt"/>
              </a:endParaRPr>
            </a:p>
          </p:txBody>
        </p:sp>
        <p:sp>
          <p:nvSpPr>
            <p:cNvPr id="23" name="Text Box 8"/>
            <p:cNvSpPr txBox="1">
              <a:spLocks noChangeArrowheads="1"/>
            </p:cNvSpPr>
            <p:nvPr/>
          </p:nvSpPr>
          <p:spPr bwMode="auto">
            <a:xfrm>
              <a:off x="3623" y="1375"/>
              <a:ext cx="288" cy="1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 dirty="0">
                  <a:solidFill>
                    <a:srgbClr val="FF0000"/>
                  </a:solidFill>
                  <a:latin typeface="+mj-lt"/>
                </a:rPr>
                <a:t>A</a:t>
              </a:r>
              <a:endParaRPr lang="en-US" altLang="en-US" b="1" dirty="0">
                <a:solidFill>
                  <a:srgbClr val="FF0000"/>
                </a:solidFill>
                <a:latin typeface="+mj-lt"/>
              </a:endParaRPr>
            </a:p>
          </p:txBody>
        </p:sp>
        <p:sp>
          <p:nvSpPr>
            <p:cNvPr id="24" name="Text Box 9"/>
            <p:cNvSpPr txBox="1">
              <a:spLocks noChangeArrowheads="1"/>
            </p:cNvSpPr>
            <p:nvPr/>
          </p:nvSpPr>
          <p:spPr bwMode="auto">
            <a:xfrm>
              <a:off x="2970" y="2209"/>
              <a:ext cx="288" cy="1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 dirty="0">
                  <a:solidFill>
                    <a:srgbClr val="FF0000"/>
                  </a:solidFill>
                  <a:latin typeface="+mj-lt"/>
                </a:rPr>
                <a:t>B</a:t>
              </a:r>
              <a:endParaRPr lang="en-US" altLang="en-US" b="1" dirty="0">
                <a:solidFill>
                  <a:srgbClr val="FF0000"/>
                </a:solidFill>
                <a:latin typeface="+mj-lt"/>
              </a:endParaRPr>
            </a:p>
          </p:txBody>
        </p:sp>
        <p:sp>
          <p:nvSpPr>
            <p:cNvPr id="25" name="Text Box 10"/>
            <p:cNvSpPr txBox="1">
              <a:spLocks noChangeArrowheads="1"/>
            </p:cNvSpPr>
            <p:nvPr/>
          </p:nvSpPr>
          <p:spPr bwMode="auto">
            <a:xfrm>
              <a:off x="5088" y="2171"/>
              <a:ext cx="288" cy="1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 dirty="0">
                  <a:solidFill>
                    <a:srgbClr val="FF0000"/>
                  </a:solidFill>
                  <a:latin typeface="+mj-lt"/>
                </a:rPr>
                <a:t>C</a:t>
              </a:r>
              <a:endParaRPr lang="en-US" altLang="en-US" b="1" dirty="0">
                <a:solidFill>
                  <a:srgbClr val="FF0000"/>
                </a:solidFill>
                <a:latin typeface="+mj-lt"/>
              </a:endParaRPr>
            </a:p>
          </p:txBody>
        </p:sp>
        <p:sp>
          <p:nvSpPr>
            <p:cNvPr id="26" name="Line 11"/>
            <p:cNvSpPr>
              <a:spLocks noChangeShapeType="1"/>
            </p:cNvSpPr>
            <p:nvPr/>
          </p:nvSpPr>
          <p:spPr bwMode="auto">
            <a:xfrm flipV="1">
              <a:off x="2736" y="1956"/>
              <a:ext cx="26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>
                <a:latin typeface="+mj-lt"/>
              </a:endParaRPr>
            </a:p>
          </p:txBody>
        </p:sp>
        <p:sp>
          <p:nvSpPr>
            <p:cNvPr id="27" name="Text Box 12"/>
            <p:cNvSpPr txBox="1">
              <a:spLocks noChangeArrowheads="1"/>
            </p:cNvSpPr>
            <p:nvPr/>
          </p:nvSpPr>
          <p:spPr bwMode="auto">
            <a:xfrm rot="180597">
              <a:off x="3175" y="1796"/>
              <a:ext cx="384" cy="1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 dirty="0">
                  <a:solidFill>
                    <a:srgbClr val="FF0000"/>
                  </a:solidFill>
                  <a:latin typeface="+mj-lt"/>
                </a:rPr>
                <a:t>M</a:t>
              </a:r>
              <a:endParaRPr lang="en-US" altLang="en-US" b="1" dirty="0">
                <a:solidFill>
                  <a:srgbClr val="FF0000"/>
                </a:solidFill>
                <a:latin typeface="+mj-lt"/>
              </a:endParaRPr>
            </a:p>
          </p:txBody>
        </p:sp>
        <p:sp>
          <p:nvSpPr>
            <p:cNvPr id="28" name="Text Box 13"/>
            <p:cNvSpPr txBox="1">
              <a:spLocks noChangeArrowheads="1"/>
            </p:cNvSpPr>
            <p:nvPr/>
          </p:nvSpPr>
          <p:spPr bwMode="auto">
            <a:xfrm>
              <a:off x="4437" y="1796"/>
              <a:ext cx="384" cy="1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 dirty="0">
                  <a:solidFill>
                    <a:srgbClr val="FF0000"/>
                  </a:solidFill>
                  <a:latin typeface="+mj-lt"/>
                </a:rPr>
                <a:t>N</a:t>
              </a:r>
              <a:endParaRPr lang="en-US" altLang="en-US" b="1" dirty="0">
                <a:solidFill>
                  <a:srgbClr val="FF0000"/>
                </a:solidFill>
                <a:latin typeface="+mj-lt"/>
              </a:endParaRPr>
            </a:p>
          </p:txBody>
        </p:sp>
        <p:sp>
          <p:nvSpPr>
            <p:cNvPr id="29" name="Text Box 14"/>
            <p:cNvSpPr txBox="1">
              <a:spLocks noChangeArrowheads="1"/>
            </p:cNvSpPr>
            <p:nvPr/>
          </p:nvSpPr>
          <p:spPr bwMode="auto">
            <a:xfrm>
              <a:off x="5184" y="1806"/>
              <a:ext cx="384" cy="1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 dirty="0">
                  <a:solidFill>
                    <a:srgbClr val="FF0000"/>
                  </a:solidFill>
                  <a:latin typeface="+mj-lt"/>
                </a:rPr>
                <a:t>a</a:t>
              </a:r>
              <a:endParaRPr lang="en-US" altLang="en-US" b="1" dirty="0">
                <a:solidFill>
                  <a:srgbClr val="FF0000"/>
                </a:solidFill>
                <a:latin typeface="+mj-lt"/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228600" y="187777"/>
            <a:ext cx="131478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3.Định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4712" y="623208"/>
            <a:ext cx="870448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4724400" y="1931661"/>
            <a:ext cx="3756323" cy="1524662"/>
            <a:chOff x="4724400" y="1931661"/>
            <a:chExt cx="3756323" cy="1524662"/>
          </a:xfrm>
        </p:grpSpPr>
        <p:grpSp>
          <p:nvGrpSpPr>
            <p:cNvPr id="35" name="Group 34"/>
            <p:cNvGrpSpPr/>
            <p:nvPr/>
          </p:nvGrpSpPr>
          <p:grpSpPr>
            <a:xfrm>
              <a:off x="4724400" y="1931661"/>
              <a:ext cx="3756323" cy="1524662"/>
              <a:chOff x="4724400" y="1931661"/>
              <a:chExt cx="3756323" cy="1524662"/>
            </a:xfrm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4724400" y="2758806"/>
                <a:ext cx="35052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5410200" y="1931661"/>
                <a:ext cx="0" cy="152466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TextBox 14"/>
              <p:cNvSpPr txBox="1"/>
              <p:nvPr/>
            </p:nvSpPr>
            <p:spPr>
              <a:xfrm>
                <a:off x="4876800" y="2190750"/>
                <a:ext cx="49244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GT</a:t>
                </a:r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4876800" y="2912761"/>
                <a:ext cx="49244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KL</a:t>
                </a:r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5551717" y="1943040"/>
                <a:ext cx="89159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>
                    <a:latin typeface="Times New Roman" panose="02020603050405020304" pitchFamily="18" charset="0"/>
                    <a:ea typeface="Cambria Math" panose="02040503050406030204"/>
                    <a:cs typeface="Times New Roman" panose="02020603050405020304" pitchFamily="18" charset="0"/>
                  </a:rPr>
                  <a:t>∆</a:t>
                </a:r>
                <a:r>
                  <a:rPr lang="en-US" sz="2000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ABC </a:t>
                </a:r>
                <a:endParaRPr lang="en-US" sz="2000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5551716" y="2324660"/>
                <a:ext cx="292900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smtClean="0">
                    <a:latin typeface="Times New Roman" panose="02020603050405020304" pitchFamily="18" charset="0"/>
                    <a:ea typeface="Cambria Math" panose="02040503050406030204"/>
                    <a:cs typeface="Times New Roman" panose="02020603050405020304" pitchFamily="18" charset="0"/>
                  </a:rPr>
                  <a:t>MN//BC (M∊AB; N</a:t>
                </a:r>
                <a:r>
                  <a:rPr lang="en-US" sz="2000">
                    <a:latin typeface="Times New Roman" panose="02020603050405020304" pitchFamily="18" charset="0"/>
                    <a:ea typeface="Cambria Math" panose="02040503050406030204"/>
                    <a:cs typeface="Times New Roman" panose="02020603050405020304" pitchFamily="18" charset="0"/>
                  </a:rPr>
                  <a:t> </a:t>
                </a:r>
                <a:r>
                  <a:rPr lang="en-US" sz="2000" smtClean="0">
                    <a:latin typeface="Times New Roman" panose="02020603050405020304" pitchFamily="18" charset="0"/>
                    <a:ea typeface="Cambria Math" panose="02040503050406030204"/>
                    <a:cs typeface="Times New Roman" panose="02020603050405020304" pitchFamily="18" charset="0"/>
                  </a:rPr>
                  <a:t>∊AC)</a:t>
                </a:r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0" name="Rectangle 29"/>
            <p:cNvSpPr/>
            <p:nvPr/>
          </p:nvSpPr>
          <p:spPr>
            <a:xfrm>
              <a:off x="5503016" y="2915091"/>
              <a:ext cx="194796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000" smtClean="0">
                  <a:latin typeface="Times New Roman" panose="02020603050405020304" pitchFamily="18" charset="0"/>
                  <a:ea typeface="Cambria Math" panose="02040503050406030204"/>
                  <a:cs typeface="Times New Roman" panose="02020603050405020304" pitchFamily="18" charset="0"/>
                </a:rPr>
                <a:t>∆</a:t>
              </a:r>
              <a:r>
                <a:rPr 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AMN </a:t>
              </a:r>
              <a:r>
                <a:rPr lang="en-US" sz="2000">
                  <a:latin typeface="Yu Gothic UI Semilight" panose="020B0400000000000000" pitchFamily="34" charset="-128"/>
                  <a:ea typeface="Yu Gothic UI Semilight" panose="020B0400000000000000" pitchFamily="34" charset="-128"/>
                  <a:cs typeface="Times New Roman" panose="02020603050405020304" pitchFamily="18" charset="0"/>
                </a:rPr>
                <a:t>∽</a:t>
              </a:r>
              <a:r>
                <a:rPr lang="en-US" sz="2000" smtClean="0">
                  <a:latin typeface="Times New Roman" panose="02020603050405020304" pitchFamily="18" charset="0"/>
                  <a:ea typeface="Cambria Math" panose="02040503050406030204"/>
                  <a:cs typeface="Times New Roman" panose="02020603050405020304" pitchFamily="18" charset="0"/>
                </a:rPr>
                <a:t>∆</a:t>
              </a:r>
              <a:r>
                <a:rPr 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ABC</a:t>
              </a:r>
              <a:endParaRPr 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616757" y="133350"/>
            <a:ext cx="10086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 ý:</a:t>
            </a:r>
            <a:endParaRPr lang="en-US" sz="2200" b="1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4712" y="514348"/>
            <a:ext cx="870448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sosceles Triangle 2"/>
          <p:cNvSpPr/>
          <p:nvPr/>
        </p:nvSpPr>
        <p:spPr>
          <a:xfrm>
            <a:off x="370807" y="231323"/>
            <a:ext cx="202406" cy="228600"/>
          </a:xfrm>
          <a:prstGeom prst="triangl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/>
          </a:p>
        </p:txBody>
      </p:sp>
      <p:grpSp>
        <p:nvGrpSpPr>
          <p:cNvPr id="62" name="Group 61"/>
          <p:cNvGrpSpPr/>
          <p:nvPr/>
        </p:nvGrpSpPr>
        <p:grpSpPr>
          <a:xfrm>
            <a:off x="823821" y="1383719"/>
            <a:ext cx="7329579" cy="3474031"/>
            <a:chOff x="266700" y="746125"/>
            <a:chExt cx="8877300" cy="4628559"/>
          </a:xfrm>
        </p:grpSpPr>
        <p:sp>
          <p:nvSpPr>
            <p:cNvPr id="63" name="Line 5"/>
            <p:cNvSpPr>
              <a:spLocks noChangeShapeType="1"/>
            </p:cNvSpPr>
            <p:nvPr/>
          </p:nvSpPr>
          <p:spPr bwMode="auto">
            <a:xfrm flipH="1" flipV="1">
              <a:off x="1295400" y="1341438"/>
              <a:ext cx="685800" cy="10668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sysDot"/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200"/>
            </a:p>
          </p:txBody>
        </p:sp>
        <p:sp>
          <p:nvSpPr>
            <p:cNvPr id="64" name="Line 6"/>
            <p:cNvSpPr>
              <a:spLocks noChangeShapeType="1"/>
            </p:cNvSpPr>
            <p:nvPr/>
          </p:nvSpPr>
          <p:spPr bwMode="auto">
            <a:xfrm flipV="1">
              <a:off x="1981200" y="1341438"/>
              <a:ext cx="685800" cy="10668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sysDot"/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200"/>
            </a:p>
          </p:txBody>
        </p:sp>
        <p:grpSp>
          <p:nvGrpSpPr>
            <p:cNvPr id="65" name="Group 11"/>
            <p:cNvGrpSpPr/>
            <p:nvPr/>
          </p:nvGrpSpPr>
          <p:grpSpPr bwMode="auto">
            <a:xfrm>
              <a:off x="266700" y="2027238"/>
              <a:ext cx="3314700" cy="2484437"/>
              <a:chOff x="168" y="2208"/>
              <a:chExt cx="2088" cy="1565"/>
            </a:xfrm>
          </p:grpSpPr>
          <p:sp>
            <p:nvSpPr>
              <p:cNvPr id="86" name="AutoShape 4"/>
              <p:cNvSpPr>
                <a:spLocks noChangeArrowheads="1"/>
              </p:cNvSpPr>
              <p:nvPr/>
            </p:nvSpPr>
            <p:spPr bwMode="auto">
              <a:xfrm>
                <a:off x="480" y="2448"/>
                <a:ext cx="1536" cy="1200"/>
              </a:xfrm>
              <a:prstGeom prst="triangle">
                <a:avLst>
                  <a:gd name="adj" fmla="val 50000"/>
                </a:avLst>
              </a:prstGeom>
              <a:noFill/>
              <a:ln w="38100">
                <a:solidFill>
                  <a:srgbClr val="0000FF"/>
                </a:solidFill>
                <a:miter lim="800000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200"/>
              </a:p>
            </p:txBody>
          </p:sp>
          <p:sp>
            <p:nvSpPr>
              <p:cNvPr id="87" name="Text Box 8"/>
              <p:cNvSpPr txBox="1">
                <a:spLocks noChangeArrowheads="1"/>
              </p:cNvSpPr>
              <p:nvPr/>
            </p:nvSpPr>
            <p:spPr bwMode="auto">
              <a:xfrm>
                <a:off x="1296" y="2208"/>
                <a:ext cx="240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200">
                    <a:solidFill>
                      <a:srgbClr val="0000FF"/>
                    </a:solidFill>
                  </a:rPr>
                  <a:t>A</a:t>
                </a:r>
                <a:endParaRPr lang="en-US" sz="2200">
                  <a:solidFill>
                    <a:srgbClr val="0000FF"/>
                  </a:solidFill>
                </a:endParaRPr>
              </a:p>
            </p:txBody>
          </p:sp>
          <p:sp>
            <p:nvSpPr>
              <p:cNvPr id="88" name="Text Box 9"/>
              <p:cNvSpPr txBox="1">
                <a:spLocks noChangeArrowheads="1"/>
              </p:cNvSpPr>
              <p:nvPr/>
            </p:nvSpPr>
            <p:spPr bwMode="auto">
              <a:xfrm>
                <a:off x="168" y="3397"/>
                <a:ext cx="240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200">
                    <a:solidFill>
                      <a:srgbClr val="0000FF"/>
                    </a:solidFill>
                  </a:rPr>
                  <a:t>B</a:t>
                </a:r>
                <a:endParaRPr lang="en-US" sz="2200">
                  <a:solidFill>
                    <a:srgbClr val="0000FF"/>
                  </a:solidFill>
                </a:endParaRPr>
              </a:p>
            </p:txBody>
          </p:sp>
          <p:sp>
            <p:nvSpPr>
              <p:cNvPr id="89" name="Text Box 10"/>
              <p:cNvSpPr txBox="1">
                <a:spLocks noChangeArrowheads="1"/>
              </p:cNvSpPr>
              <p:nvPr/>
            </p:nvSpPr>
            <p:spPr bwMode="auto">
              <a:xfrm>
                <a:off x="2016" y="3408"/>
                <a:ext cx="240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200">
                    <a:solidFill>
                      <a:srgbClr val="0000FF"/>
                    </a:solidFill>
                  </a:rPr>
                  <a:t>C</a:t>
                </a:r>
                <a:endParaRPr lang="en-US" sz="2200">
                  <a:solidFill>
                    <a:srgbClr val="0000FF"/>
                  </a:solidFill>
                </a:endParaRPr>
              </a:p>
            </p:txBody>
          </p:sp>
        </p:grpSp>
        <p:grpSp>
          <p:nvGrpSpPr>
            <p:cNvPr id="66" name="Group 15"/>
            <p:cNvGrpSpPr/>
            <p:nvPr/>
          </p:nvGrpSpPr>
          <p:grpSpPr bwMode="auto">
            <a:xfrm>
              <a:off x="304800" y="881064"/>
              <a:ext cx="3975100" cy="579438"/>
              <a:chOff x="192" y="1467"/>
              <a:chExt cx="2504" cy="365"/>
            </a:xfrm>
          </p:grpSpPr>
          <p:sp>
            <p:nvSpPr>
              <p:cNvPr id="84" name="Line 7"/>
              <p:cNvSpPr>
                <a:spLocks noChangeShapeType="1"/>
              </p:cNvSpPr>
              <p:nvPr/>
            </p:nvSpPr>
            <p:spPr bwMode="auto">
              <a:xfrm>
                <a:off x="192" y="1776"/>
                <a:ext cx="2352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200"/>
              </a:p>
            </p:txBody>
          </p:sp>
          <p:sp>
            <p:nvSpPr>
              <p:cNvPr id="85" name="Text Box 14"/>
              <p:cNvSpPr txBox="1">
                <a:spLocks noChangeArrowheads="1"/>
              </p:cNvSpPr>
              <p:nvPr/>
            </p:nvSpPr>
            <p:spPr bwMode="auto">
              <a:xfrm>
                <a:off x="2312" y="1467"/>
                <a:ext cx="384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200">
                    <a:solidFill>
                      <a:srgbClr val="0000FF"/>
                    </a:solidFill>
                  </a:rPr>
                  <a:t>a</a:t>
                </a:r>
                <a:endParaRPr lang="en-US" sz="2200">
                  <a:solidFill>
                    <a:srgbClr val="0000FF"/>
                  </a:solidFill>
                </a:endParaRPr>
              </a:p>
            </p:txBody>
          </p:sp>
        </p:grpSp>
        <p:grpSp>
          <p:nvGrpSpPr>
            <p:cNvPr id="67" name="Group 18"/>
            <p:cNvGrpSpPr/>
            <p:nvPr/>
          </p:nvGrpSpPr>
          <p:grpSpPr bwMode="auto">
            <a:xfrm>
              <a:off x="1039813" y="862010"/>
              <a:ext cx="1970088" cy="581025"/>
              <a:chOff x="655" y="1474"/>
              <a:chExt cx="1241" cy="366"/>
            </a:xfrm>
          </p:grpSpPr>
          <p:sp>
            <p:nvSpPr>
              <p:cNvPr id="82" name="Text Box 16"/>
              <p:cNvSpPr txBox="1">
                <a:spLocks noChangeArrowheads="1"/>
              </p:cNvSpPr>
              <p:nvPr/>
            </p:nvSpPr>
            <p:spPr bwMode="auto">
              <a:xfrm>
                <a:off x="1512" y="1474"/>
                <a:ext cx="384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200">
                    <a:solidFill>
                      <a:srgbClr val="0000FF"/>
                    </a:solidFill>
                  </a:rPr>
                  <a:t>M</a:t>
                </a:r>
                <a:endParaRPr lang="en-US" sz="2200">
                  <a:solidFill>
                    <a:srgbClr val="0000FF"/>
                  </a:solidFill>
                </a:endParaRPr>
              </a:p>
            </p:txBody>
          </p:sp>
          <p:sp>
            <p:nvSpPr>
              <p:cNvPr id="83" name="Text Box 17"/>
              <p:cNvSpPr txBox="1">
                <a:spLocks noChangeArrowheads="1"/>
              </p:cNvSpPr>
              <p:nvPr/>
            </p:nvSpPr>
            <p:spPr bwMode="auto">
              <a:xfrm>
                <a:off x="655" y="1475"/>
                <a:ext cx="384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200">
                    <a:solidFill>
                      <a:srgbClr val="0000FF"/>
                    </a:solidFill>
                  </a:rPr>
                  <a:t>N</a:t>
                </a:r>
                <a:endParaRPr lang="en-US" sz="2200">
                  <a:solidFill>
                    <a:srgbClr val="0000FF"/>
                  </a:solidFill>
                </a:endParaRPr>
              </a:p>
            </p:txBody>
          </p:sp>
        </p:grpSp>
        <p:grpSp>
          <p:nvGrpSpPr>
            <p:cNvPr id="68" name="Group 36"/>
            <p:cNvGrpSpPr/>
            <p:nvPr/>
          </p:nvGrpSpPr>
          <p:grpSpPr bwMode="auto">
            <a:xfrm>
              <a:off x="5145088" y="746125"/>
              <a:ext cx="3236913" cy="2479676"/>
              <a:chOff x="3241" y="470"/>
              <a:chExt cx="2039" cy="1562"/>
            </a:xfrm>
          </p:grpSpPr>
          <p:sp>
            <p:nvSpPr>
              <p:cNvPr id="78" name="AutoShape 22"/>
              <p:cNvSpPr>
                <a:spLocks noChangeArrowheads="1"/>
              </p:cNvSpPr>
              <p:nvPr/>
            </p:nvSpPr>
            <p:spPr bwMode="auto">
              <a:xfrm>
                <a:off x="3504" y="787"/>
                <a:ext cx="1536" cy="1200"/>
              </a:xfrm>
              <a:prstGeom prst="triangle">
                <a:avLst>
                  <a:gd name="adj" fmla="val 50000"/>
                </a:avLst>
              </a:prstGeom>
              <a:noFill/>
              <a:ln w="38100">
                <a:solidFill>
                  <a:srgbClr val="0000FF"/>
                </a:solidFill>
                <a:miter lim="800000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200"/>
              </a:p>
            </p:txBody>
          </p:sp>
          <p:sp>
            <p:nvSpPr>
              <p:cNvPr id="79" name="Text Box 23"/>
              <p:cNvSpPr txBox="1">
                <a:spLocks noChangeArrowheads="1"/>
              </p:cNvSpPr>
              <p:nvPr/>
            </p:nvSpPr>
            <p:spPr bwMode="auto">
              <a:xfrm>
                <a:off x="4136" y="470"/>
                <a:ext cx="240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200">
                    <a:solidFill>
                      <a:srgbClr val="0000FF"/>
                    </a:solidFill>
                  </a:rPr>
                  <a:t>A</a:t>
                </a:r>
                <a:endParaRPr lang="en-US" sz="2200">
                  <a:solidFill>
                    <a:srgbClr val="0000FF"/>
                  </a:solidFill>
                </a:endParaRPr>
              </a:p>
            </p:txBody>
          </p:sp>
          <p:sp>
            <p:nvSpPr>
              <p:cNvPr id="80" name="Text Box 24"/>
              <p:cNvSpPr txBox="1">
                <a:spLocks noChangeArrowheads="1"/>
              </p:cNvSpPr>
              <p:nvPr/>
            </p:nvSpPr>
            <p:spPr bwMode="auto">
              <a:xfrm>
                <a:off x="3241" y="1667"/>
                <a:ext cx="240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200">
                    <a:solidFill>
                      <a:srgbClr val="0000FF"/>
                    </a:solidFill>
                  </a:rPr>
                  <a:t>B</a:t>
                </a:r>
                <a:endParaRPr lang="en-US" sz="2200">
                  <a:solidFill>
                    <a:srgbClr val="0000FF"/>
                  </a:solidFill>
                </a:endParaRPr>
              </a:p>
            </p:txBody>
          </p:sp>
          <p:sp>
            <p:nvSpPr>
              <p:cNvPr id="81" name="Text Box 25"/>
              <p:cNvSpPr txBox="1">
                <a:spLocks noChangeArrowheads="1"/>
              </p:cNvSpPr>
              <p:nvPr/>
            </p:nvSpPr>
            <p:spPr bwMode="auto">
              <a:xfrm>
                <a:off x="5040" y="1657"/>
                <a:ext cx="240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200">
                    <a:solidFill>
                      <a:srgbClr val="0000FF"/>
                    </a:solidFill>
                  </a:rPr>
                  <a:t>C</a:t>
                </a:r>
                <a:endParaRPr lang="en-US" sz="2200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69" name="Line 26"/>
            <p:cNvSpPr>
              <a:spLocks noChangeShapeType="1"/>
            </p:cNvSpPr>
            <p:nvPr/>
          </p:nvSpPr>
          <p:spPr bwMode="auto">
            <a:xfrm flipV="1">
              <a:off x="5250567" y="3129405"/>
              <a:ext cx="323849" cy="55721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sysDot"/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200"/>
            </a:p>
          </p:txBody>
        </p:sp>
        <p:sp>
          <p:nvSpPr>
            <p:cNvPr id="70" name="Line 27"/>
            <p:cNvSpPr>
              <a:spLocks noChangeShapeType="1"/>
            </p:cNvSpPr>
            <p:nvPr/>
          </p:nvSpPr>
          <p:spPr bwMode="auto">
            <a:xfrm flipH="1" flipV="1">
              <a:off x="7987815" y="3124200"/>
              <a:ext cx="381000" cy="6096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sysDot"/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200"/>
            </a:p>
          </p:txBody>
        </p:sp>
        <p:grpSp>
          <p:nvGrpSpPr>
            <p:cNvPr id="71" name="Group 32"/>
            <p:cNvGrpSpPr/>
            <p:nvPr/>
          </p:nvGrpSpPr>
          <p:grpSpPr bwMode="auto">
            <a:xfrm>
              <a:off x="4267200" y="3100398"/>
              <a:ext cx="4876800" cy="1136654"/>
              <a:chOff x="2688" y="1953"/>
              <a:chExt cx="3072" cy="716"/>
            </a:xfrm>
          </p:grpSpPr>
          <p:sp>
            <p:nvSpPr>
              <p:cNvPr id="74" name="Line 28"/>
              <p:cNvSpPr>
                <a:spLocks noChangeShapeType="1"/>
              </p:cNvSpPr>
              <p:nvPr/>
            </p:nvSpPr>
            <p:spPr bwMode="auto">
              <a:xfrm>
                <a:off x="2688" y="2352"/>
                <a:ext cx="3072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200"/>
              </a:p>
            </p:txBody>
          </p:sp>
          <p:sp>
            <p:nvSpPr>
              <p:cNvPr id="75" name="Text Box 29"/>
              <p:cNvSpPr txBox="1">
                <a:spLocks noChangeArrowheads="1"/>
              </p:cNvSpPr>
              <p:nvPr/>
            </p:nvSpPr>
            <p:spPr bwMode="auto">
              <a:xfrm>
                <a:off x="5536" y="1953"/>
                <a:ext cx="192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200">
                    <a:solidFill>
                      <a:srgbClr val="0000FF"/>
                    </a:solidFill>
                  </a:rPr>
                  <a:t>a</a:t>
                </a:r>
                <a:endParaRPr lang="en-US" sz="2200">
                  <a:solidFill>
                    <a:srgbClr val="0000FF"/>
                  </a:solidFill>
                </a:endParaRPr>
              </a:p>
            </p:txBody>
          </p:sp>
          <p:sp>
            <p:nvSpPr>
              <p:cNvPr id="76" name="Text Box 30"/>
              <p:cNvSpPr txBox="1">
                <a:spLocks noChangeArrowheads="1"/>
              </p:cNvSpPr>
              <p:nvPr/>
            </p:nvSpPr>
            <p:spPr bwMode="auto">
              <a:xfrm>
                <a:off x="3024" y="2304"/>
                <a:ext cx="421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sz="2200">
                    <a:solidFill>
                      <a:srgbClr val="0000FF"/>
                    </a:solidFill>
                  </a:rPr>
                  <a:t>M</a:t>
                </a:r>
                <a:endParaRPr lang="en-US" sz="2200">
                  <a:solidFill>
                    <a:srgbClr val="0000FF"/>
                  </a:solidFill>
                </a:endParaRPr>
              </a:p>
            </p:txBody>
          </p:sp>
          <p:sp>
            <p:nvSpPr>
              <p:cNvPr id="77" name="Text Box 31"/>
              <p:cNvSpPr txBox="1">
                <a:spLocks noChangeArrowheads="1"/>
              </p:cNvSpPr>
              <p:nvPr/>
            </p:nvSpPr>
            <p:spPr bwMode="auto">
              <a:xfrm>
                <a:off x="5099" y="2304"/>
                <a:ext cx="421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sz="2200">
                    <a:solidFill>
                      <a:srgbClr val="0000FF"/>
                    </a:solidFill>
                  </a:rPr>
                  <a:t>N</a:t>
                </a:r>
                <a:endParaRPr lang="en-US" sz="2200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72" name="Text Box 38"/>
            <p:cNvSpPr txBox="1">
              <a:spLocks noChangeArrowheads="1"/>
            </p:cNvSpPr>
            <p:nvPr/>
          </p:nvSpPr>
          <p:spPr bwMode="auto">
            <a:xfrm>
              <a:off x="963635" y="4800600"/>
              <a:ext cx="1780636" cy="5740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 u="sng">
                  <a:solidFill>
                    <a:srgbClr val="FF0000"/>
                  </a:solidFill>
                </a:rPr>
                <a:t>Hình </a:t>
              </a:r>
              <a:r>
                <a:rPr lang="en-US" sz="2200" u="sng" smtClean="0">
                  <a:solidFill>
                    <a:srgbClr val="FF0000"/>
                  </a:solidFill>
                </a:rPr>
                <a:t>a</a:t>
              </a:r>
              <a:endParaRPr lang="en-US" sz="2200" u="sng">
                <a:solidFill>
                  <a:srgbClr val="FF0000"/>
                </a:solidFill>
              </a:endParaRPr>
            </a:p>
          </p:txBody>
        </p:sp>
        <p:sp>
          <p:nvSpPr>
            <p:cNvPr id="73" name="Text Box 39"/>
            <p:cNvSpPr txBox="1">
              <a:spLocks noChangeArrowheads="1"/>
            </p:cNvSpPr>
            <p:nvPr/>
          </p:nvSpPr>
          <p:spPr bwMode="auto">
            <a:xfrm>
              <a:off x="6096000" y="4648200"/>
              <a:ext cx="2895600" cy="5794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 u="sng">
                  <a:solidFill>
                    <a:srgbClr val="FF0000"/>
                  </a:solidFill>
                </a:rPr>
                <a:t>Hình </a:t>
              </a:r>
              <a:r>
                <a:rPr lang="en-US" sz="2200" u="sng" smtClean="0">
                  <a:solidFill>
                    <a:srgbClr val="FF0000"/>
                  </a:solidFill>
                </a:rPr>
                <a:t>b</a:t>
              </a:r>
              <a:endParaRPr lang="en-US" sz="2200" u="sng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5"/>
          <p:cNvSpPr>
            <a:spLocks noChangeArrowheads="1"/>
          </p:cNvSpPr>
          <p:nvPr/>
        </p:nvSpPr>
        <p:spPr bwMode="auto">
          <a:xfrm>
            <a:off x="5586414" y="1221879"/>
            <a:ext cx="2668587" cy="1332310"/>
          </a:xfrm>
          <a:prstGeom prst="triangle">
            <a:avLst>
              <a:gd name="adj" fmla="val 26065"/>
            </a:avLst>
          </a:prstGeom>
          <a:solidFill>
            <a:schemeClr val="bg1">
              <a:alpha val="0"/>
            </a:schemeClr>
          </a:solidFill>
          <a:ln w="12700">
            <a:solidFill>
              <a:srgbClr val="0033CC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3" name="Line 6"/>
          <p:cNvSpPr>
            <a:spLocks noChangeShapeType="1"/>
          </p:cNvSpPr>
          <p:nvPr/>
        </p:nvSpPr>
        <p:spPr bwMode="auto">
          <a:xfrm>
            <a:off x="5977164" y="1808687"/>
            <a:ext cx="990600" cy="742950"/>
          </a:xfrm>
          <a:prstGeom prst="line">
            <a:avLst/>
          </a:prstGeom>
          <a:noFill/>
          <a:ln w="12700">
            <a:solidFill>
              <a:srgbClr val="FF3300"/>
            </a:solidFill>
            <a:rou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6080126" y="871835"/>
            <a:ext cx="390525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33CC"/>
                </a:solidFill>
                <a:latin typeface=".VnTime" panose="020B7200000000000000" pitchFamily="34" charset="0"/>
              </a:rPr>
              <a:t>A</a:t>
            </a:r>
            <a:endParaRPr lang="en-US" sz="2400">
              <a:solidFill>
                <a:srgbClr val="0033CC"/>
              </a:solidFill>
              <a:latin typeface=".VnTime" panose="020B7200000000000000" pitchFamily="34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5257801" y="2554189"/>
            <a:ext cx="390525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33CC"/>
                </a:solidFill>
                <a:latin typeface=".VnTime" panose="020B7200000000000000" pitchFamily="34" charset="0"/>
              </a:rPr>
              <a:t>B</a:t>
            </a:r>
            <a:endParaRPr lang="en-US" sz="2400">
              <a:solidFill>
                <a:srgbClr val="0033CC"/>
              </a:solidFill>
              <a:latin typeface=".VnTime" panose="020B7200000000000000" pitchFamily="34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8239126" y="2525614"/>
            <a:ext cx="390525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33CC"/>
                </a:solidFill>
                <a:latin typeface=".VnTime" panose="020B7200000000000000" pitchFamily="34" charset="0"/>
              </a:rPr>
              <a:t>C</a:t>
            </a:r>
            <a:endParaRPr lang="en-US" sz="2400">
              <a:solidFill>
                <a:srgbClr val="0033CC"/>
              </a:solidFill>
              <a:latin typeface=".VnTime" panose="020B7200000000000000" pitchFamily="34" charset="0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5414964" y="1580257"/>
            <a:ext cx="390525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  <a:latin typeface=".VnTime" panose="020B7200000000000000" pitchFamily="34" charset="0"/>
              </a:rPr>
              <a:t>M</a:t>
            </a:r>
            <a:endParaRPr lang="en-US" sz="2400">
              <a:solidFill>
                <a:srgbClr val="FF3300"/>
              </a:solidFill>
              <a:latin typeface=".VnTime" panose="020B7200000000000000" pitchFamily="34" charset="0"/>
            </a:endParaRP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6934200" y="2643485"/>
            <a:ext cx="390525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  <a:latin typeface=".VnTime" panose="020B7200000000000000" pitchFamily="34" charset="0"/>
              </a:rPr>
              <a:t>N</a:t>
            </a:r>
            <a:endParaRPr lang="en-US" sz="2400">
              <a:solidFill>
                <a:srgbClr val="FF3300"/>
              </a:solidFill>
              <a:latin typeface=".VnTime" panose="020B7200000000000000" pitchFamily="34" charset="0"/>
            </a:endParaRP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533400" y="571500"/>
            <a:ext cx="3886200" cy="430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381000" y="1428750"/>
            <a:ext cx="4495800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.VnTime" panose="020B7200000000000000" pitchFamily="34" charset="0"/>
              </a:rPr>
              <a:t>Cho ∆ ABC cã MN // AC ta cã:</a:t>
            </a:r>
            <a:endParaRPr lang="en-US" sz="2400">
              <a:solidFill>
                <a:srgbClr val="0000FF"/>
              </a:solidFill>
              <a:latin typeface=".VnTime" panose="020B7200000000000000" pitchFamily="34" charset="0"/>
            </a:endParaRPr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990600" y="1943100"/>
            <a:ext cx="4495800" cy="212365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  <a:latin typeface=".VnTime" panose="020B7200000000000000" pitchFamily="34" charset="0"/>
              </a:rPr>
              <a:t>A.</a:t>
            </a:r>
            <a:r>
              <a:rPr lang="en-US" sz="2400">
                <a:solidFill>
                  <a:srgbClr val="0000FF"/>
                </a:solidFill>
                <a:latin typeface=".VnTime" panose="020B7200000000000000" pitchFamily="34" charset="0"/>
              </a:rPr>
              <a:t>  ∆ BMN         ∆ </a:t>
            </a:r>
            <a:r>
              <a:rPr lang="en-US" sz="2400" smtClean="0">
                <a:solidFill>
                  <a:srgbClr val="0000FF"/>
                </a:solidFill>
                <a:latin typeface=".VnTime" panose="020B7200000000000000" pitchFamily="34" charset="0"/>
              </a:rPr>
              <a:t>BCA</a:t>
            </a:r>
            <a:endParaRPr lang="en-US" sz="2400">
              <a:solidFill>
                <a:srgbClr val="0000FF"/>
              </a:solidFill>
              <a:latin typeface=".VnTime" panose="020B7200000000000000" pitchFamily="34" charset="0"/>
            </a:endParaRPr>
          </a:p>
          <a:p>
            <a:pPr marL="457200" indent="-457200"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  <a:latin typeface=".VnTime" panose="020B7200000000000000" pitchFamily="34" charset="0"/>
              </a:rPr>
              <a:t>B.</a:t>
            </a:r>
            <a:r>
              <a:rPr lang="en-US" sz="2400">
                <a:solidFill>
                  <a:srgbClr val="0000FF"/>
                </a:solidFill>
                <a:latin typeface=".VnTime" panose="020B7200000000000000" pitchFamily="34" charset="0"/>
              </a:rPr>
              <a:t>  ∆ ABC          ∆ </a:t>
            </a:r>
            <a:r>
              <a:rPr lang="en-US" sz="2400" smtClean="0">
                <a:solidFill>
                  <a:srgbClr val="0000FF"/>
                </a:solidFill>
                <a:latin typeface=".VnTime" panose="020B7200000000000000" pitchFamily="34" charset="0"/>
              </a:rPr>
              <a:t>MBN</a:t>
            </a:r>
            <a:endParaRPr lang="en-US" sz="2400">
              <a:solidFill>
                <a:srgbClr val="0000FF"/>
              </a:solidFill>
              <a:latin typeface=".VnTime" panose="020B7200000000000000" pitchFamily="34" charset="0"/>
            </a:endParaRPr>
          </a:p>
          <a:p>
            <a:pPr marL="457200" indent="-457200"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  <a:latin typeface=".VnTime" panose="020B7200000000000000" pitchFamily="34" charset="0"/>
              </a:rPr>
              <a:t>C.</a:t>
            </a:r>
            <a:r>
              <a:rPr lang="en-US" sz="2400">
                <a:solidFill>
                  <a:srgbClr val="0000FF"/>
                </a:solidFill>
                <a:latin typeface=".VnTime" panose="020B7200000000000000" pitchFamily="34" charset="0"/>
              </a:rPr>
              <a:t>  ∆ BMN          ∆ ABC</a:t>
            </a:r>
            <a:endParaRPr lang="en-US" sz="2400">
              <a:solidFill>
                <a:srgbClr val="0000FF"/>
              </a:solidFill>
              <a:latin typeface=".VnTime" panose="020B7200000000000000" pitchFamily="34" charset="0"/>
            </a:endParaRPr>
          </a:p>
          <a:p>
            <a:pPr marL="457200" indent="-457200"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  <a:latin typeface=".VnTime" panose="020B7200000000000000" pitchFamily="34" charset="0"/>
              </a:rPr>
              <a:t>D.</a:t>
            </a:r>
            <a:r>
              <a:rPr lang="en-US" sz="2400">
                <a:solidFill>
                  <a:srgbClr val="0000FF"/>
                </a:solidFill>
                <a:latin typeface=".VnTime" panose="020B7200000000000000" pitchFamily="34" charset="0"/>
              </a:rPr>
              <a:t>  ∆ ABC          ∆ MNB</a:t>
            </a:r>
            <a:endParaRPr lang="en-US" sz="2400">
              <a:solidFill>
                <a:srgbClr val="0000FF"/>
              </a:solidFill>
              <a:latin typeface=".VnTime" panose="020B7200000000000000" pitchFamily="34" charset="0"/>
            </a:endParaRPr>
          </a:p>
        </p:txBody>
      </p:sp>
      <p:sp>
        <p:nvSpPr>
          <p:cNvPr id="12" name="WordArt 16"/>
          <p:cNvSpPr>
            <a:spLocks noChangeArrowheads="1" noChangeShapeType="1" noTextEdit="1"/>
          </p:cNvSpPr>
          <p:nvPr/>
        </p:nvSpPr>
        <p:spPr bwMode="auto">
          <a:xfrm rot="167747">
            <a:off x="2667000" y="2114550"/>
            <a:ext cx="217488" cy="72629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vi-VN" kern="10">
                <a:ln w="0">
                  <a:solidFill>
                    <a:srgbClr val="0000FF"/>
                  </a:solidFill>
                  <a:round/>
                </a:ln>
              </a:rPr>
              <a:t>s</a:t>
            </a:r>
            <a:endParaRPr lang="vi-VN" kern="10">
              <a:ln w="0">
                <a:solidFill>
                  <a:srgbClr val="0000FF"/>
                </a:solidFill>
                <a:round/>
              </a:ln>
            </a:endParaRPr>
          </a:p>
        </p:txBody>
      </p:sp>
      <p:sp>
        <p:nvSpPr>
          <p:cNvPr id="13" name="WordArt 17"/>
          <p:cNvSpPr>
            <a:spLocks noChangeArrowheads="1" noChangeShapeType="1" noTextEdit="1"/>
          </p:cNvSpPr>
          <p:nvPr/>
        </p:nvSpPr>
        <p:spPr bwMode="auto">
          <a:xfrm rot="167747">
            <a:off x="2667000" y="2681276"/>
            <a:ext cx="217488" cy="72629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vi-VN" kern="10">
                <a:ln w="0">
                  <a:solidFill>
                    <a:srgbClr val="0000FF"/>
                  </a:solidFill>
                  <a:round/>
                </a:ln>
              </a:rPr>
              <a:t>s</a:t>
            </a:r>
            <a:endParaRPr lang="vi-VN" kern="10">
              <a:ln w="0">
                <a:solidFill>
                  <a:srgbClr val="0000FF"/>
                </a:solidFill>
                <a:round/>
              </a:ln>
            </a:endParaRPr>
          </a:p>
        </p:txBody>
      </p:sp>
      <p:sp>
        <p:nvSpPr>
          <p:cNvPr id="14" name="WordArt 18"/>
          <p:cNvSpPr>
            <a:spLocks noChangeArrowheads="1" noChangeShapeType="1" noTextEdit="1"/>
          </p:cNvSpPr>
          <p:nvPr/>
        </p:nvSpPr>
        <p:spPr bwMode="auto">
          <a:xfrm rot="167747">
            <a:off x="2688543" y="3777160"/>
            <a:ext cx="217488" cy="72629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vi-VN" kern="10">
                <a:ln w="0">
                  <a:solidFill>
                    <a:srgbClr val="0000FF"/>
                  </a:solidFill>
                  <a:round/>
                </a:ln>
              </a:rPr>
              <a:t>s</a:t>
            </a:r>
            <a:endParaRPr lang="vi-VN" kern="10">
              <a:ln w="0">
                <a:solidFill>
                  <a:srgbClr val="0000FF"/>
                </a:solidFill>
                <a:round/>
              </a:ln>
            </a:endParaRPr>
          </a:p>
        </p:txBody>
      </p:sp>
      <p:sp>
        <p:nvSpPr>
          <p:cNvPr id="15" name="WordArt 19"/>
          <p:cNvSpPr>
            <a:spLocks noChangeArrowheads="1" noChangeShapeType="1" noTextEdit="1"/>
          </p:cNvSpPr>
          <p:nvPr/>
        </p:nvSpPr>
        <p:spPr bwMode="auto">
          <a:xfrm rot="167747">
            <a:off x="2688657" y="3231549"/>
            <a:ext cx="217488" cy="72629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vi-VN" kern="10">
                <a:ln w="0">
                  <a:solidFill>
                    <a:srgbClr val="0000FF"/>
                  </a:solidFill>
                  <a:round/>
                </a:ln>
              </a:rPr>
              <a:t>s</a:t>
            </a:r>
            <a:endParaRPr lang="vi-VN" kern="10">
              <a:ln w="0">
                <a:solidFill>
                  <a:srgbClr val="0000FF"/>
                </a:solidFill>
                <a:round/>
              </a:ln>
            </a:endParaRPr>
          </a:p>
        </p:txBody>
      </p:sp>
      <p:sp>
        <p:nvSpPr>
          <p:cNvPr id="16" name="Oval 21"/>
          <p:cNvSpPr>
            <a:spLocks noChangeArrowheads="1"/>
          </p:cNvSpPr>
          <p:nvPr/>
        </p:nvSpPr>
        <p:spPr bwMode="auto">
          <a:xfrm>
            <a:off x="857224" y="2571750"/>
            <a:ext cx="571500" cy="342900"/>
          </a:xfrm>
          <a:prstGeom prst="ellipse">
            <a:avLst/>
          </a:prstGeom>
          <a:solidFill>
            <a:schemeClr val="accent1">
              <a:alpha val="0"/>
            </a:schemeClr>
          </a:solidFill>
          <a:ln w="31750">
            <a:solidFill>
              <a:srgbClr val="FF0000"/>
            </a:solidFill>
            <a:rou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" name="Text Box 50"/>
          <p:cNvSpPr txBox="1">
            <a:spLocks noChangeArrowheads="1"/>
          </p:cNvSpPr>
          <p:nvPr/>
        </p:nvSpPr>
        <p:spPr bwMode="auto">
          <a:xfrm>
            <a:off x="7048500" y="128587"/>
            <a:ext cx="1828800" cy="707886"/>
          </a:xfrm>
          <a:prstGeom prst="rect">
            <a:avLst/>
          </a:prstGeom>
          <a:solidFill>
            <a:srgbClr val="FFFF66"/>
          </a:solidFill>
          <a:ln w="57150" cmpd="thickThin">
            <a:solidFill>
              <a:srgbClr val="0000FF"/>
            </a:solidFill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.VnTime" panose="020B7200000000000000" pitchFamily="34" charset="0"/>
              </a:rPr>
              <a:t>  </a:t>
            </a:r>
            <a:r>
              <a:rPr lang="en-US" sz="4000" b="1">
                <a:solidFill>
                  <a:srgbClr val="FF3300"/>
                </a:solidFill>
                <a:latin typeface=".VnTime" panose="020B7200000000000000" pitchFamily="34" charset="0"/>
              </a:rPr>
              <a:t>0 : 00</a:t>
            </a:r>
            <a:endParaRPr lang="en-US" sz="4000" b="1">
              <a:solidFill>
                <a:srgbClr val="FF3300"/>
              </a:solidFill>
              <a:latin typeface=".VnTime" panose="020B7200000000000000" pitchFamily="34" charset="0"/>
            </a:endParaRPr>
          </a:p>
        </p:txBody>
      </p:sp>
      <p:sp>
        <p:nvSpPr>
          <p:cNvPr id="18" name="Text Box 51"/>
          <p:cNvSpPr txBox="1">
            <a:spLocks noChangeArrowheads="1"/>
          </p:cNvSpPr>
          <p:nvPr/>
        </p:nvSpPr>
        <p:spPr bwMode="auto">
          <a:xfrm>
            <a:off x="7048500" y="128587"/>
            <a:ext cx="1828800" cy="707886"/>
          </a:xfrm>
          <a:prstGeom prst="rect">
            <a:avLst/>
          </a:prstGeom>
          <a:solidFill>
            <a:srgbClr val="FFFF66"/>
          </a:solidFill>
          <a:ln w="57150" cmpd="thickThin">
            <a:solidFill>
              <a:srgbClr val="0000FF"/>
            </a:solidFill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.VnTime" panose="020B7200000000000000" pitchFamily="34" charset="0"/>
              </a:rPr>
              <a:t>  </a:t>
            </a:r>
            <a:r>
              <a:rPr lang="en-US" sz="4000" b="1">
                <a:solidFill>
                  <a:srgbClr val="FF3300"/>
                </a:solidFill>
                <a:latin typeface=".VnTime" panose="020B7200000000000000" pitchFamily="34" charset="0"/>
              </a:rPr>
              <a:t>0 : 01</a:t>
            </a:r>
            <a:endParaRPr lang="en-US" sz="4000" b="1">
              <a:solidFill>
                <a:srgbClr val="FF3300"/>
              </a:solidFill>
              <a:latin typeface=".VnTime" panose="020B7200000000000000" pitchFamily="34" charset="0"/>
            </a:endParaRPr>
          </a:p>
        </p:txBody>
      </p:sp>
      <p:sp>
        <p:nvSpPr>
          <p:cNvPr id="19" name="Text Box 52"/>
          <p:cNvSpPr txBox="1">
            <a:spLocks noChangeArrowheads="1"/>
          </p:cNvSpPr>
          <p:nvPr/>
        </p:nvSpPr>
        <p:spPr bwMode="auto">
          <a:xfrm>
            <a:off x="7048500" y="128587"/>
            <a:ext cx="1828800" cy="707886"/>
          </a:xfrm>
          <a:prstGeom prst="rect">
            <a:avLst/>
          </a:prstGeom>
          <a:solidFill>
            <a:srgbClr val="FFFF66"/>
          </a:solidFill>
          <a:ln w="57150" cmpd="thickThin">
            <a:solidFill>
              <a:srgbClr val="0000FF"/>
            </a:solidFill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.VnTime" panose="020B7200000000000000" pitchFamily="34" charset="0"/>
              </a:rPr>
              <a:t>  </a:t>
            </a:r>
            <a:r>
              <a:rPr lang="en-US" sz="4000" b="1">
                <a:solidFill>
                  <a:srgbClr val="FF3300"/>
                </a:solidFill>
                <a:latin typeface=".VnTime" panose="020B7200000000000000" pitchFamily="34" charset="0"/>
              </a:rPr>
              <a:t>0 : 02</a:t>
            </a:r>
            <a:endParaRPr lang="en-US" sz="4000" b="1">
              <a:solidFill>
                <a:srgbClr val="FF3300"/>
              </a:solidFill>
              <a:latin typeface=".VnTime" panose="020B7200000000000000" pitchFamily="34" charset="0"/>
            </a:endParaRPr>
          </a:p>
        </p:txBody>
      </p:sp>
      <p:sp>
        <p:nvSpPr>
          <p:cNvPr id="20" name="Text Box 53"/>
          <p:cNvSpPr txBox="1">
            <a:spLocks noChangeArrowheads="1"/>
          </p:cNvSpPr>
          <p:nvPr/>
        </p:nvSpPr>
        <p:spPr bwMode="auto">
          <a:xfrm>
            <a:off x="7048500" y="128587"/>
            <a:ext cx="1828800" cy="707886"/>
          </a:xfrm>
          <a:prstGeom prst="rect">
            <a:avLst/>
          </a:prstGeom>
          <a:solidFill>
            <a:srgbClr val="FFFF66"/>
          </a:solidFill>
          <a:ln w="57150" cmpd="thickThin">
            <a:solidFill>
              <a:srgbClr val="0000FF"/>
            </a:solidFill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.VnTime" panose="020B7200000000000000" pitchFamily="34" charset="0"/>
              </a:rPr>
              <a:t>  </a:t>
            </a:r>
            <a:r>
              <a:rPr lang="en-US" sz="4000" b="1">
                <a:solidFill>
                  <a:srgbClr val="FF3300"/>
                </a:solidFill>
                <a:latin typeface=".VnTime" panose="020B7200000000000000" pitchFamily="34" charset="0"/>
              </a:rPr>
              <a:t>0 : 03</a:t>
            </a:r>
            <a:endParaRPr lang="en-US" sz="4000" b="1">
              <a:solidFill>
                <a:srgbClr val="FF3300"/>
              </a:solidFill>
              <a:latin typeface=".VnTime" panose="020B7200000000000000" pitchFamily="34" charset="0"/>
            </a:endParaRPr>
          </a:p>
        </p:txBody>
      </p:sp>
      <p:sp>
        <p:nvSpPr>
          <p:cNvPr id="21" name="Text Box 54"/>
          <p:cNvSpPr txBox="1">
            <a:spLocks noChangeArrowheads="1"/>
          </p:cNvSpPr>
          <p:nvPr/>
        </p:nvSpPr>
        <p:spPr bwMode="auto">
          <a:xfrm>
            <a:off x="7048500" y="128587"/>
            <a:ext cx="1828800" cy="707886"/>
          </a:xfrm>
          <a:prstGeom prst="rect">
            <a:avLst/>
          </a:prstGeom>
          <a:solidFill>
            <a:srgbClr val="FFFF66"/>
          </a:solidFill>
          <a:ln w="57150" cmpd="thickThin">
            <a:solidFill>
              <a:srgbClr val="0000FF"/>
            </a:solidFill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.VnTime" panose="020B7200000000000000" pitchFamily="34" charset="0"/>
              </a:rPr>
              <a:t>  </a:t>
            </a:r>
            <a:r>
              <a:rPr lang="en-US" sz="4000" b="1">
                <a:solidFill>
                  <a:srgbClr val="FF3300"/>
                </a:solidFill>
                <a:latin typeface=".VnTime" panose="020B7200000000000000" pitchFamily="34" charset="0"/>
              </a:rPr>
              <a:t>0 : 04</a:t>
            </a:r>
            <a:endParaRPr lang="en-US" sz="4000" b="1">
              <a:solidFill>
                <a:srgbClr val="FF3300"/>
              </a:solidFill>
              <a:latin typeface=".VnTime" panose="020B7200000000000000" pitchFamily="34" charset="0"/>
            </a:endParaRPr>
          </a:p>
        </p:txBody>
      </p:sp>
      <p:sp>
        <p:nvSpPr>
          <p:cNvPr id="22" name="Text Box 55"/>
          <p:cNvSpPr txBox="1">
            <a:spLocks noChangeArrowheads="1"/>
          </p:cNvSpPr>
          <p:nvPr/>
        </p:nvSpPr>
        <p:spPr bwMode="auto">
          <a:xfrm>
            <a:off x="7048500" y="128587"/>
            <a:ext cx="1828800" cy="707886"/>
          </a:xfrm>
          <a:prstGeom prst="rect">
            <a:avLst/>
          </a:prstGeom>
          <a:solidFill>
            <a:srgbClr val="FFFF66"/>
          </a:solidFill>
          <a:ln w="57150" cmpd="thickThin">
            <a:solidFill>
              <a:srgbClr val="0000FF"/>
            </a:solidFill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.VnTime" panose="020B7200000000000000" pitchFamily="34" charset="0"/>
              </a:rPr>
              <a:t>  </a:t>
            </a:r>
            <a:r>
              <a:rPr lang="en-US" sz="4000" b="1">
                <a:solidFill>
                  <a:srgbClr val="FF3300"/>
                </a:solidFill>
                <a:latin typeface=".VnTime" panose="020B7200000000000000" pitchFamily="34" charset="0"/>
              </a:rPr>
              <a:t>0 : 05</a:t>
            </a:r>
            <a:endParaRPr lang="en-US" sz="4000" b="1">
              <a:solidFill>
                <a:srgbClr val="FF3300"/>
              </a:solidFill>
              <a:latin typeface=".VnTime" panose="020B7200000000000000" pitchFamily="34" charset="0"/>
            </a:endParaRPr>
          </a:p>
        </p:txBody>
      </p:sp>
      <p:sp>
        <p:nvSpPr>
          <p:cNvPr id="23" name="Text Box 56"/>
          <p:cNvSpPr txBox="1">
            <a:spLocks noChangeArrowheads="1"/>
          </p:cNvSpPr>
          <p:nvPr/>
        </p:nvSpPr>
        <p:spPr bwMode="auto">
          <a:xfrm>
            <a:off x="7048500" y="128587"/>
            <a:ext cx="1828800" cy="707886"/>
          </a:xfrm>
          <a:prstGeom prst="rect">
            <a:avLst/>
          </a:prstGeom>
          <a:solidFill>
            <a:srgbClr val="FFFF66"/>
          </a:solidFill>
          <a:ln w="57150" cmpd="thickThin">
            <a:solidFill>
              <a:srgbClr val="0000FF"/>
            </a:solidFill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.VnTime" panose="020B7200000000000000" pitchFamily="34" charset="0"/>
              </a:rPr>
              <a:t>  </a:t>
            </a:r>
            <a:r>
              <a:rPr lang="en-US" sz="4000" b="1">
                <a:solidFill>
                  <a:srgbClr val="FF3300"/>
                </a:solidFill>
                <a:latin typeface=".VnTime" panose="020B7200000000000000" pitchFamily="34" charset="0"/>
              </a:rPr>
              <a:t>0 : 06</a:t>
            </a:r>
            <a:endParaRPr lang="en-US" sz="4000" b="1">
              <a:solidFill>
                <a:srgbClr val="FF3300"/>
              </a:solidFill>
              <a:latin typeface=".VnTime" panose="020B7200000000000000" pitchFamily="34" charset="0"/>
            </a:endParaRPr>
          </a:p>
        </p:txBody>
      </p:sp>
      <p:sp>
        <p:nvSpPr>
          <p:cNvPr id="24" name="Text Box 57"/>
          <p:cNvSpPr txBox="1">
            <a:spLocks noChangeArrowheads="1"/>
          </p:cNvSpPr>
          <p:nvPr/>
        </p:nvSpPr>
        <p:spPr bwMode="auto">
          <a:xfrm>
            <a:off x="7048500" y="128587"/>
            <a:ext cx="1828800" cy="707886"/>
          </a:xfrm>
          <a:prstGeom prst="rect">
            <a:avLst/>
          </a:prstGeom>
          <a:solidFill>
            <a:srgbClr val="FFFF66"/>
          </a:solidFill>
          <a:ln w="57150" cmpd="thickThin">
            <a:solidFill>
              <a:srgbClr val="0000FF"/>
            </a:solidFill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.VnTime" panose="020B7200000000000000" pitchFamily="34" charset="0"/>
              </a:rPr>
              <a:t>  </a:t>
            </a:r>
            <a:r>
              <a:rPr lang="en-US" sz="4000" b="1">
                <a:solidFill>
                  <a:srgbClr val="FF3300"/>
                </a:solidFill>
                <a:latin typeface=".VnTime" panose="020B7200000000000000" pitchFamily="34" charset="0"/>
              </a:rPr>
              <a:t>0 : 07</a:t>
            </a:r>
            <a:endParaRPr lang="en-US" sz="4000" b="1">
              <a:solidFill>
                <a:srgbClr val="FF3300"/>
              </a:solidFill>
              <a:latin typeface=".VnTime" panose="020B7200000000000000" pitchFamily="34" charset="0"/>
            </a:endParaRPr>
          </a:p>
        </p:txBody>
      </p:sp>
      <p:sp>
        <p:nvSpPr>
          <p:cNvPr id="25" name="Text Box 58"/>
          <p:cNvSpPr txBox="1">
            <a:spLocks noChangeArrowheads="1"/>
          </p:cNvSpPr>
          <p:nvPr/>
        </p:nvSpPr>
        <p:spPr bwMode="auto">
          <a:xfrm>
            <a:off x="7048500" y="128587"/>
            <a:ext cx="1828800" cy="707886"/>
          </a:xfrm>
          <a:prstGeom prst="rect">
            <a:avLst/>
          </a:prstGeom>
          <a:solidFill>
            <a:srgbClr val="FFFF66"/>
          </a:solidFill>
          <a:ln w="57150" cmpd="thickThin">
            <a:solidFill>
              <a:srgbClr val="0000FF"/>
            </a:solidFill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.VnTime" panose="020B7200000000000000" pitchFamily="34" charset="0"/>
              </a:rPr>
              <a:t>  </a:t>
            </a:r>
            <a:r>
              <a:rPr lang="en-US" sz="4000" b="1">
                <a:solidFill>
                  <a:srgbClr val="FF3300"/>
                </a:solidFill>
                <a:latin typeface=".VnTime" panose="020B7200000000000000" pitchFamily="34" charset="0"/>
              </a:rPr>
              <a:t>0 : 08</a:t>
            </a:r>
            <a:endParaRPr lang="en-US" sz="4000" b="1">
              <a:solidFill>
                <a:srgbClr val="FF3300"/>
              </a:solidFill>
              <a:latin typeface=".VnTime" panose="020B7200000000000000" pitchFamily="34" charset="0"/>
            </a:endParaRPr>
          </a:p>
        </p:txBody>
      </p:sp>
      <p:sp>
        <p:nvSpPr>
          <p:cNvPr id="26" name="Text Box 59"/>
          <p:cNvSpPr txBox="1">
            <a:spLocks noChangeArrowheads="1"/>
          </p:cNvSpPr>
          <p:nvPr/>
        </p:nvSpPr>
        <p:spPr bwMode="auto">
          <a:xfrm>
            <a:off x="7048500" y="128587"/>
            <a:ext cx="1828800" cy="707886"/>
          </a:xfrm>
          <a:prstGeom prst="rect">
            <a:avLst/>
          </a:prstGeom>
          <a:solidFill>
            <a:srgbClr val="FFFF66"/>
          </a:solidFill>
          <a:ln w="57150" cmpd="thickThin">
            <a:solidFill>
              <a:srgbClr val="0000FF"/>
            </a:solidFill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.VnTime" panose="020B7200000000000000" pitchFamily="34" charset="0"/>
              </a:rPr>
              <a:t>  </a:t>
            </a:r>
            <a:r>
              <a:rPr lang="en-US" sz="4000" b="1">
                <a:solidFill>
                  <a:srgbClr val="FF3300"/>
                </a:solidFill>
                <a:latin typeface=".VnTime" panose="020B7200000000000000" pitchFamily="34" charset="0"/>
              </a:rPr>
              <a:t>0 : 09</a:t>
            </a:r>
            <a:endParaRPr lang="en-US" sz="4000" b="1">
              <a:solidFill>
                <a:srgbClr val="FF3300"/>
              </a:solidFill>
              <a:latin typeface=".VnTime" panose="020B7200000000000000" pitchFamily="34" charset="0"/>
            </a:endParaRPr>
          </a:p>
        </p:txBody>
      </p:sp>
      <p:sp>
        <p:nvSpPr>
          <p:cNvPr id="27" name="Text Box 60"/>
          <p:cNvSpPr txBox="1">
            <a:spLocks noChangeArrowheads="1"/>
          </p:cNvSpPr>
          <p:nvPr/>
        </p:nvSpPr>
        <p:spPr bwMode="auto">
          <a:xfrm>
            <a:off x="7048500" y="128587"/>
            <a:ext cx="1828800" cy="707886"/>
          </a:xfrm>
          <a:prstGeom prst="rect">
            <a:avLst/>
          </a:prstGeom>
          <a:solidFill>
            <a:srgbClr val="FFFF66"/>
          </a:solidFill>
          <a:ln w="57150" cmpd="thickThin">
            <a:solidFill>
              <a:srgbClr val="0000FF"/>
            </a:solidFill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.VnTime" panose="020B7200000000000000" pitchFamily="34" charset="0"/>
              </a:rPr>
              <a:t>  </a:t>
            </a:r>
            <a:r>
              <a:rPr lang="en-US" sz="4000" b="1">
                <a:solidFill>
                  <a:srgbClr val="FF3300"/>
                </a:solidFill>
                <a:latin typeface=".VnTime" panose="020B7200000000000000" pitchFamily="34" charset="0"/>
              </a:rPr>
              <a:t>0 : 10</a:t>
            </a:r>
            <a:endParaRPr lang="en-US" sz="4000" b="1">
              <a:solidFill>
                <a:srgbClr val="FF3300"/>
              </a:solidFill>
              <a:latin typeface=".VnTime" panose="020B7200000000000000" pitchFamily="34" charset="0"/>
            </a:endParaRPr>
          </a:p>
        </p:txBody>
      </p:sp>
      <p:sp>
        <p:nvSpPr>
          <p:cNvPr id="28" name="Text Box 61"/>
          <p:cNvSpPr txBox="1">
            <a:spLocks noChangeArrowheads="1"/>
          </p:cNvSpPr>
          <p:nvPr/>
        </p:nvSpPr>
        <p:spPr bwMode="auto">
          <a:xfrm>
            <a:off x="7048500" y="128587"/>
            <a:ext cx="1828800" cy="707886"/>
          </a:xfrm>
          <a:prstGeom prst="rect">
            <a:avLst/>
          </a:prstGeom>
          <a:solidFill>
            <a:srgbClr val="FFFF66"/>
          </a:solidFill>
          <a:ln w="57150" cmpd="thickThin">
            <a:solidFill>
              <a:srgbClr val="0000FF"/>
            </a:solidFill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.VnTime" panose="020B7200000000000000" pitchFamily="34" charset="0"/>
              </a:rPr>
              <a:t>  </a:t>
            </a:r>
            <a:r>
              <a:rPr lang="en-US" sz="4000" b="1">
                <a:solidFill>
                  <a:srgbClr val="FF3300"/>
                </a:solidFill>
                <a:latin typeface=".VnTime" panose="020B7200000000000000" pitchFamily="34" charset="0"/>
              </a:rPr>
              <a:t>0 : 11</a:t>
            </a:r>
            <a:endParaRPr lang="en-US" sz="4000" b="1">
              <a:solidFill>
                <a:srgbClr val="FF3300"/>
              </a:solidFill>
              <a:latin typeface=".VnTime" panose="020B7200000000000000" pitchFamily="34" charset="0"/>
            </a:endParaRPr>
          </a:p>
        </p:txBody>
      </p:sp>
      <p:sp>
        <p:nvSpPr>
          <p:cNvPr id="29" name="Text Box 62"/>
          <p:cNvSpPr txBox="1">
            <a:spLocks noChangeArrowheads="1"/>
          </p:cNvSpPr>
          <p:nvPr/>
        </p:nvSpPr>
        <p:spPr bwMode="auto">
          <a:xfrm>
            <a:off x="7048500" y="128587"/>
            <a:ext cx="1828800" cy="707886"/>
          </a:xfrm>
          <a:prstGeom prst="rect">
            <a:avLst/>
          </a:prstGeom>
          <a:solidFill>
            <a:srgbClr val="FFFF66"/>
          </a:solidFill>
          <a:ln w="57150" cmpd="thickThin">
            <a:solidFill>
              <a:srgbClr val="0000FF"/>
            </a:solidFill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.VnTime" panose="020B7200000000000000" pitchFamily="34" charset="0"/>
              </a:rPr>
              <a:t>  </a:t>
            </a:r>
            <a:r>
              <a:rPr lang="en-US" sz="4000" b="1">
                <a:solidFill>
                  <a:srgbClr val="FF3300"/>
                </a:solidFill>
                <a:latin typeface=".VnTime" panose="020B7200000000000000" pitchFamily="34" charset="0"/>
              </a:rPr>
              <a:t>0 : 12</a:t>
            </a:r>
            <a:endParaRPr lang="en-US" sz="4000" b="1">
              <a:solidFill>
                <a:srgbClr val="FF3300"/>
              </a:solidFill>
              <a:latin typeface=".VnTime" panose="020B7200000000000000" pitchFamily="34" charset="0"/>
            </a:endParaRPr>
          </a:p>
        </p:txBody>
      </p:sp>
      <p:sp>
        <p:nvSpPr>
          <p:cNvPr id="30" name="Text Box 63"/>
          <p:cNvSpPr txBox="1">
            <a:spLocks noChangeArrowheads="1"/>
          </p:cNvSpPr>
          <p:nvPr/>
        </p:nvSpPr>
        <p:spPr bwMode="auto">
          <a:xfrm>
            <a:off x="7048500" y="128587"/>
            <a:ext cx="1828800" cy="707886"/>
          </a:xfrm>
          <a:prstGeom prst="rect">
            <a:avLst/>
          </a:prstGeom>
          <a:solidFill>
            <a:srgbClr val="FFFF66"/>
          </a:solidFill>
          <a:ln w="57150" cmpd="thickThin">
            <a:solidFill>
              <a:srgbClr val="0000FF"/>
            </a:solidFill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.VnTime" panose="020B7200000000000000" pitchFamily="34" charset="0"/>
              </a:rPr>
              <a:t>  </a:t>
            </a:r>
            <a:r>
              <a:rPr lang="en-US" sz="4000" b="1">
                <a:solidFill>
                  <a:srgbClr val="FF3300"/>
                </a:solidFill>
                <a:latin typeface=".VnTime" panose="020B7200000000000000" pitchFamily="34" charset="0"/>
              </a:rPr>
              <a:t>0 : 13</a:t>
            </a:r>
            <a:endParaRPr lang="en-US" sz="4000" b="1">
              <a:solidFill>
                <a:srgbClr val="FF3300"/>
              </a:solidFill>
              <a:latin typeface=".VnTime" panose="020B7200000000000000" pitchFamily="34" charset="0"/>
            </a:endParaRPr>
          </a:p>
        </p:txBody>
      </p:sp>
      <p:sp>
        <p:nvSpPr>
          <p:cNvPr id="31" name="Text Box 64"/>
          <p:cNvSpPr txBox="1">
            <a:spLocks noChangeArrowheads="1"/>
          </p:cNvSpPr>
          <p:nvPr/>
        </p:nvSpPr>
        <p:spPr bwMode="auto">
          <a:xfrm>
            <a:off x="7048500" y="128587"/>
            <a:ext cx="1828800" cy="707886"/>
          </a:xfrm>
          <a:prstGeom prst="rect">
            <a:avLst/>
          </a:prstGeom>
          <a:solidFill>
            <a:srgbClr val="FFFF66"/>
          </a:solidFill>
          <a:ln w="57150" cmpd="thickThin">
            <a:solidFill>
              <a:srgbClr val="0000FF"/>
            </a:solidFill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.VnTime" panose="020B7200000000000000" pitchFamily="34" charset="0"/>
              </a:rPr>
              <a:t>  </a:t>
            </a:r>
            <a:r>
              <a:rPr lang="en-US" sz="4000" b="1">
                <a:solidFill>
                  <a:srgbClr val="FF3300"/>
                </a:solidFill>
                <a:latin typeface=".VnTime" panose="020B7200000000000000" pitchFamily="34" charset="0"/>
              </a:rPr>
              <a:t>0 : 14</a:t>
            </a:r>
            <a:endParaRPr lang="en-US" sz="4000" b="1">
              <a:solidFill>
                <a:srgbClr val="FF3300"/>
              </a:solidFill>
              <a:latin typeface=".VnTime" panose="020B7200000000000000" pitchFamily="34" charset="0"/>
            </a:endParaRPr>
          </a:p>
        </p:txBody>
      </p:sp>
      <p:sp>
        <p:nvSpPr>
          <p:cNvPr id="32" name="Text Box 65"/>
          <p:cNvSpPr txBox="1">
            <a:spLocks noChangeArrowheads="1"/>
          </p:cNvSpPr>
          <p:nvPr/>
        </p:nvSpPr>
        <p:spPr bwMode="auto">
          <a:xfrm>
            <a:off x="7048500" y="128587"/>
            <a:ext cx="1828800" cy="707886"/>
          </a:xfrm>
          <a:prstGeom prst="rect">
            <a:avLst/>
          </a:prstGeom>
          <a:solidFill>
            <a:srgbClr val="FFFF66"/>
          </a:solidFill>
          <a:ln w="57150" cmpd="thickThin">
            <a:solidFill>
              <a:srgbClr val="0000FF"/>
            </a:solidFill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.VnTime" panose="020B7200000000000000" pitchFamily="34" charset="0"/>
              </a:rPr>
              <a:t>  </a:t>
            </a:r>
            <a:r>
              <a:rPr lang="en-US" sz="4000" b="1">
                <a:solidFill>
                  <a:srgbClr val="FF3300"/>
                </a:solidFill>
                <a:latin typeface=".VnTime" panose="020B7200000000000000" pitchFamily="34" charset="0"/>
              </a:rPr>
              <a:t>0 : 15</a:t>
            </a:r>
            <a:endParaRPr lang="en-US" sz="4000" b="1">
              <a:solidFill>
                <a:srgbClr val="FF3300"/>
              </a:solidFill>
              <a:latin typeface=".VnTime" panose="020B7200000000000000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655540" y="3309439"/>
            <a:ext cx="31074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 </a:t>
            </a:r>
            <a:r>
              <a:rPr lang="en-US" sz="2800" b="1" smtClean="0">
                <a:solidFill>
                  <a:srgbClr val="FF0000"/>
                </a:solidFill>
                <a:latin typeface="Yu Gothic UI Semilight" panose="020B0400000000000000" pitchFamily="34" charset="-128"/>
                <a:ea typeface="Yu Gothic UI Semilight" panose="020B0400000000000000" pitchFamily="34" charset="-128"/>
                <a:cs typeface="Times New Roman" panose="02020603050405020304" pitchFamily="18" charset="0"/>
              </a:rPr>
              <a:t>∽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MBN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52400" y="13606"/>
                <a:ext cx="8610600" cy="16675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200" b="1" u="sng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 27 </a:t>
                </a:r>
                <a:r>
                  <a:rPr lang="en-US" sz="2200" u="sng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(trang 72/sgk):</a:t>
                </a:r>
                <a:r>
                  <a:rPr lang="en-US" sz="2000" smtClean="0">
                    <a:latin typeface="Times New Roman" panose="02020603050405020304" pitchFamily="18" charset="0"/>
                    <a:ea typeface="Cambria Math" panose="02040503050406030204"/>
                    <a:cs typeface="Times New Roman" panose="02020603050405020304" pitchFamily="18" charset="0"/>
                  </a:rPr>
                  <a:t>Từ điểm M thuộc cạnh AB của </a:t>
                </a:r>
                <a:r>
                  <a:rPr lang="en-US" sz="2000" i="1">
                    <a:latin typeface="Times New Roman" panose="02020603050405020304" pitchFamily="18" charset="0"/>
                    <a:ea typeface="Cambria Math" panose="02040503050406030204"/>
                    <a:cs typeface="Times New Roman" panose="02020603050405020304" pitchFamily="18" charset="0"/>
                  </a:rPr>
                  <a:t>∆</a:t>
                </a:r>
                <a:r>
                  <a:rPr lang="en-US" sz="2000" i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ABC với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/>
                        <a:cs typeface="Times New Roman" panose="02020603050405020304" pitchFamily="18" charset="0"/>
                      </a:rPr>
                      <m:t>𝐴𝑀</m:t>
                    </m:r>
                    <m:r>
                      <a:rPr lang="en-US" sz="2000" b="0" i="1" smtClean="0">
                        <a:latin typeface="Cambria Math" panose="02040503050406030204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/>
                        <a:cs typeface="Times New Roman" panose="02020603050405020304" pitchFamily="18" charset="0"/>
                      </a:rPr>
                      <m:t>𝑀𝐵</m:t>
                    </m:r>
                    <m:r>
                      <a:rPr lang="en-US" sz="2000" b="0" i="1" smtClean="0">
                        <a:latin typeface="Cambria Math" panose="02040503050406030204"/>
                        <a:cs typeface="Times New Roman" panose="02020603050405020304" pitchFamily="18" charset="0"/>
                      </a:rPr>
                      <m:t>,</m:t>
                    </m:r>
                  </m:oMath>
                </a14:m>
                <a:endParaRPr lang="en-US" sz="2000" b="0" i="1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000" smtClean="0">
                    <a:latin typeface="Times New Roman" panose="02020603050405020304" pitchFamily="18" charset="0"/>
                    <a:ea typeface="Cambria Math" panose="02040503050406030204"/>
                    <a:cs typeface="Times New Roman" panose="02020603050405020304" pitchFamily="18" charset="0"/>
                  </a:rPr>
                  <a:t>kẻ các tia song song với AC và BC, chúng cắt BC và AC lần lượt tại L và N.</a:t>
                </a:r>
                <a:endParaRPr lang="en-US" sz="2000" smtClean="0">
                  <a:latin typeface="Times New Roman" panose="02020603050405020304" pitchFamily="18" charset="0"/>
                  <a:ea typeface="Cambria Math" panose="02040503050406030204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00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/>
                    <a:cs typeface="Times New Roman" panose="02020603050405020304" pitchFamily="18" charset="0"/>
                  </a:rPr>
                  <a:t>a) </a:t>
                </a:r>
                <a:r>
                  <a:rPr lang="en-US" sz="2000" smtClean="0">
                    <a:latin typeface="Times New Roman" panose="02020603050405020304" pitchFamily="18" charset="0"/>
                    <a:ea typeface="Cambria Math" panose="02040503050406030204"/>
                    <a:cs typeface="Times New Roman" panose="02020603050405020304" pitchFamily="18" charset="0"/>
                  </a:rPr>
                  <a:t>Nêu tất cả các cặp tam giác đồng dạng.</a:t>
                </a:r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3606"/>
                <a:ext cx="8610600" cy="1667572"/>
              </a:xfrm>
              <a:prstGeom prst="rect">
                <a:avLst/>
              </a:prstGeom>
              <a:blipFill rotWithShape="1">
                <a:blip r:embed="rId1"/>
                <a:stretch>
                  <a:fillRect t="-16" b="20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185057" y="2084556"/>
            <a:ext cx="31838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Xét </a:t>
            </a:r>
            <a:r>
              <a:rPr lang="en-US" sz="2000" i="1">
                <a:latin typeface="Times New Roman" panose="02020603050405020304" pitchFamily="18" charset="0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sz="2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ABC </a:t>
            </a:r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 MN//BC nên:</a:t>
            </a:r>
            <a:endParaRPr lang="en-US" sz="20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2109" y="1542991"/>
            <a:ext cx="4109123" cy="2452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762000" y="2563526"/>
            <a:ext cx="19335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i="1">
                <a:latin typeface="Times New Roman" panose="02020603050405020304" pitchFamily="18" charset="0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AMN </a:t>
            </a:r>
            <a:r>
              <a:rPr lang="en-US" sz="2000">
                <a:latin typeface="Yu Gothic UI Semilight" panose="020B0400000000000000" pitchFamily="34" charset="-128"/>
                <a:ea typeface="Yu Gothic UI Semilight" panose="020B0400000000000000" pitchFamily="34" charset="-128"/>
                <a:cs typeface="Times New Roman" panose="02020603050405020304" pitchFamily="18" charset="0"/>
              </a:rPr>
              <a:t>∽ </a:t>
            </a:r>
            <a:r>
              <a:rPr lang="en-US" sz="2000" i="1">
                <a:latin typeface="Times New Roman" panose="02020603050405020304" pitchFamily="18" charset="0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sz="2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endParaRPr lang="en-US" sz="20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3286" y="3042500"/>
            <a:ext cx="31838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Xét </a:t>
            </a:r>
            <a:r>
              <a:rPr lang="en-US" sz="2000" i="1">
                <a:latin typeface="Times New Roman" panose="02020603050405020304" pitchFamily="18" charset="0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sz="2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ABC </a:t>
            </a:r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 ML//AC nên:</a:t>
            </a:r>
            <a:endParaRPr lang="en-US" sz="20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40229" y="3554128"/>
            <a:ext cx="19000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i="1" smtClean="0">
                <a:latin typeface="Times New Roman" panose="02020603050405020304" pitchFamily="18" charset="0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sz="2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MBL </a:t>
            </a:r>
            <a:r>
              <a:rPr lang="en-US" sz="2000">
                <a:latin typeface="Yu Gothic UI Semilight" panose="020B0400000000000000" pitchFamily="34" charset="-128"/>
                <a:ea typeface="Yu Gothic UI Semilight" panose="020B0400000000000000" pitchFamily="34" charset="-128"/>
                <a:cs typeface="Times New Roman" panose="02020603050405020304" pitchFamily="18" charset="0"/>
              </a:rPr>
              <a:t>∽ </a:t>
            </a:r>
            <a:r>
              <a:rPr lang="en-US" sz="2000" i="1">
                <a:latin typeface="Times New Roman" panose="02020603050405020304" pitchFamily="18" charset="0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48000" y="2519438"/>
            <a:ext cx="4828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en-US" sz="2000" b="1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0967" y="3554128"/>
            <a:ext cx="4828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en-US" sz="2000" b="1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3285" y="4152840"/>
            <a:ext cx="24739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Từ </a:t>
            </a:r>
            <a:r>
              <a:rPr lang="en-US" sz="200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lang="en-US" sz="200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suy ra: </a:t>
            </a:r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637232" y="4152840"/>
            <a:ext cx="20844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i="1">
                <a:latin typeface="Times New Roman" panose="02020603050405020304" pitchFamily="18" charset="0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AMN </a:t>
            </a:r>
            <a:r>
              <a:rPr lang="en-US" sz="2000">
                <a:latin typeface="Yu Gothic UI Semilight" panose="020B0400000000000000" pitchFamily="34" charset="-128"/>
                <a:ea typeface="Yu Gothic UI Semilight" panose="020B0400000000000000" pitchFamily="34" charset="-128"/>
                <a:cs typeface="Times New Roman" panose="02020603050405020304" pitchFamily="18" charset="0"/>
              </a:rPr>
              <a:t>∽ </a:t>
            </a:r>
            <a:r>
              <a:rPr lang="en-US" sz="2000" i="1" smtClean="0">
                <a:latin typeface="Times New Roman" panose="02020603050405020304" pitchFamily="18" charset="0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sz="2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MBL </a:t>
            </a:r>
            <a:endParaRPr lang="en-US" sz="20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65328" y="1602922"/>
            <a:ext cx="14077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dẫn:</a:t>
            </a:r>
            <a:endParaRPr lang="en-US" sz="2000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Hình Chữ nhật 14"/>
          <p:cNvSpPr/>
          <p:nvPr/>
        </p:nvSpPr>
        <p:spPr>
          <a:xfrm flipH="1">
            <a:off x="228599" y="133350"/>
            <a:ext cx="2514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0" grpId="0"/>
      <p:bldP spid="11" grpId="0"/>
      <p:bldP spid="12" grpId="0"/>
      <p:bldP spid="13" grpId="0"/>
      <p:bldP spid="14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129778"/>
            <a:ext cx="8458200" cy="114657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smtClean="0">
                <a:latin typeface="Times New Roman" panose="02020603050405020304" pitchFamily="18" charset="0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A’B’C’ </a:t>
            </a:r>
            <a:r>
              <a:rPr lang="en-US" sz="2000" dirty="0" smtClean="0">
                <a:latin typeface="Yu Gothic UI Semilight" panose="020B0400000000000000" pitchFamily="34" charset="-128"/>
                <a:ea typeface="Yu Gothic UI Semilight" panose="020B0400000000000000" pitchFamily="34" charset="-128"/>
                <a:cs typeface="Times New Roman" panose="02020603050405020304" pitchFamily="18" charset="0"/>
              </a:rPr>
              <a:t>∽</a:t>
            </a:r>
            <a:r>
              <a:rPr lang="en-US" sz="2000" dirty="0" smtClean="0">
                <a:latin typeface="Times New Roman" panose="02020603050405020304" pitchFamily="18" charset="0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ABC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 = 3/5.</a:t>
            </a:r>
            <a:b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Cho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40dm.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57200" y="1200151"/>
            <a:ext cx="2057400" cy="5333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endParaRPr lang="en-US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Mũi tên Phải 10"/>
          <p:cNvSpPr/>
          <p:nvPr/>
        </p:nvSpPr>
        <p:spPr>
          <a:xfrm>
            <a:off x="762000" y="3076575"/>
            <a:ext cx="2286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990600" y="2876550"/>
            <a:ext cx="366712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Hộp_Văn_Bản 15"/>
          <p:cNvSpPr txBox="1"/>
          <p:nvPr/>
        </p:nvSpPr>
        <p:spPr>
          <a:xfrm>
            <a:off x="381000" y="173355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a) </a:t>
            </a:r>
            <a:endParaRPr lang="en-US" dirty="0"/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657350"/>
            <a:ext cx="211455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Hộp_Văn_Bản 17"/>
          <p:cNvSpPr txBox="1"/>
          <p:nvPr/>
        </p:nvSpPr>
        <p:spPr>
          <a:xfrm>
            <a:off x="762000" y="2419350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t/c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Mũi tên Phải 18"/>
          <p:cNvSpPr/>
          <p:nvPr/>
        </p:nvSpPr>
        <p:spPr>
          <a:xfrm>
            <a:off x="762000" y="3838575"/>
            <a:ext cx="304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3533775"/>
            <a:ext cx="1073727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3" name="Đường kết nối thẳng 22"/>
          <p:cNvCxnSpPr/>
          <p:nvPr/>
        </p:nvCxnSpPr>
        <p:spPr>
          <a:xfrm rot="16200000" flipH="1">
            <a:off x="3314700" y="3143250"/>
            <a:ext cx="30480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Hộp_Văn_Bản 23"/>
          <p:cNvSpPr txBox="1"/>
          <p:nvPr/>
        </p:nvSpPr>
        <p:spPr>
          <a:xfrm>
            <a:off x="4876800" y="173355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b)</a:t>
            </a:r>
            <a:endParaRPr lang="en-US" dirty="0"/>
          </a:p>
        </p:txBody>
      </p:sp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57800" y="1581150"/>
            <a:ext cx="2057400" cy="625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10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00" y="2114550"/>
            <a:ext cx="1371600" cy="1018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9" name="Hộp_Văn_Bản 28"/>
          <p:cNvSpPr txBox="1"/>
          <p:nvPr/>
        </p:nvSpPr>
        <p:spPr>
          <a:xfrm>
            <a:off x="5105400" y="3181350"/>
            <a:ext cx="256993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A’B’C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 = 60dm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100dm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 animBg="1"/>
      <p:bldP spid="16" grpId="0"/>
      <p:bldP spid="18" grpId="0"/>
      <p:bldP spid="19" grpId="0" animBg="1"/>
      <p:bldP spid="24" grpId="0"/>
      <p:bldP spid="2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9653" y="2037514"/>
            <a:ext cx="4120547" cy="1248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383" y="902272"/>
            <a:ext cx="1674602" cy="200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0781"/>
            <a:ext cx="2554042" cy="1376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885" y="2422784"/>
            <a:ext cx="3015749" cy="827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5132" y="2403235"/>
            <a:ext cx="1518868" cy="55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654" y="1794248"/>
            <a:ext cx="1889541" cy="1850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1370" y="290887"/>
            <a:ext cx="4207388" cy="1222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" name="Group 4"/>
          <p:cNvGrpSpPr/>
          <p:nvPr/>
        </p:nvGrpSpPr>
        <p:grpSpPr bwMode="auto">
          <a:xfrm>
            <a:off x="5715000" y="3036566"/>
            <a:ext cx="3013650" cy="1952282"/>
            <a:chOff x="2736" y="1375"/>
            <a:chExt cx="2832" cy="1013"/>
          </a:xfrm>
        </p:grpSpPr>
        <p:sp>
          <p:nvSpPr>
            <p:cNvPr id="11" name="Line 5"/>
            <p:cNvSpPr>
              <a:spLocks noChangeShapeType="1"/>
            </p:cNvSpPr>
            <p:nvPr/>
          </p:nvSpPr>
          <p:spPr bwMode="auto">
            <a:xfrm flipH="1">
              <a:off x="3165" y="1527"/>
              <a:ext cx="576" cy="76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>
                <a:latin typeface="+mj-lt"/>
              </a:endParaRPr>
            </a:p>
          </p:txBody>
        </p:sp>
        <p:sp>
          <p:nvSpPr>
            <p:cNvPr id="12" name="Line 6"/>
            <p:cNvSpPr>
              <a:spLocks noChangeShapeType="1"/>
            </p:cNvSpPr>
            <p:nvPr/>
          </p:nvSpPr>
          <p:spPr bwMode="auto">
            <a:xfrm>
              <a:off x="3741" y="1527"/>
              <a:ext cx="1392" cy="76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>
                <a:latin typeface="+mj-lt"/>
              </a:endParaRPr>
            </a:p>
          </p:txBody>
        </p:sp>
        <p:sp>
          <p:nvSpPr>
            <p:cNvPr id="13" name="Line 7"/>
            <p:cNvSpPr>
              <a:spLocks noChangeShapeType="1"/>
            </p:cNvSpPr>
            <p:nvPr/>
          </p:nvSpPr>
          <p:spPr bwMode="auto">
            <a:xfrm flipH="1">
              <a:off x="3165" y="2295"/>
              <a:ext cx="196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>
                <a:latin typeface="+mj-lt"/>
              </a:endParaRPr>
            </a:p>
          </p:txBody>
        </p:sp>
        <p:sp>
          <p:nvSpPr>
            <p:cNvPr id="14" name="Text Box 8"/>
            <p:cNvSpPr txBox="1">
              <a:spLocks noChangeArrowheads="1"/>
            </p:cNvSpPr>
            <p:nvPr/>
          </p:nvSpPr>
          <p:spPr bwMode="auto">
            <a:xfrm>
              <a:off x="3623" y="1375"/>
              <a:ext cx="288" cy="1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 dirty="0">
                  <a:solidFill>
                    <a:srgbClr val="FF0000"/>
                  </a:solidFill>
                  <a:latin typeface="+mj-lt"/>
                </a:rPr>
                <a:t>A</a:t>
              </a:r>
              <a:endParaRPr lang="en-US" altLang="en-US" b="1" dirty="0">
                <a:solidFill>
                  <a:srgbClr val="FF0000"/>
                </a:solidFill>
                <a:latin typeface="+mj-lt"/>
              </a:endParaRPr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2970" y="2209"/>
              <a:ext cx="288" cy="1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 dirty="0">
                  <a:solidFill>
                    <a:srgbClr val="FF0000"/>
                  </a:solidFill>
                  <a:latin typeface="+mj-lt"/>
                </a:rPr>
                <a:t>B</a:t>
              </a:r>
              <a:endParaRPr lang="en-US" altLang="en-US" b="1" dirty="0">
                <a:solidFill>
                  <a:srgbClr val="FF0000"/>
                </a:solidFill>
                <a:latin typeface="+mj-lt"/>
              </a:endParaRPr>
            </a:p>
          </p:txBody>
        </p:sp>
        <p:sp>
          <p:nvSpPr>
            <p:cNvPr id="16" name="Text Box 10"/>
            <p:cNvSpPr txBox="1">
              <a:spLocks noChangeArrowheads="1"/>
            </p:cNvSpPr>
            <p:nvPr/>
          </p:nvSpPr>
          <p:spPr bwMode="auto">
            <a:xfrm>
              <a:off x="5088" y="2171"/>
              <a:ext cx="288" cy="1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 dirty="0">
                  <a:solidFill>
                    <a:srgbClr val="FF0000"/>
                  </a:solidFill>
                  <a:latin typeface="+mj-lt"/>
                </a:rPr>
                <a:t>C</a:t>
              </a:r>
              <a:endParaRPr lang="en-US" altLang="en-US" b="1" dirty="0">
                <a:solidFill>
                  <a:srgbClr val="FF0000"/>
                </a:solidFill>
                <a:latin typeface="+mj-lt"/>
              </a:endParaRPr>
            </a:p>
          </p:txBody>
        </p:sp>
        <p:sp>
          <p:nvSpPr>
            <p:cNvPr id="17" name="Line 11"/>
            <p:cNvSpPr>
              <a:spLocks noChangeShapeType="1"/>
            </p:cNvSpPr>
            <p:nvPr/>
          </p:nvSpPr>
          <p:spPr bwMode="auto">
            <a:xfrm flipV="1">
              <a:off x="2736" y="1956"/>
              <a:ext cx="26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>
                <a:latin typeface="+mj-lt"/>
              </a:endParaRPr>
            </a:p>
          </p:txBody>
        </p:sp>
        <p:sp>
          <p:nvSpPr>
            <p:cNvPr id="18" name="Text Box 12"/>
            <p:cNvSpPr txBox="1">
              <a:spLocks noChangeArrowheads="1"/>
            </p:cNvSpPr>
            <p:nvPr/>
          </p:nvSpPr>
          <p:spPr bwMode="auto">
            <a:xfrm rot="180597">
              <a:off x="3175" y="1796"/>
              <a:ext cx="384" cy="1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 dirty="0">
                  <a:solidFill>
                    <a:srgbClr val="FF0000"/>
                  </a:solidFill>
                  <a:latin typeface="+mj-lt"/>
                </a:rPr>
                <a:t>M</a:t>
              </a:r>
              <a:endParaRPr lang="en-US" altLang="en-US" b="1" dirty="0">
                <a:solidFill>
                  <a:srgbClr val="FF0000"/>
                </a:solidFill>
                <a:latin typeface="+mj-lt"/>
              </a:endParaRPr>
            </a:p>
          </p:txBody>
        </p:sp>
        <p:sp>
          <p:nvSpPr>
            <p:cNvPr id="19" name="Text Box 13"/>
            <p:cNvSpPr txBox="1">
              <a:spLocks noChangeArrowheads="1"/>
            </p:cNvSpPr>
            <p:nvPr/>
          </p:nvSpPr>
          <p:spPr bwMode="auto">
            <a:xfrm>
              <a:off x="4437" y="1796"/>
              <a:ext cx="384" cy="1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 dirty="0">
                  <a:solidFill>
                    <a:srgbClr val="FF0000"/>
                  </a:solidFill>
                  <a:latin typeface="+mj-lt"/>
                </a:rPr>
                <a:t>N</a:t>
              </a:r>
              <a:endParaRPr lang="en-US" altLang="en-US" b="1" dirty="0">
                <a:solidFill>
                  <a:srgbClr val="FF0000"/>
                </a:solidFill>
                <a:latin typeface="+mj-lt"/>
              </a:endParaRPr>
            </a:p>
          </p:txBody>
        </p:sp>
        <p:sp>
          <p:nvSpPr>
            <p:cNvPr id="20" name="Text Box 14"/>
            <p:cNvSpPr txBox="1">
              <a:spLocks noChangeArrowheads="1"/>
            </p:cNvSpPr>
            <p:nvPr/>
          </p:nvSpPr>
          <p:spPr bwMode="auto">
            <a:xfrm>
              <a:off x="5184" y="1806"/>
              <a:ext cx="384" cy="1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 dirty="0">
                  <a:solidFill>
                    <a:srgbClr val="FF0000"/>
                  </a:solidFill>
                  <a:latin typeface="+mj-lt"/>
                </a:rPr>
                <a:t>a</a:t>
              </a:r>
              <a:endParaRPr lang="en-US" altLang="en-US" b="1" dirty="0">
                <a:solidFill>
                  <a:srgbClr val="FF0000"/>
                </a:solidFill>
                <a:latin typeface="+mj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6"/>
          <p:cNvSpPr txBox="1">
            <a:spLocks noChangeArrowheads="1"/>
          </p:cNvSpPr>
          <p:nvPr/>
        </p:nvSpPr>
        <p:spPr bwMode="auto">
          <a:xfrm>
            <a:off x="2286000" y="227013"/>
            <a:ext cx="4648200" cy="584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rgbClr val="FF3300"/>
                </a:solidFill>
                <a:latin typeface="VNI-Times" pitchFamily="2" charset="0"/>
              </a:rPr>
              <a:t>HÖÔÙNG DAÃN VEÀ NHAØ</a:t>
            </a:r>
            <a:endParaRPr lang="en-US" sz="3200" b="1">
              <a:solidFill>
                <a:srgbClr val="FF3300"/>
              </a:solidFill>
              <a:latin typeface="VNI-Times" pitchFamily="2" charset="0"/>
            </a:endParaRPr>
          </a:p>
        </p:txBody>
      </p:sp>
      <p:sp>
        <p:nvSpPr>
          <p:cNvPr id="26627" name="Text Box 17"/>
          <p:cNvSpPr txBox="1">
            <a:spLocks noChangeArrowheads="1"/>
          </p:cNvSpPr>
          <p:nvPr/>
        </p:nvSpPr>
        <p:spPr bwMode="auto">
          <a:xfrm>
            <a:off x="152400" y="971550"/>
            <a:ext cx="8610600" cy="3416320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66FF33"/>
            </a:solidFill>
            <a:miter lim="800000"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n-US" sz="2400" dirty="0"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cs typeface="Times New Roman" panose="02020603050405020304" pitchFamily="18" charset="0"/>
              </a:rPr>
              <a:t>Học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thuộc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định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cs typeface="Times New Roman" panose="02020603050405020304" pitchFamily="18" charset="0"/>
              </a:rPr>
              <a:t>nghĩa</a:t>
            </a:r>
            <a:r>
              <a:rPr lang="en-US" sz="2400" dirty="0" smtClean="0"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cs typeface="Times New Roman" panose="02020603050405020304" pitchFamily="18" charset="0"/>
              </a:rPr>
              <a:t>chất</a:t>
            </a:r>
            <a:r>
              <a:rPr lang="en-US" sz="2400" dirty="0" smtClean="0"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cs typeface="Times New Roman" panose="02020603050405020304" pitchFamily="18" charset="0"/>
              </a:rPr>
              <a:t>định</a:t>
            </a:r>
            <a:r>
              <a:rPr lang="en-US" sz="2400" dirty="0" smtClean="0"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cs typeface="Times New Roman" panose="02020603050405020304" pitchFamily="18" charset="0"/>
              </a:rPr>
              <a:t>lí</a:t>
            </a:r>
            <a:r>
              <a:rPr lang="en-US" sz="2400" dirty="0" smtClean="0"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cs typeface="Times New Roman" panose="02020603050405020304" pitchFamily="18" charset="0"/>
              </a:rPr>
              <a:t>học</a:t>
            </a:r>
            <a:r>
              <a:rPr lang="en-US" sz="2400" dirty="0" smtClean="0">
                <a:cs typeface="Times New Roman" panose="02020603050405020304" pitchFamily="18" charset="0"/>
              </a:rPr>
              <a:t>.</a:t>
            </a:r>
            <a:endParaRPr lang="en-US" sz="2400" dirty="0" smtClean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en-US" sz="2400" dirty="0" smtClean="0"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cs typeface="Times New Roman" panose="02020603050405020304" pitchFamily="18" charset="0"/>
              </a:rPr>
              <a:t>Làm</a:t>
            </a:r>
            <a:r>
              <a:rPr lang="en-US" sz="2400" dirty="0" smtClean="0"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bài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tập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cs typeface="Times New Roman" panose="02020603050405020304" pitchFamily="18" charset="0"/>
              </a:rPr>
              <a:t>2; 3  </a:t>
            </a:r>
            <a:r>
              <a:rPr lang="en-US" sz="2400" dirty="0" err="1" smtClean="0">
                <a:cs typeface="Times New Roman" panose="02020603050405020304" pitchFamily="18" charset="0"/>
              </a:rPr>
              <a:t>phần</a:t>
            </a:r>
            <a:r>
              <a:rPr lang="en-US" sz="2400" dirty="0" smtClean="0"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cs typeface="Times New Roman" panose="02020603050405020304" pitchFamily="18" charset="0"/>
              </a:rPr>
              <a:t>C </a:t>
            </a:r>
            <a:r>
              <a:rPr lang="en-US" sz="2400" dirty="0" err="1" smtClean="0"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cs typeface="Times New Roman" panose="02020603050405020304" pitchFamily="18" charset="0"/>
              </a:rPr>
              <a:t> 2 </a:t>
            </a:r>
            <a:r>
              <a:rPr lang="en-US" sz="2400" dirty="0" err="1" smtClean="0">
                <a:cs typeface="Times New Roman" panose="02020603050405020304" pitchFamily="18" charset="0"/>
              </a:rPr>
              <a:t>phần</a:t>
            </a:r>
            <a:r>
              <a:rPr lang="en-US" sz="2400" dirty="0" smtClean="0">
                <a:cs typeface="Times New Roman" panose="02020603050405020304" pitchFamily="18" charset="0"/>
              </a:rPr>
              <a:t> D </a:t>
            </a:r>
            <a:r>
              <a:rPr lang="en-US" sz="2400" dirty="0" err="1" smtClean="0">
                <a:cs typeface="Times New Roman" panose="02020603050405020304" pitchFamily="18" charset="0"/>
              </a:rPr>
              <a:t>trang</a:t>
            </a:r>
            <a:r>
              <a:rPr lang="en-US" sz="2400" dirty="0" smtClean="0">
                <a:cs typeface="Times New Roman" panose="02020603050405020304" pitchFamily="18" charset="0"/>
              </a:rPr>
              <a:t> 63 SHD </a:t>
            </a:r>
            <a:r>
              <a:rPr lang="en-US" sz="2400" dirty="0" err="1" smtClean="0">
                <a:cs typeface="Times New Roman" panose="02020603050405020304" pitchFamily="18" charset="0"/>
              </a:rPr>
              <a:t>toán</a:t>
            </a:r>
            <a:r>
              <a:rPr lang="en-US" sz="2400" dirty="0" smtClean="0">
                <a:cs typeface="Times New Roman" panose="02020603050405020304" pitchFamily="18" charset="0"/>
              </a:rPr>
              <a:t> 8 </a:t>
            </a:r>
            <a:r>
              <a:rPr lang="en-US" sz="2400" dirty="0" err="1" smtClean="0">
                <a:cs typeface="Times New Roman" panose="02020603050405020304" pitchFamily="18" charset="0"/>
              </a:rPr>
              <a:t>tập</a:t>
            </a:r>
            <a:r>
              <a:rPr lang="en-US" sz="2400" dirty="0" smtClean="0">
                <a:cs typeface="Times New Roman" panose="02020603050405020304" pitchFamily="18" charset="0"/>
              </a:rPr>
              <a:t> 2.</a:t>
            </a:r>
            <a:endParaRPr lang="en-US" sz="2400" dirty="0" smtClean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en-US" sz="2400" dirty="0" smtClean="0"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cs typeface="Times New Roman" panose="02020603050405020304" pitchFamily="18" charset="0"/>
              </a:rPr>
              <a:t>Đọc</a:t>
            </a:r>
            <a:r>
              <a:rPr lang="en-US" sz="2400" dirty="0" smtClean="0"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cs typeface="Times New Roman" panose="02020603050405020304" pitchFamily="18" charset="0"/>
              </a:rPr>
              <a:t>mục</a:t>
            </a:r>
            <a:r>
              <a:rPr lang="en-US" sz="2400" dirty="0" smtClean="0">
                <a:cs typeface="Times New Roman" panose="02020603050405020304" pitchFamily="18" charset="0"/>
              </a:rPr>
              <a:t> “</a:t>
            </a:r>
            <a:r>
              <a:rPr lang="en-US" sz="2400" dirty="0" err="1" smtClean="0"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cs typeface="Times New Roman" panose="02020603050405020304" pitchFamily="18" charset="0"/>
              </a:rPr>
              <a:t>” </a:t>
            </a:r>
            <a:r>
              <a:rPr lang="en-US" sz="2400" dirty="0" err="1" smtClean="0">
                <a:cs typeface="Times New Roman" panose="02020603050405020304" pitchFamily="18" charset="0"/>
              </a:rPr>
              <a:t>tìm</a:t>
            </a:r>
            <a:r>
              <a:rPr lang="en-US" sz="2400" dirty="0" smtClean="0"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cs typeface="Times New Roman" panose="02020603050405020304" pitchFamily="18" charset="0"/>
              </a:rPr>
              <a:t>hiểu</a:t>
            </a:r>
            <a:r>
              <a:rPr lang="en-US" sz="2400" dirty="0" smtClean="0">
                <a:cs typeface="Times New Roman" panose="02020603050405020304" pitchFamily="18" charset="0"/>
              </a:rPr>
              <a:t> ‘</a:t>
            </a:r>
            <a:r>
              <a:rPr lang="en-US" sz="2400" dirty="0" err="1" smtClean="0">
                <a:cs typeface="Times New Roman" panose="02020603050405020304" pitchFamily="18" charset="0"/>
              </a:rPr>
              <a:t>nhà</a:t>
            </a:r>
            <a:r>
              <a:rPr lang="en-US" sz="2400" dirty="0" smtClean="0"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cs typeface="Times New Roman" panose="02020603050405020304" pitchFamily="18" charset="0"/>
              </a:rPr>
              <a:t>toán</a:t>
            </a:r>
            <a:r>
              <a:rPr lang="en-US" sz="2400" dirty="0" smtClean="0"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cs typeface="Times New Roman" panose="02020603050405020304" pitchFamily="18" charset="0"/>
              </a:rPr>
              <a:t>học</a:t>
            </a:r>
            <a:r>
              <a:rPr lang="en-US" sz="2400" dirty="0" smtClean="0">
                <a:cs typeface="Times New Roman" panose="02020603050405020304" pitchFamily="18" charset="0"/>
              </a:rPr>
              <a:t> Ta-let</a:t>
            </a:r>
            <a:endParaRPr lang="en-US" sz="2400" dirty="0" smtClean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en-US" sz="2400" dirty="0" smtClean="0"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cs typeface="Times New Roman" panose="02020603050405020304" pitchFamily="18" charset="0"/>
              </a:rPr>
              <a:t>Chuẩn</a:t>
            </a:r>
            <a:r>
              <a:rPr lang="en-US" sz="2400" dirty="0" smtClean="0"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cs typeface="Times New Roman" panose="02020603050405020304" pitchFamily="18" charset="0"/>
              </a:rPr>
              <a:t>bị</a:t>
            </a:r>
            <a:r>
              <a:rPr lang="en-US" sz="2400" dirty="0" smtClean="0"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cs typeface="Times New Roman" panose="02020603050405020304" pitchFamily="18" charset="0"/>
              </a:rPr>
              <a:t> : </a:t>
            </a:r>
            <a:r>
              <a:rPr lang="en-US" sz="2400" b="1" i="1" dirty="0" err="1" smtClean="0">
                <a:cs typeface="Times New Roman" panose="02020603050405020304" pitchFamily="18" charset="0"/>
              </a:rPr>
              <a:t>Các</a:t>
            </a:r>
            <a:r>
              <a:rPr lang="en-US" sz="2400" b="1" i="1" dirty="0" smtClean="0"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cs typeface="Times New Roman" panose="02020603050405020304" pitchFamily="18" charset="0"/>
              </a:rPr>
              <a:t>trường</a:t>
            </a:r>
            <a:r>
              <a:rPr lang="en-US" sz="2400" b="1" i="1" dirty="0" smtClean="0"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cs typeface="Times New Roman" panose="02020603050405020304" pitchFamily="18" charset="0"/>
              </a:rPr>
              <a:t>hợp</a:t>
            </a:r>
            <a:r>
              <a:rPr lang="en-US" sz="2400" b="1" i="1" dirty="0" smtClean="0"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cs typeface="Times New Roman" panose="02020603050405020304" pitchFamily="18" charset="0"/>
              </a:rPr>
              <a:t>đồng</a:t>
            </a:r>
            <a:r>
              <a:rPr lang="en-US" sz="2400" b="1" i="1" dirty="0" smtClean="0"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cs typeface="Times New Roman" panose="02020603050405020304" pitchFamily="18" charset="0"/>
              </a:rPr>
              <a:t>dạng</a:t>
            </a:r>
            <a:r>
              <a:rPr lang="en-US" sz="2400" b="1" i="1" dirty="0" smtClean="0"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cs typeface="Times New Roman" panose="02020603050405020304" pitchFamily="18" charset="0"/>
              </a:rPr>
              <a:t>của</a:t>
            </a:r>
            <a:r>
              <a:rPr lang="en-US" sz="2400" b="1" i="1" dirty="0" smtClean="0">
                <a:cs typeface="Times New Roman" panose="02020603050405020304" pitchFamily="18" charset="0"/>
              </a:rPr>
              <a:t> tam </a:t>
            </a:r>
            <a:r>
              <a:rPr lang="en-US" sz="2400" b="1" i="1" dirty="0" err="1" smtClean="0">
                <a:cs typeface="Times New Roman" panose="02020603050405020304" pitchFamily="18" charset="0"/>
              </a:rPr>
              <a:t>giác</a:t>
            </a:r>
            <a:r>
              <a:rPr lang="en-US" sz="2400" b="1" i="1" dirty="0" smtClean="0">
                <a:cs typeface="Times New Roman" panose="02020603050405020304" pitchFamily="18" charset="0"/>
              </a:rPr>
              <a:t>. </a:t>
            </a:r>
            <a:r>
              <a:rPr lang="en-US" sz="2400" dirty="0" smtClean="0">
                <a:cs typeface="Times New Roman" panose="02020603050405020304" pitchFamily="18" charset="0"/>
              </a:rPr>
              <a:t>(</a:t>
            </a:r>
            <a:r>
              <a:rPr lang="en-US" sz="2400" dirty="0" err="1" smtClean="0">
                <a:cs typeface="Times New Roman" panose="02020603050405020304" pitchFamily="18" charset="0"/>
              </a:rPr>
              <a:t>cả</a:t>
            </a:r>
            <a:r>
              <a:rPr lang="en-US" sz="2400" dirty="0" smtClean="0">
                <a:cs typeface="Times New Roman" panose="02020603050405020304" pitchFamily="18" charset="0"/>
              </a:rPr>
              <a:t> 3 </a:t>
            </a:r>
            <a:r>
              <a:rPr lang="en-US" sz="2400" dirty="0" err="1" smtClean="0">
                <a:cs typeface="Times New Roman" panose="02020603050405020304" pitchFamily="18" charset="0"/>
              </a:rPr>
              <a:t>trường</a:t>
            </a:r>
            <a:r>
              <a:rPr lang="en-US" sz="2400" dirty="0" smtClean="0"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cs typeface="Times New Roman" panose="02020603050405020304" pitchFamily="18" charset="0"/>
              </a:rPr>
              <a:t>)</a:t>
            </a:r>
            <a:endParaRPr lang="en-US" sz="24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Text Box 12"/>
          <p:cNvSpPr txBox="1">
            <a:spLocks noChangeArrowheads="1"/>
          </p:cNvSpPr>
          <p:nvPr/>
        </p:nvSpPr>
        <p:spPr bwMode="auto">
          <a:xfrm>
            <a:off x="1143000" y="4704456"/>
            <a:ext cx="685800" cy="338554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latin typeface="Times New Roman" panose="02020603050405020304" pitchFamily="18" charset="0"/>
              </a:rPr>
              <a:t>H1</a:t>
            </a:r>
            <a:endParaRPr lang="en-US" sz="16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4" name="Text Box 14"/>
          <p:cNvSpPr txBox="1">
            <a:spLocks noChangeArrowheads="1"/>
          </p:cNvSpPr>
          <p:nvPr/>
        </p:nvSpPr>
        <p:spPr bwMode="auto">
          <a:xfrm>
            <a:off x="4451874" y="4705350"/>
            <a:ext cx="685800" cy="338554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Times New Roman" panose="02020603050405020304" pitchFamily="18" charset="0"/>
              </a:rPr>
              <a:t>H3</a:t>
            </a:r>
            <a:endParaRPr lang="en-US" sz="1600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5" name="Text Box 15"/>
          <p:cNvSpPr txBox="1">
            <a:spLocks noChangeArrowheads="1"/>
          </p:cNvSpPr>
          <p:nvPr/>
        </p:nvSpPr>
        <p:spPr bwMode="auto">
          <a:xfrm>
            <a:off x="7606553" y="4707732"/>
            <a:ext cx="685800" cy="338554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latin typeface="Times New Roman" panose="02020603050405020304" pitchFamily="18" charset="0"/>
              </a:rPr>
              <a:t>H5</a:t>
            </a:r>
            <a:endParaRPr lang="en-US" sz="16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6" name="Text Box 16"/>
          <p:cNvSpPr txBox="1">
            <a:spLocks noChangeArrowheads="1"/>
          </p:cNvSpPr>
          <p:nvPr/>
        </p:nvSpPr>
        <p:spPr bwMode="auto">
          <a:xfrm>
            <a:off x="1219200" y="1928396"/>
            <a:ext cx="685800" cy="338554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latin typeface="Times New Roman" panose="02020603050405020304" pitchFamily="18" charset="0"/>
              </a:rPr>
              <a:t>H2</a:t>
            </a:r>
            <a:endParaRPr lang="en-US" sz="16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7" name="Text Box 22"/>
          <p:cNvSpPr txBox="1">
            <a:spLocks noChangeArrowheads="1"/>
          </p:cNvSpPr>
          <p:nvPr/>
        </p:nvSpPr>
        <p:spPr bwMode="auto">
          <a:xfrm>
            <a:off x="4495800" y="1885950"/>
            <a:ext cx="685800" cy="338554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Times New Roman" panose="02020603050405020304" pitchFamily="18" charset="0"/>
              </a:rPr>
              <a:t>H4</a:t>
            </a:r>
            <a:endParaRPr lang="en-US" sz="1600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8" name="Text Box 24"/>
          <p:cNvSpPr txBox="1">
            <a:spLocks noChangeArrowheads="1"/>
          </p:cNvSpPr>
          <p:nvPr/>
        </p:nvSpPr>
        <p:spPr bwMode="auto">
          <a:xfrm>
            <a:off x="7570694" y="1885950"/>
            <a:ext cx="685800" cy="338554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latin typeface="Times New Roman" panose="02020603050405020304" pitchFamily="18" charset="0"/>
              </a:rPr>
              <a:t>H6</a:t>
            </a:r>
            <a:endParaRPr lang="en-US" sz="16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6808694" y="361950"/>
            <a:ext cx="2209800" cy="1618476"/>
            <a:chOff x="6781800" y="4281488"/>
            <a:chExt cx="2209800" cy="2157968"/>
          </a:xfrm>
        </p:grpSpPr>
        <p:sp>
          <p:nvSpPr>
            <p:cNvPr id="4102" name="AutoShape 11"/>
            <p:cNvSpPr>
              <a:spLocks noChangeArrowheads="1"/>
            </p:cNvSpPr>
            <p:nvPr/>
          </p:nvSpPr>
          <p:spPr bwMode="auto">
            <a:xfrm>
              <a:off x="7086600" y="4572000"/>
              <a:ext cx="1524000" cy="1447800"/>
            </a:xfrm>
            <a:prstGeom prst="rtTriangle">
              <a:avLst/>
            </a:prstGeom>
            <a:solidFill>
              <a:srgbClr val="FF66FF"/>
            </a:solidFill>
            <a:ln w="38100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</a:endParaRPr>
            </a:p>
          </p:txBody>
        </p:sp>
        <p:sp>
          <p:nvSpPr>
            <p:cNvPr id="4112" name="Text Box 28"/>
            <p:cNvSpPr txBox="1">
              <a:spLocks noChangeArrowheads="1"/>
            </p:cNvSpPr>
            <p:nvPr/>
          </p:nvSpPr>
          <p:spPr bwMode="auto">
            <a:xfrm>
              <a:off x="6781800" y="4281488"/>
              <a:ext cx="457200" cy="45140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latin typeface="Times New Roman" panose="02020603050405020304" pitchFamily="18" charset="0"/>
                </a:rPr>
                <a:t>C'</a:t>
              </a:r>
              <a:endParaRPr lang="en-US" sz="1600" b="1">
                <a:latin typeface="Times New Roman" panose="02020603050405020304" pitchFamily="18" charset="0"/>
              </a:endParaRPr>
            </a:p>
          </p:txBody>
        </p:sp>
        <p:sp>
          <p:nvSpPr>
            <p:cNvPr id="4113" name="Text Box 31"/>
            <p:cNvSpPr txBox="1">
              <a:spLocks noChangeArrowheads="1"/>
            </p:cNvSpPr>
            <p:nvPr/>
          </p:nvSpPr>
          <p:spPr bwMode="auto">
            <a:xfrm>
              <a:off x="6781800" y="5988051"/>
              <a:ext cx="457200" cy="45140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latin typeface="Times New Roman" panose="02020603050405020304" pitchFamily="18" charset="0"/>
                </a:rPr>
                <a:t>A'</a:t>
              </a:r>
              <a:endParaRPr lang="en-US" sz="1600" b="1">
                <a:latin typeface="Times New Roman" panose="02020603050405020304" pitchFamily="18" charset="0"/>
              </a:endParaRPr>
            </a:p>
          </p:txBody>
        </p:sp>
        <p:sp>
          <p:nvSpPr>
            <p:cNvPr id="4114" name="Text Box 32"/>
            <p:cNvSpPr txBox="1">
              <a:spLocks noChangeArrowheads="1"/>
            </p:cNvSpPr>
            <p:nvPr/>
          </p:nvSpPr>
          <p:spPr bwMode="auto">
            <a:xfrm>
              <a:off x="8610600" y="5988051"/>
              <a:ext cx="381000" cy="45140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latin typeface="Times New Roman" panose="02020603050405020304" pitchFamily="18" charset="0"/>
                </a:rPr>
                <a:t>B'</a:t>
              </a:r>
              <a:endParaRPr lang="en-US" sz="1600" b="1">
                <a:latin typeface="Times New Roman" panose="02020603050405020304" pitchFamily="18" charset="0"/>
              </a:endParaRPr>
            </a:p>
          </p:txBody>
        </p:sp>
        <p:sp>
          <p:nvSpPr>
            <p:cNvPr id="4115" name="Rectangle 34"/>
            <p:cNvSpPr>
              <a:spLocks noChangeArrowheads="1"/>
            </p:cNvSpPr>
            <p:nvPr/>
          </p:nvSpPr>
          <p:spPr bwMode="auto">
            <a:xfrm>
              <a:off x="7097486" y="5838371"/>
              <a:ext cx="152400" cy="152400"/>
            </a:xfrm>
            <a:prstGeom prst="rect">
              <a:avLst/>
            </a:prstGeom>
            <a:solidFill>
              <a:srgbClr val="FF66FF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</a:endParaRPr>
            </a:p>
          </p:txBody>
        </p:sp>
        <p:sp>
          <p:nvSpPr>
            <p:cNvPr id="4117" name="Freeform 38"/>
            <p:cNvSpPr/>
            <p:nvPr/>
          </p:nvSpPr>
          <p:spPr bwMode="auto">
            <a:xfrm>
              <a:off x="8293100" y="5842000"/>
              <a:ext cx="165100" cy="177800"/>
            </a:xfrm>
            <a:custGeom>
              <a:avLst/>
              <a:gdLst>
                <a:gd name="T0" fmla="*/ 2147483647 w 104"/>
                <a:gd name="T1" fmla="*/ 2147483647 h 112"/>
                <a:gd name="T2" fmla="*/ 2147483647 w 104"/>
                <a:gd name="T3" fmla="*/ 2147483647 h 112"/>
                <a:gd name="T4" fmla="*/ 2147483647 w 104"/>
                <a:gd name="T5" fmla="*/ 2147483647 h 112"/>
                <a:gd name="T6" fmla="*/ 0 60000 65536"/>
                <a:gd name="T7" fmla="*/ 0 60000 65536"/>
                <a:gd name="T8" fmla="*/ 0 60000 65536"/>
                <a:gd name="T9" fmla="*/ 0 w 104"/>
                <a:gd name="T10" fmla="*/ 0 h 112"/>
                <a:gd name="T11" fmla="*/ 104 w 104"/>
                <a:gd name="T12" fmla="*/ 112 h 1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4" h="112">
                  <a:moveTo>
                    <a:pt x="104" y="16"/>
                  </a:moveTo>
                  <a:cubicBezTo>
                    <a:pt x="60" y="8"/>
                    <a:pt x="16" y="0"/>
                    <a:pt x="8" y="16"/>
                  </a:cubicBezTo>
                  <a:cubicBezTo>
                    <a:pt x="0" y="32"/>
                    <a:pt x="48" y="96"/>
                    <a:pt x="56" y="112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553200" y="2418650"/>
            <a:ext cx="2743200" cy="2551748"/>
            <a:chOff x="6477000" y="304800"/>
            <a:chExt cx="2743200" cy="3402331"/>
          </a:xfrm>
        </p:grpSpPr>
        <p:sp>
          <p:nvSpPr>
            <p:cNvPr id="4109" name="Text Box 25"/>
            <p:cNvSpPr txBox="1">
              <a:spLocks noChangeArrowheads="1"/>
            </p:cNvSpPr>
            <p:nvPr/>
          </p:nvSpPr>
          <p:spPr bwMode="auto">
            <a:xfrm>
              <a:off x="6477000" y="304800"/>
              <a:ext cx="381000" cy="49244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latin typeface="Times New Roman" panose="02020603050405020304" pitchFamily="18" charset="0"/>
                </a:rPr>
                <a:t>C</a:t>
              </a:r>
              <a:endParaRPr lang="en-US" b="1">
                <a:latin typeface="Times New Roman" panose="02020603050405020304" pitchFamily="18" charset="0"/>
              </a:endParaRPr>
            </a:p>
          </p:txBody>
        </p:sp>
        <p:sp>
          <p:nvSpPr>
            <p:cNvPr id="4110" name="Text Box 26"/>
            <p:cNvSpPr txBox="1">
              <a:spLocks noChangeArrowheads="1"/>
            </p:cNvSpPr>
            <p:nvPr/>
          </p:nvSpPr>
          <p:spPr bwMode="auto">
            <a:xfrm>
              <a:off x="6553200" y="3214688"/>
              <a:ext cx="381000" cy="49244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latin typeface="Times New Roman" panose="02020603050405020304" pitchFamily="18" charset="0"/>
                </a:rPr>
                <a:t>A</a:t>
              </a:r>
              <a:endParaRPr lang="en-US" b="1">
                <a:latin typeface="Times New Roman" panose="02020603050405020304" pitchFamily="18" charset="0"/>
              </a:endParaRPr>
            </a:p>
          </p:txBody>
        </p:sp>
        <p:sp>
          <p:nvSpPr>
            <p:cNvPr id="4111" name="Text Box 27"/>
            <p:cNvSpPr txBox="1">
              <a:spLocks noChangeArrowheads="1"/>
            </p:cNvSpPr>
            <p:nvPr/>
          </p:nvSpPr>
          <p:spPr bwMode="auto">
            <a:xfrm>
              <a:off x="8839200" y="3214688"/>
              <a:ext cx="381000" cy="49244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latin typeface="Times New Roman" panose="02020603050405020304" pitchFamily="18" charset="0"/>
                </a:rPr>
                <a:t>B</a:t>
              </a:r>
              <a:endParaRPr lang="en-US" b="1">
                <a:latin typeface="Times New Roman" panose="02020603050405020304" pitchFamily="18" charset="0"/>
              </a:endParaRP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6781800" y="609600"/>
              <a:ext cx="2133600" cy="2590800"/>
              <a:chOff x="6781800" y="609600"/>
              <a:chExt cx="2133600" cy="2590800"/>
            </a:xfrm>
          </p:grpSpPr>
          <p:sp>
            <p:nvSpPr>
              <p:cNvPr id="4101" name="AutoShape 10"/>
              <p:cNvSpPr>
                <a:spLocks noChangeArrowheads="1"/>
              </p:cNvSpPr>
              <p:nvPr/>
            </p:nvSpPr>
            <p:spPr bwMode="auto">
              <a:xfrm>
                <a:off x="6781800" y="609600"/>
                <a:ext cx="2133600" cy="2590800"/>
              </a:xfrm>
              <a:prstGeom prst="rtTriangle">
                <a:avLst/>
              </a:prstGeom>
              <a:solidFill>
                <a:srgbClr val="FF66FF"/>
              </a:solidFill>
              <a:ln w="38100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pPr algn="ctr"/>
                <a:endParaRPr lang="en-US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116" name="Freeform 37"/>
              <p:cNvSpPr/>
              <p:nvPr/>
            </p:nvSpPr>
            <p:spPr bwMode="auto">
              <a:xfrm>
                <a:off x="8647974" y="3022600"/>
                <a:ext cx="165100" cy="177800"/>
              </a:xfrm>
              <a:custGeom>
                <a:avLst/>
                <a:gdLst>
                  <a:gd name="T0" fmla="*/ 2147483647 w 104"/>
                  <a:gd name="T1" fmla="*/ 2147483647 h 112"/>
                  <a:gd name="T2" fmla="*/ 2147483647 w 104"/>
                  <a:gd name="T3" fmla="*/ 2147483647 h 112"/>
                  <a:gd name="T4" fmla="*/ 2147483647 w 104"/>
                  <a:gd name="T5" fmla="*/ 2147483647 h 112"/>
                  <a:gd name="T6" fmla="*/ 0 60000 65536"/>
                  <a:gd name="T7" fmla="*/ 0 60000 65536"/>
                  <a:gd name="T8" fmla="*/ 0 60000 65536"/>
                  <a:gd name="T9" fmla="*/ 0 w 104"/>
                  <a:gd name="T10" fmla="*/ 0 h 112"/>
                  <a:gd name="T11" fmla="*/ 104 w 104"/>
                  <a:gd name="T12" fmla="*/ 112 h 11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04" h="112">
                    <a:moveTo>
                      <a:pt x="104" y="16"/>
                    </a:moveTo>
                    <a:cubicBezTo>
                      <a:pt x="60" y="8"/>
                      <a:pt x="16" y="0"/>
                      <a:pt x="8" y="16"/>
                    </a:cubicBezTo>
                    <a:cubicBezTo>
                      <a:pt x="0" y="32"/>
                      <a:pt x="48" y="96"/>
                      <a:pt x="56" y="112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8" name="Rectangle 39"/>
              <p:cNvSpPr>
                <a:spLocks noChangeArrowheads="1"/>
              </p:cNvSpPr>
              <p:nvPr/>
            </p:nvSpPr>
            <p:spPr bwMode="auto">
              <a:xfrm>
                <a:off x="6797039" y="3009537"/>
                <a:ext cx="139337" cy="177800"/>
              </a:xfrm>
              <a:prstGeom prst="rect">
                <a:avLst/>
              </a:prstGeom>
              <a:solidFill>
                <a:srgbClr val="FF66FF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4119" name="Rectangle 41"/>
          <p:cNvSpPr>
            <a:spLocks noChangeArrowheads="1"/>
          </p:cNvSpPr>
          <p:nvPr/>
        </p:nvSpPr>
        <p:spPr bwMode="auto">
          <a:xfrm>
            <a:off x="0" y="0"/>
            <a:ext cx="3200400" cy="51435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4120" name="Rectangle 42"/>
          <p:cNvSpPr>
            <a:spLocks noChangeArrowheads="1"/>
          </p:cNvSpPr>
          <p:nvPr/>
        </p:nvSpPr>
        <p:spPr bwMode="auto">
          <a:xfrm>
            <a:off x="3352800" y="0"/>
            <a:ext cx="2819400" cy="514350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4121" name="Rectangle 43"/>
          <p:cNvSpPr>
            <a:spLocks noChangeArrowheads="1"/>
          </p:cNvSpPr>
          <p:nvPr/>
        </p:nvSpPr>
        <p:spPr bwMode="auto">
          <a:xfrm>
            <a:off x="6400800" y="0"/>
            <a:ext cx="2743200" cy="51435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</a:endParaRPr>
          </a:p>
        </p:txBody>
      </p:sp>
      <p:pic>
        <p:nvPicPr>
          <p:cNvPr id="4122" name="Picture 45" descr="IMAGE0030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3581400" y="2571750"/>
            <a:ext cx="236220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3" name="Picture 46" descr="IMAGE004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82526" y="438150"/>
            <a:ext cx="144780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" y="361950"/>
            <a:ext cx="175260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42" y="2294640"/>
            <a:ext cx="2439294" cy="239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animBg="1"/>
      <p:bldP spid="4105" grpId="0" animBg="1"/>
      <p:bldP spid="4107" grpId="0" animBg="1"/>
      <p:bldP spid="4108" grpId="0" animBg="1"/>
      <p:bldP spid="4120" grpId="0" animBg="1"/>
      <p:bldP spid="41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43" name="Text Box 104"/>
          <p:cNvSpPr txBox="1">
            <a:spLocks noChangeArrowheads="1"/>
          </p:cNvSpPr>
          <p:nvPr/>
        </p:nvSpPr>
        <p:spPr bwMode="auto">
          <a:xfrm>
            <a:off x="116795" y="312063"/>
            <a:ext cx="544580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endParaRPr lang="en-US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Chỗ dành sẵn cho Nội dung 2"/>
          <p:cNvSpPr txBox="1"/>
          <p:nvPr/>
        </p:nvSpPr>
        <p:spPr>
          <a:xfrm>
            <a:off x="-304800" y="814491"/>
            <a:ext cx="9144000" cy="432900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0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endParaRPr lang="en-US" sz="2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9" name="Group 8"/>
          <p:cNvGrpSpPr/>
          <p:nvPr/>
        </p:nvGrpSpPr>
        <p:grpSpPr bwMode="auto">
          <a:xfrm>
            <a:off x="1929475" y="1437113"/>
            <a:ext cx="2642525" cy="2125237"/>
            <a:chOff x="66" y="754"/>
            <a:chExt cx="1685" cy="1224"/>
          </a:xfrm>
        </p:grpSpPr>
        <p:grpSp>
          <p:nvGrpSpPr>
            <p:cNvPr id="80" name="Group 9"/>
            <p:cNvGrpSpPr/>
            <p:nvPr/>
          </p:nvGrpSpPr>
          <p:grpSpPr bwMode="auto">
            <a:xfrm>
              <a:off x="249" y="981"/>
              <a:ext cx="1316" cy="785"/>
              <a:chOff x="249" y="1162"/>
              <a:chExt cx="1316" cy="785"/>
            </a:xfrm>
          </p:grpSpPr>
          <p:grpSp>
            <p:nvGrpSpPr>
              <p:cNvPr id="87" name="Group 10"/>
              <p:cNvGrpSpPr/>
              <p:nvPr/>
            </p:nvGrpSpPr>
            <p:grpSpPr bwMode="auto">
              <a:xfrm>
                <a:off x="249" y="1162"/>
                <a:ext cx="1316" cy="771"/>
                <a:chOff x="249" y="1162"/>
                <a:chExt cx="1316" cy="771"/>
              </a:xfrm>
            </p:grpSpPr>
            <p:sp>
              <p:nvSpPr>
                <p:cNvPr id="93" name="Line 11"/>
                <p:cNvSpPr>
                  <a:spLocks noChangeShapeType="1"/>
                </p:cNvSpPr>
                <p:nvPr/>
              </p:nvSpPr>
              <p:spPr bwMode="auto">
                <a:xfrm flipH="1">
                  <a:off x="249" y="1162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 sz="20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4" name="Line 12"/>
                <p:cNvSpPr>
                  <a:spLocks noChangeShapeType="1"/>
                </p:cNvSpPr>
                <p:nvPr/>
              </p:nvSpPr>
              <p:spPr bwMode="auto">
                <a:xfrm>
                  <a:off x="249" y="1933"/>
                  <a:ext cx="131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 sz="20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5" name="Line 13"/>
                <p:cNvSpPr>
                  <a:spLocks noChangeShapeType="1"/>
                </p:cNvSpPr>
                <p:nvPr/>
              </p:nvSpPr>
              <p:spPr bwMode="auto">
                <a:xfrm>
                  <a:off x="748" y="1162"/>
                  <a:ext cx="817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 sz="20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88" name="Arc 14"/>
              <p:cNvSpPr/>
              <p:nvPr/>
            </p:nvSpPr>
            <p:spPr bwMode="auto">
              <a:xfrm rot="-3172411" flipH="1" flipV="1">
                <a:off x="661" y="1175"/>
                <a:ext cx="177" cy="178"/>
              </a:xfrm>
              <a:custGeom>
                <a:avLst/>
                <a:gdLst>
                  <a:gd name="G0" fmla="+- 0 0 0"/>
                  <a:gd name="G1" fmla="+- 21222 0 0"/>
                  <a:gd name="G2" fmla="+- 21600 0 0"/>
                  <a:gd name="T0" fmla="*/ 4025 w 21107"/>
                  <a:gd name="T1" fmla="*/ 0 h 21222"/>
                  <a:gd name="T2" fmla="*/ 21107 w 21107"/>
                  <a:gd name="T3" fmla="*/ 16635 h 21222"/>
                  <a:gd name="T4" fmla="*/ 0 w 21107"/>
                  <a:gd name="T5" fmla="*/ 21222 h 21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107" h="21222" fill="none" extrusionOk="0">
                    <a:moveTo>
                      <a:pt x="4024" y="0"/>
                    </a:moveTo>
                    <a:cubicBezTo>
                      <a:pt x="12540" y="1615"/>
                      <a:pt x="19266" y="8164"/>
                      <a:pt x="21107" y="16634"/>
                    </a:cubicBezTo>
                  </a:path>
                  <a:path w="21107" h="21222" stroke="0" extrusionOk="0">
                    <a:moveTo>
                      <a:pt x="4024" y="0"/>
                    </a:moveTo>
                    <a:cubicBezTo>
                      <a:pt x="12540" y="1615"/>
                      <a:pt x="19266" y="8164"/>
                      <a:pt x="21107" y="16634"/>
                    </a:cubicBezTo>
                    <a:lnTo>
                      <a:pt x="0" y="21222"/>
                    </a:lnTo>
                    <a:close/>
                  </a:path>
                </a:pathLst>
              </a:custGeom>
              <a:noFill/>
              <a:ln w="9525">
                <a:solidFill>
                  <a:srgbClr val="663300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/>
              <a:p>
                <a:pPr algn="ctr"/>
                <a:endPara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9" name="Arc 15"/>
              <p:cNvSpPr/>
              <p:nvPr/>
            </p:nvSpPr>
            <p:spPr bwMode="auto">
              <a:xfrm rot="1092111" flipV="1">
                <a:off x="283" y="1772"/>
                <a:ext cx="176" cy="175"/>
              </a:xfrm>
              <a:custGeom>
                <a:avLst/>
                <a:gdLst>
                  <a:gd name="G0" fmla="+- 0 0 0"/>
                  <a:gd name="G1" fmla="+- 0 0 0"/>
                  <a:gd name="G2" fmla="+- 21600 0 0"/>
                  <a:gd name="T0" fmla="*/ 20911 w 20911"/>
                  <a:gd name="T1" fmla="*/ 5412 h 20801"/>
                  <a:gd name="T2" fmla="*/ 5819 w 20911"/>
                  <a:gd name="T3" fmla="*/ 20801 h 20801"/>
                  <a:gd name="T4" fmla="*/ 0 w 20911"/>
                  <a:gd name="T5" fmla="*/ 0 h 208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911" h="20801" fill="none" extrusionOk="0">
                    <a:moveTo>
                      <a:pt x="20911" y="5412"/>
                    </a:moveTo>
                    <a:cubicBezTo>
                      <a:pt x="18982" y="12864"/>
                      <a:pt x="13232" y="18727"/>
                      <a:pt x="5819" y="20801"/>
                    </a:cubicBezTo>
                  </a:path>
                  <a:path w="20911" h="20801" stroke="0" extrusionOk="0">
                    <a:moveTo>
                      <a:pt x="20911" y="5412"/>
                    </a:moveTo>
                    <a:cubicBezTo>
                      <a:pt x="18982" y="12864"/>
                      <a:pt x="13232" y="18727"/>
                      <a:pt x="5819" y="20801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rgbClr val="FF0000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/>
              <a:p>
                <a:pPr algn="ctr" eaLnBrk="0" hangingPunct="0"/>
                <a:endParaRPr lang="en-US" altLang="en-US" sz="2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0" name="Line 16"/>
              <p:cNvSpPr>
                <a:spLocks noChangeShapeType="1"/>
              </p:cNvSpPr>
              <p:nvPr/>
            </p:nvSpPr>
            <p:spPr bwMode="auto">
              <a:xfrm flipV="1">
                <a:off x="379" y="1815"/>
                <a:ext cx="91" cy="45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Arc 17"/>
              <p:cNvSpPr/>
              <p:nvPr/>
            </p:nvSpPr>
            <p:spPr bwMode="auto">
              <a:xfrm rot="-687437" flipH="1" flipV="1">
                <a:off x="1324" y="1786"/>
                <a:ext cx="136" cy="128"/>
              </a:xfrm>
              <a:custGeom>
                <a:avLst/>
                <a:gdLst>
                  <a:gd name="G0" fmla="+- 0 0 0"/>
                  <a:gd name="G1" fmla="+- 213 0 0"/>
                  <a:gd name="G2" fmla="+- 21600 0 0"/>
                  <a:gd name="T0" fmla="*/ 21599 w 21600"/>
                  <a:gd name="T1" fmla="*/ 0 h 20374"/>
                  <a:gd name="T2" fmla="*/ 7751 w 21600"/>
                  <a:gd name="T3" fmla="*/ 20374 h 20374"/>
                  <a:gd name="T4" fmla="*/ 0 w 21600"/>
                  <a:gd name="T5" fmla="*/ 213 h 203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0374" fill="none" extrusionOk="0">
                    <a:moveTo>
                      <a:pt x="21598" y="0"/>
                    </a:moveTo>
                    <a:cubicBezTo>
                      <a:pt x="21599" y="70"/>
                      <a:pt x="21600" y="141"/>
                      <a:pt x="21600" y="213"/>
                    </a:cubicBezTo>
                    <a:cubicBezTo>
                      <a:pt x="21600" y="9151"/>
                      <a:pt x="16094" y="17166"/>
                      <a:pt x="7751" y="20374"/>
                    </a:cubicBezTo>
                  </a:path>
                  <a:path w="21600" h="20374" stroke="0" extrusionOk="0">
                    <a:moveTo>
                      <a:pt x="21598" y="0"/>
                    </a:moveTo>
                    <a:cubicBezTo>
                      <a:pt x="21599" y="70"/>
                      <a:pt x="21600" y="141"/>
                      <a:pt x="21600" y="213"/>
                    </a:cubicBezTo>
                    <a:cubicBezTo>
                      <a:pt x="21600" y="9151"/>
                      <a:pt x="16094" y="17166"/>
                      <a:pt x="7751" y="20374"/>
                    </a:cubicBezTo>
                    <a:lnTo>
                      <a:pt x="0" y="213"/>
                    </a:lnTo>
                    <a:close/>
                  </a:path>
                </a:pathLst>
              </a:custGeom>
              <a:noFill/>
              <a:ln w="9525">
                <a:solidFill>
                  <a:srgbClr val="00FF00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Arc 18"/>
              <p:cNvSpPr/>
              <p:nvPr/>
            </p:nvSpPr>
            <p:spPr bwMode="auto">
              <a:xfrm rot="-687437" flipH="1" flipV="1">
                <a:off x="1353" y="1800"/>
                <a:ext cx="136" cy="121"/>
              </a:xfrm>
              <a:custGeom>
                <a:avLst/>
                <a:gdLst>
                  <a:gd name="G0" fmla="+- 0 0 0"/>
                  <a:gd name="G1" fmla="+- 0 0 0"/>
                  <a:gd name="G2" fmla="+- 21600 0 0"/>
                  <a:gd name="T0" fmla="*/ 21587 w 21587"/>
                  <a:gd name="T1" fmla="*/ 763 h 19285"/>
                  <a:gd name="T2" fmla="*/ 9728 w 21587"/>
                  <a:gd name="T3" fmla="*/ 19285 h 19285"/>
                  <a:gd name="T4" fmla="*/ 0 w 21587"/>
                  <a:gd name="T5" fmla="*/ 0 h 192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587" h="19285" fill="none" extrusionOk="0">
                    <a:moveTo>
                      <a:pt x="21586" y="762"/>
                    </a:moveTo>
                    <a:cubicBezTo>
                      <a:pt x="21308" y="8637"/>
                      <a:pt x="16763" y="15736"/>
                      <a:pt x="9728" y="19285"/>
                    </a:cubicBezTo>
                  </a:path>
                  <a:path w="21587" h="19285" stroke="0" extrusionOk="0">
                    <a:moveTo>
                      <a:pt x="21586" y="762"/>
                    </a:moveTo>
                    <a:cubicBezTo>
                      <a:pt x="21308" y="8637"/>
                      <a:pt x="16763" y="15736"/>
                      <a:pt x="9728" y="19285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rgbClr val="00FF00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81" name="Text Box 19"/>
            <p:cNvSpPr txBox="1">
              <a:spLocks noChangeArrowheads="1"/>
            </p:cNvSpPr>
            <p:nvPr/>
          </p:nvSpPr>
          <p:spPr bwMode="auto">
            <a:xfrm>
              <a:off x="612" y="754"/>
              <a:ext cx="227" cy="2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2" name="Text Box 20"/>
            <p:cNvSpPr txBox="1">
              <a:spLocks noChangeArrowheads="1"/>
            </p:cNvSpPr>
            <p:nvPr/>
          </p:nvSpPr>
          <p:spPr bwMode="auto">
            <a:xfrm>
              <a:off x="1524" y="1634"/>
              <a:ext cx="227" cy="2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endPara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3" name="Text Box 21"/>
            <p:cNvSpPr txBox="1">
              <a:spLocks noChangeArrowheads="1"/>
            </p:cNvSpPr>
            <p:nvPr/>
          </p:nvSpPr>
          <p:spPr bwMode="auto">
            <a:xfrm>
              <a:off x="66" y="1644"/>
              <a:ext cx="227" cy="2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4" name="Text Box 22"/>
            <p:cNvSpPr txBox="1">
              <a:spLocks noChangeArrowheads="1"/>
            </p:cNvSpPr>
            <p:nvPr/>
          </p:nvSpPr>
          <p:spPr bwMode="auto">
            <a:xfrm>
              <a:off x="249" y="1208"/>
              <a:ext cx="317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200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altLang="en-US" sz="20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Text Box 23"/>
            <p:cNvSpPr txBox="1">
              <a:spLocks noChangeArrowheads="1"/>
            </p:cNvSpPr>
            <p:nvPr/>
          </p:nvSpPr>
          <p:spPr bwMode="auto">
            <a:xfrm>
              <a:off x="1112" y="1208"/>
              <a:ext cx="317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200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altLang="en-US" sz="20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Text Box 24"/>
            <p:cNvSpPr txBox="1">
              <a:spLocks noChangeArrowheads="1"/>
            </p:cNvSpPr>
            <p:nvPr/>
          </p:nvSpPr>
          <p:spPr bwMode="auto">
            <a:xfrm>
              <a:off x="703" y="1748"/>
              <a:ext cx="317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200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en-US" altLang="en-US" sz="20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6" name="Group 25"/>
          <p:cNvGrpSpPr/>
          <p:nvPr/>
        </p:nvGrpSpPr>
        <p:grpSpPr bwMode="auto">
          <a:xfrm rot="16200000">
            <a:off x="5893551" y="1574643"/>
            <a:ext cx="1511509" cy="2398589"/>
            <a:chOff x="1899" y="1174"/>
            <a:chExt cx="748" cy="1018"/>
          </a:xfrm>
        </p:grpSpPr>
        <p:grpSp>
          <p:nvGrpSpPr>
            <p:cNvPr id="97" name="Group 26"/>
            <p:cNvGrpSpPr/>
            <p:nvPr/>
          </p:nvGrpSpPr>
          <p:grpSpPr bwMode="auto">
            <a:xfrm rot="5400000">
              <a:off x="1961" y="1480"/>
              <a:ext cx="647" cy="386"/>
              <a:chOff x="249" y="1162"/>
              <a:chExt cx="1316" cy="785"/>
            </a:xfrm>
          </p:grpSpPr>
          <p:grpSp>
            <p:nvGrpSpPr>
              <p:cNvPr id="105" name="Group 27"/>
              <p:cNvGrpSpPr/>
              <p:nvPr/>
            </p:nvGrpSpPr>
            <p:grpSpPr bwMode="auto">
              <a:xfrm>
                <a:off x="249" y="1162"/>
                <a:ext cx="1316" cy="771"/>
                <a:chOff x="249" y="1162"/>
                <a:chExt cx="1316" cy="771"/>
              </a:xfrm>
            </p:grpSpPr>
            <p:sp>
              <p:nvSpPr>
                <p:cNvPr id="111" name="Line 28"/>
                <p:cNvSpPr>
                  <a:spLocks noChangeShapeType="1"/>
                </p:cNvSpPr>
                <p:nvPr/>
              </p:nvSpPr>
              <p:spPr bwMode="auto">
                <a:xfrm flipH="1">
                  <a:off x="249" y="1162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 sz="20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12" name="Line 29"/>
                <p:cNvSpPr>
                  <a:spLocks noChangeShapeType="1"/>
                </p:cNvSpPr>
                <p:nvPr/>
              </p:nvSpPr>
              <p:spPr bwMode="auto">
                <a:xfrm>
                  <a:off x="249" y="1933"/>
                  <a:ext cx="131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 sz="20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13" name="Line 30"/>
                <p:cNvSpPr>
                  <a:spLocks noChangeShapeType="1"/>
                </p:cNvSpPr>
                <p:nvPr/>
              </p:nvSpPr>
              <p:spPr bwMode="auto">
                <a:xfrm>
                  <a:off x="748" y="1162"/>
                  <a:ext cx="817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 sz="20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06" name="Arc 31"/>
              <p:cNvSpPr/>
              <p:nvPr/>
            </p:nvSpPr>
            <p:spPr bwMode="auto">
              <a:xfrm rot="18427589" flipH="1" flipV="1">
                <a:off x="670" y="1164"/>
                <a:ext cx="177" cy="178"/>
              </a:xfrm>
              <a:custGeom>
                <a:avLst/>
                <a:gdLst>
                  <a:gd name="G0" fmla="+- 0 0 0"/>
                  <a:gd name="G1" fmla="+- 21222 0 0"/>
                  <a:gd name="G2" fmla="+- 21600 0 0"/>
                  <a:gd name="T0" fmla="*/ 4025 w 21107"/>
                  <a:gd name="T1" fmla="*/ 0 h 21222"/>
                  <a:gd name="T2" fmla="*/ 21107 w 21107"/>
                  <a:gd name="T3" fmla="*/ 16635 h 21222"/>
                  <a:gd name="T4" fmla="*/ 0 w 21107"/>
                  <a:gd name="T5" fmla="*/ 21222 h 21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107" h="21222" fill="none" extrusionOk="0">
                    <a:moveTo>
                      <a:pt x="4024" y="0"/>
                    </a:moveTo>
                    <a:cubicBezTo>
                      <a:pt x="12540" y="1615"/>
                      <a:pt x="19266" y="8164"/>
                      <a:pt x="21107" y="16634"/>
                    </a:cubicBezTo>
                  </a:path>
                  <a:path w="21107" h="21222" stroke="0" extrusionOk="0">
                    <a:moveTo>
                      <a:pt x="4024" y="0"/>
                    </a:moveTo>
                    <a:cubicBezTo>
                      <a:pt x="12540" y="1615"/>
                      <a:pt x="19266" y="8164"/>
                      <a:pt x="21107" y="16634"/>
                    </a:cubicBezTo>
                    <a:lnTo>
                      <a:pt x="0" y="21222"/>
                    </a:lnTo>
                    <a:close/>
                  </a:path>
                </a:pathLst>
              </a:custGeom>
              <a:noFill/>
              <a:ln w="9525">
                <a:solidFill>
                  <a:srgbClr val="663300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7" name="Arc 32"/>
              <p:cNvSpPr/>
              <p:nvPr/>
            </p:nvSpPr>
            <p:spPr bwMode="auto">
              <a:xfrm rot="1092111" flipV="1">
                <a:off x="283" y="1772"/>
                <a:ext cx="176" cy="175"/>
              </a:xfrm>
              <a:custGeom>
                <a:avLst/>
                <a:gdLst>
                  <a:gd name="G0" fmla="+- 0 0 0"/>
                  <a:gd name="G1" fmla="+- 0 0 0"/>
                  <a:gd name="G2" fmla="+- 21600 0 0"/>
                  <a:gd name="T0" fmla="*/ 20911 w 20911"/>
                  <a:gd name="T1" fmla="*/ 5412 h 20801"/>
                  <a:gd name="T2" fmla="*/ 5819 w 20911"/>
                  <a:gd name="T3" fmla="*/ 20801 h 20801"/>
                  <a:gd name="T4" fmla="*/ 0 w 20911"/>
                  <a:gd name="T5" fmla="*/ 0 h 208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911" h="20801" fill="none" extrusionOk="0">
                    <a:moveTo>
                      <a:pt x="20911" y="5412"/>
                    </a:moveTo>
                    <a:cubicBezTo>
                      <a:pt x="18982" y="12864"/>
                      <a:pt x="13232" y="18727"/>
                      <a:pt x="5819" y="20801"/>
                    </a:cubicBezTo>
                  </a:path>
                  <a:path w="20911" h="20801" stroke="0" extrusionOk="0">
                    <a:moveTo>
                      <a:pt x="20911" y="5412"/>
                    </a:moveTo>
                    <a:cubicBezTo>
                      <a:pt x="18982" y="12864"/>
                      <a:pt x="13232" y="18727"/>
                      <a:pt x="5819" y="20801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rgbClr val="FF0000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8" name="Line 33"/>
              <p:cNvSpPr>
                <a:spLocks noChangeShapeType="1"/>
              </p:cNvSpPr>
              <p:nvPr/>
            </p:nvSpPr>
            <p:spPr bwMode="auto">
              <a:xfrm flipV="1">
                <a:off x="379" y="1815"/>
                <a:ext cx="91" cy="45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9" name="Arc 34"/>
              <p:cNvSpPr/>
              <p:nvPr/>
            </p:nvSpPr>
            <p:spPr bwMode="auto">
              <a:xfrm rot="-687437" flipH="1" flipV="1">
                <a:off x="1324" y="1786"/>
                <a:ext cx="136" cy="128"/>
              </a:xfrm>
              <a:custGeom>
                <a:avLst/>
                <a:gdLst>
                  <a:gd name="G0" fmla="+- 0 0 0"/>
                  <a:gd name="G1" fmla="+- 213 0 0"/>
                  <a:gd name="G2" fmla="+- 21600 0 0"/>
                  <a:gd name="T0" fmla="*/ 21599 w 21600"/>
                  <a:gd name="T1" fmla="*/ 0 h 20374"/>
                  <a:gd name="T2" fmla="*/ 7751 w 21600"/>
                  <a:gd name="T3" fmla="*/ 20374 h 20374"/>
                  <a:gd name="T4" fmla="*/ 0 w 21600"/>
                  <a:gd name="T5" fmla="*/ 213 h 203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0374" fill="none" extrusionOk="0">
                    <a:moveTo>
                      <a:pt x="21598" y="0"/>
                    </a:moveTo>
                    <a:cubicBezTo>
                      <a:pt x="21599" y="70"/>
                      <a:pt x="21600" y="141"/>
                      <a:pt x="21600" y="213"/>
                    </a:cubicBezTo>
                    <a:cubicBezTo>
                      <a:pt x="21600" y="9151"/>
                      <a:pt x="16094" y="17166"/>
                      <a:pt x="7751" y="20374"/>
                    </a:cubicBezTo>
                  </a:path>
                  <a:path w="21600" h="20374" stroke="0" extrusionOk="0">
                    <a:moveTo>
                      <a:pt x="21598" y="0"/>
                    </a:moveTo>
                    <a:cubicBezTo>
                      <a:pt x="21599" y="70"/>
                      <a:pt x="21600" y="141"/>
                      <a:pt x="21600" y="213"/>
                    </a:cubicBezTo>
                    <a:cubicBezTo>
                      <a:pt x="21600" y="9151"/>
                      <a:pt x="16094" y="17166"/>
                      <a:pt x="7751" y="20374"/>
                    </a:cubicBezTo>
                    <a:lnTo>
                      <a:pt x="0" y="213"/>
                    </a:lnTo>
                    <a:close/>
                  </a:path>
                </a:pathLst>
              </a:custGeom>
              <a:noFill/>
              <a:ln w="9525">
                <a:solidFill>
                  <a:srgbClr val="00FF00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0" name="Arc 35"/>
              <p:cNvSpPr/>
              <p:nvPr/>
            </p:nvSpPr>
            <p:spPr bwMode="auto">
              <a:xfrm rot="-687437" flipH="1" flipV="1">
                <a:off x="1353" y="1800"/>
                <a:ext cx="136" cy="121"/>
              </a:xfrm>
              <a:custGeom>
                <a:avLst/>
                <a:gdLst>
                  <a:gd name="G0" fmla="+- 0 0 0"/>
                  <a:gd name="G1" fmla="+- 0 0 0"/>
                  <a:gd name="G2" fmla="+- 21600 0 0"/>
                  <a:gd name="T0" fmla="*/ 21587 w 21587"/>
                  <a:gd name="T1" fmla="*/ 763 h 19285"/>
                  <a:gd name="T2" fmla="*/ 9728 w 21587"/>
                  <a:gd name="T3" fmla="*/ 19285 h 19285"/>
                  <a:gd name="T4" fmla="*/ 0 w 21587"/>
                  <a:gd name="T5" fmla="*/ 0 h 192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587" h="19285" fill="none" extrusionOk="0">
                    <a:moveTo>
                      <a:pt x="21586" y="762"/>
                    </a:moveTo>
                    <a:cubicBezTo>
                      <a:pt x="21308" y="8637"/>
                      <a:pt x="16763" y="15736"/>
                      <a:pt x="9728" y="19285"/>
                    </a:cubicBezTo>
                  </a:path>
                  <a:path w="21587" h="19285" stroke="0" extrusionOk="0">
                    <a:moveTo>
                      <a:pt x="21586" y="762"/>
                    </a:moveTo>
                    <a:cubicBezTo>
                      <a:pt x="21308" y="8637"/>
                      <a:pt x="16763" y="15736"/>
                      <a:pt x="9728" y="19285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rgbClr val="00FF00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98" name="Text Box 36"/>
            <p:cNvSpPr txBox="1">
              <a:spLocks noChangeArrowheads="1"/>
            </p:cNvSpPr>
            <p:nvPr/>
          </p:nvSpPr>
          <p:spPr bwMode="auto">
            <a:xfrm rot="5400000">
              <a:off x="2427" y="1519"/>
              <a:ext cx="241" cy="1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A’</a:t>
              </a:r>
              <a:endPara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Text Box 37"/>
            <p:cNvSpPr txBox="1">
              <a:spLocks noChangeArrowheads="1"/>
            </p:cNvSpPr>
            <p:nvPr/>
          </p:nvSpPr>
          <p:spPr bwMode="auto">
            <a:xfrm rot="5400000">
              <a:off x="1955" y="1185"/>
              <a:ext cx="219" cy="1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B’</a:t>
              </a:r>
              <a:endPara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Text Box 38"/>
            <p:cNvSpPr txBox="1">
              <a:spLocks noChangeArrowheads="1"/>
            </p:cNvSpPr>
            <p:nvPr/>
          </p:nvSpPr>
          <p:spPr bwMode="auto">
            <a:xfrm rot="5400000">
              <a:off x="1954" y="1982"/>
              <a:ext cx="223" cy="1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C’</a:t>
              </a:r>
              <a:endPara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Text Box 39"/>
            <p:cNvSpPr txBox="1">
              <a:spLocks noChangeArrowheads="1"/>
            </p:cNvSpPr>
            <p:nvPr/>
          </p:nvSpPr>
          <p:spPr bwMode="auto">
            <a:xfrm rot="5589916">
              <a:off x="2231" y="1302"/>
              <a:ext cx="214" cy="1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200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en-US" sz="20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2" name="Text Box 40"/>
            <p:cNvSpPr txBox="1">
              <a:spLocks noChangeArrowheads="1"/>
            </p:cNvSpPr>
            <p:nvPr/>
          </p:nvSpPr>
          <p:spPr bwMode="auto">
            <a:xfrm rot="5400000">
              <a:off x="2215" y="1794"/>
              <a:ext cx="256" cy="2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2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2,5</a:t>
              </a:r>
              <a:endParaRPr lang="en-US" altLang="en-US" sz="2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4" name="Text Box 41"/>
            <p:cNvSpPr txBox="1">
              <a:spLocks noChangeArrowheads="1"/>
            </p:cNvSpPr>
            <p:nvPr/>
          </p:nvSpPr>
          <p:spPr bwMode="auto">
            <a:xfrm rot="5400000">
              <a:off x="1797" y="1539"/>
              <a:ext cx="401" cy="1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2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altLang="en-US" sz="2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4" name="Text Box 43"/>
          <p:cNvSpPr txBox="1">
            <a:spLocks noChangeArrowheads="1"/>
          </p:cNvSpPr>
          <p:nvPr/>
        </p:nvSpPr>
        <p:spPr bwMode="auto">
          <a:xfrm>
            <a:off x="533400" y="3638550"/>
            <a:ext cx="6007589" cy="377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/>
          <a:p>
            <a:pPr eaLnBrk="0" hangingPunct="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6" name="Hộp Văn bản 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03464" y="4327074"/>
            <a:ext cx="8115299" cy="548933"/>
          </a:xfrm>
          <a:prstGeom prst="rect">
            <a:avLst/>
          </a:prstGeom>
          <a:blipFill rotWithShape="1">
            <a:blip r:embed="rId1"/>
            <a:stretch>
              <a:fillRect l="-977" b="-8889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  <a:endParaRPr lang="en-US">
              <a:noFill/>
            </a:endParaRPr>
          </a:p>
        </p:txBody>
      </p:sp>
      <p:sp>
        <p:nvSpPr>
          <p:cNvPr id="117" name="Text Box 2"/>
          <p:cNvSpPr txBox="1">
            <a:spLocks noChangeArrowheads="1"/>
          </p:cNvSpPr>
          <p:nvPr/>
        </p:nvSpPr>
        <p:spPr bwMode="auto">
          <a:xfrm>
            <a:off x="381000" y="971550"/>
            <a:ext cx="441146" cy="400110"/>
          </a:xfrm>
          <a:prstGeom prst="rect">
            <a:avLst/>
          </a:prstGeom>
          <a:noFill/>
          <a:ln w="28575" algn="ctr">
            <a:solidFill>
              <a:srgbClr val="66FF33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sz="2000" b="1" dirty="0">
                <a:solidFill>
                  <a:srgbClr val="FF0000"/>
                </a:solidFill>
                <a:cs typeface="Times New Roman" panose="02020603050405020304" pitchFamily="18" charset="0"/>
              </a:rPr>
              <a:t>?1</a:t>
            </a:r>
            <a:endParaRPr lang="en-US" sz="20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971550"/>
            <a:ext cx="27532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000" dirty="0">
                <a:latin typeface="Cambria Math" panose="02040503050406030204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Cambria Math" panose="02040503050406030204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A’B’C’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hỗ dành sẵn cho Nội dung 2"/>
          <p:cNvSpPr txBox="1"/>
          <p:nvPr/>
        </p:nvSpPr>
        <p:spPr>
          <a:xfrm>
            <a:off x="-195946" y="-461857"/>
            <a:ext cx="9144000" cy="432900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0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endParaRPr lang="en-US" sz="2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9" name="Group 8"/>
          <p:cNvGrpSpPr/>
          <p:nvPr/>
        </p:nvGrpSpPr>
        <p:grpSpPr bwMode="auto">
          <a:xfrm>
            <a:off x="1733529" y="355052"/>
            <a:ext cx="2642525" cy="2125237"/>
            <a:chOff x="66" y="754"/>
            <a:chExt cx="1685" cy="1224"/>
          </a:xfrm>
        </p:grpSpPr>
        <p:grpSp>
          <p:nvGrpSpPr>
            <p:cNvPr id="80" name="Group 9"/>
            <p:cNvGrpSpPr/>
            <p:nvPr/>
          </p:nvGrpSpPr>
          <p:grpSpPr bwMode="auto">
            <a:xfrm>
              <a:off x="249" y="981"/>
              <a:ext cx="1316" cy="785"/>
              <a:chOff x="249" y="1162"/>
              <a:chExt cx="1316" cy="785"/>
            </a:xfrm>
          </p:grpSpPr>
          <p:grpSp>
            <p:nvGrpSpPr>
              <p:cNvPr id="87" name="Group 10"/>
              <p:cNvGrpSpPr/>
              <p:nvPr/>
            </p:nvGrpSpPr>
            <p:grpSpPr bwMode="auto">
              <a:xfrm>
                <a:off x="249" y="1162"/>
                <a:ext cx="1316" cy="771"/>
                <a:chOff x="249" y="1162"/>
                <a:chExt cx="1316" cy="771"/>
              </a:xfrm>
            </p:grpSpPr>
            <p:sp>
              <p:nvSpPr>
                <p:cNvPr id="93" name="Line 11"/>
                <p:cNvSpPr>
                  <a:spLocks noChangeShapeType="1"/>
                </p:cNvSpPr>
                <p:nvPr/>
              </p:nvSpPr>
              <p:spPr bwMode="auto">
                <a:xfrm flipH="1">
                  <a:off x="249" y="1162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 sz="20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4" name="Line 12"/>
                <p:cNvSpPr>
                  <a:spLocks noChangeShapeType="1"/>
                </p:cNvSpPr>
                <p:nvPr/>
              </p:nvSpPr>
              <p:spPr bwMode="auto">
                <a:xfrm>
                  <a:off x="249" y="1933"/>
                  <a:ext cx="131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 sz="20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5" name="Line 13"/>
                <p:cNvSpPr>
                  <a:spLocks noChangeShapeType="1"/>
                </p:cNvSpPr>
                <p:nvPr/>
              </p:nvSpPr>
              <p:spPr bwMode="auto">
                <a:xfrm>
                  <a:off x="748" y="1162"/>
                  <a:ext cx="817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 sz="20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88" name="Arc 14"/>
              <p:cNvSpPr/>
              <p:nvPr/>
            </p:nvSpPr>
            <p:spPr bwMode="auto">
              <a:xfrm rot="-3172411" flipH="1" flipV="1">
                <a:off x="661" y="1175"/>
                <a:ext cx="177" cy="178"/>
              </a:xfrm>
              <a:custGeom>
                <a:avLst/>
                <a:gdLst>
                  <a:gd name="G0" fmla="+- 0 0 0"/>
                  <a:gd name="G1" fmla="+- 21222 0 0"/>
                  <a:gd name="G2" fmla="+- 21600 0 0"/>
                  <a:gd name="T0" fmla="*/ 4025 w 21107"/>
                  <a:gd name="T1" fmla="*/ 0 h 21222"/>
                  <a:gd name="T2" fmla="*/ 21107 w 21107"/>
                  <a:gd name="T3" fmla="*/ 16635 h 21222"/>
                  <a:gd name="T4" fmla="*/ 0 w 21107"/>
                  <a:gd name="T5" fmla="*/ 21222 h 21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107" h="21222" fill="none" extrusionOk="0">
                    <a:moveTo>
                      <a:pt x="4024" y="0"/>
                    </a:moveTo>
                    <a:cubicBezTo>
                      <a:pt x="12540" y="1615"/>
                      <a:pt x="19266" y="8164"/>
                      <a:pt x="21107" y="16634"/>
                    </a:cubicBezTo>
                  </a:path>
                  <a:path w="21107" h="21222" stroke="0" extrusionOk="0">
                    <a:moveTo>
                      <a:pt x="4024" y="0"/>
                    </a:moveTo>
                    <a:cubicBezTo>
                      <a:pt x="12540" y="1615"/>
                      <a:pt x="19266" y="8164"/>
                      <a:pt x="21107" y="16634"/>
                    </a:cubicBezTo>
                    <a:lnTo>
                      <a:pt x="0" y="21222"/>
                    </a:lnTo>
                    <a:close/>
                  </a:path>
                </a:pathLst>
              </a:custGeom>
              <a:noFill/>
              <a:ln w="9525">
                <a:solidFill>
                  <a:srgbClr val="663300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/>
              <a:p>
                <a:pPr algn="ctr"/>
                <a:endPara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9" name="Arc 15"/>
              <p:cNvSpPr/>
              <p:nvPr/>
            </p:nvSpPr>
            <p:spPr bwMode="auto">
              <a:xfrm rot="1092111" flipV="1">
                <a:off x="283" y="1772"/>
                <a:ext cx="176" cy="175"/>
              </a:xfrm>
              <a:custGeom>
                <a:avLst/>
                <a:gdLst>
                  <a:gd name="G0" fmla="+- 0 0 0"/>
                  <a:gd name="G1" fmla="+- 0 0 0"/>
                  <a:gd name="G2" fmla="+- 21600 0 0"/>
                  <a:gd name="T0" fmla="*/ 20911 w 20911"/>
                  <a:gd name="T1" fmla="*/ 5412 h 20801"/>
                  <a:gd name="T2" fmla="*/ 5819 w 20911"/>
                  <a:gd name="T3" fmla="*/ 20801 h 20801"/>
                  <a:gd name="T4" fmla="*/ 0 w 20911"/>
                  <a:gd name="T5" fmla="*/ 0 h 208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911" h="20801" fill="none" extrusionOk="0">
                    <a:moveTo>
                      <a:pt x="20911" y="5412"/>
                    </a:moveTo>
                    <a:cubicBezTo>
                      <a:pt x="18982" y="12864"/>
                      <a:pt x="13232" y="18727"/>
                      <a:pt x="5819" y="20801"/>
                    </a:cubicBezTo>
                  </a:path>
                  <a:path w="20911" h="20801" stroke="0" extrusionOk="0">
                    <a:moveTo>
                      <a:pt x="20911" y="5412"/>
                    </a:moveTo>
                    <a:cubicBezTo>
                      <a:pt x="18982" y="12864"/>
                      <a:pt x="13232" y="18727"/>
                      <a:pt x="5819" y="20801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rgbClr val="FF0000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/>
              <a:p>
                <a:pPr algn="ctr" eaLnBrk="0" hangingPunct="0"/>
                <a:endParaRPr lang="en-US" altLang="en-US" sz="2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0" name="Line 16"/>
              <p:cNvSpPr>
                <a:spLocks noChangeShapeType="1"/>
              </p:cNvSpPr>
              <p:nvPr/>
            </p:nvSpPr>
            <p:spPr bwMode="auto">
              <a:xfrm flipV="1">
                <a:off x="379" y="1815"/>
                <a:ext cx="91" cy="45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Arc 17"/>
              <p:cNvSpPr/>
              <p:nvPr/>
            </p:nvSpPr>
            <p:spPr bwMode="auto">
              <a:xfrm rot="-687437" flipH="1" flipV="1">
                <a:off x="1324" y="1786"/>
                <a:ext cx="136" cy="128"/>
              </a:xfrm>
              <a:custGeom>
                <a:avLst/>
                <a:gdLst>
                  <a:gd name="G0" fmla="+- 0 0 0"/>
                  <a:gd name="G1" fmla="+- 213 0 0"/>
                  <a:gd name="G2" fmla="+- 21600 0 0"/>
                  <a:gd name="T0" fmla="*/ 21599 w 21600"/>
                  <a:gd name="T1" fmla="*/ 0 h 20374"/>
                  <a:gd name="T2" fmla="*/ 7751 w 21600"/>
                  <a:gd name="T3" fmla="*/ 20374 h 20374"/>
                  <a:gd name="T4" fmla="*/ 0 w 21600"/>
                  <a:gd name="T5" fmla="*/ 213 h 203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0374" fill="none" extrusionOk="0">
                    <a:moveTo>
                      <a:pt x="21598" y="0"/>
                    </a:moveTo>
                    <a:cubicBezTo>
                      <a:pt x="21599" y="70"/>
                      <a:pt x="21600" y="141"/>
                      <a:pt x="21600" y="213"/>
                    </a:cubicBezTo>
                    <a:cubicBezTo>
                      <a:pt x="21600" y="9151"/>
                      <a:pt x="16094" y="17166"/>
                      <a:pt x="7751" y="20374"/>
                    </a:cubicBezTo>
                  </a:path>
                  <a:path w="21600" h="20374" stroke="0" extrusionOk="0">
                    <a:moveTo>
                      <a:pt x="21598" y="0"/>
                    </a:moveTo>
                    <a:cubicBezTo>
                      <a:pt x="21599" y="70"/>
                      <a:pt x="21600" y="141"/>
                      <a:pt x="21600" y="213"/>
                    </a:cubicBezTo>
                    <a:cubicBezTo>
                      <a:pt x="21600" y="9151"/>
                      <a:pt x="16094" y="17166"/>
                      <a:pt x="7751" y="20374"/>
                    </a:cubicBezTo>
                    <a:lnTo>
                      <a:pt x="0" y="213"/>
                    </a:lnTo>
                    <a:close/>
                  </a:path>
                </a:pathLst>
              </a:custGeom>
              <a:noFill/>
              <a:ln w="9525">
                <a:solidFill>
                  <a:srgbClr val="00FF00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Arc 18"/>
              <p:cNvSpPr/>
              <p:nvPr/>
            </p:nvSpPr>
            <p:spPr bwMode="auto">
              <a:xfrm rot="-687437" flipH="1" flipV="1">
                <a:off x="1353" y="1800"/>
                <a:ext cx="136" cy="121"/>
              </a:xfrm>
              <a:custGeom>
                <a:avLst/>
                <a:gdLst>
                  <a:gd name="G0" fmla="+- 0 0 0"/>
                  <a:gd name="G1" fmla="+- 0 0 0"/>
                  <a:gd name="G2" fmla="+- 21600 0 0"/>
                  <a:gd name="T0" fmla="*/ 21587 w 21587"/>
                  <a:gd name="T1" fmla="*/ 763 h 19285"/>
                  <a:gd name="T2" fmla="*/ 9728 w 21587"/>
                  <a:gd name="T3" fmla="*/ 19285 h 19285"/>
                  <a:gd name="T4" fmla="*/ 0 w 21587"/>
                  <a:gd name="T5" fmla="*/ 0 h 192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587" h="19285" fill="none" extrusionOk="0">
                    <a:moveTo>
                      <a:pt x="21586" y="762"/>
                    </a:moveTo>
                    <a:cubicBezTo>
                      <a:pt x="21308" y="8637"/>
                      <a:pt x="16763" y="15736"/>
                      <a:pt x="9728" y="19285"/>
                    </a:cubicBezTo>
                  </a:path>
                  <a:path w="21587" h="19285" stroke="0" extrusionOk="0">
                    <a:moveTo>
                      <a:pt x="21586" y="762"/>
                    </a:moveTo>
                    <a:cubicBezTo>
                      <a:pt x="21308" y="8637"/>
                      <a:pt x="16763" y="15736"/>
                      <a:pt x="9728" y="19285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rgbClr val="00FF00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81" name="Text Box 19"/>
            <p:cNvSpPr txBox="1">
              <a:spLocks noChangeArrowheads="1"/>
            </p:cNvSpPr>
            <p:nvPr/>
          </p:nvSpPr>
          <p:spPr bwMode="auto">
            <a:xfrm>
              <a:off x="612" y="754"/>
              <a:ext cx="227" cy="2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2" name="Text Box 20"/>
            <p:cNvSpPr txBox="1">
              <a:spLocks noChangeArrowheads="1"/>
            </p:cNvSpPr>
            <p:nvPr/>
          </p:nvSpPr>
          <p:spPr bwMode="auto">
            <a:xfrm>
              <a:off x="1524" y="1634"/>
              <a:ext cx="227" cy="2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endPara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3" name="Text Box 21"/>
            <p:cNvSpPr txBox="1">
              <a:spLocks noChangeArrowheads="1"/>
            </p:cNvSpPr>
            <p:nvPr/>
          </p:nvSpPr>
          <p:spPr bwMode="auto">
            <a:xfrm>
              <a:off x="66" y="1644"/>
              <a:ext cx="227" cy="2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4" name="Text Box 22"/>
            <p:cNvSpPr txBox="1">
              <a:spLocks noChangeArrowheads="1"/>
            </p:cNvSpPr>
            <p:nvPr/>
          </p:nvSpPr>
          <p:spPr bwMode="auto">
            <a:xfrm>
              <a:off x="249" y="1208"/>
              <a:ext cx="317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200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altLang="en-US" sz="20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Text Box 23"/>
            <p:cNvSpPr txBox="1">
              <a:spLocks noChangeArrowheads="1"/>
            </p:cNvSpPr>
            <p:nvPr/>
          </p:nvSpPr>
          <p:spPr bwMode="auto">
            <a:xfrm>
              <a:off x="1112" y="1208"/>
              <a:ext cx="317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200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altLang="en-US" sz="20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Text Box 24"/>
            <p:cNvSpPr txBox="1">
              <a:spLocks noChangeArrowheads="1"/>
            </p:cNvSpPr>
            <p:nvPr/>
          </p:nvSpPr>
          <p:spPr bwMode="auto">
            <a:xfrm>
              <a:off x="703" y="1748"/>
              <a:ext cx="317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200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en-US" altLang="en-US" sz="20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6" name="Group 25"/>
          <p:cNvGrpSpPr/>
          <p:nvPr/>
        </p:nvGrpSpPr>
        <p:grpSpPr bwMode="auto">
          <a:xfrm rot="16200000">
            <a:off x="5697605" y="492582"/>
            <a:ext cx="1511509" cy="2398589"/>
            <a:chOff x="1899" y="1174"/>
            <a:chExt cx="748" cy="1018"/>
          </a:xfrm>
        </p:grpSpPr>
        <p:grpSp>
          <p:nvGrpSpPr>
            <p:cNvPr id="97" name="Group 26"/>
            <p:cNvGrpSpPr/>
            <p:nvPr/>
          </p:nvGrpSpPr>
          <p:grpSpPr bwMode="auto">
            <a:xfrm rot="5400000">
              <a:off x="1961" y="1480"/>
              <a:ext cx="647" cy="386"/>
              <a:chOff x="249" y="1162"/>
              <a:chExt cx="1316" cy="785"/>
            </a:xfrm>
          </p:grpSpPr>
          <p:grpSp>
            <p:nvGrpSpPr>
              <p:cNvPr id="105" name="Group 27"/>
              <p:cNvGrpSpPr/>
              <p:nvPr/>
            </p:nvGrpSpPr>
            <p:grpSpPr bwMode="auto">
              <a:xfrm>
                <a:off x="249" y="1162"/>
                <a:ext cx="1316" cy="771"/>
                <a:chOff x="249" y="1162"/>
                <a:chExt cx="1316" cy="771"/>
              </a:xfrm>
            </p:grpSpPr>
            <p:sp>
              <p:nvSpPr>
                <p:cNvPr id="111" name="Line 28"/>
                <p:cNvSpPr>
                  <a:spLocks noChangeShapeType="1"/>
                </p:cNvSpPr>
                <p:nvPr/>
              </p:nvSpPr>
              <p:spPr bwMode="auto">
                <a:xfrm flipH="1">
                  <a:off x="249" y="1162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 sz="20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12" name="Line 29"/>
                <p:cNvSpPr>
                  <a:spLocks noChangeShapeType="1"/>
                </p:cNvSpPr>
                <p:nvPr/>
              </p:nvSpPr>
              <p:spPr bwMode="auto">
                <a:xfrm>
                  <a:off x="249" y="1933"/>
                  <a:ext cx="131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 sz="20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13" name="Line 30"/>
                <p:cNvSpPr>
                  <a:spLocks noChangeShapeType="1"/>
                </p:cNvSpPr>
                <p:nvPr/>
              </p:nvSpPr>
              <p:spPr bwMode="auto">
                <a:xfrm>
                  <a:off x="748" y="1162"/>
                  <a:ext cx="817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 sz="20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06" name="Arc 31"/>
              <p:cNvSpPr/>
              <p:nvPr/>
            </p:nvSpPr>
            <p:spPr bwMode="auto">
              <a:xfrm rot="18427589" flipH="1" flipV="1">
                <a:off x="670" y="1164"/>
                <a:ext cx="177" cy="178"/>
              </a:xfrm>
              <a:custGeom>
                <a:avLst/>
                <a:gdLst>
                  <a:gd name="G0" fmla="+- 0 0 0"/>
                  <a:gd name="G1" fmla="+- 21222 0 0"/>
                  <a:gd name="G2" fmla="+- 21600 0 0"/>
                  <a:gd name="T0" fmla="*/ 4025 w 21107"/>
                  <a:gd name="T1" fmla="*/ 0 h 21222"/>
                  <a:gd name="T2" fmla="*/ 21107 w 21107"/>
                  <a:gd name="T3" fmla="*/ 16635 h 21222"/>
                  <a:gd name="T4" fmla="*/ 0 w 21107"/>
                  <a:gd name="T5" fmla="*/ 21222 h 21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107" h="21222" fill="none" extrusionOk="0">
                    <a:moveTo>
                      <a:pt x="4024" y="0"/>
                    </a:moveTo>
                    <a:cubicBezTo>
                      <a:pt x="12540" y="1615"/>
                      <a:pt x="19266" y="8164"/>
                      <a:pt x="21107" y="16634"/>
                    </a:cubicBezTo>
                  </a:path>
                  <a:path w="21107" h="21222" stroke="0" extrusionOk="0">
                    <a:moveTo>
                      <a:pt x="4024" y="0"/>
                    </a:moveTo>
                    <a:cubicBezTo>
                      <a:pt x="12540" y="1615"/>
                      <a:pt x="19266" y="8164"/>
                      <a:pt x="21107" y="16634"/>
                    </a:cubicBezTo>
                    <a:lnTo>
                      <a:pt x="0" y="21222"/>
                    </a:lnTo>
                    <a:close/>
                  </a:path>
                </a:pathLst>
              </a:custGeom>
              <a:noFill/>
              <a:ln w="9525">
                <a:solidFill>
                  <a:srgbClr val="663300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7" name="Arc 32"/>
              <p:cNvSpPr/>
              <p:nvPr/>
            </p:nvSpPr>
            <p:spPr bwMode="auto">
              <a:xfrm rot="1092111" flipV="1">
                <a:off x="283" y="1772"/>
                <a:ext cx="176" cy="175"/>
              </a:xfrm>
              <a:custGeom>
                <a:avLst/>
                <a:gdLst>
                  <a:gd name="G0" fmla="+- 0 0 0"/>
                  <a:gd name="G1" fmla="+- 0 0 0"/>
                  <a:gd name="G2" fmla="+- 21600 0 0"/>
                  <a:gd name="T0" fmla="*/ 20911 w 20911"/>
                  <a:gd name="T1" fmla="*/ 5412 h 20801"/>
                  <a:gd name="T2" fmla="*/ 5819 w 20911"/>
                  <a:gd name="T3" fmla="*/ 20801 h 20801"/>
                  <a:gd name="T4" fmla="*/ 0 w 20911"/>
                  <a:gd name="T5" fmla="*/ 0 h 208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911" h="20801" fill="none" extrusionOk="0">
                    <a:moveTo>
                      <a:pt x="20911" y="5412"/>
                    </a:moveTo>
                    <a:cubicBezTo>
                      <a:pt x="18982" y="12864"/>
                      <a:pt x="13232" y="18727"/>
                      <a:pt x="5819" y="20801"/>
                    </a:cubicBezTo>
                  </a:path>
                  <a:path w="20911" h="20801" stroke="0" extrusionOk="0">
                    <a:moveTo>
                      <a:pt x="20911" y="5412"/>
                    </a:moveTo>
                    <a:cubicBezTo>
                      <a:pt x="18982" y="12864"/>
                      <a:pt x="13232" y="18727"/>
                      <a:pt x="5819" y="20801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rgbClr val="FF0000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8" name="Line 33"/>
              <p:cNvSpPr>
                <a:spLocks noChangeShapeType="1"/>
              </p:cNvSpPr>
              <p:nvPr/>
            </p:nvSpPr>
            <p:spPr bwMode="auto">
              <a:xfrm flipV="1">
                <a:off x="379" y="1815"/>
                <a:ext cx="91" cy="45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9" name="Arc 34"/>
              <p:cNvSpPr/>
              <p:nvPr/>
            </p:nvSpPr>
            <p:spPr bwMode="auto">
              <a:xfrm rot="-687437" flipH="1" flipV="1">
                <a:off x="1324" y="1786"/>
                <a:ext cx="136" cy="128"/>
              </a:xfrm>
              <a:custGeom>
                <a:avLst/>
                <a:gdLst>
                  <a:gd name="G0" fmla="+- 0 0 0"/>
                  <a:gd name="G1" fmla="+- 213 0 0"/>
                  <a:gd name="G2" fmla="+- 21600 0 0"/>
                  <a:gd name="T0" fmla="*/ 21599 w 21600"/>
                  <a:gd name="T1" fmla="*/ 0 h 20374"/>
                  <a:gd name="T2" fmla="*/ 7751 w 21600"/>
                  <a:gd name="T3" fmla="*/ 20374 h 20374"/>
                  <a:gd name="T4" fmla="*/ 0 w 21600"/>
                  <a:gd name="T5" fmla="*/ 213 h 203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0374" fill="none" extrusionOk="0">
                    <a:moveTo>
                      <a:pt x="21598" y="0"/>
                    </a:moveTo>
                    <a:cubicBezTo>
                      <a:pt x="21599" y="70"/>
                      <a:pt x="21600" y="141"/>
                      <a:pt x="21600" y="213"/>
                    </a:cubicBezTo>
                    <a:cubicBezTo>
                      <a:pt x="21600" y="9151"/>
                      <a:pt x="16094" y="17166"/>
                      <a:pt x="7751" y="20374"/>
                    </a:cubicBezTo>
                  </a:path>
                  <a:path w="21600" h="20374" stroke="0" extrusionOk="0">
                    <a:moveTo>
                      <a:pt x="21598" y="0"/>
                    </a:moveTo>
                    <a:cubicBezTo>
                      <a:pt x="21599" y="70"/>
                      <a:pt x="21600" y="141"/>
                      <a:pt x="21600" y="213"/>
                    </a:cubicBezTo>
                    <a:cubicBezTo>
                      <a:pt x="21600" y="9151"/>
                      <a:pt x="16094" y="17166"/>
                      <a:pt x="7751" y="20374"/>
                    </a:cubicBezTo>
                    <a:lnTo>
                      <a:pt x="0" y="213"/>
                    </a:lnTo>
                    <a:close/>
                  </a:path>
                </a:pathLst>
              </a:custGeom>
              <a:noFill/>
              <a:ln w="9525">
                <a:solidFill>
                  <a:srgbClr val="00FF00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0" name="Arc 35"/>
              <p:cNvSpPr/>
              <p:nvPr/>
            </p:nvSpPr>
            <p:spPr bwMode="auto">
              <a:xfrm rot="-687437" flipH="1" flipV="1">
                <a:off x="1353" y="1800"/>
                <a:ext cx="136" cy="121"/>
              </a:xfrm>
              <a:custGeom>
                <a:avLst/>
                <a:gdLst>
                  <a:gd name="G0" fmla="+- 0 0 0"/>
                  <a:gd name="G1" fmla="+- 0 0 0"/>
                  <a:gd name="G2" fmla="+- 21600 0 0"/>
                  <a:gd name="T0" fmla="*/ 21587 w 21587"/>
                  <a:gd name="T1" fmla="*/ 763 h 19285"/>
                  <a:gd name="T2" fmla="*/ 9728 w 21587"/>
                  <a:gd name="T3" fmla="*/ 19285 h 19285"/>
                  <a:gd name="T4" fmla="*/ 0 w 21587"/>
                  <a:gd name="T5" fmla="*/ 0 h 192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587" h="19285" fill="none" extrusionOk="0">
                    <a:moveTo>
                      <a:pt x="21586" y="762"/>
                    </a:moveTo>
                    <a:cubicBezTo>
                      <a:pt x="21308" y="8637"/>
                      <a:pt x="16763" y="15736"/>
                      <a:pt x="9728" y="19285"/>
                    </a:cubicBezTo>
                  </a:path>
                  <a:path w="21587" h="19285" stroke="0" extrusionOk="0">
                    <a:moveTo>
                      <a:pt x="21586" y="762"/>
                    </a:moveTo>
                    <a:cubicBezTo>
                      <a:pt x="21308" y="8637"/>
                      <a:pt x="16763" y="15736"/>
                      <a:pt x="9728" y="19285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rgbClr val="00FF00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98" name="Text Box 36"/>
            <p:cNvSpPr txBox="1">
              <a:spLocks noChangeArrowheads="1"/>
            </p:cNvSpPr>
            <p:nvPr/>
          </p:nvSpPr>
          <p:spPr bwMode="auto">
            <a:xfrm rot="5400000">
              <a:off x="2427" y="1519"/>
              <a:ext cx="241" cy="1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A’</a:t>
              </a:r>
              <a:endPara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Text Box 37"/>
            <p:cNvSpPr txBox="1">
              <a:spLocks noChangeArrowheads="1"/>
            </p:cNvSpPr>
            <p:nvPr/>
          </p:nvSpPr>
          <p:spPr bwMode="auto">
            <a:xfrm rot="5400000">
              <a:off x="1955" y="1185"/>
              <a:ext cx="219" cy="1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B’</a:t>
              </a:r>
              <a:endPara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Text Box 38"/>
            <p:cNvSpPr txBox="1">
              <a:spLocks noChangeArrowheads="1"/>
            </p:cNvSpPr>
            <p:nvPr/>
          </p:nvSpPr>
          <p:spPr bwMode="auto">
            <a:xfrm rot="5400000">
              <a:off x="1954" y="1982"/>
              <a:ext cx="223" cy="1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C’</a:t>
              </a:r>
              <a:endPara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Text Box 39"/>
            <p:cNvSpPr txBox="1">
              <a:spLocks noChangeArrowheads="1"/>
            </p:cNvSpPr>
            <p:nvPr/>
          </p:nvSpPr>
          <p:spPr bwMode="auto">
            <a:xfrm rot="5589916">
              <a:off x="2231" y="1302"/>
              <a:ext cx="214" cy="1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200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en-US" sz="20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2" name="Text Box 40"/>
            <p:cNvSpPr txBox="1">
              <a:spLocks noChangeArrowheads="1"/>
            </p:cNvSpPr>
            <p:nvPr/>
          </p:nvSpPr>
          <p:spPr bwMode="auto">
            <a:xfrm rot="5400000">
              <a:off x="2215" y="1794"/>
              <a:ext cx="256" cy="2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2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2,5</a:t>
              </a:r>
              <a:endParaRPr lang="en-US" altLang="en-US" sz="2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4" name="Text Box 41"/>
            <p:cNvSpPr txBox="1">
              <a:spLocks noChangeArrowheads="1"/>
            </p:cNvSpPr>
            <p:nvPr/>
          </p:nvSpPr>
          <p:spPr bwMode="auto">
            <a:xfrm rot="5400000">
              <a:off x="1797" y="1539"/>
              <a:ext cx="401" cy="1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2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altLang="en-US" sz="2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4" name="Text Box 43"/>
          <p:cNvSpPr txBox="1">
            <a:spLocks noChangeArrowheads="1"/>
          </p:cNvSpPr>
          <p:nvPr/>
        </p:nvSpPr>
        <p:spPr bwMode="auto">
          <a:xfrm>
            <a:off x="321594" y="2586031"/>
            <a:ext cx="6007589" cy="377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/>
          <a:p>
            <a:pPr eaLnBrk="0" hangingPunct="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Nhìn vào hình vẽ hãy viết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6" name="Hộp Văn bản 4"/>
              <p:cNvSpPr txBox="1"/>
              <p:nvPr/>
            </p:nvSpPr>
            <p:spPr>
              <a:xfrm>
                <a:off x="307518" y="3125269"/>
                <a:ext cx="8115299" cy="548933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 rtlCol="0">
                <a:spAutoFit/>
              </a:bodyPr>
              <a:lstStyle/>
              <a:p>
                <a:pPr marL="214630" indent="-214630">
                  <a:buFont typeface="Wingdings" panose="05000000000000000000" pitchFamily="2" charset="2"/>
                  <a:buChar char="Ø"/>
                </a:pPr>
                <a:r>
                  <a:rPr lang="en-US" sz="20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Tính </a:t>
                </a:r>
                <a:r>
                  <a:rPr lang="en-US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</a:t>
                </a:r>
                <a:r>
                  <a:rPr lang="en-US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i="1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n-US" sz="2000" b="0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i="1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p>
                            <m:r>
                              <a:rPr lang="en-US" sz="2000" b="0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sz="2000" b="0" i="1">
                            <a:latin typeface="Cambria Math" panose="02040503050406030204" pitchFamily="18" charset="0"/>
                          </a:rPr>
                          <m:t>𝐴𝐵</m:t>
                        </m:r>
                      </m:den>
                    </m:f>
                    <m:r>
                      <a:rPr lang="en-US" sz="2000" b="0" i="1"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2000" b="0" i="1" smtClean="0">
                        <a:latin typeface="Cambria Math" panose="02040503050406030204"/>
                      </a:rPr>
                      <m:t>  </m:t>
                    </m:r>
                    <m:f>
                      <m:fPr>
                        <m:ctrlPr>
                          <a:rPr lang="en-US" sz="2000" i="1">
                            <a:latin typeface="Cambria Math" panose="02040503050406030204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i="1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p>
                            <m:r>
                              <a:rPr lang="en-US" sz="2000" b="0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i="1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p>
                            <m:r>
                              <a:rPr lang="en-US" sz="2000" b="0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sz="2000" b="0" i="1">
                            <a:latin typeface="Cambria Math" panose="02040503050406030204" pitchFamily="18" charset="0"/>
                          </a:rPr>
                          <m:t>𝐵𝐶</m:t>
                        </m:r>
                      </m:den>
                    </m:f>
                    <m:r>
                      <a:rPr lang="en-US" sz="2000" b="0" i="1"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2000" b="0" i="1" smtClean="0">
                        <a:latin typeface="Cambria Math" panose="02040503050406030204"/>
                      </a:rPr>
                      <m:t>  </m:t>
                    </m:r>
                    <m:f>
                      <m:fPr>
                        <m:ctrlPr>
                          <a:rPr lang="en-US" sz="2000" i="1">
                            <a:latin typeface="Cambria Math" panose="02040503050406030204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i="1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p>
                            <m:r>
                              <a:rPr lang="en-US" sz="2000" b="0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i="1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n-US" sz="2000" b="0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sz="2000" b="0" i="1">
                            <a:latin typeface="Cambria Math" panose="02040503050406030204" pitchFamily="18" charset="0"/>
                          </a:rPr>
                          <m:t>𝐶𝐴</m:t>
                        </m:r>
                      </m:den>
                    </m:f>
                  </m:oMath>
                </a14:m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rồi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 </a:t>
                </a:r>
                <a:r>
                  <a:rPr lang="en-US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sánh</a:t>
                </a:r>
                <a:r>
                  <a:rPr lang="en-US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</a:t>
                </a:r>
                <a:r>
                  <a:rPr lang="en-US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  <a:endParaRPr lang="vi-VN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16" name="Hộp Văn bản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518" y="3125269"/>
                <a:ext cx="8115299" cy="548933"/>
              </a:xfrm>
              <a:prstGeom prst="rect">
                <a:avLst/>
              </a:prstGeom>
              <a:blipFill rotWithShape="1">
                <a:blip r:embed="rId1"/>
                <a:stretch>
                  <a:fillRect l="-2" t="-79" r="2" b="17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7" name="Text Box 2"/>
          <p:cNvSpPr txBox="1">
            <a:spLocks noChangeArrowheads="1"/>
          </p:cNvSpPr>
          <p:nvPr/>
        </p:nvSpPr>
        <p:spPr bwMode="auto">
          <a:xfrm>
            <a:off x="97968" y="66321"/>
            <a:ext cx="441146" cy="400110"/>
          </a:xfrm>
          <a:prstGeom prst="rect">
            <a:avLst/>
          </a:prstGeom>
          <a:noFill/>
          <a:ln w="28575" algn="ctr">
            <a:solidFill>
              <a:srgbClr val="66FF33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sz="2000" b="1">
                <a:solidFill>
                  <a:srgbClr val="FF0000"/>
                </a:solidFill>
                <a:cs typeface="Times New Roman" panose="02020603050405020304" pitchFamily="18" charset="0"/>
              </a:rPr>
              <a:t>?1</a:t>
            </a:r>
            <a:endParaRPr lang="en-US" sz="2000" b="1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5600" y="72667"/>
            <a:ext cx="27532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000" dirty="0">
                <a:latin typeface="Cambria Math" panose="02040503050406030204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Cambria Math" panose="02040503050406030204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A’B’C’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032551" y="2560866"/>
                <a:ext cx="1046184" cy="4339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trlPr>
                          <a:rPr lang="en-US" sz="2000" i="1" smtClean="0">
                            <a:latin typeface="Cambria Math" panose="02040503050406030204"/>
                          </a:rPr>
                        </m:ctrlPr>
                      </m:accPr>
                      <m:e>
                        <m:r>
                          <a:rPr lang="en-US" sz="2000" b="0" i="1" smtClean="0">
                            <a:latin typeface="Cambria Math" panose="02040503050406030204"/>
                          </a:rPr>
                          <m:t>𝐴</m:t>
                        </m:r>
                        <m:r>
                          <a:rPr lang="en-US" sz="2000" b="0" i="1" smtClean="0">
                            <a:latin typeface="Cambria Math" panose="02040503050406030204"/>
                          </a:rPr>
                          <m:t>′</m:t>
                        </m:r>
                      </m:e>
                    </m:acc>
                    <m:r>
                      <a:rPr lang="en-US" sz="2000" b="0" i="1" smtClean="0">
                        <a:latin typeface="Cambria Math" panose="02040503050406030204"/>
                      </a:rPr>
                      <m:t>=</m:t>
                    </m:r>
                    <m:acc>
                      <m:accPr>
                        <m:ctrlPr>
                          <a:rPr lang="en-US" sz="2000" b="0" i="1" smtClean="0">
                            <a:latin typeface="Cambria Math" panose="02040503050406030204"/>
                          </a:rPr>
                        </m:ctrlPr>
                      </m:accPr>
                      <m:e>
                        <m:r>
                          <a:rPr lang="en-US" sz="2000" b="0" i="1" smtClean="0">
                            <a:latin typeface="Cambria Math" panose="02040503050406030204"/>
                          </a:rPr>
                          <m:t>𝐴</m:t>
                        </m:r>
                      </m:e>
                    </m:acc>
                  </m:oMath>
                </a14:m>
                <a:r>
                  <a:rPr lang="en-US" sz="20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;</a:t>
                </a:r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2551" y="2560866"/>
                <a:ext cx="1046184" cy="433901"/>
              </a:xfrm>
              <a:prstGeom prst="rect">
                <a:avLst/>
              </a:prstGeom>
              <a:blipFill rotWithShape="1">
                <a:blip r:embed="rId2"/>
                <a:stretch>
                  <a:fillRect l="-4" t="-126" r="36" b="2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6" name="TextBox 45"/>
              <p:cNvSpPr txBox="1"/>
              <p:nvPr/>
            </p:nvSpPr>
            <p:spPr>
              <a:xfrm>
                <a:off x="2077579" y="2571752"/>
                <a:ext cx="1063368" cy="4339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trlPr>
                          <a:rPr lang="en-US" sz="2000" i="1" smtClean="0">
                            <a:latin typeface="Cambria Math" panose="02040503050406030204"/>
                          </a:rPr>
                        </m:ctrlPr>
                      </m:accPr>
                      <m:e>
                        <m:r>
                          <a:rPr lang="en-US" sz="2000" b="0" i="1" smtClean="0">
                            <a:latin typeface="Cambria Math" panose="02040503050406030204"/>
                          </a:rPr>
                          <m:t>𝐵</m:t>
                        </m:r>
                        <m:r>
                          <a:rPr lang="en-US" sz="2000" b="0" i="1" smtClean="0">
                            <a:latin typeface="Cambria Math" panose="02040503050406030204"/>
                          </a:rPr>
                          <m:t>′</m:t>
                        </m:r>
                      </m:e>
                    </m:acc>
                    <m:r>
                      <a:rPr lang="en-US" sz="2000" b="0" i="1" smtClean="0">
                        <a:latin typeface="Cambria Math" panose="02040503050406030204"/>
                      </a:rPr>
                      <m:t>=</m:t>
                    </m:r>
                    <m:acc>
                      <m:accPr>
                        <m:ctrlPr>
                          <a:rPr lang="en-US" sz="2000" b="0" i="1" smtClean="0">
                            <a:latin typeface="Cambria Math" panose="02040503050406030204"/>
                          </a:rPr>
                        </m:ctrlPr>
                      </m:accPr>
                      <m:e>
                        <m:r>
                          <a:rPr lang="en-US" sz="2000" b="0" i="1" smtClean="0">
                            <a:latin typeface="Cambria Math" panose="02040503050406030204"/>
                          </a:rPr>
                          <m:t>𝐵</m:t>
                        </m:r>
                      </m:e>
                    </m:acc>
                  </m:oMath>
                </a14:m>
                <a:r>
                  <a:rPr lang="en-US" sz="20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;</a:t>
                </a:r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7579" y="2571752"/>
                <a:ext cx="1063368" cy="433901"/>
              </a:xfrm>
              <a:prstGeom prst="rect">
                <a:avLst/>
              </a:prstGeom>
              <a:blipFill rotWithShape="1">
                <a:blip r:embed="rId3"/>
                <a:stretch>
                  <a:fillRect l="-46" r="22" b="46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7" name="TextBox 46"/>
              <p:cNvSpPr txBox="1"/>
              <p:nvPr/>
            </p:nvSpPr>
            <p:spPr>
              <a:xfrm>
                <a:off x="3155267" y="2560866"/>
                <a:ext cx="1035733" cy="4339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trlPr>
                          <a:rPr lang="en-US" sz="2000" i="1" smtClean="0">
                            <a:latin typeface="Cambria Math" panose="02040503050406030204"/>
                          </a:rPr>
                        </m:ctrlPr>
                      </m:accPr>
                      <m:e>
                        <m:r>
                          <a:rPr lang="en-US" sz="2000" b="0" i="1" smtClean="0">
                            <a:latin typeface="Cambria Math" panose="02040503050406030204"/>
                          </a:rPr>
                          <m:t>𝐶</m:t>
                        </m:r>
                        <m:r>
                          <a:rPr lang="en-US" sz="2000" b="0" i="1" smtClean="0">
                            <a:latin typeface="Cambria Math" panose="02040503050406030204"/>
                          </a:rPr>
                          <m:t>′</m:t>
                        </m:r>
                      </m:e>
                    </m:acc>
                    <m:r>
                      <a:rPr lang="en-US" sz="2000" b="0" i="1" smtClean="0">
                        <a:latin typeface="Cambria Math" panose="02040503050406030204"/>
                      </a:rPr>
                      <m:t>=</m:t>
                    </m:r>
                    <m:acc>
                      <m:accPr>
                        <m:ctrlPr>
                          <a:rPr lang="en-US" sz="2000" b="0" i="1" smtClean="0">
                            <a:latin typeface="Cambria Math" panose="02040503050406030204"/>
                          </a:rPr>
                        </m:ctrlPr>
                      </m:accPr>
                      <m:e>
                        <m:r>
                          <a:rPr lang="en-US" sz="2000" b="0" i="1" smtClean="0">
                            <a:latin typeface="Cambria Math" panose="02040503050406030204"/>
                          </a:rPr>
                          <m:t>𝐶</m:t>
                        </m:r>
                      </m:e>
                    </m:acc>
                  </m:oMath>
                </a14:m>
                <a:r>
                  <a:rPr lang="en-US" sz="20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;</a:t>
                </a:r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5267" y="2560866"/>
                <a:ext cx="1035733" cy="433901"/>
              </a:xfrm>
              <a:prstGeom prst="rect">
                <a:avLst/>
              </a:prstGeom>
              <a:blipFill rotWithShape="1">
                <a:blip r:embed="rId4"/>
                <a:stretch>
                  <a:fillRect l="-57" t="-126" b="2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914400" y="3105151"/>
                <a:ext cx="1576457" cy="5705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i="1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i="1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𝐴𝐵</m:t>
                        </m:r>
                      </m:den>
                    </m:f>
                  </m:oMath>
                </a14:m>
                <a:r>
                  <a:rPr lang="en-US" sz="20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/>
                          </a:rPr>
                          <m:t>2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/>
                          </a:rPr>
                          <m:t>4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/>
                          </a:rPr>
                          <m:t>2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/>
                      </a:rPr>
                      <m:t> ;</m:t>
                    </m:r>
                  </m:oMath>
                </a14:m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3105151"/>
                <a:ext cx="1576457" cy="570541"/>
              </a:xfrm>
              <a:prstGeom prst="rect">
                <a:avLst/>
              </a:prstGeom>
              <a:blipFill rotWithShape="1">
                <a:blip r:embed="rId5"/>
                <a:stretch>
                  <a:fillRect r="25" b="5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2572091" y="3105150"/>
                <a:ext cx="1551259" cy="5725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i="1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i="1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𝐵𝐶</m:t>
                        </m:r>
                      </m:den>
                    </m:f>
                  </m:oMath>
                </a14:m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/>
                          </a:rPr>
                          <m:t>3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/>
                          </a:rPr>
                          <m:t>6</m:t>
                        </m:r>
                      </m:den>
                    </m:f>
                    <m:r>
                      <a:rPr lang="en-US" sz="2000" i="1">
                        <a:latin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/>
                          </a:rPr>
                          <m:t>1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;</a:t>
                </a:r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2091" y="3105150"/>
                <a:ext cx="1551259" cy="572593"/>
              </a:xfrm>
              <a:prstGeom prst="rect">
                <a:avLst/>
              </a:prstGeom>
              <a:blipFill rotWithShape="1">
                <a:blip r:embed="rId6"/>
                <a:stretch>
                  <a:fillRect l="-22" r="19" b="80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4237120" y="3105151"/>
                <a:ext cx="1554080" cy="5725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i="1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i="1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𝐶𝐴</m:t>
                        </m:r>
                      </m:den>
                    </m:f>
                  </m:oMath>
                </a14:m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/>
                          </a:rPr>
                          <m:t>2</m:t>
                        </m:r>
                        <m:r>
                          <a:rPr lang="en-US" sz="2000" b="0" i="1" smtClean="0">
                            <a:latin typeface="Cambria Math" panose="02040503050406030204"/>
                          </a:rPr>
                          <m:t>,</m:t>
                        </m:r>
                        <m:r>
                          <a:rPr lang="en-US" sz="2000" b="0" i="1" smtClean="0">
                            <a:latin typeface="Cambria Math" panose="02040503050406030204"/>
                          </a:rPr>
                          <m:t>5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/>
                          </a:rPr>
                          <m:t>5</m:t>
                        </m:r>
                      </m:den>
                    </m:f>
                    <m:r>
                      <a:rPr lang="en-US" sz="2000" i="1">
                        <a:latin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/>
                          </a:rPr>
                          <m:t>1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/>
                          </a:rPr>
                          <m:t>2</m:t>
                        </m:r>
                      </m:den>
                    </m:f>
                  </m:oMath>
                </a14:m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7120" y="3105151"/>
                <a:ext cx="1554080" cy="572593"/>
              </a:xfrm>
              <a:prstGeom prst="rect">
                <a:avLst/>
              </a:prstGeom>
              <a:blipFill rotWithShape="1">
                <a:blip r:embed="rId7"/>
                <a:stretch>
                  <a:fillRect l="-26" b="80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1" name="Rectangle 50"/>
              <p:cNvSpPr/>
              <p:nvPr/>
            </p:nvSpPr>
            <p:spPr>
              <a:xfrm>
                <a:off x="915812" y="3790950"/>
                <a:ext cx="3196260" cy="5725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=&gt;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i="1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i="1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𝐴𝐵</m:t>
                        </m:r>
                      </m:den>
                    </m:f>
                  </m:oMath>
                </a14:m>
                <a:r>
                  <a:rPr lang="en-US" sz="20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/>
                              </a:rPr>
                              <m:t>𝐵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/>
                              </a:rPr>
                              <m:t>𝐶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sz="2000" b="0" i="1" smtClean="0">
                            <a:latin typeface="Cambria Math" panose="02040503050406030204"/>
                          </a:rPr>
                          <m:t>𝐵𝐶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latin typeface="Cambria Math" panose="02040503050406030204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/>
                              </a:rPr>
                              <m:t>𝐶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/>
                              </a:rPr>
                              <m:t>𝐴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sz="2000" b="0" i="1" smtClean="0">
                            <a:latin typeface="Cambria Math" panose="02040503050406030204"/>
                          </a:rPr>
                          <m:t>𝐶𝐴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/>
                      </a:rPr>
                      <m:t> (=</m:t>
                    </m:r>
                    <m:f>
                      <m:fPr>
                        <m:ctrlPr>
                          <a:rPr lang="en-US" sz="2000" i="1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/>
                          </a:rPr>
                          <m:t>2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/>
                      </a:rPr>
                      <m:t> )</m:t>
                    </m:r>
                  </m:oMath>
                </a14:m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1" name="Rectangle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5812" y="3790950"/>
                <a:ext cx="3196260" cy="572593"/>
              </a:xfrm>
              <a:prstGeom prst="rect">
                <a:avLst/>
              </a:prstGeom>
              <a:blipFill rotWithShape="1">
                <a:blip r:embed="rId8"/>
                <a:stretch>
                  <a:fillRect l="-4" r="14" b="80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4550226" y="2588647"/>
            <a:ext cx="4828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en-US" sz="2000" b="1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537320" y="3855901"/>
            <a:ext cx="4828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en-US" sz="2000" b="1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95400" y="4476750"/>
            <a:ext cx="8664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2861135" y="4487636"/>
            <a:ext cx="33561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smtClean="0">
                <a:latin typeface="Cambria Math" panose="02040503050406030204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A’B’C</a:t>
            </a:r>
            <a:r>
              <a:rPr lang="en-US" sz="2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 đồng dạng với </a:t>
            </a:r>
            <a:r>
              <a:rPr lang="en-US" sz="2000">
                <a:latin typeface="Cambria Math" panose="02040503050406030204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sz="2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116" grpId="0" animBg="1"/>
      <p:bldP spid="5" grpId="0" animBg="1"/>
      <p:bldP spid="46" grpId="0" animBg="1"/>
      <p:bldP spid="47" grpId="0" animBg="1"/>
      <p:bldP spid="6" grpId="0" animBg="1"/>
      <p:bldP spid="8" grpId="0" animBg="1"/>
      <p:bldP spid="9" grpId="0" animBg="1"/>
      <p:bldP spid="51" grpId="0" animBg="1"/>
      <p:bldP spid="10" grpId="0"/>
      <p:bldP spid="53" grpId="0"/>
      <p:bldP spid="11" grpId="0"/>
      <p:bldP spid="5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" y="145018"/>
            <a:ext cx="162095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2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2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b="1" i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53386" y="677634"/>
            <a:ext cx="44540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smtClean="0">
                <a:solidFill>
                  <a:srgbClr val="00B0F0"/>
                </a:solidFill>
                <a:latin typeface="Cambria Math" panose="02040503050406030204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sz="2000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A’B’C</a:t>
            </a:r>
            <a:r>
              <a:rPr lang="en-US" sz="2000" i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gọi là đồng dạng với </a:t>
            </a:r>
            <a:r>
              <a:rPr lang="en-US" sz="2000">
                <a:solidFill>
                  <a:srgbClr val="00B0F0"/>
                </a:solidFill>
                <a:latin typeface="Cambria Math" panose="02040503050406030204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sz="2000" i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 nếu:</a:t>
            </a:r>
            <a:endParaRPr lang="en-US" sz="2000">
              <a:solidFill>
                <a:srgbClr val="00B0F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838200" y="1123950"/>
                <a:ext cx="1282723" cy="4339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/>
                      </a:rPr>
                      <m:t>∗</m:t>
                    </m:r>
                    <m:r>
                      <a:rPr lang="en-US" sz="2000" b="0" i="1" smtClean="0">
                        <a:solidFill>
                          <a:srgbClr val="00B0F0"/>
                        </a:solidFill>
                        <a:latin typeface="Cambria Math" panose="02040503050406030204"/>
                      </a:rPr>
                      <m:t> </m:t>
                    </m:r>
                    <m:acc>
                      <m:accPr>
                        <m:ctrlPr>
                          <a:rPr lang="en-US" sz="2000" i="1" smtClean="0">
                            <a:solidFill>
                              <a:srgbClr val="00B0F0"/>
                            </a:solidFill>
                            <a:latin typeface="Cambria Math" panose="02040503050406030204"/>
                          </a:rPr>
                        </m:ctrlPr>
                      </m:accPr>
                      <m:e>
                        <m:r>
                          <a:rPr lang="en-US" sz="2000" b="0" i="1" smtClean="0">
                            <a:solidFill>
                              <a:srgbClr val="00B0F0"/>
                            </a:solidFill>
                            <a:latin typeface="Cambria Math" panose="02040503050406030204"/>
                          </a:rPr>
                          <m:t>𝐴</m:t>
                        </m:r>
                        <m:r>
                          <a:rPr lang="en-US" sz="2000" b="0" i="1" smtClean="0">
                            <a:solidFill>
                              <a:srgbClr val="00B0F0"/>
                            </a:solidFill>
                            <a:latin typeface="Cambria Math" panose="02040503050406030204"/>
                          </a:rPr>
                          <m:t>′</m:t>
                        </m:r>
                      </m:e>
                    </m:acc>
                    <m:r>
                      <a:rPr lang="en-US" sz="2000" b="0" i="1" smtClean="0">
                        <a:solidFill>
                          <a:srgbClr val="00B0F0"/>
                        </a:solidFill>
                        <a:latin typeface="Cambria Math" panose="02040503050406030204"/>
                      </a:rPr>
                      <m:t>=</m:t>
                    </m:r>
                    <m:acc>
                      <m:accPr>
                        <m:ctrlPr>
                          <a:rPr lang="en-US" sz="2000" b="0" i="1" smtClean="0">
                            <a:solidFill>
                              <a:srgbClr val="00B0F0"/>
                            </a:solidFill>
                            <a:latin typeface="Cambria Math" panose="02040503050406030204"/>
                          </a:rPr>
                        </m:ctrlPr>
                      </m:accPr>
                      <m:e>
                        <m:r>
                          <a:rPr lang="en-US" sz="2000" b="0" i="1" smtClean="0">
                            <a:solidFill>
                              <a:srgbClr val="00B0F0"/>
                            </a:solidFill>
                            <a:latin typeface="Cambria Math" panose="02040503050406030204"/>
                          </a:rPr>
                          <m:t>𝐴</m:t>
                        </m:r>
                      </m:e>
                    </m:acc>
                  </m:oMath>
                </a14:m>
                <a:r>
                  <a:rPr lang="en-US" sz="2000" smtClean="0">
                    <a:solidFill>
                      <a:srgbClr val="00B0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;</a:t>
                </a:r>
                <a:endParaRPr lang="en-US" sz="2000">
                  <a:solidFill>
                    <a:srgbClr val="00B0F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123950"/>
                <a:ext cx="1282723" cy="433901"/>
              </a:xfrm>
              <a:prstGeom prst="rect">
                <a:avLst/>
              </a:prstGeom>
              <a:blipFill rotWithShape="1">
                <a:blip r:embed="rId1"/>
                <a:stretch>
                  <a:fillRect r="2" b="4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2153779" y="1134836"/>
                <a:ext cx="1063368" cy="4339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trlPr>
                          <a:rPr lang="en-US" sz="2000" i="1" smtClean="0">
                            <a:solidFill>
                              <a:srgbClr val="00B0F0"/>
                            </a:solidFill>
                            <a:latin typeface="Cambria Math" panose="02040503050406030204"/>
                          </a:rPr>
                        </m:ctrlPr>
                      </m:accPr>
                      <m:e>
                        <m:r>
                          <a:rPr lang="en-US" sz="2000" b="0" i="1" smtClean="0">
                            <a:solidFill>
                              <a:srgbClr val="00B0F0"/>
                            </a:solidFill>
                            <a:latin typeface="Cambria Math" panose="02040503050406030204"/>
                          </a:rPr>
                          <m:t>𝐵</m:t>
                        </m:r>
                        <m:r>
                          <a:rPr lang="en-US" sz="2000" b="0" i="1" smtClean="0">
                            <a:solidFill>
                              <a:srgbClr val="00B0F0"/>
                            </a:solidFill>
                            <a:latin typeface="Cambria Math" panose="02040503050406030204"/>
                          </a:rPr>
                          <m:t>′</m:t>
                        </m:r>
                      </m:e>
                    </m:acc>
                    <m:r>
                      <a:rPr lang="en-US" sz="2000" b="0" i="1" smtClean="0">
                        <a:solidFill>
                          <a:srgbClr val="00B0F0"/>
                        </a:solidFill>
                        <a:latin typeface="Cambria Math" panose="02040503050406030204"/>
                      </a:rPr>
                      <m:t>=</m:t>
                    </m:r>
                    <m:acc>
                      <m:accPr>
                        <m:ctrlPr>
                          <a:rPr lang="en-US" sz="2000" b="0" i="1" smtClean="0">
                            <a:solidFill>
                              <a:srgbClr val="00B0F0"/>
                            </a:solidFill>
                            <a:latin typeface="Cambria Math" panose="02040503050406030204"/>
                          </a:rPr>
                        </m:ctrlPr>
                      </m:accPr>
                      <m:e>
                        <m:r>
                          <a:rPr lang="en-US" sz="2000" b="0" i="1" smtClean="0">
                            <a:solidFill>
                              <a:srgbClr val="00B0F0"/>
                            </a:solidFill>
                            <a:latin typeface="Cambria Math" panose="02040503050406030204"/>
                          </a:rPr>
                          <m:t>𝐵</m:t>
                        </m:r>
                      </m:e>
                    </m:acc>
                  </m:oMath>
                </a14:m>
                <a:r>
                  <a:rPr lang="en-US" sz="2000" smtClean="0">
                    <a:solidFill>
                      <a:srgbClr val="00B0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;</a:t>
                </a:r>
                <a:endParaRPr lang="en-US" sz="2000">
                  <a:solidFill>
                    <a:srgbClr val="00B0F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3779" y="1134836"/>
                <a:ext cx="1063368" cy="433901"/>
              </a:xfrm>
              <a:prstGeom prst="rect">
                <a:avLst/>
              </a:prstGeom>
              <a:blipFill rotWithShape="1">
                <a:blip r:embed="rId2"/>
                <a:stretch>
                  <a:fillRect l="-46" t="-21" r="22" b="66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3231467" y="1123950"/>
                <a:ext cx="1035733" cy="4339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trlPr>
                          <a:rPr lang="en-US" sz="2000" i="1" smtClean="0">
                            <a:solidFill>
                              <a:srgbClr val="00B0F0"/>
                            </a:solidFill>
                            <a:latin typeface="Cambria Math" panose="02040503050406030204"/>
                          </a:rPr>
                        </m:ctrlPr>
                      </m:accPr>
                      <m:e>
                        <m:r>
                          <a:rPr lang="en-US" sz="2000" b="0" i="1" smtClean="0">
                            <a:solidFill>
                              <a:srgbClr val="00B0F0"/>
                            </a:solidFill>
                            <a:latin typeface="Cambria Math" panose="02040503050406030204"/>
                          </a:rPr>
                          <m:t>𝐶</m:t>
                        </m:r>
                        <m:r>
                          <a:rPr lang="en-US" sz="2000" b="0" i="1" smtClean="0">
                            <a:solidFill>
                              <a:srgbClr val="00B0F0"/>
                            </a:solidFill>
                            <a:latin typeface="Cambria Math" panose="02040503050406030204"/>
                          </a:rPr>
                          <m:t>′</m:t>
                        </m:r>
                      </m:e>
                    </m:acc>
                    <m:r>
                      <a:rPr lang="en-US" sz="2000" b="0" i="1" smtClean="0">
                        <a:solidFill>
                          <a:srgbClr val="00B0F0"/>
                        </a:solidFill>
                        <a:latin typeface="Cambria Math" panose="02040503050406030204"/>
                      </a:rPr>
                      <m:t>=</m:t>
                    </m:r>
                    <m:acc>
                      <m:accPr>
                        <m:ctrlPr>
                          <a:rPr lang="en-US" sz="2000" b="0" i="1" smtClean="0">
                            <a:solidFill>
                              <a:srgbClr val="00B0F0"/>
                            </a:solidFill>
                            <a:latin typeface="Cambria Math" panose="02040503050406030204"/>
                          </a:rPr>
                        </m:ctrlPr>
                      </m:accPr>
                      <m:e>
                        <m:r>
                          <a:rPr lang="en-US" sz="2000" b="0" i="1" smtClean="0">
                            <a:solidFill>
                              <a:srgbClr val="00B0F0"/>
                            </a:solidFill>
                            <a:latin typeface="Cambria Math" panose="02040503050406030204"/>
                          </a:rPr>
                          <m:t>𝐶</m:t>
                        </m:r>
                      </m:e>
                    </m:acc>
                  </m:oMath>
                </a14:m>
                <a:r>
                  <a:rPr lang="en-US" sz="2000" smtClean="0">
                    <a:solidFill>
                      <a:srgbClr val="00B0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;</a:t>
                </a:r>
                <a:endParaRPr lang="en-US" sz="2000">
                  <a:solidFill>
                    <a:srgbClr val="00B0F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1467" y="1123950"/>
                <a:ext cx="1035733" cy="433901"/>
              </a:xfrm>
              <a:prstGeom prst="rect">
                <a:avLst/>
              </a:prstGeom>
              <a:blipFill rotWithShape="1">
                <a:blip r:embed="rId3"/>
                <a:stretch>
                  <a:fillRect l="-57" b="4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747937" y="1690006"/>
                <a:ext cx="2354491" cy="5725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smtClean="0">
                    <a:solidFill>
                      <a:srgbClr val="FF0000"/>
                    </a:solidFill>
                  </a:rPr>
                  <a:t> *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rgbClr val="00B0F0"/>
                            </a:solidFill>
                            <a:latin typeface="Cambria Math" panose="02040503050406030204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i="1">
                                <a:solidFill>
                                  <a:srgbClr val="00B0F0"/>
                                </a:solidFill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n-US" sz="2000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i="1">
                                <a:solidFill>
                                  <a:srgbClr val="00B0F0"/>
                                </a:solidFill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p>
                            <m:r>
                              <a:rPr lang="en-US" sz="2000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sz="20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𝐴𝐵</m:t>
                        </m:r>
                      </m:den>
                    </m:f>
                  </m:oMath>
                </a14:m>
                <a:r>
                  <a:rPr lang="en-US" sz="2000" smtClean="0">
                    <a:solidFill>
                      <a:srgbClr val="00B0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rgbClr val="00B0F0"/>
                            </a:solidFill>
                            <a:latin typeface="Cambria Math" panose="02040503050406030204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b="0" i="1" smtClean="0">
                                <a:solidFill>
                                  <a:srgbClr val="00B0F0"/>
                                </a:solidFill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solidFill>
                                  <a:srgbClr val="00B0F0"/>
                                </a:solidFill>
                                <a:latin typeface="Cambria Math" panose="02040503050406030204"/>
                              </a:rPr>
                              <m:t>𝐵</m:t>
                            </m:r>
                          </m:e>
                          <m:sup>
                            <m:r>
                              <a:rPr lang="en-US" sz="2000" b="0" i="1" smtClean="0">
                                <a:solidFill>
                                  <a:srgbClr val="00B0F0"/>
                                </a:solidFill>
                                <a:latin typeface="Cambria Math" panose="02040503050406030204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b="0" i="1" smtClean="0">
                                <a:solidFill>
                                  <a:srgbClr val="00B0F0"/>
                                </a:solidFill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solidFill>
                                  <a:srgbClr val="00B0F0"/>
                                </a:solidFill>
                                <a:latin typeface="Cambria Math" panose="02040503050406030204"/>
                              </a:rPr>
                              <m:t>𝐶</m:t>
                            </m:r>
                          </m:e>
                          <m:sup>
                            <m:r>
                              <a:rPr lang="en-US" sz="2000" b="0" i="1" smtClean="0">
                                <a:solidFill>
                                  <a:srgbClr val="00B0F0"/>
                                </a:solidFill>
                                <a:latin typeface="Cambria Math" panose="02040503050406030204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sz="2000" b="0" i="1" smtClean="0">
                            <a:solidFill>
                              <a:srgbClr val="00B0F0"/>
                            </a:solidFill>
                            <a:latin typeface="Cambria Math" panose="02040503050406030204"/>
                          </a:rPr>
                          <m:t>𝐵𝐶</m:t>
                        </m:r>
                      </m:den>
                    </m:f>
                    <m:r>
                      <a:rPr lang="en-US" sz="2000" b="0" i="1" smtClean="0">
                        <a:solidFill>
                          <a:srgbClr val="00B0F0"/>
                        </a:solidFill>
                        <a:latin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solidFill>
                              <a:srgbClr val="00B0F0"/>
                            </a:solidFill>
                            <a:latin typeface="Cambria Math" panose="02040503050406030204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b="0" i="1" smtClean="0">
                                <a:solidFill>
                                  <a:srgbClr val="00B0F0"/>
                                </a:solidFill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solidFill>
                                  <a:srgbClr val="00B0F0"/>
                                </a:solidFill>
                                <a:latin typeface="Cambria Math" panose="02040503050406030204"/>
                              </a:rPr>
                              <m:t>𝐶</m:t>
                            </m:r>
                          </m:e>
                          <m:sup>
                            <m:r>
                              <a:rPr lang="en-US" sz="2000" b="0" i="1" smtClean="0">
                                <a:solidFill>
                                  <a:srgbClr val="00B0F0"/>
                                </a:solidFill>
                                <a:latin typeface="Cambria Math" panose="02040503050406030204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b="0" i="1" smtClean="0">
                                <a:solidFill>
                                  <a:srgbClr val="00B0F0"/>
                                </a:solidFill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solidFill>
                                  <a:srgbClr val="00B0F0"/>
                                </a:solidFill>
                                <a:latin typeface="Cambria Math" panose="02040503050406030204"/>
                              </a:rPr>
                              <m:t>𝐴</m:t>
                            </m:r>
                          </m:e>
                          <m:sup>
                            <m:r>
                              <a:rPr lang="en-US" sz="2000" b="0" i="1" smtClean="0">
                                <a:solidFill>
                                  <a:srgbClr val="00B0F0"/>
                                </a:solidFill>
                                <a:latin typeface="Cambria Math" panose="02040503050406030204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sz="2000" b="0" i="1" smtClean="0">
                            <a:solidFill>
                              <a:srgbClr val="00B0F0"/>
                            </a:solidFill>
                            <a:latin typeface="Cambria Math" panose="02040503050406030204"/>
                          </a:rPr>
                          <m:t>𝐶𝐴</m:t>
                        </m:r>
                      </m:den>
                    </m:f>
                  </m:oMath>
                </a14:m>
                <a:endParaRPr lang="en-US" sz="2000">
                  <a:solidFill>
                    <a:srgbClr val="00B0F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937" y="1690006"/>
                <a:ext cx="2354491" cy="572593"/>
              </a:xfrm>
              <a:prstGeom prst="rect">
                <a:avLst/>
              </a:prstGeom>
              <a:blipFill rotWithShape="1">
                <a:blip r:embed="rId4"/>
                <a:stretch>
                  <a:fillRect l="-23" t="-47" r="19" b="16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/>
          <p:cNvSpPr/>
          <p:nvPr/>
        </p:nvSpPr>
        <p:spPr>
          <a:xfrm>
            <a:off x="211762" y="2419350"/>
            <a:ext cx="30962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i="1" u="sng" smtClean="0">
                <a:latin typeface="Times New Roman" panose="02020603050405020304" pitchFamily="18" charset="0"/>
                <a:ea typeface="Cambria Math" panose="02040503050406030204"/>
                <a:cs typeface="Times New Roman" panose="02020603050405020304" pitchFamily="18" charset="0"/>
              </a:rPr>
              <a:t>Kí hiệu</a:t>
            </a:r>
            <a:r>
              <a:rPr lang="en-US" sz="2000" i="1" smtClean="0">
                <a:latin typeface="Times New Roman" panose="02020603050405020304" pitchFamily="18" charset="0"/>
                <a:ea typeface="Cambria Math" panose="02040503050406030204"/>
                <a:cs typeface="Times New Roman" panose="02020603050405020304" pitchFamily="18" charset="0"/>
              </a:rPr>
              <a:t>:    </a:t>
            </a:r>
            <a:r>
              <a:rPr lang="en-US" sz="2000" smtClean="0">
                <a:latin typeface="Times New Roman" panose="02020603050405020304" pitchFamily="18" charset="0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A’B’C</a:t>
            </a:r>
            <a:r>
              <a:rPr lang="en-US" sz="2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2000" smtClean="0">
                <a:solidFill>
                  <a:srgbClr val="FF0000"/>
                </a:solidFill>
                <a:latin typeface="Yu Gothic UI Semilight" panose="020B0400000000000000" pitchFamily="34" charset="-128"/>
                <a:ea typeface="Yu Gothic UI Semilight" panose="020B0400000000000000" pitchFamily="34" charset="-128"/>
                <a:cs typeface="Times New Roman" panose="02020603050405020304" pitchFamily="18" charset="0"/>
              </a:rPr>
              <a:t>∽</a:t>
            </a:r>
            <a:r>
              <a:rPr lang="en-US" sz="2000" smtClean="0">
                <a:latin typeface="Times New Roman" panose="02020603050405020304" pitchFamily="18" charset="0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sz="2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148540" y="2819459"/>
                <a:ext cx="7733464" cy="5725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 số các cạnh tương ứng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p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𝐴𝐵</m:t>
                        </m:r>
                      </m:den>
                    </m:f>
                  </m:oMath>
                </a14:m>
                <a:r>
                  <a:rPr lang="en-US" sz="200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</a:rPr>
                              <m:t>𝐵</m:t>
                            </m:r>
                          </m:e>
                          <m:sup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</a:rPr>
                              <m:t>𝐶</m:t>
                            </m:r>
                          </m:e>
                          <m:sup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𝐵𝐶</m:t>
                        </m:r>
                      </m:den>
                    </m:f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</a:rPr>
                              <m:t>𝐶</m:t>
                            </m:r>
                          </m:e>
                          <m:sup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</a:rPr>
                              <m:t>𝐴</m:t>
                            </m:r>
                          </m:e>
                          <m:sup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𝐶𝐴</m:t>
                        </m:r>
                      </m:den>
                    </m:f>
                    <m:r>
                      <a:rPr lang="en-US" sz="2000" b="0" i="0" smtClean="0">
                        <a:solidFill>
                          <a:schemeClr val="tx1"/>
                        </a:solidFill>
                        <a:latin typeface="Cambria Math" panose="02040503050406030204"/>
                      </a:rPr>
                      <m:t>=</m:t>
                    </m:r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/>
                      </a:rPr>
                      <m:t>𝑘</m:t>
                    </m:r>
                  </m:oMath>
                </a14:m>
                <a:r>
                  <a:rPr lang="en-US" sz="200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gọi là </a:t>
                </a:r>
                <a:r>
                  <a:rPr lang="en-US" sz="2000" i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 số đồng dạng</a:t>
                </a:r>
                <a:r>
                  <a:rPr lang="en-US" sz="2000" i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2000" i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540" y="2819459"/>
                <a:ext cx="7733464" cy="572593"/>
              </a:xfrm>
              <a:prstGeom prst="rect">
                <a:avLst/>
              </a:prstGeom>
              <a:blipFill rotWithShape="1">
                <a:blip r:embed="rId5"/>
                <a:stretch>
                  <a:fillRect l="-8" t="-10" r="5" b="90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3651994" y="2419350"/>
            <a:ext cx="3025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mtClean="0">
                <a:latin typeface="Times New Roman" panose="02020603050405020304" pitchFamily="18" charset="0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B’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 A’</a:t>
            </a:r>
            <a:r>
              <a:rPr lang="en-US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mtClean="0">
                <a:solidFill>
                  <a:srgbClr val="FF0000"/>
                </a:solidFill>
                <a:latin typeface="Yu Gothic UI Semilight" panose="020B0400000000000000" pitchFamily="34" charset="-128"/>
                <a:ea typeface="Yu Gothic UI Semilight" panose="020B0400000000000000" pitchFamily="34" charset="-128"/>
                <a:cs typeface="Times New Roman" panose="02020603050405020304" pitchFamily="18" charset="0"/>
              </a:rPr>
              <a:t>∽</a:t>
            </a:r>
            <a:r>
              <a:rPr lang="en-US" smtClean="0">
                <a:latin typeface="Times New Roman" panose="02020603050405020304" pitchFamily="18" charset="0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BAC;…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48540" y="3836372"/>
            <a:ext cx="80048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ta 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có </a:t>
            </a:r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mtClean="0">
                <a:latin typeface="Times New Roman" panose="02020603050405020304" pitchFamily="18" charset="0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A’B’C</a:t>
            </a:r>
            <a:r>
              <a:rPr lang="en-US" sz="2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sz="2000" smtClean="0">
                <a:solidFill>
                  <a:srgbClr val="FF0000"/>
                </a:solidFill>
                <a:latin typeface="Yu Gothic UI Semilight" panose="020B0400000000000000" pitchFamily="34" charset="-128"/>
                <a:ea typeface="Yu Gothic UI Semilight" panose="020B0400000000000000" pitchFamily="34" charset="-128"/>
                <a:cs typeface="Times New Roman" panose="02020603050405020304" pitchFamily="18" charset="0"/>
              </a:rPr>
              <a:t>∽</a:t>
            </a:r>
            <a:r>
              <a:rPr lang="en-US" sz="2000" smtClean="0">
                <a:latin typeface="Times New Roman" panose="02020603050405020304" pitchFamily="18" charset="0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sz="2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ABC </a:t>
            </a:r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 tỉ số đồng dạng là</a:t>
            </a:r>
            <a:r>
              <a:rPr lang="en-US" sz="2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k =</a:t>
            </a:r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919568" y="3825486"/>
            <a:ext cx="441146" cy="400110"/>
          </a:xfrm>
          <a:prstGeom prst="rect">
            <a:avLst/>
          </a:prstGeom>
          <a:noFill/>
          <a:ln w="28575" algn="ctr">
            <a:solidFill>
              <a:srgbClr val="66FF33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sz="2000" b="1">
                <a:solidFill>
                  <a:srgbClr val="FF0000"/>
                </a:solidFill>
                <a:cs typeface="Times New Roman" panose="02020603050405020304" pitchFamily="18" charset="0"/>
              </a:rPr>
              <a:t>?1</a:t>
            </a:r>
            <a:endParaRPr lang="en-US" sz="2000" b="1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5" name="Heptagon 14"/>
          <p:cNvSpPr/>
          <p:nvPr/>
        </p:nvSpPr>
        <p:spPr>
          <a:xfrm>
            <a:off x="6705600" y="3562350"/>
            <a:ext cx="762000" cy="762000"/>
          </a:xfrm>
          <a:prstGeom prst="heptagon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mtClean="0"/>
              <a:t>c</a:t>
            </a:r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6629400" y="3658556"/>
                <a:ext cx="391454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  <m:t>1</m:t>
                          </m:r>
                        </m:num>
                        <m:den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3658556"/>
                <a:ext cx="391454" cy="668516"/>
              </a:xfrm>
              <a:prstGeom prst="rect">
                <a:avLst/>
              </a:prstGeom>
              <a:blipFill rotWithShape="1">
                <a:blip r:embed="rId6"/>
                <a:stretch>
                  <a:fillRect t="-48" r="75" b="27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2" grpId="0"/>
      <p:bldP spid="12" grpId="0"/>
      <p:bldP spid="13" grpId="0" animBg="1"/>
      <p:bldP spid="15" grpId="0" animBg="1"/>
      <p:bldP spid="15" grpId="1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38200" y="2190750"/>
            <a:ext cx="6952160" cy="58080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000">
              <a:latin typeface="+mj-lt"/>
            </a:endParaRPr>
          </a:p>
        </p:txBody>
      </p:sp>
      <p:sp>
        <p:nvSpPr>
          <p:cNvPr id="5" name="Line 2"/>
          <p:cNvSpPr>
            <a:spLocks noChangeShapeType="1"/>
          </p:cNvSpPr>
          <p:nvPr/>
        </p:nvSpPr>
        <p:spPr bwMode="auto">
          <a:xfrm flipH="1">
            <a:off x="3995041" y="2797361"/>
            <a:ext cx="0" cy="234613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vi-VN" sz="2000">
              <a:latin typeface="+mj-lt"/>
            </a:endParaRPr>
          </a:p>
        </p:txBody>
      </p:sp>
      <p:graphicFrame>
        <p:nvGraphicFramePr>
          <p:cNvPr id="7" name="Object 8"/>
          <p:cNvGraphicFramePr>
            <a:graphicFrameLocks noChangeAspect="1"/>
          </p:cNvGraphicFramePr>
          <p:nvPr/>
        </p:nvGraphicFramePr>
        <p:xfrm>
          <a:off x="1524000" y="7162800"/>
          <a:ext cx="685800" cy="82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Equation" r:id="rId1" imgW="2743200" imgH="5181600" progId="Equation.3">
                  <p:embed/>
                </p:oleObj>
              </mc:Choice>
              <mc:Fallback>
                <p:oleObj name="Equation" r:id="rId1" imgW="2743200" imgH="5181600" progId="Equation.3">
                  <p:embed/>
                  <p:pic>
                    <p:nvPicPr>
                      <p:cNvPr id="0" name="Picture 1024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524000" y="7162800"/>
                        <a:ext cx="685800" cy="82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3"/>
          <p:cNvGraphicFramePr>
            <a:graphicFrameLocks noChangeAspect="1"/>
          </p:cNvGraphicFramePr>
          <p:nvPr/>
        </p:nvGraphicFramePr>
        <p:xfrm>
          <a:off x="6705600" y="7162800"/>
          <a:ext cx="3937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" name="Equation" r:id="rId3" imgW="2743200" imgH="5181600" progId="Equation.3">
                  <p:embed/>
                </p:oleObj>
              </mc:Choice>
              <mc:Fallback>
                <p:oleObj name="Equation" r:id="rId3" imgW="2743200" imgH="5181600" progId="Equation.3">
                  <p:embed/>
                  <p:pic>
                    <p:nvPicPr>
                      <p:cNvPr id="0" name="Picture 1279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705600" y="7162800"/>
                        <a:ext cx="393700" cy="7461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Rectangle 402"/>
          <p:cNvSpPr>
            <a:spLocks noChangeArrowheads="1"/>
          </p:cNvSpPr>
          <p:nvPr/>
        </p:nvSpPr>
        <p:spPr bwMode="auto">
          <a:xfrm>
            <a:off x="0" y="1924524"/>
            <a:ext cx="184731" cy="40011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vi-VN" sz="2000">
              <a:latin typeface="+mj-lt"/>
            </a:endParaRPr>
          </a:p>
        </p:txBody>
      </p:sp>
      <p:sp>
        <p:nvSpPr>
          <p:cNvPr id="38" name="Text Box 403"/>
          <p:cNvSpPr txBox="1">
            <a:spLocks noChangeArrowheads="1"/>
          </p:cNvSpPr>
          <p:nvPr/>
        </p:nvSpPr>
        <p:spPr bwMode="auto">
          <a:xfrm>
            <a:off x="1371600" y="2744775"/>
            <a:ext cx="184731" cy="40011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</a:pPr>
            <a:endParaRPr lang="vi-VN" sz="20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42" name="Rectangle 420"/>
          <p:cNvSpPr>
            <a:spLocks noChangeArrowheads="1"/>
          </p:cNvSpPr>
          <p:nvPr/>
        </p:nvSpPr>
        <p:spPr bwMode="auto">
          <a:xfrm>
            <a:off x="0" y="-15389"/>
            <a:ext cx="184731" cy="40011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vi-VN" sz="2000">
              <a:latin typeface="+mj-lt"/>
            </a:endParaRPr>
          </a:p>
        </p:txBody>
      </p:sp>
      <p:sp>
        <p:nvSpPr>
          <p:cNvPr id="43" name="Rectangle 422"/>
          <p:cNvSpPr>
            <a:spLocks noChangeArrowheads="1"/>
          </p:cNvSpPr>
          <p:nvPr/>
        </p:nvSpPr>
        <p:spPr bwMode="auto">
          <a:xfrm>
            <a:off x="0" y="1924524"/>
            <a:ext cx="184731" cy="40011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vi-VN" sz="2000">
              <a:latin typeface="+mj-lt"/>
            </a:endParaRPr>
          </a:p>
        </p:txBody>
      </p:sp>
      <p:sp>
        <p:nvSpPr>
          <p:cNvPr id="44" name="Text Box 427"/>
          <p:cNvSpPr txBox="1">
            <a:spLocks noChangeArrowheads="1"/>
          </p:cNvSpPr>
          <p:nvPr/>
        </p:nvSpPr>
        <p:spPr bwMode="auto">
          <a:xfrm>
            <a:off x="762000" y="5791200"/>
            <a:ext cx="1600200" cy="40011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pPr algn="l"/>
            <a:endParaRPr lang="vi-VN" sz="20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46" name="Rectangle 435"/>
          <p:cNvSpPr>
            <a:spLocks noChangeArrowheads="1"/>
          </p:cNvSpPr>
          <p:nvPr/>
        </p:nvSpPr>
        <p:spPr bwMode="auto">
          <a:xfrm>
            <a:off x="0" y="-15389"/>
            <a:ext cx="184731" cy="40011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vi-VN" sz="2000">
              <a:latin typeface="+mj-lt"/>
            </a:endParaRPr>
          </a:p>
        </p:txBody>
      </p:sp>
      <p:sp>
        <p:nvSpPr>
          <p:cNvPr id="47" name="Rectangle 437"/>
          <p:cNvSpPr>
            <a:spLocks noChangeArrowheads="1"/>
          </p:cNvSpPr>
          <p:nvPr/>
        </p:nvSpPr>
        <p:spPr bwMode="auto">
          <a:xfrm>
            <a:off x="0" y="1924524"/>
            <a:ext cx="184731" cy="40011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vi-VN" sz="2000">
              <a:latin typeface="+mj-lt"/>
            </a:endParaRPr>
          </a:p>
        </p:txBody>
      </p:sp>
      <p:sp>
        <p:nvSpPr>
          <p:cNvPr id="50" name="Rectangle 32"/>
          <p:cNvSpPr>
            <a:spLocks noChangeArrowheads="1"/>
          </p:cNvSpPr>
          <p:nvPr/>
        </p:nvSpPr>
        <p:spPr bwMode="auto">
          <a:xfrm>
            <a:off x="1106002" y="2304405"/>
            <a:ext cx="2322998" cy="40011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square">
            <a:spAutoFit/>
          </a:bodyPr>
          <a:lstStyle/>
          <a:p>
            <a:pPr algn="l">
              <a:spcBef>
                <a:spcPct val="0"/>
              </a:spcBef>
            </a:pPr>
            <a:r>
              <a:rPr lang="el-GR" sz="20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Δ</a:t>
            </a:r>
            <a:r>
              <a:rPr lang="en-US" sz="20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A’B’C’ = </a:t>
            </a:r>
            <a:r>
              <a:rPr lang="el-GR" sz="2000" b="1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Δ</a:t>
            </a:r>
            <a:r>
              <a:rPr lang="en-US" sz="2000" b="1" smtClean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ABC</a:t>
            </a:r>
            <a:endParaRPr lang="en-US" sz="2000" b="1" dirty="0">
              <a:solidFill>
                <a:srgbClr val="000000"/>
              </a:solidFill>
              <a:latin typeface="+mj-lt"/>
              <a:cs typeface="Times New Roman" panose="02020603050405020304" pitchFamily="18" charset="0"/>
            </a:endParaRPr>
          </a:p>
        </p:txBody>
      </p:sp>
      <p:grpSp>
        <p:nvGrpSpPr>
          <p:cNvPr id="75" name="Group 167"/>
          <p:cNvGrpSpPr/>
          <p:nvPr/>
        </p:nvGrpSpPr>
        <p:grpSpPr bwMode="auto">
          <a:xfrm>
            <a:off x="5131074" y="2286233"/>
            <a:ext cx="1998662" cy="708026"/>
            <a:chOff x="4287" y="2064"/>
            <a:chExt cx="1259" cy="446"/>
          </a:xfrm>
        </p:grpSpPr>
        <p:sp>
          <p:nvSpPr>
            <p:cNvPr id="76" name="Rectangle 62"/>
            <p:cNvSpPr>
              <a:spLocks noChangeArrowheads="1"/>
            </p:cNvSpPr>
            <p:nvPr/>
          </p:nvSpPr>
          <p:spPr bwMode="auto">
            <a:xfrm>
              <a:off x="4287" y="2064"/>
              <a:ext cx="1259" cy="446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l-GR" sz="2000" b="1" dirty="0">
                  <a:solidFill>
                    <a:srgbClr val="000000"/>
                  </a:solidFill>
                  <a:latin typeface="+mj-lt"/>
                </a:rPr>
                <a:t>Δ</a:t>
              </a:r>
              <a:r>
                <a:rPr lang="en-US" sz="2000" b="1" dirty="0">
                  <a:solidFill>
                    <a:srgbClr val="000000"/>
                  </a:solidFill>
                  <a:latin typeface="+mj-lt"/>
                </a:rPr>
                <a:t>A’B’C’        </a:t>
              </a:r>
              <a:r>
                <a:rPr lang="el-GR" sz="2000" b="1" dirty="0">
                  <a:solidFill>
                    <a:srgbClr val="000000"/>
                  </a:solidFill>
                  <a:latin typeface="+mj-lt"/>
                </a:rPr>
                <a:t>Δ</a:t>
              </a:r>
              <a:r>
                <a:rPr lang="en-US" sz="2000" b="1" dirty="0">
                  <a:solidFill>
                    <a:srgbClr val="000000"/>
                  </a:solidFill>
                  <a:latin typeface="+mj-lt"/>
                </a:rPr>
                <a:t>ABC</a:t>
              </a:r>
              <a:endParaRPr lang="en-US" sz="2000" b="1" dirty="0">
                <a:solidFill>
                  <a:srgbClr val="000000"/>
                </a:solidFill>
                <a:latin typeface="+mj-lt"/>
              </a:endParaRPr>
            </a:p>
            <a:p>
              <a:pPr algn="l">
                <a:spcBef>
                  <a:spcPct val="0"/>
                </a:spcBef>
              </a:pPr>
              <a:endParaRPr lang="en-US" sz="20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77" name="Text Box 63"/>
            <p:cNvSpPr txBox="1">
              <a:spLocks noChangeArrowheads="1"/>
            </p:cNvSpPr>
            <p:nvPr/>
          </p:nvSpPr>
          <p:spPr bwMode="auto">
            <a:xfrm rot="16200000">
              <a:off x="4845" y="2082"/>
              <a:ext cx="192" cy="252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>
              <a:spAutoFit/>
            </a:bodyPr>
            <a:lstStyle/>
            <a:p>
              <a:pPr algn="l"/>
              <a:r>
                <a:rPr lang="en-US" sz="2000" dirty="0">
                  <a:solidFill>
                    <a:srgbClr val="000000"/>
                  </a:solidFill>
                  <a:latin typeface="+mj-lt"/>
                </a:rPr>
                <a:t>S</a:t>
              </a:r>
              <a:endParaRPr lang="en-US" sz="2000" dirty="0">
                <a:solidFill>
                  <a:srgbClr val="000000"/>
                </a:solidFill>
                <a:latin typeface="+mj-lt"/>
              </a:endParaRPr>
            </a:p>
          </p:txBody>
        </p:sp>
      </p:grpSp>
      <p:grpSp>
        <p:nvGrpSpPr>
          <p:cNvPr id="78" name="Group 64"/>
          <p:cNvGrpSpPr/>
          <p:nvPr/>
        </p:nvGrpSpPr>
        <p:grpSpPr bwMode="auto">
          <a:xfrm>
            <a:off x="783771" y="3567450"/>
            <a:ext cx="1935167" cy="1066800"/>
            <a:chOff x="2664" y="2544"/>
            <a:chExt cx="1219" cy="672"/>
          </a:xfrm>
        </p:grpSpPr>
        <p:grpSp>
          <p:nvGrpSpPr>
            <p:cNvPr id="79" name="Group 65"/>
            <p:cNvGrpSpPr/>
            <p:nvPr/>
          </p:nvGrpSpPr>
          <p:grpSpPr bwMode="auto">
            <a:xfrm>
              <a:off x="2976" y="2544"/>
              <a:ext cx="907" cy="672"/>
              <a:chOff x="2976" y="2592"/>
              <a:chExt cx="907" cy="672"/>
            </a:xfrm>
          </p:grpSpPr>
          <p:sp>
            <p:nvSpPr>
              <p:cNvPr id="81" name="Text Box 66"/>
              <p:cNvSpPr txBox="1">
                <a:spLocks noChangeArrowheads="1"/>
              </p:cNvSpPr>
              <p:nvPr/>
            </p:nvSpPr>
            <p:spPr bwMode="auto">
              <a:xfrm>
                <a:off x="2976" y="2592"/>
                <a:ext cx="907" cy="640"/>
              </a:xfrm>
              <a:prstGeom prst="rect">
                <a:avLst/>
              </a:prstGeom>
              <a:noFill/>
              <a:ln w="9525" algn="ctr">
                <a:noFill/>
                <a:miter lim="800000"/>
              </a:ln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000" i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A’B’ = AB</a:t>
                </a:r>
                <a:endParaRPr lang="en-US" sz="200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:r>
                  <a:rPr lang="en-US" sz="2000" i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B’C’ = BC</a:t>
                </a:r>
                <a:endParaRPr lang="en-US" sz="2000" i="1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000" i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C’ </a:t>
                </a:r>
                <a:r>
                  <a:rPr lang="en-US" sz="2000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sz="2000" i="1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 = </a:t>
                </a:r>
                <a:r>
                  <a:rPr lang="en-US" sz="2000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</a:t>
                </a:r>
                <a:endParaRPr lang="en-US" sz="2000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AutoShape 67"/>
              <p:cNvSpPr/>
              <p:nvPr/>
            </p:nvSpPr>
            <p:spPr bwMode="auto">
              <a:xfrm>
                <a:off x="2976" y="2592"/>
                <a:ext cx="48" cy="672"/>
              </a:xfrm>
              <a:prstGeom prst="leftBrace">
                <a:avLst>
                  <a:gd name="adj1" fmla="val 116667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vi-VN" sz="2000">
                  <a:latin typeface="+mj-lt"/>
                </a:endParaRPr>
              </a:p>
            </p:txBody>
          </p:sp>
        </p:grpSp>
        <p:sp>
          <p:nvSpPr>
            <p:cNvPr id="80" name="Text Box 68"/>
            <p:cNvSpPr txBox="1">
              <a:spLocks noChangeArrowheads="1"/>
            </p:cNvSpPr>
            <p:nvPr/>
          </p:nvSpPr>
          <p:spPr bwMode="auto">
            <a:xfrm>
              <a:off x="2664" y="2720"/>
              <a:ext cx="336" cy="252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>
              <a:spAutoFit/>
            </a:bodyPr>
            <a:lstStyle/>
            <a:p>
              <a:pPr algn="l"/>
              <a:r>
                <a:rPr lang="en-US" sz="2000">
                  <a:solidFill>
                    <a:srgbClr val="00B0F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endParaRPr lang="en-US" sz="200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120" name="Object 119"/>
          <p:cNvGraphicFramePr>
            <a:graphicFrameLocks noChangeAspect="1"/>
          </p:cNvGraphicFramePr>
          <p:nvPr/>
        </p:nvGraphicFramePr>
        <p:xfrm>
          <a:off x="3774599" y="2288868"/>
          <a:ext cx="506202" cy="4023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1" name="Equation" r:id="rId4" imgW="4572000" imgH="3657600" progId="Equation.DSMT4">
                  <p:embed/>
                </p:oleObj>
              </mc:Choice>
              <mc:Fallback>
                <p:oleObj name="Equation" r:id="rId4" imgW="4572000" imgH="3657600" progId="Equation.DSMT4">
                  <p:embed/>
                  <p:pic>
                    <p:nvPicPr>
                      <p:cNvPr id="0" name="Picture 1280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774599" y="2288868"/>
                        <a:ext cx="506202" cy="40235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125" name="TextBox 124"/>
              <p:cNvSpPr txBox="1"/>
              <p:nvPr/>
            </p:nvSpPr>
            <p:spPr>
              <a:xfrm>
                <a:off x="838200" y="3028950"/>
                <a:ext cx="2944204" cy="4369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/>
                      </a:rPr>
                      <m:t> </m:t>
                    </m:r>
                    <m:acc>
                      <m:acc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</m:ctrlPr>
                      </m:acc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𝐴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′</m:t>
                        </m:r>
                      </m:e>
                    </m:acc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/>
                      </a:rPr>
                      <m:t>=</m:t>
                    </m:r>
                    <m:acc>
                      <m:acc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</m:ctrlPr>
                      </m:acc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𝐴</m:t>
                        </m:r>
                      </m:e>
                    </m:acc>
                  </m:oMath>
                </a14:m>
                <a:r>
                  <a:rPr lang="en-US" sz="2000" smtClean="0">
                    <a:solidFill>
                      <a:schemeClr val="tx1"/>
                    </a:solidFill>
                    <a:latin typeface="+mj-lt"/>
                    <a:cs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acc>
                      <m:acc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</m:ctrlPr>
                      </m:acc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𝐵</m:t>
                        </m:r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′</m:t>
                        </m:r>
                      </m:e>
                    </m:acc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/>
                      </a:rPr>
                      <m:t>=</m:t>
                    </m:r>
                    <m:acc>
                      <m:acc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</m:ctrlPr>
                      </m:acc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𝐵</m:t>
                        </m:r>
                      </m:e>
                    </m:acc>
                  </m:oMath>
                </a14:m>
                <a:r>
                  <a:rPr 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acc>
                      <m:acc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</m:ctrlPr>
                      </m:acc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𝐶</m:t>
                        </m:r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′</m:t>
                        </m:r>
                      </m:e>
                    </m:acc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/>
                      </a:rPr>
                      <m:t> </m:t>
                    </m:r>
                    <m:acc>
                      <m:acc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</m:ctrlPr>
                      </m:acc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𝐶</m:t>
                        </m:r>
                      </m:e>
                    </m:acc>
                  </m:oMath>
                </a14:m>
                <a:r>
                  <a:rPr lang="en-US" sz="2000">
                    <a:solidFill>
                      <a:schemeClr val="tx1"/>
                    </a:solidFill>
                    <a:latin typeface="+mj-lt"/>
                    <a:cs typeface="Times New Roman" panose="02020603050405020304" pitchFamily="18" charset="0"/>
                  </a:rPr>
                  <a:t>; </a:t>
                </a:r>
                <a:endParaRPr lang="en-US" sz="2000">
                  <a:solidFill>
                    <a:schemeClr val="tx1"/>
                  </a:solidFill>
                  <a:latin typeface="+mj-lt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25" name="TextBox 1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028950"/>
                <a:ext cx="2944204" cy="436979"/>
              </a:xfrm>
              <a:prstGeom prst="rect">
                <a:avLst/>
              </a:prstGeom>
              <a:blipFill rotWithShape="1">
                <a:blip r:embed="rId6"/>
                <a:stretch>
                  <a:fillRect r="12" b="23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4" name="Rectangle 32"/>
          <p:cNvSpPr>
            <a:spLocks noChangeArrowheads="1"/>
          </p:cNvSpPr>
          <p:nvPr/>
        </p:nvSpPr>
        <p:spPr bwMode="auto">
          <a:xfrm>
            <a:off x="6890656" y="3845973"/>
            <a:ext cx="532518" cy="430887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200" b="1" smtClean="0">
                <a:solidFill>
                  <a:srgbClr val="FF0000"/>
                </a:solidFill>
                <a:latin typeface="+mj-lt"/>
              </a:rPr>
              <a:t>= 1</a:t>
            </a:r>
            <a:endParaRPr lang="en-US" sz="2200" b="1" dirty="0">
              <a:solidFill>
                <a:srgbClr val="FF0000"/>
              </a:solidFill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6" name="Rectangle 125"/>
              <p:cNvSpPr/>
              <p:nvPr/>
            </p:nvSpPr>
            <p:spPr>
              <a:xfrm>
                <a:off x="4332048" y="3760578"/>
                <a:ext cx="2622193" cy="5725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smtClean="0">
                    <a:solidFill>
                      <a:srgbClr val="00B0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p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𝐴𝐵</m:t>
                        </m:r>
                      </m:den>
                    </m:f>
                  </m:oMath>
                </a14:m>
                <a:r>
                  <a:rPr lang="en-US" sz="200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</a:rPr>
                              <m:t>𝐵</m:t>
                            </m:r>
                          </m:e>
                          <m:sup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</a:rPr>
                              <m:t>𝐶</m:t>
                            </m:r>
                          </m:e>
                          <m:sup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𝐵𝐶</m:t>
                        </m:r>
                      </m:den>
                    </m:f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</a:rPr>
                              <m:t>𝐶</m:t>
                            </m:r>
                          </m:e>
                          <m:sup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</a:rPr>
                              <m:t>𝐴</m:t>
                            </m:r>
                          </m:e>
                          <m:sup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𝐶𝐴</m:t>
                        </m:r>
                      </m:den>
                    </m:f>
                  </m:oMath>
                </a14:m>
                <a:endParaRPr lang="en-US"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26" name="Rectangle 1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2048" y="3760578"/>
                <a:ext cx="2622193" cy="572593"/>
              </a:xfrm>
              <a:prstGeom prst="rect">
                <a:avLst/>
              </a:prstGeom>
              <a:blipFill rotWithShape="1">
                <a:blip r:embed="rId7"/>
                <a:stretch>
                  <a:fillRect l="-3" t="-19" r="14" b="99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7" name="TextBox 126"/>
              <p:cNvSpPr txBox="1"/>
              <p:nvPr/>
            </p:nvSpPr>
            <p:spPr>
              <a:xfrm>
                <a:off x="4731255" y="2997821"/>
                <a:ext cx="2904128" cy="4369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/>
                      </a:rPr>
                      <m:t> </m:t>
                    </m:r>
                    <m:acc>
                      <m:acc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</m:ctrlPr>
                      </m:acc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𝐴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′</m:t>
                        </m:r>
                      </m:e>
                    </m:acc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/>
                      </a:rPr>
                      <m:t>=</m:t>
                    </m:r>
                    <m:acc>
                      <m:acc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</m:ctrlPr>
                      </m:acc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𝐴</m:t>
                        </m:r>
                      </m:e>
                    </m:acc>
                  </m:oMath>
                </a14:m>
                <a:r>
                  <a:rPr lang="en-US" sz="200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acc>
                      <m:acc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</m:ctrlPr>
                      </m:acc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𝐵</m:t>
                        </m:r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′</m:t>
                        </m:r>
                      </m:e>
                    </m:acc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/>
                      </a:rPr>
                      <m:t>=</m:t>
                    </m:r>
                    <m:acc>
                      <m:acc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</m:ctrlPr>
                      </m:acc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𝐵</m:t>
                        </m:r>
                      </m:e>
                    </m:acc>
                  </m:oMath>
                </a14:m>
                <a:r>
                  <a:rPr 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acc>
                      <m:acc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</m:ctrlPr>
                      </m:acc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𝐶</m:t>
                        </m:r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′</m:t>
                        </m:r>
                      </m:e>
                    </m:acc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/>
                      </a:rPr>
                      <m:t>=</m:t>
                    </m:r>
                    <m:acc>
                      <m:acc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</m:ctrlPr>
                      </m:acc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𝐶</m:t>
                        </m:r>
                      </m:e>
                    </m:acc>
                  </m:oMath>
                </a14:m>
                <a:r>
                  <a:rPr 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  <a:endParaRPr lang="en-US"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27" name="TextBox 1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1255" y="2997821"/>
                <a:ext cx="2904128" cy="436979"/>
              </a:xfrm>
              <a:prstGeom prst="rect">
                <a:avLst/>
              </a:prstGeom>
              <a:blipFill rotWithShape="1">
                <a:blip r:embed="rId8"/>
                <a:stretch>
                  <a:fillRect l="-17" t="-142" r="5" b="19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1" name="Group 193"/>
          <p:cNvGrpSpPr/>
          <p:nvPr/>
        </p:nvGrpSpPr>
        <p:grpSpPr bwMode="auto">
          <a:xfrm>
            <a:off x="2037868" y="626628"/>
            <a:ext cx="4191000" cy="1662113"/>
            <a:chOff x="2832" y="816"/>
            <a:chExt cx="2640" cy="1047"/>
          </a:xfrm>
        </p:grpSpPr>
        <p:grpSp>
          <p:nvGrpSpPr>
            <p:cNvPr id="52" name="Group 177"/>
            <p:cNvGrpSpPr/>
            <p:nvPr/>
          </p:nvGrpSpPr>
          <p:grpSpPr bwMode="auto">
            <a:xfrm>
              <a:off x="2976" y="1008"/>
              <a:ext cx="1104" cy="624"/>
              <a:chOff x="2976" y="768"/>
              <a:chExt cx="1104" cy="624"/>
            </a:xfrm>
          </p:grpSpPr>
          <p:sp>
            <p:nvSpPr>
              <p:cNvPr id="63" name="Line 174"/>
              <p:cNvSpPr>
                <a:spLocks noChangeShapeType="1"/>
              </p:cNvSpPr>
              <p:nvPr/>
            </p:nvSpPr>
            <p:spPr bwMode="auto">
              <a:xfrm flipH="1">
                <a:off x="2976" y="768"/>
                <a:ext cx="432" cy="62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</p:spPr>
            <p:txBody>
              <a:bodyPr anchor="ctr">
                <a:spAutoFit/>
              </a:bodyPr>
              <a:lstStyle/>
              <a:p>
                <a:endParaRPr lang="vi-VN"/>
              </a:p>
            </p:txBody>
          </p:sp>
          <p:sp>
            <p:nvSpPr>
              <p:cNvPr id="64" name="Line 175"/>
              <p:cNvSpPr>
                <a:spLocks noChangeShapeType="1"/>
              </p:cNvSpPr>
              <p:nvPr/>
            </p:nvSpPr>
            <p:spPr bwMode="auto">
              <a:xfrm>
                <a:off x="3408" y="768"/>
                <a:ext cx="672" cy="62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</p:spPr>
            <p:txBody>
              <a:bodyPr anchor="ctr">
                <a:spAutoFit/>
              </a:bodyPr>
              <a:lstStyle/>
              <a:p>
                <a:endParaRPr lang="vi-VN"/>
              </a:p>
            </p:txBody>
          </p:sp>
          <p:sp>
            <p:nvSpPr>
              <p:cNvPr id="65" name="Line 176"/>
              <p:cNvSpPr>
                <a:spLocks noChangeShapeType="1"/>
              </p:cNvSpPr>
              <p:nvPr/>
            </p:nvSpPr>
            <p:spPr bwMode="auto">
              <a:xfrm>
                <a:off x="2976" y="1392"/>
                <a:ext cx="110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</p:spPr>
            <p:txBody>
              <a:bodyPr wrap="none" anchor="ctr">
                <a:spAutoFit/>
              </a:bodyPr>
              <a:lstStyle/>
              <a:p>
                <a:endParaRPr lang="vi-VN"/>
              </a:p>
            </p:txBody>
          </p:sp>
        </p:grpSp>
        <p:sp>
          <p:nvSpPr>
            <p:cNvPr id="53" name="Text Box 182"/>
            <p:cNvSpPr txBox="1">
              <a:spLocks noChangeArrowheads="1"/>
            </p:cNvSpPr>
            <p:nvPr/>
          </p:nvSpPr>
          <p:spPr bwMode="auto">
            <a:xfrm>
              <a:off x="4608" y="816"/>
              <a:ext cx="240" cy="231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A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4" name="Text Box 183"/>
            <p:cNvSpPr txBox="1">
              <a:spLocks noChangeArrowheads="1"/>
            </p:cNvSpPr>
            <p:nvPr/>
          </p:nvSpPr>
          <p:spPr bwMode="auto">
            <a:xfrm>
              <a:off x="3264" y="816"/>
              <a:ext cx="288" cy="231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A’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5" name="Text Box 184"/>
            <p:cNvSpPr txBox="1">
              <a:spLocks noChangeArrowheads="1"/>
            </p:cNvSpPr>
            <p:nvPr/>
          </p:nvSpPr>
          <p:spPr bwMode="auto">
            <a:xfrm>
              <a:off x="2832" y="1632"/>
              <a:ext cx="346" cy="231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B’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6" name="Text Box 185"/>
            <p:cNvSpPr txBox="1">
              <a:spLocks noChangeArrowheads="1"/>
            </p:cNvSpPr>
            <p:nvPr/>
          </p:nvSpPr>
          <p:spPr bwMode="auto">
            <a:xfrm>
              <a:off x="4176" y="1632"/>
              <a:ext cx="240" cy="231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B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7" name="Text Box 186"/>
            <p:cNvSpPr txBox="1">
              <a:spLocks noChangeArrowheads="1"/>
            </p:cNvSpPr>
            <p:nvPr/>
          </p:nvSpPr>
          <p:spPr bwMode="auto">
            <a:xfrm>
              <a:off x="3888" y="1632"/>
              <a:ext cx="346" cy="231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C’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8" name="Text Box 187"/>
            <p:cNvSpPr txBox="1">
              <a:spLocks noChangeArrowheads="1"/>
            </p:cNvSpPr>
            <p:nvPr/>
          </p:nvSpPr>
          <p:spPr bwMode="auto">
            <a:xfrm>
              <a:off x="5232" y="1632"/>
              <a:ext cx="240" cy="231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srgbClr val="000000"/>
                </a:solidFill>
              </a:endParaRPr>
            </a:p>
          </p:txBody>
        </p:sp>
        <p:grpSp>
          <p:nvGrpSpPr>
            <p:cNvPr id="59" name="Group 188"/>
            <p:cNvGrpSpPr/>
            <p:nvPr/>
          </p:nvGrpSpPr>
          <p:grpSpPr bwMode="auto">
            <a:xfrm>
              <a:off x="4224" y="1008"/>
              <a:ext cx="1104" cy="624"/>
              <a:chOff x="2976" y="768"/>
              <a:chExt cx="1104" cy="624"/>
            </a:xfrm>
          </p:grpSpPr>
          <p:sp>
            <p:nvSpPr>
              <p:cNvPr id="60" name="Line 189"/>
              <p:cNvSpPr>
                <a:spLocks noChangeShapeType="1"/>
              </p:cNvSpPr>
              <p:nvPr/>
            </p:nvSpPr>
            <p:spPr bwMode="auto">
              <a:xfrm flipH="1">
                <a:off x="2976" y="768"/>
                <a:ext cx="432" cy="62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</p:spPr>
            <p:txBody>
              <a:bodyPr anchor="ctr">
                <a:spAutoFit/>
              </a:bodyPr>
              <a:lstStyle/>
              <a:p>
                <a:endParaRPr lang="vi-VN"/>
              </a:p>
            </p:txBody>
          </p:sp>
          <p:sp>
            <p:nvSpPr>
              <p:cNvPr id="61" name="Line 190"/>
              <p:cNvSpPr>
                <a:spLocks noChangeShapeType="1"/>
              </p:cNvSpPr>
              <p:nvPr/>
            </p:nvSpPr>
            <p:spPr bwMode="auto">
              <a:xfrm>
                <a:off x="3408" y="768"/>
                <a:ext cx="672" cy="62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</p:spPr>
            <p:txBody>
              <a:bodyPr anchor="ctr">
                <a:spAutoFit/>
              </a:bodyPr>
              <a:lstStyle/>
              <a:p>
                <a:endParaRPr lang="vi-VN"/>
              </a:p>
            </p:txBody>
          </p:sp>
          <p:sp>
            <p:nvSpPr>
              <p:cNvPr id="62" name="Line 191"/>
              <p:cNvSpPr>
                <a:spLocks noChangeShapeType="1"/>
              </p:cNvSpPr>
              <p:nvPr/>
            </p:nvSpPr>
            <p:spPr bwMode="auto">
              <a:xfrm>
                <a:off x="2976" y="1392"/>
                <a:ext cx="110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</a:ln>
            </p:spPr>
            <p:txBody>
              <a:bodyPr wrap="none" anchor="ctr">
                <a:spAutoFit/>
              </a:bodyPr>
              <a:lstStyle/>
              <a:p>
                <a:endParaRPr lang="vi-VN"/>
              </a:p>
            </p:txBody>
          </p:sp>
        </p:grpSp>
      </p:grpSp>
      <p:sp>
        <p:nvSpPr>
          <p:cNvPr id="66" name="Text Box 192"/>
          <p:cNvSpPr txBox="1">
            <a:spLocks noChangeArrowheads="1"/>
          </p:cNvSpPr>
          <p:nvPr/>
        </p:nvSpPr>
        <p:spPr bwMode="auto">
          <a:xfrm>
            <a:off x="2718938" y="34020"/>
            <a:ext cx="2738430" cy="457200"/>
          </a:xfrm>
          <a:prstGeom prst="rect">
            <a:avLst/>
          </a:prstGeom>
          <a:noFill/>
          <a:ln w="9525" algn="ctr">
            <a:solidFill>
              <a:srgbClr val="0070C0"/>
            </a:solidFill>
            <a:miter lim="800000"/>
          </a:ln>
        </p:spPr>
        <p:txBody>
          <a:bodyPr wrap="square">
            <a:spAutoFit/>
          </a:bodyPr>
          <a:lstStyle/>
          <a:p>
            <a:pPr algn="l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Arrow Connector 9"/>
          <p:cNvCxnSpPr>
            <a:stCxn id="81" idx="3"/>
          </p:cNvCxnSpPr>
          <p:nvPr/>
        </p:nvCxnSpPr>
        <p:spPr>
          <a:xfrm>
            <a:off x="2718938" y="4075450"/>
            <a:ext cx="177686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5" grpId="0" animBg="1"/>
      <p:bldP spid="124" grpId="0"/>
      <p:bldP spid="126" grpId="0" animBg="1"/>
      <p:bldP spid="1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5203" y="159663"/>
            <a:ext cx="172489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720864"/>
            <a:ext cx="7391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A’B’C’ = </a:t>
            </a:r>
            <a:r>
              <a:rPr lang="el-G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>
                <a:latin typeface="Times New Roman" panose="02020603050405020304" pitchFamily="18" charset="0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A’B’C’ </a:t>
            </a:r>
            <a:r>
              <a:rPr lang="en-US" sz="2000" dirty="0">
                <a:latin typeface="Yu Gothic UI Semilight" panose="020B0400000000000000" pitchFamily="34" charset="-128"/>
                <a:ea typeface="Yu Gothic UI Semilight" panose="020B0400000000000000" pitchFamily="34" charset="-128"/>
                <a:cs typeface="Times New Roman" panose="02020603050405020304" pitchFamily="18" charset="0"/>
              </a:rPr>
              <a:t>∽</a:t>
            </a:r>
            <a:r>
              <a:rPr lang="en-US" sz="2000" dirty="0" smtClean="0">
                <a:latin typeface="Times New Roman" panose="02020603050405020304" pitchFamily="18" charset="0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ABC. </a:t>
            </a:r>
            <a:r>
              <a:rPr lang="en-US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  <a:endParaRPr lang="en-US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6974" y="1244084"/>
            <a:ext cx="4903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u="sng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1:</a:t>
            </a:r>
            <a:r>
              <a:rPr lang="en-US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 tam giác đồng dạng với chính nó.</a:t>
            </a:r>
            <a:endParaRPr lang="en-US" i="1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ular Callout 6"/>
          <p:cNvSpPr/>
          <p:nvPr/>
        </p:nvSpPr>
        <p:spPr>
          <a:xfrm>
            <a:off x="283029" y="1637909"/>
            <a:ext cx="8610600" cy="685800"/>
          </a:xfrm>
          <a:prstGeom prst="wedgeRectCallout">
            <a:avLst>
              <a:gd name="adj1" fmla="val -20963"/>
              <a:gd name="adj2" fmla="val 51389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 </a:t>
            </a:r>
            <a:r>
              <a:rPr lang="en-US" sz="20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 </a:t>
            </a:r>
            <a:r>
              <a:rPr lang="en-US" sz="2000" b="1" i="1" smtClean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sz="20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A’B’C’ </a:t>
            </a:r>
            <a:r>
              <a:rPr lang="en-US" sz="2000" b="1" i="1">
                <a:solidFill>
                  <a:srgbClr val="FF0000"/>
                </a:solidFill>
                <a:latin typeface="Yu Gothic UI Semilight" panose="020B0400000000000000" pitchFamily="34" charset="-128"/>
                <a:ea typeface="Yu Gothic UI Semilight" panose="020B0400000000000000" pitchFamily="34" charset="-128"/>
                <a:cs typeface="Times New Roman" panose="02020603050405020304" pitchFamily="18" charset="0"/>
              </a:rPr>
              <a:t>∽</a:t>
            </a:r>
            <a:r>
              <a:rPr lang="en-US" sz="2000" b="1" i="1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sz="20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 theo tỉ số  k  thì </a:t>
            </a:r>
            <a:r>
              <a:rPr lang="en-US" sz="2000" b="1" i="1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sz="20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r>
              <a:rPr lang="en-US" sz="2000" b="1" i="1" smtClean="0">
                <a:solidFill>
                  <a:srgbClr val="FF0000"/>
                </a:solidFill>
                <a:latin typeface="Yu Gothic UI Semilight" panose="020B0400000000000000" pitchFamily="34" charset="-128"/>
                <a:ea typeface="Yu Gothic UI Semilight" panose="020B0400000000000000" pitchFamily="34" charset="-128"/>
                <a:cs typeface="Times New Roman" panose="02020603050405020304" pitchFamily="18" charset="0"/>
              </a:rPr>
              <a:t>∽</a:t>
            </a:r>
            <a:r>
              <a:rPr lang="en-US" sz="2000" b="1" i="1" smtClean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sz="20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A’B’C’  theo tỉ số nào? </a:t>
            </a:r>
            <a:endParaRPr lang="en-US" sz="2000" b="1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041497" y="2190750"/>
            <a:ext cx="945580" cy="1332541"/>
            <a:chOff x="2041497" y="2190750"/>
            <a:chExt cx="945580" cy="1332541"/>
          </a:xfrm>
        </p:grpSpPr>
        <p:cxnSp>
          <p:nvCxnSpPr>
            <p:cNvPr id="9" name="Straight Arrow Connector 8"/>
            <p:cNvCxnSpPr/>
            <p:nvPr/>
          </p:nvCxnSpPr>
          <p:spPr>
            <a:xfrm flipH="1">
              <a:off x="2514600" y="2190750"/>
              <a:ext cx="76200" cy="6858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" name="Rectangle 9"/>
                <p:cNvSpPr/>
                <p:nvPr/>
              </p:nvSpPr>
              <p:spPr>
                <a:xfrm>
                  <a:off x="2041497" y="2952750"/>
                  <a:ext cx="945580" cy="57054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en-US" sz="2000" i="1">
                              <a:latin typeface="Cambria Math" panose="02040503050406030204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𝐴𝐵</m:t>
                          </m:r>
                        </m:den>
                      </m:f>
                    </m:oMath>
                  </a14:m>
                  <a:r>
                    <a:rPr lang="en-US" sz="2000" smtClean="0"/>
                    <a:t> = </a:t>
                  </a:r>
                  <a:r>
                    <a:rPr lang="en-US" sz="2000" i="1" smtClean="0">
                      <a:solidFill>
                        <a:srgbClr val="FF0000"/>
                      </a:solidFill>
                    </a:rPr>
                    <a:t>k</a:t>
                  </a:r>
                  <a:endParaRPr lang="en-US" sz="2000" i="1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10" name="Rectangle 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41497" y="2952750"/>
                  <a:ext cx="945580" cy="570541"/>
                </a:xfrm>
                <a:prstGeom prst="rect">
                  <a:avLst/>
                </a:prstGeom>
                <a:blipFill rotWithShape="1">
                  <a:blip r:embed="rId1"/>
                </a:blipFill>
              </p:spPr>
              <p:txBody>
                <a:bodyPr/>
                <a:lstStyle/>
                <a:p>
                  <a:r>
                    <a:rPr lang="en-US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3" name="Group 12"/>
          <p:cNvGrpSpPr/>
          <p:nvPr/>
        </p:nvGrpSpPr>
        <p:grpSpPr>
          <a:xfrm>
            <a:off x="5159995" y="2153609"/>
            <a:ext cx="770852" cy="1291312"/>
            <a:chOff x="2041497" y="2190750"/>
            <a:chExt cx="770852" cy="1291312"/>
          </a:xfrm>
        </p:grpSpPr>
        <p:cxnSp>
          <p:nvCxnSpPr>
            <p:cNvPr id="14" name="Straight Arrow Connector 13"/>
            <p:cNvCxnSpPr/>
            <p:nvPr/>
          </p:nvCxnSpPr>
          <p:spPr>
            <a:xfrm flipH="1">
              <a:off x="2514600" y="2190750"/>
              <a:ext cx="76200" cy="6858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5" name="Rectangle 14"/>
                <p:cNvSpPr/>
                <p:nvPr/>
              </p:nvSpPr>
              <p:spPr>
                <a:xfrm>
                  <a:off x="2041497" y="2952750"/>
                  <a:ext cx="770852" cy="52931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latin typeface="Cambria Math" panose="02040503050406030204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/>
                            </a:rPr>
                            <m:t>𝐴𝐵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b="0" i="1" smtClean="0">
                                  <a:latin typeface="Cambria Math" panose="02040503050406030204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en-US" sz="2000" b="0" i="1" smtClean="0">
                                  <a:latin typeface="Cambria Math" panose="02040503050406030204"/>
                                </a:rPr>
                                <m:t>′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000" b="0" i="1" smtClean="0">
                                  <a:latin typeface="Cambria Math" panose="02040503050406030204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p>
                              <m:r>
                                <a:rPr lang="en-US" sz="2000" b="0" i="1" smtClean="0">
                                  <a:latin typeface="Cambria Math" panose="02040503050406030204"/>
                                </a:rPr>
                                <m:t>′</m:t>
                              </m:r>
                            </m:sup>
                          </m:sSup>
                        </m:den>
                      </m:f>
                    </m:oMath>
                  </a14:m>
                  <a:r>
                    <a:rPr lang="en-US" sz="2000" smtClean="0"/>
                    <a:t> =</a:t>
                  </a:r>
                  <a:endParaRPr lang="en-US" sz="2000" i="1"/>
                </a:p>
              </p:txBody>
            </p:sp>
          </mc:Choice>
          <mc:Fallback>
            <p:sp>
              <p:nvSpPr>
                <p:cNvPr id="15" name="Rectangle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41497" y="2952750"/>
                  <a:ext cx="770852" cy="529312"/>
                </a:xfrm>
                <a:prstGeom prst="rect">
                  <a:avLst/>
                </a:prstGeom>
                <a:blipFill rotWithShape="1">
                  <a:blip r:embed="rId2"/>
                </a:blipFill>
              </p:spPr>
              <p:txBody>
                <a:bodyPr/>
                <a:lstStyle/>
                <a:p>
                  <a:r>
                    <a:rPr lang="en-US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TextBox 15"/>
          <p:cNvSpPr txBox="1"/>
          <p:nvPr/>
        </p:nvSpPr>
        <p:spPr>
          <a:xfrm>
            <a:off x="5930847" y="2952750"/>
            <a:ext cx="469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5845622" y="2843894"/>
                <a:ext cx="469953" cy="6685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  <m:t>1</m:t>
                          </m:r>
                        </m:num>
                        <m:den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  <m:t>𝑘</m:t>
                          </m:r>
                        </m:den>
                      </m:f>
                    </m:oMath>
                  </m:oMathPara>
                </a14:m>
                <a:endParaRPr lang="en-US" sz="2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5622" y="2843894"/>
                <a:ext cx="469953" cy="668516"/>
              </a:xfrm>
              <a:prstGeom prst="rect">
                <a:avLst/>
              </a:prstGeom>
              <a:blipFill rotWithShape="1">
                <a:blip r:embed="rId3"/>
                <a:stretch>
                  <a:fillRect l="-95" t="-54" r="106" b="34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381000" y="3714750"/>
                <a:ext cx="6221127" cy="5269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u="sng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Ví dụ</a:t>
                </a:r>
                <a:r>
                  <a:rPr lang="en-US" sz="2000" b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  </a:t>
                </a:r>
                <a:r>
                  <a:rPr lang="en-US" sz="20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 </a:t>
                </a:r>
                <a:r>
                  <a:rPr lang="en-US" sz="2000" b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?1</a:t>
                </a:r>
                <a:r>
                  <a:rPr lang="en-US" sz="20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ta có </a:t>
                </a:r>
                <a:r>
                  <a:rPr lang="en-US" sz="2000" smtClean="0">
                    <a:latin typeface="Times New Roman" panose="02020603050405020304" pitchFamily="18" charset="0"/>
                    <a:ea typeface="Cambria Math" panose="02040503050406030204"/>
                    <a:cs typeface="Times New Roman" panose="02020603050405020304" pitchFamily="18" charset="0"/>
                  </a:rPr>
                  <a:t>∆</a:t>
                </a:r>
                <a:r>
                  <a:rPr lang="en-US" sz="2000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A’B’C’ </a:t>
                </a:r>
                <a:r>
                  <a:rPr lang="en-US" sz="2000">
                    <a:latin typeface="Yu Gothic UI Semilight" panose="020B0400000000000000" pitchFamily="34" charset="-128"/>
                    <a:ea typeface="Yu Gothic UI Semilight" panose="020B0400000000000000" pitchFamily="34" charset="-128"/>
                    <a:cs typeface="Times New Roman" panose="02020603050405020304" pitchFamily="18" charset="0"/>
                  </a:rPr>
                  <a:t>∽</a:t>
                </a:r>
                <a:r>
                  <a:rPr lang="en-US" sz="2000">
                    <a:latin typeface="Times New Roman" panose="02020603050405020304" pitchFamily="18" charset="0"/>
                    <a:ea typeface="Cambria Math" panose="02040503050406030204"/>
                    <a:cs typeface="Times New Roman" panose="02020603050405020304" pitchFamily="18" charset="0"/>
                  </a:rPr>
                  <a:t>∆</a:t>
                </a:r>
                <a:r>
                  <a:rPr lang="en-US" sz="2000" i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ABC  </a:t>
                </a:r>
                <a:r>
                  <a:rPr lang="en-US" sz="20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 tỉ số</a:t>
                </a:r>
                <a:r>
                  <a:rPr lang="en-US" sz="20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2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3714750"/>
                <a:ext cx="6221127" cy="526939"/>
              </a:xfrm>
              <a:prstGeom prst="rect">
                <a:avLst/>
              </a:prstGeom>
              <a:blipFill rotWithShape="1">
                <a:blip r:embed="rId4"/>
                <a:stretch>
                  <a:fillRect r="1" b="99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2335545" y="4333395"/>
                <a:ext cx="414145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=&gt;</a:t>
                </a:r>
                <a:r>
                  <a:rPr lang="en-US" sz="2000" smtClean="0">
                    <a:latin typeface="Times New Roman" panose="02020603050405020304" pitchFamily="18" charset="0"/>
                    <a:ea typeface="Cambria Math" panose="02040503050406030204"/>
                    <a:cs typeface="Times New Roman" panose="02020603050405020304" pitchFamily="18" charset="0"/>
                  </a:rPr>
                  <a:t>∆</a:t>
                </a:r>
                <a:r>
                  <a:rPr lang="en-US" sz="2000" i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ABC </a:t>
                </a:r>
                <a:r>
                  <a:rPr lang="en-US" sz="2000">
                    <a:latin typeface="Yu Gothic UI Semilight" panose="020B0400000000000000" pitchFamily="34" charset="-128"/>
                    <a:ea typeface="Yu Gothic UI Semilight" panose="020B0400000000000000" pitchFamily="34" charset="-128"/>
                    <a:cs typeface="Times New Roman" panose="02020603050405020304" pitchFamily="18" charset="0"/>
                  </a:rPr>
                  <a:t>∽</a:t>
                </a:r>
                <a:r>
                  <a:rPr lang="en-US" sz="2000">
                    <a:latin typeface="Times New Roman" panose="02020603050405020304" pitchFamily="18" charset="0"/>
                    <a:ea typeface="Cambria Math" panose="02040503050406030204"/>
                    <a:cs typeface="Times New Roman" panose="02020603050405020304" pitchFamily="18" charset="0"/>
                  </a:rPr>
                  <a:t>∆</a:t>
                </a:r>
                <a:r>
                  <a:rPr lang="en-US" sz="2000" i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A’B’C’  </a:t>
                </a:r>
                <a:r>
                  <a:rPr lang="en-US" sz="20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 tỉ số</a:t>
                </a:r>
                <a:r>
                  <a:rPr lang="en-US" sz="20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/>
                        <a:cs typeface="Times New Roman" panose="02020603050405020304" pitchFamily="18" charset="0"/>
                      </a:rPr>
                      <m:t>2</m:t>
                    </m:r>
                  </m:oMath>
                </a14:m>
                <a:endParaRPr lang="en-US" sz="2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5545" y="4333395"/>
                <a:ext cx="4141455" cy="400110"/>
              </a:xfrm>
              <a:prstGeom prst="rect">
                <a:avLst/>
              </a:prstGeom>
              <a:blipFill rotWithShape="1">
                <a:blip r:embed="rId5"/>
                <a:stretch>
                  <a:fillRect t="-39" b="54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6" grpId="0"/>
      <p:bldP spid="16" grpId="1"/>
      <p:bldP spid="17" grpId="0" animBg="1"/>
      <p:bldP spid="3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5203" y="115865"/>
            <a:ext cx="162897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200" b="1" i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2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2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b="1" i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720864"/>
            <a:ext cx="739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1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745946" y="1276348"/>
                <a:ext cx="7391400" cy="5286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2) </a:t>
                </a:r>
                <a:r>
                  <a:rPr lang="en-US" sz="200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 </a:t>
                </a:r>
                <a:r>
                  <a:rPr lang="en-US" sz="2000" smtClean="0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/>
                    <a:cs typeface="Times New Roman" panose="02020603050405020304" pitchFamily="18" charset="0"/>
                  </a:rPr>
                  <a:t>∆</a:t>
                </a:r>
                <a:r>
                  <a:rPr lang="en-US" sz="2000" i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A’B’C’ </a:t>
                </a:r>
                <a:r>
                  <a:rPr lang="en-US" sz="2000">
                    <a:solidFill>
                      <a:schemeClr val="tx1"/>
                    </a:solidFill>
                    <a:latin typeface="Yu Gothic UI Semilight" panose="020B0400000000000000" pitchFamily="34" charset="-128"/>
                    <a:ea typeface="Yu Gothic UI Semilight" panose="020B0400000000000000" pitchFamily="34" charset="-128"/>
                    <a:cs typeface="Times New Roman" panose="02020603050405020304" pitchFamily="18" charset="0"/>
                  </a:rPr>
                  <a:t>∽</a:t>
                </a:r>
                <a:r>
                  <a:rPr lang="en-US" sz="2000" smtClean="0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/>
                    <a:cs typeface="Times New Roman" panose="02020603050405020304" pitchFamily="18" charset="0"/>
                  </a:rPr>
                  <a:t>∆</a:t>
                </a:r>
                <a:r>
                  <a:rPr lang="en-US" sz="2000" i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ABC </a:t>
                </a:r>
                <a:r>
                  <a:rPr lang="en-US" sz="200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 tỉ số</a:t>
                </a:r>
                <a:r>
                  <a:rPr lang="en-US" sz="2000" i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k </a:t>
                </a:r>
                <a:r>
                  <a:rPr lang="en-US" sz="200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</a:t>
                </a:r>
                <a:r>
                  <a:rPr lang="en-US" sz="2000" i="1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/>
                    <a:cs typeface="Times New Roman" panose="02020603050405020304" pitchFamily="18" charset="0"/>
                  </a:rPr>
                  <a:t>∆</a:t>
                </a:r>
                <a:r>
                  <a:rPr lang="en-US" sz="2000" i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ABC</a:t>
                </a:r>
                <a:r>
                  <a:rPr lang="en-US" sz="2000" i="1">
                    <a:solidFill>
                      <a:schemeClr val="tx1"/>
                    </a:solidFill>
                    <a:latin typeface="Yu Gothic UI Semilight" panose="020B0400000000000000" pitchFamily="34" charset="-128"/>
                    <a:ea typeface="Yu Gothic UI Semilight" panose="020B0400000000000000" pitchFamily="34" charset="-128"/>
                    <a:cs typeface="Times New Roman" panose="02020603050405020304" pitchFamily="18" charset="0"/>
                  </a:rPr>
                  <a:t>∽</a:t>
                </a:r>
                <a:r>
                  <a:rPr lang="en-US" sz="2000" i="1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/>
                    <a:cs typeface="Times New Roman" panose="02020603050405020304" pitchFamily="18" charset="0"/>
                  </a:rPr>
                  <a:t>∆</a:t>
                </a:r>
                <a:r>
                  <a:rPr lang="en-US" sz="2000" i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A’B’C’</a:t>
                </a:r>
                <a:r>
                  <a:rPr lang="en-US" sz="200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 tỉ số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1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𝑘</m:t>
                        </m:r>
                      </m:den>
                    </m:f>
                  </m:oMath>
                </a14:m>
                <a:endParaRPr lang="en-US" sz="20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946" y="1276348"/>
                <a:ext cx="7391400" cy="528606"/>
              </a:xfrm>
              <a:prstGeom prst="rect">
                <a:avLst/>
              </a:prstGeom>
              <a:blipFill rotWithShape="1">
                <a:blip r:embed="rId1"/>
                <a:stretch>
                  <a:fillRect l="-6" t="-120" r="6" b="54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838200" y="1962150"/>
            <a:ext cx="7566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A’B’C’ </a:t>
            </a:r>
            <a:r>
              <a:rPr lang="en-US" dirty="0">
                <a:latin typeface="Yu Gothic UI Semilight" panose="020B0400000000000000" pitchFamily="34" charset="-128"/>
                <a:ea typeface="Yu Gothic UI Semilight" panose="020B0400000000000000" pitchFamily="34" charset="-128"/>
                <a:cs typeface="Times New Roman" panose="02020603050405020304" pitchFamily="18" charset="0"/>
              </a:rPr>
              <a:t>∽</a:t>
            </a:r>
            <a:r>
              <a:rPr lang="en-US" dirty="0">
                <a:latin typeface="Times New Roman" panose="02020603050405020304" pitchFamily="18" charset="0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A’’B’’C’’ 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ea typeface="Yu Gothic UI Semilight" panose="020B0400000000000000" pitchFamily="34" charset="-128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A’’B’’C’’ </a:t>
            </a:r>
            <a:r>
              <a:rPr lang="en-US" dirty="0" smtClean="0">
                <a:latin typeface="Yu Gothic UI Semilight" panose="020B0400000000000000" pitchFamily="34" charset="-128"/>
                <a:ea typeface="Yu Gothic UI Semilight" panose="020B0400000000000000" pitchFamily="34" charset="-128"/>
                <a:cs typeface="Times New Roman" panose="02020603050405020304" pitchFamily="18" charset="0"/>
              </a:rPr>
              <a:t>∽</a:t>
            </a:r>
            <a:r>
              <a:rPr lang="en-US" dirty="0">
                <a:latin typeface="Times New Roman" panose="02020603050405020304" pitchFamily="18" charset="0"/>
                <a:ea typeface="Cambria Math" panose="02040503050406030204"/>
                <a:cs typeface="Times New Roman" panose="02020603050405020304" pitchFamily="18" charset="0"/>
              </a:rPr>
              <a:t> ∆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r>
              <a:rPr lang="en-US" dirty="0" smtClean="0">
                <a:latin typeface="Yu Gothic UI Semilight" panose="020B0400000000000000" pitchFamily="34" charset="-128"/>
                <a:ea typeface="Yu Gothic UI Semilight" panose="020B0400000000000000" pitchFamily="34" charset="-128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A’B’C’</a:t>
            </a:r>
            <a:r>
              <a:rPr lang="en-US" dirty="0" smtClean="0">
                <a:latin typeface="Yu Gothic UI Semilight" panose="020B0400000000000000" pitchFamily="34" charset="-128"/>
                <a:ea typeface="Yu Gothic UI Semilight" panose="020B0400000000000000" pitchFamily="34" charset="-128"/>
                <a:cs typeface="Times New Roman" panose="02020603050405020304" pitchFamily="18" charset="0"/>
              </a:rPr>
              <a:t>∽</a:t>
            </a:r>
            <a:r>
              <a:rPr lang="en-US" dirty="0" smtClean="0">
                <a:latin typeface="Times New Roman" panose="02020603050405020304" pitchFamily="18" charset="0"/>
                <a:ea typeface="Cambria Math" panose="02040503050406030204"/>
                <a:cs typeface="Times New Roman" panose="02020603050405020304" pitchFamily="18" charset="0"/>
              </a:rPr>
              <a:t>∆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endParaRPr lang="en-US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15686" y="2419350"/>
            <a:ext cx="8458200" cy="1995020"/>
            <a:chOff x="315686" y="3061608"/>
            <a:chExt cx="8458200" cy="1995020"/>
          </a:xfrm>
        </p:grpSpPr>
        <p:grpSp>
          <p:nvGrpSpPr>
            <p:cNvPr id="20" name="Group 19"/>
            <p:cNvGrpSpPr/>
            <p:nvPr/>
          </p:nvGrpSpPr>
          <p:grpSpPr>
            <a:xfrm>
              <a:off x="315686" y="3061608"/>
              <a:ext cx="8458200" cy="1995020"/>
              <a:chOff x="9525" y="19050"/>
              <a:chExt cx="9102725" cy="3714750"/>
            </a:xfrm>
          </p:grpSpPr>
          <p:pic>
            <p:nvPicPr>
              <p:cNvPr id="21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525" y="1676400"/>
                <a:ext cx="2047875" cy="19669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22" name="Picture 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17738" y="990600"/>
                <a:ext cx="3192462" cy="26098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23" name="Picture 4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26050" y="19050"/>
                <a:ext cx="3886200" cy="37147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3" name="TextBox 2"/>
            <p:cNvSpPr txBox="1"/>
            <p:nvPr/>
          </p:nvSpPr>
          <p:spPr>
            <a:xfrm>
              <a:off x="5062590" y="4563836"/>
              <a:ext cx="20985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/>
                <a:t>,</a:t>
              </a: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693063"/>
            <a:ext cx="239520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  <a:endParaRPr lang="en-US" sz="22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1260723"/>
            <a:ext cx="7611956" cy="16158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 hai mệnh đề sau đây, mệnh đề nào đúng? Mệnh đề nào sai?</a:t>
            </a:r>
            <a:endParaRPr lang="en-US" sz="8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 </a:t>
            </a:r>
            <a:r>
              <a:rPr lang="en-US" sz="2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 tam giác bằng nhau thì đồng dạng với nhau.</a:t>
            </a:r>
            <a:endParaRPr lang="en-US" sz="8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 </a:t>
            </a:r>
            <a:r>
              <a:rPr lang="en-US" sz="2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 tam giác đồng dạng với nhau thì bằng nhau.</a:t>
            </a:r>
            <a:endParaRPr lang="en-US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53200" y="1846947"/>
            <a:ext cx="10326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(Đúng)</a:t>
            </a:r>
            <a:endParaRPr lang="en-US" sz="2200" b="1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96744" y="2369463"/>
            <a:ext cx="7505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(Sai)</a:t>
            </a:r>
            <a:endParaRPr lang="en-US" sz="2200" b="1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4124</Words>
  <Application>WPS Presentation</Application>
  <PresentationFormat>Trình chiếu Trên-màn-hình (16:9)</PresentationFormat>
  <Paragraphs>429</Paragraphs>
  <Slides>17</Slides>
  <Notes>2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3</vt:i4>
      </vt:variant>
      <vt:variant>
        <vt:lpstr>幻灯片标题</vt:lpstr>
      </vt:variant>
      <vt:variant>
        <vt:i4>17</vt:i4>
      </vt:variant>
    </vt:vector>
  </HeadingPairs>
  <TitlesOfParts>
    <vt:vector size="34" baseType="lpstr">
      <vt:lpstr>Arial</vt:lpstr>
      <vt:lpstr>SimSun</vt:lpstr>
      <vt:lpstr>Wingdings</vt:lpstr>
      <vt:lpstr>Times New Roman</vt:lpstr>
      <vt:lpstr>Cambria Math</vt:lpstr>
      <vt:lpstr>Cambria Math</vt:lpstr>
      <vt:lpstr>Yu Gothic UI Semilight</vt:lpstr>
      <vt:lpstr>MS UI Gothic</vt:lpstr>
      <vt:lpstr>.VnTime</vt:lpstr>
      <vt:lpstr>VNI-Times</vt:lpstr>
      <vt:lpstr>Microsoft YaHei</vt:lpstr>
      <vt:lpstr>Arial Unicode MS</vt:lpstr>
      <vt:lpstr>Calibri</vt:lpstr>
      <vt:lpstr>Office Theme</vt:lpstr>
      <vt:lpstr>Equation.3</vt:lpstr>
      <vt:lpstr>Equation.3</vt:lpstr>
      <vt:lpstr>Equation.DSMT4</vt:lpstr>
      <vt:lpstr>  KHÁI NIỆM HAI TAM GIÁC ĐỒNG DẠNG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Bài 2: ∆A’B’C’ ∽∆ABC theo tỉ số đồng dạng là k = 3/5. a) Tính tỉ số chu vi của hai tam giác đã cho. b) Cho biết hiệu  chu vi của hai tam giác trên là 40dm. Tính chu vi mỗi tam giác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164</cp:revision>
  <dcterms:created xsi:type="dcterms:W3CDTF">2000-12-31T17:33:00Z</dcterms:created>
  <dcterms:modified xsi:type="dcterms:W3CDTF">2021-02-19T13:56:30Z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1033-11.2.0.9984</vt:lpwstr>
  </property>
</Properties>
</file>