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1" r:id="rId2"/>
    <p:sldId id="274" r:id="rId3"/>
    <p:sldId id="275" r:id="rId4"/>
    <p:sldId id="281" r:id="rId5"/>
    <p:sldId id="298" r:id="rId6"/>
    <p:sldId id="287" r:id="rId7"/>
    <p:sldId id="288" r:id="rId8"/>
    <p:sldId id="290" r:id="rId9"/>
    <p:sldId id="291" r:id="rId10"/>
    <p:sldId id="292" r:id="rId11"/>
    <p:sldId id="299" r:id="rId12"/>
    <p:sldId id="300" r:id="rId13"/>
    <p:sldId id="293" r:id="rId14"/>
    <p:sldId id="28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1CD00"/>
    <a:srgbClr val="00CC00"/>
    <a:srgbClr val="D204B5"/>
    <a:srgbClr val="FFFFFF"/>
    <a:srgbClr val="002A00"/>
    <a:srgbClr val="B0E8C7"/>
    <a:srgbClr val="36174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876" autoAdjust="0"/>
  </p:normalViewPr>
  <p:slideViewPr>
    <p:cSldViewPr>
      <p:cViewPr varScale="1">
        <p:scale>
          <a:sx n="74" d="100"/>
          <a:sy n="74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46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36.wmf"/><Relationship Id="rId7" Type="http://schemas.openxmlformats.org/officeDocument/2006/relationships/image" Target="../media/image2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0C520-70B1-4CCA-B97E-873E8FCE5304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2F56E-1AA4-42C7-A610-9561CEE51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890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2F56E-1AA4-42C7-A610-9561CEE512F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0900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2F56E-1AA4-42C7-A610-9561CEE512F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7243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2F56E-1AA4-42C7-A610-9561CEE512F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2161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2F56E-1AA4-42C7-A610-9561CEE512F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2161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2F56E-1AA4-42C7-A610-9561CEE512F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4295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2F56E-1AA4-42C7-A610-9561CEE512F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1150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2F56E-1AA4-42C7-A610-9561CEE512F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2161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2F56E-1AA4-42C7-A610-9561CEE512F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0312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2F56E-1AA4-42C7-A610-9561CEE512F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1506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043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329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3062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454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601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244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54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2565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396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887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404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D089-BFC9-40C8-A9F7-B24090F844CD}" type="datetimeFigureOut">
              <a:rPr lang="en-US" smtClean="0"/>
              <a:pPr/>
              <a:t>27/08/2020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CC272-3575-45E1-A74D-8F9E25D54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141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hanhhha\GADT%20-%20T3%20-%20PHAM%20HA\TINH%20CHAT%20CO%20BAN%20CUA%20PHEP%20CONG%20PHAN%20SO\And%20I%20love%20her.mp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0.bin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1.png"/><Relationship Id="rId2" Type="http://schemas.openxmlformats.org/officeDocument/2006/relationships/tags" Target="../tags/tag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0.png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9.png"/><Relationship Id="rId4" Type="http://schemas.openxmlformats.org/officeDocument/2006/relationships/oleObject" Target="../embeddings/oleObject51.bin"/><Relationship Id="rId9" Type="http://schemas.openxmlformats.org/officeDocument/2006/relationships/image" Target="../media/image48.png"/><Relationship Id="rId14" Type="http://schemas.openxmlformats.org/officeDocument/2006/relationships/image" Target="../media/image5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WordArt 6"/>
          <p:cNvSpPr>
            <a:spLocks noChangeArrowheads="1" noChangeShapeType="1" noTextEdit="1"/>
          </p:cNvSpPr>
          <p:nvPr/>
        </p:nvSpPr>
        <p:spPr bwMode="auto">
          <a:xfrm>
            <a:off x="1828800" y="838200"/>
            <a:ext cx="50292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3300"/>
              </a:extrusionClr>
              <a:contourClr>
                <a:srgbClr val="0066CC"/>
              </a:contourClr>
            </a:sp3d>
          </a:bodyPr>
          <a:lstStyle/>
          <a:p>
            <a:pPr algn="ctr"/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0066CC"/>
                </a:solidFill>
                <a:latin typeface="VNI-Times"/>
              </a:rPr>
              <a:t>HÌNH </a:t>
            </a:r>
            <a:r>
              <a:rPr lang="en-US" sz="3600" b="1" i="1" kern="10" dirty="0" smtClean="0">
                <a:ln w="9525">
                  <a:round/>
                  <a:headEnd/>
                  <a:tailEnd/>
                </a:ln>
                <a:solidFill>
                  <a:srgbClr val="0066CC"/>
                </a:solidFill>
                <a:latin typeface="VNI-Times"/>
              </a:rPr>
              <a:t>HOC 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0066CC"/>
                </a:solidFill>
                <a:latin typeface="VNI-Times"/>
              </a:rPr>
              <a:t>9</a:t>
            </a:r>
          </a:p>
        </p:txBody>
      </p:sp>
      <p:pic>
        <p:nvPicPr>
          <p:cNvPr id="3079" name="And I love her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53124816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0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"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3500" y="922435"/>
            <a:ext cx="9067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21 cm,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20,8 cm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3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088" y="2410340"/>
            <a:ext cx="4495800" cy="241376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 Minh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94178" y="2422261"/>
            <a:ext cx="4495800" cy="241376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 Nam </a:t>
            </a:r>
            <a:r>
              <a:rPr lang="en-US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4856202"/>
            <a:ext cx="5410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ction Button: Custom 10">
            <a:hlinkClick r:id="" action="ppaction://noaction" highlightClick="1"/>
          </p:cNvPr>
          <p:cNvSpPr/>
          <p:nvPr/>
        </p:nvSpPr>
        <p:spPr>
          <a:xfrm>
            <a:off x="4769427" y="5915627"/>
            <a:ext cx="717214" cy="584775"/>
          </a:xfrm>
          <a:prstGeom prst="actionButtonBlank">
            <a:avLst/>
          </a:prstGeom>
          <a:solidFill>
            <a:srgbClr val="FF00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B</a:t>
            </a:r>
          </a:p>
        </p:txBody>
      </p:sp>
      <p:sp>
        <p:nvSpPr>
          <p:cNvPr id="12" name="Action Button: Custom 11">
            <a:hlinkClick r:id="" action="ppaction://noaction" highlightClick="1"/>
          </p:cNvPr>
          <p:cNvSpPr/>
          <p:nvPr/>
        </p:nvSpPr>
        <p:spPr>
          <a:xfrm>
            <a:off x="381000" y="5448002"/>
            <a:ext cx="838200" cy="571815"/>
          </a:xfrm>
          <a:prstGeom prst="actionButtonBlank">
            <a:avLst/>
          </a:prstGeom>
          <a:solidFill>
            <a:srgbClr val="FF00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A</a:t>
            </a:r>
            <a:endParaRPr lang="en-US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5479817" y="5930429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9200" y="5448002"/>
            <a:ext cx="3582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72835390"/>
              </p:ext>
            </p:extLst>
          </p:nvPr>
        </p:nvGraphicFramePr>
        <p:xfrm>
          <a:off x="105416" y="2809908"/>
          <a:ext cx="4407823" cy="1939209"/>
        </p:xfrm>
        <a:graphic>
          <a:graphicData uri="http://schemas.openxmlformats.org/presentationml/2006/ole">
            <p:oleObj spid="_x0000_s10423" name="Equation" r:id="rId3" imgW="1904760" imgH="838080" progId="Equation.3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87058026"/>
              </p:ext>
            </p:extLst>
          </p:nvPr>
        </p:nvGraphicFramePr>
        <p:xfrm>
          <a:off x="4589140" y="2827004"/>
          <a:ext cx="4407823" cy="1939209"/>
        </p:xfrm>
        <a:graphic>
          <a:graphicData uri="http://schemas.openxmlformats.org/presentationml/2006/ole">
            <p:oleObj spid="_x0000_s10424" name="Equation" r:id="rId4" imgW="1904760" imgH="838080" progId="Equation.3">
              <p:embed/>
            </p:oleObj>
          </a:graphicData>
        </a:graphic>
      </p:graphicFrame>
      <p:sp>
        <p:nvSpPr>
          <p:cNvPr id="23" name="Title 1"/>
          <p:cNvSpPr txBox="1">
            <a:spLocks/>
          </p:cNvSpPr>
          <p:nvPr/>
        </p:nvSpPr>
        <p:spPr>
          <a:xfrm>
            <a:off x="0" y="3517"/>
            <a:ext cx="9143999" cy="987083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308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517"/>
            <a:ext cx="8686800" cy="45368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67 SGK/95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6591" y="533400"/>
            <a:ext cx="883754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3,14,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9869" y="4648200"/>
            <a:ext cx="4386767" cy="12191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99265339"/>
              </p:ext>
            </p:extLst>
          </p:nvPr>
        </p:nvGraphicFramePr>
        <p:xfrm>
          <a:off x="152400" y="1863297"/>
          <a:ext cx="8771730" cy="2632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19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19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19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19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6195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6195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877501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7501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77501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35,6</a:t>
                      </a:r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20,8</a:t>
                      </a:r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9,2</a:t>
                      </a:r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676400" y="3711714"/>
            <a:ext cx="1371600" cy="707886"/>
          </a:xfrm>
          <a:prstGeom prst="rect">
            <a:avLst/>
          </a:prstGeom>
          <a:solidFill>
            <a:srgbClr val="D204B5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smtClean="0"/>
              <a:t>15,7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3124200" y="1912203"/>
            <a:ext cx="1295400" cy="830997"/>
          </a:xfrm>
          <a:prstGeom prst="rect">
            <a:avLst/>
          </a:prstGeom>
          <a:solidFill>
            <a:srgbClr val="D204B5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000" dirty="0" smtClean="0"/>
              <a:t>40,8</a:t>
            </a:r>
            <a:endParaRPr lang="en-US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7523018" y="1959114"/>
            <a:ext cx="1316182" cy="707886"/>
          </a:xfrm>
          <a:prstGeom prst="rect">
            <a:avLst/>
          </a:prstGeom>
          <a:solidFill>
            <a:srgbClr val="D204B5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smtClean="0"/>
              <a:t>21,1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6130636" y="3711714"/>
            <a:ext cx="1260764" cy="707886"/>
          </a:xfrm>
          <a:prstGeom prst="rect">
            <a:avLst/>
          </a:prstGeom>
          <a:solidFill>
            <a:srgbClr val="D204B5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4,4</a:t>
            </a:r>
            <a:endParaRPr lang="en-US" sz="40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27949116"/>
              </p:ext>
            </p:extLst>
          </p:nvPr>
        </p:nvGraphicFramePr>
        <p:xfrm>
          <a:off x="1893166" y="2819400"/>
          <a:ext cx="844550" cy="711200"/>
        </p:xfrm>
        <a:graphic>
          <a:graphicData uri="http://schemas.openxmlformats.org/presentationml/2006/ole">
            <p:oleObj spid="_x0000_s14722" name="Equation" r:id="rId4" imgW="241200" imgH="2030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45019109"/>
              </p:ext>
            </p:extLst>
          </p:nvPr>
        </p:nvGraphicFramePr>
        <p:xfrm>
          <a:off x="3352800" y="2819400"/>
          <a:ext cx="844550" cy="711200"/>
        </p:xfrm>
        <a:graphic>
          <a:graphicData uri="http://schemas.openxmlformats.org/presentationml/2006/ole">
            <p:oleObj spid="_x0000_s14723" name="Equation" r:id="rId5" imgW="241200" imgH="2030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77829270"/>
              </p:ext>
            </p:extLst>
          </p:nvPr>
        </p:nvGraphicFramePr>
        <p:xfrm>
          <a:off x="4724400" y="2786797"/>
          <a:ext cx="993254" cy="794603"/>
        </p:xfrm>
        <a:graphic>
          <a:graphicData uri="http://schemas.openxmlformats.org/presentationml/2006/ole">
            <p:oleObj spid="_x0000_s14724" name="Equation" r:id="rId6" imgW="253800" imgH="20304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36165310"/>
              </p:ext>
            </p:extLst>
          </p:nvPr>
        </p:nvGraphicFramePr>
        <p:xfrm>
          <a:off x="6248400" y="2841625"/>
          <a:ext cx="844550" cy="666750"/>
        </p:xfrm>
        <a:graphic>
          <a:graphicData uri="http://schemas.openxmlformats.org/presentationml/2006/ole">
            <p:oleObj spid="_x0000_s14725" name="Equation" r:id="rId7" imgW="241200" imgH="19044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39213834"/>
              </p:ext>
            </p:extLst>
          </p:nvPr>
        </p:nvGraphicFramePr>
        <p:xfrm>
          <a:off x="7681913" y="2743200"/>
          <a:ext cx="889000" cy="711200"/>
        </p:xfrm>
        <a:graphic>
          <a:graphicData uri="http://schemas.openxmlformats.org/presentationml/2006/ole">
            <p:oleObj spid="_x0000_s14726" name="Equation" r:id="rId8" imgW="253800" imgH="20304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06440162"/>
              </p:ext>
            </p:extLst>
          </p:nvPr>
        </p:nvGraphicFramePr>
        <p:xfrm>
          <a:off x="4213262" y="568036"/>
          <a:ext cx="412676" cy="477982"/>
        </p:xfrm>
        <a:graphic>
          <a:graphicData uri="http://schemas.openxmlformats.org/presentationml/2006/ole">
            <p:oleObj spid="_x0000_s14727" name="Equation" r:id="rId9" imgW="139700" imgH="13970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76529143"/>
              </p:ext>
            </p:extLst>
          </p:nvPr>
        </p:nvGraphicFramePr>
        <p:xfrm>
          <a:off x="152400" y="5562600"/>
          <a:ext cx="1938228" cy="1066800"/>
        </p:xfrm>
        <a:graphic>
          <a:graphicData uri="http://schemas.openxmlformats.org/presentationml/2006/ole">
            <p:oleObj spid="_x0000_s14728" name="Equation" r:id="rId10" imgW="520560" imgH="393480" progId="Equation.3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70517253"/>
              </p:ext>
            </p:extLst>
          </p:nvPr>
        </p:nvGraphicFramePr>
        <p:xfrm>
          <a:off x="2295347" y="5431699"/>
          <a:ext cx="6772453" cy="1295183"/>
        </p:xfrm>
        <a:graphic>
          <a:graphicData uri="http://schemas.openxmlformats.org/presentationml/2006/ole">
            <p:oleObj spid="_x0000_s14729" name="Equation" r:id="rId11" imgW="1523880" imgH="393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55980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5" grpId="0" animBg="1"/>
      <p:bldP spid="16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7"/>
            <a:ext cx="9144000" cy="68228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69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SGK/95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" y="609600"/>
            <a:ext cx="91428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bơm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1, 672 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88 cm.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9930" y="3276600"/>
            <a:ext cx="8763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Tx/>
              <a:buChar char="-"/>
            </a:pP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3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3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3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3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0658" y="3845004"/>
            <a:ext cx="42712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94736253"/>
              </p:ext>
            </p:extLst>
          </p:nvPr>
        </p:nvGraphicFramePr>
        <p:xfrm>
          <a:off x="228601" y="4472094"/>
          <a:ext cx="3352800" cy="633306"/>
        </p:xfrm>
        <a:graphic>
          <a:graphicData uri="http://schemas.openxmlformats.org/presentationml/2006/ole">
            <p:oleObj spid="_x0000_s15550" name="Equation" r:id="rId4" imgW="1143000" imgH="2156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0658" y="5140404"/>
            <a:ext cx="41142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36332285"/>
              </p:ext>
            </p:extLst>
          </p:nvPr>
        </p:nvGraphicFramePr>
        <p:xfrm>
          <a:off x="228600" y="5844721"/>
          <a:ext cx="3200400" cy="632279"/>
        </p:xfrm>
        <a:graphic>
          <a:graphicData uri="http://schemas.openxmlformats.org/presentationml/2006/ole">
            <p:oleObj spid="_x0000_s15551" name="Equation" r:id="rId5" imgW="1091880" imgH="2156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343400" y="3436982"/>
            <a:ext cx="492239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22810" y="3311604"/>
            <a:ext cx="12235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300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65930574"/>
              </p:ext>
            </p:extLst>
          </p:nvPr>
        </p:nvGraphicFramePr>
        <p:xfrm>
          <a:off x="4419600" y="4439900"/>
          <a:ext cx="2633662" cy="612909"/>
        </p:xfrm>
        <a:graphic>
          <a:graphicData uri="http://schemas.openxmlformats.org/presentationml/2006/ole">
            <p:oleObj spid="_x0000_s15552" name="Equation" r:id="rId6" imgW="927000" imgH="21564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419599" y="4861173"/>
            <a:ext cx="484619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19194122"/>
              </p:ext>
            </p:extLst>
          </p:nvPr>
        </p:nvGraphicFramePr>
        <p:xfrm>
          <a:off x="5105400" y="5715000"/>
          <a:ext cx="3700462" cy="1079409"/>
        </p:xfrm>
        <a:graphic>
          <a:graphicData uri="http://schemas.openxmlformats.org/presentationml/2006/ole">
            <p:oleObj spid="_x0000_s15553" name="Equation" r:id="rId7" imgW="1434960" imgH="419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56065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7" grpId="1"/>
      <p:bldP spid="6" grpId="0"/>
      <p:bldP spid="8" grpId="0"/>
      <p:bldP spid="10" grpId="0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7315200" y="0"/>
            <a:ext cx="1295400" cy="83099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FF00"/>
                </a:solidFill>
              </a:rPr>
              <a:t>C =2</a:t>
            </a:r>
            <a:r>
              <a:rPr lang="en-US" sz="2400" b="1" dirty="0">
                <a:solidFill>
                  <a:srgbClr val="FFFF00"/>
                </a:solidFill>
                <a:sym typeface="Symbol" panose="05050102010706020507" pitchFamily="18" charset="2"/>
              </a:rPr>
              <a:t></a:t>
            </a:r>
            <a:r>
              <a:rPr lang="en-US" sz="2400" dirty="0">
                <a:solidFill>
                  <a:srgbClr val="FFFF00"/>
                </a:solidFill>
                <a:sym typeface="Symbol" panose="05050102010706020507" pitchFamily="18" charset="2"/>
              </a:rPr>
              <a:t>R</a:t>
            </a:r>
          </a:p>
          <a:p>
            <a:pPr eaLnBrk="0" hangingPunct="0"/>
            <a:r>
              <a:rPr lang="en-US" sz="2400" dirty="0">
                <a:solidFill>
                  <a:srgbClr val="FFFF00"/>
                </a:solidFill>
                <a:sym typeface="Symbol" panose="05050102010706020507" pitchFamily="18" charset="2"/>
              </a:rPr>
              <a:t>C = </a:t>
            </a:r>
            <a:r>
              <a:rPr lang="en-US" sz="2400" b="1" dirty="0">
                <a:solidFill>
                  <a:srgbClr val="FFFF00"/>
                </a:solidFill>
                <a:sym typeface="Symbol" panose="05050102010706020507" pitchFamily="18" charset="2"/>
              </a:rPr>
              <a:t></a:t>
            </a:r>
            <a:r>
              <a:rPr lang="en-US" sz="2400" dirty="0">
                <a:solidFill>
                  <a:srgbClr val="FFFF00"/>
                </a:solidFill>
                <a:sym typeface="Symbol" panose="05050102010706020507" pitchFamily="18" charset="2"/>
              </a:rPr>
              <a:t>d</a:t>
            </a:r>
          </a:p>
        </p:txBody>
      </p:sp>
      <p:graphicFrame>
        <p:nvGraphicFramePr>
          <p:cNvPr id="1198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51209879"/>
              </p:ext>
            </p:extLst>
          </p:nvPr>
        </p:nvGraphicFramePr>
        <p:xfrm>
          <a:off x="7239000" y="1600200"/>
          <a:ext cx="1757363" cy="708025"/>
        </p:xfrm>
        <a:graphic>
          <a:graphicData uri="http://schemas.openxmlformats.org/presentationml/2006/ole">
            <p:oleObj spid="_x0000_s12598" name="Equation" r:id="rId4" imgW="1358900" imgH="558800" progId="Equation.DSMT4">
              <p:embed/>
            </p:oleObj>
          </a:graphicData>
        </a:graphic>
      </p:graphicFrame>
      <p:graphicFrame>
        <p:nvGraphicFramePr>
          <p:cNvPr id="1198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4771462"/>
              </p:ext>
            </p:extLst>
          </p:nvPr>
        </p:nvGraphicFramePr>
        <p:xfrm>
          <a:off x="7620000" y="3124200"/>
          <a:ext cx="1295400" cy="708025"/>
        </p:xfrm>
        <a:graphic>
          <a:graphicData uri="http://schemas.openxmlformats.org/presentationml/2006/ole">
            <p:oleObj spid="_x0000_s12599" name="Equation" r:id="rId5" imgW="914400" imgH="558800" progId="Equation.DSMT4">
              <p:embed/>
            </p:oleObj>
          </a:graphicData>
        </a:graphic>
      </p:graphicFrame>
      <p:graphicFrame>
        <p:nvGraphicFramePr>
          <p:cNvPr id="1198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71573093"/>
              </p:ext>
            </p:extLst>
          </p:nvPr>
        </p:nvGraphicFramePr>
        <p:xfrm>
          <a:off x="7747379" y="4490797"/>
          <a:ext cx="1143000" cy="601663"/>
        </p:xfrm>
        <a:graphic>
          <a:graphicData uri="http://schemas.openxmlformats.org/presentationml/2006/ole">
            <p:oleObj spid="_x0000_s12600" name="Equation" r:id="rId6" imgW="1091726" imgH="495085" progId="Equation.DSMT4">
              <p:embed/>
            </p:oleObj>
          </a:graphicData>
        </a:graphic>
      </p:graphicFrame>
      <p:graphicFrame>
        <p:nvGraphicFramePr>
          <p:cNvPr id="1198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32411769"/>
              </p:ext>
            </p:extLst>
          </p:nvPr>
        </p:nvGraphicFramePr>
        <p:xfrm>
          <a:off x="7467600" y="5715000"/>
          <a:ext cx="1524000" cy="749300"/>
        </p:xfrm>
        <a:graphic>
          <a:graphicData uri="http://schemas.openxmlformats.org/presentationml/2006/ole">
            <p:oleObj spid="_x0000_s12601" name="Equation" r:id="rId7" imgW="1040948" imgH="558558" progId="Equation.DSMT4">
              <p:embed/>
            </p:oleObj>
          </a:graphicData>
        </a:graphic>
      </p:graphicFrame>
      <p:pic>
        <p:nvPicPr>
          <p:cNvPr id="119815" name="Picture 7" descr="image00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813268">
            <a:off x="1219200" y="1143000"/>
            <a:ext cx="47053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9816" name="Picture 8" descr="image00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223" b="27374"/>
          <a:stretch>
            <a:fillRect/>
          </a:stretch>
        </p:blipFill>
        <p:spPr bwMode="auto">
          <a:xfrm rot="484915">
            <a:off x="5319713" y="88900"/>
            <a:ext cx="2109787" cy="112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9817" name="Picture 9" descr="image00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962"/>
          <a:stretch>
            <a:fillRect/>
          </a:stretch>
        </p:blipFill>
        <p:spPr bwMode="auto">
          <a:xfrm rot="631595">
            <a:off x="5283200" y="787400"/>
            <a:ext cx="2238375" cy="131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9818" name="Picture 10" descr="image00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0434"/>
          <a:stretch>
            <a:fillRect/>
          </a:stretch>
        </p:blipFill>
        <p:spPr bwMode="auto">
          <a:xfrm>
            <a:off x="1905000" y="3124200"/>
            <a:ext cx="3211513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9819" name="Picture 11" descr="image00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490913"/>
            <a:ext cx="3441700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9820" name="Picture 12" descr="image00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16269">
            <a:off x="4597400" y="4457700"/>
            <a:ext cx="3330575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9821" name="Oval 13"/>
          <p:cNvSpPr>
            <a:spLocks noChangeArrowheads="1"/>
          </p:cNvSpPr>
          <p:nvPr/>
        </p:nvSpPr>
        <p:spPr bwMode="auto">
          <a:xfrm>
            <a:off x="0" y="2438400"/>
            <a:ext cx="2011363" cy="2011363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grpSp>
        <p:nvGrpSpPr>
          <p:cNvPr id="119822" name="Group 14"/>
          <p:cNvGrpSpPr>
            <a:grpSpLocks/>
          </p:cNvGrpSpPr>
          <p:nvPr/>
        </p:nvGrpSpPr>
        <p:grpSpPr bwMode="auto">
          <a:xfrm rot="924256">
            <a:off x="4343400" y="5029200"/>
            <a:ext cx="3322638" cy="1244600"/>
            <a:chOff x="1104" y="3408"/>
            <a:chExt cx="2093" cy="784"/>
          </a:xfrm>
        </p:grpSpPr>
        <p:sp>
          <p:nvSpPr>
            <p:cNvPr id="119823" name="Text Box 15"/>
            <p:cNvSpPr txBox="1">
              <a:spLocks noChangeArrowheads="1"/>
            </p:cNvSpPr>
            <p:nvPr/>
          </p:nvSpPr>
          <p:spPr bwMode="auto">
            <a:xfrm>
              <a:off x="2112" y="3856"/>
              <a:ext cx="2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006666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/>
                <a:t>n</a:t>
              </a:r>
              <a:r>
                <a:rPr lang="en-US" sz="1400" baseline="30000"/>
                <a:t>0</a:t>
              </a:r>
              <a:endParaRPr lang="en-US" sz="1400"/>
            </a:p>
          </p:txBody>
        </p:sp>
        <p:pic>
          <p:nvPicPr>
            <p:cNvPr id="119824" name="Picture 16" descr="image008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3408"/>
              <a:ext cx="2093" cy="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9" name="Title 1"/>
          <p:cNvSpPr txBox="1">
            <a:spLocks/>
          </p:cNvSpPr>
          <p:nvPr/>
        </p:nvSpPr>
        <p:spPr>
          <a:xfrm>
            <a:off x="0" y="3518"/>
            <a:ext cx="4724400" cy="81880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duy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xmlns="" val="1131092374"/>
      </p:ext>
    </p:extLst>
  </p:cSld>
  <p:clrMapOvr>
    <a:masterClrMapping/>
  </p:clrMapOvr>
  <p:transition advTm="692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9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1000"/>
                                        <p:tgtEl>
                                          <p:spTgt spid="11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9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9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nimBg="1"/>
      <p:bldP spid="1198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7"/>
            <a:ext cx="9144000" cy="987083"/>
          </a:xfrm>
          <a:solidFill>
            <a:schemeClr val="bg2"/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dò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303" y="1219200"/>
            <a:ext cx="876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66, 68, 70 SGK/95.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Ðoc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truoc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$ 10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01303" y="3733800"/>
            <a:ext cx="8763000" cy="1200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xmlns="" val="170371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523875" y="1600200"/>
            <a:ext cx="4324350" cy="4324350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915537" y="2460008"/>
            <a:ext cx="1770513" cy="1371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800793" y="3810000"/>
            <a:ext cx="885257" cy="1905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8337" y="2023216"/>
            <a:ext cx="5322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01182" y="5715000"/>
            <a:ext cx="5322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86050" y="3485376"/>
            <a:ext cx="5322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2205" y="4222150"/>
            <a:ext cx="5322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01391561"/>
              </p:ext>
            </p:extLst>
          </p:nvPr>
        </p:nvGraphicFramePr>
        <p:xfrm>
          <a:off x="1642494" y="3656091"/>
          <a:ext cx="873125" cy="558800"/>
        </p:xfrm>
        <a:graphic>
          <a:graphicData uri="http://schemas.openxmlformats.org/presentationml/2006/ole">
            <p:oleObj spid="_x0000_s1328" name="Equation" r:id="rId4" imgW="317160" imgH="2030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443413" y="1044117"/>
            <a:ext cx="3657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66592548"/>
              </p:ext>
            </p:extLst>
          </p:nvPr>
        </p:nvGraphicFramePr>
        <p:xfrm>
          <a:off x="7772400" y="1019601"/>
          <a:ext cx="908050" cy="558800"/>
        </p:xfrm>
        <a:graphic>
          <a:graphicData uri="http://schemas.openxmlformats.org/presentationml/2006/ole">
            <p:oleObj spid="_x0000_s1329" name="Equation" r:id="rId5" imgW="330120" imgH="203040" progId="Equation.3">
              <p:embed/>
            </p:oleObj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443412" y="1543022"/>
            <a:ext cx="3657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AmB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60513251"/>
              </p:ext>
            </p:extLst>
          </p:nvPr>
        </p:nvGraphicFramePr>
        <p:xfrm>
          <a:off x="7740649" y="1496408"/>
          <a:ext cx="873125" cy="558800"/>
        </p:xfrm>
        <a:graphic>
          <a:graphicData uri="http://schemas.openxmlformats.org/presentationml/2006/ole">
            <p:oleObj spid="_x0000_s1330" name="Equation" r:id="rId6" imgW="317160" imgH="203040" progId="Equation.3">
              <p:embed/>
            </p:oleObj>
          </a:graphicData>
        </a:graphic>
      </p:graphicFrame>
      <p:sp>
        <p:nvSpPr>
          <p:cNvPr id="25" name="Cloud Callout 24"/>
          <p:cNvSpPr/>
          <p:nvPr/>
        </p:nvSpPr>
        <p:spPr>
          <a:xfrm rot="21263566">
            <a:off x="5203360" y="2212475"/>
            <a:ext cx="3851899" cy="2674151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  <a:ln w="60325"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02788" y="1578401"/>
            <a:ext cx="4324350" cy="4324350"/>
          </a:xfrm>
          <a:prstGeom prst="ellipse">
            <a:avLst/>
          </a:prstGeom>
          <a:noFill/>
          <a:ln w="63500">
            <a:solidFill>
              <a:srgbClr val="C00000">
                <a:alpha val="9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c 3"/>
          <p:cNvSpPr/>
          <p:nvPr/>
        </p:nvSpPr>
        <p:spPr>
          <a:xfrm>
            <a:off x="518474" y="1581149"/>
            <a:ext cx="4371974" cy="4346149"/>
          </a:xfrm>
          <a:prstGeom prst="arc">
            <a:avLst>
              <a:gd name="adj1" fmla="val 6871945"/>
              <a:gd name="adj2" fmla="val 12938083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4" name="Picture 9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975" t="20776" r="57143" b="38252"/>
          <a:stretch>
            <a:fillRect/>
          </a:stretch>
        </p:blipFill>
        <p:spPr bwMode="auto">
          <a:xfrm>
            <a:off x="4827139" y="5324676"/>
            <a:ext cx="1726062" cy="1776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6650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7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2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5" grpId="0" animBg="1"/>
      <p:bldP spid="30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7"/>
            <a:ext cx="9144000" cy="987083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Tiêt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47</a:t>
            </a:r>
            <a:br>
              <a:rPr lang="en-US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: ĐỘ DÀI ĐƯỜNG TRÒN, CUNG TRÒN. LUYỆN TẬP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28131"/>
            <a:ext cx="8458200" cy="800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35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45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62500" y="1828800"/>
            <a:ext cx="4257343" cy="273900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C :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1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Font typeface="Arial" pitchFamily="34" charset="0"/>
              <a:buNone/>
            </a:pP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R :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endParaRPr lang="en-US" sz="1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             (   :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pi)</a:t>
            </a:r>
          </a:p>
          <a:p>
            <a:pPr marL="0" indent="0">
              <a:buFont typeface="Arial" pitchFamily="34" charset="0"/>
              <a:buNone/>
            </a:pP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d :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1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endParaRPr lang="en-US" sz="1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5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79437101"/>
              </p:ext>
            </p:extLst>
          </p:nvPr>
        </p:nvGraphicFramePr>
        <p:xfrm>
          <a:off x="4822757" y="3341825"/>
          <a:ext cx="1504500" cy="636519"/>
        </p:xfrm>
        <a:graphic>
          <a:graphicData uri="http://schemas.openxmlformats.org/presentationml/2006/ole">
            <p:oleObj spid="_x0000_s2515" name="Equation" r:id="rId4" imgW="533160" imgH="20304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29560787"/>
              </p:ext>
            </p:extLst>
          </p:nvPr>
        </p:nvGraphicFramePr>
        <p:xfrm>
          <a:off x="1317579" y="1856345"/>
          <a:ext cx="2868683" cy="659815"/>
        </p:xfrm>
        <a:graphic>
          <a:graphicData uri="http://schemas.openxmlformats.org/presentationml/2006/ole">
            <p:oleObj spid="_x0000_s2516" name="Equation" r:id="rId5" imgW="558720" imgH="17748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31514561"/>
              </p:ext>
            </p:extLst>
          </p:nvPr>
        </p:nvGraphicFramePr>
        <p:xfrm>
          <a:off x="1282311" y="3923521"/>
          <a:ext cx="2883479" cy="800879"/>
        </p:xfrm>
        <a:graphic>
          <a:graphicData uri="http://schemas.openxmlformats.org/presentationml/2006/ole">
            <p:oleObj spid="_x0000_s2517" name="Equation" r:id="rId6" imgW="457200" imgH="177480" progId="Equation.3">
              <p:embed/>
            </p:oleObj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591593" y="3066825"/>
            <a:ext cx="1451971" cy="819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91575993"/>
              </p:ext>
            </p:extLst>
          </p:nvPr>
        </p:nvGraphicFramePr>
        <p:xfrm>
          <a:off x="976928" y="5255168"/>
          <a:ext cx="6812312" cy="1265484"/>
        </p:xfrm>
        <a:graphic>
          <a:graphicData uri="http://schemas.openxmlformats.org/presentationml/2006/ole">
            <p:oleObj spid="_x0000_s2518" name="Equation" r:id="rId7" imgW="1231560" imgH="393480" progId="Equation.3">
              <p:embed/>
            </p:oleObj>
          </a:graphicData>
        </a:graphic>
      </p:graphicFrame>
      <p:graphicFrame>
        <p:nvGraphicFramePr>
          <p:cNvPr id="10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29152704"/>
              </p:ext>
            </p:extLst>
          </p:nvPr>
        </p:nvGraphicFramePr>
        <p:xfrm>
          <a:off x="6695837" y="3452876"/>
          <a:ext cx="390668" cy="451631"/>
        </p:xfrm>
        <a:graphic>
          <a:graphicData uri="http://schemas.openxmlformats.org/presentationml/2006/ole">
            <p:oleObj spid="_x0000_s2519" name="Equation" r:id="rId8" imgW="139700" imgH="1397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542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7"/>
            <a:ext cx="9144000" cy="987083"/>
          </a:xfrm>
          <a:solidFill>
            <a:schemeClr val="bg2"/>
          </a:solidFill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42995199"/>
              </p:ext>
            </p:extLst>
          </p:nvPr>
        </p:nvGraphicFramePr>
        <p:xfrm>
          <a:off x="7162800" y="209672"/>
          <a:ext cx="609600" cy="704728"/>
        </p:xfrm>
        <a:graphic>
          <a:graphicData uri="http://schemas.openxmlformats.org/presentationml/2006/ole">
            <p:oleObj spid="_x0000_s11672" name="Equation" r:id="rId4" imgW="139700" imgH="139700" progId="Equation.3">
              <p:embed/>
            </p:oleObj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76200" y="1255115"/>
            <a:ext cx="8915400" cy="26310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9869" y="4267200"/>
            <a:ext cx="8704262" cy="2051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pi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3,14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xấp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xỉ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(        )   </a:t>
            </a:r>
          </a:p>
        </p:txBody>
      </p:sp>
      <p:graphicFrame>
        <p:nvGraphicFramePr>
          <p:cNvPr id="10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2467870"/>
              </p:ext>
            </p:extLst>
          </p:nvPr>
        </p:nvGraphicFramePr>
        <p:xfrm>
          <a:off x="8250404" y="1408651"/>
          <a:ext cx="471652" cy="545253"/>
        </p:xfrm>
        <a:graphic>
          <a:graphicData uri="http://schemas.openxmlformats.org/presentationml/2006/ole">
            <p:oleObj spid="_x0000_s11673" name="Equation" r:id="rId5" imgW="139700" imgH="13970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78285956"/>
              </p:ext>
            </p:extLst>
          </p:nvPr>
        </p:nvGraphicFramePr>
        <p:xfrm>
          <a:off x="6029657" y="1912960"/>
          <a:ext cx="1590343" cy="672837"/>
        </p:xfrm>
        <a:graphic>
          <a:graphicData uri="http://schemas.openxmlformats.org/presentationml/2006/ole">
            <p:oleObj spid="_x0000_s11674" name="Equation" r:id="rId6" imgW="533160" imgH="20304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93762260"/>
              </p:ext>
            </p:extLst>
          </p:nvPr>
        </p:nvGraphicFramePr>
        <p:xfrm>
          <a:off x="3886200" y="3135848"/>
          <a:ext cx="1590343" cy="672837"/>
        </p:xfrm>
        <a:graphic>
          <a:graphicData uri="http://schemas.openxmlformats.org/presentationml/2006/ole">
            <p:oleObj spid="_x0000_s11675" name="Equation" r:id="rId7" imgW="533160" imgH="20304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8157287"/>
              </p:ext>
            </p:extLst>
          </p:nvPr>
        </p:nvGraphicFramePr>
        <p:xfrm>
          <a:off x="2133600" y="5621601"/>
          <a:ext cx="673100" cy="673100"/>
        </p:xfrm>
        <a:graphic>
          <a:graphicData uri="http://schemas.openxmlformats.org/presentationml/2006/ole">
            <p:oleObj spid="_x0000_s11676" name="Equation" r:id="rId8" imgW="126720" imgH="12672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53013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2209800" y="331435"/>
            <a:ext cx="5323609" cy="6498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65 SGK/94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65101" y="5124421"/>
            <a:ext cx="8704262" cy="2051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d = 2R</a:t>
            </a:r>
          </a:p>
          <a:p>
            <a:pPr marL="0" indent="0">
              <a:buNone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79963115"/>
              </p:ext>
            </p:extLst>
          </p:nvPr>
        </p:nvGraphicFramePr>
        <p:xfrm>
          <a:off x="0" y="2147906"/>
          <a:ext cx="8718871" cy="2692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55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55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455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455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455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4555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4555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897467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7467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97467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4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25,12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20090" y="317111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20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5290" y="4056221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 62,8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81299" y="225671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 5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34490" y="4056221"/>
            <a:ext cx="1316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 31,4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09108" y="4056221"/>
            <a:ext cx="1544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18,84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91099" y="2180510"/>
            <a:ext cx="1274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 1,5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34099" y="218051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000" dirty="0" smtClean="0">
                <a:solidFill>
                  <a:srgbClr val="C00000"/>
                </a:solidFill>
              </a:rPr>
              <a:t>3,18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39890" y="218051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 4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54581" y="301871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 6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99908" y="3218021"/>
            <a:ext cx="1163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6,37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39890" y="309491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 8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36126" y="4056221"/>
            <a:ext cx="1260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9,42</a:t>
            </a:r>
            <a:endParaRPr lang="en-US" sz="4000" dirty="0">
              <a:solidFill>
                <a:srgbClr val="C00000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39254013"/>
              </p:ext>
            </p:extLst>
          </p:nvPr>
        </p:nvGraphicFramePr>
        <p:xfrm>
          <a:off x="6260666" y="4968711"/>
          <a:ext cx="1636941" cy="1079420"/>
        </p:xfrm>
        <a:graphic>
          <a:graphicData uri="http://schemas.openxmlformats.org/presentationml/2006/ole">
            <p:oleObj spid="_x0000_s13504" name="Equation" r:id="rId4" imgW="596880" imgH="393480" progId="Equation.3">
              <p:embed/>
            </p:oleObj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01445629"/>
              </p:ext>
            </p:extLst>
          </p:nvPr>
        </p:nvGraphicFramePr>
        <p:xfrm>
          <a:off x="2057400" y="5986023"/>
          <a:ext cx="1808018" cy="643377"/>
        </p:xfrm>
        <a:graphic>
          <a:graphicData uri="http://schemas.openxmlformats.org/presentationml/2006/ole">
            <p:oleObj spid="_x0000_s13505" name="Equation" r:id="rId5" imgW="520560" imgH="177480" progId="Equation.3">
              <p:embed/>
            </p:oleObj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89999856"/>
              </p:ext>
            </p:extLst>
          </p:nvPr>
        </p:nvGraphicFramePr>
        <p:xfrm>
          <a:off x="4133705" y="5875336"/>
          <a:ext cx="1600200" cy="1033463"/>
        </p:xfrm>
        <a:graphic>
          <a:graphicData uri="http://schemas.openxmlformats.org/presentationml/2006/ole">
            <p:oleObj spid="_x0000_s13506" name="Equation" r:id="rId6" imgW="609480" imgH="393480" progId="Equation.3">
              <p:embed/>
            </p:oleObj>
          </a:graphicData>
        </a:graphic>
      </p:graphicFrame>
      <p:sp>
        <p:nvSpPr>
          <p:cNvPr id="27" name="Content Placeholder 2"/>
          <p:cNvSpPr txBox="1">
            <a:spLocks/>
          </p:cNvSpPr>
          <p:nvPr/>
        </p:nvSpPr>
        <p:spPr>
          <a:xfrm>
            <a:off x="281854" y="952002"/>
            <a:ext cx="8524009" cy="1040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3,14.       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79766325"/>
              </p:ext>
            </p:extLst>
          </p:nvPr>
        </p:nvGraphicFramePr>
        <p:xfrm>
          <a:off x="4817216" y="1350114"/>
          <a:ext cx="412750" cy="477838"/>
        </p:xfrm>
        <a:graphic>
          <a:graphicData uri="http://schemas.openxmlformats.org/presentationml/2006/ole">
            <p:oleObj spid="_x0000_s13507" name="Equation" r:id="rId7" imgW="139700" imgH="1397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7558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6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7"/>
            <a:ext cx="9144000" cy="987083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l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47 : ĐỘ DÀI ĐƯỜNG TRÒN, CUNG TRÒN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82" y="1037832"/>
            <a:ext cx="8458200" cy="800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40057" y="2895600"/>
            <a:ext cx="8359918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R (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         )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 …………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318146" y="1764631"/>
            <a:ext cx="7673453" cy="11309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1885733"/>
            <a:ext cx="609600" cy="552667"/>
          </a:xfrm>
          <a:prstGeom prst="rect">
            <a:avLst/>
          </a:prstGeom>
          <a:gradFill>
            <a:gsLst>
              <a:gs pos="74350">
                <a:srgbClr val="D1DCF1"/>
              </a:gs>
              <a:gs pos="0">
                <a:srgbClr val="D204B5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?2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03280458"/>
              </p:ext>
            </p:extLst>
          </p:nvPr>
        </p:nvGraphicFramePr>
        <p:xfrm>
          <a:off x="7315200" y="2937591"/>
          <a:ext cx="908050" cy="558800"/>
        </p:xfrm>
        <a:graphic>
          <a:graphicData uri="http://schemas.openxmlformats.org/presentationml/2006/ole">
            <p:oleObj spid="_x0000_s6828" name="Equation" r:id="rId4" imgW="330120" imgH="203040" progId="Equation.3">
              <p:embed/>
            </p:oleObj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177421" y="4000500"/>
            <a:ext cx="8814177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       = ...... 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87497331"/>
              </p:ext>
            </p:extLst>
          </p:nvPr>
        </p:nvGraphicFramePr>
        <p:xfrm>
          <a:off x="2020888" y="3978275"/>
          <a:ext cx="485775" cy="608013"/>
        </p:xfrm>
        <a:graphic>
          <a:graphicData uri="http://schemas.openxmlformats.org/presentationml/2006/ole">
            <p:oleObj spid="_x0000_s6829" name="Equation" r:id="rId5" imgW="152280" imgH="19044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3778865"/>
              </p:ext>
            </p:extLst>
          </p:nvPr>
        </p:nvGraphicFramePr>
        <p:xfrm>
          <a:off x="6720509" y="3800234"/>
          <a:ext cx="817192" cy="1013318"/>
        </p:xfrm>
        <a:graphic>
          <a:graphicData uri="http://schemas.openxmlformats.org/presentationml/2006/ole">
            <p:oleObj spid="_x0000_s6830" name="Equation" r:id="rId6" imgW="317160" imgH="393480" progId="Equation.3">
              <p:embed/>
            </p:oleObj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40057" y="5275756"/>
            <a:ext cx="8273482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…..... 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30845222"/>
              </p:ext>
            </p:extLst>
          </p:nvPr>
        </p:nvGraphicFramePr>
        <p:xfrm>
          <a:off x="2554963" y="5242311"/>
          <a:ext cx="566738" cy="647700"/>
        </p:xfrm>
        <a:graphic>
          <a:graphicData uri="http://schemas.openxmlformats.org/presentationml/2006/ole">
            <p:oleObj spid="_x0000_s6831" name="Equation" r:id="rId7" imgW="177480" imgH="203040" progId="Equation.3">
              <p:embed/>
            </p:oleObj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578893" y="1981200"/>
            <a:ext cx="8273482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35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56852587"/>
              </p:ext>
            </p:extLst>
          </p:nvPr>
        </p:nvGraphicFramePr>
        <p:xfrm>
          <a:off x="3083201" y="3543300"/>
          <a:ext cx="658813" cy="457200"/>
        </p:xfrm>
        <a:graphic>
          <a:graphicData uri="http://schemas.openxmlformats.org/presentationml/2006/ole">
            <p:oleObj spid="_x0000_s6832" name="Equation" r:id="rId8" imgW="317087" imgH="177569" progId="Equation.DSMT4">
              <p:embed/>
            </p:oleObj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85209059"/>
              </p:ext>
            </p:extLst>
          </p:nvPr>
        </p:nvGraphicFramePr>
        <p:xfrm>
          <a:off x="7892288" y="3842002"/>
          <a:ext cx="501650" cy="971550"/>
        </p:xfrm>
        <a:graphic>
          <a:graphicData uri="http://schemas.openxmlformats.org/presentationml/2006/ole">
            <p:oleObj spid="_x0000_s6833" name="Equation" r:id="rId9" imgW="279279" imgH="393529" progId="Equation.DSMT4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07957795"/>
              </p:ext>
            </p:extLst>
          </p:nvPr>
        </p:nvGraphicFramePr>
        <p:xfrm>
          <a:off x="7391400" y="5117395"/>
          <a:ext cx="1002538" cy="1151064"/>
        </p:xfrm>
        <a:graphic>
          <a:graphicData uri="http://schemas.openxmlformats.org/presentationml/2006/ole">
            <p:oleObj spid="_x0000_s6834" name="Equation" r:id="rId10" imgW="342720" imgH="393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55358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animBg="1"/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7"/>
            <a:ext cx="9144000" cy="987083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l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47: ĐỘ DÀI ĐƯỜNG TRÒN, CUNG TRÒN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71748"/>
            <a:ext cx="8458200" cy="800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227612" y="3200400"/>
            <a:ext cx="3366351" cy="183729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R :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n :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13549033"/>
              </p:ext>
            </p:extLst>
          </p:nvPr>
        </p:nvGraphicFramePr>
        <p:xfrm>
          <a:off x="1392721" y="1684699"/>
          <a:ext cx="2976562" cy="1296236"/>
        </p:xfrm>
        <a:graphic>
          <a:graphicData uri="http://schemas.openxmlformats.org/presentationml/2006/ole">
            <p:oleObj spid="_x0000_s7534" name="Equation" r:id="rId4" imgW="520560" imgH="393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4171426"/>
              </p:ext>
            </p:extLst>
          </p:nvPr>
        </p:nvGraphicFramePr>
        <p:xfrm>
          <a:off x="609601" y="5181601"/>
          <a:ext cx="7467600" cy="1428004"/>
        </p:xfrm>
        <a:graphic>
          <a:graphicData uri="http://schemas.openxmlformats.org/presentationml/2006/ole">
            <p:oleObj spid="_x0000_s7535" name="Equation" r:id="rId5" imgW="1523880" imgH="393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54097880"/>
              </p:ext>
            </p:extLst>
          </p:nvPr>
        </p:nvGraphicFramePr>
        <p:xfrm>
          <a:off x="1174750" y="3263900"/>
          <a:ext cx="273050" cy="546100"/>
        </p:xfrm>
        <a:graphic>
          <a:graphicData uri="http://schemas.openxmlformats.org/presentationml/2006/ole">
            <p:oleObj spid="_x0000_s7536" name="Equation" r:id="rId6" imgW="88560" imgH="177480" progId="Equation.3">
              <p:embed/>
            </p:oleObj>
          </a:graphicData>
        </a:graphic>
      </p:graphicFrame>
      <p:sp>
        <p:nvSpPr>
          <p:cNvPr id="18" name="Oval 17"/>
          <p:cNvSpPr/>
          <p:nvPr/>
        </p:nvSpPr>
        <p:spPr>
          <a:xfrm>
            <a:off x="5199009" y="1909260"/>
            <a:ext cx="2760426" cy="2788612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27" idx="2"/>
          </p:cNvCxnSpPr>
          <p:nvPr/>
        </p:nvCxnSpPr>
        <p:spPr>
          <a:xfrm>
            <a:off x="5469841" y="2498799"/>
            <a:ext cx="1117335" cy="8915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6028508" y="3368730"/>
            <a:ext cx="558670" cy="1219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683424" y="3159264"/>
            <a:ext cx="339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24583215"/>
              </p:ext>
            </p:extLst>
          </p:nvPr>
        </p:nvGraphicFramePr>
        <p:xfrm>
          <a:off x="5287124" y="3273942"/>
          <a:ext cx="530877" cy="567130"/>
        </p:xfrm>
        <a:graphic>
          <a:graphicData uri="http://schemas.openxmlformats.org/presentationml/2006/ole">
            <p:oleObj spid="_x0000_s7537" name="Equation" r:id="rId7" imgW="177480" imgH="190440" progId="Equation.3">
              <p:embed/>
            </p:oleObj>
          </a:graphicData>
        </a:graphic>
      </p:graphicFrame>
      <p:sp>
        <p:nvSpPr>
          <p:cNvPr id="27" name="Arc 26"/>
          <p:cNvSpPr/>
          <p:nvPr/>
        </p:nvSpPr>
        <p:spPr>
          <a:xfrm>
            <a:off x="5210174" y="1911620"/>
            <a:ext cx="2790826" cy="2802668"/>
          </a:xfrm>
          <a:prstGeom prst="arc">
            <a:avLst>
              <a:gd name="adj1" fmla="val 6871945"/>
              <a:gd name="adj2" fmla="val 12938083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975517" y="2447710"/>
            <a:ext cx="6116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</a:t>
            </a:r>
            <a:endParaRPr lang="en-US" sz="3200" dirty="0"/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25495591"/>
              </p:ext>
            </p:extLst>
          </p:nvPr>
        </p:nvGraphicFramePr>
        <p:xfrm>
          <a:off x="4860651" y="3196892"/>
          <a:ext cx="273050" cy="546100"/>
        </p:xfrm>
        <a:graphic>
          <a:graphicData uri="http://schemas.openxmlformats.org/presentationml/2006/ole">
            <p:oleObj spid="_x0000_s7538" name="Equation" r:id="rId8" imgW="88560" imgH="177480" progId="Equation.3">
              <p:embed/>
            </p:oleObj>
          </a:graphicData>
        </a:graphic>
      </p:graphicFrame>
      <p:sp>
        <p:nvSpPr>
          <p:cNvPr id="43" name="Arc 42"/>
          <p:cNvSpPr/>
          <p:nvPr/>
        </p:nvSpPr>
        <p:spPr>
          <a:xfrm rot="12375935">
            <a:off x="6307013" y="3064491"/>
            <a:ext cx="563469" cy="563469"/>
          </a:xfrm>
          <a:prstGeom prst="arc">
            <a:avLst>
              <a:gd name="adj1" fmla="val 16200000"/>
              <a:gd name="adj2" fmla="val 22091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5341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7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" grpId="0" animBg="1"/>
      <p:bldP spid="2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599" y="1606782"/>
            <a:ext cx="82296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10cm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484908" y="4183862"/>
            <a:ext cx="685800" cy="632840"/>
          </a:xfrm>
          <a:prstGeom prst="actionButtonBlank">
            <a:avLst/>
          </a:prstGeom>
          <a:solidFill>
            <a:srgbClr val="00CC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 smtClean="0"/>
              <a:t>B</a:t>
            </a:r>
            <a:endParaRPr lang="en-US" sz="5000" dirty="0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459508" y="3335996"/>
            <a:ext cx="685800" cy="632840"/>
          </a:xfrm>
          <a:prstGeom prst="actionButtonBlank">
            <a:avLst/>
          </a:prstGeom>
          <a:solidFill>
            <a:srgbClr val="00CC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 smtClean="0"/>
              <a:t>A</a:t>
            </a:r>
            <a:endParaRPr lang="en-US" sz="5000" dirty="0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501320" y="5050987"/>
            <a:ext cx="685800" cy="632840"/>
          </a:xfrm>
          <a:prstGeom prst="actionButtonBlank">
            <a:avLst/>
          </a:prstGeom>
          <a:solidFill>
            <a:srgbClr val="00CC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 smtClean="0"/>
              <a:t>C</a:t>
            </a:r>
            <a:endParaRPr lang="en-US" sz="5000" dirty="0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484908" y="5889187"/>
            <a:ext cx="685800" cy="632840"/>
          </a:xfrm>
          <a:prstGeom prst="actionButtonBlank">
            <a:avLst/>
          </a:prstGeom>
          <a:solidFill>
            <a:srgbClr val="00CC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/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64181" y="4235084"/>
            <a:ext cx="1600199" cy="658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l = 15,7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TextBox 19"/>
              <p:cNvSpPr txBox="1"/>
              <p:nvPr/>
            </p:nvSpPr>
            <p:spPr>
              <a:xfrm>
                <a:off x="1355784" y="5062923"/>
                <a:ext cx="21360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𝒍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𝟖</m:t>
                      </m:r>
                    </m:oMath>
                  </m:oMathPara>
                </a14:m>
                <a:endParaRPr lang="en-US" sz="36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784" y="5062923"/>
                <a:ext cx="2136030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95911274"/>
              </p:ext>
            </p:extLst>
          </p:nvPr>
        </p:nvGraphicFramePr>
        <p:xfrm>
          <a:off x="1707682" y="3441159"/>
          <a:ext cx="1530337" cy="588591"/>
        </p:xfrm>
        <a:graphic>
          <a:graphicData uri="http://schemas.openxmlformats.org/presentationml/2006/ole">
            <p:oleObj spid="_x0000_s8461" name="Equation" r:id="rId4" imgW="495000" imgH="1904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25282919"/>
              </p:ext>
            </p:extLst>
          </p:nvPr>
        </p:nvGraphicFramePr>
        <p:xfrm>
          <a:off x="1532431" y="5953204"/>
          <a:ext cx="1511300" cy="711200"/>
        </p:xfrm>
        <a:graphic>
          <a:graphicData uri="http://schemas.openxmlformats.org/presentationml/2006/ole">
            <p:oleObj spid="_x0000_s8462" name="Equation" r:id="rId5" imgW="431640" imgH="203040" progId="Equation.3">
              <p:embed/>
            </p:oleObj>
          </a:graphicData>
        </a:graphic>
      </p:graphicFrame>
      <p:sp>
        <p:nvSpPr>
          <p:cNvPr id="24" name="Title 1"/>
          <p:cNvSpPr txBox="1">
            <a:spLocks/>
          </p:cNvSpPr>
          <p:nvPr/>
        </p:nvSpPr>
        <p:spPr>
          <a:xfrm>
            <a:off x="0" y="758260"/>
            <a:ext cx="9144000" cy="987083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b="1" dirty="0">
              <a:solidFill>
                <a:srgbClr val="00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04797" y="3260950"/>
            <a:ext cx="355340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i="1" u="sng" dirty="0" err="1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b="1" i="1" u="sng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u="sng" dirty="0" err="1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i="1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28556656"/>
              </p:ext>
            </p:extLst>
          </p:nvPr>
        </p:nvGraphicFramePr>
        <p:xfrm>
          <a:off x="3733800" y="4495800"/>
          <a:ext cx="4876800" cy="1188027"/>
        </p:xfrm>
        <a:graphic>
          <a:graphicData uri="http://schemas.openxmlformats.org/presentationml/2006/ole">
            <p:oleObj spid="_x0000_s8463" name="Equation" r:id="rId6" imgW="1803240" imgH="393480" progId="Equation.3">
              <p:embed/>
            </p:oleObj>
          </a:graphicData>
        </a:graphic>
      </p:graphicFrame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0" y="3517"/>
            <a:ext cx="9144000" cy="75848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3/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594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2048" y="1765594"/>
            <a:ext cx="83997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35,6 cm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500" i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35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402484" y="3120806"/>
            <a:ext cx="685800" cy="632840"/>
          </a:xfrm>
          <a:prstGeom prst="actionButtonBlank">
            <a:avLst/>
          </a:prstGeom>
          <a:solidFill>
            <a:srgbClr val="FFFF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 smtClean="0">
                <a:solidFill>
                  <a:srgbClr val="FF0000"/>
                </a:solidFill>
              </a:rPr>
              <a:t>A</a:t>
            </a:r>
            <a:endParaRPr lang="en-US" sz="5000" dirty="0">
              <a:solidFill>
                <a:srgbClr val="FF0000"/>
              </a:solidFill>
            </a:endParaRPr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402484" y="3902961"/>
            <a:ext cx="685800" cy="632840"/>
          </a:xfrm>
          <a:prstGeom prst="actionButtonBlank">
            <a:avLst/>
          </a:prstGeom>
          <a:solidFill>
            <a:srgbClr val="FFFF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392061" y="4702579"/>
            <a:ext cx="685800" cy="632840"/>
          </a:xfrm>
          <a:prstGeom prst="actionButtonBlank">
            <a:avLst/>
          </a:prstGeom>
          <a:solidFill>
            <a:srgbClr val="FFFF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 smtClean="0">
                <a:solidFill>
                  <a:srgbClr val="FF0000"/>
                </a:solidFill>
              </a:rPr>
              <a:t>C</a:t>
            </a:r>
            <a:endParaRPr lang="en-US" sz="5000" dirty="0">
              <a:solidFill>
                <a:srgbClr val="FF0000"/>
              </a:solidFill>
            </a:endParaRPr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389785" y="5534436"/>
            <a:ext cx="685800" cy="632840"/>
          </a:xfrm>
          <a:prstGeom prst="actionButtonBlank">
            <a:avLst/>
          </a:prstGeom>
          <a:solidFill>
            <a:srgbClr val="FFFF00"/>
          </a:solidFill>
          <a:scene3d>
            <a:camera prst="orthographicFront"/>
            <a:lightRig rig="balanced" dir="t"/>
          </a:scene3d>
          <a:sp3d extrusionH="76200" contourW="12700" prstMaterial="plastic">
            <a:bevelT/>
            <a:bevelB/>
            <a:extrusionClr>
              <a:schemeClr val="tx1"/>
            </a:extrusionClr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19200" y="3121005"/>
            <a:ext cx="2590799" cy="658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R = 40,8 cm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97710" y="4725097"/>
            <a:ext cx="2590800" cy="658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R = 81,6 cm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12700" y="778511"/>
            <a:ext cx="9144000" cy="987083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56348696"/>
              </p:ext>
            </p:extLst>
          </p:nvPr>
        </p:nvGraphicFramePr>
        <p:xfrm>
          <a:off x="5788924" y="1765594"/>
          <a:ext cx="762000" cy="609600"/>
        </p:xfrm>
        <a:graphic>
          <a:graphicData uri="http://schemas.openxmlformats.org/presentationml/2006/ole">
            <p:oleObj spid="_x0000_s9565" name="Equation" r:id="rId3" imgW="253800" imgH="20304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78405197"/>
              </p:ext>
            </p:extLst>
          </p:nvPr>
        </p:nvGraphicFramePr>
        <p:xfrm>
          <a:off x="1254543" y="3960904"/>
          <a:ext cx="2477134" cy="649369"/>
        </p:xfrm>
        <a:graphic>
          <a:graphicData uri="http://schemas.openxmlformats.org/presentationml/2006/ole">
            <p:oleObj spid="_x0000_s9566" name="Equation" r:id="rId4" imgW="749160" imgH="20304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27696772"/>
              </p:ext>
            </p:extLst>
          </p:nvPr>
        </p:nvGraphicFramePr>
        <p:xfrm>
          <a:off x="1205552" y="5534436"/>
          <a:ext cx="2529992" cy="697929"/>
        </p:xfrm>
        <a:graphic>
          <a:graphicData uri="http://schemas.openxmlformats.org/presentationml/2006/ole">
            <p:oleObj spid="_x0000_s9567" name="Equation" r:id="rId5" imgW="736560" imgH="2030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898284" y="3022863"/>
            <a:ext cx="2743200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i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b="1" i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22418219"/>
              </p:ext>
            </p:extLst>
          </p:nvPr>
        </p:nvGraphicFramePr>
        <p:xfrm>
          <a:off x="4230103" y="4279771"/>
          <a:ext cx="4702916" cy="1268784"/>
        </p:xfrm>
        <a:graphic>
          <a:graphicData uri="http://schemas.openxmlformats.org/presentationml/2006/ole">
            <p:oleObj spid="_x0000_s9568" name="Equation" r:id="rId6" imgW="1739880" imgH="419040" progId="Equation.3">
              <p:embed/>
            </p:oleObj>
          </a:graphicData>
        </a:graphic>
      </p:graphicFrame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0" y="3517"/>
            <a:ext cx="9144000" cy="75848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3/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366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9.3|5.6|8.5|1.5|6.2|0.3|2.8|6|3.7|2.2|20.2|1|0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2583</TotalTime>
  <Words>728</Words>
  <Application>Microsoft Office PowerPoint</Application>
  <PresentationFormat>On-screen Show (4:3)</PresentationFormat>
  <Paragraphs>139</Paragraphs>
  <Slides>14</Slides>
  <Notes>9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Slide 1</vt:lpstr>
      <vt:lpstr>Slide 2</vt:lpstr>
      <vt:lpstr>Tiêt 47  : ĐỘ DÀI ĐƯỜNG TRÒN, CUNG TRÒN. LUYỆN TẬP</vt:lpstr>
      <vt:lpstr>Lưu ý khi sử dụng số </vt:lpstr>
      <vt:lpstr>Slide 5</vt:lpstr>
      <vt:lpstr>Tiết 47 : ĐỘ DÀI ĐƯỜNG TRÒN, CUNG TRÒN</vt:lpstr>
      <vt:lpstr>Tiết 47: ĐỘ DÀI ĐƯỜNG TRÒN, CUNG TRÒN</vt:lpstr>
      <vt:lpstr>3/Luyện tập</vt:lpstr>
      <vt:lpstr>3/Luyện tập</vt:lpstr>
      <vt:lpstr>Slide 10</vt:lpstr>
      <vt:lpstr> Bài tập 67 SGK/95 </vt:lpstr>
      <vt:lpstr>Bài tập 69 SGK/95</vt:lpstr>
      <vt:lpstr>Slide 13</vt:lpstr>
      <vt:lpstr>Dặn dò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Mai Phuong</dc:creator>
  <cp:lastModifiedBy>Admin</cp:lastModifiedBy>
  <cp:revision>183</cp:revision>
  <dcterms:created xsi:type="dcterms:W3CDTF">2014-03-02T08:54:30Z</dcterms:created>
  <dcterms:modified xsi:type="dcterms:W3CDTF">2020-08-27T03:26:37Z</dcterms:modified>
</cp:coreProperties>
</file>