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6" r:id="rId2"/>
    <p:sldId id="282" r:id="rId3"/>
    <p:sldId id="278" r:id="rId4"/>
    <p:sldId id="262" r:id="rId5"/>
    <p:sldId id="263" r:id="rId6"/>
    <p:sldId id="264" r:id="rId7"/>
    <p:sldId id="265" r:id="rId8"/>
    <p:sldId id="283" r:id="rId9"/>
    <p:sldId id="266" r:id="rId10"/>
    <p:sldId id="281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00"/>
    <a:srgbClr val="FF0066"/>
    <a:srgbClr val="6600CC"/>
    <a:srgbClr val="009900"/>
    <a:srgbClr val="FF00FF"/>
    <a:srgbClr val="00FF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15"/>
    <p:restoredTop sz="94660"/>
  </p:normalViewPr>
  <p:slideViewPr>
    <p:cSldViewPr showGuides="1">
      <p:cViewPr>
        <p:scale>
          <a:sx n="80" d="100"/>
          <a:sy n="80" d="100"/>
        </p:scale>
        <p:origin x="-1044" y="54"/>
      </p:cViewPr>
      <p:guideLst>
        <p:guide orient="horz" pos="217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B736A9-B79C-4B96-B93B-16D743BE1B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02/05/2020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pPr lvl="0" algn="r" eaLnBrk="1" hangingPunct="1">
                <a:buNone/>
              </a:pPr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94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pPr lvl="0" algn="r" eaLnBrk="1" hangingPunct="1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VNI-Times" pitchFamily="2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slide" Target="slide5.xml"/><Relationship Id="rId12" Type="http://schemas.openxmlformats.org/officeDocument/2006/relationships/hyperlink" Target="file:///G:\tin%208\TTDD3.ppt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jpeg"/><Relationship Id="rId1" Type="http://schemas.openxmlformats.org/officeDocument/2006/relationships/vmlDrawing" Target="../drawings/vmlDrawing1.vml"/><Relationship Id="rId6" Type="http://schemas.openxmlformats.org/officeDocument/2006/relationships/slide" Target="slide7.xml"/><Relationship Id="rId11" Type="http://schemas.openxmlformats.org/officeDocument/2006/relationships/hyperlink" Target="file:///G:\tin%208\Ngoai%20kh&#243;a1\TT3.ppt" TargetMode="External"/><Relationship Id="rId5" Type="http://schemas.openxmlformats.org/officeDocument/2006/relationships/image" Target="../media/image4.jpeg"/><Relationship Id="rId15" Type="http://schemas.openxmlformats.org/officeDocument/2006/relationships/oleObject" Target="../embeddings/oleObject1.bin"/><Relationship Id="rId10" Type="http://schemas.openxmlformats.org/officeDocument/2006/relationships/hyperlink" Target="file:///G:\tin%208\TTDD2.ppt" TargetMode="External"/><Relationship Id="rId4" Type="http://schemas.openxmlformats.org/officeDocument/2006/relationships/audio" Target="../media/audio1.wav"/><Relationship Id="rId9" Type="http://schemas.openxmlformats.org/officeDocument/2006/relationships/hyperlink" Target="file:///G:\tin%208\TTDD1.ppt" TargetMode="External"/><Relationship Id="rId1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/>
          <p:nvPr/>
        </p:nvSpPr>
        <p:spPr>
          <a:xfrm>
            <a:off x="3048000" y="0"/>
            <a:ext cx="488950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478213" y="279400"/>
            <a:ext cx="2250937" cy="5847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b="1" u="sng" kern="1200" cap="none" spc="0" normalizeH="0" baseline="0" noProof="0" dirty="0" err="1" smtClean="0">
                <a:solidFill>
                  <a:srgbClr val="660033"/>
                </a:solidFill>
                <a:latin typeface="Arial" panose="020B0604020202020204" pitchFamily="34" charset="0"/>
                <a:ea typeface="+mn-ea"/>
                <a:cs typeface="+mn-cs"/>
              </a:rPr>
              <a:t>Khởi</a:t>
            </a:r>
            <a:r>
              <a:rPr kumimoji="0" lang="en-US" b="1" u="sng" kern="1200" cap="none" spc="0" normalizeH="0" noProof="0" dirty="0" smtClean="0">
                <a:solidFill>
                  <a:srgbClr val="660033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b="1" u="sng" kern="1200" cap="none" spc="0" normalizeH="0" noProof="0" dirty="0" err="1" smtClean="0">
                <a:solidFill>
                  <a:srgbClr val="660033"/>
                </a:solidFill>
                <a:latin typeface="Arial" panose="020B0604020202020204" pitchFamily="34" charset="0"/>
                <a:ea typeface="+mn-ea"/>
                <a:cs typeface="+mn-cs"/>
              </a:rPr>
              <a:t>động</a:t>
            </a:r>
            <a:endParaRPr kumimoji="0" lang="en-US" b="1" u="sng" kern="1200" cap="none" spc="0" normalizeH="0" baseline="0" noProof="0" dirty="0">
              <a:solidFill>
                <a:srgbClr val="660033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0" y="304800"/>
            <a:ext cx="3709988" cy="3016250"/>
            <a:chOff x="159" y="918"/>
            <a:chExt cx="2337" cy="1900"/>
          </a:xfrm>
        </p:grpSpPr>
        <p:sp>
          <p:nvSpPr>
            <p:cNvPr id="5130" name="Line 7"/>
            <p:cNvSpPr/>
            <p:nvPr/>
          </p:nvSpPr>
          <p:spPr>
            <a:xfrm>
              <a:off x="1248" y="1217"/>
              <a:ext cx="768" cy="960"/>
            </a:xfrm>
            <a:prstGeom prst="line">
              <a:avLst/>
            </a:prstGeom>
            <a:ln w="38100" cap="flat" cmpd="sng">
              <a:solidFill>
                <a:srgbClr val="CC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1" name="Line 8"/>
            <p:cNvSpPr/>
            <p:nvPr/>
          </p:nvSpPr>
          <p:spPr>
            <a:xfrm>
              <a:off x="288" y="2183"/>
              <a:ext cx="2208" cy="0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2" name="Line 9"/>
            <p:cNvSpPr/>
            <p:nvPr/>
          </p:nvSpPr>
          <p:spPr>
            <a:xfrm>
              <a:off x="1248" y="1025"/>
              <a:ext cx="0" cy="1632"/>
            </a:xfrm>
            <a:prstGeom prst="line">
              <a:avLst/>
            </a:prstGeom>
            <a:ln w="3810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3" name="Text Box 10"/>
            <p:cNvSpPr txBox="1"/>
            <p:nvPr/>
          </p:nvSpPr>
          <p:spPr>
            <a:xfrm>
              <a:off x="1244" y="2462"/>
              <a:ext cx="116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endParaRPr lang="vi-VN" altLang="x-none" sz="2400" b="1" dirty="0">
                <a:latin typeface="VNtimes New Roman" pitchFamily="34" charset="0"/>
              </a:endParaRPr>
            </a:p>
          </p:txBody>
        </p:sp>
        <p:sp>
          <p:nvSpPr>
            <p:cNvPr id="5134" name="Oval 11"/>
            <p:cNvSpPr/>
            <p:nvPr/>
          </p:nvSpPr>
          <p:spPr>
            <a:xfrm>
              <a:off x="1981" y="2164"/>
              <a:ext cx="48" cy="48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vi-VN" altLang="x-none" dirty="0">
                <a:latin typeface="VNswitzerlandInserat" pitchFamily="34" charset="0"/>
              </a:endParaRPr>
            </a:p>
          </p:txBody>
        </p:sp>
        <p:sp>
          <p:nvSpPr>
            <p:cNvPr id="5135" name="Text Box 12"/>
            <p:cNvSpPr txBox="1"/>
            <p:nvPr/>
          </p:nvSpPr>
          <p:spPr>
            <a:xfrm>
              <a:off x="1868" y="2162"/>
              <a:ext cx="289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dirty="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136" name="Oval 13"/>
            <p:cNvSpPr/>
            <p:nvPr/>
          </p:nvSpPr>
          <p:spPr>
            <a:xfrm>
              <a:off x="1226" y="1195"/>
              <a:ext cx="48" cy="48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vi-VN" altLang="x-none" dirty="0">
                <a:latin typeface="VNswitzerlandInserat" pitchFamily="34" charset="0"/>
              </a:endParaRPr>
            </a:p>
          </p:txBody>
        </p:sp>
        <p:sp>
          <p:nvSpPr>
            <p:cNvPr id="5137" name="Text Box 14"/>
            <p:cNvSpPr txBox="1"/>
            <p:nvPr/>
          </p:nvSpPr>
          <p:spPr>
            <a:xfrm>
              <a:off x="1222" y="2122"/>
              <a:ext cx="317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b="1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5138" name="Rectangle 15"/>
            <p:cNvSpPr/>
            <p:nvPr/>
          </p:nvSpPr>
          <p:spPr>
            <a:xfrm>
              <a:off x="1261" y="2042"/>
              <a:ext cx="131" cy="131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wrap="none" anchor="ctr"/>
            <a:lstStyle/>
            <a:p>
              <a:pPr algn="ctr"/>
              <a:endParaRPr lang="vi-VN" altLang="x-none" dirty="0">
                <a:latin typeface="VNswitzerlandInserat" pitchFamily="34" charset="0"/>
              </a:endParaRPr>
            </a:p>
          </p:txBody>
        </p:sp>
        <p:sp>
          <p:nvSpPr>
            <p:cNvPr id="5139" name="Text Box 16"/>
            <p:cNvSpPr txBox="1"/>
            <p:nvPr/>
          </p:nvSpPr>
          <p:spPr>
            <a:xfrm>
              <a:off x="1227" y="918"/>
              <a:ext cx="303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dirty="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140" name="Rectangle 17"/>
            <p:cNvSpPr/>
            <p:nvPr/>
          </p:nvSpPr>
          <p:spPr>
            <a:xfrm>
              <a:off x="1269" y="2039"/>
              <a:ext cx="131" cy="131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rgbClr val="FF99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vi-VN" altLang="x-none" dirty="0">
                <a:latin typeface="VNswitzerlandInserat" pitchFamily="34" charset="0"/>
              </a:endParaRPr>
            </a:p>
          </p:txBody>
        </p:sp>
        <p:sp>
          <p:nvSpPr>
            <p:cNvPr id="5141" name="Text Box 18"/>
            <p:cNvSpPr txBox="1"/>
            <p:nvPr/>
          </p:nvSpPr>
          <p:spPr>
            <a:xfrm>
              <a:off x="1211" y="2527"/>
              <a:ext cx="224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400" b="1" dirty="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5142" name="Text Box 19"/>
            <p:cNvSpPr txBox="1"/>
            <p:nvPr/>
          </p:nvSpPr>
          <p:spPr>
            <a:xfrm>
              <a:off x="159" y="2159"/>
              <a:ext cx="289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400" b="1" dirty="0">
                  <a:latin typeface="Times New Roman" panose="02020603050405020304" pitchFamily="18" charset="0"/>
                </a:rPr>
                <a:t>d’</a:t>
              </a:r>
            </a:p>
          </p:txBody>
        </p:sp>
      </p:grpSp>
      <p:sp>
        <p:nvSpPr>
          <p:cNvPr id="42004" name="Text Box 20"/>
          <p:cNvSpPr txBox="1"/>
          <p:nvPr/>
        </p:nvSpPr>
        <p:spPr>
          <a:xfrm>
            <a:off x="3827463" y="1600200"/>
            <a:ext cx="5697537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b="1" u="sng" dirty="0">
                <a:latin typeface="Times New Roman" panose="02020603050405020304" pitchFamily="18" charset="0"/>
              </a:rPr>
              <a:t>Câu 1</a:t>
            </a:r>
            <a:r>
              <a:rPr u="sng" dirty="0">
                <a:latin typeface="Times New Roman" panose="02020603050405020304" pitchFamily="18" charset="0"/>
              </a:rPr>
              <a:t>:</a:t>
            </a:r>
            <a:r>
              <a:rPr dirty="0">
                <a:latin typeface="Times New Roman" panose="02020603050405020304" pitchFamily="18" charset="0"/>
              </a:rPr>
              <a:t>  Cho AB = 5cm; HB = 3cm</a:t>
            </a:r>
          </a:p>
          <a:p>
            <a:r>
              <a:rPr dirty="0">
                <a:latin typeface="Times New Roman" panose="02020603050405020304" pitchFamily="18" charset="0"/>
              </a:rPr>
              <a:t>Tính độ dài AH?</a:t>
            </a:r>
          </a:p>
        </p:txBody>
      </p:sp>
      <p:sp>
        <p:nvSpPr>
          <p:cNvPr id="5126" name="Text Box 24"/>
          <p:cNvSpPr txBox="1"/>
          <p:nvPr/>
        </p:nvSpPr>
        <p:spPr>
          <a:xfrm>
            <a:off x="1203325" y="3459163"/>
            <a:ext cx="1841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vi-VN" altLang="x-none" dirty="0">
              <a:latin typeface="VNswitzerlandInserat" pitchFamily="34" charset="0"/>
            </a:endParaRPr>
          </a:p>
        </p:txBody>
      </p:sp>
      <p:sp>
        <p:nvSpPr>
          <p:cNvPr id="42009" name="Rectangle 25"/>
          <p:cNvSpPr/>
          <p:nvPr/>
        </p:nvSpPr>
        <p:spPr>
          <a:xfrm>
            <a:off x="152400" y="4419600"/>
            <a:ext cx="8991600" cy="914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</a:pPr>
            <a:r>
              <a:rPr sz="3600" b="1" i="1" u="sng" dirty="0">
                <a:solidFill>
                  <a:srgbClr val="CC3300"/>
                </a:solidFill>
                <a:latin typeface="Times New Roman" panose="02020603050405020304" pitchFamily="18" charset="0"/>
              </a:rPr>
              <a:t>Câu 2:</a:t>
            </a:r>
            <a:r>
              <a:rPr sz="3600" dirty="0">
                <a:solidFill>
                  <a:srgbClr val="CC3300"/>
                </a:solidFill>
                <a:latin typeface="Times New Roman" panose="02020603050405020304" pitchFamily="18" charset="0"/>
              </a:rPr>
              <a:t> Hãy phát biểu hai định lý về quan hệ giữa góc và cạnh  đối diện trong một tam giác? </a:t>
            </a:r>
          </a:p>
        </p:txBody>
      </p:sp>
      <p:pic>
        <p:nvPicPr>
          <p:cNvPr id="5128" name="Picture 27" descr="4D0E9C1D773840AE93D84E15D99D64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5325" y="0"/>
            <a:ext cx="752475" cy="206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8" descr="Kết quả hình ảnh cho ảnh động dấu hỏ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0"/>
            <a:ext cx="1295400" cy="1663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4" grpId="0"/>
      <p:bldP spid="4200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5"/>
          <p:cNvSpPr txBox="1"/>
          <p:nvPr/>
        </p:nvSpPr>
        <p:spPr>
          <a:xfrm>
            <a:off x="2743200" y="152400"/>
            <a:ext cx="6400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Hãy điền v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 chỗ trống (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…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 trong các câu sau: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060" name="Text Box 6"/>
          <p:cNvSpPr txBox="1"/>
          <p:nvPr/>
        </p:nvSpPr>
        <p:spPr>
          <a:xfrm>
            <a:off x="4191000" y="1828800"/>
            <a:ext cx="4038600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lnSpc>
                <a:spcPct val="50000"/>
              </a:lnSpc>
              <a:spcBef>
                <a:spcPct val="50000"/>
              </a:spcBef>
              <a:buAutoNum type="alphaLcParenR"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CM: HB &gt; HC =&gt; AB&gt;AC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Có HB &gt;HC (gt)</a:t>
            </a:r>
            <a:endParaRPr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aphicFrame>
        <p:nvGraphicFramePr>
          <p:cNvPr id="2050" name="Object 11"/>
          <p:cNvGraphicFramePr>
            <a:graphicFrameLocks/>
          </p:cNvGraphicFramePr>
          <p:nvPr>
            <p:ph sz="quarter" idx="1"/>
          </p:nvPr>
        </p:nvGraphicFramePr>
        <p:xfrm>
          <a:off x="8667750" y="3352800"/>
          <a:ext cx="476250" cy="381000"/>
        </p:xfrm>
        <a:graphic>
          <a:graphicData uri="http://schemas.openxmlformats.org/presentationml/2006/ole">
            <p:oleObj spid="_x0000_s19465" r:id="rId3" imgW="190417" imgH="152334" progId="Equation.DSMT4">
              <p:embed/>
            </p:oleObj>
          </a:graphicData>
        </a:graphic>
      </p:graphicFrame>
      <p:graphicFrame>
        <p:nvGraphicFramePr>
          <p:cNvPr id="2051" name="Object 45"/>
          <p:cNvGraphicFramePr>
            <a:graphicFrameLocks/>
          </p:cNvGraphicFramePr>
          <p:nvPr>
            <p:ph sz="quarter" idx="1"/>
          </p:nvPr>
        </p:nvGraphicFramePr>
        <p:xfrm>
          <a:off x="8382000" y="4397375"/>
          <a:ext cx="762000" cy="538163"/>
        </p:xfrm>
        <a:graphic>
          <a:graphicData uri="http://schemas.openxmlformats.org/presentationml/2006/ole">
            <p:oleObj spid="_x0000_s19464" r:id="rId4" imgW="215713" imgH="152268" progId="Equation.DSMT4">
              <p:embed/>
            </p:oleObj>
          </a:graphicData>
        </a:graphic>
      </p:graphicFrame>
      <p:sp>
        <p:nvSpPr>
          <p:cNvPr id="2061" name="Text Box 15"/>
          <p:cNvSpPr txBox="1"/>
          <p:nvPr/>
        </p:nvSpPr>
        <p:spPr>
          <a:xfrm>
            <a:off x="4876800" y="25146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HB</a:t>
            </a:r>
            <a:r>
              <a:rPr sz="2400" b="1" baseline="30000" dirty="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……</a:t>
            </a:r>
            <a:r>
              <a:rPr sz="2400" b="1" baseline="300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HC</a:t>
            </a:r>
            <a:r>
              <a:rPr sz="2400" b="1" baseline="30000" dirty="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062" name="Text Box 19"/>
          <p:cNvSpPr txBox="1"/>
          <p:nvPr/>
        </p:nvSpPr>
        <p:spPr>
          <a:xfrm>
            <a:off x="4800600" y="34290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……………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3988" name="Text Box 20"/>
          <p:cNvSpPr txBox="1"/>
          <p:nvPr/>
        </p:nvSpPr>
        <p:spPr>
          <a:xfrm>
            <a:off x="6477000" y="2743200"/>
            <a:ext cx="457200" cy="579438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&gt;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3989" name="Text Box 21"/>
          <p:cNvSpPr txBox="1"/>
          <p:nvPr/>
        </p:nvSpPr>
        <p:spPr>
          <a:xfrm>
            <a:off x="4800600" y="32766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AB</a:t>
            </a:r>
            <a:r>
              <a:rPr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&gt; AC</a:t>
            </a:r>
            <a:r>
              <a:rPr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aphicFrame>
        <p:nvGraphicFramePr>
          <p:cNvPr id="2052" name="Object 22"/>
          <p:cNvGraphicFramePr>
            <a:graphicFrameLocks/>
          </p:cNvGraphicFramePr>
          <p:nvPr/>
        </p:nvGraphicFramePr>
        <p:xfrm>
          <a:off x="6705600" y="3352800"/>
          <a:ext cx="457200" cy="431800"/>
        </p:xfrm>
        <a:graphic>
          <a:graphicData uri="http://schemas.openxmlformats.org/presentationml/2006/ole">
            <p:oleObj spid="_x0000_s19463" r:id="rId5" imgW="190417" imgH="152334" progId="Equation.DSMT4">
              <p:embed/>
            </p:oleObj>
          </a:graphicData>
        </a:graphic>
      </p:graphicFrame>
      <p:sp>
        <p:nvSpPr>
          <p:cNvPr id="2065" name="Text Box 24"/>
          <p:cNvSpPr txBox="1"/>
          <p:nvPr/>
        </p:nvSpPr>
        <p:spPr>
          <a:xfrm>
            <a:off x="7200900" y="34290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………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..</a:t>
            </a:r>
            <a:endParaRPr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3993" name="Text Box 25"/>
          <p:cNvSpPr txBox="1"/>
          <p:nvPr/>
        </p:nvSpPr>
        <p:spPr>
          <a:xfrm>
            <a:off x="7086600" y="33528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AB</a:t>
            </a:r>
            <a:r>
              <a:rPr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&gt; AC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067" name="Text Box 26"/>
          <p:cNvSpPr txBox="1"/>
          <p:nvPr/>
        </p:nvSpPr>
        <p:spPr>
          <a:xfrm>
            <a:off x="361950" y="3886200"/>
            <a:ext cx="4038600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CM: AB&gt;AC=&gt; HB&gt;HC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Có AB &gt;AC (gt)</a:t>
            </a:r>
            <a:endParaRPr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aphicFrame>
        <p:nvGraphicFramePr>
          <p:cNvPr id="2053" name="Object 27"/>
          <p:cNvGraphicFramePr>
            <a:graphicFrameLocks/>
          </p:cNvGraphicFramePr>
          <p:nvPr/>
        </p:nvGraphicFramePr>
        <p:xfrm>
          <a:off x="438150" y="4506913"/>
          <a:ext cx="609600" cy="533400"/>
        </p:xfrm>
        <a:graphic>
          <a:graphicData uri="http://schemas.openxmlformats.org/presentationml/2006/ole">
            <p:oleObj spid="_x0000_s19462" r:id="rId6" imgW="190417" imgH="152334" progId="Equation.DSMT4">
              <p:embed/>
            </p:oleObj>
          </a:graphicData>
        </a:graphic>
      </p:graphicFrame>
      <p:sp>
        <p:nvSpPr>
          <p:cNvPr id="2068" name="Text Box 28"/>
          <p:cNvSpPr txBox="1"/>
          <p:nvPr/>
        </p:nvSpPr>
        <p:spPr>
          <a:xfrm>
            <a:off x="1123950" y="44958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AB</a:t>
            </a:r>
            <a:r>
              <a:rPr sz="2400" b="1" baseline="30000" dirty="0">
                <a:latin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……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AC</a:t>
            </a:r>
            <a:r>
              <a:rPr sz="2400" b="1" baseline="30000" dirty="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aphicFrame>
        <p:nvGraphicFramePr>
          <p:cNvPr id="2054" name="Object 29"/>
          <p:cNvGraphicFramePr>
            <a:graphicFrameLocks/>
          </p:cNvGraphicFramePr>
          <p:nvPr/>
        </p:nvGraphicFramePr>
        <p:xfrm>
          <a:off x="403225" y="5497513"/>
          <a:ext cx="609600" cy="487362"/>
        </p:xfrm>
        <a:graphic>
          <a:graphicData uri="http://schemas.openxmlformats.org/presentationml/2006/ole">
            <p:oleObj spid="_x0000_s19461" r:id="rId7" imgW="190417" imgH="152334" progId="Equation.DSMT4">
              <p:embed/>
            </p:oleObj>
          </a:graphicData>
        </a:graphic>
      </p:graphicFrame>
      <p:sp>
        <p:nvSpPr>
          <p:cNvPr id="83998" name="Text Box 30"/>
          <p:cNvSpPr txBox="1"/>
          <p:nvPr/>
        </p:nvSpPr>
        <p:spPr>
          <a:xfrm>
            <a:off x="1905000" y="4495800"/>
            <a:ext cx="457200" cy="4572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&gt;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3999" name="Text Box 31"/>
          <p:cNvSpPr txBox="1"/>
          <p:nvPr/>
        </p:nvSpPr>
        <p:spPr>
          <a:xfrm>
            <a:off x="933450" y="5486400"/>
            <a:ext cx="19621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HB</a:t>
            </a:r>
            <a:r>
              <a:rPr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&gt; HC</a:t>
            </a:r>
            <a:r>
              <a:rPr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aphicFrame>
        <p:nvGraphicFramePr>
          <p:cNvPr id="2055" name="Object 32"/>
          <p:cNvGraphicFramePr>
            <a:graphicFrameLocks/>
          </p:cNvGraphicFramePr>
          <p:nvPr/>
        </p:nvGraphicFramePr>
        <p:xfrm>
          <a:off x="403225" y="5943600"/>
          <a:ext cx="666750" cy="533400"/>
        </p:xfrm>
        <a:graphic>
          <a:graphicData uri="http://schemas.openxmlformats.org/presentationml/2006/ole">
            <p:oleObj spid="_x0000_s19460" r:id="rId8" imgW="190417" imgH="152334" progId="Equation.DSMT4">
              <p:embed/>
            </p:oleObj>
          </a:graphicData>
        </a:graphic>
      </p:graphicFrame>
      <p:sp>
        <p:nvSpPr>
          <p:cNvPr id="84001" name="Text Box 33"/>
          <p:cNvSpPr txBox="1"/>
          <p:nvPr/>
        </p:nvSpPr>
        <p:spPr>
          <a:xfrm>
            <a:off x="1143000" y="5943600"/>
            <a:ext cx="152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HB</a:t>
            </a:r>
            <a:r>
              <a:rPr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&gt; HC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072" name="Text Box 34"/>
          <p:cNvSpPr txBox="1"/>
          <p:nvPr/>
        </p:nvSpPr>
        <p:spPr>
          <a:xfrm>
            <a:off x="1123950" y="5984875"/>
            <a:ext cx="1600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………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..</a:t>
            </a:r>
            <a:endParaRPr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073" name="Text Box 35"/>
          <p:cNvSpPr txBox="1"/>
          <p:nvPr/>
        </p:nvSpPr>
        <p:spPr>
          <a:xfrm>
            <a:off x="990600" y="5562600"/>
            <a:ext cx="1371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……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.......</a:t>
            </a:r>
            <a:endParaRPr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074" name="Text Box 36"/>
          <p:cNvSpPr txBox="1"/>
          <p:nvPr/>
        </p:nvSpPr>
        <p:spPr>
          <a:xfrm>
            <a:off x="4724400" y="3886200"/>
            <a:ext cx="4038600" cy="604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lnSpc>
                <a:spcPct val="45000"/>
              </a:lnSpc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CM: HB = HC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 AB=AB</a:t>
            </a:r>
          </a:p>
          <a:p>
            <a:pPr marL="342900" indent="-342900">
              <a:lnSpc>
                <a:spcPct val="45000"/>
              </a:lnSpc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Có HB = HC (gt)</a:t>
            </a:r>
            <a:endParaRPr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075" name="Text Box 38"/>
          <p:cNvSpPr txBox="1"/>
          <p:nvPr/>
        </p:nvSpPr>
        <p:spPr>
          <a:xfrm>
            <a:off x="5486400" y="4364038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HB</a:t>
            </a:r>
            <a:r>
              <a:rPr sz="2400" b="1" baseline="30000" dirty="0">
                <a:latin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……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.. HC</a:t>
            </a:r>
            <a:r>
              <a:rPr sz="2400" b="1" baseline="30000" dirty="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4008" name="Text Box 40"/>
          <p:cNvSpPr txBox="1"/>
          <p:nvPr/>
        </p:nvSpPr>
        <p:spPr>
          <a:xfrm>
            <a:off x="6400800" y="4330700"/>
            <a:ext cx="457200" cy="5191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077" name="Text Box 42"/>
          <p:cNvSpPr txBox="1"/>
          <p:nvPr/>
        </p:nvSpPr>
        <p:spPr>
          <a:xfrm>
            <a:off x="5867400" y="5410200"/>
            <a:ext cx="1600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………</a:t>
            </a:r>
          </a:p>
        </p:txBody>
      </p:sp>
      <p:graphicFrame>
        <p:nvGraphicFramePr>
          <p:cNvPr id="2056" name="Object 48"/>
          <p:cNvGraphicFramePr>
            <a:graphicFrameLocks/>
          </p:cNvGraphicFramePr>
          <p:nvPr/>
        </p:nvGraphicFramePr>
        <p:xfrm>
          <a:off x="4953000" y="4930775"/>
          <a:ext cx="762000" cy="538163"/>
        </p:xfrm>
        <a:graphic>
          <a:graphicData uri="http://schemas.openxmlformats.org/presentationml/2006/ole">
            <p:oleObj spid="_x0000_s19459" r:id="rId9" imgW="215713" imgH="152268" progId="Equation.DSMT4">
              <p:embed/>
            </p:oleObj>
          </a:graphicData>
        </a:graphic>
      </p:graphicFrame>
      <p:graphicFrame>
        <p:nvGraphicFramePr>
          <p:cNvPr id="2057" name="Object 49"/>
          <p:cNvGraphicFramePr>
            <a:graphicFrameLocks/>
          </p:cNvGraphicFramePr>
          <p:nvPr/>
        </p:nvGraphicFramePr>
        <p:xfrm>
          <a:off x="4953000" y="5407025"/>
          <a:ext cx="762000" cy="538163"/>
        </p:xfrm>
        <a:graphic>
          <a:graphicData uri="http://schemas.openxmlformats.org/presentationml/2006/ole">
            <p:oleObj spid="_x0000_s19458" r:id="rId10" imgW="215713" imgH="152268" progId="Equation.DSMT4">
              <p:embed/>
            </p:oleObj>
          </a:graphicData>
        </a:graphic>
      </p:graphicFrame>
      <p:sp>
        <p:nvSpPr>
          <p:cNvPr id="2078" name="Text Box 51"/>
          <p:cNvSpPr txBox="1"/>
          <p:nvPr/>
        </p:nvSpPr>
        <p:spPr>
          <a:xfrm>
            <a:off x="5562600" y="4953000"/>
            <a:ext cx="3276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AH</a:t>
            </a:r>
            <a:r>
              <a:rPr sz="2400" b="1" baseline="30000" dirty="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+ HB</a:t>
            </a:r>
            <a:r>
              <a:rPr sz="2400" b="1" baseline="30000" dirty="0">
                <a:latin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…………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4020" name="Text Box 52"/>
          <p:cNvSpPr txBox="1"/>
          <p:nvPr/>
        </p:nvSpPr>
        <p:spPr>
          <a:xfrm>
            <a:off x="7315200" y="49149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AH</a:t>
            </a:r>
            <a:r>
              <a:rPr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+ HC</a:t>
            </a:r>
            <a:r>
              <a:rPr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4021" name="Text Box 53"/>
          <p:cNvSpPr txBox="1"/>
          <p:nvPr/>
        </p:nvSpPr>
        <p:spPr>
          <a:xfrm>
            <a:off x="5638800" y="5368925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AB</a:t>
            </a:r>
            <a:r>
              <a:rPr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= AC</a:t>
            </a:r>
            <a:r>
              <a:rPr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aphicFrame>
        <p:nvGraphicFramePr>
          <p:cNvPr id="2058" name="Object 54"/>
          <p:cNvGraphicFramePr>
            <a:graphicFrameLocks/>
          </p:cNvGraphicFramePr>
          <p:nvPr/>
        </p:nvGraphicFramePr>
        <p:xfrm>
          <a:off x="4876800" y="5921375"/>
          <a:ext cx="762000" cy="538163"/>
        </p:xfrm>
        <a:graphic>
          <a:graphicData uri="http://schemas.openxmlformats.org/presentationml/2006/ole">
            <p:oleObj spid="_x0000_s19457" r:id="rId11" imgW="215713" imgH="152268" progId="Equation.DSMT4">
              <p:embed/>
            </p:oleObj>
          </a:graphicData>
        </a:graphic>
      </p:graphicFrame>
      <p:sp>
        <p:nvSpPr>
          <p:cNvPr id="2081" name="Text Box 55"/>
          <p:cNvSpPr txBox="1"/>
          <p:nvPr/>
        </p:nvSpPr>
        <p:spPr>
          <a:xfrm>
            <a:off x="5562600" y="5924550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………</a:t>
            </a:r>
          </a:p>
        </p:txBody>
      </p:sp>
      <p:sp>
        <p:nvSpPr>
          <p:cNvPr id="84024" name="Text Box 56"/>
          <p:cNvSpPr txBox="1"/>
          <p:nvPr/>
        </p:nvSpPr>
        <p:spPr>
          <a:xfrm>
            <a:off x="5505450" y="5857875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AB = AC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083" name="Rectangle 65"/>
          <p:cNvSpPr/>
          <p:nvPr/>
        </p:nvSpPr>
        <p:spPr>
          <a:xfrm>
            <a:off x="4500563" y="2457450"/>
            <a:ext cx="376237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r>
              <a:rPr sz="3000" dirty="0">
                <a:solidFill>
                  <a:srgbClr val="000000"/>
                </a:solidFill>
                <a:latin typeface="Symbol" panose="05050102010706020507" pitchFamily="18" charset="2"/>
              </a:rPr>
              <a:t>Þ</a:t>
            </a:r>
            <a:endParaRPr dirty="0">
              <a:latin typeface="VNswitzerlandInserat" pitchFamily="34" charset="0"/>
            </a:endParaRPr>
          </a:p>
        </p:txBody>
      </p:sp>
      <p:sp>
        <p:nvSpPr>
          <p:cNvPr id="2084" name="Text Box 70"/>
          <p:cNvSpPr txBox="1"/>
          <p:nvPr/>
        </p:nvSpPr>
        <p:spPr>
          <a:xfrm>
            <a:off x="3810000" y="457200"/>
            <a:ext cx="4114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Theo định lí Pytago, ta có:</a:t>
            </a:r>
            <a:endParaRPr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085" name="Text Box 72"/>
          <p:cNvSpPr txBox="1"/>
          <p:nvPr/>
        </p:nvSpPr>
        <p:spPr>
          <a:xfrm>
            <a:off x="3886200" y="914400"/>
            <a:ext cx="2743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AB</a:t>
            </a:r>
            <a:r>
              <a:rPr sz="2400" b="1" baseline="30000" dirty="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=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…………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..</a:t>
            </a:r>
            <a:endParaRPr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086" name="Text Box 73"/>
          <p:cNvSpPr txBox="1"/>
          <p:nvPr/>
        </p:nvSpPr>
        <p:spPr>
          <a:xfrm>
            <a:off x="3871913" y="1371600"/>
            <a:ext cx="2743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AC</a:t>
            </a:r>
            <a:r>
              <a:rPr sz="2400" b="1" baseline="30000" dirty="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=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…………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..</a:t>
            </a:r>
            <a:endParaRPr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4044" name="Text Box 76"/>
          <p:cNvSpPr txBox="1"/>
          <p:nvPr/>
        </p:nvSpPr>
        <p:spPr>
          <a:xfrm>
            <a:off x="4695825" y="8382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AH</a:t>
            </a:r>
            <a:r>
              <a:rPr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+ HB</a:t>
            </a:r>
            <a:r>
              <a:rPr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 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4045" name="Text Box 77"/>
          <p:cNvSpPr txBox="1"/>
          <p:nvPr/>
        </p:nvSpPr>
        <p:spPr>
          <a:xfrm>
            <a:off x="4724400" y="12954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AH</a:t>
            </a:r>
            <a:r>
              <a:rPr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+ HC</a:t>
            </a:r>
            <a:r>
              <a:rPr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2089" name="Picture 78" descr="POINSET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3175" y="3175"/>
            <a:ext cx="1676400" cy="167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0" name="Picture 79" descr="POINSET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7470775" y="5184775"/>
            <a:ext cx="1676400" cy="16700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91" name="Group 80"/>
          <p:cNvGrpSpPr/>
          <p:nvPr/>
        </p:nvGrpSpPr>
        <p:grpSpPr>
          <a:xfrm>
            <a:off x="228600" y="457200"/>
            <a:ext cx="3429000" cy="2730500"/>
            <a:chOff x="0" y="498"/>
            <a:chExt cx="3024" cy="2123"/>
          </a:xfrm>
        </p:grpSpPr>
        <p:grpSp>
          <p:nvGrpSpPr>
            <p:cNvPr id="2099" name="Group 81"/>
            <p:cNvGrpSpPr/>
            <p:nvPr/>
          </p:nvGrpSpPr>
          <p:grpSpPr>
            <a:xfrm>
              <a:off x="48" y="498"/>
              <a:ext cx="2976" cy="2123"/>
              <a:chOff x="864" y="1545"/>
              <a:chExt cx="3024" cy="2123"/>
            </a:xfrm>
          </p:grpSpPr>
          <p:sp>
            <p:nvSpPr>
              <p:cNvPr id="2101" name="Text Box 82"/>
              <p:cNvSpPr txBox="1"/>
              <p:nvPr/>
            </p:nvSpPr>
            <p:spPr>
              <a:xfrm>
                <a:off x="2352" y="1545"/>
                <a:ext cx="240" cy="4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800" b="1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endParaRPr sz="2800" b="1" dirty="0"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grpSp>
            <p:nvGrpSpPr>
              <p:cNvPr id="2102" name="Group 83"/>
              <p:cNvGrpSpPr/>
              <p:nvPr/>
            </p:nvGrpSpPr>
            <p:grpSpPr>
              <a:xfrm>
                <a:off x="864" y="1920"/>
                <a:ext cx="3024" cy="1748"/>
                <a:chOff x="864" y="1920"/>
                <a:chExt cx="3024" cy="1748"/>
              </a:xfrm>
            </p:grpSpPr>
            <p:grpSp>
              <p:nvGrpSpPr>
                <p:cNvPr id="2103" name="Group 84"/>
                <p:cNvGrpSpPr/>
                <p:nvPr/>
              </p:nvGrpSpPr>
              <p:grpSpPr>
                <a:xfrm>
                  <a:off x="864" y="1920"/>
                  <a:ext cx="3024" cy="1748"/>
                  <a:chOff x="864" y="1920"/>
                  <a:chExt cx="3024" cy="1748"/>
                </a:xfrm>
              </p:grpSpPr>
              <p:sp>
                <p:nvSpPr>
                  <p:cNvPr id="2105" name="Line 85"/>
                  <p:cNvSpPr/>
                  <p:nvPr/>
                </p:nvSpPr>
                <p:spPr>
                  <a:xfrm>
                    <a:off x="2400" y="1920"/>
                    <a:ext cx="768" cy="1392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grpSp>
                <p:nvGrpSpPr>
                  <p:cNvPr id="2106" name="Group 86"/>
                  <p:cNvGrpSpPr/>
                  <p:nvPr/>
                </p:nvGrpSpPr>
                <p:grpSpPr>
                  <a:xfrm>
                    <a:off x="864" y="1920"/>
                    <a:ext cx="3024" cy="1748"/>
                    <a:chOff x="864" y="1920"/>
                    <a:chExt cx="3024" cy="1748"/>
                  </a:xfrm>
                </p:grpSpPr>
                <p:sp>
                  <p:nvSpPr>
                    <p:cNvPr id="2108" name="Line 87"/>
                    <p:cNvSpPr/>
                    <p:nvPr/>
                  </p:nvSpPr>
                  <p:spPr>
                    <a:xfrm>
                      <a:off x="864" y="3312"/>
                      <a:ext cx="3024" cy="0"/>
                    </a:xfrm>
                    <a:prstGeom prst="line">
                      <a:avLst/>
                    </a:prstGeom>
                    <a:ln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109" name="Line 88"/>
                    <p:cNvSpPr/>
                    <p:nvPr/>
                  </p:nvSpPr>
                  <p:spPr>
                    <a:xfrm flipV="1">
                      <a:off x="2400" y="1920"/>
                      <a:ext cx="0" cy="1392"/>
                    </a:xfrm>
                    <a:prstGeom prst="line">
                      <a:avLst/>
                    </a:prstGeom>
                    <a:ln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110" name="Line 89"/>
                    <p:cNvSpPr/>
                    <p:nvPr/>
                  </p:nvSpPr>
                  <p:spPr>
                    <a:xfrm flipH="1">
                      <a:off x="1344" y="1920"/>
                      <a:ext cx="1056" cy="1392"/>
                    </a:xfrm>
                    <a:prstGeom prst="line">
                      <a:avLst/>
                    </a:prstGeom>
                    <a:ln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111" name="Rectangle 90"/>
                    <p:cNvSpPr/>
                    <p:nvPr/>
                  </p:nvSpPr>
                  <p:spPr>
                    <a:xfrm>
                      <a:off x="2400" y="3168"/>
                      <a:ext cx="144" cy="144"/>
                    </a:xfrm>
                    <a:prstGeom prst="rect">
                      <a:avLst/>
                    </a:prstGeom>
                    <a:noFill/>
                    <a:ln w="952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sz="2800" dirty="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12" name="Text Box 91"/>
                    <p:cNvSpPr txBox="1"/>
                    <p:nvPr/>
                  </p:nvSpPr>
                  <p:spPr>
                    <a:xfrm>
                      <a:off x="2257" y="3264"/>
                      <a:ext cx="335" cy="40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sz="2800" b="1" dirty="0"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endParaRPr sz="2800" b="1" dirty="0"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107" name="Text Box 92"/>
                  <p:cNvSpPr txBox="1"/>
                  <p:nvPr/>
                </p:nvSpPr>
                <p:spPr>
                  <a:xfrm>
                    <a:off x="3025" y="3264"/>
                    <a:ext cx="335" cy="4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sz="2800" b="1" dirty="0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C</a:t>
                    </a:r>
                    <a:endParaRPr sz="2800" b="1" dirty="0">
                      <a:latin typeface="Times New Roman" panose="02020603050405020304" pitchFamily="18" charset="0"/>
                      <a:ea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04" name="Text Box 93"/>
                <p:cNvSpPr txBox="1"/>
                <p:nvPr/>
              </p:nvSpPr>
              <p:spPr>
                <a:xfrm>
                  <a:off x="1200" y="3264"/>
                  <a:ext cx="335" cy="4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sz="2800" b="1" dirty="0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B</a:t>
                  </a:r>
                  <a:endParaRPr sz="2800" b="1" dirty="0">
                    <a:latin typeface="Times New Roman" panose="02020603050405020304" pitchFamily="18" charset="0"/>
                    <a:ea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100" name="Text Box 94"/>
            <p:cNvSpPr txBox="1"/>
            <p:nvPr/>
          </p:nvSpPr>
          <p:spPr>
            <a:xfrm>
              <a:off x="0" y="1977"/>
              <a:ext cx="433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dirty="0">
                  <a:latin typeface="Times New Roman" panose="02020603050405020304" pitchFamily="18" charset="0"/>
                  <a:cs typeface="Arial" panose="020B0604020202020204" pitchFamily="34" charset="0"/>
                </a:rPr>
                <a:t>d</a:t>
              </a:r>
              <a:endParaRPr sz="28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</p:grpSp>
      <p:sp>
        <p:nvSpPr>
          <p:cNvPr id="2092" name="Text Box 95"/>
          <p:cNvSpPr txBox="1"/>
          <p:nvPr/>
        </p:nvSpPr>
        <p:spPr>
          <a:xfrm>
            <a:off x="4876800" y="2886075"/>
            <a:ext cx="3886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AH</a:t>
            </a:r>
            <a:r>
              <a:rPr sz="2400" b="1" baseline="30000" dirty="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+ HB</a:t>
            </a:r>
            <a:r>
              <a:rPr sz="2400" b="1" baseline="30000" dirty="0">
                <a:latin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……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AH</a:t>
            </a:r>
            <a:r>
              <a:rPr sz="2400" b="1" baseline="30000" dirty="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+ HC</a:t>
            </a:r>
            <a:r>
              <a:rPr sz="2400" b="1" baseline="30000" dirty="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093" name="Rectangle 96"/>
          <p:cNvSpPr/>
          <p:nvPr/>
        </p:nvSpPr>
        <p:spPr>
          <a:xfrm>
            <a:off x="4495800" y="2895600"/>
            <a:ext cx="376238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r>
              <a:rPr sz="3000" dirty="0">
                <a:solidFill>
                  <a:srgbClr val="000000"/>
                </a:solidFill>
                <a:latin typeface="Symbol" panose="05050102010706020507" pitchFamily="18" charset="2"/>
              </a:rPr>
              <a:t>Þ</a:t>
            </a:r>
            <a:endParaRPr dirty="0">
              <a:latin typeface="VNswitzerlandInserat" pitchFamily="34" charset="0"/>
            </a:endParaRPr>
          </a:p>
        </p:txBody>
      </p:sp>
      <p:sp>
        <p:nvSpPr>
          <p:cNvPr id="84066" name="Text Box 98"/>
          <p:cNvSpPr txBox="1"/>
          <p:nvPr/>
        </p:nvSpPr>
        <p:spPr>
          <a:xfrm>
            <a:off x="5562600" y="2416175"/>
            <a:ext cx="457200" cy="579438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&gt;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095" name="Rectangle 10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sz="2800" dirty="0">
              <a:latin typeface="Times New Roman" panose="02020603050405020304" pitchFamily="18" charset="0"/>
            </a:endParaRPr>
          </a:p>
        </p:txBody>
      </p:sp>
      <p:sp>
        <p:nvSpPr>
          <p:cNvPr id="2096" name="Text Box 102"/>
          <p:cNvSpPr txBox="1"/>
          <p:nvPr/>
        </p:nvSpPr>
        <p:spPr>
          <a:xfrm>
            <a:off x="838200" y="5029200"/>
            <a:ext cx="3886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AH</a:t>
            </a:r>
            <a:r>
              <a:rPr sz="2400" b="1" baseline="30000" dirty="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+ HB</a:t>
            </a:r>
            <a:r>
              <a:rPr sz="2400" b="1" baseline="30000" dirty="0">
                <a:latin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……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AH</a:t>
            </a:r>
            <a:r>
              <a:rPr sz="2400" b="1" baseline="30000" dirty="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+ HC</a:t>
            </a:r>
            <a:r>
              <a:rPr sz="2400" b="1" baseline="30000" dirty="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097" name="Rectangle 103"/>
          <p:cNvSpPr/>
          <p:nvPr/>
        </p:nvSpPr>
        <p:spPr>
          <a:xfrm>
            <a:off x="457200" y="4991100"/>
            <a:ext cx="376238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r>
              <a:rPr sz="3000" dirty="0">
                <a:solidFill>
                  <a:srgbClr val="000000"/>
                </a:solidFill>
                <a:latin typeface="Symbol" panose="05050102010706020507" pitchFamily="18" charset="2"/>
              </a:rPr>
              <a:t>Þ</a:t>
            </a:r>
            <a:endParaRPr dirty="0">
              <a:latin typeface="VNswitzerlandInserat" pitchFamily="34" charset="0"/>
            </a:endParaRPr>
          </a:p>
        </p:txBody>
      </p:sp>
      <p:sp>
        <p:nvSpPr>
          <p:cNvPr id="84072" name="Text Box 104"/>
          <p:cNvSpPr txBox="1"/>
          <p:nvPr/>
        </p:nvSpPr>
        <p:spPr>
          <a:xfrm>
            <a:off x="2590800" y="5029200"/>
            <a:ext cx="457200" cy="4572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&gt;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8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8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8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8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8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8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8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8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8" grpId="0"/>
      <p:bldP spid="83989" grpId="0"/>
      <p:bldP spid="83993" grpId="0"/>
      <p:bldP spid="83998" grpId="0"/>
      <p:bldP spid="83999" grpId="0"/>
      <p:bldP spid="84001" grpId="0"/>
      <p:bldP spid="84008" grpId="0"/>
      <p:bldP spid="84020" grpId="0"/>
      <p:bldP spid="84021" grpId="0"/>
      <p:bldP spid="84024" grpId="0"/>
      <p:bldP spid="84044" grpId="0"/>
      <p:bldP spid="84045" grpId="0"/>
      <p:bldP spid="84066" grpId="0"/>
      <p:bldP spid="840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0" y="1600200"/>
            <a:ext cx="2133600" cy="990600"/>
          </a:xfrm>
          <a:prstGeom prst="rightArrow">
            <a:avLst>
              <a:gd name="adj1" fmla="val 98889"/>
              <a:gd name="adj2" fmla="val 22436"/>
            </a:avLst>
          </a:prstGeom>
          <a:gradFill rotWithShape="1">
            <a:gsLst>
              <a:gs pos="0">
                <a:srgbClr val="9933FF"/>
              </a:gs>
              <a:gs pos="50000">
                <a:schemeClr val="bg1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altLang="en-US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en-US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Khái niệm đường vuông góc, đường </a:t>
            </a: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xiên, hình chiếu của đường xiên</a:t>
            </a:r>
            <a:endParaRPr kumimoji="0" lang="vi-VN" altLang="en-US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Souvir" pitchFamily="2" charset="0"/>
              <a:ea typeface="+mn-ea"/>
              <a:cs typeface="+mn-cs"/>
            </a:endParaRP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0" y="2609850"/>
            <a:ext cx="2133600" cy="990600"/>
          </a:xfrm>
          <a:prstGeom prst="rightArrow">
            <a:avLst>
              <a:gd name="adj1" fmla="val 98889"/>
              <a:gd name="adj2" fmla="val 22436"/>
            </a:avLst>
          </a:prstGeom>
          <a:gradFill rotWithShape="1">
            <a:gsLst>
              <a:gs pos="0">
                <a:srgbClr val="9933FF"/>
              </a:gs>
              <a:gs pos="50000">
                <a:schemeClr val="bg1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altLang="en-US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</a:t>
            </a:r>
            <a:r>
              <a:rPr lang="en-US" altLang="zh-CN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 hệ giữa đường vuông góc </a:t>
            </a:r>
            <a:endParaRPr kumimoji="0" lang="en-US" altLang="zh-CN" sz="15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 đường xiên</a:t>
            </a:r>
            <a:endParaRPr kumimoji="0" lang="vi-VN" altLang="en-US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Souvir" pitchFamily="2" charset="0"/>
              <a:ea typeface="+mn-ea"/>
              <a:cs typeface="+mn-cs"/>
            </a:endParaRPr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0" y="3619500"/>
            <a:ext cx="2133600" cy="990600"/>
          </a:xfrm>
          <a:prstGeom prst="rightArrow">
            <a:avLst>
              <a:gd name="adj1" fmla="val 98889"/>
              <a:gd name="adj2" fmla="val 22436"/>
            </a:avLst>
          </a:prstGeom>
          <a:gradFill rotWithShape="1">
            <a:gsLst>
              <a:gs pos="0">
                <a:srgbClr val="9933FF"/>
              </a:gs>
              <a:gs pos="50000">
                <a:schemeClr val="bg1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altLang="en-US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</a:t>
            </a:r>
            <a:r>
              <a:rPr lang="en-US" altLang="zh-CN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đường xiên và hình chiếu của </a:t>
            </a:r>
            <a:endParaRPr kumimoji="0" lang="en-US" altLang="zh-CN" sz="15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chúng</a:t>
            </a:r>
            <a:endParaRPr kumimoji="0" lang="vi-VN" altLang="en-US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Souvir" pitchFamily="2" charset="0"/>
              <a:ea typeface="+mn-ea"/>
              <a:cs typeface="+mn-cs"/>
            </a:endParaRPr>
          </a:p>
        </p:txBody>
      </p:sp>
      <p:sp>
        <p:nvSpPr>
          <p:cNvPr id="41991" name="Text Box 7"/>
          <p:cNvSpPr txBox="1"/>
          <p:nvPr/>
        </p:nvSpPr>
        <p:spPr>
          <a:xfrm>
            <a:off x="2438400" y="1562100"/>
            <a:ext cx="2133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lí</a:t>
            </a:r>
            <a:r>
              <a:rPr b="1" u="sng" dirty="0">
                <a:latin typeface="VNI-Times" pitchFamily="2" charset="0"/>
              </a:rPr>
              <a:t> </a:t>
            </a:r>
            <a:r>
              <a:rPr lang="vi-VN" b="1" u="sng" dirty="0">
                <a:latin typeface="VNI-Times" pitchFamily="2" charset="0"/>
              </a:rPr>
              <a:t>2</a:t>
            </a:r>
            <a:r>
              <a:rPr b="1" dirty="0">
                <a:latin typeface="VNI-Times" pitchFamily="2" charset="0"/>
              </a:rPr>
              <a:t>:</a:t>
            </a:r>
          </a:p>
        </p:txBody>
      </p:sp>
      <p:sp>
        <p:nvSpPr>
          <p:cNvPr id="41992" name="Text Box 8"/>
          <p:cNvSpPr txBox="1"/>
          <p:nvPr/>
        </p:nvSpPr>
        <p:spPr>
          <a:xfrm>
            <a:off x="2209800" y="2171700"/>
            <a:ext cx="6629400" cy="4463415"/>
          </a:xfrm>
          <a:prstGeom prst="rect">
            <a:avLst/>
          </a:prstGeom>
          <a:noFill/>
          <a:ln w="28575" cap="flat" cmpd="sng">
            <a:solidFill>
              <a:srgbClr val="00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sz="2800" i="1" dirty="0">
                <a:latin typeface="VNI-Times" pitchFamily="2" charset="0"/>
              </a:rPr>
              <a:t> 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hai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xiên kẻ từ một điểm nằm ngoài một đường thẳng đến đường thẳng đó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"/>
              </a:spcBef>
            </a:pP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xiên nào có hình chiếu lớn hơn thì lớn hơn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"/>
              </a:spcBef>
            </a:pP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xiên nào lớn hơn thì có hình chiếu lớn hơn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"/>
              </a:spcBef>
            </a:pP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N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ếu hai đường xiên bằng nhau thì hai hình chiếu bằng nhau, và ngược lại, nếu hai đường chiếu bằng nhau thì hai đường xiên bằng nhau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319" name="Rectangle 9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QUAN HỆ GIỮA ĐƯỜNG VUÔNG GÓC VÀ </a:t>
            </a:r>
          </a:p>
          <a:p>
            <a:pPr algn="ctr" eaLnBrk="0" hangingPunct="0"/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ĐƯỜNG XIÊN, ĐƯỜNG XIÊN VÀ HÌNH CHIẾU</a:t>
            </a:r>
            <a:endParaRPr sz="2800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  <p:bldP spid="4199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0" y="1600200"/>
            <a:ext cx="2133600" cy="990600"/>
          </a:xfrm>
          <a:prstGeom prst="rightArrow">
            <a:avLst>
              <a:gd name="adj1" fmla="val 98889"/>
              <a:gd name="adj2" fmla="val 22436"/>
            </a:avLst>
          </a:prstGeom>
          <a:gradFill rotWithShape="1">
            <a:gsLst>
              <a:gs pos="0">
                <a:srgbClr val="9933FF"/>
              </a:gs>
              <a:gs pos="50000">
                <a:schemeClr val="bg1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altLang="en-US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en-US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Khái niệm đường vuông góc, đường </a:t>
            </a: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xiên, hình chiếu của đường xiên</a:t>
            </a:r>
            <a:endParaRPr kumimoji="0" lang="vi-VN" altLang="en-US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Souvir" pitchFamily="2" charset="0"/>
              <a:ea typeface="+mn-ea"/>
              <a:cs typeface="+mn-cs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0" y="2609850"/>
            <a:ext cx="2133600" cy="990600"/>
          </a:xfrm>
          <a:prstGeom prst="rightArrow">
            <a:avLst>
              <a:gd name="adj1" fmla="val 98889"/>
              <a:gd name="adj2" fmla="val 22436"/>
            </a:avLst>
          </a:prstGeom>
          <a:gradFill rotWithShape="1">
            <a:gsLst>
              <a:gs pos="0">
                <a:srgbClr val="9933FF"/>
              </a:gs>
              <a:gs pos="50000">
                <a:schemeClr val="bg1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altLang="en-US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</a:t>
            </a:r>
            <a:r>
              <a:rPr lang="en-US" altLang="zh-CN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 hệ giữa đường vuông góc </a:t>
            </a:r>
            <a:endParaRPr kumimoji="0" lang="en-US" altLang="zh-CN" sz="15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 đường xiên</a:t>
            </a:r>
            <a:endParaRPr kumimoji="0" lang="vi-VN" altLang="en-US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Souvir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Souvir" pitchFamily="2" charset="0"/>
              <a:ea typeface="+mn-ea"/>
              <a:cs typeface="+mn-cs"/>
            </a:endParaRP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0" y="3619500"/>
            <a:ext cx="2133600" cy="990600"/>
          </a:xfrm>
          <a:prstGeom prst="rightArrow">
            <a:avLst>
              <a:gd name="adj1" fmla="val 98889"/>
              <a:gd name="adj2" fmla="val 22436"/>
            </a:avLst>
          </a:prstGeom>
          <a:gradFill rotWithShape="1">
            <a:gsLst>
              <a:gs pos="0">
                <a:srgbClr val="9933FF"/>
              </a:gs>
              <a:gs pos="50000">
                <a:schemeClr val="bg1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altLang="en-US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</a:t>
            </a:r>
            <a:r>
              <a:rPr lang="en-US" altLang="zh-CN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đường xiên và hình chiếu của </a:t>
            </a:r>
            <a:endParaRPr kumimoji="0" lang="en-US" altLang="zh-CN" sz="15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chúng</a:t>
            </a:r>
            <a:endParaRPr kumimoji="0" lang="vi-VN" altLang="en-US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Souvir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Souvir" pitchFamily="2" charset="0"/>
              <a:ea typeface="+mn-ea"/>
              <a:cs typeface="+mn-cs"/>
            </a:endParaRP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0" y="4629150"/>
            <a:ext cx="2133600" cy="990600"/>
          </a:xfrm>
          <a:prstGeom prst="rightArrow">
            <a:avLst>
              <a:gd name="adj1" fmla="val 98889"/>
              <a:gd name="adj2" fmla="val 22436"/>
            </a:avLst>
          </a:prstGeom>
          <a:gradFill rotWithShape="1">
            <a:gsLst>
              <a:gs pos="0">
                <a:srgbClr val="9933FF"/>
              </a:gs>
              <a:gs pos="50000">
                <a:schemeClr val="bg1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Souvir" pitchFamily="2" charset="0"/>
                <a:ea typeface="+mn-ea"/>
                <a:cs typeface="+mn-cs"/>
              </a:rPr>
              <a:t>BAØI TAÄP</a:t>
            </a:r>
          </a:p>
        </p:txBody>
      </p:sp>
      <p:sp>
        <p:nvSpPr>
          <p:cNvPr id="43016" name="Text Box 8"/>
          <p:cNvSpPr txBox="1"/>
          <p:nvPr/>
        </p:nvSpPr>
        <p:spPr>
          <a:xfrm>
            <a:off x="2228850" y="1600200"/>
            <a:ext cx="6629400" cy="43256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/ 59 SGK</a:t>
            </a:r>
            <a:endParaRPr dirty="0">
              <a:solidFill>
                <a:srgbClr val="6600CC"/>
              </a:solidFill>
              <a:latin typeface="VNI-Times" pitchFamily="2" charset="0"/>
            </a:endParaRPr>
          </a:p>
          <a:p>
            <a:pPr>
              <a:spcBef>
                <a:spcPct val="10000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hình 11. Bi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ết rằng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&lt; AC. Trong 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 kết luận sau kết luận nào đúng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Ta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sao?</a:t>
            </a:r>
          </a:p>
          <a:p>
            <a:pPr>
              <a:spcBef>
                <a:spcPct val="50000"/>
              </a:spcBef>
            </a:pPr>
            <a:r>
              <a:rPr dirty="0">
                <a:latin typeface="VNI-Times" pitchFamily="2" charset="0"/>
              </a:rPr>
              <a:t>   a) HB = HC</a:t>
            </a:r>
          </a:p>
          <a:p>
            <a:pPr>
              <a:spcBef>
                <a:spcPct val="50000"/>
              </a:spcBef>
            </a:pPr>
            <a:r>
              <a:rPr dirty="0">
                <a:latin typeface="VNI-Times" pitchFamily="2" charset="0"/>
              </a:rPr>
              <a:t>   b) HB &gt; HC</a:t>
            </a:r>
          </a:p>
          <a:p>
            <a:pPr>
              <a:spcBef>
                <a:spcPct val="50000"/>
              </a:spcBef>
            </a:pPr>
            <a:r>
              <a:rPr dirty="0">
                <a:latin typeface="VNI-Times" pitchFamily="2" charset="0"/>
              </a:rPr>
              <a:t>   c) HB &lt; HC</a:t>
            </a:r>
          </a:p>
        </p:txBody>
      </p:sp>
      <p:grpSp>
        <p:nvGrpSpPr>
          <p:cNvPr id="2" name="Group 23"/>
          <p:cNvGrpSpPr/>
          <p:nvPr/>
        </p:nvGrpSpPr>
        <p:grpSpPr>
          <a:xfrm>
            <a:off x="5181600" y="3505200"/>
            <a:ext cx="3638550" cy="2774950"/>
            <a:chOff x="3168" y="2304"/>
            <a:chExt cx="2292" cy="1748"/>
          </a:xfrm>
        </p:grpSpPr>
        <p:sp>
          <p:nvSpPr>
            <p:cNvPr id="14347" name="Line 10"/>
            <p:cNvSpPr/>
            <p:nvPr/>
          </p:nvSpPr>
          <p:spPr>
            <a:xfrm>
              <a:off x="3300" y="3504"/>
              <a:ext cx="1917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48" name="Line 11"/>
            <p:cNvSpPr/>
            <p:nvPr/>
          </p:nvSpPr>
          <p:spPr>
            <a:xfrm>
              <a:off x="3888" y="2592"/>
              <a:ext cx="0" cy="91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49" name="Line 12"/>
            <p:cNvSpPr/>
            <p:nvPr/>
          </p:nvSpPr>
          <p:spPr>
            <a:xfrm flipH="1">
              <a:off x="3300" y="2592"/>
              <a:ext cx="588" cy="91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50" name="Rectangle 13"/>
            <p:cNvSpPr/>
            <p:nvPr/>
          </p:nvSpPr>
          <p:spPr>
            <a:xfrm>
              <a:off x="3888" y="3408"/>
              <a:ext cx="96" cy="96"/>
            </a:xfrm>
            <a:prstGeom prst="rect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VNI-Times" pitchFamily="2" charset="0"/>
              </a:endParaRPr>
            </a:p>
          </p:txBody>
        </p:sp>
        <p:sp>
          <p:nvSpPr>
            <p:cNvPr id="14351" name="Text Box 15"/>
            <p:cNvSpPr txBox="1"/>
            <p:nvPr/>
          </p:nvSpPr>
          <p:spPr>
            <a:xfrm>
              <a:off x="3756" y="2304"/>
              <a:ext cx="336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600" b="1" dirty="0">
                  <a:solidFill>
                    <a:srgbClr val="0000FF"/>
                  </a:solidFill>
                  <a:latin typeface="VNI-Times" pitchFamily="2" charset="0"/>
                </a:rPr>
                <a:t>A</a:t>
              </a:r>
            </a:p>
          </p:txBody>
        </p:sp>
        <p:sp>
          <p:nvSpPr>
            <p:cNvPr id="14352" name="Text Box 16"/>
            <p:cNvSpPr txBox="1"/>
            <p:nvPr/>
          </p:nvSpPr>
          <p:spPr>
            <a:xfrm>
              <a:off x="3756" y="3468"/>
              <a:ext cx="336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600" b="1" dirty="0">
                  <a:solidFill>
                    <a:srgbClr val="0000FF"/>
                  </a:solidFill>
                  <a:latin typeface="VNI-Times" pitchFamily="2" charset="0"/>
                </a:rPr>
                <a:t>H</a:t>
              </a:r>
            </a:p>
          </p:txBody>
        </p:sp>
        <p:sp>
          <p:nvSpPr>
            <p:cNvPr id="14353" name="Text Box 17"/>
            <p:cNvSpPr txBox="1"/>
            <p:nvPr/>
          </p:nvSpPr>
          <p:spPr>
            <a:xfrm>
              <a:off x="5124" y="3456"/>
              <a:ext cx="336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600" b="1" dirty="0">
                  <a:solidFill>
                    <a:srgbClr val="0000FF"/>
                  </a:solidFill>
                  <a:latin typeface="VNI-Times" pitchFamily="2" charset="0"/>
                </a:rPr>
                <a:t>C</a:t>
              </a:r>
            </a:p>
          </p:txBody>
        </p:sp>
        <p:sp>
          <p:nvSpPr>
            <p:cNvPr id="14354" name="Line 18"/>
            <p:cNvSpPr/>
            <p:nvPr/>
          </p:nvSpPr>
          <p:spPr>
            <a:xfrm>
              <a:off x="3888" y="2592"/>
              <a:ext cx="1344" cy="91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55" name="Text Box 19"/>
            <p:cNvSpPr txBox="1"/>
            <p:nvPr/>
          </p:nvSpPr>
          <p:spPr>
            <a:xfrm>
              <a:off x="3168" y="3456"/>
              <a:ext cx="336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600" b="1" dirty="0">
                  <a:solidFill>
                    <a:srgbClr val="0000FF"/>
                  </a:solidFill>
                  <a:latin typeface="VNI-Times" pitchFamily="2" charset="0"/>
                </a:rPr>
                <a:t>B</a:t>
              </a:r>
            </a:p>
          </p:txBody>
        </p:sp>
        <p:sp>
          <p:nvSpPr>
            <p:cNvPr id="14356" name="Text Box 20"/>
            <p:cNvSpPr txBox="1"/>
            <p:nvPr/>
          </p:nvSpPr>
          <p:spPr>
            <a:xfrm>
              <a:off x="3600" y="3744"/>
              <a:ext cx="816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600" i="1" dirty="0">
                  <a:solidFill>
                    <a:srgbClr val="0000FF"/>
                  </a:solidFill>
                  <a:latin typeface="VNI-Times" pitchFamily="2" charset="0"/>
                </a:rPr>
                <a:t>Hình 11</a:t>
              </a:r>
            </a:p>
          </p:txBody>
        </p:sp>
      </p:grpSp>
      <p:pic>
        <p:nvPicPr>
          <p:cNvPr id="43029" name="Picture 21" descr="ban ta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5" y="4953000"/>
            <a:ext cx="1152525" cy="1019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30" name="Oval 22"/>
          <p:cNvSpPr/>
          <p:nvPr/>
        </p:nvSpPr>
        <p:spPr>
          <a:xfrm>
            <a:off x="2581275" y="5410200"/>
            <a:ext cx="533400" cy="457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b="1" dirty="0">
              <a:latin typeface="VNI-Times" pitchFamily="2" charset="0"/>
            </a:endParaRPr>
          </a:p>
        </p:txBody>
      </p:sp>
      <p:sp>
        <p:nvSpPr>
          <p:cNvPr id="14346" name="Rectangle 2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QUAN HỆ GIỮA ĐƯỜNG VUÔNG GÓC VÀ</a:t>
            </a:r>
          </a:p>
          <a:p>
            <a:pPr algn="ctr" eaLnBrk="0" hangingPunct="0"/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 ĐƯỜNG XIÊN, ĐƯỜNG XIÊN VÀ HÌNH CHIẾU</a:t>
            </a:r>
            <a:endParaRPr lang="vi-VN" sz="2800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animBg="1"/>
      <p:bldP spid="43016" grpId="0"/>
      <p:bldP spid="4303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7" name="AutoShape 15"/>
          <p:cNvSpPr>
            <a:spLocks noChangeArrowheads="1"/>
          </p:cNvSpPr>
          <p:nvPr/>
        </p:nvSpPr>
        <p:spPr bwMode="auto">
          <a:xfrm>
            <a:off x="0" y="1619250"/>
            <a:ext cx="2133600" cy="990600"/>
          </a:xfrm>
          <a:prstGeom prst="rightArrow">
            <a:avLst>
              <a:gd name="adj1" fmla="val 98889"/>
              <a:gd name="adj2" fmla="val 22436"/>
            </a:avLst>
          </a:prstGeom>
          <a:gradFill rotWithShape="1">
            <a:gsLst>
              <a:gs pos="0">
                <a:srgbClr val="9933FF"/>
              </a:gs>
              <a:gs pos="50000">
                <a:schemeClr val="bg1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altLang="en-US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en-US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Khái niệm đường vuông góc, đường </a:t>
            </a: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xiên, hình chiếu của đường xiên</a:t>
            </a:r>
            <a:endParaRPr kumimoji="0" lang="vi-VN" altLang="en-US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Souvir" pitchFamily="2" charset="0"/>
              <a:ea typeface="+mn-ea"/>
              <a:cs typeface="+mn-cs"/>
            </a:endParaRPr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>
            <a:off x="0" y="2609850"/>
            <a:ext cx="2133600" cy="990600"/>
          </a:xfrm>
          <a:prstGeom prst="rightArrow">
            <a:avLst>
              <a:gd name="adj1" fmla="val 98889"/>
              <a:gd name="adj2" fmla="val 22436"/>
            </a:avLst>
          </a:prstGeom>
          <a:gradFill rotWithShape="1">
            <a:gsLst>
              <a:gs pos="0">
                <a:srgbClr val="9933FF"/>
              </a:gs>
              <a:gs pos="50000">
                <a:schemeClr val="bg1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altLang="en-US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</a:t>
            </a:r>
            <a:r>
              <a:rPr lang="en-US" altLang="zh-CN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 hệ giữa đường vuông góc </a:t>
            </a:r>
            <a:endParaRPr kumimoji="0" lang="en-US" altLang="zh-CN" sz="15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 đường xiên</a:t>
            </a:r>
            <a:endParaRPr kumimoji="0" lang="vi-VN" altLang="en-US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Souvir" pitchFamily="2" charset="0"/>
              <a:ea typeface="+mn-ea"/>
              <a:cs typeface="+mn-cs"/>
            </a:endParaRPr>
          </a:p>
        </p:txBody>
      </p:sp>
      <p:sp>
        <p:nvSpPr>
          <p:cNvPr id="44049" name="AutoShape 17"/>
          <p:cNvSpPr>
            <a:spLocks noChangeArrowheads="1"/>
          </p:cNvSpPr>
          <p:nvPr/>
        </p:nvSpPr>
        <p:spPr bwMode="auto">
          <a:xfrm>
            <a:off x="19050" y="3619500"/>
            <a:ext cx="2133600" cy="990600"/>
          </a:xfrm>
          <a:prstGeom prst="rightArrow">
            <a:avLst>
              <a:gd name="adj1" fmla="val 98889"/>
              <a:gd name="adj2" fmla="val 22436"/>
            </a:avLst>
          </a:prstGeom>
          <a:gradFill rotWithShape="1">
            <a:gsLst>
              <a:gs pos="0">
                <a:srgbClr val="9933FF"/>
              </a:gs>
              <a:gs pos="50000">
                <a:schemeClr val="bg1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altLang="en-US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</a:t>
            </a:r>
            <a:r>
              <a:rPr lang="en-US" altLang="zh-CN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đường xiên và hình chiếu của </a:t>
            </a:r>
            <a:endParaRPr kumimoji="0" lang="en-US" altLang="zh-CN" sz="15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chúng</a:t>
            </a:r>
            <a:endParaRPr kumimoji="0" lang="vi-VN" altLang="en-US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Souvir" pitchFamily="2" charset="0"/>
              <a:ea typeface="+mn-ea"/>
              <a:cs typeface="+mn-cs"/>
            </a:endParaRPr>
          </a:p>
        </p:txBody>
      </p:sp>
      <p:sp>
        <p:nvSpPr>
          <p:cNvPr id="44050" name="AutoShape 18"/>
          <p:cNvSpPr>
            <a:spLocks noChangeArrowheads="1"/>
          </p:cNvSpPr>
          <p:nvPr/>
        </p:nvSpPr>
        <p:spPr bwMode="auto">
          <a:xfrm>
            <a:off x="19050" y="4610100"/>
            <a:ext cx="2133600" cy="990600"/>
          </a:xfrm>
          <a:prstGeom prst="rightArrow">
            <a:avLst>
              <a:gd name="adj1" fmla="val 98889"/>
              <a:gd name="adj2" fmla="val 22436"/>
            </a:avLst>
          </a:prstGeom>
          <a:gradFill rotWithShape="1">
            <a:gsLst>
              <a:gs pos="0">
                <a:srgbClr val="9933FF"/>
              </a:gs>
              <a:gs pos="50000">
                <a:schemeClr val="bg1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Souvir" pitchFamily="2" charset="0"/>
                <a:ea typeface="+mn-ea"/>
                <a:cs typeface="+mn-cs"/>
              </a:rPr>
              <a:t>Bài tập</a:t>
            </a:r>
          </a:p>
        </p:txBody>
      </p:sp>
      <p:sp>
        <p:nvSpPr>
          <p:cNvPr id="44051" name="Text Box 19"/>
          <p:cNvSpPr txBox="1"/>
          <p:nvPr/>
        </p:nvSpPr>
        <p:spPr>
          <a:xfrm>
            <a:off x="2152650" y="1143000"/>
            <a:ext cx="6991350" cy="28917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6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6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sz="26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6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26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59 SGK</a:t>
            </a:r>
            <a:endParaRPr sz="2600" dirty="0">
              <a:solidFill>
                <a:srgbClr val="6600CC"/>
              </a:solidFill>
              <a:latin typeface="VNI-Times" pitchFamily="2" charset="0"/>
            </a:endParaRPr>
          </a:p>
          <a:p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tập bơi nâng dần khoảng cách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hàng ngày bạn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xu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ất phát từ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ng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ày thứ nhất bạn bơi đến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ng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ày thứ hai bạn bơi đến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ng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ày thứ ba bạn bơi đến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C,…(hình 12).</a:t>
            </a:r>
          </a:p>
          <a:p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ỏi rằng bạn Nam tập bơi như thế có đúng mục đích đề ra hay không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sao?</a:t>
            </a:r>
          </a:p>
        </p:txBody>
      </p:sp>
      <p:pic>
        <p:nvPicPr>
          <p:cNvPr id="44052" name="Picture 20" descr="bt9-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4333875"/>
            <a:ext cx="4514850" cy="2524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8" name="Rectangle 21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QUAN HỆ GIỮA ĐƯỜNG VUÔNG GÓC VÀ</a:t>
            </a:r>
          </a:p>
          <a:p>
            <a:pPr algn="ctr" eaLnBrk="0" hangingPunct="0"/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 ĐƯỜNG XIÊN, ĐƯỜNG XIÊN VÀ HÌNH CHIẾU</a:t>
            </a:r>
            <a:endParaRPr sz="2800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1752600" y="1600200"/>
            <a:ext cx="7391400" cy="5257800"/>
            <a:chOff x="1104" y="1008"/>
            <a:chExt cx="4656" cy="3312"/>
          </a:xfrm>
        </p:grpSpPr>
        <p:pic>
          <p:nvPicPr>
            <p:cNvPr id="16392" name="Picture 8" descr="Hinh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" y="1008"/>
              <a:ext cx="4656" cy="3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393" name="Text Box 9"/>
            <p:cNvSpPr txBox="1"/>
            <p:nvPr/>
          </p:nvSpPr>
          <p:spPr>
            <a:xfrm>
              <a:off x="1812" y="2304"/>
              <a:ext cx="1980" cy="6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dirty="0">
                  <a:solidFill>
                    <a:srgbClr val="66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về nhà</a:t>
              </a:r>
            </a:p>
          </p:txBody>
        </p:sp>
        <p:sp>
          <p:nvSpPr>
            <p:cNvPr id="16394" name="Text Box 10"/>
            <p:cNvSpPr txBox="1"/>
            <p:nvPr/>
          </p:nvSpPr>
          <p:spPr>
            <a:xfrm>
              <a:off x="2280" y="2712"/>
              <a:ext cx="3456" cy="154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vi-VN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1.Học thuộc lí thuyết</a:t>
              </a:r>
              <a:r>
                <a:rPr sz="2600" dirty="0">
                  <a:latin typeface="VNI-Times" pitchFamily="2" charset="0"/>
                </a:rPr>
                <a:t>.</a:t>
              </a:r>
            </a:p>
            <a:p>
              <a:pPr>
                <a:spcBef>
                  <a:spcPct val="30000"/>
                </a:spcBef>
              </a:pPr>
              <a:r>
                <a:rPr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Xem l</a:t>
              </a:r>
              <a:r>
                <a:rPr lang="vi-VN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ại các bài tập đã giải</a:t>
              </a:r>
              <a:r>
                <a:rPr sz="2600" dirty="0">
                  <a:latin typeface="VNI-Times" pitchFamily="2" charset="0"/>
                </a:rPr>
                <a:t>.</a:t>
              </a:r>
            </a:p>
            <a:p>
              <a:pPr>
                <a:spcBef>
                  <a:spcPct val="30000"/>
                </a:spcBef>
              </a:pPr>
              <a:r>
                <a:rPr sz="2600" dirty="0">
                  <a:latin typeface="VNI-Times" pitchFamily="2" charset="0"/>
                </a:rPr>
                <a:t>3. BTVN: 11,12,13 trang 60 SGK.</a:t>
              </a:r>
            </a:p>
            <a:p>
              <a:pPr>
                <a:spcBef>
                  <a:spcPct val="30000"/>
                </a:spcBef>
              </a:pPr>
              <a:r>
                <a:rPr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Ch</a:t>
              </a:r>
              <a:r>
                <a:rPr lang="vi-VN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uẩn bị tiết</a:t>
              </a:r>
              <a:r>
                <a:rPr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sau “Luy</a:t>
              </a:r>
              <a:r>
                <a:rPr lang="vi-VN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ện tập</a:t>
              </a:r>
              <a:r>
                <a:rPr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r>
                <a:rPr sz="2600" dirty="0">
                  <a:latin typeface="VNI-Times" pitchFamily="2" charset="0"/>
                </a:rPr>
                <a:t>.</a:t>
              </a:r>
            </a:p>
          </p:txBody>
        </p:sp>
      </p:grp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0" y="1600200"/>
            <a:ext cx="2133600" cy="990600"/>
          </a:xfrm>
          <a:prstGeom prst="rightArrow">
            <a:avLst>
              <a:gd name="adj1" fmla="val 98889"/>
              <a:gd name="adj2" fmla="val 22436"/>
            </a:avLst>
          </a:prstGeom>
          <a:gradFill rotWithShape="1">
            <a:gsLst>
              <a:gs pos="0">
                <a:srgbClr val="9933FF"/>
              </a:gs>
              <a:gs pos="50000">
                <a:schemeClr val="bg1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Khái niệm đường vuông góc, đường </a:t>
            </a: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xiên, hình chiếu của đường xiên</a:t>
            </a:r>
            <a:endParaRPr kumimoji="0" lang="vi-VN" altLang="en-US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Souvir" pitchFamily="2" charset="0"/>
              <a:ea typeface="+mn-ea"/>
              <a:cs typeface="+mn-cs"/>
            </a:endParaRP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0" y="2609850"/>
            <a:ext cx="2133600" cy="990600"/>
          </a:xfrm>
          <a:prstGeom prst="rightArrow">
            <a:avLst>
              <a:gd name="adj1" fmla="val 98889"/>
              <a:gd name="adj2" fmla="val 22436"/>
            </a:avLst>
          </a:prstGeom>
          <a:gradFill rotWithShape="1">
            <a:gsLst>
              <a:gs pos="0">
                <a:srgbClr val="9933FF"/>
              </a:gs>
              <a:gs pos="50000">
                <a:schemeClr val="bg1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 hệ giữa đường vuông góc </a:t>
            </a:r>
            <a:endParaRPr kumimoji="0" lang="en-US" altLang="zh-CN" sz="15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 đường xiên</a:t>
            </a:r>
            <a:endParaRPr kumimoji="0" lang="vi-VN" altLang="en-US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Souvir" pitchFamily="2" charset="0"/>
              <a:ea typeface="+mn-ea"/>
              <a:cs typeface="+mn-cs"/>
            </a:endParaRP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0" y="3619500"/>
            <a:ext cx="2133600" cy="990600"/>
          </a:xfrm>
          <a:prstGeom prst="rightArrow">
            <a:avLst>
              <a:gd name="adj1" fmla="val 98889"/>
              <a:gd name="adj2" fmla="val 22436"/>
            </a:avLst>
          </a:prstGeom>
          <a:gradFill rotWithShape="1">
            <a:gsLst>
              <a:gs pos="0">
                <a:srgbClr val="9933FF"/>
              </a:gs>
              <a:gs pos="50000">
                <a:schemeClr val="bg1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đường xiên và hình chiếu của </a:t>
            </a:r>
            <a:endParaRPr kumimoji="0" lang="en-US" altLang="zh-CN" sz="15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chúng</a:t>
            </a:r>
            <a:endParaRPr kumimoji="0" lang="vi-VN" altLang="en-US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Souvir" pitchFamily="2" charset="0"/>
              <a:ea typeface="+mn-ea"/>
              <a:cs typeface="+mn-cs"/>
            </a:endParaRP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0" y="4629150"/>
            <a:ext cx="2133600" cy="990600"/>
          </a:xfrm>
          <a:prstGeom prst="rightArrow">
            <a:avLst>
              <a:gd name="adj1" fmla="val 98889"/>
              <a:gd name="adj2" fmla="val 22436"/>
            </a:avLst>
          </a:prstGeom>
          <a:gradFill rotWithShape="1">
            <a:gsLst>
              <a:gs pos="0">
                <a:srgbClr val="9933FF"/>
              </a:gs>
              <a:gs pos="50000">
                <a:schemeClr val="bg1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6391" name="Rectangle 12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QUAN HỆ GIỮA ĐƯỜNG VUÔNG GÓC VÀ</a:t>
            </a:r>
          </a:p>
          <a:p>
            <a:pPr algn="ctr" eaLnBrk="0" hangingPunct="0"/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 ĐƯỜNG XIÊN, ĐƯỜNG XIÊN VÀ HÌNH CHIẾU</a:t>
            </a:r>
            <a:endParaRPr sz="2800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AutoShape 27"/>
          <p:cNvSpPr>
            <a:spLocks noChangeArrowheads="1"/>
          </p:cNvSpPr>
          <p:nvPr/>
        </p:nvSpPr>
        <p:spPr bwMode="gray">
          <a:xfrm>
            <a:off x="2852738" y="1757363"/>
            <a:ext cx="5529263" cy="8334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Khái niệm đường vuông góc, đường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xiên, hình chiếu của đường xiên</a:t>
            </a:r>
          </a:p>
        </p:txBody>
      </p:sp>
      <p:sp>
        <p:nvSpPr>
          <p:cNvPr id="2" name="AutoShape 27" descr="Bouquet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2819400" y="1757363"/>
            <a:ext cx="5715000" cy="833438"/>
          </a:xfrm>
          <a:prstGeom prst="roundRect">
            <a:avLst>
              <a:gd name="adj" fmla="val 500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Khái niệm đường vuông góc, đường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xiên, hình chiếu của đường xiên</a:t>
            </a:r>
          </a:p>
        </p:txBody>
      </p:sp>
      <p:sp>
        <p:nvSpPr>
          <p:cNvPr id="6200" name="AutoShape 56"/>
          <p:cNvSpPr>
            <a:spLocks noChangeArrowheads="1"/>
          </p:cNvSpPr>
          <p:nvPr/>
        </p:nvSpPr>
        <p:spPr bwMode="gray">
          <a:xfrm>
            <a:off x="2667000" y="3973513"/>
            <a:ext cx="6248400" cy="8270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Các đường xiên và hình chiếu của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chúng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NI-Times" pitchFamily="2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87" name="AutoShape 43" descr="Bouquet">
            <a:hlinkClick r:id="rId6" action="ppaction://hlinksldjump"/>
          </p:cNvPr>
          <p:cNvSpPr>
            <a:spLocks noChangeArrowheads="1"/>
          </p:cNvSpPr>
          <p:nvPr/>
        </p:nvSpPr>
        <p:spPr bwMode="gray">
          <a:xfrm>
            <a:off x="2667000" y="3962400"/>
            <a:ext cx="6248400" cy="838200"/>
          </a:xfrm>
          <a:prstGeom prst="roundRect">
            <a:avLst>
              <a:gd name="adj" fmla="val 500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đường xiên và hình chiếu của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AutoShape 43"/>
          <p:cNvSpPr>
            <a:spLocks noChangeArrowheads="1"/>
          </p:cNvSpPr>
          <p:nvPr/>
        </p:nvSpPr>
        <p:spPr bwMode="gray">
          <a:xfrm>
            <a:off x="2667000" y="2819400"/>
            <a:ext cx="5700713" cy="838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Quan hệ giữa đường vuông góc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và đường xiên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AutoShape 43" descr="Bouquet">
            <a:hlinkClick r:id="rId7" action="ppaction://hlinksldjump"/>
          </p:cNvPr>
          <p:cNvSpPr>
            <a:spLocks noChangeArrowheads="1"/>
          </p:cNvSpPr>
          <p:nvPr/>
        </p:nvSpPr>
        <p:spPr bwMode="gray">
          <a:xfrm>
            <a:off x="2667000" y="2819400"/>
            <a:ext cx="5700713" cy="838200"/>
          </a:xfrm>
          <a:prstGeom prst="roundRect">
            <a:avLst>
              <a:gd name="adj" fmla="val 500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hệ giữa đường vuông góc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 đường xiên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33" name="AutoShape 17" descr="Pink tissue paper"/>
          <p:cNvSpPr/>
          <p:nvPr/>
        </p:nvSpPr>
        <p:spPr>
          <a:xfrm>
            <a:off x="990600" y="95250"/>
            <a:ext cx="7848600" cy="971550"/>
          </a:xfrm>
          <a:prstGeom prst="roundRect">
            <a:avLst>
              <a:gd name="adj" fmla="val 50000"/>
            </a:avLst>
          </a:prstGeom>
          <a:blipFill rotWithShape="1">
            <a:blip r:embed="rId8"/>
          </a:blipFill>
          <a:ln w="38100" cap="flat" cmpd="sng">
            <a:solidFill>
              <a:srgbClr val="74A731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pPr algn="r" rtl="1"/>
            <a:endParaRPr dirty="0">
              <a:latin typeface="VNI-Times" pitchFamily="2" charset="0"/>
            </a:endParaRPr>
          </a:p>
        </p:txBody>
      </p:sp>
      <p:grpSp>
        <p:nvGrpSpPr>
          <p:cNvPr id="4" name="Group 7"/>
          <p:cNvGrpSpPr/>
          <p:nvPr/>
        </p:nvGrpSpPr>
        <p:grpSpPr>
          <a:xfrm>
            <a:off x="1060450" y="2003425"/>
            <a:ext cx="1301750" cy="206375"/>
            <a:chOff x="0" y="1896"/>
            <a:chExt cx="5760" cy="120"/>
          </a:xfrm>
        </p:grpSpPr>
        <p:sp>
          <p:nvSpPr>
            <p:cNvPr id="1101" name="Rectangle 8"/>
            <p:cNvSpPr/>
            <p:nvPr/>
          </p:nvSpPr>
          <p:spPr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eaLnBrk="0" hangingPunct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102" name="Rectangle 9"/>
            <p:cNvSpPr/>
            <p:nvPr/>
          </p:nvSpPr>
          <p:spPr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eaLnBrk="0" hangingPunct="0"/>
              <a:endParaRPr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347663" y="1284288"/>
            <a:ext cx="720725" cy="1301750"/>
            <a:chOff x="1475" y="2341"/>
            <a:chExt cx="454" cy="725"/>
          </a:xfrm>
        </p:grpSpPr>
        <p:grpSp>
          <p:nvGrpSpPr>
            <p:cNvPr id="1088" name="Group 11"/>
            <p:cNvGrpSpPr/>
            <p:nvPr/>
          </p:nvGrpSpPr>
          <p:grpSpPr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1099" name="Rectangle 12"/>
              <p:cNvSpPr/>
              <p:nvPr/>
            </p:nvSpPr>
            <p:spPr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0" name="Rectangle 13"/>
              <p:cNvSpPr/>
              <p:nvPr/>
            </p:nvSpPr>
            <p:spPr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89" name="Group 14"/>
            <p:cNvGrpSpPr/>
            <p:nvPr/>
          </p:nvGrpSpPr>
          <p:grpSpPr>
            <a:xfrm rot="5400000">
              <a:off x="1434" y="2571"/>
              <a:ext cx="536" cy="454"/>
              <a:chOff x="1678" y="1824"/>
              <a:chExt cx="2391" cy="1823"/>
            </a:xfrm>
          </p:grpSpPr>
          <p:sp>
            <p:nvSpPr>
              <p:cNvPr id="6159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3" y="2551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91" name="AutoShape 16"/>
              <p:cNvSpPr/>
              <p:nvPr/>
            </p:nvSpPr>
            <p:spPr>
              <a:xfrm rot="5400000" flipH="1">
                <a:off x="3610" y="2514"/>
                <a:ext cx="309" cy="193"/>
              </a:xfrm>
              <a:prstGeom prst="upArrow">
                <a:avLst>
                  <a:gd name="adj1" fmla="val 51675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rot="10800000" wrap="none" anchor="ctr"/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2" name="AutoShape 17"/>
              <p:cNvSpPr/>
              <p:nvPr/>
            </p:nvSpPr>
            <p:spPr>
              <a:xfrm rot="-10800000" flipH="1">
                <a:off x="2697" y="3442"/>
                <a:ext cx="310" cy="205"/>
              </a:xfrm>
              <a:prstGeom prst="upArrow">
                <a:avLst>
                  <a:gd name="adj1" fmla="val 51675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3" name="Oval 18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rgbClr val="C0C0C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4" name="Oval 19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5" name="Oval 20"/>
              <p:cNvSpPr/>
              <p:nvPr/>
            </p:nvSpPr>
            <p:spPr>
              <a:xfrm>
                <a:off x="1679" y="2864"/>
                <a:ext cx="2366" cy="32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6" name="Oval 21"/>
              <p:cNvSpPr/>
              <p:nvPr/>
            </p:nvSpPr>
            <p:spPr>
              <a:xfrm>
                <a:off x="1704" y="2840"/>
                <a:ext cx="2365" cy="32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7" name="Oval 22"/>
              <p:cNvSpPr/>
              <p:nvPr/>
            </p:nvSpPr>
            <p:spPr>
              <a:xfrm>
                <a:off x="1683" y="2105"/>
                <a:ext cx="2362" cy="1100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8" name="Oval 23" descr="Pink tissue paper"/>
              <p:cNvSpPr/>
              <p:nvPr/>
            </p:nvSpPr>
            <p:spPr>
              <a:xfrm>
                <a:off x="1704" y="2085"/>
                <a:ext cx="2365" cy="1095"/>
              </a:xfrm>
              <a:prstGeom prst="ellipse">
                <a:avLst/>
              </a:prstGeom>
              <a:blipFill rotWithShape="1">
                <a:blip r:embed="rId8"/>
              </a:blipFill>
              <a:ln w="38100">
                <a:noFill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" name="Group 24"/>
          <p:cNvGrpSpPr/>
          <p:nvPr/>
        </p:nvGrpSpPr>
        <p:grpSpPr>
          <a:xfrm rot="5400000">
            <a:off x="1771650" y="2460625"/>
            <a:ext cx="1173163" cy="144463"/>
            <a:chOff x="0" y="1896"/>
            <a:chExt cx="5760" cy="120"/>
          </a:xfrm>
        </p:grpSpPr>
        <p:sp>
          <p:nvSpPr>
            <p:cNvPr id="1086" name="Rectangle 25"/>
            <p:cNvSpPr/>
            <p:nvPr/>
          </p:nvSpPr>
          <p:spPr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rot="10800000" vert="eaVert" wrap="none" anchor="ctr"/>
            <a:lstStyle/>
            <a:p>
              <a:pPr eaLnBrk="0" hangingPunct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087" name="Rectangle 26"/>
            <p:cNvSpPr/>
            <p:nvPr/>
          </p:nvSpPr>
          <p:spPr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rot="10800000" vert="eaVert" wrap="none" anchor="ctr"/>
            <a:lstStyle/>
            <a:p>
              <a:pPr eaLnBrk="0" hangingPunct="0"/>
              <a:endParaRPr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" name="Group 28"/>
          <p:cNvGrpSpPr/>
          <p:nvPr/>
        </p:nvGrpSpPr>
        <p:grpSpPr>
          <a:xfrm>
            <a:off x="1752600" y="1619250"/>
            <a:ext cx="1066800" cy="989013"/>
            <a:chOff x="3257" y="860"/>
            <a:chExt cx="581" cy="623"/>
          </a:xfrm>
        </p:grpSpPr>
        <p:grpSp>
          <p:nvGrpSpPr>
            <p:cNvPr id="1075" name="Group 29"/>
            <p:cNvGrpSpPr/>
            <p:nvPr/>
          </p:nvGrpSpPr>
          <p:grpSpPr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1077" name="AutoShape 30" descr="Bouquet"/>
              <p:cNvSpPr/>
              <p:nvPr/>
            </p:nvSpPr>
            <p:spPr>
              <a:xfrm rot="-5400000" flipH="1">
                <a:off x="1818" y="2511"/>
                <a:ext cx="311" cy="206"/>
              </a:xfrm>
              <a:prstGeom prst="upArrow">
                <a:avLst>
                  <a:gd name="adj1" fmla="val 51675"/>
                  <a:gd name="adj2" fmla="val 100000"/>
                </a:avLst>
              </a:prstGeom>
              <a:blipFill rotWithShape="1">
                <a:blip r:embed="rId5"/>
              </a:blipFill>
              <a:ln w="9525" cap="flat" cmpd="sng">
                <a:solidFill>
                  <a:srgbClr val="00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8" name="AutoShape 31" descr="Bouquet"/>
              <p:cNvSpPr/>
              <p:nvPr/>
            </p:nvSpPr>
            <p:spPr>
              <a:xfrm rot="5400000" flipH="1">
                <a:off x="3621" y="2498"/>
                <a:ext cx="311" cy="203"/>
              </a:xfrm>
              <a:prstGeom prst="upArrow">
                <a:avLst>
                  <a:gd name="adj1" fmla="val 51675"/>
                  <a:gd name="adj2" fmla="val 100000"/>
                </a:avLst>
              </a:prstGeom>
              <a:blipFill rotWithShape="1">
                <a:blip r:embed="rId5"/>
              </a:blipFill>
              <a:ln w="9525" cap="flat" cmpd="sng">
                <a:solidFill>
                  <a:srgbClr val="00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wrap="none" anchor="ctr"/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9" name="AutoShape 32" descr="Bouquet"/>
              <p:cNvSpPr/>
              <p:nvPr/>
            </p:nvSpPr>
            <p:spPr>
              <a:xfrm rot="-10800000" flipH="1">
                <a:off x="2718" y="3429"/>
                <a:ext cx="303" cy="202"/>
              </a:xfrm>
              <a:prstGeom prst="upArrow">
                <a:avLst>
                  <a:gd name="adj1" fmla="val 51675"/>
                  <a:gd name="adj2" fmla="val 100000"/>
                </a:avLst>
              </a:prstGeom>
              <a:blipFill rotWithShape="1">
                <a:blip r:embed="rId5"/>
              </a:blipFill>
              <a:ln w="9525" cap="flat" cmpd="sng">
                <a:solidFill>
                  <a:srgbClr val="00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eaVert" wrap="none" anchor="ctr"/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0" name="Oval 33" descr="Bouquet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blipFill rotWithShape="1">
                <a:blip r:embed="rId5"/>
              </a:blipFill>
              <a:ln w="57150" cap="flat" cmpd="sng">
                <a:solidFill>
                  <a:srgbClr val="00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1" name="Oval 34" descr="Bouquet">
                <a:hlinkClick r:id="rId9" action="ppaction://hlinkpres?slideindex=1&amp;slidetitle="/>
              </p:cNvPr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blipFill rotWithShape="1">
                <a:blip r:embed="rId5"/>
              </a:blipFill>
              <a:ln w="9525" cap="flat" cmpd="sng">
                <a:solidFill>
                  <a:srgbClr val="00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2" name="Oval 35" descr="Bouquet"/>
              <p:cNvSpPr/>
              <p:nvPr/>
            </p:nvSpPr>
            <p:spPr>
              <a:xfrm>
                <a:off x="1934" y="2915"/>
                <a:ext cx="1932" cy="220"/>
              </a:xfrm>
              <a:prstGeom prst="ellipse">
                <a:avLst/>
              </a:prstGeom>
              <a:blipFill rotWithShape="1">
                <a:blip r:embed="rId5"/>
              </a:blipFill>
              <a:ln w="38100" cap="flat" cmpd="sng">
                <a:solidFill>
                  <a:srgbClr val="00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3" name="Oval 36" descr="Bouquet"/>
              <p:cNvSpPr/>
              <p:nvPr/>
            </p:nvSpPr>
            <p:spPr>
              <a:xfrm>
                <a:off x="1934" y="2915"/>
                <a:ext cx="1932" cy="220"/>
              </a:xfrm>
              <a:prstGeom prst="ellipse">
                <a:avLst/>
              </a:prstGeom>
              <a:blipFill rotWithShape="1">
                <a:blip r:embed="rId5"/>
              </a:blipFill>
              <a:ln w="38100" cap="flat" cmpd="sng">
                <a:solidFill>
                  <a:srgbClr val="00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4" name="Oval 37" descr="Bouquet"/>
              <p:cNvSpPr/>
              <p:nvPr/>
            </p:nvSpPr>
            <p:spPr>
              <a:xfrm>
                <a:off x="1921" y="2066"/>
                <a:ext cx="1932" cy="1102"/>
              </a:xfrm>
              <a:prstGeom prst="ellipse">
                <a:avLst/>
              </a:prstGeom>
              <a:blipFill rotWithShape="1">
                <a:blip r:embed="rId5"/>
              </a:blipFill>
              <a:ln w="38100" cap="flat" cmpd="sng">
                <a:solidFill>
                  <a:srgbClr val="00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5" name="Oval 38" descr="Bouquet"/>
              <p:cNvSpPr/>
              <p:nvPr/>
            </p:nvSpPr>
            <p:spPr>
              <a:xfrm>
                <a:off x="1924" y="2082"/>
                <a:ext cx="1932" cy="1100"/>
              </a:xfrm>
              <a:prstGeom prst="ellipse">
                <a:avLst/>
              </a:prstGeom>
              <a:blipFill rotWithShape="1">
                <a:blip r:embed="rId5"/>
              </a:blipFill>
              <a:ln w="38100" cap="flat" cmpd="sng">
                <a:solidFill>
                  <a:srgbClr val="00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76" name="WordArt 39">
              <a:hlinkClick r:id="rId9" action="ppaction://hlinkpres?slideindex=1&amp;slidetitle="/>
            </p:cNvPr>
            <p:cNvSpPr>
              <a:spLocks noTextEdit="1"/>
            </p:cNvSpPr>
            <p:nvPr/>
          </p:nvSpPr>
          <p:spPr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  <a:normAutofit fontScale="77500" lnSpcReduction="20000"/>
            </a:bodyPr>
            <a:lstStyle/>
            <a:p>
              <a:pPr algn="ctr"/>
              <a:r>
                <a:rPr lang="en-US" sz="3600">
                  <a:ln w="9525" cap="flat" cmpd="sng">
                    <a:solidFill>
                      <a:srgbClr val="0099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effectLst>
                    <a:outerShdw dist="53882" dir="2699999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charset="0"/>
                  <a:ea typeface="Impact" panose="020B0806030902050204" charset="0"/>
                </a:rPr>
                <a:t>1</a:t>
              </a:r>
            </a:p>
          </p:txBody>
        </p:sp>
      </p:grpSp>
      <p:grpSp>
        <p:nvGrpSpPr>
          <p:cNvPr id="12" name="Group 40"/>
          <p:cNvGrpSpPr/>
          <p:nvPr/>
        </p:nvGrpSpPr>
        <p:grpSpPr>
          <a:xfrm rot="5400000">
            <a:off x="1771650" y="4060825"/>
            <a:ext cx="1173163" cy="144463"/>
            <a:chOff x="0" y="1896"/>
            <a:chExt cx="5760" cy="120"/>
          </a:xfrm>
        </p:grpSpPr>
        <p:sp>
          <p:nvSpPr>
            <p:cNvPr id="1073" name="Rectangle 41"/>
            <p:cNvSpPr/>
            <p:nvPr/>
          </p:nvSpPr>
          <p:spPr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rot="10800000" vert="eaVert" wrap="none" anchor="ctr"/>
            <a:lstStyle/>
            <a:p>
              <a:pPr eaLnBrk="0" hangingPunct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074" name="Rectangle 42"/>
            <p:cNvSpPr/>
            <p:nvPr/>
          </p:nvSpPr>
          <p:spPr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rot="10800000" vert="eaVert" wrap="none" anchor="ctr"/>
            <a:lstStyle/>
            <a:p>
              <a:pPr eaLnBrk="0" hangingPunct="0"/>
              <a:endParaRPr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" name="Group 44"/>
          <p:cNvGrpSpPr/>
          <p:nvPr/>
        </p:nvGrpSpPr>
        <p:grpSpPr>
          <a:xfrm>
            <a:off x="1905000" y="2743200"/>
            <a:ext cx="908050" cy="989013"/>
            <a:chOff x="3260" y="1700"/>
            <a:chExt cx="581" cy="623"/>
          </a:xfrm>
        </p:grpSpPr>
        <p:grpSp>
          <p:nvGrpSpPr>
            <p:cNvPr id="1062" name="Group 45"/>
            <p:cNvGrpSpPr/>
            <p:nvPr/>
          </p:nvGrpSpPr>
          <p:grpSpPr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1064" name="AutoShape 46" descr="Bouquet"/>
              <p:cNvSpPr/>
              <p:nvPr/>
            </p:nvSpPr>
            <p:spPr>
              <a:xfrm rot="-5400000" flipH="1">
                <a:off x="1818" y="2511"/>
                <a:ext cx="311" cy="206"/>
              </a:xfrm>
              <a:prstGeom prst="upArrow">
                <a:avLst>
                  <a:gd name="adj1" fmla="val 51675"/>
                  <a:gd name="adj2" fmla="val 100000"/>
                </a:avLst>
              </a:prstGeom>
              <a:blipFill rotWithShape="1">
                <a:blip r:embed="rId5"/>
              </a:blipFill>
              <a:ln w="9525" cap="flat" cmpd="sng">
                <a:solidFill>
                  <a:srgbClr val="00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5" name="AutoShape 47" descr="Bouquet"/>
              <p:cNvSpPr/>
              <p:nvPr/>
            </p:nvSpPr>
            <p:spPr>
              <a:xfrm rot="5400000" flipH="1">
                <a:off x="3621" y="2498"/>
                <a:ext cx="311" cy="203"/>
              </a:xfrm>
              <a:prstGeom prst="upArrow">
                <a:avLst>
                  <a:gd name="adj1" fmla="val 51675"/>
                  <a:gd name="adj2" fmla="val 100000"/>
                </a:avLst>
              </a:prstGeom>
              <a:blipFill rotWithShape="1">
                <a:blip r:embed="rId5"/>
              </a:blipFill>
              <a:ln w="9525" cap="flat" cmpd="sng">
                <a:solidFill>
                  <a:srgbClr val="00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wrap="none" anchor="ctr"/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6" name="AutoShape 48" descr="Bouquet"/>
              <p:cNvSpPr/>
              <p:nvPr/>
            </p:nvSpPr>
            <p:spPr>
              <a:xfrm rot="-10800000" flipH="1">
                <a:off x="2718" y="3429"/>
                <a:ext cx="303" cy="202"/>
              </a:xfrm>
              <a:prstGeom prst="upArrow">
                <a:avLst>
                  <a:gd name="adj1" fmla="val 51675"/>
                  <a:gd name="adj2" fmla="val 100000"/>
                </a:avLst>
              </a:prstGeom>
              <a:blipFill rotWithShape="1">
                <a:blip r:embed="rId5"/>
              </a:blipFill>
              <a:ln w="9525" cap="flat" cmpd="sng">
                <a:solidFill>
                  <a:srgbClr val="00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eaVert" wrap="none" anchor="ctr"/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7" name="Oval 49" descr="Bouquet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blipFill rotWithShape="1">
                <a:blip r:embed="rId5"/>
              </a:blipFill>
              <a:ln w="57150" cap="flat" cmpd="sng">
                <a:solidFill>
                  <a:srgbClr val="00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8" name="Oval 50" descr="Bouquet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blipFill rotWithShape="1">
                <a:blip r:embed="rId5"/>
              </a:blipFill>
              <a:ln w="9525" cap="flat" cmpd="sng">
                <a:solidFill>
                  <a:srgbClr val="00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9" name="Oval 51" descr="Bouquet"/>
              <p:cNvSpPr/>
              <p:nvPr/>
            </p:nvSpPr>
            <p:spPr>
              <a:xfrm>
                <a:off x="1928" y="2886"/>
                <a:ext cx="1932" cy="258"/>
              </a:xfrm>
              <a:prstGeom prst="ellipse">
                <a:avLst/>
              </a:prstGeom>
              <a:blipFill rotWithShape="1">
                <a:blip r:embed="rId5"/>
              </a:blipFill>
              <a:ln w="38100" cap="flat" cmpd="sng">
                <a:solidFill>
                  <a:srgbClr val="00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0" name="Oval 52" descr="Bouquet">
                <a:hlinkClick r:id="rId10" action="ppaction://hlinkpres?slideindex=1&amp;slidetitle="/>
              </p:cNvPr>
              <p:cNvSpPr/>
              <p:nvPr/>
            </p:nvSpPr>
            <p:spPr>
              <a:xfrm>
                <a:off x="1928" y="2886"/>
                <a:ext cx="1932" cy="258"/>
              </a:xfrm>
              <a:prstGeom prst="ellipse">
                <a:avLst/>
              </a:prstGeom>
              <a:blipFill rotWithShape="1">
                <a:blip r:embed="rId5"/>
              </a:blipFill>
              <a:ln w="38100" cap="flat" cmpd="sng">
                <a:solidFill>
                  <a:srgbClr val="00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1" name="Oval 53" descr="Bouquet"/>
              <p:cNvSpPr/>
              <p:nvPr/>
            </p:nvSpPr>
            <p:spPr>
              <a:xfrm>
                <a:off x="1921" y="2067"/>
                <a:ext cx="1932" cy="1100"/>
              </a:xfrm>
              <a:prstGeom prst="ellipse">
                <a:avLst/>
              </a:prstGeom>
              <a:blipFill rotWithShape="1">
                <a:blip r:embed="rId5"/>
              </a:blipFill>
              <a:ln w="38100" cap="flat" cmpd="sng">
                <a:solidFill>
                  <a:srgbClr val="00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2" name="Oval 54" descr="Bouquet"/>
              <p:cNvSpPr/>
              <p:nvPr/>
            </p:nvSpPr>
            <p:spPr>
              <a:xfrm>
                <a:off x="1924" y="2083"/>
                <a:ext cx="1932" cy="1099"/>
              </a:xfrm>
              <a:prstGeom prst="ellipse">
                <a:avLst/>
              </a:prstGeom>
              <a:blipFill rotWithShape="1">
                <a:blip r:embed="rId5"/>
              </a:blipFill>
              <a:ln w="38100" cap="flat" cmpd="sng">
                <a:solidFill>
                  <a:srgbClr val="00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63" name="WordArt 55">
              <a:hlinkClick r:id="rId10" action="ppaction://hlinkpres?slideindex=1&amp;slidetitle="/>
            </p:cNvPr>
            <p:cNvSpPr>
              <a:spLocks noTextEdit="1"/>
            </p:cNvSpPr>
            <p:nvPr/>
          </p:nvSpPr>
          <p:spPr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  <a:normAutofit fontScale="77500" lnSpcReduction="20000"/>
            </a:bodyPr>
            <a:lstStyle/>
            <a:p>
              <a:pPr algn="ctr"/>
              <a:r>
                <a:rPr lang="en-US" sz="3600">
                  <a:ln w="9525" cap="flat" cmpd="sng">
                    <a:solidFill>
                      <a:srgbClr val="0099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effectLst>
                    <a:outerShdw dist="53882" dir="2699999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charset="0"/>
                  <a:ea typeface="Impact" panose="020B0806030902050204" charset="0"/>
                </a:rPr>
                <a:t>2</a:t>
              </a:r>
            </a:p>
          </p:txBody>
        </p:sp>
      </p:grpSp>
      <p:grpSp>
        <p:nvGrpSpPr>
          <p:cNvPr id="15" name="Group 57"/>
          <p:cNvGrpSpPr/>
          <p:nvPr/>
        </p:nvGrpSpPr>
        <p:grpSpPr>
          <a:xfrm>
            <a:off x="1905000" y="3886200"/>
            <a:ext cx="922338" cy="989013"/>
            <a:chOff x="3247" y="2515"/>
            <a:chExt cx="581" cy="623"/>
          </a:xfrm>
        </p:grpSpPr>
        <p:grpSp>
          <p:nvGrpSpPr>
            <p:cNvPr id="1051" name="Group 58"/>
            <p:cNvGrpSpPr/>
            <p:nvPr/>
          </p:nvGrpSpPr>
          <p:grpSpPr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1053" name="AutoShape 59"/>
              <p:cNvSpPr/>
              <p:nvPr/>
            </p:nvSpPr>
            <p:spPr>
              <a:xfrm rot="-5400000" flipH="1">
                <a:off x="1818" y="2511"/>
                <a:ext cx="311" cy="206"/>
              </a:xfrm>
              <a:prstGeom prst="upArrow">
                <a:avLst>
                  <a:gd name="adj1" fmla="val 51675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  <a:tileRect/>
              </a:gradFill>
              <a:ln w="9525" cap="flat" cmpd="sng">
                <a:solidFill>
                  <a:srgbClr val="00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4" name="AutoShape 60"/>
              <p:cNvSpPr/>
              <p:nvPr/>
            </p:nvSpPr>
            <p:spPr>
              <a:xfrm rot="5400000" flipH="1">
                <a:off x="3621" y="2498"/>
                <a:ext cx="311" cy="203"/>
              </a:xfrm>
              <a:prstGeom prst="upArrow">
                <a:avLst>
                  <a:gd name="adj1" fmla="val 51675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  <a:tileRect/>
              </a:gradFill>
              <a:ln w="9525" cap="flat" cmpd="sng">
                <a:solidFill>
                  <a:srgbClr val="00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wrap="none" anchor="ctr"/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5" name="AutoShape 61"/>
              <p:cNvSpPr/>
              <p:nvPr/>
            </p:nvSpPr>
            <p:spPr>
              <a:xfrm rot="-10800000" flipH="1">
                <a:off x="2718" y="3429"/>
                <a:ext cx="303" cy="202"/>
              </a:xfrm>
              <a:prstGeom prst="upArrow">
                <a:avLst>
                  <a:gd name="adj1" fmla="val 51675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  <a:tileRect/>
              </a:gradFill>
              <a:ln w="9525" cap="flat" cmpd="sng">
                <a:solidFill>
                  <a:srgbClr val="0099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eaVert" wrap="none" anchor="ctr"/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6" name="Oval 62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rgbClr val="00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7" name="Oval 63" descr="Bouquet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blipFill rotWithShape="1">
                <a:blip r:embed="rId5"/>
              </a:blipFill>
              <a:ln w="9525" cap="flat" cmpd="sng">
                <a:solidFill>
                  <a:srgbClr val="00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8" name="Oval 64"/>
              <p:cNvSpPr/>
              <p:nvPr/>
            </p:nvSpPr>
            <p:spPr>
              <a:xfrm>
                <a:off x="1929" y="2872"/>
                <a:ext cx="1930" cy="2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38100" cap="flat" cmpd="sng">
                <a:solidFill>
                  <a:srgbClr val="00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9" name="Oval 65">
                <a:hlinkClick r:id="rId11" action="ppaction://hlinkpres?slideindex=1&amp;slidetitle="/>
              </p:cNvPr>
              <p:cNvSpPr/>
              <p:nvPr/>
            </p:nvSpPr>
            <p:spPr>
              <a:xfrm>
                <a:off x="1928" y="2888"/>
                <a:ext cx="1932" cy="25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 cap="flat" cmpd="sng">
                <a:solidFill>
                  <a:srgbClr val="00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0" name="Oval 66"/>
              <p:cNvSpPr/>
              <p:nvPr/>
            </p:nvSpPr>
            <p:spPr>
              <a:xfrm>
                <a:off x="1923" y="2051"/>
                <a:ext cx="193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  <a:tileRect/>
              </a:gradFill>
              <a:ln w="38100" cap="flat" cmpd="sng">
                <a:solidFill>
                  <a:srgbClr val="00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1" name="Oval 67" descr="Bouquet"/>
              <p:cNvSpPr/>
              <p:nvPr/>
            </p:nvSpPr>
            <p:spPr>
              <a:xfrm>
                <a:off x="1924" y="2082"/>
                <a:ext cx="1932" cy="1101"/>
              </a:xfrm>
              <a:prstGeom prst="ellipse">
                <a:avLst/>
              </a:prstGeom>
              <a:blipFill rotWithShape="1">
                <a:blip r:embed="rId5"/>
              </a:blipFill>
              <a:ln w="38100" cap="flat" cmpd="sng">
                <a:solidFill>
                  <a:srgbClr val="00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52" name="WordArt 68">
              <a:hlinkClick r:id="rId12" action="ppaction://hlinkpres?slideindex=1&amp;slidetitle="/>
            </p:cNvPr>
            <p:cNvSpPr>
              <a:spLocks noTextEdit="1"/>
            </p:cNvSpPr>
            <p:nvPr/>
          </p:nvSpPr>
          <p:spPr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  <a:normAutofit fontScale="77500" lnSpcReduction="20000"/>
            </a:bodyPr>
            <a:lstStyle/>
            <a:p>
              <a:pPr algn="ctr"/>
              <a:r>
                <a:rPr lang="en-US" sz="3600">
                  <a:ln w="9525" cap="flat" cmpd="sng">
                    <a:solidFill>
                      <a:srgbClr val="0099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effectLst>
                    <a:outerShdw dist="53882" dir="2699999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charset="0"/>
                  <a:ea typeface="Impact" panose="020B0806030902050204" charset="0"/>
                </a:rPr>
                <a:t>3</a:t>
              </a:r>
            </a:p>
          </p:txBody>
        </p:sp>
      </p:grpSp>
      <p:grpSp>
        <p:nvGrpSpPr>
          <p:cNvPr id="17" name="Group 69"/>
          <p:cNvGrpSpPr/>
          <p:nvPr/>
        </p:nvGrpSpPr>
        <p:grpSpPr>
          <a:xfrm>
            <a:off x="152400" y="171450"/>
            <a:ext cx="1143000" cy="1219200"/>
            <a:chOff x="196" y="292"/>
            <a:chExt cx="616" cy="507"/>
          </a:xfrm>
        </p:grpSpPr>
        <p:grpSp>
          <p:nvGrpSpPr>
            <p:cNvPr id="1045" name="Group 70"/>
            <p:cNvGrpSpPr/>
            <p:nvPr/>
          </p:nvGrpSpPr>
          <p:grpSpPr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1049" name="Oval 19" descr="Oak"/>
              <p:cNvSpPr/>
              <p:nvPr/>
            </p:nvSpPr>
            <p:spPr>
              <a:xfrm rot="1758052">
                <a:off x="204" y="300"/>
                <a:ext cx="592" cy="482"/>
              </a:xfrm>
              <a:prstGeom prst="ellipse">
                <a:avLst/>
              </a:prstGeom>
              <a:blipFill rotWithShape="1">
                <a:blip r:embed="rId13"/>
              </a:blipFill>
              <a:ln w="9525">
                <a:noFill/>
              </a:ln>
            </p:spPr>
            <p:txBody>
              <a:bodyPr wrap="none" anchor="ctr"/>
              <a:lstStyle/>
              <a:p>
                <a:pPr algn="r" rtl="1"/>
                <a:endParaRPr dirty="0">
                  <a:latin typeface="VNI-Times" pitchFamily="2" charset="0"/>
                </a:endParaRPr>
              </a:p>
            </p:txBody>
          </p:sp>
          <p:sp>
            <p:nvSpPr>
              <p:cNvPr id="1050" name="Oval 24" descr="Oak"/>
              <p:cNvSpPr/>
              <p:nvPr/>
            </p:nvSpPr>
            <p:spPr>
              <a:xfrm rot="1758052">
                <a:off x="220" y="317"/>
                <a:ext cx="592" cy="482"/>
              </a:xfrm>
              <a:prstGeom prst="ellipse">
                <a:avLst/>
              </a:prstGeom>
              <a:blipFill rotWithShape="1">
                <a:blip r:embed="rId13"/>
              </a:blipFill>
              <a:ln w="9525">
                <a:noFill/>
              </a:ln>
            </p:spPr>
            <p:txBody>
              <a:bodyPr wrap="none" anchor="ctr"/>
              <a:lstStyle/>
              <a:p>
                <a:pPr algn="r" rtl="1"/>
                <a:endParaRPr dirty="0">
                  <a:latin typeface="VNI-Times" pitchFamily="2" charset="0"/>
                </a:endParaRPr>
              </a:p>
            </p:txBody>
          </p:sp>
        </p:grpSp>
        <p:grpSp>
          <p:nvGrpSpPr>
            <p:cNvPr id="1046" name="Group 73"/>
            <p:cNvGrpSpPr/>
            <p:nvPr/>
          </p:nvGrpSpPr>
          <p:grpSpPr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1047" name="Oval 25" descr="Oak"/>
              <p:cNvSpPr/>
              <p:nvPr/>
            </p:nvSpPr>
            <p:spPr>
              <a:xfrm rot="1758052">
                <a:off x="204" y="300"/>
                <a:ext cx="592" cy="482"/>
              </a:xfrm>
              <a:prstGeom prst="ellipse">
                <a:avLst/>
              </a:prstGeom>
              <a:blipFill rotWithShape="1">
                <a:blip r:embed="rId13"/>
              </a:blipFill>
              <a:ln w="9525">
                <a:noFill/>
              </a:ln>
            </p:spPr>
            <p:txBody>
              <a:bodyPr wrap="none" anchor="ctr"/>
              <a:lstStyle/>
              <a:p>
                <a:pPr algn="r" rtl="1"/>
                <a:endParaRPr dirty="0">
                  <a:latin typeface="VNI-Times" pitchFamily="2" charset="0"/>
                </a:endParaRPr>
              </a:p>
            </p:txBody>
          </p:sp>
          <p:pic>
            <p:nvPicPr>
              <p:cNvPr id="1048" name="Picture 27" descr="Picture1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9" y="328"/>
                <a:ext cx="276" cy="280"/>
              </a:xfrm>
              <a:prstGeom prst="rect">
                <a:avLst/>
              </a:prstGeom>
              <a:blipFill rotWithShape="1">
                <a:blip r:embed="rId13"/>
              </a:blipFill>
              <a:ln w="9525">
                <a:noFill/>
              </a:ln>
            </p:spPr>
          </p:pic>
        </p:grpSp>
      </p:grpSp>
      <p:graphicFrame>
        <p:nvGraphicFramePr>
          <p:cNvPr id="1026" name="Object 6"/>
          <p:cNvGraphicFramePr>
            <a:graphicFrameLocks/>
          </p:cNvGraphicFramePr>
          <p:nvPr/>
        </p:nvGraphicFramePr>
        <p:xfrm>
          <a:off x="0" y="4343400"/>
          <a:ext cx="2033588" cy="2514600"/>
        </p:xfrm>
        <a:graphic>
          <a:graphicData uri="http://schemas.openxmlformats.org/presentationml/2006/ole">
            <p:oleObj spid="_x0000_s3076" r:id="rId15" imgW="3535680" imgH="4450080" progId="">
              <p:embed/>
            </p:oleObj>
          </a:graphicData>
        </a:graphic>
      </p:graphicFrame>
      <p:grpSp>
        <p:nvGrpSpPr>
          <p:cNvPr id="1042" name="Group 76"/>
          <p:cNvGrpSpPr/>
          <p:nvPr/>
        </p:nvGrpSpPr>
        <p:grpSpPr>
          <a:xfrm>
            <a:off x="957580" y="-3810"/>
            <a:ext cx="7848600" cy="1095375"/>
            <a:chOff x="720" y="240"/>
            <a:chExt cx="4752" cy="505"/>
          </a:xfrm>
        </p:grpSpPr>
        <p:sp>
          <p:nvSpPr>
            <p:cNvPr id="1043" name="AutoShape 23" descr="White marble"/>
            <p:cNvSpPr/>
            <p:nvPr/>
          </p:nvSpPr>
          <p:spPr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rotWithShape="1">
              <a:blip r:embed="rId16"/>
            </a:blipFill>
            <a:ln w="38100" cap="flat" cmpd="sng">
              <a:solidFill>
                <a:srgbClr val="FFCC00"/>
              </a:solidFill>
              <a:prstDash val="solid"/>
              <a:headEnd type="none" w="med" len="med"/>
              <a:tailEnd type="none" w="med" len="med"/>
            </a:ln>
          </p:spPr>
          <p:txBody>
            <a:bodyPr vert="eaVert" wrap="none" anchor="ctr"/>
            <a:lstStyle/>
            <a:p>
              <a:pPr algn="r" rtl="1"/>
              <a:endParaRPr dirty="0">
                <a:solidFill>
                  <a:schemeClr val="bg1"/>
                </a:solidFill>
                <a:latin typeface="VNI-Times" pitchFamily="2" charset="0"/>
              </a:endParaRPr>
            </a:p>
          </p:txBody>
        </p:sp>
        <p:sp>
          <p:nvSpPr>
            <p:cNvPr id="1044" name="Text Box 26" descr="White marble"/>
            <p:cNvSpPr txBox="1"/>
            <p:nvPr/>
          </p:nvSpPr>
          <p:spPr>
            <a:xfrm>
              <a:off x="1027" y="293"/>
              <a:ext cx="4178" cy="379"/>
            </a:xfrm>
            <a:prstGeom prst="rect">
              <a:avLst/>
            </a:prstGeom>
            <a:blipFill rotWithShape="1">
              <a:blip r:embed="rId16"/>
            </a:blipFill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rgbClr val="0033CC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QUAN HỆ GIỮA ĐƯỜNG VUÔNG GÓC VÀ ĐƯỜNG XIÊN, ĐƯỜNG XIÊN VÀ HÌNH CHIẾU</a:t>
              </a:r>
              <a:endParaRPr sz="2400" b="1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2" grpId="0" animBg="1"/>
      <p:bldP spid="6200" grpId="0" animBg="1"/>
      <p:bldP spid="6187" grpId="0" animBg="1"/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81025"/>
            <a:ext cx="8686800" cy="97345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Souvir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Khái niệm đường vuông góc, đường xiên, hình chiếu của đường xiên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147" name="Text Box 263"/>
          <p:cNvSpPr txBox="1"/>
          <p:nvPr/>
        </p:nvSpPr>
        <p:spPr>
          <a:xfrm>
            <a:off x="6364288" y="2579688"/>
            <a:ext cx="685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sz="1800" dirty="0">
              <a:latin typeface="VNI-Times" pitchFamily="2" charset="0"/>
            </a:endParaRPr>
          </a:p>
        </p:txBody>
      </p:sp>
      <p:sp>
        <p:nvSpPr>
          <p:cNvPr id="2406" name="Line 358"/>
          <p:cNvSpPr/>
          <p:nvPr/>
        </p:nvSpPr>
        <p:spPr>
          <a:xfrm flipV="1">
            <a:off x="5064125" y="4700588"/>
            <a:ext cx="3941763" cy="2381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07" name="Text Box 359"/>
          <p:cNvSpPr txBox="1"/>
          <p:nvPr/>
        </p:nvSpPr>
        <p:spPr>
          <a:xfrm>
            <a:off x="4783138" y="4343400"/>
            <a:ext cx="7699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latin typeface=".VnArial Narrow" pitchFamily="34" charset="0"/>
              </a:rPr>
              <a:t>d</a:t>
            </a:r>
          </a:p>
        </p:txBody>
      </p:sp>
      <p:sp>
        <p:nvSpPr>
          <p:cNvPr id="6150" name="Text Box 360"/>
          <p:cNvSpPr txBox="1"/>
          <p:nvPr/>
        </p:nvSpPr>
        <p:spPr>
          <a:xfrm>
            <a:off x="6288088" y="2503488"/>
            <a:ext cx="685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sz="1800" dirty="0">
              <a:latin typeface="VNI-Times" pitchFamily="2" charset="0"/>
            </a:endParaRPr>
          </a:p>
        </p:txBody>
      </p:sp>
      <p:sp>
        <p:nvSpPr>
          <p:cNvPr id="2409" name="Text Box 361"/>
          <p:cNvSpPr txBox="1"/>
          <p:nvPr/>
        </p:nvSpPr>
        <p:spPr>
          <a:xfrm>
            <a:off x="7054850" y="2505075"/>
            <a:ext cx="838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dirty="0">
                <a:latin typeface="VNI-Times" pitchFamily="2" charset="0"/>
                <a:sym typeface="Wingdings" panose="05000000000000000000" pitchFamily="2" charset="2"/>
              </a:rPr>
              <a:t></a:t>
            </a:r>
          </a:p>
        </p:txBody>
      </p:sp>
      <p:sp>
        <p:nvSpPr>
          <p:cNvPr id="2410" name="Text Box 362"/>
          <p:cNvSpPr txBox="1"/>
          <p:nvPr/>
        </p:nvSpPr>
        <p:spPr>
          <a:xfrm>
            <a:off x="7016750" y="2262188"/>
            <a:ext cx="6016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latin typeface="VNI-Times" pitchFamily="2" charset="0"/>
              </a:rPr>
              <a:t>A</a:t>
            </a:r>
          </a:p>
        </p:txBody>
      </p:sp>
      <p:grpSp>
        <p:nvGrpSpPr>
          <p:cNvPr id="2" name="Group 363"/>
          <p:cNvGrpSpPr/>
          <p:nvPr/>
        </p:nvGrpSpPr>
        <p:grpSpPr>
          <a:xfrm>
            <a:off x="8382000" y="2338388"/>
            <a:ext cx="1600200" cy="2362200"/>
            <a:chOff x="5232" y="768"/>
            <a:chExt cx="1008" cy="1488"/>
          </a:xfrm>
        </p:grpSpPr>
        <p:grpSp>
          <p:nvGrpSpPr>
            <p:cNvPr id="6302" name="Group 364"/>
            <p:cNvGrpSpPr/>
            <p:nvPr/>
          </p:nvGrpSpPr>
          <p:grpSpPr>
            <a:xfrm>
              <a:off x="5232" y="768"/>
              <a:ext cx="1008" cy="1488"/>
              <a:chOff x="2976" y="2640"/>
              <a:chExt cx="960" cy="1248"/>
            </a:xfrm>
          </p:grpSpPr>
          <p:sp>
            <p:nvSpPr>
              <p:cNvPr id="6307" name="Line 365"/>
              <p:cNvSpPr/>
              <p:nvPr/>
            </p:nvSpPr>
            <p:spPr>
              <a:xfrm>
                <a:off x="2976" y="2640"/>
                <a:ext cx="0" cy="1248"/>
              </a:xfrm>
              <a:prstGeom prst="line">
                <a:avLst/>
              </a:prstGeom>
              <a:ln w="28575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08" name="Line 366"/>
              <p:cNvSpPr/>
              <p:nvPr/>
            </p:nvSpPr>
            <p:spPr>
              <a:xfrm>
                <a:off x="2976" y="3888"/>
                <a:ext cx="960" cy="0"/>
              </a:xfrm>
              <a:prstGeom prst="line">
                <a:avLst/>
              </a:prstGeom>
              <a:ln w="28575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09" name="Line 367"/>
              <p:cNvSpPr/>
              <p:nvPr/>
            </p:nvSpPr>
            <p:spPr>
              <a:xfrm>
                <a:off x="2976" y="2640"/>
                <a:ext cx="960" cy="1248"/>
              </a:xfrm>
              <a:prstGeom prst="line">
                <a:avLst/>
              </a:prstGeom>
              <a:ln w="28575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6303" name="Group 368"/>
            <p:cNvGrpSpPr/>
            <p:nvPr/>
          </p:nvGrpSpPr>
          <p:grpSpPr>
            <a:xfrm>
              <a:off x="5365" y="1200"/>
              <a:ext cx="607" cy="933"/>
              <a:chOff x="2976" y="2640"/>
              <a:chExt cx="960" cy="1248"/>
            </a:xfrm>
          </p:grpSpPr>
          <p:sp>
            <p:nvSpPr>
              <p:cNvPr id="6304" name="Line 369"/>
              <p:cNvSpPr/>
              <p:nvPr/>
            </p:nvSpPr>
            <p:spPr>
              <a:xfrm>
                <a:off x="2976" y="2640"/>
                <a:ext cx="0" cy="1248"/>
              </a:xfrm>
              <a:prstGeom prst="line">
                <a:avLst/>
              </a:prstGeom>
              <a:ln w="28575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05" name="Line 370"/>
              <p:cNvSpPr/>
              <p:nvPr/>
            </p:nvSpPr>
            <p:spPr>
              <a:xfrm>
                <a:off x="2976" y="3888"/>
                <a:ext cx="960" cy="0"/>
              </a:xfrm>
              <a:prstGeom prst="line">
                <a:avLst/>
              </a:prstGeom>
              <a:ln w="28575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06" name="Line 371"/>
              <p:cNvSpPr/>
              <p:nvPr/>
            </p:nvSpPr>
            <p:spPr>
              <a:xfrm>
                <a:off x="2976" y="2640"/>
                <a:ext cx="960" cy="1248"/>
              </a:xfrm>
              <a:prstGeom prst="line">
                <a:avLst/>
              </a:prstGeom>
              <a:ln w="28575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5" name="Group 372"/>
          <p:cNvGrpSpPr/>
          <p:nvPr/>
        </p:nvGrpSpPr>
        <p:grpSpPr>
          <a:xfrm>
            <a:off x="7202488" y="4521200"/>
            <a:ext cx="190500" cy="160338"/>
            <a:chOff x="4464" y="2400"/>
            <a:chExt cx="144" cy="96"/>
          </a:xfrm>
        </p:grpSpPr>
        <p:sp>
          <p:nvSpPr>
            <p:cNvPr id="6300" name="Line 373"/>
            <p:cNvSpPr/>
            <p:nvPr/>
          </p:nvSpPr>
          <p:spPr>
            <a:xfrm>
              <a:off x="4464" y="2400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301" name="Line 374"/>
            <p:cNvSpPr/>
            <p:nvPr/>
          </p:nvSpPr>
          <p:spPr>
            <a:xfrm>
              <a:off x="4608" y="2400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423" name="Text Box 375"/>
          <p:cNvSpPr txBox="1"/>
          <p:nvPr/>
        </p:nvSpPr>
        <p:spPr>
          <a:xfrm>
            <a:off x="7034213" y="4772025"/>
            <a:ext cx="381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dirty="0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2424" name="Line 376"/>
          <p:cNvSpPr/>
          <p:nvPr/>
        </p:nvSpPr>
        <p:spPr>
          <a:xfrm flipH="1">
            <a:off x="5957888" y="2719388"/>
            <a:ext cx="1219200" cy="1981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6" name="Group 377"/>
          <p:cNvGrpSpPr/>
          <p:nvPr/>
        </p:nvGrpSpPr>
        <p:grpSpPr>
          <a:xfrm>
            <a:off x="5832475" y="4508500"/>
            <a:ext cx="533400" cy="595313"/>
            <a:chOff x="3600" y="2793"/>
            <a:chExt cx="336" cy="375"/>
          </a:xfrm>
        </p:grpSpPr>
        <p:sp>
          <p:nvSpPr>
            <p:cNvPr id="6298" name="Text Box 378"/>
            <p:cNvSpPr txBox="1"/>
            <p:nvPr/>
          </p:nvSpPr>
          <p:spPr>
            <a:xfrm>
              <a:off x="3600" y="2793"/>
              <a:ext cx="33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 dirty="0">
                  <a:solidFill>
                    <a:srgbClr val="FF3300"/>
                  </a:solidFill>
                  <a:latin typeface="VNI-Times" pitchFamily="2" charset="0"/>
                  <a:sym typeface="Wingdings" panose="05000000000000000000" pitchFamily="2" charset="2"/>
                </a:rPr>
                <a:t></a:t>
              </a:r>
            </a:p>
          </p:txBody>
        </p:sp>
        <p:sp>
          <p:nvSpPr>
            <p:cNvPr id="6299" name="Text Box 379"/>
            <p:cNvSpPr txBox="1"/>
            <p:nvPr/>
          </p:nvSpPr>
          <p:spPr>
            <a:xfrm>
              <a:off x="3648" y="2937"/>
              <a:ext cx="2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800" dirty="0">
                  <a:latin typeface="VNI-Times" pitchFamily="2" charset="0"/>
                </a:rPr>
                <a:t>B</a:t>
              </a:r>
            </a:p>
          </p:txBody>
        </p:sp>
      </p:grpSp>
      <p:sp>
        <p:nvSpPr>
          <p:cNvPr id="2428" name="Line 380"/>
          <p:cNvSpPr/>
          <p:nvPr/>
        </p:nvSpPr>
        <p:spPr>
          <a:xfrm flipH="1">
            <a:off x="7205663" y="2643188"/>
            <a:ext cx="0" cy="20447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7" name="Group 381"/>
          <p:cNvGrpSpPr/>
          <p:nvPr/>
        </p:nvGrpSpPr>
        <p:grpSpPr>
          <a:xfrm rot="5400000">
            <a:off x="5695950" y="3443288"/>
            <a:ext cx="2743200" cy="228600"/>
            <a:chOff x="1536" y="2256"/>
            <a:chExt cx="2544" cy="96"/>
          </a:xfrm>
        </p:grpSpPr>
        <p:sp>
          <p:nvSpPr>
            <p:cNvPr id="6234" name="Rectangle 382"/>
            <p:cNvSpPr/>
            <p:nvPr/>
          </p:nvSpPr>
          <p:spPr>
            <a:xfrm rot="-5400000">
              <a:off x="2760" y="1032"/>
              <a:ext cx="96" cy="254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VNI-Times" pitchFamily="2" charset="0"/>
              </a:endParaRPr>
            </a:p>
          </p:txBody>
        </p:sp>
        <p:sp>
          <p:nvSpPr>
            <p:cNvPr id="6235" name="Line 383"/>
            <p:cNvSpPr/>
            <p:nvPr/>
          </p:nvSpPr>
          <p:spPr>
            <a:xfrm>
              <a:off x="1584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36" name="Line 384"/>
            <p:cNvSpPr/>
            <p:nvPr/>
          </p:nvSpPr>
          <p:spPr>
            <a:xfrm>
              <a:off x="1626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37" name="Line 385"/>
            <p:cNvSpPr/>
            <p:nvPr/>
          </p:nvSpPr>
          <p:spPr>
            <a:xfrm>
              <a:off x="1668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38" name="Line 386"/>
            <p:cNvSpPr/>
            <p:nvPr/>
          </p:nvSpPr>
          <p:spPr>
            <a:xfrm>
              <a:off x="1710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39" name="Line 387"/>
            <p:cNvSpPr/>
            <p:nvPr/>
          </p:nvSpPr>
          <p:spPr>
            <a:xfrm>
              <a:off x="175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0" name="Line 388"/>
            <p:cNvSpPr/>
            <p:nvPr/>
          </p:nvSpPr>
          <p:spPr>
            <a:xfrm>
              <a:off x="1794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1" name="Line 389"/>
            <p:cNvSpPr/>
            <p:nvPr/>
          </p:nvSpPr>
          <p:spPr>
            <a:xfrm>
              <a:off x="1830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2" name="Line 390"/>
            <p:cNvSpPr/>
            <p:nvPr/>
          </p:nvSpPr>
          <p:spPr>
            <a:xfrm>
              <a:off x="1866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3" name="Line 391"/>
            <p:cNvSpPr/>
            <p:nvPr/>
          </p:nvSpPr>
          <p:spPr>
            <a:xfrm>
              <a:off x="190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4" name="Line 392"/>
            <p:cNvSpPr/>
            <p:nvPr/>
          </p:nvSpPr>
          <p:spPr>
            <a:xfrm>
              <a:off x="1944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5" name="Line 393"/>
            <p:cNvSpPr/>
            <p:nvPr/>
          </p:nvSpPr>
          <p:spPr>
            <a:xfrm>
              <a:off x="1986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6" name="Line 394"/>
            <p:cNvSpPr/>
            <p:nvPr/>
          </p:nvSpPr>
          <p:spPr>
            <a:xfrm>
              <a:off x="2028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7" name="Line 395"/>
            <p:cNvSpPr/>
            <p:nvPr/>
          </p:nvSpPr>
          <p:spPr>
            <a:xfrm>
              <a:off x="2070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8" name="Line 396"/>
            <p:cNvSpPr/>
            <p:nvPr/>
          </p:nvSpPr>
          <p:spPr>
            <a:xfrm>
              <a:off x="211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9" name="Line 397"/>
            <p:cNvSpPr/>
            <p:nvPr/>
          </p:nvSpPr>
          <p:spPr>
            <a:xfrm>
              <a:off x="2148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0" name="Line 398"/>
            <p:cNvSpPr/>
            <p:nvPr/>
          </p:nvSpPr>
          <p:spPr>
            <a:xfrm>
              <a:off x="2184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1" name="Line 399"/>
            <p:cNvSpPr/>
            <p:nvPr/>
          </p:nvSpPr>
          <p:spPr>
            <a:xfrm>
              <a:off x="2217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2" name="Line 400"/>
            <p:cNvSpPr/>
            <p:nvPr/>
          </p:nvSpPr>
          <p:spPr>
            <a:xfrm>
              <a:off x="2259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3" name="Line 401"/>
            <p:cNvSpPr/>
            <p:nvPr/>
          </p:nvSpPr>
          <p:spPr>
            <a:xfrm>
              <a:off x="2301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4" name="Line 402"/>
            <p:cNvSpPr/>
            <p:nvPr/>
          </p:nvSpPr>
          <p:spPr>
            <a:xfrm>
              <a:off x="2343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5" name="Line 403"/>
            <p:cNvSpPr/>
            <p:nvPr/>
          </p:nvSpPr>
          <p:spPr>
            <a:xfrm>
              <a:off x="2385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6" name="Line 404"/>
            <p:cNvSpPr/>
            <p:nvPr/>
          </p:nvSpPr>
          <p:spPr>
            <a:xfrm>
              <a:off x="2427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7" name="Line 405"/>
            <p:cNvSpPr/>
            <p:nvPr/>
          </p:nvSpPr>
          <p:spPr>
            <a:xfrm>
              <a:off x="2463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8" name="Line 406"/>
            <p:cNvSpPr/>
            <p:nvPr/>
          </p:nvSpPr>
          <p:spPr>
            <a:xfrm>
              <a:off x="2499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59" name="Line 407"/>
            <p:cNvSpPr/>
            <p:nvPr/>
          </p:nvSpPr>
          <p:spPr>
            <a:xfrm>
              <a:off x="253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60" name="Line 408"/>
            <p:cNvSpPr/>
            <p:nvPr/>
          </p:nvSpPr>
          <p:spPr>
            <a:xfrm>
              <a:off x="2574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61" name="Line 409"/>
            <p:cNvSpPr/>
            <p:nvPr/>
          </p:nvSpPr>
          <p:spPr>
            <a:xfrm>
              <a:off x="2616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62" name="Line 410"/>
            <p:cNvSpPr/>
            <p:nvPr/>
          </p:nvSpPr>
          <p:spPr>
            <a:xfrm>
              <a:off x="2658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63" name="Line 411"/>
            <p:cNvSpPr/>
            <p:nvPr/>
          </p:nvSpPr>
          <p:spPr>
            <a:xfrm>
              <a:off x="2700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64" name="Line 412"/>
            <p:cNvSpPr/>
            <p:nvPr/>
          </p:nvSpPr>
          <p:spPr>
            <a:xfrm>
              <a:off x="274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65" name="Line 413"/>
            <p:cNvSpPr/>
            <p:nvPr/>
          </p:nvSpPr>
          <p:spPr>
            <a:xfrm>
              <a:off x="2778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66" name="Line 414"/>
            <p:cNvSpPr/>
            <p:nvPr/>
          </p:nvSpPr>
          <p:spPr>
            <a:xfrm>
              <a:off x="2814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67" name="Line 415"/>
            <p:cNvSpPr/>
            <p:nvPr/>
          </p:nvSpPr>
          <p:spPr>
            <a:xfrm>
              <a:off x="2850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68" name="Line 416"/>
            <p:cNvSpPr/>
            <p:nvPr/>
          </p:nvSpPr>
          <p:spPr>
            <a:xfrm>
              <a:off x="289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69" name="Line 417"/>
            <p:cNvSpPr/>
            <p:nvPr/>
          </p:nvSpPr>
          <p:spPr>
            <a:xfrm>
              <a:off x="2934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70" name="Line 418"/>
            <p:cNvSpPr/>
            <p:nvPr/>
          </p:nvSpPr>
          <p:spPr>
            <a:xfrm>
              <a:off x="2976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71" name="Line 419"/>
            <p:cNvSpPr/>
            <p:nvPr/>
          </p:nvSpPr>
          <p:spPr>
            <a:xfrm>
              <a:off x="3018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72" name="Line 420"/>
            <p:cNvSpPr/>
            <p:nvPr/>
          </p:nvSpPr>
          <p:spPr>
            <a:xfrm>
              <a:off x="3060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73" name="Line 421"/>
            <p:cNvSpPr/>
            <p:nvPr/>
          </p:nvSpPr>
          <p:spPr>
            <a:xfrm>
              <a:off x="3096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74" name="Line 422"/>
            <p:cNvSpPr/>
            <p:nvPr/>
          </p:nvSpPr>
          <p:spPr>
            <a:xfrm>
              <a:off x="313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75" name="Line 423"/>
            <p:cNvSpPr/>
            <p:nvPr/>
          </p:nvSpPr>
          <p:spPr>
            <a:xfrm>
              <a:off x="3165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76" name="Line 424"/>
            <p:cNvSpPr/>
            <p:nvPr/>
          </p:nvSpPr>
          <p:spPr>
            <a:xfrm>
              <a:off x="3207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77" name="Line 425"/>
            <p:cNvSpPr/>
            <p:nvPr/>
          </p:nvSpPr>
          <p:spPr>
            <a:xfrm>
              <a:off x="3249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78" name="Line 426"/>
            <p:cNvSpPr/>
            <p:nvPr/>
          </p:nvSpPr>
          <p:spPr>
            <a:xfrm>
              <a:off x="3291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79" name="Line 427"/>
            <p:cNvSpPr/>
            <p:nvPr/>
          </p:nvSpPr>
          <p:spPr>
            <a:xfrm>
              <a:off x="3333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80" name="Line 428"/>
            <p:cNvSpPr/>
            <p:nvPr/>
          </p:nvSpPr>
          <p:spPr>
            <a:xfrm>
              <a:off x="3375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81" name="Line 429"/>
            <p:cNvSpPr/>
            <p:nvPr/>
          </p:nvSpPr>
          <p:spPr>
            <a:xfrm>
              <a:off x="3411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82" name="Line 430"/>
            <p:cNvSpPr/>
            <p:nvPr/>
          </p:nvSpPr>
          <p:spPr>
            <a:xfrm>
              <a:off x="3447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83" name="Line 431"/>
            <p:cNvSpPr/>
            <p:nvPr/>
          </p:nvSpPr>
          <p:spPr>
            <a:xfrm>
              <a:off x="3483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84" name="Line 432"/>
            <p:cNvSpPr/>
            <p:nvPr/>
          </p:nvSpPr>
          <p:spPr>
            <a:xfrm>
              <a:off x="3525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85" name="Line 433"/>
            <p:cNvSpPr/>
            <p:nvPr/>
          </p:nvSpPr>
          <p:spPr>
            <a:xfrm>
              <a:off x="3567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86" name="Line 434"/>
            <p:cNvSpPr/>
            <p:nvPr/>
          </p:nvSpPr>
          <p:spPr>
            <a:xfrm>
              <a:off x="3609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87" name="Line 435"/>
            <p:cNvSpPr/>
            <p:nvPr/>
          </p:nvSpPr>
          <p:spPr>
            <a:xfrm>
              <a:off x="3651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88" name="Line 436"/>
            <p:cNvSpPr/>
            <p:nvPr/>
          </p:nvSpPr>
          <p:spPr>
            <a:xfrm>
              <a:off x="3687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89" name="Line 437"/>
            <p:cNvSpPr/>
            <p:nvPr/>
          </p:nvSpPr>
          <p:spPr>
            <a:xfrm>
              <a:off x="3723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90" name="Line 438"/>
            <p:cNvSpPr/>
            <p:nvPr/>
          </p:nvSpPr>
          <p:spPr>
            <a:xfrm>
              <a:off x="3756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91" name="Line 439"/>
            <p:cNvSpPr/>
            <p:nvPr/>
          </p:nvSpPr>
          <p:spPr>
            <a:xfrm>
              <a:off x="3798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92" name="Line 440"/>
            <p:cNvSpPr/>
            <p:nvPr/>
          </p:nvSpPr>
          <p:spPr>
            <a:xfrm>
              <a:off x="3840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93" name="Line 441"/>
            <p:cNvSpPr/>
            <p:nvPr/>
          </p:nvSpPr>
          <p:spPr>
            <a:xfrm>
              <a:off x="388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94" name="Line 442"/>
            <p:cNvSpPr/>
            <p:nvPr/>
          </p:nvSpPr>
          <p:spPr>
            <a:xfrm>
              <a:off x="3924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95" name="Line 443"/>
            <p:cNvSpPr/>
            <p:nvPr/>
          </p:nvSpPr>
          <p:spPr>
            <a:xfrm>
              <a:off x="3966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96" name="Line 444"/>
            <p:cNvSpPr/>
            <p:nvPr/>
          </p:nvSpPr>
          <p:spPr>
            <a:xfrm>
              <a:off x="400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97" name="Line 445"/>
            <p:cNvSpPr/>
            <p:nvPr/>
          </p:nvSpPr>
          <p:spPr>
            <a:xfrm>
              <a:off x="4038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500" name="Line 452"/>
          <p:cNvSpPr/>
          <p:nvPr/>
        </p:nvSpPr>
        <p:spPr>
          <a:xfrm>
            <a:off x="7173913" y="2667000"/>
            <a:ext cx="0" cy="205740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01" name="Text Box 453"/>
          <p:cNvSpPr txBox="1"/>
          <p:nvPr/>
        </p:nvSpPr>
        <p:spPr>
          <a:xfrm>
            <a:off x="7104063" y="4495800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dirty="0">
                <a:solidFill>
                  <a:srgbClr val="FF3300"/>
                </a:solidFill>
                <a:latin typeface="VNI-Times" pitchFamily="2" charset="0"/>
                <a:sym typeface="Wingdings" panose="05000000000000000000" pitchFamily="2" charset="2"/>
              </a:rPr>
              <a:t></a:t>
            </a:r>
          </a:p>
        </p:txBody>
      </p:sp>
      <p:grpSp>
        <p:nvGrpSpPr>
          <p:cNvPr id="8" name="Group 454"/>
          <p:cNvGrpSpPr/>
          <p:nvPr/>
        </p:nvGrpSpPr>
        <p:grpSpPr>
          <a:xfrm rot="7432972">
            <a:off x="5073650" y="3314700"/>
            <a:ext cx="2819400" cy="304800"/>
            <a:chOff x="1536" y="2256"/>
            <a:chExt cx="2544" cy="96"/>
          </a:xfrm>
        </p:grpSpPr>
        <p:sp>
          <p:nvSpPr>
            <p:cNvPr id="6170" name="Rectangle 455"/>
            <p:cNvSpPr/>
            <p:nvPr/>
          </p:nvSpPr>
          <p:spPr>
            <a:xfrm rot="-5400000">
              <a:off x="2760" y="1032"/>
              <a:ext cx="96" cy="254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VNI-Times" pitchFamily="2" charset="0"/>
              </a:endParaRPr>
            </a:p>
          </p:txBody>
        </p:sp>
        <p:sp>
          <p:nvSpPr>
            <p:cNvPr id="6171" name="Line 456"/>
            <p:cNvSpPr/>
            <p:nvPr/>
          </p:nvSpPr>
          <p:spPr>
            <a:xfrm>
              <a:off x="1584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72" name="Line 457"/>
            <p:cNvSpPr/>
            <p:nvPr/>
          </p:nvSpPr>
          <p:spPr>
            <a:xfrm>
              <a:off x="1626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73" name="Line 458"/>
            <p:cNvSpPr/>
            <p:nvPr/>
          </p:nvSpPr>
          <p:spPr>
            <a:xfrm>
              <a:off x="1668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74" name="Line 459"/>
            <p:cNvSpPr/>
            <p:nvPr/>
          </p:nvSpPr>
          <p:spPr>
            <a:xfrm>
              <a:off x="1710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75" name="Line 460"/>
            <p:cNvSpPr/>
            <p:nvPr/>
          </p:nvSpPr>
          <p:spPr>
            <a:xfrm>
              <a:off x="175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76" name="Line 461"/>
            <p:cNvSpPr/>
            <p:nvPr/>
          </p:nvSpPr>
          <p:spPr>
            <a:xfrm>
              <a:off x="1794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77" name="Line 462"/>
            <p:cNvSpPr/>
            <p:nvPr/>
          </p:nvSpPr>
          <p:spPr>
            <a:xfrm>
              <a:off x="1830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78" name="Line 463"/>
            <p:cNvSpPr/>
            <p:nvPr/>
          </p:nvSpPr>
          <p:spPr>
            <a:xfrm>
              <a:off x="1866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79" name="Line 464"/>
            <p:cNvSpPr/>
            <p:nvPr/>
          </p:nvSpPr>
          <p:spPr>
            <a:xfrm>
              <a:off x="190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80" name="Line 465"/>
            <p:cNvSpPr/>
            <p:nvPr/>
          </p:nvSpPr>
          <p:spPr>
            <a:xfrm>
              <a:off x="1944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81" name="Line 466"/>
            <p:cNvSpPr/>
            <p:nvPr/>
          </p:nvSpPr>
          <p:spPr>
            <a:xfrm>
              <a:off x="1986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82" name="Line 467"/>
            <p:cNvSpPr/>
            <p:nvPr/>
          </p:nvSpPr>
          <p:spPr>
            <a:xfrm>
              <a:off x="2028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83" name="Line 468"/>
            <p:cNvSpPr/>
            <p:nvPr/>
          </p:nvSpPr>
          <p:spPr>
            <a:xfrm>
              <a:off x="2070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84" name="Line 469"/>
            <p:cNvSpPr/>
            <p:nvPr/>
          </p:nvSpPr>
          <p:spPr>
            <a:xfrm>
              <a:off x="211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85" name="Line 470"/>
            <p:cNvSpPr/>
            <p:nvPr/>
          </p:nvSpPr>
          <p:spPr>
            <a:xfrm>
              <a:off x="2148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86" name="Line 471"/>
            <p:cNvSpPr/>
            <p:nvPr/>
          </p:nvSpPr>
          <p:spPr>
            <a:xfrm>
              <a:off x="2184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87" name="Line 472"/>
            <p:cNvSpPr/>
            <p:nvPr/>
          </p:nvSpPr>
          <p:spPr>
            <a:xfrm>
              <a:off x="2217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88" name="Line 473"/>
            <p:cNvSpPr/>
            <p:nvPr/>
          </p:nvSpPr>
          <p:spPr>
            <a:xfrm>
              <a:off x="2259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89" name="Line 474"/>
            <p:cNvSpPr/>
            <p:nvPr/>
          </p:nvSpPr>
          <p:spPr>
            <a:xfrm>
              <a:off x="2301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90" name="Line 475"/>
            <p:cNvSpPr/>
            <p:nvPr/>
          </p:nvSpPr>
          <p:spPr>
            <a:xfrm>
              <a:off x="2343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91" name="Line 476"/>
            <p:cNvSpPr/>
            <p:nvPr/>
          </p:nvSpPr>
          <p:spPr>
            <a:xfrm>
              <a:off x="2385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92" name="Line 477"/>
            <p:cNvSpPr/>
            <p:nvPr/>
          </p:nvSpPr>
          <p:spPr>
            <a:xfrm>
              <a:off x="2427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93" name="Line 478"/>
            <p:cNvSpPr/>
            <p:nvPr/>
          </p:nvSpPr>
          <p:spPr>
            <a:xfrm>
              <a:off x="2463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94" name="Line 479"/>
            <p:cNvSpPr/>
            <p:nvPr/>
          </p:nvSpPr>
          <p:spPr>
            <a:xfrm>
              <a:off x="2499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95" name="Line 480"/>
            <p:cNvSpPr/>
            <p:nvPr/>
          </p:nvSpPr>
          <p:spPr>
            <a:xfrm>
              <a:off x="253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96" name="Line 481"/>
            <p:cNvSpPr/>
            <p:nvPr/>
          </p:nvSpPr>
          <p:spPr>
            <a:xfrm>
              <a:off x="2574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97" name="Line 482"/>
            <p:cNvSpPr/>
            <p:nvPr/>
          </p:nvSpPr>
          <p:spPr>
            <a:xfrm>
              <a:off x="2616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98" name="Line 483"/>
            <p:cNvSpPr/>
            <p:nvPr/>
          </p:nvSpPr>
          <p:spPr>
            <a:xfrm>
              <a:off x="2658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99" name="Line 484"/>
            <p:cNvSpPr/>
            <p:nvPr/>
          </p:nvSpPr>
          <p:spPr>
            <a:xfrm>
              <a:off x="2700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00" name="Line 485"/>
            <p:cNvSpPr/>
            <p:nvPr/>
          </p:nvSpPr>
          <p:spPr>
            <a:xfrm>
              <a:off x="274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01" name="Line 486"/>
            <p:cNvSpPr/>
            <p:nvPr/>
          </p:nvSpPr>
          <p:spPr>
            <a:xfrm>
              <a:off x="2778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02" name="Line 487"/>
            <p:cNvSpPr/>
            <p:nvPr/>
          </p:nvSpPr>
          <p:spPr>
            <a:xfrm>
              <a:off x="2814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03" name="Line 488"/>
            <p:cNvSpPr/>
            <p:nvPr/>
          </p:nvSpPr>
          <p:spPr>
            <a:xfrm>
              <a:off x="2850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04" name="Line 489"/>
            <p:cNvSpPr/>
            <p:nvPr/>
          </p:nvSpPr>
          <p:spPr>
            <a:xfrm>
              <a:off x="289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05" name="Line 490"/>
            <p:cNvSpPr/>
            <p:nvPr/>
          </p:nvSpPr>
          <p:spPr>
            <a:xfrm>
              <a:off x="2934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06" name="Line 491"/>
            <p:cNvSpPr/>
            <p:nvPr/>
          </p:nvSpPr>
          <p:spPr>
            <a:xfrm>
              <a:off x="2976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07" name="Line 492"/>
            <p:cNvSpPr/>
            <p:nvPr/>
          </p:nvSpPr>
          <p:spPr>
            <a:xfrm>
              <a:off x="3018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08" name="Line 493"/>
            <p:cNvSpPr/>
            <p:nvPr/>
          </p:nvSpPr>
          <p:spPr>
            <a:xfrm>
              <a:off x="3060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09" name="Line 494"/>
            <p:cNvSpPr/>
            <p:nvPr/>
          </p:nvSpPr>
          <p:spPr>
            <a:xfrm>
              <a:off x="3096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10" name="Line 495"/>
            <p:cNvSpPr/>
            <p:nvPr/>
          </p:nvSpPr>
          <p:spPr>
            <a:xfrm>
              <a:off x="313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11" name="Line 496"/>
            <p:cNvSpPr/>
            <p:nvPr/>
          </p:nvSpPr>
          <p:spPr>
            <a:xfrm>
              <a:off x="3165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12" name="Line 497"/>
            <p:cNvSpPr/>
            <p:nvPr/>
          </p:nvSpPr>
          <p:spPr>
            <a:xfrm>
              <a:off x="3207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13" name="Line 498"/>
            <p:cNvSpPr/>
            <p:nvPr/>
          </p:nvSpPr>
          <p:spPr>
            <a:xfrm>
              <a:off x="3249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14" name="Line 499"/>
            <p:cNvSpPr/>
            <p:nvPr/>
          </p:nvSpPr>
          <p:spPr>
            <a:xfrm>
              <a:off x="3291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15" name="Line 500"/>
            <p:cNvSpPr/>
            <p:nvPr/>
          </p:nvSpPr>
          <p:spPr>
            <a:xfrm>
              <a:off x="3333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16" name="Line 501"/>
            <p:cNvSpPr/>
            <p:nvPr/>
          </p:nvSpPr>
          <p:spPr>
            <a:xfrm>
              <a:off x="3375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17" name="Line 502"/>
            <p:cNvSpPr/>
            <p:nvPr/>
          </p:nvSpPr>
          <p:spPr>
            <a:xfrm>
              <a:off x="3411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18" name="Line 503"/>
            <p:cNvSpPr/>
            <p:nvPr/>
          </p:nvSpPr>
          <p:spPr>
            <a:xfrm>
              <a:off x="3447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19" name="Line 504"/>
            <p:cNvSpPr/>
            <p:nvPr/>
          </p:nvSpPr>
          <p:spPr>
            <a:xfrm>
              <a:off x="3483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20" name="Line 505"/>
            <p:cNvSpPr/>
            <p:nvPr/>
          </p:nvSpPr>
          <p:spPr>
            <a:xfrm>
              <a:off x="3525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21" name="Line 506"/>
            <p:cNvSpPr/>
            <p:nvPr/>
          </p:nvSpPr>
          <p:spPr>
            <a:xfrm>
              <a:off x="3567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22" name="Line 507"/>
            <p:cNvSpPr/>
            <p:nvPr/>
          </p:nvSpPr>
          <p:spPr>
            <a:xfrm>
              <a:off x="3609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23" name="Line 508"/>
            <p:cNvSpPr/>
            <p:nvPr/>
          </p:nvSpPr>
          <p:spPr>
            <a:xfrm>
              <a:off x="3651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24" name="Line 509"/>
            <p:cNvSpPr/>
            <p:nvPr/>
          </p:nvSpPr>
          <p:spPr>
            <a:xfrm>
              <a:off x="3687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25" name="Line 510"/>
            <p:cNvSpPr/>
            <p:nvPr/>
          </p:nvSpPr>
          <p:spPr>
            <a:xfrm>
              <a:off x="3723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26" name="Line 511"/>
            <p:cNvSpPr/>
            <p:nvPr/>
          </p:nvSpPr>
          <p:spPr>
            <a:xfrm>
              <a:off x="3756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27" name="Line 512"/>
            <p:cNvSpPr/>
            <p:nvPr/>
          </p:nvSpPr>
          <p:spPr>
            <a:xfrm>
              <a:off x="3798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28" name="Line 513"/>
            <p:cNvSpPr/>
            <p:nvPr/>
          </p:nvSpPr>
          <p:spPr>
            <a:xfrm>
              <a:off x="3840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29" name="Line 514"/>
            <p:cNvSpPr/>
            <p:nvPr/>
          </p:nvSpPr>
          <p:spPr>
            <a:xfrm>
              <a:off x="388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30" name="Line 515"/>
            <p:cNvSpPr/>
            <p:nvPr/>
          </p:nvSpPr>
          <p:spPr>
            <a:xfrm>
              <a:off x="3924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31" name="Line 516"/>
            <p:cNvSpPr/>
            <p:nvPr/>
          </p:nvSpPr>
          <p:spPr>
            <a:xfrm>
              <a:off x="3966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32" name="Line 517"/>
            <p:cNvSpPr/>
            <p:nvPr/>
          </p:nvSpPr>
          <p:spPr>
            <a:xfrm>
              <a:off x="4002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33" name="Line 518"/>
            <p:cNvSpPr/>
            <p:nvPr/>
          </p:nvSpPr>
          <p:spPr>
            <a:xfrm>
              <a:off x="4038" y="2256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574" name="Rectangle 526"/>
          <p:cNvSpPr/>
          <p:nvPr/>
        </p:nvSpPr>
        <p:spPr>
          <a:xfrm>
            <a:off x="141288" y="1554163"/>
            <a:ext cx="7332662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009900"/>
                </a:solidFill>
                <a:latin typeface="VNI-Times" pitchFamily="2" charset="0"/>
              </a:rPr>
              <a:t>AH : </a:t>
            </a:r>
            <a:r>
              <a:rPr sz="2800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Đoạn vuông góc</a:t>
            </a:r>
            <a:r>
              <a:rPr sz="2800" dirty="0">
                <a:solidFill>
                  <a:srgbClr val="009900"/>
                </a:solidFill>
                <a:latin typeface="Times New Roman" panose="02020603050405020304" pitchFamily="18" charset="0"/>
              </a:rPr>
              <a:t> hay </a:t>
            </a:r>
            <a:r>
              <a:rPr sz="2800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đường vuông góc</a:t>
            </a:r>
            <a:r>
              <a:rPr sz="2800" dirty="0">
                <a:solidFill>
                  <a:srgbClr val="009900"/>
                </a:solidFill>
                <a:latin typeface="Times New Roman" panose="02020603050405020304" pitchFamily="18" charset="0"/>
              </a:rPr>
              <a:t> kẻ từ A</a:t>
            </a:r>
            <a:r>
              <a:rPr lang="vi-VN" altLang="x-none" sz="2800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9900"/>
                </a:solidFill>
                <a:latin typeface="Times New Roman" panose="02020603050405020304" pitchFamily="18" charset="0"/>
              </a:rPr>
              <a:t>đến đường thẳng d</a:t>
            </a:r>
          </a:p>
        </p:txBody>
      </p:sp>
      <p:sp>
        <p:nvSpPr>
          <p:cNvPr id="2575" name="Rectangle 527"/>
          <p:cNvSpPr/>
          <p:nvPr/>
        </p:nvSpPr>
        <p:spPr>
          <a:xfrm>
            <a:off x="76200" y="2808288"/>
            <a:ext cx="6599238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CC3300"/>
                </a:solidFill>
                <a:latin typeface="Times New Roman" panose="02020603050405020304" pitchFamily="18" charset="0"/>
              </a:rPr>
              <a:t>H:  </a:t>
            </a:r>
            <a:r>
              <a:rPr sz="2800" i="1" u="sng" dirty="0">
                <a:solidFill>
                  <a:srgbClr val="009900"/>
                </a:solidFill>
                <a:latin typeface="Times New Roman" panose="02020603050405020304" pitchFamily="18" charset="0"/>
              </a:rPr>
              <a:t>Chân</a:t>
            </a:r>
            <a:r>
              <a:rPr sz="2800" dirty="0">
                <a:solidFill>
                  <a:srgbClr val="CC3300"/>
                </a:solidFill>
                <a:latin typeface="Times New Roman" panose="02020603050405020304" pitchFamily="18" charset="0"/>
              </a:rPr>
              <a:t> đường vuông góc</a:t>
            </a:r>
          </a:p>
          <a:p>
            <a:r>
              <a:rPr sz="2800" dirty="0">
                <a:solidFill>
                  <a:srgbClr val="CC3300"/>
                </a:solidFill>
                <a:latin typeface="Times New Roman" panose="02020603050405020304" pitchFamily="18" charset="0"/>
              </a:rPr>
              <a:t>     hay</a:t>
            </a:r>
            <a:r>
              <a:rPr sz="2800" i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sz="2800" i="1" u="sng" dirty="0">
                <a:solidFill>
                  <a:srgbClr val="009900"/>
                </a:solidFill>
                <a:latin typeface="Times New Roman" panose="02020603050405020304" pitchFamily="18" charset="0"/>
              </a:rPr>
              <a:t>hình chiếu</a:t>
            </a:r>
            <a:r>
              <a:rPr sz="2800" dirty="0">
                <a:solidFill>
                  <a:srgbClr val="CC3300"/>
                </a:solidFill>
                <a:latin typeface="Times New Roman" panose="02020603050405020304" pitchFamily="18" charset="0"/>
              </a:rPr>
              <a:t> của điểm  A trên d</a:t>
            </a:r>
            <a:r>
              <a:rPr sz="28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576" name="Rectangle 528"/>
          <p:cNvSpPr/>
          <p:nvPr/>
        </p:nvSpPr>
        <p:spPr>
          <a:xfrm>
            <a:off x="0" y="4114800"/>
            <a:ext cx="5129213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CC0099"/>
                </a:solidFill>
                <a:latin typeface="VNI-Times" pitchFamily="2" charset="0"/>
              </a:rPr>
              <a:t>AB: </a:t>
            </a:r>
            <a:r>
              <a:rPr sz="2800" i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Đường xiên</a:t>
            </a:r>
            <a:r>
              <a:rPr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kẻ từ A đến </a:t>
            </a:r>
          </a:p>
          <a:p>
            <a:r>
              <a:rPr sz="2800" dirty="0">
                <a:solidFill>
                  <a:srgbClr val="CC0099"/>
                </a:solidFill>
                <a:latin typeface="Times New Roman" panose="02020603050405020304" pitchFamily="18" charset="0"/>
              </a:rPr>
              <a:t>            đường thẳng d</a:t>
            </a:r>
          </a:p>
        </p:txBody>
      </p:sp>
      <p:sp>
        <p:nvSpPr>
          <p:cNvPr id="2577" name="Rectangle 529"/>
          <p:cNvSpPr/>
          <p:nvPr/>
        </p:nvSpPr>
        <p:spPr>
          <a:xfrm>
            <a:off x="211138" y="5486400"/>
            <a:ext cx="54864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0000FF"/>
                </a:solidFill>
                <a:latin typeface="VNI-Times" pitchFamily="2" charset="0"/>
              </a:rPr>
              <a:t>HB: </a:t>
            </a:r>
            <a:r>
              <a:rPr sz="2800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Hình chiếu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của đường </a:t>
            </a:r>
          </a:p>
          <a:p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xiên AB trên</a:t>
            </a:r>
            <a:r>
              <a:rPr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đường thẳng</a:t>
            </a:r>
            <a:r>
              <a:rPr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578" name="Line 530"/>
          <p:cNvSpPr/>
          <p:nvPr/>
        </p:nvSpPr>
        <p:spPr>
          <a:xfrm>
            <a:off x="5978525" y="4724400"/>
            <a:ext cx="1266825" cy="0"/>
          </a:xfrm>
          <a:prstGeom prst="line">
            <a:avLst/>
          </a:prstGeom>
          <a:ln w="38100" cap="flat" cmpd="sng">
            <a:solidFill>
              <a:srgbClr val="FFFF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79" name="Line 531"/>
          <p:cNvSpPr/>
          <p:nvPr/>
        </p:nvSpPr>
        <p:spPr>
          <a:xfrm flipH="1">
            <a:off x="5908675" y="2743200"/>
            <a:ext cx="1265238" cy="1981200"/>
          </a:xfrm>
          <a:prstGeom prst="line">
            <a:avLst/>
          </a:prstGeom>
          <a:ln w="28575" cap="flat" cmpd="sng">
            <a:solidFill>
              <a:srgbClr val="0000A8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69" name="Rectangle 26"/>
          <p:cNvSpPr/>
          <p:nvPr/>
        </p:nvSpPr>
        <p:spPr>
          <a:xfrm>
            <a:off x="0" y="-152400"/>
            <a:ext cx="9144000" cy="914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QUAN HỆ GIỮA ĐƯỜNG VUÔNG GÓC VÀ</a:t>
            </a:r>
          </a:p>
          <a:p>
            <a:pPr algn="ctr" eaLnBrk="0" hangingPunct="0"/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 ĐƯỜNG XIÊN, ĐƯỜNG XIÊN VÀ HÌNH CHIẾU</a:t>
            </a:r>
            <a:endParaRPr sz="24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302000" y="1905635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3.33333E-6 L -0.12292 3.3333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7" grpId="0"/>
      <p:bldP spid="2409" grpId="0"/>
      <p:bldP spid="2410" grpId="0"/>
      <p:bldP spid="2423" grpId="0"/>
      <p:bldP spid="2501" grpId="0"/>
      <p:bldP spid="2574" grpId="0"/>
      <p:bldP spid="2575" grpId="0"/>
      <p:bldP spid="2576" grpId="0"/>
      <p:bldP spid="25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 rot="6608567">
            <a:off x="3619500" y="3638550"/>
            <a:ext cx="1676400" cy="2514600"/>
            <a:chOff x="1728" y="288"/>
            <a:chExt cx="2016" cy="2688"/>
          </a:xfrm>
        </p:grpSpPr>
        <p:sp>
          <p:nvSpPr>
            <p:cNvPr id="7190" name="AutoShape 20"/>
            <p:cNvSpPr/>
            <p:nvPr/>
          </p:nvSpPr>
          <p:spPr>
            <a:xfrm rot="-5400000">
              <a:off x="1392" y="624"/>
              <a:ext cx="2688" cy="2016"/>
            </a:xfrm>
            <a:prstGeom prst="rtTriangle">
              <a:avLst/>
            </a:prstGeom>
            <a:noFill/>
            <a:ln w="38100" cap="flat" cmpd="sng">
              <a:solidFill>
                <a:srgbClr val="FF33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VNI-Times" pitchFamily="2" charset="0"/>
              </a:endParaRPr>
            </a:p>
          </p:txBody>
        </p:sp>
        <p:sp>
          <p:nvSpPr>
            <p:cNvPr id="7191" name="AutoShape 21"/>
            <p:cNvSpPr/>
            <p:nvPr/>
          </p:nvSpPr>
          <p:spPr>
            <a:xfrm rot="-5400000">
              <a:off x="2616" y="1752"/>
              <a:ext cx="816" cy="576"/>
            </a:xfrm>
            <a:prstGeom prst="rtTriangle">
              <a:avLst/>
            </a:prstGeom>
            <a:noFill/>
            <a:ln w="38100" cap="flat" cmpd="sng">
              <a:solidFill>
                <a:srgbClr val="FF33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VNI-Times" pitchFamily="2" charset="0"/>
              </a:endParaRP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2228850" y="3429000"/>
            <a:ext cx="1676400" cy="2514600"/>
            <a:chOff x="1728" y="288"/>
            <a:chExt cx="2016" cy="2688"/>
          </a:xfrm>
        </p:grpSpPr>
        <p:sp>
          <p:nvSpPr>
            <p:cNvPr id="7188" name="AutoShape 11"/>
            <p:cNvSpPr/>
            <p:nvPr/>
          </p:nvSpPr>
          <p:spPr>
            <a:xfrm rot="-5400000">
              <a:off x="1392" y="624"/>
              <a:ext cx="2688" cy="2016"/>
            </a:xfrm>
            <a:prstGeom prst="rtTriangle">
              <a:avLst/>
            </a:prstGeom>
            <a:noFill/>
            <a:ln w="38100" cap="flat" cmpd="sng">
              <a:solidFill>
                <a:srgbClr val="FF33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VNI-Times" pitchFamily="2" charset="0"/>
              </a:endParaRPr>
            </a:p>
          </p:txBody>
        </p:sp>
        <p:sp>
          <p:nvSpPr>
            <p:cNvPr id="7189" name="AutoShape 12"/>
            <p:cNvSpPr/>
            <p:nvPr/>
          </p:nvSpPr>
          <p:spPr>
            <a:xfrm rot="-5400000">
              <a:off x="2616" y="1752"/>
              <a:ext cx="816" cy="576"/>
            </a:xfrm>
            <a:prstGeom prst="rtTriangle">
              <a:avLst/>
            </a:prstGeom>
            <a:noFill/>
            <a:ln w="38100" cap="flat" cmpd="sng">
              <a:solidFill>
                <a:srgbClr val="FF33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VNI-Times" pitchFamily="2" charset="0"/>
              </a:endParaRPr>
            </a:p>
          </p:txBody>
        </p:sp>
      </p:grpSp>
      <p:sp>
        <p:nvSpPr>
          <p:cNvPr id="33796" name="Text Box 4"/>
          <p:cNvSpPr txBox="1"/>
          <p:nvPr/>
        </p:nvSpPr>
        <p:spPr>
          <a:xfrm>
            <a:off x="1905000" y="1524000"/>
            <a:ext cx="7239000" cy="236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b="1" dirty="0">
                <a:solidFill>
                  <a:srgbClr val="6600CC"/>
                </a:solidFill>
                <a:latin typeface="VNI-Times" pitchFamily="2" charset="0"/>
              </a:rPr>
              <a:t> </a:t>
            </a:r>
            <a:r>
              <a:rPr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?1.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điểm A không thuộc đường thẳng d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(h.8).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dùng eeke để vẽ và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tìm hình chi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ếu của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d. V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ẽ một đường xiên từ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d, tìm hình chi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ếu của đường xiên này trên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</a:t>
            </a:r>
          </a:p>
        </p:txBody>
      </p:sp>
      <p:grpSp>
        <p:nvGrpSpPr>
          <p:cNvPr id="4" name="Group 25"/>
          <p:cNvGrpSpPr/>
          <p:nvPr/>
        </p:nvGrpSpPr>
        <p:grpSpPr>
          <a:xfrm>
            <a:off x="2838450" y="3505200"/>
            <a:ext cx="4248150" cy="2484438"/>
            <a:chOff x="1788" y="2208"/>
            <a:chExt cx="2676" cy="1565"/>
          </a:xfrm>
        </p:grpSpPr>
        <p:sp>
          <p:nvSpPr>
            <p:cNvPr id="7183" name="Line 5"/>
            <p:cNvSpPr/>
            <p:nvPr/>
          </p:nvSpPr>
          <p:spPr>
            <a:xfrm>
              <a:off x="1872" y="3744"/>
              <a:ext cx="2496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84" name="Text Box 6"/>
            <p:cNvSpPr txBox="1"/>
            <p:nvPr/>
          </p:nvSpPr>
          <p:spPr>
            <a:xfrm>
              <a:off x="3696" y="2880"/>
              <a:ext cx="76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i="1" dirty="0">
                  <a:solidFill>
                    <a:srgbClr val="0000FF"/>
                  </a:solidFill>
                  <a:latin typeface="VNI-Times" pitchFamily="2" charset="0"/>
                </a:rPr>
                <a:t>Hình 8</a:t>
              </a:r>
            </a:p>
          </p:txBody>
        </p:sp>
        <p:sp>
          <p:nvSpPr>
            <p:cNvPr id="7185" name="Text Box 7"/>
            <p:cNvSpPr txBox="1"/>
            <p:nvPr/>
          </p:nvSpPr>
          <p:spPr>
            <a:xfrm>
              <a:off x="1788" y="3408"/>
              <a:ext cx="38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solidFill>
                    <a:srgbClr val="0000FF"/>
                  </a:solidFill>
                  <a:latin typeface="VNI-Times" pitchFamily="2" charset="0"/>
                </a:rPr>
                <a:t>d</a:t>
              </a:r>
            </a:p>
          </p:txBody>
        </p:sp>
        <p:sp>
          <p:nvSpPr>
            <p:cNvPr id="7186" name="Text Box 9"/>
            <p:cNvSpPr txBox="1"/>
            <p:nvPr/>
          </p:nvSpPr>
          <p:spPr>
            <a:xfrm>
              <a:off x="2304" y="2208"/>
              <a:ext cx="38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solidFill>
                    <a:srgbClr val="0000FF"/>
                  </a:solidFill>
                  <a:latin typeface="VNI-Times" pitchFamily="2" charset="0"/>
                </a:rPr>
                <a:t>A</a:t>
              </a:r>
            </a:p>
          </p:txBody>
        </p:sp>
        <p:sp>
          <p:nvSpPr>
            <p:cNvPr id="7187" name="Oval 8"/>
            <p:cNvSpPr/>
            <p:nvPr/>
          </p:nvSpPr>
          <p:spPr>
            <a:xfrm>
              <a:off x="2448" y="2592"/>
              <a:ext cx="48" cy="48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VNI-Times" pitchFamily="2" charset="0"/>
              </a:endParaRPr>
            </a:p>
          </p:txBody>
        </p:sp>
      </p:grpSp>
      <p:sp>
        <p:nvSpPr>
          <p:cNvPr id="33805" name="Text Box 13"/>
          <p:cNvSpPr txBox="1"/>
          <p:nvPr/>
        </p:nvSpPr>
        <p:spPr>
          <a:xfrm rot="-2879130">
            <a:off x="4008438" y="-1265237"/>
            <a:ext cx="7620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6000" b="1" dirty="0">
                <a:solidFill>
                  <a:srgbClr val="0000FF"/>
                </a:solidFill>
                <a:latin typeface="VNI-Times" pitchFamily="2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33806" name="Line 14"/>
          <p:cNvSpPr/>
          <p:nvPr/>
        </p:nvSpPr>
        <p:spPr>
          <a:xfrm>
            <a:off x="3924300" y="4191000"/>
            <a:ext cx="0" cy="173672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808" name="Rectangle 16"/>
          <p:cNvSpPr/>
          <p:nvPr/>
        </p:nvSpPr>
        <p:spPr>
          <a:xfrm>
            <a:off x="3924300" y="5791200"/>
            <a:ext cx="152400" cy="152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VNI-Times" pitchFamily="2" charset="0"/>
            </a:endParaRPr>
          </a:p>
        </p:txBody>
      </p:sp>
      <p:sp>
        <p:nvSpPr>
          <p:cNvPr id="33809" name="Line 17"/>
          <p:cNvSpPr/>
          <p:nvPr/>
        </p:nvSpPr>
        <p:spPr>
          <a:xfrm>
            <a:off x="3962400" y="4191000"/>
            <a:ext cx="1295400" cy="173672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810" name="Text Box 18"/>
          <p:cNvSpPr txBox="1"/>
          <p:nvPr/>
        </p:nvSpPr>
        <p:spPr>
          <a:xfrm rot="-1507919">
            <a:off x="5715000" y="-1447800"/>
            <a:ext cx="7620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6000" b="1" dirty="0">
                <a:solidFill>
                  <a:srgbClr val="0000FF"/>
                </a:solidFill>
                <a:latin typeface="VNI-Times" pitchFamily="2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33814" name="Text Box 22"/>
          <p:cNvSpPr txBox="1"/>
          <p:nvPr/>
        </p:nvSpPr>
        <p:spPr>
          <a:xfrm>
            <a:off x="3676650" y="5886450"/>
            <a:ext cx="609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VNI-Times" pitchFamily="2" charset="0"/>
              </a:rPr>
              <a:t>H</a:t>
            </a:r>
          </a:p>
        </p:txBody>
      </p:sp>
      <p:sp>
        <p:nvSpPr>
          <p:cNvPr id="33815" name="Text Box 23"/>
          <p:cNvSpPr txBox="1"/>
          <p:nvPr/>
        </p:nvSpPr>
        <p:spPr>
          <a:xfrm>
            <a:off x="5086350" y="5867400"/>
            <a:ext cx="609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33816" name="AutoShape 24"/>
          <p:cNvSpPr>
            <a:spLocks noChangeArrowheads="1"/>
          </p:cNvSpPr>
          <p:nvPr/>
        </p:nvSpPr>
        <p:spPr bwMode="auto">
          <a:xfrm>
            <a:off x="0" y="1600200"/>
            <a:ext cx="2133600" cy="990600"/>
          </a:xfrm>
          <a:prstGeom prst="rightArrow">
            <a:avLst>
              <a:gd name="adj1" fmla="val 98889"/>
              <a:gd name="adj2" fmla="val 22436"/>
            </a:avLst>
          </a:prstGeom>
          <a:gradFill rotWithShape="1">
            <a:gsLst>
              <a:gs pos="0">
                <a:srgbClr val="9933FF"/>
              </a:gs>
              <a:gs pos="50000">
                <a:schemeClr val="bg1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altLang="en-US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en-US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Khái niệm đường vuông góc, đường </a:t>
            </a: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xiên, hình chiếu của đường xiên</a:t>
            </a:r>
            <a:endParaRPr kumimoji="0" lang="vi-VN" altLang="en-US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Souvir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Souvir" pitchFamily="2" charset="0"/>
              <a:ea typeface="+mn-ea"/>
              <a:cs typeface="+mn-cs"/>
            </a:endParaRPr>
          </a:p>
        </p:txBody>
      </p:sp>
      <p:sp>
        <p:nvSpPr>
          <p:cNvPr id="7182" name="Rectangle 26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QUAN HỆ GIỮA ĐƯỜNG VUÔNG GÓC VÀ </a:t>
            </a:r>
          </a:p>
          <a:p>
            <a:pPr algn="ctr" eaLnBrk="0" hangingPunct="0"/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ĐƯỜNG XIÊN, ĐƯỜNG XIÊN VÀ HÌNH CHIẾU</a:t>
            </a:r>
            <a:endParaRPr sz="2800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0.66389 L -0.05503 0.91111 " pathEditMode="fixed" rAng="0" ptsTypes="AA">
                                      <p:cBhvr>
                                        <p:cTn id="22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2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99 0.69329 L -0.08333 0.94884 " pathEditMode="fixed" rAng="0" ptsTypes="AA">
                                      <p:cBhvr>
                                        <p:cTn id="53" dur="2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12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805" grpId="0"/>
      <p:bldP spid="33808" grpId="0" animBg="1"/>
      <p:bldP spid="33810" grpId="0"/>
      <p:bldP spid="33814" grpId="0"/>
      <p:bldP spid="338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Line 14"/>
          <p:cNvSpPr/>
          <p:nvPr/>
        </p:nvSpPr>
        <p:spPr>
          <a:xfrm>
            <a:off x="4686300" y="4762500"/>
            <a:ext cx="0" cy="1554163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37" name="Line 21"/>
          <p:cNvSpPr/>
          <p:nvPr/>
        </p:nvSpPr>
        <p:spPr>
          <a:xfrm>
            <a:off x="4705350" y="4781550"/>
            <a:ext cx="1009650" cy="154305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36" name="Line 20"/>
          <p:cNvSpPr/>
          <p:nvPr/>
        </p:nvSpPr>
        <p:spPr>
          <a:xfrm>
            <a:off x="4686300" y="4743450"/>
            <a:ext cx="1866900" cy="158115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33" name="Line 17"/>
          <p:cNvSpPr/>
          <p:nvPr/>
        </p:nvSpPr>
        <p:spPr>
          <a:xfrm>
            <a:off x="4686300" y="4743450"/>
            <a:ext cx="2552700" cy="158115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0" y="1600200"/>
            <a:ext cx="2133600" cy="990600"/>
          </a:xfrm>
          <a:prstGeom prst="rightArrow">
            <a:avLst>
              <a:gd name="adj1" fmla="val 98889"/>
              <a:gd name="adj2" fmla="val 22436"/>
            </a:avLst>
          </a:prstGeom>
          <a:gradFill rotWithShape="1">
            <a:gsLst>
              <a:gs pos="0">
                <a:srgbClr val="9933FF"/>
              </a:gs>
              <a:gs pos="50000">
                <a:schemeClr val="bg1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altLang="en-US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en-US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Khái niệm đường vuông góc, đường </a:t>
            </a: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xiên, hình chiếu của đường xiên</a:t>
            </a:r>
            <a:endParaRPr kumimoji="0" lang="vi-VN" altLang="en-US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Souvir" pitchFamily="2" charset="0"/>
              <a:ea typeface="+mn-ea"/>
              <a:cs typeface="+mn-cs"/>
            </a:endParaRP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0" y="2609850"/>
            <a:ext cx="2133600" cy="990600"/>
          </a:xfrm>
          <a:prstGeom prst="rightArrow">
            <a:avLst>
              <a:gd name="adj1" fmla="val 98889"/>
              <a:gd name="adj2" fmla="val 22436"/>
            </a:avLst>
          </a:prstGeom>
          <a:gradFill rotWithShape="1">
            <a:gsLst>
              <a:gs pos="0">
                <a:srgbClr val="9933FF"/>
              </a:gs>
              <a:gs pos="50000">
                <a:schemeClr val="bg1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altLang="en-US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</a:t>
            </a:r>
            <a:r>
              <a:rPr lang="en-US" altLang="zh-CN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 hệ giữa đường vuông góc </a:t>
            </a:r>
            <a:endParaRPr kumimoji="0" lang="en-US" altLang="zh-CN" sz="15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 đường xiên</a:t>
            </a:r>
            <a:endParaRPr kumimoji="0" lang="vi-VN" altLang="en-US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Souvir" pitchFamily="2" charset="0"/>
              <a:ea typeface="+mn-ea"/>
              <a:cs typeface="+mn-cs"/>
            </a:endParaRPr>
          </a:p>
        </p:txBody>
      </p:sp>
      <p:sp>
        <p:nvSpPr>
          <p:cNvPr id="34822" name="Text Box 6"/>
          <p:cNvSpPr txBox="1"/>
          <p:nvPr/>
        </p:nvSpPr>
        <p:spPr>
          <a:xfrm>
            <a:off x="2128838" y="1600200"/>
            <a:ext cx="701516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giữa đường vuông góc và đường xiên</a:t>
            </a:r>
            <a:endParaRPr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34823" name="Text Box 7"/>
          <p:cNvSpPr txBox="1"/>
          <p:nvPr/>
        </p:nvSpPr>
        <p:spPr>
          <a:xfrm>
            <a:off x="1905000" y="2514600"/>
            <a:ext cx="7239000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b="1" dirty="0">
                <a:solidFill>
                  <a:srgbClr val="6600CC"/>
                </a:solidFill>
                <a:latin typeface="VNI-Times" pitchFamily="2" charset="0"/>
              </a:rPr>
              <a:t>  </a:t>
            </a:r>
            <a:r>
              <a:rPr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?2.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một điểm A nằm trên đường thẳng d,</a:t>
            </a:r>
            <a:r>
              <a:rPr lang="vi-VN" dirty="0">
                <a:latin typeface="VNI-Times" pitchFamily="2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có thể</a:t>
            </a:r>
            <a:r>
              <a:rPr lang="vi-VN" dirty="0">
                <a:latin typeface="VNI-Times" pitchFamily="2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kẻ được bao nhiêu đường vuông góc và bao nhiêu đường xiên đến đường thẳng d?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2667000" y="4152900"/>
            <a:ext cx="5562600" cy="2171700"/>
            <a:chOff x="1680" y="2616"/>
            <a:chExt cx="3504" cy="1368"/>
          </a:xfrm>
        </p:grpSpPr>
        <p:sp>
          <p:nvSpPr>
            <p:cNvPr id="8209" name="Text Box 13"/>
            <p:cNvSpPr txBox="1"/>
            <p:nvPr/>
          </p:nvSpPr>
          <p:spPr>
            <a:xfrm>
              <a:off x="2820" y="2616"/>
              <a:ext cx="38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solidFill>
                    <a:srgbClr val="0000FF"/>
                  </a:solidFill>
                  <a:latin typeface="VNI-Times" pitchFamily="2" charset="0"/>
                </a:rPr>
                <a:t>A</a:t>
              </a:r>
            </a:p>
          </p:txBody>
        </p:sp>
        <p:sp>
          <p:nvSpPr>
            <p:cNvPr id="8210" name="Oval 10"/>
            <p:cNvSpPr/>
            <p:nvPr/>
          </p:nvSpPr>
          <p:spPr>
            <a:xfrm>
              <a:off x="2928" y="2976"/>
              <a:ext cx="48" cy="48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VNI-Times" pitchFamily="2" charset="0"/>
              </a:endParaRPr>
            </a:p>
          </p:txBody>
        </p:sp>
        <p:sp>
          <p:nvSpPr>
            <p:cNvPr id="8211" name="Line 8"/>
            <p:cNvSpPr/>
            <p:nvPr/>
          </p:nvSpPr>
          <p:spPr>
            <a:xfrm>
              <a:off x="1728" y="3984"/>
              <a:ext cx="3456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12" name="Text Box 9"/>
            <p:cNvSpPr txBox="1"/>
            <p:nvPr/>
          </p:nvSpPr>
          <p:spPr>
            <a:xfrm>
              <a:off x="1680" y="3600"/>
              <a:ext cx="38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solidFill>
                    <a:srgbClr val="0000FF"/>
                  </a:solidFill>
                  <a:latin typeface="VNI-Times" pitchFamily="2" charset="0"/>
                </a:rPr>
                <a:t>d</a:t>
              </a:r>
            </a:p>
          </p:txBody>
        </p:sp>
      </p:grpSp>
      <p:sp>
        <p:nvSpPr>
          <p:cNvPr id="34831" name="Rectangle 15"/>
          <p:cNvSpPr/>
          <p:nvPr/>
        </p:nvSpPr>
        <p:spPr>
          <a:xfrm>
            <a:off x="4686300" y="6172200"/>
            <a:ext cx="152400" cy="152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VNI-Times" pitchFamily="2" charset="0"/>
            </a:endParaRPr>
          </a:p>
        </p:txBody>
      </p:sp>
      <p:sp>
        <p:nvSpPr>
          <p:cNvPr id="34834" name="Line 18"/>
          <p:cNvSpPr/>
          <p:nvPr/>
        </p:nvSpPr>
        <p:spPr>
          <a:xfrm flipH="1">
            <a:off x="3505200" y="4800600"/>
            <a:ext cx="1143000" cy="15240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35" name="Line 19"/>
          <p:cNvSpPr/>
          <p:nvPr/>
        </p:nvSpPr>
        <p:spPr>
          <a:xfrm flipH="1">
            <a:off x="4114800" y="4800600"/>
            <a:ext cx="533400" cy="15240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38" name="Text Box 22"/>
          <p:cNvSpPr txBox="1"/>
          <p:nvPr/>
        </p:nvSpPr>
        <p:spPr>
          <a:xfrm>
            <a:off x="2971800" y="5791200"/>
            <a:ext cx="762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solidFill>
                  <a:srgbClr val="FF0000"/>
                </a:solidFill>
                <a:latin typeface="VNI-Times" pitchFamily="2" charset="0"/>
              </a:rPr>
              <a:t>…</a:t>
            </a:r>
          </a:p>
        </p:txBody>
      </p:sp>
      <p:sp>
        <p:nvSpPr>
          <p:cNvPr id="34839" name="Text Box 23"/>
          <p:cNvSpPr txBox="1"/>
          <p:nvPr/>
        </p:nvSpPr>
        <p:spPr>
          <a:xfrm>
            <a:off x="7200900" y="5791200"/>
            <a:ext cx="762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solidFill>
                  <a:srgbClr val="FF0000"/>
                </a:solidFill>
                <a:latin typeface="VNI-Times" pitchFamily="2" charset="0"/>
              </a:rPr>
              <a:t>…</a:t>
            </a:r>
          </a:p>
        </p:txBody>
      </p:sp>
      <p:sp>
        <p:nvSpPr>
          <p:cNvPr id="8208" name="Rectangle 26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QUAN HỆ GIỮA ĐƯỜNG VUÔNG GÓC VÀ</a:t>
            </a:r>
          </a:p>
          <a:p>
            <a:pPr algn="ctr" eaLnBrk="0" hangingPunct="0"/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 ĐƯỜNG XIÊN, ĐƯỜNG XIÊN VÀ HÌNH CHIẾU</a:t>
            </a:r>
            <a:endParaRPr lang="vi-VN" sz="2800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4822" grpId="0" rev="1"/>
      <p:bldP spid="34823" grpId="0"/>
      <p:bldP spid="34831" grpId="0" animBg="1"/>
      <p:bldP spid="34838" grpId="0"/>
      <p:bldP spid="348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0" y="1600200"/>
            <a:ext cx="2133600" cy="990600"/>
          </a:xfrm>
          <a:prstGeom prst="rightArrow">
            <a:avLst>
              <a:gd name="adj1" fmla="val 98889"/>
              <a:gd name="adj2" fmla="val 22436"/>
            </a:avLst>
          </a:prstGeom>
          <a:gradFill rotWithShape="1">
            <a:gsLst>
              <a:gs pos="0">
                <a:srgbClr val="9933FF"/>
              </a:gs>
              <a:gs pos="50000">
                <a:schemeClr val="bg1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Souvir" pitchFamily="2" charset="0"/>
                <a:ea typeface="+mn-ea"/>
                <a:cs typeface="+mn-cs"/>
              </a:rPr>
              <a:t>1.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Khái niệm đường vuông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,đường xiên, hình chiếu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 đường xiên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0" y="2590800"/>
            <a:ext cx="2133600" cy="990600"/>
          </a:xfrm>
          <a:prstGeom prst="rightArrow">
            <a:avLst>
              <a:gd name="adj1" fmla="val 98889"/>
              <a:gd name="adj2" fmla="val 22436"/>
            </a:avLst>
          </a:prstGeom>
          <a:gradFill rotWithShape="1">
            <a:gsLst>
              <a:gs pos="0">
                <a:srgbClr val="9933FF"/>
              </a:gs>
              <a:gs pos="50000">
                <a:schemeClr val="bg1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altLang="en-US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</a:t>
            </a:r>
            <a:r>
              <a:rPr lang="en-US" altLang="zh-CN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 hệ giữa đường vuông góc </a:t>
            </a:r>
            <a:endParaRPr kumimoji="0" lang="en-US" altLang="zh-CN" sz="15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 đường xiên</a:t>
            </a:r>
            <a:endParaRPr kumimoji="0" lang="vi-VN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846" name="Text Box 6"/>
          <p:cNvSpPr txBox="1"/>
          <p:nvPr/>
        </p:nvSpPr>
        <p:spPr>
          <a:xfrm>
            <a:off x="2438400" y="1562100"/>
            <a:ext cx="2133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lí 1</a:t>
            </a:r>
          </a:p>
        </p:txBody>
      </p:sp>
      <p:sp>
        <p:nvSpPr>
          <p:cNvPr id="35847" name="Text Box 7"/>
          <p:cNvSpPr txBox="1"/>
          <p:nvPr/>
        </p:nvSpPr>
        <p:spPr>
          <a:xfrm>
            <a:off x="2209800" y="2171700"/>
            <a:ext cx="6629400" cy="1814830"/>
          </a:xfrm>
          <a:prstGeom prst="rect">
            <a:avLst/>
          </a:prstGeom>
          <a:noFill/>
          <a:ln w="28575" cap="flat" cmpd="sng">
            <a:solidFill>
              <a:srgbClr val="00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Trong c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 đường xiên và đường vuông góc kẻ từ một điểm ở ngoài một đường thẳng đến đường thẳng đó, đường vuông góc là đường ngắn nhất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1905000" y="4191000"/>
            <a:ext cx="2286000" cy="2317750"/>
            <a:chOff x="1200" y="2640"/>
            <a:chExt cx="1440" cy="1460"/>
          </a:xfrm>
        </p:grpSpPr>
        <p:sp>
          <p:nvSpPr>
            <p:cNvPr id="9233" name="Line 8"/>
            <p:cNvSpPr/>
            <p:nvPr/>
          </p:nvSpPr>
          <p:spPr>
            <a:xfrm>
              <a:off x="1296" y="3840"/>
              <a:ext cx="1344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34" name="Line 9"/>
            <p:cNvSpPr/>
            <p:nvPr/>
          </p:nvSpPr>
          <p:spPr>
            <a:xfrm>
              <a:off x="1584" y="2928"/>
              <a:ext cx="0" cy="91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35" name="Line 10"/>
            <p:cNvSpPr/>
            <p:nvPr/>
          </p:nvSpPr>
          <p:spPr>
            <a:xfrm>
              <a:off x="1584" y="2928"/>
              <a:ext cx="672" cy="91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36" name="Rectangle 11"/>
            <p:cNvSpPr/>
            <p:nvPr/>
          </p:nvSpPr>
          <p:spPr>
            <a:xfrm>
              <a:off x="1584" y="3744"/>
              <a:ext cx="96" cy="96"/>
            </a:xfrm>
            <a:prstGeom prst="rect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VNI-Times" pitchFamily="2" charset="0"/>
              </a:endParaRPr>
            </a:p>
          </p:txBody>
        </p:sp>
        <p:sp>
          <p:nvSpPr>
            <p:cNvPr id="9237" name="Text Box 12"/>
            <p:cNvSpPr txBox="1"/>
            <p:nvPr/>
          </p:nvSpPr>
          <p:spPr>
            <a:xfrm>
              <a:off x="1200" y="3504"/>
              <a:ext cx="33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dirty="0">
                  <a:solidFill>
                    <a:srgbClr val="0000FF"/>
                  </a:solidFill>
                  <a:latin typeface="VNI-Times" pitchFamily="2" charset="0"/>
                </a:rPr>
                <a:t>d</a:t>
              </a:r>
            </a:p>
          </p:txBody>
        </p:sp>
        <p:sp>
          <p:nvSpPr>
            <p:cNvPr id="9238" name="Text Box 13"/>
            <p:cNvSpPr txBox="1"/>
            <p:nvPr/>
          </p:nvSpPr>
          <p:spPr>
            <a:xfrm>
              <a:off x="1452" y="2640"/>
              <a:ext cx="336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600" b="1" dirty="0">
                  <a:solidFill>
                    <a:srgbClr val="0000FF"/>
                  </a:solidFill>
                  <a:latin typeface="VNI-Times" pitchFamily="2" charset="0"/>
                </a:rPr>
                <a:t>A</a:t>
              </a:r>
            </a:p>
          </p:txBody>
        </p:sp>
        <p:sp>
          <p:nvSpPr>
            <p:cNvPr id="9239" name="Text Box 14"/>
            <p:cNvSpPr txBox="1"/>
            <p:nvPr/>
          </p:nvSpPr>
          <p:spPr>
            <a:xfrm>
              <a:off x="1452" y="3792"/>
              <a:ext cx="336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600" b="1" dirty="0">
                  <a:solidFill>
                    <a:srgbClr val="0000FF"/>
                  </a:solidFill>
                  <a:latin typeface="VNI-Times" pitchFamily="2" charset="0"/>
                </a:rPr>
                <a:t>H</a:t>
              </a:r>
            </a:p>
          </p:txBody>
        </p:sp>
        <p:sp>
          <p:nvSpPr>
            <p:cNvPr id="9240" name="Text Box 15"/>
            <p:cNvSpPr txBox="1"/>
            <p:nvPr/>
          </p:nvSpPr>
          <p:spPr>
            <a:xfrm>
              <a:off x="2148" y="3792"/>
              <a:ext cx="336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600" b="1" dirty="0">
                  <a:solidFill>
                    <a:srgbClr val="0000FF"/>
                  </a:solidFill>
                  <a:latin typeface="VNI-Times" pitchFamily="2" charset="0"/>
                </a:rPr>
                <a:t>B</a:t>
              </a:r>
            </a:p>
          </p:txBody>
        </p:sp>
      </p:grpSp>
      <p:sp>
        <p:nvSpPr>
          <p:cNvPr id="9224" name="Text Box 17"/>
          <p:cNvSpPr txBox="1"/>
          <p:nvPr/>
        </p:nvSpPr>
        <p:spPr>
          <a:xfrm>
            <a:off x="3219450" y="3986530"/>
            <a:ext cx="3962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dirty="0">
                <a:latin typeface="VNI-Times" pitchFamily="2" charset="0"/>
              </a:rPr>
              <a:t>.</a:t>
            </a:r>
          </a:p>
        </p:txBody>
      </p:sp>
      <p:graphicFrame>
        <p:nvGraphicFramePr>
          <p:cNvPr id="9242" name="Group 26"/>
          <p:cNvGraphicFramePr>
            <a:graphicFrameLocks noGrp="1"/>
          </p:cNvGraphicFramePr>
          <p:nvPr/>
        </p:nvGraphicFramePr>
        <p:xfrm>
          <a:off x="3943350" y="4448810"/>
          <a:ext cx="4648200" cy="2060576"/>
        </p:xfrm>
        <a:graphic>
          <a:graphicData uri="http://schemas.openxmlformats.org/drawingml/2006/table">
            <a:tbl>
              <a:tblPr/>
              <a:tblGrid>
                <a:gridCol w="784225"/>
                <a:gridCol w="3863975"/>
              </a:tblGrid>
              <a:tr h="1304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GT</a:t>
                      </a:r>
                    </a:p>
                  </a:txBody>
                  <a:tcPr marT="45752" marB="4575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không thuộc 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AH là đường vuông góc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 là đường xiên</a:t>
                      </a:r>
                    </a:p>
                  </a:txBody>
                  <a:tcPr marT="45752" marB="457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KL</a:t>
                      </a:r>
                    </a:p>
                  </a:txBody>
                  <a:tcPr marT="45752" marB="4575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AH &lt;AB</a:t>
                      </a:r>
                    </a:p>
                  </a:txBody>
                  <a:tcPr marT="45752" marB="457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32" name="Rectangle 48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QUAN 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 GIỮA ĐƯỜNG VUÔNG GÓC VÀ ĐƯỜNG XIÊN, 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XIÊN VÀ HÌNH CHIẾU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6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4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/>
          <p:nvPr/>
        </p:nvSpPr>
        <p:spPr>
          <a:xfrm>
            <a:off x="1905000" y="1619250"/>
            <a:ext cx="7239000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b="1" dirty="0">
                <a:solidFill>
                  <a:srgbClr val="6600CC"/>
                </a:solidFill>
                <a:latin typeface="VNI-Times" pitchFamily="2" charset="0"/>
              </a:rPr>
              <a:t>  </a:t>
            </a:r>
            <a:r>
              <a:rPr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?3.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ãy dùng định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lí Py-ta-go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so sánh đường vuông góc AH và đường xiên AB kẻ từ điểm A đến đường thẳng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</a:t>
            </a: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0" y="1600200"/>
            <a:ext cx="2133600" cy="990600"/>
          </a:xfrm>
          <a:prstGeom prst="rightArrow">
            <a:avLst>
              <a:gd name="adj1" fmla="val 98889"/>
              <a:gd name="adj2" fmla="val 22436"/>
            </a:avLst>
          </a:prstGeom>
          <a:gradFill rotWithShape="1">
            <a:gsLst>
              <a:gs pos="0">
                <a:srgbClr val="9933FF"/>
              </a:gs>
              <a:gs pos="50000">
                <a:schemeClr val="bg1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altLang="en-US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en-US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Khái niệm đường vuông góc, đường </a:t>
            </a: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xiên, hình chiếu của đường xiên</a:t>
            </a:r>
            <a:endParaRPr kumimoji="0" lang="vi-VN" altLang="en-US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Souvir" pitchFamily="2" charset="0"/>
              <a:ea typeface="+mn-ea"/>
              <a:cs typeface="+mn-cs"/>
            </a:endParaRP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0" y="2609850"/>
            <a:ext cx="2133600" cy="990600"/>
          </a:xfrm>
          <a:prstGeom prst="rightArrow">
            <a:avLst>
              <a:gd name="adj1" fmla="val 98889"/>
              <a:gd name="adj2" fmla="val 22436"/>
            </a:avLst>
          </a:prstGeom>
          <a:gradFill rotWithShape="1">
            <a:gsLst>
              <a:gs pos="0">
                <a:srgbClr val="9933FF"/>
              </a:gs>
              <a:gs pos="50000">
                <a:schemeClr val="bg1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altLang="en-US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</a:t>
            </a:r>
            <a:r>
              <a:rPr lang="en-US" altLang="zh-CN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 hệ giữa đường vuông góc </a:t>
            </a:r>
            <a:endParaRPr kumimoji="0" lang="en-US" altLang="zh-CN" sz="15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 đường xiên</a:t>
            </a:r>
            <a:endParaRPr kumimoji="0" lang="vi-VN" altLang="en-US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Souvir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Souvir" pitchFamily="2" charset="0"/>
              <a:ea typeface="+mn-ea"/>
              <a:cs typeface="+mn-cs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1981200" y="3276600"/>
            <a:ext cx="2286000" cy="2317750"/>
            <a:chOff x="1200" y="2640"/>
            <a:chExt cx="1440" cy="1460"/>
          </a:xfrm>
        </p:grpSpPr>
        <p:sp>
          <p:nvSpPr>
            <p:cNvPr id="10248" name="Line 8"/>
            <p:cNvSpPr/>
            <p:nvPr/>
          </p:nvSpPr>
          <p:spPr>
            <a:xfrm>
              <a:off x="1296" y="3840"/>
              <a:ext cx="1344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49" name="Line 9"/>
            <p:cNvSpPr/>
            <p:nvPr/>
          </p:nvSpPr>
          <p:spPr>
            <a:xfrm>
              <a:off x="1584" y="2928"/>
              <a:ext cx="0" cy="91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50" name="Line 10"/>
            <p:cNvSpPr/>
            <p:nvPr/>
          </p:nvSpPr>
          <p:spPr>
            <a:xfrm>
              <a:off x="1584" y="2928"/>
              <a:ext cx="672" cy="91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51" name="Rectangle 11"/>
            <p:cNvSpPr/>
            <p:nvPr/>
          </p:nvSpPr>
          <p:spPr>
            <a:xfrm>
              <a:off x="1584" y="3744"/>
              <a:ext cx="96" cy="96"/>
            </a:xfrm>
            <a:prstGeom prst="rect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VNI-Times" pitchFamily="2" charset="0"/>
              </a:endParaRPr>
            </a:p>
          </p:txBody>
        </p:sp>
        <p:sp>
          <p:nvSpPr>
            <p:cNvPr id="10252" name="Text Box 12"/>
            <p:cNvSpPr txBox="1"/>
            <p:nvPr/>
          </p:nvSpPr>
          <p:spPr>
            <a:xfrm>
              <a:off x="1200" y="3504"/>
              <a:ext cx="33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dirty="0">
                  <a:solidFill>
                    <a:srgbClr val="0000FF"/>
                  </a:solidFill>
                  <a:latin typeface="VNI-Times" pitchFamily="2" charset="0"/>
                </a:rPr>
                <a:t>d</a:t>
              </a:r>
            </a:p>
          </p:txBody>
        </p:sp>
        <p:sp>
          <p:nvSpPr>
            <p:cNvPr id="10253" name="Text Box 13"/>
            <p:cNvSpPr txBox="1"/>
            <p:nvPr/>
          </p:nvSpPr>
          <p:spPr>
            <a:xfrm>
              <a:off x="1452" y="2640"/>
              <a:ext cx="336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600" b="1" dirty="0">
                  <a:solidFill>
                    <a:srgbClr val="0000FF"/>
                  </a:solidFill>
                  <a:latin typeface="VNI-Times" pitchFamily="2" charset="0"/>
                </a:rPr>
                <a:t>A</a:t>
              </a:r>
            </a:p>
          </p:txBody>
        </p:sp>
        <p:sp>
          <p:nvSpPr>
            <p:cNvPr id="10254" name="Text Box 14"/>
            <p:cNvSpPr txBox="1"/>
            <p:nvPr/>
          </p:nvSpPr>
          <p:spPr>
            <a:xfrm>
              <a:off x="1452" y="3792"/>
              <a:ext cx="336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600" b="1" dirty="0">
                  <a:solidFill>
                    <a:srgbClr val="0000FF"/>
                  </a:solidFill>
                  <a:latin typeface="VNI-Times" pitchFamily="2" charset="0"/>
                </a:rPr>
                <a:t>H</a:t>
              </a:r>
            </a:p>
          </p:txBody>
        </p:sp>
        <p:sp>
          <p:nvSpPr>
            <p:cNvPr id="10255" name="Text Box 15"/>
            <p:cNvSpPr txBox="1"/>
            <p:nvPr/>
          </p:nvSpPr>
          <p:spPr>
            <a:xfrm>
              <a:off x="2148" y="3792"/>
              <a:ext cx="336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600" b="1" dirty="0">
                  <a:solidFill>
                    <a:srgbClr val="0000FF"/>
                  </a:solidFill>
                  <a:latin typeface="VNI-Times" pitchFamily="2" charset="0"/>
                </a:rPr>
                <a:t>B</a:t>
              </a:r>
            </a:p>
          </p:txBody>
        </p:sp>
      </p:grpSp>
      <p:sp>
        <p:nvSpPr>
          <p:cNvPr id="36880" name="Text Box 16"/>
          <p:cNvSpPr txBox="1"/>
          <p:nvPr/>
        </p:nvSpPr>
        <p:spPr>
          <a:xfrm>
            <a:off x="4495800" y="3276600"/>
            <a:ext cx="4648200" cy="3046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Áp dụng định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lí Pi-ta-go v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ào tam giác vuông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AHB , ta 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AH</a:t>
            </a:r>
            <a:r>
              <a:rPr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HB</a:t>
            </a:r>
            <a:r>
              <a:rPr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AB</a:t>
            </a:r>
            <a:r>
              <a:rPr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&gt; AH</a:t>
            </a:r>
            <a:r>
              <a:rPr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AB &gt; AH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7" name="Rectangle 17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QUAN HỆ GIỮA ĐƯỜNG VUÔNG GÓC VÀ</a:t>
            </a:r>
          </a:p>
          <a:p>
            <a:pPr algn="ctr" eaLnBrk="0" hangingPunct="0"/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 ĐƯỜNG XIÊN, ĐƯỜNG XIÊN VÀ HÌNH CHIẾU</a:t>
            </a:r>
            <a:endParaRPr lang="vi-VN" sz="2800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8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Grp="1" noChangeAspect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-69850" y="457200"/>
            <a:ext cx="9213850" cy="6400800"/>
          </a:xfrm>
        </p:spPr>
      </p:pic>
      <p:sp>
        <p:nvSpPr>
          <p:cNvPr id="29703" name="Rectangle 7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 vert="horz" wrap="square" lIns="91440" tIns="45720" rIns="91440" bIns="45720" anchor="ctr"/>
          <a:lstStyle/>
          <a:p>
            <a:pPr algn="l" eaLnBrk="1" hangingPunct="1"/>
            <a:r>
              <a:rPr sz="3600" dirty="0"/>
              <a:t>     </a:t>
            </a:r>
            <a:r>
              <a:rPr sz="3600" dirty="0">
                <a:solidFill>
                  <a:schemeClr val="bg1"/>
                </a:solidFill>
              </a:rPr>
              <a:t>Ai bơi xa nhất ?          Ai bơi gần nhất?</a:t>
            </a:r>
          </a:p>
        </p:txBody>
      </p:sp>
      <p:pic>
        <p:nvPicPr>
          <p:cNvPr id="29702" name="Picture 6" descr="Wint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5"/>
          <p:cNvSpPr txBox="1"/>
          <p:nvPr/>
        </p:nvSpPr>
        <p:spPr>
          <a:xfrm>
            <a:off x="1447800" y="3124200"/>
            <a:ext cx="990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VNI-Times" pitchFamily="2" charset="0"/>
              </a:rPr>
              <a:t>1</a:t>
            </a:r>
          </a:p>
        </p:txBody>
      </p:sp>
      <p:sp>
        <p:nvSpPr>
          <p:cNvPr id="11270" name="Text Box 6"/>
          <p:cNvSpPr txBox="1"/>
          <p:nvPr/>
        </p:nvSpPr>
        <p:spPr>
          <a:xfrm>
            <a:off x="3429000" y="2895600"/>
            <a:ext cx="762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VNI-Times" pitchFamily="2" charset="0"/>
              </a:rPr>
              <a:t>2</a:t>
            </a:r>
          </a:p>
        </p:txBody>
      </p:sp>
      <p:sp>
        <p:nvSpPr>
          <p:cNvPr id="11271" name="Text Box 7"/>
          <p:cNvSpPr txBox="1"/>
          <p:nvPr/>
        </p:nvSpPr>
        <p:spPr>
          <a:xfrm>
            <a:off x="5638800" y="3200400"/>
            <a:ext cx="1219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VNI-Times" pitchFamily="2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0" y="1600200"/>
            <a:ext cx="2133600" cy="990600"/>
          </a:xfrm>
          <a:prstGeom prst="rightArrow">
            <a:avLst>
              <a:gd name="adj1" fmla="val 98889"/>
              <a:gd name="adj2" fmla="val 22436"/>
            </a:avLst>
          </a:prstGeom>
          <a:gradFill rotWithShape="1">
            <a:gsLst>
              <a:gs pos="0">
                <a:srgbClr val="9933FF"/>
              </a:gs>
              <a:gs pos="50000">
                <a:schemeClr val="bg1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altLang="en-US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en-US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Khái niệm đường vuông góc, đường </a:t>
            </a: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xiên, hình chiếu của đường xiên</a:t>
            </a:r>
            <a:endParaRPr kumimoji="0" lang="vi-VN" altLang="en-US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Souvir" pitchFamily="2" charset="0"/>
              <a:ea typeface="+mn-ea"/>
              <a:cs typeface="+mn-cs"/>
            </a:endParaRPr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0" y="2609850"/>
            <a:ext cx="2133600" cy="990600"/>
          </a:xfrm>
          <a:prstGeom prst="rightArrow">
            <a:avLst>
              <a:gd name="adj1" fmla="val 98889"/>
              <a:gd name="adj2" fmla="val 22436"/>
            </a:avLst>
          </a:prstGeom>
          <a:gradFill rotWithShape="1">
            <a:gsLst>
              <a:gs pos="0">
                <a:srgbClr val="9933FF"/>
              </a:gs>
              <a:gs pos="50000">
                <a:schemeClr val="bg1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 hệ giữa đường vuông góc </a:t>
            </a:r>
            <a:endParaRPr kumimoji="0" lang="en-US" altLang="zh-CN" sz="15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 đường xiên</a:t>
            </a:r>
            <a:endParaRPr kumimoji="0" lang="vi-VN" altLang="en-US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Souvir" pitchFamily="2" charset="0"/>
              <a:ea typeface="+mn-ea"/>
              <a:cs typeface="+mn-cs"/>
            </a:endParaRP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0" y="3619500"/>
            <a:ext cx="2133600" cy="990600"/>
          </a:xfrm>
          <a:prstGeom prst="rightArrow">
            <a:avLst>
              <a:gd name="adj1" fmla="val 98889"/>
              <a:gd name="adj2" fmla="val 22436"/>
            </a:avLst>
          </a:prstGeom>
          <a:gradFill rotWithShape="1">
            <a:gsLst>
              <a:gs pos="0">
                <a:srgbClr val="9933FF"/>
              </a:gs>
              <a:gs pos="50000">
                <a:schemeClr val="bg1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đường xiên và hình chiếu của </a:t>
            </a:r>
            <a:endParaRPr kumimoji="0" lang="en-US" altLang="zh-CN" sz="15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500" b="1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chúng</a:t>
            </a:r>
            <a:endParaRPr kumimoji="0" lang="vi-VN" altLang="en-US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Souvir" pitchFamily="2" charset="0"/>
              <a:ea typeface="+mn-ea"/>
              <a:cs typeface="+mn-cs"/>
            </a:endParaRPr>
          </a:p>
        </p:txBody>
      </p:sp>
      <p:sp>
        <p:nvSpPr>
          <p:cNvPr id="37895" name="Text Box 7"/>
          <p:cNvSpPr txBox="1"/>
          <p:nvPr/>
        </p:nvSpPr>
        <p:spPr>
          <a:xfrm>
            <a:off x="1905000" y="1619250"/>
            <a:ext cx="7239000" cy="35998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b="1" dirty="0">
                <a:solidFill>
                  <a:srgbClr val="6600CC"/>
                </a:solidFill>
                <a:latin typeface="VNI-Times" pitchFamily="2" charset="0"/>
              </a:rPr>
              <a:t> </a:t>
            </a:r>
            <a:r>
              <a:rPr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?4.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hình 10. 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ãy dùng định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lí Pi-ta-go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suy ra rằng:</a:t>
            </a:r>
            <a:r>
              <a:rPr sz="2800" dirty="0">
                <a:latin typeface="VNI-Times" pitchFamily="2" charset="0"/>
              </a:rPr>
              <a:t> </a:t>
            </a:r>
          </a:p>
          <a:p>
            <a:r>
              <a:rPr sz="2800" dirty="0">
                <a:latin typeface="VNI-Times" pitchFamily="2" charset="0"/>
              </a:rPr>
              <a:t>   </a:t>
            </a:r>
          </a:p>
          <a:p>
            <a:r>
              <a:rPr sz="2800" dirty="0">
                <a:latin typeface="VNI-Times" pitchFamily="2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 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HB &gt; HC thì AB &gt; AC</a:t>
            </a: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b) 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&gt; AC thì HB &gt; HC</a:t>
            </a: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c) 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HB = HC thì AB = AC v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ngược lại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= AC thì HB = HC</a:t>
            </a:r>
            <a:endParaRPr sz="2800" dirty="0">
              <a:latin typeface="VNI-Times" pitchFamily="2" charset="0"/>
            </a:endParaRPr>
          </a:p>
          <a:p>
            <a:endParaRPr sz="2800" dirty="0">
              <a:latin typeface="VNI-Times" pitchFamily="2" charset="0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2495550" y="4543425"/>
            <a:ext cx="3543300" cy="2317750"/>
            <a:chOff x="2220" y="2640"/>
            <a:chExt cx="2232" cy="1460"/>
          </a:xfrm>
        </p:grpSpPr>
        <p:sp>
          <p:nvSpPr>
            <p:cNvPr id="12297" name="Line 9"/>
            <p:cNvSpPr/>
            <p:nvPr/>
          </p:nvSpPr>
          <p:spPr>
            <a:xfrm>
              <a:off x="2304" y="3840"/>
              <a:ext cx="2148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298" name="Line 10"/>
            <p:cNvSpPr/>
            <p:nvPr/>
          </p:nvSpPr>
          <p:spPr>
            <a:xfrm>
              <a:off x="3744" y="2928"/>
              <a:ext cx="0" cy="91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299" name="Line 11"/>
            <p:cNvSpPr/>
            <p:nvPr/>
          </p:nvSpPr>
          <p:spPr>
            <a:xfrm>
              <a:off x="3744" y="2928"/>
              <a:ext cx="492" cy="91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00" name="Rectangle 12"/>
            <p:cNvSpPr/>
            <p:nvPr/>
          </p:nvSpPr>
          <p:spPr>
            <a:xfrm>
              <a:off x="3744" y="3744"/>
              <a:ext cx="96" cy="96"/>
            </a:xfrm>
            <a:prstGeom prst="rect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VNI-Times" pitchFamily="2" charset="0"/>
              </a:endParaRPr>
            </a:p>
          </p:txBody>
        </p:sp>
        <p:sp>
          <p:nvSpPr>
            <p:cNvPr id="12301" name="Text Box 13"/>
            <p:cNvSpPr txBox="1"/>
            <p:nvPr/>
          </p:nvSpPr>
          <p:spPr>
            <a:xfrm>
              <a:off x="2220" y="3516"/>
              <a:ext cx="33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dirty="0">
                  <a:solidFill>
                    <a:srgbClr val="0000FF"/>
                  </a:solidFill>
                  <a:latin typeface="VNI-Times" pitchFamily="2" charset="0"/>
                </a:rPr>
                <a:t>d</a:t>
              </a:r>
            </a:p>
          </p:txBody>
        </p:sp>
        <p:sp>
          <p:nvSpPr>
            <p:cNvPr id="12302" name="Text Box 14"/>
            <p:cNvSpPr txBox="1"/>
            <p:nvPr/>
          </p:nvSpPr>
          <p:spPr>
            <a:xfrm>
              <a:off x="3612" y="2640"/>
              <a:ext cx="336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600" b="1" dirty="0">
                  <a:solidFill>
                    <a:srgbClr val="0000FF"/>
                  </a:solidFill>
                  <a:latin typeface="VNI-Times" pitchFamily="2" charset="0"/>
                </a:rPr>
                <a:t>A</a:t>
              </a:r>
            </a:p>
          </p:txBody>
        </p:sp>
        <p:sp>
          <p:nvSpPr>
            <p:cNvPr id="12303" name="Text Box 15"/>
            <p:cNvSpPr txBox="1"/>
            <p:nvPr/>
          </p:nvSpPr>
          <p:spPr>
            <a:xfrm>
              <a:off x="3612" y="3792"/>
              <a:ext cx="336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600" b="1" dirty="0">
                  <a:solidFill>
                    <a:srgbClr val="0000FF"/>
                  </a:solidFill>
                  <a:latin typeface="VNI-Times" pitchFamily="2" charset="0"/>
                </a:rPr>
                <a:t>H</a:t>
              </a:r>
            </a:p>
          </p:txBody>
        </p:sp>
        <p:sp>
          <p:nvSpPr>
            <p:cNvPr id="12304" name="Text Box 16"/>
            <p:cNvSpPr txBox="1"/>
            <p:nvPr/>
          </p:nvSpPr>
          <p:spPr>
            <a:xfrm>
              <a:off x="4116" y="3792"/>
              <a:ext cx="336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600" b="1" dirty="0">
                  <a:solidFill>
                    <a:srgbClr val="0000FF"/>
                  </a:solidFill>
                  <a:latin typeface="VNI-Times" pitchFamily="2" charset="0"/>
                </a:rPr>
                <a:t>C</a:t>
              </a:r>
            </a:p>
          </p:txBody>
        </p:sp>
        <p:sp>
          <p:nvSpPr>
            <p:cNvPr id="12305" name="Line 17"/>
            <p:cNvSpPr/>
            <p:nvPr/>
          </p:nvSpPr>
          <p:spPr>
            <a:xfrm flipH="1">
              <a:off x="2592" y="2928"/>
              <a:ext cx="1152" cy="91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06" name="Text Box 18"/>
            <p:cNvSpPr txBox="1"/>
            <p:nvPr/>
          </p:nvSpPr>
          <p:spPr>
            <a:xfrm>
              <a:off x="2460" y="3792"/>
              <a:ext cx="336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600" b="1" dirty="0">
                  <a:solidFill>
                    <a:srgbClr val="0000FF"/>
                  </a:solidFill>
                  <a:latin typeface="VNI-Times" pitchFamily="2" charset="0"/>
                </a:rPr>
                <a:t>B</a:t>
              </a:r>
            </a:p>
          </p:txBody>
        </p:sp>
      </p:grpSp>
      <p:sp>
        <p:nvSpPr>
          <p:cNvPr id="37907" name="Text Box 19"/>
          <p:cNvSpPr txBox="1"/>
          <p:nvPr/>
        </p:nvSpPr>
        <p:spPr>
          <a:xfrm>
            <a:off x="6591300" y="5162550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i="1" dirty="0">
                <a:solidFill>
                  <a:srgbClr val="0000FF"/>
                </a:solidFill>
                <a:latin typeface="VNI-Times" pitchFamily="2" charset="0"/>
              </a:rPr>
              <a:t>Hình 10</a:t>
            </a:r>
          </a:p>
        </p:txBody>
      </p:sp>
      <p:sp>
        <p:nvSpPr>
          <p:cNvPr id="12296" name="Rectangle 21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QUAN HỆ GIỮA ĐƯỜNG VUÔNG GÓC VÀ</a:t>
            </a:r>
          </a:p>
          <a:p>
            <a:pPr algn="ctr" eaLnBrk="0" hangingPunct="0"/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 ĐƯỜNG XIÊN, ĐƯỜNG XIÊN VÀ HÌNH CHIẾU</a:t>
            </a:r>
            <a:endParaRPr lang="vi-VN" sz="2800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  <p:bldP spid="37895" grpId="0"/>
      <p:bldP spid="3790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1353</Words>
  <Application>WPS Presentation</Application>
  <PresentationFormat>On-screen Show (4:3)</PresentationFormat>
  <Paragraphs>231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MathType 6.0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     Ai bơi xa nhất ?          Ai bơi gần nhất?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Thien Nhan</dc:creator>
  <cp:lastModifiedBy>Admin</cp:lastModifiedBy>
  <cp:revision>154</cp:revision>
  <dcterms:created xsi:type="dcterms:W3CDTF">2009-03-10T05:48:00Z</dcterms:created>
  <dcterms:modified xsi:type="dcterms:W3CDTF">2020-05-01T23:00:53Z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