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6.wmf"/><Relationship Id="rId5" Type="http://schemas.openxmlformats.org/officeDocument/2006/relationships/image" Target="../media/image31.wmf"/><Relationship Id="rId4" Type="http://schemas.openxmlformats.org/officeDocument/2006/relationships/image" Target="../media/image3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smtClean="0"/>
            </a:lvl1pPr>
          </a:lstStyle>
          <a:p>
            <a:pPr>
              <a:defRPr/>
            </a:pPr>
            <a:fld id="{956EE2C9-3B3E-40D2-B14F-E486F701C65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463BC1-5EE4-4D51-BE3F-066345663423}" type="datetimeFigureOut">
              <a:rPr lang="en-US" smtClean="0"/>
              <a:pPr/>
              <a:t>03/09/2020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3D4690-6B26-4D0C-A405-9352B06116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63BC1-5EE4-4D51-BE3F-066345663423}" type="datetimeFigureOut">
              <a:rPr lang="en-US" smtClean="0"/>
              <a:pPr/>
              <a:t>03/09/2020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D4690-6B26-4D0C-A405-9352B06116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6.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png"/><Relationship Id="rId2" Type="http://schemas.openxmlformats.org/officeDocument/2006/relationships/image" Target="../media/image15.png"/><Relationship Id="rId16" Type="http://schemas.openxmlformats.org/officeDocument/2006/relationships/image" Target="../media/image29.png"/><Relationship Id="rId1" Type="http://schemas.openxmlformats.org/officeDocument/2006/relationships/slideLayout" Target="../slideLayouts/slideLayout7.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 Id="rId14" Type="http://schemas.openxmlformats.org/officeDocument/2006/relationships/image" Target="../media/image27.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oleObject" Target="../embeddings/oleObject15.bin"/><Relationship Id="rId7" Type="http://schemas.openxmlformats.org/officeDocument/2006/relationships/oleObject" Target="../embeddings/oleObject19.bin"/><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slide" Target="slide7.xml"/></Relationships>
</file>

<file path=ppt/slides/_rels/slide8.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5" descr="POINSET2"/>
          <p:cNvPicPr>
            <a:picLocks noChangeAspect="1" noChangeArrowheads="1"/>
          </p:cNvPicPr>
          <p:nvPr/>
        </p:nvPicPr>
        <p:blipFill>
          <a:blip r:embed="rId2"/>
          <a:srcRect/>
          <a:stretch>
            <a:fillRect/>
          </a:stretch>
        </p:blipFill>
        <p:spPr bwMode="auto">
          <a:xfrm>
            <a:off x="0" y="0"/>
            <a:ext cx="1752600" cy="1752600"/>
          </a:xfrm>
          <a:prstGeom prst="rect">
            <a:avLst/>
          </a:prstGeom>
          <a:noFill/>
          <a:ln w="9525">
            <a:noFill/>
            <a:miter lim="800000"/>
            <a:headEnd/>
            <a:tailEnd/>
          </a:ln>
        </p:spPr>
      </p:pic>
      <p:sp>
        <p:nvSpPr>
          <p:cNvPr id="10" name="AutoShape 4"/>
          <p:cNvSpPr>
            <a:spLocks noChangeArrowheads="1"/>
          </p:cNvSpPr>
          <p:nvPr/>
        </p:nvSpPr>
        <p:spPr bwMode="auto">
          <a:xfrm>
            <a:off x="3044825" y="4322763"/>
            <a:ext cx="457200" cy="687387"/>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anchor="ctr"/>
          <a:lstStyle/>
          <a:p>
            <a:pPr algn="ctr"/>
            <a:endParaRPr lang="en-US"/>
          </a:p>
        </p:txBody>
      </p:sp>
      <p:sp>
        <p:nvSpPr>
          <p:cNvPr id="11" name="AutoShape 5"/>
          <p:cNvSpPr>
            <a:spLocks noChangeArrowheads="1"/>
          </p:cNvSpPr>
          <p:nvPr/>
        </p:nvSpPr>
        <p:spPr bwMode="auto">
          <a:xfrm>
            <a:off x="3048000" y="533400"/>
            <a:ext cx="366713" cy="431800"/>
          </a:xfrm>
          <a:prstGeom prst="irregularSeal1">
            <a:avLst/>
          </a:prstGeom>
          <a:gradFill rotWithShape="1">
            <a:gsLst>
              <a:gs pos="0">
                <a:srgbClr val="FF0066"/>
              </a:gs>
              <a:gs pos="100000">
                <a:srgbClr val="FF0000">
                  <a:alpha val="3998"/>
                </a:srgbClr>
              </a:gs>
            </a:gsLst>
            <a:path path="rect">
              <a:fillToRect r="100000" b="100000"/>
            </a:path>
          </a:gradFill>
          <a:ln w="9525">
            <a:noFill/>
            <a:miter lim="800000"/>
            <a:headEnd/>
            <a:tailEnd/>
          </a:ln>
        </p:spPr>
        <p:txBody>
          <a:bodyPr wrap="none" anchor="ctr"/>
          <a:lstStyle/>
          <a:p>
            <a:pPr algn="ctr"/>
            <a:endParaRPr lang="en-US"/>
          </a:p>
        </p:txBody>
      </p:sp>
      <p:sp>
        <p:nvSpPr>
          <p:cNvPr id="13" name="AutoShape 6"/>
          <p:cNvSpPr>
            <a:spLocks noChangeArrowheads="1"/>
          </p:cNvSpPr>
          <p:nvPr/>
        </p:nvSpPr>
        <p:spPr bwMode="auto">
          <a:xfrm>
            <a:off x="6878638" y="1468438"/>
            <a:ext cx="403225" cy="392112"/>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sp>
        <p:nvSpPr>
          <p:cNvPr id="14" name="AutoShape 7"/>
          <p:cNvSpPr>
            <a:spLocks noChangeArrowheads="1"/>
          </p:cNvSpPr>
          <p:nvPr/>
        </p:nvSpPr>
        <p:spPr bwMode="auto">
          <a:xfrm>
            <a:off x="4953000" y="381000"/>
            <a:ext cx="366713" cy="400050"/>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w="9525">
            <a:noFill/>
            <a:miter lim="800000"/>
            <a:headEnd/>
            <a:tailEnd/>
          </a:ln>
        </p:spPr>
        <p:txBody>
          <a:bodyPr wrap="none" anchor="ctr"/>
          <a:lstStyle/>
          <a:p>
            <a:pPr algn="ctr"/>
            <a:endParaRPr lang="en-US"/>
          </a:p>
        </p:txBody>
      </p:sp>
      <p:sp>
        <p:nvSpPr>
          <p:cNvPr id="15" name="AutoShape 10"/>
          <p:cNvSpPr>
            <a:spLocks noChangeArrowheads="1"/>
          </p:cNvSpPr>
          <p:nvPr/>
        </p:nvSpPr>
        <p:spPr bwMode="auto">
          <a:xfrm>
            <a:off x="6248400" y="2671763"/>
            <a:ext cx="385763" cy="441325"/>
          </a:xfrm>
          <a:prstGeom prst="star5">
            <a:avLst/>
          </a:prstGeom>
          <a:gradFill rotWithShape="1">
            <a:gsLst>
              <a:gs pos="0">
                <a:schemeClr val="accent1"/>
              </a:gs>
              <a:gs pos="100000">
                <a:srgbClr val="FF0066"/>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sp>
        <p:nvSpPr>
          <p:cNvPr id="16" name="AutoShape 11"/>
          <p:cNvSpPr>
            <a:spLocks noChangeArrowheads="1"/>
          </p:cNvSpPr>
          <p:nvPr/>
        </p:nvSpPr>
        <p:spPr bwMode="auto">
          <a:xfrm>
            <a:off x="7807325" y="3832225"/>
            <a:ext cx="493713" cy="538163"/>
          </a:xfrm>
          <a:prstGeom prst="star4">
            <a:avLst>
              <a:gd name="adj" fmla="val 12500"/>
            </a:avLst>
          </a:prstGeom>
          <a:gradFill rotWithShape="1">
            <a:gsLst>
              <a:gs pos="0">
                <a:srgbClr val="000082"/>
              </a:gs>
              <a:gs pos="100000">
                <a:srgbClr val="FF8200"/>
              </a:gs>
            </a:gsLst>
            <a:path path="shape">
              <a:fillToRect l="50000" t="50000" r="50000" b="50000"/>
            </a:path>
          </a:gradFill>
          <a:ln w="9525">
            <a:noFill/>
            <a:miter lim="800000"/>
            <a:headEnd/>
            <a:tailEnd/>
          </a:ln>
        </p:spPr>
        <p:txBody>
          <a:bodyPr wrap="none" anchor="ctr"/>
          <a:lstStyle/>
          <a:p>
            <a:pPr algn="ctr"/>
            <a:endParaRPr lang="en-US"/>
          </a:p>
        </p:txBody>
      </p:sp>
      <p:sp>
        <p:nvSpPr>
          <p:cNvPr id="17" name="AutoShape 12"/>
          <p:cNvSpPr>
            <a:spLocks noChangeArrowheads="1"/>
          </p:cNvSpPr>
          <p:nvPr/>
        </p:nvSpPr>
        <p:spPr bwMode="auto">
          <a:xfrm>
            <a:off x="7315200" y="4876800"/>
            <a:ext cx="428625" cy="409575"/>
          </a:xfrm>
          <a:prstGeom prst="irregularSeal1">
            <a:avLst/>
          </a:prstGeom>
          <a:gradFill rotWithShape="1">
            <a:gsLst>
              <a:gs pos="0">
                <a:srgbClr val="E6F8A6">
                  <a:alpha val="62000"/>
                </a:srgbClr>
              </a:gs>
              <a:gs pos="100000">
                <a:srgbClr val="FF0066"/>
              </a:gs>
            </a:gsLst>
            <a:lin ang="5400000" scaled="1"/>
          </a:gradFill>
          <a:ln w="9525">
            <a:noFill/>
            <a:miter lim="800000"/>
            <a:headEnd/>
            <a:tailEnd/>
          </a:ln>
        </p:spPr>
        <p:txBody>
          <a:bodyPr wrap="none" anchor="ctr"/>
          <a:lstStyle/>
          <a:p>
            <a:pPr algn="ctr"/>
            <a:endParaRPr lang="en-US"/>
          </a:p>
        </p:txBody>
      </p:sp>
      <p:sp>
        <p:nvSpPr>
          <p:cNvPr id="18" name="AutoShape 13"/>
          <p:cNvSpPr>
            <a:spLocks noChangeArrowheads="1"/>
          </p:cNvSpPr>
          <p:nvPr/>
        </p:nvSpPr>
        <p:spPr bwMode="auto">
          <a:xfrm>
            <a:off x="4521200" y="2884488"/>
            <a:ext cx="403225" cy="392112"/>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pic>
        <p:nvPicPr>
          <p:cNvPr id="9230" name="Picture 14" descr="POINSET3"/>
          <p:cNvPicPr>
            <a:picLocks noChangeAspect="1" noChangeArrowheads="1"/>
          </p:cNvPicPr>
          <p:nvPr/>
        </p:nvPicPr>
        <p:blipFill>
          <a:blip r:embed="rId3"/>
          <a:srcRect/>
          <a:stretch>
            <a:fillRect/>
          </a:stretch>
        </p:blipFill>
        <p:spPr bwMode="auto">
          <a:xfrm>
            <a:off x="7529513" y="5081588"/>
            <a:ext cx="1614487" cy="1776412"/>
          </a:xfrm>
          <a:prstGeom prst="rect">
            <a:avLst/>
          </a:prstGeom>
          <a:noFill/>
          <a:ln w="9525">
            <a:noFill/>
            <a:miter lim="800000"/>
            <a:headEnd/>
            <a:tailEnd/>
          </a:ln>
        </p:spPr>
      </p:pic>
      <p:sp>
        <p:nvSpPr>
          <p:cNvPr id="20" name="AutoShape 15"/>
          <p:cNvSpPr>
            <a:spLocks noChangeArrowheads="1"/>
          </p:cNvSpPr>
          <p:nvPr/>
        </p:nvSpPr>
        <p:spPr bwMode="auto">
          <a:xfrm>
            <a:off x="4953000" y="5386388"/>
            <a:ext cx="455613" cy="685800"/>
          </a:xfrm>
          <a:prstGeom prst="irregularSeal1">
            <a:avLst/>
          </a:prstGeom>
          <a:gradFill rotWithShape="1">
            <a:gsLst>
              <a:gs pos="0">
                <a:srgbClr val="FF0000"/>
              </a:gs>
              <a:gs pos="100000">
                <a:srgbClr val="1907FD"/>
              </a:gs>
            </a:gsLst>
            <a:path path="shape">
              <a:fillToRect l="50000" t="50000" r="50000" b="50000"/>
            </a:path>
          </a:gradFill>
          <a:ln w="9525">
            <a:noFill/>
            <a:miter lim="800000"/>
            <a:headEnd/>
            <a:tailEnd/>
          </a:ln>
        </p:spPr>
        <p:txBody>
          <a:bodyPr wrap="none" anchor="ctr"/>
          <a:lstStyle/>
          <a:p>
            <a:pPr algn="ctr"/>
            <a:endParaRPr lang="en-US"/>
          </a:p>
        </p:txBody>
      </p:sp>
      <p:sp>
        <p:nvSpPr>
          <p:cNvPr id="21" name="AutoShape 17"/>
          <p:cNvSpPr>
            <a:spLocks noChangeArrowheads="1"/>
          </p:cNvSpPr>
          <p:nvPr/>
        </p:nvSpPr>
        <p:spPr bwMode="auto">
          <a:xfrm>
            <a:off x="3198813" y="5327650"/>
            <a:ext cx="366712" cy="401638"/>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w="9525">
            <a:noFill/>
            <a:miter lim="800000"/>
            <a:headEnd/>
            <a:tailEnd/>
          </a:ln>
        </p:spPr>
        <p:txBody>
          <a:bodyPr wrap="none" anchor="ctr"/>
          <a:lstStyle/>
          <a:p>
            <a:pPr algn="ctr"/>
            <a:endParaRPr lang="en-US"/>
          </a:p>
        </p:txBody>
      </p:sp>
      <p:sp>
        <p:nvSpPr>
          <p:cNvPr id="22" name="AutoShape 19"/>
          <p:cNvSpPr>
            <a:spLocks noChangeArrowheads="1"/>
          </p:cNvSpPr>
          <p:nvPr/>
        </p:nvSpPr>
        <p:spPr bwMode="auto">
          <a:xfrm>
            <a:off x="1903413" y="5403850"/>
            <a:ext cx="493712" cy="539750"/>
          </a:xfrm>
          <a:prstGeom prst="star4">
            <a:avLst>
              <a:gd name="adj" fmla="val 12500"/>
            </a:avLst>
          </a:prstGeom>
          <a:gradFill rotWithShape="1">
            <a:gsLst>
              <a:gs pos="0">
                <a:srgbClr val="06E81C"/>
              </a:gs>
              <a:gs pos="100000">
                <a:srgbClr val="FF8200"/>
              </a:gs>
            </a:gsLst>
            <a:path path="shape">
              <a:fillToRect l="50000" t="50000" r="50000" b="50000"/>
            </a:path>
          </a:gradFill>
          <a:ln w="9525">
            <a:noFill/>
            <a:miter lim="800000"/>
            <a:headEnd/>
            <a:tailEnd/>
          </a:ln>
        </p:spPr>
        <p:txBody>
          <a:bodyPr wrap="none" anchor="ctr"/>
          <a:lstStyle/>
          <a:p>
            <a:pPr algn="ctr"/>
            <a:endParaRPr lang="en-US"/>
          </a:p>
        </p:txBody>
      </p:sp>
      <p:sp>
        <p:nvSpPr>
          <p:cNvPr id="23" name="AutoShape 21"/>
          <p:cNvSpPr>
            <a:spLocks noChangeArrowheads="1"/>
          </p:cNvSpPr>
          <p:nvPr/>
        </p:nvSpPr>
        <p:spPr bwMode="auto">
          <a:xfrm>
            <a:off x="649288" y="4354513"/>
            <a:ext cx="403225" cy="392112"/>
          </a:xfrm>
          <a:prstGeom prst="star5">
            <a:avLst/>
          </a:prstGeom>
          <a:gradFill rotWithShape="1">
            <a:gsLst>
              <a:gs pos="0">
                <a:srgbClr val="FF0000"/>
              </a:gs>
              <a:gs pos="100000">
                <a:srgbClr val="FFFF00"/>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sp>
        <p:nvSpPr>
          <p:cNvPr id="24" name="AutoShape 22"/>
          <p:cNvSpPr>
            <a:spLocks noChangeArrowheads="1"/>
          </p:cNvSpPr>
          <p:nvPr/>
        </p:nvSpPr>
        <p:spPr bwMode="auto">
          <a:xfrm>
            <a:off x="4275138" y="1524000"/>
            <a:ext cx="366712" cy="431800"/>
          </a:xfrm>
          <a:prstGeom prst="irregularSeal1">
            <a:avLst/>
          </a:prstGeom>
          <a:gradFill rotWithShape="1">
            <a:gsLst>
              <a:gs pos="0">
                <a:srgbClr val="FF0066"/>
              </a:gs>
              <a:gs pos="100000">
                <a:srgbClr val="FF0000">
                  <a:alpha val="3998"/>
                </a:srgbClr>
              </a:gs>
            </a:gsLst>
            <a:path path="rect">
              <a:fillToRect r="100000" b="100000"/>
            </a:path>
          </a:gradFill>
          <a:ln w="9525">
            <a:noFill/>
            <a:miter lim="800000"/>
            <a:headEnd/>
            <a:tailEnd/>
          </a:ln>
        </p:spPr>
        <p:txBody>
          <a:bodyPr wrap="none" anchor="ctr"/>
          <a:lstStyle/>
          <a:p>
            <a:pPr algn="ctr"/>
            <a:endParaRPr lang="en-US"/>
          </a:p>
        </p:txBody>
      </p:sp>
      <p:sp>
        <p:nvSpPr>
          <p:cNvPr id="25" name="AutoShape 23"/>
          <p:cNvSpPr>
            <a:spLocks noChangeArrowheads="1"/>
          </p:cNvSpPr>
          <p:nvPr/>
        </p:nvSpPr>
        <p:spPr bwMode="auto">
          <a:xfrm>
            <a:off x="2881313" y="3276600"/>
            <a:ext cx="533400" cy="5334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sp>
        <p:nvSpPr>
          <p:cNvPr id="26" name="AutoShape 24"/>
          <p:cNvSpPr>
            <a:spLocks noChangeArrowheads="1"/>
          </p:cNvSpPr>
          <p:nvPr/>
        </p:nvSpPr>
        <p:spPr bwMode="auto">
          <a:xfrm>
            <a:off x="304800" y="2438400"/>
            <a:ext cx="687388" cy="609600"/>
          </a:xfrm>
          <a:prstGeom prst="star5">
            <a:avLst/>
          </a:prstGeom>
          <a:gradFill rotWithShape="1">
            <a:gsLst>
              <a:gs pos="0">
                <a:srgbClr val="FFFF00"/>
              </a:gs>
              <a:gs pos="100000">
                <a:srgbClr val="1907FD"/>
              </a:gs>
            </a:gsLst>
            <a:path path="shape">
              <a:fillToRect l="50000" t="50000" r="50000" b="50000"/>
            </a:path>
          </a:gradFill>
          <a:ln>
            <a:noFill/>
          </a:ln>
          <a:effectLst/>
          <a:extLst>
            <a:ext uri="{91240B29-F687-4F45-9708-019B960494DF}"/>
            <a:ext uri="{AF507438-7753-43E0-B8FC-AC1667EBCBE1}"/>
          </a:extLst>
        </p:spPr>
        <p:txBody>
          <a:bodyPr wrap="none" anchor="ctr"/>
          <a:lstStyle/>
          <a:p>
            <a:pPr algn="ctr" fontAlgn="auto">
              <a:spcBef>
                <a:spcPts val="0"/>
              </a:spcBef>
              <a:spcAft>
                <a:spcPts val="0"/>
              </a:spcAft>
              <a:defRPr/>
            </a:pPr>
            <a:endParaRPr lang="vi-VN">
              <a:latin typeface="+mn-lt"/>
            </a:endParaRPr>
          </a:p>
        </p:txBody>
      </p:sp>
      <p:pic>
        <p:nvPicPr>
          <p:cNvPr id="9238" name="Picture 68" descr="FSTV116"/>
          <p:cNvPicPr>
            <a:picLocks noChangeAspect="1" noChangeArrowheads="1"/>
          </p:cNvPicPr>
          <p:nvPr/>
        </p:nvPicPr>
        <p:blipFill>
          <a:blip r:embed="rId4"/>
          <a:srcRect/>
          <a:stretch>
            <a:fillRect/>
          </a:stretch>
        </p:blipFill>
        <p:spPr bwMode="auto">
          <a:xfrm rot="2131405">
            <a:off x="3649663" y="3105150"/>
            <a:ext cx="1752600" cy="15827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repeatCount="indefinite" fill="hold" grpId="0" nodeType="withEffect">
                                  <p:stCondLst>
                                    <p:cond delay="50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ppt_x</p:attrName>
                                        </p:attrNameLst>
                                      </p:cBhvr>
                                      <p:tavLst>
                                        <p:tav tm="0">
                                          <p:val>
                                            <p:fltVal val="0.5"/>
                                          </p:val>
                                        </p:tav>
                                        <p:tav tm="100000">
                                          <p:val>
                                            <p:strVal val="#ppt_x"/>
                                          </p:val>
                                        </p:tav>
                                      </p:tavLst>
                                    </p:anim>
                                    <p:anim calcmode="lin" valueType="num">
                                      <p:cBhvr>
                                        <p:cTn id="10" dur="1000" fill="hold"/>
                                        <p:tgtEl>
                                          <p:spTgt spid="10"/>
                                        </p:tgtEl>
                                        <p:attrNameLst>
                                          <p:attrName>ppt_y</p:attrName>
                                        </p:attrNameLst>
                                      </p:cBhvr>
                                      <p:tavLst>
                                        <p:tav tm="0">
                                          <p:val>
                                            <p:fltVal val="0.5"/>
                                          </p:val>
                                        </p:tav>
                                        <p:tav tm="100000">
                                          <p:val>
                                            <p:strVal val="#ppt_y"/>
                                          </p:val>
                                        </p:tav>
                                      </p:tavLst>
                                    </p:anim>
                                  </p:childTnLst>
                                </p:cTn>
                              </p:par>
                              <p:par>
                                <p:cTn id="11" presetID="23" presetClass="entr" presetSubtype="528" repeatCount="indefinite" fill="hold" grpId="0" nodeType="withEffect">
                                  <p:stCondLst>
                                    <p:cond delay="1000"/>
                                  </p:stCondLst>
                                  <p:childTnLst>
                                    <p:set>
                                      <p:cBhvr>
                                        <p:cTn id="12" dur="1" fill="hold">
                                          <p:stCondLst>
                                            <p:cond delay="0"/>
                                          </p:stCondLst>
                                        </p:cTn>
                                        <p:tgtEl>
                                          <p:spTgt spid="11"/>
                                        </p:tgtEl>
                                        <p:attrNameLst>
                                          <p:attrName>style.visibility</p:attrName>
                                        </p:attrNameLst>
                                      </p:cBhvr>
                                      <p:to>
                                        <p:strVal val="visible"/>
                                      </p:to>
                                    </p:set>
                                    <p:anim calcmode="lin" valueType="num">
                                      <p:cBhvr>
                                        <p:cTn id="13" dur="1000" fill="hold"/>
                                        <p:tgtEl>
                                          <p:spTgt spid="11"/>
                                        </p:tgtEl>
                                        <p:attrNameLst>
                                          <p:attrName>ppt_w</p:attrName>
                                        </p:attrNameLst>
                                      </p:cBhvr>
                                      <p:tavLst>
                                        <p:tav tm="0">
                                          <p:val>
                                            <p:fltVal val="0"/>
                                          </p:val>
                                        </p:tav>
                                        <p:tav tm="100000">
                                          <p:val>
                                            <p:strVal val="#ppt_w"/>
                                          </p:val>
                                        </p:tav>
                                      </p:tavLst>
                                    </p:anim>
                                    <p:anim calcmode="lin" valueType="num">
                                      <p:cBhvr>
                                        <p:cTn id="14" dur="1000" fill="hold"/>
                                        <p:tgtEl>
                                          <p:spTgt spid="11"/>
                                        </p:tgtEl>
                                        <p:attrNameLst>
                                          <p:attrName>ppt_h</p:attrName>
                                        </p:attrNameLst>
                                      </p:cBhvr>
                                      <p:tavLst>
                                        <p:tav tm="0">
                                          <p:val>
                                            <p:fltVal val="0"/>
                                          </p:val>
                                        </p:tav>
                                        <p:tav tm="100000">
                                          <p:val>
                                            <p:strVal val="#ppt_h"/>
                                          </p:val>
                                        </p:tav>
                                      </p:tavLst>
                                    </p:anim>
                                    <p:anim calcmode="lin" valueType="num">
                                      <p:cBhvr>
                                        <p:cTn id="15" dur="1000" fill="hold"/>
                                        <p:tgtEl>
                                          <p:spTgt spid="11"/>
                                        </p:tgtEl>
                                        <p:attrNameLst>
                                          <p:attrName>ppt_x</p:attrName>
                                        </p:attrNameLst>
                                      </p:cBhvr>
                                      <p:tavLst>
                                        <p:tav tm="0">
                                          <p:val>
                                            <p:fltVal val="0.5"/>
                                          </p:val>
                                        </p:tav>
                                        <p:tav tm="100000">
                                          <p:val>
                                            <p:strVal val="#ppt_x"/>
                                          </p:val>
                                        </p:tav>
                                      </p:tavLst>
                                    </p:anim>
                                    <p:anim calcmode="lin" valueType="num">
                                      <p:cBhvr>
                                        <p:cTn id="16" dur="1000" fill="hold"/>
                                        <p:tgtEl>
                                          <p:spTgt spid="11"/>
                                        </p:tgtEl>
                                        <p:attrNameLst>
                                          <p:attrName>ppt_y</p:attrName>
                                        </p:attrNameLst>
                                      </p:cBhvr>
                                      <p:tavLst>
                                        <p:tav tm="0">
                                          <p:val>
                                            <p:fltVal val="0.5"/>
                                          </p:val>
                                        </p:tav>
                                        <p:tav tm="100000">
                                          <p:val>
                                            <p:strVal val="#ppt_y"/>
                                          </p:val>
                                        </p:tav>
                                      </p:tavLst>
                                    </p:anim>
                                  </p:childTnLst>
                                </p:cTn>
                              </p:par>
                              <p:par>
                                <p:cTn id="17" presetID="23" presetClass="entr" presetSubtype="528" repeatCount="indefinite"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1000" fill="hold"/>
                                        <p:tgtEl>
                                          <p:spTgt spid="13"/>
                                        </p:tgtEl>
                                        <p:attrNameLst>
                                          <p:attrName>ppt_w</p:attrName>
                                        </p:attrNameLst>
                                      </p:cBhvr>
                                      <p:tavLst>
                                        <p:tav tm="0">
                                          <p:val>
                                            <p:fltVal val="0"/>
                                          </p:val>
                                        </p:tav>
                                        <p:tav tm="100000">
                                          <p:val>
                                            <p:strVal val="#ppt_w"/>
                                          </p:val>
                                        </p:tav>
                                      </p:tavLst>
                                    </p:anim>
                                    <p:anim calcmode="lin" valueType="num">
                                      <p:cBhvr>
                                        <p:cTn id="20" dur="1000" fill="hold"/>
                                        <p:tgtEl>
                                          <p:spTgt spid="13"/>
                                        </p:tgtEl>
                                        <p:attrNameLst>
                                          <p:attrName>ppt_h</p:attrName>
                                        </p:attrNameLst>
                                      </p:cBhvr>
                                      <p:tavLst>
                                        <p:tav tm="0">
                                          <p:val>
                                            <p:fltVal val="0"/>
                                          </p:val>
                                        </p:tav>
                                        <p:tav tm="100000">
                                          <p:val>
                                            <p:strVal val="#ppt_h"/>
                                          </p:val>
                                        </p:tav>
                                      </p:tavLst>
                                    </p:anim>
                                    <p:anim calcmode="lin" valueType="num">
                                      <p:cBhvr>
                                        <p:cTn id="21" dur="1000" fill="hold"/>
                                        <p:tgtEl>
                                          <p:spTgt spid="13"/>
                                        </p:tgtEl>
                                        <p:attrNameLst>
                                          <p:attrName>ppt_x</p:attrName>
                                        </p:attrNameLst>
                                      </p:cBhvr>
                                      <p:tavLst>
                                        <p:tav tm="0">
                                          <p:val>
                                            <p:fltVal val="0.5"/>
                                          </p:val>
                                        </p:tav>
                                        <p:tav tm="100000">
                                          <p:val>
                                            <p:strVal val="#ppt_x"/>
                                          </p:val>
                                        </p:tav>
                                      </p:tavLst>
                                    </p:anim>
                                    <p:anim calcmode="lin" valueType="num">
                                      <p:cBhvr>
                                        <p:cTn id="22" dur="1000" fill="hold"/>
                                        <p:tgtEl>
                                          <p:spTgt spid="13"/>
                                        </p:tgtEl>
                                        <p:attrNameLst>
                                          <p:attrName>ppt_y</p:attrName>
                                        </p:attrNameLst>
                                      </p:cBhvr>
                                      <p:tavLst>
                                        <p:tav tm="0">
                                          <p:val>
                                            <p:fltVal val="0.5"/>
                                          </p:val>
                                        </p:tav>
                                        <p:tav tm="100000">
                                          <p:val>
                                            <p:strVal val="#ppt_y"/>
                                          </p:val>
                                        </p:tav>
                                      </p:tavLst>
                                    </p:anim>
                                  </p:childTnLst>
                                </p:cTn>
                              </p:par>
                              <p:par>
                                <p:cTn id="23" presetID="23" presetClass="entr" presetSubtype="528" repeatCount="indefinite" fill="hold" grpId="0" nodeType="withEffect">
                                  <p:stCondLst>
                                    <p:cond delay="1500"/>
                                  </p:stCondLst>
                                  <p:childTnLst>
                                    <p:set>
                                      <p:cBhvr>
                                        <p:cTn id="24" dur="1" fill="hold">
                                          <p:stCondLst>
                                            <p:cond delay="0"/>
                                          </p:stCondLst>
                                        </p:cTn>
                                        <p:tgtEl>
                                          <p:spTgt spid="14"/>
                                        </p:tgtEl>
                                        <p:attrNameLst>
                                          <p:attrName>style.visibility</p:attrName>
                                        </p:attrNameLst>
                                      </p:cBhvr>
                                      <p:to>
                                        <p:strVal val="visible"/>
                                      </p:to>
                                    </p:set>
                                    <p:anim calcmode="lin" valueType="num">
                                      <p:cBhvr>
                                        <p:cTn id="25" dur="1000" fill="hold"/>
                                        <p:tgtEl>
                                          <p:spTgt spid="14"/>
                                        </p:tgtEl>
                                        <p:attrNameLst>
                                          <p:attrName>ppt_w</p:attrName>
                                        </p:attrNameLst>
                                      </p:cBhvr>
                                      <p:tavLst>
                                        <p:tav tm="0">
                                          <p:val>
                                            <p:fltVal val="0"/>
                                          </p:val>
                                        </p:tav>
                                        <p:tav tm="100000">
                                          <p:val>
                                            <p:strVal val="#ppt_w"/>
                                          </p:val>
                                        </p:tav>
                                      </p:tavLst>
                                    </p:anim>
                                    <p:anim calcmode="lin" valueType="num">
                                      <p:cBhvr>
                                        <p:cTn id="26" dur="1000" fill="hold"/>
                                        <p:tgtEl>
                                          <p:spTgt spid="14"/>
                                        </p:tgtEl>
                                        <p:attrNameLst>
                                          <p:attrName>ppt_h</p:attrName>
                                        </p:attrNameLst>
                                      </p:cBhvr>
                                      <p:tavLst>
                                        <p:tav tm="0">
                                          <p:val>
                                            <p:fltVal val="0"/>
                                          </p:val>
                                        </p:tav>
                                        <p:tav tm="100000">
                                          <p:val>
                                            <p:strVal val="#ppt_h"/>
                                          </p:val>
                                        </p:tav>
                                      </p:tavLst>
                                    </p:anim>
                                    <p:anim calcmode="lin" valueType="num">
                                      <p:cBhvr>
                                        <p:cTn id="27" dur="1000" fill="hold"/>
                                        <p:tgtEl>
                                          <p:spTgt spid="14"/>
                                        </p:tgtEl>
                                        <p:attrNameLst>
                                          <p:attrName>ppt_x</p:attrName>
                                        </p:attrNameLst>
                                      </p:cBhvr>
                                      <p:tavLst>
                                        <p:tav tm="0">
                                          <p:val>
                                            <p:fltVal val="0.5"/>
                                          </p:val>
                                        </p:tav>
                                        <p:tav tm="100000">
                                          <p:val>
                                            <p:strVal val="#ppt_x"/>
                                          </p:val>
                                        </p:tav>
                                      </p:tavLst>
                                    </p:anim>
                                    <p:anim calcmode="lin" valueType="num">
                                      <p:cBhvr>
                                        <p:cTn id="28" dur="1000" fill="hold"/>
                                        <p:tgtEl>
                                          <p:spTgt spid="14"/>
                                        </p:tgtEl>
                                        <p:attrNameLst>
                                          <p:attrName>ppt_y</p:attrName>
                                        </p:attrNameLst>
                                      </p:cBhvr>
                                      <p:tavLst>
                                        <p:tav tm="0">
                                          <p:val>
                                            <p:fltVal val="0.5"/>
                                          </p:val>
                                        </p:tav>
                                        <p:tav tm="100000">
                                          <p:val>
                                            <p:strVal val="#ppt_y"/>
                                          </p:val>
                                        </p:tav>
                                      </p:tavLst>
                                    </p:anim>
                                  </p:childTnLst>
                                </p:cTn>
                              </p:par>
                              <p:par>
                                <p:cTn id="29" presetID="23" presetClass="entr" presetSubtype="528" repeatCount="indefinite"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1000" fill="hold"/>
                                        <p:tgtEl>
                                          <p:spTgt spid="15"/>
                                        </p:tgtEl>
                                        <p:attrNameLst>
                                          <p:attrName>ppt_w</p:attrName>
                                        </p:attrNameLst>
                                      </p:cBhvr>
                                      <p:tavLst>
                                        <p:tav tm="0">
                                          <p:val>
                                            <p:fltVal val="0"/>
                                          </p:val>
                                        </p:tav>
                                        <p:tav tm="100000">
                                          <p:val>
                                            <p:strVal val="#ppt_w"/>
                                          </p:val>
                                        </p:tav>
                                      </p:tavLst>
                                    </p:anim>
                                    <p:anim calcmode="lin" valueType="num">
                                      <p:cBhvr>
                                        <p:cTn id="32" dur="1000" fill="hold"/>
                                        <p:tgtEl>
                                          <p:spTgt spid="15"/>
                                        </p:tgtEl>
                                        <p:attrNameLst>
                                          <p:attrName>ppt_h</p:attrName>
                                        </p:attrNameLst>
                                      </p:cBhvr>
                                      <p:tavLst>
                                        <p:tav tm="0">
                                          <p:val>
                                            <p:fltVal val="0"/>
                                          </p:val>
                                        </p:tav>
                                        <p:tav tm="100000">
                                          <p:val>
                                            <p:strVal val="#ppt_h"/>
                                          </p:val>
                                        </p:tav>
                                      </p:tavLst>
                                    </p:anim>
                                    <p:anim calcmode="lin" valueType="num">
                                      <p:cBhvr>
                                        <p:cTn id="33" dur="1000" fill="hold"/>
                                        <p:tgtEl>
                                          <p:spTgt spid="15"/>
                                        </p:tgtEl>
                                        <p:attrNameLst>
                                          <p:attrName>ppt_x</p:attrName>
                                        </p:attrNameLst>
                                      </p:cBhvr>
                                      <p:tavLst>
                                        <p:tav tm="0">
                                          <p:val>
                                            <p:fltVal val="0.5"/>
                                          </p:val>
                                        </p:tav>
                                        <p:tav tm="100000">
                                          <p:val>
                                            <p:strVal val="#ppt_x"/>
                                          </p:val>
                                        </p:tav>
                                      </p:tavLst>
                                    </p:anim>
                                    <p:anim calcmode="lin" valueType="num">
                                      <p:cBhvr>
                                        <p:cTn id="34" dur="1000" fill="hold"/>
                                        <p:tgtEl>
                                          <p:spTgt spid="15"/>
                                        </p:tgtEl>
                                        <p:attrNameLst>
                                          <p:attrName>ppt_y</p:attrName>
                                        </p:attrNameLst>
                                      </p:cBhvr>
                                      <p:tavLst>
                                        <p:tav tm="0">
                                          <p:val>
                                            <p:fltVal val="0.5"/>
                                          </p:val>
                                        </p:tav>
                                        <p:tav tm="100000">
                                          <p:val>
                                            <p:strVal val="#ppt_y"/>
                                          </p:val>
                                        </p:tav>
                                      </p:tavLst>
                                    </p:anim>
                                  </p:childTnLst>
                                </p:cTn>
                              </p:par>
                              <p:par>
                                <p:cTn id="35" presetID="23" presetClass="entr" presetSubtype="528" repeatCount="indefinite"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1000" fill="hold"/>
                                        <p:tgtEl>
                                          <p:spTgt spid="16"/>
                                        </p:tgtEl>
                                        <p:attrNameLst>
                                          <p:attrName>ppt_w</p:attrName>
                                        </p:attrNameLst>
                                      </p:cBhvr>
                                      <p:tavLst>
                                        <p:tav tm="0">
                                          <p:val>
                                            <p:fltVal val="0"/>
                                          </p:val>
                                        </p:tav>
                                        <p:tav tm="100000">
                                          <p:val>
                                            <p:strVal val="#ppt_w"/>
                                          </p:val>
                                        </p:tav>
                                      </p:tavLst>
                                    </p:anim>
                                    <p:anim calcmode="lin" valueType="num">
                                      <p:cBhvr>
                                        <p:cTn id="38" dur="1000" fill="hold"/>
                                        <p:tgtEl>
                                          <p:spTgt spid="16"/>
                                        </p:tgtEl>
                                        <p:attrNameLst>
                                          <p:attrName>ppt_h</p:attrName>
                                        </p:attrNameLst>
                                      </p:cBhvr>
                                      <p:tavLst>
                                        <p:tav tm="0">
                                          <p:val>
                                            <p:fltVal val="0"/>
                                          </p:val>
                                        </p:tav>
                                        <p:tav tm="100000">
                                          <p:val>
                                            <p:strVal val="#ppt_h"/>
                                          </p:val>
                                        </p:tav>
                                      </p:tavLst>
                                    </p:anim>
                                    <p:anim calcmode="lin" valueType="num">
                                      <p:cBhvr>
                                        <p:cTn id="39" dur="1000" fill="hold"/>
                                        <p:tgtEl>
                                          <p:spTgt spid="16"/>
                                        </p:tgtEl>
                                        <p:attrNameLst>
                                          <p:attrName>ppt_x</p:attrName>
                                        </p:attrNameLst>
                                      </p:cBhvr>
                                      <p:tavLst>
                                        <p:tav tm="0">
                                          <p:val>
                                            <p:fltVal val="0.5"/>
                                          </p:val>
                                        </p:tav>
                                        <p:tav tm="100000">
                                          <p:val>
                                            <p:strVal val="#ppt_x"/>
                                          </p:val>
                                        </p:tav>
                                      </p:tavLst>
                                    </p:anim>
                                    <p:anim calcmode="lin" valueType="num">
                                      <p:cBhvr>
                                        <p:cTn id="40" dur="1000" fill="hold"/>
                                        <p:tgtEl>
                                          <p:spTgt spid="16"/>
                                        </p:tgtEl>
                                        <p:attrNameLst>
                                          <p:attrName>ppt_y</p:attrName>
                                        </p:attrNameLst>
                                      </p:cBhvr>
                                      <p:tavLst>
                                        <p:tav tm="0">
                                          <p:val>
                                            <p:fltVal val="0.5"/>
                                          </p:val>
                                        </p:tav>
                                        <p:tav tm="100000">
                                          <p:val>
                                            <p:strVal val="#ppt_y"/>
                                          </p:val>
                                        </p:tav>
                                      </p:tavLst>
                                    </p:anim>
                                  </p:childTnLst>
                                </p:cTn>
                              </p:par>
                              <p:par>
                                <p:cTn id="41" presetID="23" presetClass="entr" presetSubtype="528" repeatCount="indefinite" fill="hold" grpId="0" nodeType="withEffect">
                                  <p:stCondLst>
                                    <p:cond delay="500"/>
                                  </p:stCondLst>
                                  <p:childTnLst>
                                    <p:set>
                                      <p:cBhvr>
                                        <p:cTn id="42" dur="1" fill="hold">
                                          <p:stCondLst>
                                            <p:cond delay="0"/>
                                          </p:stCondLst>
                                        </p:cTn>
                                        <p:tgtEl>
                                          <p:spTgt spid="17"/>
                                        </p:tgtEl>
                                        <p:attrNameLst>
                                          <p:attrName>style.visibility</p:attrName>
                                        </p:attrNameLst>
                                      </p:cBhvr>
                                      <p:to>
                                        <p:strVal val="visible"/>
                                      </p:to>
                                    </p:set>
                                    <p:anim calcmode="lin" valueType="num">
                                      <p:cBhvr>
                                        <p:cTn id="43" dur="1000" fill="hold"/>
                                        <p:tgtEl>
                                          <p:spTgt spid="17"/>
                                        </p:tgtEl>
                                        <p:attrNameLst>
                                          <p:attrName>ppt_w</p:attrName>
                                        </p:attrNameLst>
                                      </p:cBhvr>
                                      <p:tavLst>
                                        <p:tav tm="0">
                                          <p:val>
                                            <p:fltVal val="0"/>
                                          </p:val>
                                        </p:tav>
                                        <p:tav tm="100000">
                                          <p:val>
                                            <p:strVal val="#ppt_w"/>
                                          </p:val>
                                        </p:tav>
                                      </p:tavLst>
                                    </p:anim>
                                    <p:anim calcmode="lin" valueType="num">
                                      <p:cBhvr>
                                        <p:cTn id="44" dur="1000" fill="hold"/>
                                        <p:tgtEl>
                                          <p:spTgt spid="17"/>
                                        </p:tgtEl>
                                        <p:attrNameLst>
                                          <p:attrName>ppt_h</p:attrName>
                                        </p:attrNameLst>
                                      </p:cBhvr>
                                      <p:tavLst>
                                        <p:tav tm="0">
                                          <p:val>
                                            <p:fltVal val="0"/>
                                          </p:val>
                                        </p:tav>
                                        <p:tav tm="100000">
                                          <p:val>
                                            <p:strVal val="#ppt_h"/>
                                          </p:val>
                                        </p:tav>
                                      </p:tavLst>
                                    </p:anim>
                                    <p:anim calcmode="lin" valueType="num">
                                      <p:cBhvr>
                                        <p:cTn id="45" dur="1000" fill="hold"/>
                                        <p:tgtEl>
                                          <p:spTgt spid="17"/>
                                        </p:tgtEl>
                                        <p:attrNameLst>
                                          <p:attrName>ppt_x</p:attrName>
                                        </p:attrNameLst>
                                      </p:cBhvr>
                                      <p:tavLst>
                                        <p:tav tm="0">
                                          <p:val>
                                            <p:fltVal val="0.5"/>
                                          </p:val>
                                        </p:tav>
                                        <p:tav tm="100000">
                                          <p:val>
                                            <p:strVal val="#ppt_x"/>
                                          </p:val>
                                        </p:tav>
                                      </p:tavLst>
                                    </p:anim>
                                    <p:anim calcmode="lin" valueType="num">
                                      <p:cBhvr>
                                        <p:cTn id="46" dur="1000" fill="hold"/>
                                        <p:tgtEl>
                                          <p:spTgt spid="17"/>
                                        </p:tgtEl>
                                        <p:attrNameLst>
                                          <p:attrName>ppt_y</p:attrName>
                                        </p:attrNameLst>
                                      </p:cBhvr>
                                      <p:tavLst>
                                        <p:tav tm="0">
                                          <p:val>
                                            <p:fltVal val="0.5"/>
                                          </p:val>
                                        </p:tav>
                                        <p:tav tm="100000">
                                          <p:val>
                                            <p:strVal val="#ppt_y"/>
                                          </p:val>
                                        </p:tav>
                                      </p:tavLst>
                                    </p:anim>
                                  </p:childTnLst>
                                </p:cTn>
                              </p:par>
                              <p:par>
                                <p:cTn id="47" presetID="23" presetClass="entr" presetSubtype="528" repeatCount="indefinite" fill="hold" nodeType="withEffect">
                                  <p:stCondLst>
                                    <p:cond delay="1500"/>
                                  </p:stCondLst>
                                  <p:childTnLst>
                                    <p:set>
                                      <p:cBhvr>
                                        <p:cTn id="48" dur="1" fill="hold">
                                          <p:stCondLst>
                                            <p:cond delay="0"/>
                                          </p:stCondLst>
                                        </p:cTn>
                                        <p:tgtEl>
                                          <p:spTgt spid="18"/>
                                        </p:tgtEl>
                                        <p:attrNameLst>
                                          <p:attrName>style.visibility</p:attrName>
                                        </p:attrNameLst>
                                      </p:cBhvr>
                                      <p:to>
                                        <p:strVal val="visible"/>
                                      </p:to>
                                    </p:set>
                                    <p:anim calcmode="lin" valueType="num">
                                      <p:cBhvr>
                                        <p:cTn id="49" dur="1000" fill="hold"/>
                                        <p:tgtEl>
                                          <p:spTgt spid="18"/>
                                        </p:tgtEl>
                                        <p:attrNameLst>
                                          <p:attrName>ppt_w</p:attrName>
                                        </p:attrNameLst>
                                      </p:cBhvr>
                                      <p:tavLst>
                                        <p:tav tm="0">
                                          <p:val>
                                            <p:fltVal val="0"/>
                                          </p:val>
                                        </p:tav>
                                        <p:tav tm="100000">
                                          <p:val>
                                            <p:strVal val="#ppt_w"/>
                                          </p:val>
                                        </p:tav>
                                      </p:tavLst>
                                    </p:anim>
                                    <p:anim calcmode="lin" valueType="num">
                                      <p:cBhvr>
                                        <p:cTn id="50" dur="1000" fill="hold"/>
                                        <p:tgtEl>
                                          <p:spTgt spid="18"/>
                                        </p:tgtEl>
                                        <p:attrNameLst>
                                          <p:attrName>ppt_h</p:attrName>
                                        </p:attrNameLst>
                                      </p:cBhvr>
                                      <p:tavLst>
                                        <p:tav tm="0">
                                          <p:val>
                                            <p:fltVal val="0"/>
                                          </p:val>
                                        </p:tav>
                                        <p:tav tm="100000">
                                          <p:val>
                                            <p:strVal val="#ppt_h"/>
                                          </p:val>
                                        </p:tav>
                                      </p:tavLst>
                                    </p:anim>
                                    <p:anim calcmode="lin" valueType="num">
                                      <p:cBhvr>
                                        <p:cTn id="51" dur="1000" fill="hold"/>
                                        <p:tgtEl>
                                          <p:spTgt spid="18"/>
                                        </p:tgtEl>
                                        <p:attrNameLst>
                                          <p:attrName>ppt_x</p:attrName>
                                        </p:attrNameLst>
                                      </p:cBhvr>
                                      <p:tavLst>
                                        <p:tav tm="0">
                                          <p:val>
                                            <p:fltVal val="0.5"/>
                                          </p:val>
                                        </p:tav>
                                        <p:tav tm="100000">
                                          <p:val>
                                            <p:strVal val="#ppt_x"/>
                                          </p:val>
                                        </p:tav>
                                      </p:tavLst>
                                    </p:anim>
                                    <p:anim calcmode="lin" valueType="num">
                                      <p:cBhvr>
                                        <p:cTn id="52" dur="1000" fill="hold"/>
                                        <p:tgtEl>
                                          <p:spTgt spid="18"/>
                                        </p:tgtEl>
                                        <p:attrNameLst>
                                          <p:attrName>ppt_y</p:attrName>
                                        </p:attrNameLst>
                                      </p:cBhvr>
                                      <p:tavLst>
                                        <p:tav tm="0">
                                          <p:val>
                                            <p:fltVal val="0.5"/>
                                          </p:val>
                                        </p:tav>
                                        <p:tav tm="100000">
                                          <p:val>
                                            <p:strVal val="#ppt_y"/>
                                          </p:val>
                                        </p:tav>
                                      </p:tavLst>
                                    </p:anim>
                                  </p:childTnLst>
                                </p:cTn>
                              </p:par>
                              <p:par>
                                <p:cTn id="53" presetID="23" presetClass="entr" presetSubtype="528" repeatCount="indefinite"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p:cTn id="55" dur="1000" fill="hold"/>
                                        <p:tgtEl>
                                          <p:spTgt spid="20"/>
                                        </p:tgtEl>
                                        <p:attrNameLst>
                                          <p:attrName>ppt_w</p:attrName>
                                        </p:attrNameLst>
                                      </p:cBhvr>
                                      <p:tavLst>
                                        <p:tav tm="0">
                                          <p:val>
                                            <p:fltVal val="0"/>
                                          </p:val>
                                        </p:tav>
                                        <p:tav tm="100000">
                                          <p:val>
                                            <p:strVal val="#ppt_w"/>
                                          </p:val>
                                        </p:tav>
                                      </p:tavLst>
                                    </p:anim>
                                    <p:anim calcmode="lin" valueType="num">
                                      <p:cBhvr>
                                        <p:cTn id="56" dur="1000" fill="hold"/>
                                        <p:tgtEl>
                                          <p:spTgt spid="20"/>
                                        </p:tgtEl>
                                        <p:attrNameLst>
                                          <p:attrName>ppt_h</p:attrName>
                                        </p:attrNameLst>
                                      </p:cBhvr>
                                      <p:tavLst>
                                        <p:tav tm="0">
                                          <p:val>
                                            <p:fltVal val="0"/>
                                          </p:val>
                                        </p:tav>
                                        <p:tav tm="100000">
                                          <p:val>
                                            <p:strVal val="#ppt_h"/>
                                          </p:val>
                                        </p:tav>
                                      </p:tavLst>
                                    </p:anim>
                                    <p:anim calcmode="lin" valueType="num">
                                      <p:cBhvr>
                                        <p:cTn id="57" dur="1000" fill="hold"/>
                                        <p:tgtEl>
                                          <p:spTgt spid="20"/>
                                        </p:tgtEl>
                                        <p:attrNameLst>
                                          <p:attrName>ppt_x</p:attrName>
                                        </p:attrNameLst>
                                      </p:cBhvr>
                                      <p:tavLst>
                                        <p:tav tm="0">
                                          <p:val>
                                            <p:fltVal val="0.5"/>
                                          </p:val>
                                        </p:tav>
                                        <p:tav tm="100000">
                                          <p:val>
                                            <p:strVal val="#ppt_x"/>
                                          </p:val>
                                        </p:tav>
                                      </p:tavLst>
                                    </p:anim>
                                    <p:anim calcmode="lin" valueType="num">
                                      <p:cBhvr>
                                        <p:cTn id="58" dur="1000" fill="hold"/>
                                        <p:tgtEl>
                                          <p:spTgt spid="20"/>
                                        </p:tgtEl>
                                        <p:attrNameLst>
                                          <p:attrName>ppt_y</p:attrName>
                                        </p:attrNameLst>
                                      </p:cBhvr>
                                      <p:tavLst>
                                        <p:tav tm="0">
                                          <p:val>
                                            <p:fltVal val="0.5"/>
                                          </p:val>
                                        </p:tav>
                                        <p:tav tm="100000">
                                          <p:val>
                                            <p:strVal val="#ppt_y"/>
                                          </p:val>
                                        </p:tav>
                                      </p:tavLst>
                                    </p:anim>
                                  </p:childTnLst>
                                </p:cTn>
                              </p:par>
                              <p:par>
                                <p:cTn id="59" presetID="23" presetClass="entr" presetSubtype="528" repeatCount="indefinite" fill="hold" grpId="0" nodeType="with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p:cTn id="61" dur="1000" fill="hold"/>
                                        <p:tgtEl>
                                          <p:spTgt spid="21"/>
                                        </p:tgtEl>
                                        <p:attrNameLst>
                                          <p:attrName>ppt_w</p:attrName>
                                        </p:attrNameLst>
                                      </p:cBhvr>
                                      <p:tavLst>
                                        <p:tav tm="0">
                                          <p:val>
                                            <p:fltVal val="0"/>
                                          </p:val>
                                        </p:tav>
                                        <p:tav tm="100000">
                                          <p:val>
                                            <p:strVal val="#ppt_w"/>
                                          </p:val>
                                        </p:tav>
                                      </p:tavLst>
                                    </p:anim>
                                    <p:anim calcmode="lin" valueType="num">
                                      <p:cBhvr>
                                        <p:cTn id="62" dur="1000" fill="hold"/>
                                        <p:tgtEl>
                                          <p:spTgt spid="21"/>
                                        </p:tgtEl>
                                        <p:attrNameLst>
                                          <p:attrName>ppt_h</p:attrName>
                                        </p:attrNameLst>
                                      </p:cBhvr>
                                      <p:tavLst>
                                        <p:tav tm="0">
                                          <p:val>
                                            <p:fltVal val="0"/>
                                          </p:val>
                                        </p:tav>
                                        <p:tav tm="100000">
                                          <p:val>
                                            <p:strVal val="#ppt_h"/>
                                          </p:val>
                                        </p:tav>
                                      </p:tavLst>
                                    </p:anim>
                                    <p:anim calcmode="lin" valueType="num">
                                      <p:cBhvr>
                                        <p:cTn id="63" dur="1000" fill="hold"/>
                                        <p:tgtEl>
                                          <p:spTgt spid="21"/>
                                        </p:tgtEl>
                                        <p:attrNameLst>
                                          <p:attrName>ppt_x</p:attrName>
                                        </p:attrNameLst>
                                      </p:cBhvr>
                                      <p:tavLst>
                                        <p:tav tm="0">
                                          <p:val>
                                            <p:fltVal val="0.5"/>
                                          </p:val>
                                        </p:tav>
                                        <p:tav tm="100000">
                                          <p:val>
                                            <p:strVal val="#ppt_x"/>
                                          </p:val>
                                        </p:tav>
                                      </p:tavLst>
                                    </p:anim>
                                    <p:anim calcmode="lin" valueType="num">
                                      <p:cBhvr>
                                        <p:cTn id="64" dur="1000" fill="hold"/>
                                        <p:tgtEl>
                                          <p:spTgt spid="21"/>
                                        </p:tgtEl>
                                        <p:attrNameLst>
                                          <p:attrName>ppt_y</p:attrName>
                                        </p:attrNameLst>
                                      </p:cBhvr>
                                      <p:tavLst>
                                        <p:tav tm="0">
                                          <p:val>
                                            <p:fltVal val="0.5"/>
                                          </p:val>
                                        </p:tav>
                                        <p:tav tm="100000">
                                          <p:val>
                                            <p:strVal val="#ppt_y"/>
                                          </p:val>
                                        </p:tav>
                                      </p:tavLst>
                                    </p:anim>
                                  </p:childTnLst>
                                </p:cTn>
                              </p:par>
                              <p:par>
                                <p:cTn id="65" presetID="23" presetClass="entr" presetSubtype="528" repeatCount="indefinite" fill="hold" grpId="0" nodeType="withEffect">
                                  <p:stCondLst>
                                    <p:cond delay="0"/>
                                  </p:stCondLst>
                                  <p:childTnLst>
                                    <p:set>
                                      <p:cBhvr>
                                        <p:cTn id="66" dur="1" fill="hold">
                                          <p:stCondLst>
                                            <p:cond delay="0"/>
                                          </p:stCondLst>
                                        </p:cTn>
                                        <p:tgtEl>
                                          <p:spTgt spid="22"/>
                                        </p:tgtEl>
                                        <p:attrNameLst>
                                          <p:attrName>style.visibility</p:attrName>
                                        </p:attrNameLst>
                                      </p:cBhvr>
                                      <p:to>
                                        <p:strVal val="visible"/>
                                      </p:to>
                                    </p:set>
                                    <p:anim calcmode="lin" valueType="num">
                                      <p:cBhvr>
                                        <p:cTn id="67" dur="1000" fill="hold"/>
                                        <p:tgtEl>
                                          <p:spTgt spid="22"/>
                                        </p:tgtEl>
                                        <p:attrNameLst>
                                          <p:attrName>ppt_w</p:attrName>
                                        </p:attrNameLst>
                                      </p:cBhvr>
                                      <p:tavLst>
                                        <p:tav tm="0">
                                          <p:val>
                                            <p:fltVal val="0"/>
                                          </p:val>
                                        </p:tav>
                                        <p:tav tm="100000">
                                          <p:val>
                                            <p:strVal val="#ppt_w"/>
                                          </p:val>
                                        </p:tav>
                                      </p:tavLst>
                                    </p:anim>
                                    <p:anim calcmode="lin" valueType="num">
                                      <p:cBhvr>
                                        <p:cTn id="68" dur="1000" fill="hold"/>
                                        <p:tgtEl>
                                          <p:spTgt spid="22"/>
                                        </p:tgtEl>
                                        <p:attrNameLst>
                                          <p:attrName>ppt_h</p:attrName>
                                        </p:attrNameLst>
                                      </p:cBhvr>
                                      <p:tavLst>
                                        <p:tav tm="0">
                                          <p:val>
                                            <p:fltVal val="0"/>
                                          </p:val>
                                        </p:tav>
                                        <p:tav tm="100000">
                                          <p:val>
                                            <p:strVal val="#ppt_h"/>
                                          </p:val>
                                        </p:tav>
                                      </p:tavLst>
                                    </p:anim>
                                    <p:anim calcmode="lin" valueType="num">
                                      <p:cBhvr>
                                        <p:cTn id="69" dur="1000" fill="hold"/>
                                        <p:tgtEl>
                                          <p:spTgt spid="22"/>
                                        </p:tgtEl>
                                        <p:attrNameLst>
                                          <p:attrName>ppt_x</p:attrName>
                                        </p:attrNameLst>
                                      </p:cBhvr>
                                      <p:tavLst>
                                        <p:tav tm="0">
                                          <p:val>
                                            <p:fltVal val="0.5"/>
                                          </p:val>
                                        </p:tav>
                                        <p:tav tm="100000">
                                          <p:val>
                                            <p:strVal val="#ppt_x"/>
                                          </p:val>
                                        </p:tav>
                                      </p:tavLst>
                                    </p:anim>
                                    <p:anim calcmode="lin" valueType="num">
                                      <p:cBhvr>
                                        <p:cTn id="70" dur="1000" fill="hold"/>
                                        <p:tgtEl>
                                          <p:spTgt spid="22"/>
                                        </p:tgtEl>
                                        <p:attrNameLst>
                                          <p:attrName>ppt_y</p:attrName>
                                        </p:attrNameLst>
                                      </p:cBhvr>
                                      <p:tavLst>
                                        <p:tav tm="0">
                                          <p:val>
                                            <p:fltVal val="0.5"/>
                                          </p:val>
                                        </p:tav>
                                        <p:tav tm="100000">
                                          <p:val>
                                            <p:strVal val="#ppt_y"/>
                                          </p:val>
                                        </p:tav>
                                      </p:tavLst>
                                    </p:anim>
                                  </p:childTnLst>
                                </p:cTn>
                              </p:par>
                              <p:par>
                                <p:cTn id="71" presetID="23" presetClass="entr" presetSubtype="528" repeatCount="indefinite" fill="hold" nodeType="with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p:cTn id="73" dur="1000" fill="hold"/>
                                        <p:tgtEl>
                                          <p:spTgt spid="23"/>
                                        </p:tgtEl>
                                        <p:attrNameLst>
                                          <p:attrName>ppt_w</p:attrName>
                                        </p:attrNameLst>
                                      </p:cBhvr>
                                      <p:tavLst>
                                        <p:tav tm="0">
                                          <p:val>
                                            <p:fltVal val="0"/>
                                          </p:val>
                                        </p:tav>
                                        <p:tav tm="100000">
                                          <p:val>
                                            <p:strVal val="#ppt_w"/>
                                          </p:val>
                                        </p:tav>
                                      </p:tavLst>
                                    </p:anim>
                                    <p:anim calcmode="lin" valueType="num">
                                      <p:cBhvr>
                                        <p:cTn id="74" dur="1000" fill="hold"/>
                                        <p:tgtEl>
                                          <p:spTgt spid="23"/>
                                        </p:tgtEl>
                                        <p:attrNameLst>
                                          <p:attrName>ppt_h</p:attrName>
                                        </p:attrNameLst>
                                      </p:cBhvr>
                                      <p:tavLst>
                                        <p:tav tm="0">
                                          <p:val>
                                            <p:fltVal val="0"/>
                                          </p:val>
                                        </p:tav>
                                        <p:tav tm="100000">
                                          <p:val>
                                            <p:strVal val="#ppt_h"/>
                                          </p:val>
                                        </p:tav>
                                      </p:tavLst>
                                    </p:anim>
                                    <p:anim calcmode="lin" valueType="num">
                                      <p:cBhvr>
                                        <p:cTn id="75" dur="1000" fill="hold"/>
                                        <p:tgtEl>
                                          <p:spTgt spid="23"/>
                                        </p:tgtEl>
                                        <p:attrNameLst>
                                          <p:attrName>ppt_x</p:attrName>
                                        </p:attrNameLst>
                                      </p:cBhvr>
                                      <p:tavLst>
                                        <p:tav tm="0">
                                          <p:val>
                                            <p:fltVal val="0.5"/>
                                          </p:val>
                                        </p:tav>
                                        <p:tav tm="100000">
                                          <p:val>
                                            <p:strVal val="#ppt_x"/>
                                          </p:val>
                                        </p:tav>
                                      </p:tavLst>
                                    </p:anim>
                                    <p:anim calcmode="lin" valueType="num">
                                      <p:cBhvr>
                                        <p:cTn id="76" dur="1000" fill="hold"/>
                                        <p:tgtEl>
                                          <p:spTgt spid="23"/>
                                        </p:tgtEl>
                                        <p:attrNameLst>
                                          <p:attrName>ppt_y</p:attrName>
                                        </p:attrNameLst>
                                      </p:cBhvr>
                                      <p:tavLst>
                                        <p:tav tm="0">
                                          <p:val>
                                            <p:fltVal val="0.5"/>
                                          </p:val>
                                        </p:tav>
                                        <p:tav tm="100000">
                                          <p:val>
                                            <p:strVal val="#ppt_y"/>
                                          </p:val>
                                        </p:tav>
                                      </p:tavLst>
                                    </p:anim>
                                  </p:childTnLst>
                                </p:cTn>
                              </p:par>
                              <p:par>
                                <p:cTn id="77" presetID="23" presetClass="entr" presetSubtype="528" repeatCount="indefinite" fill="hold" grpId="0" nodeType="withEffect">
                                  <p:stCondLst>
                                    <p:cond delay="0"/>
                                  </p:stCondLst>
                                  <p:childTnLst>
                                    <p:set>
                                      <p:cBhvr>
                                        <p:cTn id="78" dur="1" fill="hold">
                                          <p:stCondLst>
                                            <p:cond delay="0"/>
                                          </p:stCondLst>
                                        </p:cTn>
                                        <p:tgtEl>
                                          <p:spTgt spid="24"/>
                                        </p:tgtEl>
                                        <p:attrNameLst>
                                          <p:attrName>style.visibility</p:attrName>
                                        </p:attrNameLst>
                                      </p:cBhvr>
                                      <p:to>
                                        <p:strVal val="visible"/>
                                      </p:to>
                                    </p:set>
                                    <p:anim calcmode="lin" valueType="num">
                                      <p:cBhvr>
                                        <p:cTn id="79" dur="1000" fill="hold"/>
                                        <p:tgtEl>
                                          <p:spTgt spid="24"/>
                                        </p:tgtEl>
                                        <p:attrNameLst>
                                          <p:attrName>ppt_w</p:attrName>
                                        </p:attrNameLst>
                                      </p:cBhvr>
                                      <p:tavLst>
                                        <p:tav tm="0">
                                          <p:val>
                                            <p:fltVal val="0"/>
                                          </p:val>
                                        </p:tav>
                                        <p:tav tm="100000">
                                          <p:val>
                                            <p:strVal val="#ppt_w"/>
                                          </p:val>
                                        </p:tav>
                                      </p:tavLst>
                                    </p:anim>
                                    <p:anim calcmode="lin" valueType="num">
                                      <p:cBhvr>
                                        <p:cTn id="80" dur="1000" fill="hold"/>
                                        <p:tgtEl>
                                          <p:spTgt spid="24"/>
                                        </p:tgtEl>
                                        <p:attrNameLst>
                                          <p:attrName>ppt_h</p:attrName>
                                        </p:attrNameLst>
                                      </p:cBhvr>
                                      <p:tavLst>
                                        <p:tav tm="0">
                                          <p:val>
                                            <p:fltVal val="0"/>
                                          </p:val>
                                        </p:tav>
                                        <p:tav tm="100000">
                                          <p:val>
                                            <p:strVal val="#ppt_h"/>
                                          </p:val>
                                        </p:tav>
                                      </p:tavLst>
                                    </p:anim>
                                    <p:anim calcmode="lin" valueType="num">
                                      <p:cBhvr>
                                        <p:cTn id="81" dur="1000" fill="hold"/>
                                        <p:tgtEl>
                                          <p:spTgt spid="24"/>
                                        </p:tgtEl>
                                        <p:attrNameLst>
                                          <p:attrName>ppt_x</p:attrName>
                                        </p:attrNameLst>
                                      </p:cBhvr>
                                      <p:tavLst>
                                        <p:tav tm="0">
                                          <p:val>
                                            <p:fltVal val="0.5"/>
                                          </p:val>
                                        </p:tav>
                                        <p:tav tm="100000">
                                          <p:val>
                                            <p:strVal val="#ppt_x"/>
                                          </p:val>
                                        </p:tav>
                                      </p:tavLst>
                                    </p:anim>
                                    <p:anim calcmode="lin" valueType="num">
                                      <p:cBhvr>
                                        <p:cTn id="82" dur="1000" fill="hold"/>
                                        <p:tgtEl>
                                          <p:spTgt spid="24"/>
                                        </p:tgtEl>
                                        <p:attrNameLst>
                                          <p:attrName>ppt_y</p:attrName>
                                        </p:attrNameLst>
                                      </p:cBhvr>
                                      <p:tavLst>
                                        <p:tav tm="0">
                                          <p:val>
                                            <p:fltVal val="0.5"/>
                                          </p:val>
                                        </p:tav>
                                        <p:tav tm="100000">
                                          <p:val>
                                            <p:strVal val="#ppt_y"/>
                                          </p:val>
                                        </p:tav>
                                      </p:tavLst>
                                    </p:anim>
                                  </p:childTnLst>
                                </p:cTn>
                              </p:par>
                              <p:par>
                                <p:cTn id="83" presetID="23" presetClass="entr" presetSubtype="528" repeatCount="indefinite" fill="hold" nodeType="with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p:cTn id="85" dur="1000" fill="hold"/>
                                        <p:tgtEl>
                                          <p:spTgt spid="25"/>
                                        </p:tgtEl>
                                        <p:attrNameLst>
                                          <p:attrName>ppt_w</p:attrName>
                                        </p:attrNameLst>
                                      </p:cBhvr>
                                      <p:tavLst>
                                        <p:tav tm="0">
                                          <p:val>
                                            <p:fltVal val="0"/>
                                          </p:val>
                                        </p:tav>
                                        <p:tav tm="100000">
                                          <p:val>
                                            <p:strVal val="#ppt_w"/>
                                          </p:val>
                                        </p:tav>
                                      </p:tavLst>
                                    </p:anim>
                                    <p:anim calcmode="lin" valueType="num">
                                      <p:cBhvr>
                                        <p:cTn id="86" dur="1000" fill="hold"/>
                                        <p:tgtEl>
                                          <p:spTgt spid="25"/>
                                        </p:tgtEl>
                                        <p:attrNameLst>
                                          <p:attrName>ppt_h</p:attrName>
                                        </p:attrNameLst>
                                      </p:cBhvr>
                                      <p:tavLst>
                                        <p:tav tm="0">
                                          <p:val>
                                            <p:fltVal val="0"/>
                                          </p:val>
                                        </p:tav>
                                        <p:tav tm="100000">
                                          <p:val>
                                            <p:strVal val="#ppt_h"/>
                                          </p:val>
                                        </p:tav>
                                      </p:tavLst>
                                    </p:anim>
                                    <p:anim calcmode="lin" valueType="num">
                                      <p:cBhvr>
                                        <p:cTn id="87" dur="1000" fill="hold"/>
                                        <p:tgtEl>
                                          <p:spTgt spid="25"/>
                                        </p:tgtEl>
                                        <p:attrNameLst>
                                          <p:attrName>ppt_x</p:attrName>
                                        </p:attrNameLst>
                                      </p:cBhvr>
                                      <p:tavLst>
                                        <p:tav tm="0">
                                          <p:val>
                                            <p:fltVal val="0.5"/>
                                          </p:val>
                                        </p:tav>
                                        <p:tav tm="100000">
                                          <p:val>
                                            <p:strVal val="#ppt_x"/>
                                          </p:val>
                                        </p:tav>
                                      </p:tavLst>
                                    </p:anim>
                                    <p:anim calcmode="lin" valueType="num">
                                      <p:cBhvr>
                                        <p:cTn id="88" dur="1000" fill="hold"/>
                                        <p:tgtEl>
                                          <p:spTgt spid="25"/>
                                        </p:tgtEl>
                                        <p:attrNameLst>
                                          <p:attrName>ppt_y</p:attrName>
                                        </p:attrNameLst>
                                      </p:cBhvr>
                                      <p:tavLst>
                                        <p:tav tm="0">
                                          <p:val>
                                            <p:fltVal val="0.5"/>
                                          </p:val>
                                        </p:tav>
                                        <p:tav tm="100000">
                                          <p:val>
                                            <p:strVal val="#ppt_y"/>
                                          </p:val>
                                        </p:tav>
                                      </p:tavLst>
                                    </p:anim>
                                  </p:childTnLst>
                                </p:cTn>
                              </p:par>
                              <p:par>
                                <p:cTn id="89" presetID="23" presetClass="entr" presetSubtype="528" repeatCount="indefinite" fill="hold" nodeType="withEffect">
                                  <p:stCondLst>
                                    <p:cond delay="0"/>
                                  </p:stCondLst>
                                  <p:childTnLst>
                                    <p:set>
                                      <p:cBhvr>
                                        <p:cTn id="90" dur="1" fill="hold">
                                          <p:stCondLst>
                                            <p:cond delay="0"/>
                                          </p:stCondLst>
                                        </p:cTn>
                                        <p:tgtEl>
                                          <p:spTgt spid="26"/>
                                        </p:tgtEl>
                                        <p:attrNameLst>
                                          <p:attrName>style.visibility</p:attrName>
                                        </p:attrNameLst>
                                      </p:cBhvr>
                                      <p:to>
                                        <p:strVal val="visible"/>
                                      </p:to>
                                    </p:set>
                                    <p:anim calcmode="lin" valueType="num">
                                      <p:cBhvr>
                                        <p:cTn id="91" dur="1000" fill="hold"/>
                                        <p:tgtEl>
                                          <p:spTgt spid="26"/>
                                        </p:tgtEl>
                                        <p:attrNameLst>
                                          <p:attrName>ppt_w</p:attrName>
                                        </p:attrNameLst>
                                      </p:cBhvr>
                                      <p:tavLst>
                                        <p:tav tm="0">
                                          <p:val>
                                            <p:fltVal val="0"/>
                                          </p:val>
                                        </p:tav>
                                        <p:tav tm="100000">
                                          <p:val>
                                            <p:strVal val="#ppt_w"/>
                                          </p:val>
                                        </p:tav>
                                      </p:tavLst>
                                    </p:anim>
                                    <p:anim calcmode="lin" valueType="num">
                                      <p:cBhvr>
                                        <p:cTn id="92" dur="1000" fill="hold"/>
                                        <p:tgtEl>
                                          <p:spTgt spid="26"/>
                                        </p:tgtEl>
                                        <p:attrNameLst>
                                          <p:attrName>ppt_h</p:attrName>
                                        </p:attrNameLst>
                                      </p:cBhvr>
                                      <p:tavLst>
                                        <p:tav tm="0">
                                          <p:val>
                                            <p:fltVal val="0"/>
                                          </p:val>
                                        </p:tav>
                                        <p:tav tm="100000">
                                          <p:val>
                                            <p:strVal val="#ppt_h"/>
                                          </p:val>
                                        </p:tav>
                                      </p:tavLst>
                                    </p:anim>
                                    <p:anim calcmode="lin" valueType="num">
                                      <p:cBhvr>
                                        <p:cTn id="93" dur="1000" fill="hold"/>
                                        <p:tgtEl>
                                          <p:spTgt spid="26"/>
                                        </p:tgtEl>
                                        <p:attrNameLst>
                                          <p:attrName>ppt_x</p:attrName>
                                        </p:attrNameLst>
                                      </p:cBhvr>
                                      <p:tavLst>
                                        <p:tav tm="0">
                                          <p:val>
                                            <p:fltVal val="0.5"/>
                                          </p:val>
                                        </p:tav>
                                        <p:tav tm="100000">
                                          <p:val>
                                            <p:strVal val="#ppt_x"/>
                                          </p:val>
                                        </p:tav>
                                      </p:tavLst>
                                    </p:anim>
                                    <p:anim calcmode="lin" valueType="num">
                                      <p:cBhvr>
                                        <p:cTn id="94" dur="1000" fill="hold"/>
                                        <p:tgtEl>
                                          <p:spTgt spid="2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16" grpId="0" animBg="1"/>
      <p:bldP spid="17" grpId="0" animBg="1"/>
      <p:bldP spid="20" grpId="0" animBg="1"/>
      <p:bldP spid="21" grpId="0" animBg="1"/>
      <p:bldP spid="22" grpId="0" animBg="1"/>
      <p:bldP spid="2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47107" name="Rectangle 3"/>
          <p:cNvSpPr>
            <a:spLocks noChangeArrowheads="1"/>
          </p:cNvSpPr>
          <p:nvPr/>
        </p:nvSpPr>
        <p:spPr bwMode="auto">
          <a:xfrm>
            <a:off x="457200" y="4114800"/>
            <a:ext cx="7315200" cy="946150"/>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Nêu dạng tổng quát và trình bày cách giải của </a:t>
            </a:r>
            <a:r>
              <a:rPr lang="fr-FR" sz="2800" b="1">
                <a:solidFill>
                  <a:srgbClr val="0000FF"/>
                </a:solidFill>
                <a:latin typeface="Times New Roman" pitchFamily="18" charset="0"/>
                <a:ea typeface="Calibri" pitchFamily="34" charset="0"/>
                <a:cs typeface="Times New Roman" pitchFamily="18" charset="0"/>
              </a:rPr>
              <a:t>phương trình tích</a:t>
            </a:r>
            <a:r>
              <a:rPr lang="fr-FR" sz="2800" b="1">
                <a:latin typeface="Times New Roman" pitchFamily="18" charset="0"/>
                <a:ea typeface="Calibri" pitchFamily="34" charset="0"/>
                <a:cs typeface="Times New Roman" pitchFamily="18" charset="0"/>
              </a:rPr>
              <a:t>?</a:t>
            </a:r>
          </a:p>
        </p:txBody>
      </p:sp>
      <p:sp>
        <p:nvSpPr>
          <p:cNvPr id="47108" name="Rectangle 4"/>
          <p:cNvSpPr>
            <a:spLocks noChangeArrowheads="1"/>
          </p:cNvSpPr>
          <p:nvPr/>
        </p:nvSpPr>
        <p:spPr bwMode="auto">
          <a:xfrm>
            <a:off x="0" y="2590800"/>
            <a:ext cx="9144000" cy="1373188"/>
          </a:xfrm>
          <a:prstGeom prst="rect">
            <a:avLst/>
          </a:prstGeom>
          <a:noFill/>
          <a:ln w="9525">
            <a:noFill/>
            <a:miter lim="800000"/>
            <a:headEnd/>
            <a:tailEnd/>
          </a:ln>
          <a:effectLst/>
        </p:spPr>
        <p:txBody>
          <a:bodyPr anchor="ctr">
            <a:spAutoFit/>
          </a:bodyPr>
          <a:lstStyle/>
          <a:p>
            <a:pPr indent="179388" algn="just" eaLnBrk="0" hangingPunct="0"/>
            <a:r>
              <a:rPr lang="en-US" sz="2800">
                <a:latin typeface="Times New Roman" pitchFamily="18" charset="0"/>
                <a:ea typeface="Calibri" pitchFamily="34" charset="0"/>
                <a:cs typeface="Times New Roman" pitchFamily="18" charset="0"/>
              </a:rPr>
              <a:t>Để giải phương trình A(x).B(x).C(x)...= 0 ta giải các phương trình A(x)=0; B(x)=0; C(x) =0,... tất cả các giá trị tìm được của ẩn đều là nghiệm.</a:t>
            </a:r>
          </a:p>
        </p:txBody>
      </p:sp>
      <p:sp>
        <p:nvSpPr>
          <p:cNvPr id="18" name="Hình Chữ nhật 17"/>
          <p:cNvSpPr/>
          <p:nvPr/>
        </p:nvSpPr>
        <p:spPr>
          <a:xfrm>
            <a:off x="0" y="1981200"/>
            <a:ext cx="8610600" cy="519113"/>
          </a:xfrm>
          <a:prstGeom prst="rect">
            <a:avLst/>
          </a:prstGeom>
        </p:spPr>
        <p:txBody>
          <a:bodyPr>
            <a:spAutoFit/>
          </a:bodyPr>
          <a:lstStyle/>
          <a:p>
            <a:pPr algn="just" eaLnBrk="0" hangingPunct="0"/>
            <a:r>
              <a:rPr lang="en-US" sz="2800" b="1">
                <a:latin typeface="Times New Roman" pitchFamily="18" charset="0"/>
                <a:ea typeface="Calibri" pitchFamily="34" charset="0"/>
                <a:cs typeface="Times New Roman" pitchFamily="18" charset="0"/>
              </a:rPr>
              <a:t>Phương trình tích có dạng:  A(x).B(x).C(x)... = 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animEffect transition="in" filter="diamond(in)">
                                      <p:cBhvr>
                                        <p:cTn id="7" dur="1000"/>
                                        <p:tgtEl>
                                          <p:spTgt spid="4710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1000"/>
                                        <p:tgtEl>
                                          <p:spTgt spid="47107"/>
                                        </p:tgtEl>
                                      </p:cBhvr>
                                    </p:animEffect>
                                    <p:set>
                                      <p:cBhvr>
                                        <p:cTn id="12" dur="1" fill="hold">
                                          <p:stCondLst>
                                            <p:cond delay="999"/>
                                          </p:stCondLst>
                                        </p:cTn>
                                        <p:tgtEl>
                                          <p:spTgt spid="47107"/>
                                        </p:tgtEl>
                                        <p:attrNameLst>
                                          <p:attrName>style.visibility</p:attrName>
                                        </p:attrNameLst>
                                      </p:cBhvr>
                                      <p:to>
                                        <p:strVal val="hidden"/>
                                      </p:to>
                                    </p:set>
                                  </p:childTnLst>
                                </p:cTn>
                              </p:par>
                              <p:par>
                                <p:cTn id="13" presetID="47"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anim calcmode="lin" valueType="num">
                                      <p:cBhvr>
                                        <p:cTn id="16" dur="1000" fill="hold"/>
                                        <p:tgtEl>
                                          <p:spTgt spid="18"/>
                                        </p:tgtEl>
                                        <p:attrNameLst>
                                          <p:attrName>ppt_x</p:attrName>
                                        </p:attrNameLst>
                                      </p:cBhvr>
                                      <p:tavLst>
                                        <p:tav tm="0">
                                          <p:val>
                                            <p:strVal val="#ppt_x"/>
                                          </p:val>
                                        </p:tav>
                                        <p:tav tm="100000">
                                          <p:val>
                                            <p:strVal val="#ppt_x"/>
                                          </p:val>
                                        </p:tav>
                                      </p:tavLst>
                                    </p:anim>
                                    <p:anim calcmode="lin" valueType="num">
                                      <p:cBhvr>
                                        <p:cTn id="1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47108"/>
                                        </p:tgtEl>
                                        <p:attrNameLst>
                                          <p:attrName>style.visibility</p:attrName>
                                        </p:attrNameLst>
                                      </p:cBhvr>
                                      <p:to>
                                        <p:strVal val="visible"/>
                                      </p:to>
                                    </p:set>
                                    <p:animEffect transition="in" filter="fade">
                                      <p:cBhvr>
                                        <p:cTn id="22" dur="1000"/>
                                        <p:tgtEl>
                                          <p:spTgt spid="47108"/>
                                        </p:tgtEl>
                                      </p:cBhvr>
                                    </p:animEffect>
                                    <p:anim calcmode="lin" valueType="num">
                                      <p:cBhvr>
                                        <p:cTn id="23" dur="1000" fill="hold"/>
                                        <p:tgtEl>
                                          <p:spTgt spid="47108"/>
                                        </p:tgtEl>
                                        <p:attrNameLst>
                                          <p:attrName>ppt_x</p:attrName>
                                        </p:attrNameLst>
                                      </p:cBhvr>
                                      <p:tavLst>
                                        <p:tav tm="0">
                                          <p:val>
                                            <p:strVal val="#ppt_x"/>
                                          </p:val>
                                        </p:tav>
                                        <p:tav tm="100000">
                                          <p:val>
                                            <p:strVal val="#ppt_x"/>
                                          </p:val>
                                        </p:tav>
                                      </p:tavLst>
                                    </p:anim>
                                    <p:anim calcmode="lin" valueType="num">
                                      <p:cBhvr>
                                        <p:cTn id="24" dur="1000" fill="hold"/>
                                        <p:tgtEl>
                                          <p:spTgt spid="471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P spid="47107" grpId="1"/>
      <p:bldP spid="47108"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ChangeArrowheads="1"/>
          </p:cNvSpPr>
          <p:nvPr/>
        </p:nvSpPr>
        <p:spPr bwMode="auto">
          <a:xfrm>
            <a:off x="990600" y="1154113"/>
            <a:ext cx="5562600" cy="519112"/>
          </a:xfrm>
          <a:prstGeom prst="rect">
            <a:avLst/>
          </a:prstGeom>
          <a:noFill/>
          <a:ln w="9525">
            <a:noFill/>
            <a:miter lim="800000"/>
            <a:headEnd/>
            <a:tailEnd/>
          </a:ln>
          <a:effectLst/>
        </p:spPr>
        <p:txBody>
          <a:bodyPr anchor="ctr">
            <a:spAutoFit/>
          </a:bodyPr>
          <a:lstStyle/>
          <a:p>
            <a:pPr algn="just" eaLnBrk="0" hangingPunct="0">
              <a:defRPr/>
            </a:pPr>
            <a:r>
              <a:rPr lang="vi-VN" sz="2800">
                <a:latin typeface="Times New Roman" pitchFamily="18" charset="0"/>
                <a:ea typeface="Calibri" pitchFamily="34" charset="0"/>
                <a:cs typeface="Times New Roman" pitchFamily="18" charset="0"/>
              </a:rPr>
              <a:t> x</a:t>
            </a:r>
            <a:r>
              <a:rPr lang="vi-VN" sz="2800" baseline="30000">
                <a:latin typeface="Times New Roman" pitchFamily="18" charset="0"/>
                <a:ea typeface="Calibri" pitchFamily="34" charset="0"/>
                <a:cs typeface="Times New Roman" pitchFamily="18" charset="0"/>
              </a:rPr>
              <a:t>3</a:t>
            </a:r>
            <a:r>
              <a:rPr lang="vi-VN" sz="2800">
                <a:latin typeface="Times New Roman" pitchFamily="18" charset="0"/>
                <a:ea typeface="Calibri" pitchFamily="34" charset="0"/>
                <a:cs typeface="Times New Roman" pitchFamily="18" charset="0"/>
              </a:rPr>
              <a:t> + 3x</a:t>
            </a:r>
            <a:r>
              <a:rPr lang="vi-VN" sz="2800" baseline="30000">
                <a:latin typeface="Times New Roman" pitchFamily="18" charset="0"/>
                <a:ea typeface="Calibri" pitchFamily="34" charset="0"/>
                <a:cs typeface="Times New Roman" pitchFamily="18" charset="0"/>
              </a:rPr>
              <a:t>2</a:t>
            </a:r>
            <a:r>
              <a:rPr lang="vi-VN" sz="2800">
                <a:latin typeface="Times New Roman" pitchFamily="18" charset="0"/>
                <a:ea typeface="Calibri" pitchFamily="34" charset="0"/>
                <a:cs typeface="Times New Roman" pitchFamily="18" charset="0"/>
              </a:rPr>
              <a:t> + 2x = 0</a:t>
            </a:r>
            <a:endParaRPr lang="en-US" sz="2800">
              <a:latin typeface="Times New Roman" pitchFamily="18" charset="0"/>
              <a:cs typeface="Times New Roman" pitchFamily="18" charset="0"/>
            </a:endParaRPr>
          </a:p>
        </p:txBody>
      </p:sp>
      <p:sp>
        <p:nvSpPr>
          <p:cNvPr id="46084" name="Rectangle 4"/>
          <p:cNvSpPr>
            <a:spLocks noChangeArrowheads="1"/>
          </p:cNvSpPr>
          <p:nvPr/>
        </p:nvSpPr>
        <p:spPr bwMode="auto">
          <a:xfrm>
            <a:off x="152400" y="3430588"/>
            <a:ext cx="8991600" cy="519112"/>
          </a:xfrm>
          <a:prstGeom prst="rect">
            <a:avLst/>
          </a:prstGeom>
          <a:noFill/>
          <a:ln w="9525">
            <a:noFill/>
            <a:miter lim="800000"/>
            <a:headEnd/>
            <a:tailEnd/>
          </a:ln>
          <a:effectLst/>
        </p:spPr>
        <p:txBody>
          <a:bodyPr anchor="ctr">
            <a:spAutoFit/>
          </a:bodyPr>
          <a:lstStyle/>
          <a:p>
            <a:pPr algn="just" eaLnBrk="0" hangingPunct="0">
              <a:defRPr/>
            </a:pPr>
            <a:r>
              <a:rPr lang="vi-VN" sz="2800">
                <a:latin typeface="Times New Roman" pitchFamily="18" charset="0"/>
                <a:ea typeface="Calibri" pitchFamily="34" charset="0"/>
                <a:cs typeface="Times New Roman" pitchFamily="18" charset="0"/>
              </a:rPr>
              <a:t>Vậy </a:t>
            </a:r>
            <a:r>
              <a:rPr lang="en-US" sz="2800">
                <a:latin typeface="Times New Roman" pitchFamily="18" charset="0"/>
                <a:ea typeface="Calibri" pitchFamily="34" charset="0"/>
                <a:cs typeface="Times New Roman" pitchFamily="18" charset="0"/>
              </a:rPr>
              <a:t>phương trình đã cho</a:t>
            </a:r>
            <a:r>
              <a:rPr lang="vi-VN" sz="2800">
                <a:latin typeface="Times New Roman" pitchFamily="18" charset="0"/>
                <a:ea typeface="Calibri" pitchFamily="34" charset="0"/>
                <a:cs typeface="Times New Roman" pitchFamily="18" charset="0"/>
              </a:rPr>
              <a:t> có 3 nghiệm:</a:t>
            </a:r>
            <a:r>
              <a:rPr lang="en-US" sz="2800">
                <a:latin typeface="Times New Roman" pitchFamily="18" charset="0"/>
                <a:ea typeface="Calibri" pitchFamily="34" charset="0"/>
                <a:cs typeface="Times New Roman" pitchFamily="18" charset="0"/>
              </a:rPr>
              <a:t> </a:t>
            </a:r>
            <a:r>
              <a:rPr lang="en-US" sz="2800">
                <a:solidFill>
                  <a:srgbClr val="000000"/>
                </a:solidFill>
                <a:latin typeface="Times New Roman" pitchFamily="18" charset="0"/>
                <a:ea typeface="Calibri" pitchFamily="34" charset="0"/>
                <a:cs typeface="Times New Roman" pitchFamily="18" charset="0"/>
              </a:rPr>
              <a:t>x</a:t>
            </a:r>
            <a:r>
              <a:rPr lang="en-US" sz="2800" baseline="-25000">
                <a:solidFill>
                  <a:srgbClr val="000000"/>
                </a:solidFill>
                <a:latin typeface="Times New Roman" pitchFamily="18" charset="0"/>
                <a:ea typeface="Calibri" pitchFamily="34" charset="0"/>
                <a:cs typeface="Times New Roman" pitchFamily="18" charset="0"/>
              </a:rPr>
              <a:t>1</a:t>
            </a:r>
            <a:r>
              <a:rPr lang="en-US" sz="2800">
                <a:solidFill>
                  <a:srgbClr val="000000"/>
                </a:solidFill>
                <a:latin typeface="Times New Roman" pitchFamily="18" charset="0"/>
                <a:ea typeface="Calibri" pitchFamily="34" charset="0"/>
                <a:cs typeface="Times New Roman" pitchFamily="18" charset="0"/>
              </a:rPr>
              <a:t> </a:t>
            </a:r>
            <a:r>
              <a:rPr lang="vi-VN" sz="2800">
                <a:solidFill>
                  <a:srgbClr val="000000"/>
                </a:solidFill>
                <a:latin typeface="Times New Roman" pitchFamily="18" charset="0"/>
                <a:ea typeface="Calibri" pitchFamily="34" charset="0"/>
                <a:cs typeface="Times New Roman" pitchFamily="18" charset="0"/>
              </a:rPr>
              <a:t>=</a:t>
            </a:r>
            <a:r>
              <a:rPr lang="en-US" sz="2800">
                <a:solidFill>
                  <a:srgbClr val="000000"/>
                </a:solidFill>
                <a:latin typeface="Times New Roman" pitchFamily="18" charset="0"/>
                <a:ea typeface="Calibri" pitchFamily="34" charset="0"/>
                <a:cs typeface="Times New Roman" pitchFamily="18" charset="0"/>
              </a:rPr>
              <a:t> -1; x</a:t>
            </a:r>
            <a:r>
              <a:rPr lang="en-US" sz="2800" baseline="-25000">
                <a:solidFill>
                  <a:srgbClr val="000000"/>
                </a:solidFill>
                <a:latin typeface="Times New Roman" pitchFamily="18" charset="0"/>
                <a:ea typeface="Calibri" pitchFamily="34" charset="0"/>
                <a:cs typeface="Times New Roman" pitchFamily="18" charset="0"/>
              </a:rPr>
              <a:t>2</a:t>
            </a:r>
            <a:r>
              <a:rPr lang="en-US" sz="2800">
                <a:solidFill>
                  <a:srgbClr val="000000"/>
                </a:solidFill>
                <a:latin typeface="Times New Roman" pitchFamily="18" charset="0"/>
                <a:ea typeface="Calibri" pitchFamily="34" charset="0"/>
                <a:cs typeface="Times New Roman" pitchFamily="18" charset="0"/>
              </a:rPr>
              <a:t> = -2; x</a:t>
            </a:r>
            <a:r>
              <a:rPr lang="en-US" sz="2800" baseline="-25000">
                <a:solidFill>
                  <a:srgbClr val="000000"/>
                </a:solidFill>
                <a:latin typeface="Times New Roman" pitchFamily="18" charset="0"/>
                <a:ea typeface="Calibri" pitchFamily="34" charset="0"/>
                <a:cs typeface="Times New Roman" pitchFamily="18" charset="0"/>
              </a:rPr>
              <a:t>3</a:t>
            </a:r>
            <a:r>
              <a:rPr lang="en-US" sz="2800">
                <a:solidFill>
                  <a:srgbClr val="000000"/>
                </a:solidFill>
                <a:latin typeface="Times New Roman" pitchFamily="18" charset="0"/>
                <a:ea typeface="Calibri" pitchFamily="34" charset="0"/>
                <a:cs typeface="Times New Roman" pitchFamily="18" charset="0"/>
              </a:rPr>
              <a:t> = 0</a:t>
            </a:r>
            <a:endParaRPr lang="vi-VN" sz="2800">
              <a:latin typeface="Times New Roman" pitchFamily="18" charset="0"/>
              <a:cs typeface="Times New Roman" pitchFamily="18" charset="0"/>
            </a:endParaRPr>
          </a:p>
        </p:txBody>
      </p:sp>
      <p:sp>
        <p:nvSpPr>
          <p:cNvPr id="10" name="Rectangle 3"/>
          <p:cNvSpPr>
            <a:spLocks noChangeArrowheads="1"/>
          </p:cNvSpPr>
          <p:nvPr/>
        </p:nvSpPr>
        <p:spPr bwMode="auto">
          <a:xfrm>
            <a:off x="1524000" y="228600"/>
            <a:ext cx="7315200" cy="519112"/>
          </a:xfrm>
          <a:prstGeom prst="rect">
            <a:avLst/>
          </a:prstGeom>
          <a:noFill/>
          <a:ln w="9525">
            <a:noFill/>
            <a:miter lim="800000"/>
            <a:headEnd/>
            <a:tailEnd/>
          </a:ln>
          <a:effectLst/>
        </p:spPr>
        <p:txBody>
          <a:bodyPr anchor="ctr">
            <a:spAutoFit/>
          </a:bodyPr>
          <a:lstStyle/>
          <a:p>
            <a:pPr indent="539750" algn="just" eaLnBrk="0" hangingPunct="0"/>
            <a:r>
              <a:rPr lang="fr-FR" sz="2800" b="1" smtClean="0">
                <a:solidFill>
                  <a:srgbClr val="7030A0"/>
                </a:solidFill>
                <a:latin typeface="Times New Roman" pitchFamily="18" charset="0"/>
                <a:ea typeface="Calibri" pitchFamily="34" charset="0"/>
                <a:cs typeface="Times New Roman" pitchFamily="18" charset="0"/>
              </a:rPr>
              <a:t>Giải </a:t>
            </a:r>
            <a:r>
              <a:rPr lang="fr-FR" sz="2800" b="1">
                <a:solidFill>
                  <a:srgbClr val="7030A0"/>
                </a:solidFill>
                <a:latin typeface="Times New Roman" pitchFamily="18" charset="0"/>
                <a:ea typeface="Calibri" pitchFamily="34" charset="0"/>
                <a:cs typeface="Times New Roman" pitchFamily="18" charset="0"/>
              </a:rPr>
              <a:t>phương trình: x</a:t>
            </a:r>
            <a:r>
              <a:rPr lang="fr-FR" sz="2800" b="1" baseline="30000">
                <a:solidFill>
                  <a:srgbClr val="7030A0"/>
                </a:solidFill>
                <a:latin typeface="Times New Roman" pitchFamily="18" charset="0"/>
                <a:ea typeface="Calibri" pitchFamily="34" charset="0"/>
                <a:cs typeface="Times New Roman" pitchFamily="18" charset="0"/>
              </a:rPr>
              <a:t>3</a:t>
            </a:r>
            <a:r>
              <a:rPr lang="fr-FR" sz="2800" b="1">
                <a:solidFill>
                  <a:srgbClr val="7030A0"/>
                </a:solidFill>
                <a:latin typeface="Times New Roman" pitchFamily="18" charset="0"/>
                <a:ea typeface="Calibri" pitchFamily="34" charset="0"/>
                <a:cs typeface="Times New Roman" pitchFamily="18" charset="0"/>
              </a:rPr>
              <a:t> + 3x</a:t>
            </a:r>
            <a:r>
              <a:rPr lang="fr-FR" sz="2800" b="1" baseline="30000">
                <a:solidFill>
                  <a:srgbClr val="7030A0"/>
                </a:solidFill>
                <a:latin typeface="Times New Roman" pitchFamily="18" charset="0"/>
                <a:ea typeface="Calibri" pitchFamily="34" charset="0"/>
                <a:cs typeface="Times New Roman" pitchFamily="18" charset="0"/>
              </a:rPr>
              <a:t>2</a:t>
            </a:r>
            <a:r>
              <a:rPr lang="fr-FR" sz="2800" b="1">
                <a:solidFill>
                  <a:srgbClr val="7030A0"/>
                </a:solidFill>
                <a:latin typeface="Times New Roman" pitchFamily="18" charset="0"/>
                <a:ea typeface="Calibri" pitchFamily="34" charset="0"/>
                <a:cs typeface="Times New Roman" pitchFamily="18" charset="0"/>
              </a:rPr>
              <a:t> + 2x = 0</a:t>
            </a:r>
          </a:p>
        </p:txBody>
      </p:sp>
      <p:sp>
        <p:nvSpPr>
          <p:cNvPr id="11" name="Hình Chữ nhật 10"/>
          <p:cNvSpPr/>
          <p:nvPr/>
        </p:nvSpPr>
        <p:spPr>
          <a:xfrm>
            <a:off x="3429000" y="700087"/>
            <a:ext cx="922338" cy="519113"/>
          </a:xfrm>
          <a:prstGeom prst="rect">
            <a:avLst/>
          </a:prstGeom>
        </p:spPr>
        <p:txBody>
          <a:bodyPr wrap="none">
            <a:spAutoFit/>
          </a:bodyPr>
          <a:lstStyle/>
          <a:p>
            <a:pPr>
              <a:defRPr/>
            </a:pPr>
            <a:r>
              <a:rPr lang="fr-FR" sz="2800" b="1">
                <a:solidFill>
                  <a:srgbClr val="FF0000"/>
                </a:solidFill>
                <a:latin typeface="Times New Roman" pitchFamily="18" charset="0"/>
                <a:ea typeface="Calibri" pitchFamily="34" charset="0"/>
                <a:cs typeface="Times New Roman" pitchFamily="18" charset="0"/>
              </a:rPr>
              <a:t>Giải</a:t>
            </a:r>
            <a:r>
              <a:rPr lang="fr-FR" sz="2800" b="1">
                <a:solidFill>
                  <a:srgbClr val="FF0000"/>
                </a:solidFill>
                <a:latin typeface="+mj-lt"/>
                <a:ea typeface="Calibri" pitchFamily="34" charset="0"/>
                <a:cs typeface="Times New Roman" pitchFamily="18" charset="0"/>
              </a:rPr>
              <a:t> </a:t>
            </a:r>
            <a:endParaRPr lang="en-US" sz="2800">
              <a:solidFill>
                <a:srgbClr val="FF0000"/>
              </a:solidFill>
              <a:latin typeface="+mj-lt"/>
            </a:endParaRPr>
          </a:p>
        </p:txBody>
      </p:sp>
      <p:sp>
        <p:nvSpPr>
          <p:cNvPr id="12" name="Rectangle 3"/>
          <p:cNvSpPr>
            <a:spLocks noChangeArrowheads="1"/>
          </p:cNvSpPr>
          <p:nvPr/>
        </p:nvSpPr>
        <p:spPr bwMode="auto">
          <a:xfrm>
            <a:off x="304800" y="1687513"/>
            <a:ext cx="5791200" cy="519112"/>
          </a:xfrm>
          <a:prstGeom prst="rect">
            <a:avLst/>
          </a:prstGeom>
          <a:noFill/>
          <a:ln w="9525">
            <a:noFill/>
            <a:miter lim="800000"/>
            <a:headEnd/>
            <a:tailEnd/>
          </a:ln>
          <a:effectLst/>
        </p:spPr>
        <p:txBody>
          <a:bodyPr anchor="ctr">
            <a:spAutoFit/>
          </a:bodyPr>
          <a:lstStyle/>
          <a:p>
            <a:pPr algn="just" eaLnBrk="0" hangingPunct="0">
              <a:defRPr/>
            </a:pPr>
            <a:r>
              <a:rPr lang="vi-VN" sz="2800">
                <a:latin typeface="Times New Roman" pitchFamily="18" charset="0"/>
                <a:ea typeface="Calibri" pitchFamily="34" charset="0"/>
                <a:cs typeface="Times New Roman" pitchFamily="18" charset="0"/>
              </a:rPr>
              <a:t> </a:t>
            </a:r>
            <a:r>
              <a:rPr lang="en-US" sz="2800">
                <a:latin typeface="Times New Roman" pitchFamily="18" charset="0"/>
                <a:ea typeface="Calibri" pitchFamily="34" charset="0"/>
                <a:cs typeface="Times New Roman" pitchFamily="18" charset="0"/>
              </a:rPr>
              <a:t>&lt;=&gt; x(</a:t>
            </a:r>
            <a:r>
              <a:rPr lang="vi-VN" sz="2800">
                <a:latin typeface="Times New Roman" pitchFamily="18" charset="0"/>
                <a:ea typeface="Calibri" pitchFamily="34" charset="0"/>
                <a:cs typeface="Times New Roman" pitchFamily="18" charset="0"/>
              </a:rPr>
              <a:t>x</a:t>
            </a:r>
            <a:r>
              <a:rPr lang="en-US" sz="2800" baseline="30000">
                <a:latin typeface="Times New Roman" pitchFamily="18" charset="0"/>
                <a:ea typeface="Calibri" pitchFamily="34" charset="0"/>
                <a:cs typeface="Times New Roman" pitchFamily="18" charset="0"/>
              </a:rPr>
              <a:t>2</a:t>
            </a:r>
            <a:r>
              <a:rPr lang="vi-VN" sz="2800">
                <a:latin typeface="Times New Roman" pitchFamily="18" charset="0"/>
                <a:ea typeface="Calibri" pitchFamily="34" charset="0"/>
                <a:cs typeface="Times New Roman" pitchFamily="18" charset="0"/>
              </a:rPr>
              <a:t> + 3x + 2</a:t>
            </a:r>
            <a:r>
              <a:rPr lang="en-US" sz="2800">
                <a:latin typeface="Times New Roman" pitchFamily="18" charset="0"/>
                <a:ea typeface="Calibri" pitchFamily="34" charset="0"/>
                <a:cs typeface="Times New Roman" pitchFamily="18" charset="0"/>
              </a:rPr>
              <a:t>)</a:t>
            </a:r>
            <a:r>
              <a:rPr lang="vi-VN" sz="2800">
                <a:latin typeface="Times New Roman" pitchFamily="18" charset="0"/>
                <a:ea typeface="Calibri" pitchFamily="34" charset="0"/>
                <a:cs typeface="Times New Roman" pitchFamily="18" charset="0"/>
              </a:rPr>
              <a:t> = 0</a:t>
            </a:r>
            <a:endParaRPr lang="en-US" sz="2800">
              <a:latin typeface="Times New Roman" pitchFamily="18" charset="0"/>
              <a:cs typeface="Times New Roman" pitchFamily="18" charset="0"/>
            </a:endParaRPr>
          </a:p>
        </p:txBody>
      </p:sp>
      <p:sp>
        <p:nvSpPr>
          <p:cNvPr id="13" name="Rectangle 3"/>
          <p:cNvSpPr>
            <a:spLocks noChangeArrowheads="1"/>
          </p:cNvSpPr>
          <p:nvPr/>
        </p:nvSpPr>
        <p:spPr bwMode="auto">
          <a:xfrm>
            <a:off x="228600" y="2220913"/>
            <a:ext cx="5791200" cy="519112"/>
          </a:xfrm>
          <a:prstGeom prst="rect">
            <a:avLst/>
          </a:prstGeom>
          <a:noFill/>
          <a:ln w="9525">
            <a:noFill/>
            <a:miter lim="800000"/>
            <a:headEnd/>
            <a:tailEnd/>
          </a:ln>
          <a:effectLst/>
        </p:spPr>
        <p:txBody>
          <a:bodyPr anchor="ctr">
            <a:spAutoFit/>
          </a:bodyPr>
          <a:lstStyle/>
          <a:p>
            <a:pPr algn="just" eaLnBrk="0" hangingPunct="0">
              <a:defRPr/>
            </a:pPr>
            <a:r>
              <a:rPr lang="vi-VN" sz="2800">
                <a:latin typeface="Times New Roman" pitchFamily="18" charset="0"/>
                <a:ea typeface="Calibri" pitchFamily="34" charset="0"/>
                <a:cs typeface="Times New Roman" pitchFamily="18" charset="0"/>
              </a:rPr>
              <a:t> </a:t>
            </a:r>
            <a:r>
              <a:rPr lang="en-US" sz="2800">
                <a:latin typeface="Times New Roman" pitchFamily="18" charset="0"/>
                <a:ea typeface="Calibri" pitchFamily="34" charset="0"/>
                <a:cs typeface="Times New Roman" pitchFamily="18" charset="0"/>
              </a:rPr>
              <a:t>&lt;=&gt; x = 0  hoặc  </a:t>
            </a:r>
            <a:r>
              <a:rPr lang="vi-VN" sz="2800">
                <a:latin typeface="Times New Roman" pitchFamily="18" charset="0"/>
                <a:ea typeface="Calibri" pitchFamily="34" charset="0"/>
                <a:cs typeface="Times New Roman" pitchFamily="18" charset="0"/>
              </a:rPr>
              <a:t>x</a:t>
            </a:r>
            <a:r>
              <a:rPr lang="en-US" sz="2800" baseline="30000">
                <a:latin typeface="Times New Roman" pitchFamily="18" charset="0"/>
                <a:ea typeface="Calibri" pitchFamily="34" charset="0"/>
                <a:cs typeface="Times New Roman" pitchFamily="18" charset="0"/>
              </a:rPr>
              <a:t>2</a:t>
            </a:r>
            <a:r>
              <a:rPr lang="vi-VN" sz="2800">
                <a:latin typeface="Times New Roman" pitchFamily="18" charset="0"/>
                <a:ea typeface="Calibri" pitchFamily="34" charset="0"/>
                <a:cs typeface="Times New Roman" pitchFamily="18" charset="0"/>
              </a:rPr>
              <a:t> + 3x + 2 = 0</a:t>
            </a:r>
            <a:endParaRPr lang="en-US" sz="2800">
              <a:latin typeface="Times New Roman" pitchFamily="18" charset="0"/>
              <a:cs typeface="Times New Roman" pitchFamily="18" charset="0"/>
            </a:endParaRPr>
          </a:p>
        </p:txBody>
      </p:sp>
      <p:sp>
        <p:nvSpPr>
          <p:cNvPr id="14" name="Rectangle 3"/>
          <p:cNvSpPr>
            <a:spLocks noChangeArrowheads="1"/>
          </p:cNvSpPr>
          <p:nvPr/>
        </p:nvSpPr>
        <p:spPr bwMode="auto">
          <a:xfrm>
            <a:off x="228600" y="2754313"/>
            <a:ext cx="5791200" cy="519112"/>
          </a:xfrm>
          <a:prstGeom prst="rect">
            <a:avLst/>
          </a:prstGeom>
          <a:noFill/>
          <a:ln w="9525">
            <a:noFill/>
            <a:miter lim="800000"/>
            <a:headEnd/>
            <a:tailEnd/>
          </a:ln>
          <a:effectLst/>
        </p:spPr>
        <p:txBody>
          <a:bodyPr anchor="ctr">
            <a:spAutoFit/>
          </a:bodyPr>
          <a:lstStyle/>
          <a:p>
            <a:pPr algn="just" eaLnBrk="0" hangingPunct="0"/>
            <a:r>
              <a:rPr lang="vi-VN" sz="2800">
                <a:latin typeface="Times New Roman" pitchFamily="18" charset="0"/>
                <a:ea typeface="Calibri" pitchFamily="34" charset="0"/>
                <a:cs typeface="Times New Roman" pitchFamily="18" charset="0"/>
              </a:rPr>
              <a:t> </a:t>
            </a:r>
            <a:r>
              <a:rPr lang="en-US" sz="2800">
                <a:latin typeface="Times New Roman" pitchFamily="18" charset="0"/>
                <a:ea typeface="Calibri" pitchFamily="34" charset="0"/>
                <a:cs typeface="Times New Roman" pitchFamily="18" charset="0"/>
              </a:rPr>
              <a:t>&lt;=&gt; x = 0  hoặc  x</a:t>
            </a:r>
            <a:r>
              <a:rPr lang="en-US" sz="2800" baseline="-25000">
                <a:latin typeface="Times New Roman" pitchFamily="18" charset="0"/>
                <a:ea typeface="Calibri" pitchFamily="34" charset="0"/>
                <a:cs typeface="Times New Roman" pitchFamily="18" charset="0"/>
              </a:rPr>
              <a:t>1</a:t>
            </a:r>
            <a:r>
              <a:rPr lang="en-US" sz="2800">
                <a:latin typeface="Times New Roman" pitchFamily="18" charset="0"/>
                <a:ea typeface="Calibri" pitchFamily="34" charset="0"/>
                <a:cs typeface="Times New Roman" pitchFamily="18" charset="0"/>
              </a:rPr>
              <a:t> </a:t>
            </a:r>
            <a:r>
              <a:rPr lang="vi-VN" sz="2800">
                <a:latin typeface="Times New Roman" pitchFamily="18" charset="0"/>
                <a:ea typeface="Calibri" pitchFamily="34" charset="0"/>
                <a:cs typeface="Times New Roman" pitchFamily="18" charset="0"/>
              </a:rPr>
              <a:t>= </a:t>
            </a:r>
            <a:r>
              <a:rPr lang="en-US" sz="2800">
                <a:latin typeface="Times New Roman" pitchFamily="18" charset="0"/>
                <a:ea typeface="Calibri" pitchFamily="34" charset="0"/>
                <a:cs typeface="Times New Roman" pitchFamily="18" charset="0"/>
              </a:rPr>
              <a:t>-1 hoặc  x</a:t>
            </a:r>
            <a:r>
              <a:rPr lang="en-US" sz="2800" baseline="-25000">
                <a:latin typeface="Times New Roman" pitchFamily="18" charset="0"/>
                <a:ea typeface="Calibri" pitchFamily="34" charset="0"/>
                <a:cs typeface="Times New Roman" pitchFamily="18" charset="0"/>
              </a:rPr>
              <a:t>2</a:t>
            </a:r>
            <a:r>
              <a:rPr lang="en-US" sz="2800">
                <a:latin typeface="Times New Roman" pitchFamily="18" charset="0"/>
                <a:ea typeface="Calibri" pitchFamily="34" charset="0"/>
                <a:cs typeface="Times New Roman" pitchFamily="18" charset="0"/>
              </a:rPr>
              <a:t> = -2</a:t>
            </a:r>
          </a:p>
        </p:txBody>
      </p:sp>
      <p:sp>
        <p:nvSpPr>
          <p:cNvPr id="15" name="Rectangle 2"/>
          <p:cNvSpPr txBox="1">
            <a:spLocks noChangeArrowheads="1"/>
          </p:cNvSpPr>
          <p:nvPr/>
        </p:nvSpPr>
        <p:spPr>
          <a:xfrm>
            <a:off x="152400" y="304800"/>
            <a:ext cx="1905000" cy="609600"/>
          </a:xfrm>
          <a:prstGeom prst="rect">
            <a:avLst/>
          </a:prstGeom>
          <a:gradFill rotWithShape="1">
            <a:gsLst>
              <a:gs pos="0">
                <a:srgbClr val="FFFFFF"/>
              </a:gs>
              <a:gs pos="100000">
                <a:srgbClr val="FF00FF"/>
              </a:gs>
            </a:gsLst>
            <a:path path="shape">
              <a:fillToRect l="50000" t="50000" r="50000" b="50000"/>
            </a:path>
          </a:gradFill>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rgbClr val="000099"/>
                </a:solidFill>
                <a:effectLst/>
                <a:uLnTx/>
                <a:uFillTx/>
                <a:latin typeface="Times New Roman" pitchFamily="18" charset="0"/>
                <a:ea typeface="+mj-ea"/>
                <a:cs typeface="Times New Roman" pitchFamily="18" charset="0"/>
              </a:rPr>
              <a:t>BÀI TẬP 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par>
                                <p:cTn id="13" presetID="47" presetClass="entr" presetSubtype="0" fill="hold" grpId="0" nodeType="withEffect">
                                  <p:stCondLst>
                                    <p:cond delay="0"/>
                                  </p:stCondLst>
                                  <p:childTnLst>
                                    <p:set>
                                      <p:cBhvr>
                                        <p:cTn id="14" dur="1" fill="hold">
                                          <p:stCondLst>
                                            <p:cond delay="0"/>
                                          </p:stCondLst>
                                        </p:cTn>
                                        <p:tgtEl>
                                          <p:spTgt spid="46083"/>
                                        </p:tgtEl>
                                        <p:attrNameLst>
                                          <p:attrName>style.visibility</p:attrName>
                                        </p:attrNameLst>
                                      </p:cBhvr>
                                      <p:to>
                                        <p:strVal val="visible"/>
                                      </p:to>
                                    </p:set>
                                    <p:animEffect transition="in" filter="fade">
                                      <p:cBhvr>
                                        <p:cTn id="15" dur="1000"/>
                                        <p:tgtEl>
                                          <p:spTgt spid="46083"/>
                                        </p:tgtEl>
                                      </p:cBhvr>
                                    </p:animEffect>
                                    <p:anim calcmode="lin" valueType="num">
                                      <p:cBhvr>
                                        <p:cTn id="16" dur="1000" fill="hold"/>
                                        <p:tgtEl>
                                          <p:spTgt spid="46083"/>
                                        </p:tgtEl>
                                        <p:attrNameLst>
                                          <p:attrName>ppt_x</p:attrName>
                                        </p:attrNameLst>
                                      </p:cBhvr>
                                      <p:tavLst>
                                        <p:tav tm="0">
                                          <p:val>
                                            <p:strVal val="#ppt_x"/>
                                          </p:val>
                                        </p:tav>
                                        <p:tav tm="100000">
                                          <p:val>
                                            <p:strVal val="#ppt_x"/>
                                          </p:val>
                                        </p:tav>
                                      </p:tavLst>
                                    </p:anim>
                                    <p:anim calcmode="lin" valueType="num">
                                      <p:cBhvr>
                                        <p:cTn id="17" dur="1000" fill="hold"/>
                                        <p:tgtEl>
                                          <p:spTgt spid="46083"/>
                                        </p:tgtEl>
                                        <p:attrNameLst>
                                          <p:attrName>ppt_y</p:attrName>
                                        </p:attrNameLst>
                                      </p:cBhvr>
                                      <p:tavLst>
                                        <p:tav tm="0">
                                          <p:val>
                                            <p:strVal val="#ppt_y-.1"/>
                                          </p:val>
                                        </p:tav>
                                        <p:tav tm="100000">
                                          <p:val>
                                            <p:strVal val="#ppt_y"/>
                                          </p:val>
                                        </p:tav>
                                      </p:tavLst>
                                    </p:anim>
                                  </p:childTnLst>
                                </p:cTn>
                              </p:par>
                              <p:par>
                                <p:cTn id="18" presetID="47" presetClass="entr" presetSubtype="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1000"/>
                                        <p:tgtEl>
                                          <p:spTgt spid="12"/>
                                        </p:tgtEl>
                                      </p:cBhvr>
                                    </p:animEffect>
                                    <p:anim calcmode="lin" valueType="num">
                                      <p:cBhvr>
                                        <p:cTn id="21" dur="1000" fill="hold"/>
                                        <p:tgtEl>
                                          <p:spTgt spid="12"/>
                                        </p:tgtEl>
                                        <p:attrNameLst>
                                          <p:attrName>ppt_x</p:attrName>
                                        </p:attrNameLst>
                                      </p:cBhvr>
                                      <p:tavLst>
                                        <p:tav tm="0">
                                          <p:val>
                                            <p:strVal val="#ppt_x"/>
                                          </p:val>
                                        </p:tav>
                                        <p:tav tm="100000">
                                          <p:val>
                                            <p:strVal val="#ppt_x"/>
                                          </p:val>
                                        </p:tav>
                                      </p:tavLst>
                                    </p:anim>
                                    <p:anim calcmode="lin" valueType="num">
                                      <p:cBhvr>
                                        <p:cTn id="22" dur="1000" fill="hold"/>
                                        <p:tgtEl>
                                          <p:spTgt spid="12"/>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anim calcmode="lin" valueType="num">
                                      <p:cBhvr>
                                        <p:cTn id="26" dur="1000" fill="hold"/>
                                        <p:tgtEl>
                                          <p:spTgt spid="13"/>
                                        </p:tgtEl>
                                        <p:attrNameLst>
                                          <p:attrName>ppt_x</p:attrName>
                                        </p:attrNameLst>
                                      </p:cBhvr>
                                      <p:tavLst>
                                        <p:tav tm="0">
                                          <p:val>
                                            <p:strVal val="#ppt_x"/>
                                          </p:val>
                                        </p:tav>
                                        <p:tav tm="100000">
                                          <p:val>
                                            <p:strVal val="#ppt_x"/>
                                          </p:val>
                                        </p:tav>
                                      </p:tavLst>
                                    </p:anim>
                                    <p:anim calcmode="lin" valueType="num">
                                      <p:cBhvr>
                                        <p:cTn id="27" dur="1000" fill="hold"/>
                                        <p:tgtEl>
                                          <p:spTgt spid="13"/>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1000" fill="hold"/>
                                        <p:tgtEl>
                                          <p:spTgt spid="14"/>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0"/>
                                  </p:stCondLst>
                                  <p:childTnLst>
                                    <p:set>
                                      <p:cBhvr>
                                        <p:cTn id="34" dur="1" fill="hold">
                                          <p:stCondLst>
                                            <p:cond delay="0"/>
                                          </p:stCondLst>
                                        </p:cTn>
                                        <p:tgtEl>
                                          <p:spTgt spid="46084"/>
                                        </p:tgtEl>
                                        <p:attrNameLst>
                                          <p:attrName>style.visibility</p:attrName>
                                        </p:attrNameLst>
                                      </p:cBhvr>
                                      <p:to>
                                        <p:strVal val="visible"/>
                                      </p:to>
                                    </p:set>
                                    <p:animEffect transition="in" filter="fade">
                                      <p:cBhvr>
                                        <p:cTn id="35" dur="1000"/>
                                        <p:tgtEl>
                                          <p:spTgt spid="46084"/>
                                        </p:tgtEl>
                                      </p:cBhvr>
                                    </p:animEffect>
                                    <p:anim calcmode="lin" valueType="num">
                                      <p:cBhvr>
                                        <p:cTn id="36" dur="1000" fill="hold"/>
                                        <p:tgtEl>
                                          <p:spTgt spid="46084"/>
                                        </p:tgtEl>
                                        <p:attrNameLst>
                                          <p:attrName>ppt_x</p:attrName>
                                        </p:attrNameLst>
                                      </p:cBhvr>
                                      <p:tavLst>
                                        <p:tav tm="0">
                                          <p:val>
                                            <p:strVal val="#ppt_x"/>
                                          </p:val>
                                        </p:tav>
                                        <p:tav tm="100000">
                                          <p:val>
                                            <p:strVal val="#ppt_x"/>
                                          </p:val>
                                        </p:tav>
                                      </p:tavLst>
                                    </p:anim>
                                    <p:anim calcmode="lin" valueType="num">
                                      <p:cBhvr>
                                        <p:cTn id="37" dur="1000" fill="hold"/>
                                        <p:tgtEl>
                                          <p:spTgt spid="460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p:bldP spid="46084" grpId="0"/>
      <p:bldP spid="11" grpId="0"/>
      <p:bldP spid="12" grpId="0"/>
      <p:bldP spid="13" grpId="0"/>
      <p:bldP spid="14" grpId="0"/>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22" name="Picture 18" descr="Cover"/>
          <p:cNvPicPr>
            <a:picLocks noChangeAspect="1" noChangeArrowheads="1"/>
          </p:cNvPicPr>
          <p:nvPr/>
        </p:nvPicPr>
        <p:blipFill>
          <a:blip r:embed="rId2"/>
          <a:srcRect/>
          <a:stretch>
            <a:fillRect/>
          </a:stretch>
        </p:blipFill>
        <p:spPr bwMode="auto">
          <a:xfrm>
            <a:off x="1323975" y="4852988"/>
            <a:ext cx="1171575" cy="806450"/>
          </a:xfrm>
          <a:prstGeom prst="rect">
            <a:avLst/>
          </a:prstGeom>
          <a:noFill/>
          <a:ln w="9525">
            <a:noFill/>
            <a:miter lim="800000"/>
            <a:headEnd/>
            <a:tailEnd/>
          </a:ln>
        </p:spPr>
      </p:pic>
      <p:pic>
        <p:nvPicPr>
          <p:cNvPr id="21521" name="Picture 17" descr="Cover"/>
          <p:cNvPicPr>
            <a:picLocks noChangeAspect="1" noChangeArrowheads="1"/>
          </p:cNvPicPr>
          <p:nvPr/>
        </p:nvPicPr>
        <p:blipFill>
          <a:blip r:embed="rId3"/>
          <a:srcRect/>
          <a:stretch>
            <a:fillRect/>
          </a:stretch>
        </p:blipFill>
        <p:spPr bwMode="auto">
          <a:xfrm>
            <a:off x="1366838" y="5564188"/>
            <a:ext cx="1090612" cy="687387"/>
          </a:xfrm>
          <a:prstGeom prst="rect">
            <a:avLst/>
          </a:prstGeom>
          <a:noFill/>
          <a:ln w="9525">
            <a:noFill/>
            <a:miter lim="800000"/>
            <a:headEnd/>
            <a:tailEnd/>
          </a:ln>
        </p:spPr>
      </p:pic>
      <p:pic>
        <p:nvPicPr>
          <p:cNvPr id="21520" name="Picture 16" descr="Cover"/>
          <p:cNvPicPr>
            <a:picLocks noChangeAspect="1" noChangeArrowheads="1"/>
          </p:cNvPicPr>
          <p:nvPr/>
        </p:nvPicPr>
        <p:blipFill>
          <a:blip r:embed="rId4"/>
          <a:srcRect/>
          <a:stretch>
            <a:fillRect/>
          </a:stretch>
        </p:blipFill>
        <p:spPr bwMode="auto">
          <a:xfrm>
            <a:off x="1423988" y="5287963"/>
            <a:ext cx="1020762" cy="522287"/>
          </a:xfrm>
          <a:prstGeom prst="rect">
            <a:avLst/>
          </a:prstGeom>
          <a:noFill/>
          <a:ln w="9525">
            <a:noFill/>
            <a:miter lim="800000"/>
            <a:headEnd/>
            <a:tailEnd/>
          </a:ln>
        </p:spPr>
      </p:pic>
      <p:pic>
        <p:nvPicPr>
          <p:cNvPr id="21519" name="Picture 15" descr="Cover"/>
          <p:cNvPicPr>
            <a:picLocks noChangeAspect="1" noChangeArrowheads="1"/>
          </p:cNvPicPr>
          <p:nvPr/>
        </p:nvPicPr>
        <p:blipFill>
          <a:blip r:embed="rId5"/>
          <a:srcRect/>
          <a:stretch>
            <a:fillRect/>
          </a:stretch>
        </p:blipFill>
        <p:spPr bwMode="auto">
          <a:xfrm>
            <a:off x="2268538" y="3138488"/>
            <a:ext cx="3289300" cy="2608262"/>
          </a:xfrm>
          <a:prstGeom prst="rect">
            <a:avLst/>
          </a:prstGeom>
          <a:noFill/>
          <a:ln w="9525">
            <a:noFill/>
            <a:miter lim="800000"/>
            <a:headEnd/>
            <a:tailEnd/>
          </a:ln>
        </p:spPr>
      </p:pic>
      <p:pic>
        <p:nvPicPr>
          <p:cNvPr id="21518" name="Picture 14" descr="Cover"/>
          <p:cNvPicPr>
            <a:picLocks noChangeAspect="1" noChangeArrowheads="1"/>
          </p:cNvPicPr>
          <p:nvPr/>
        </p:nvPicPr>
        <p:blipFill>
          <a:blip r:embed="rId6"/>
          <a:srcRect/>
          <a:stretch>
            <a:fillRect/>
          </a:stretch>
        </p:blipFill>
        <p:spPr bwMode="auto">
          <a:xfrm>
            <a:off x="6497638" y="2230438"/>
            <a:ext cx="2482850" cy="2565400"/>
          </a:xfrm>
          <a:prstGeom prst="rect">
            <a:avLst/>
          </a:prstGeom>
          <a:noFill/>
          <a:ln w="9525">
            <a:noFill/>
            <a:miter lim="800000"/>
            <a:headEnd/>
            <a:tailEnd/>
          </a:ln>
        </p:spPr>
      </p:pic>
      <p:pic>
        <p:nvPicPr>
          <p:cNvPr id="21517" name="Picture 13" descr="Cover"/>
          <p:cNvPicPr>
            <a:picLocks noChangeAspect="1" noChangeArrowheads="1"/>
          </p:cNvPicPr>
          <p:nvPr/>
        </p:nvPicPr>
        <p:blipFill>
          <a:blip r:embed="rId7"/>
          <a:srcRect/>
          <a:stretch>
            <a:fillRect/>
          </a:stretch>
        </p:blipFill>
        <p:spPr bwMode="auto">
          <a:xfrm>
            <a:off x="7473950" y="1562100"/>
            <a:ext cx="1657350" cy="1058863"/>
          </a:xfrm>
          <a:prstGeom prst="rect">
            <a:avLst/>
          </a:prstGeom>
          <a:noFill/>
          <a:ln w="9525">
            <a:noFill/>
            <a:miter lim="800000"/>
            <a:headEnd/>
            <a:tailEnd/>
          </a:ln>
        </p:spPr>
      </p:pic>
      <p:pic>
        <p:nvPicPr>
          <p:cNvPr id="21516" name="Picture 12" descr="Cover"/>
          <p:cNvPicPr>
            <a:picLocks noChangeAspect="1" noChangeArrowheads="1"/>
          </p:cNvPicPr>
          <p:nvPr/>
        </p:nvPicPr>
        <p:blipFill>
          <a:blip r:embed="rId8"/>
          <a:srcRect/>
          <a:stretch>
            <a:fillRect/>
          </a:stretch>
        </p:blipFill>
        <p:spPr bwMode="auto">
          <a:xfrm>
            <a:off x="7461250" y="844550"/>
            <a:ext cx="1146175" cy="1481138"/>
          </a:xfrm>
          <a:prstGeom prst="rect">
            <a:avLst/>
          </a:prstGeom>
          <a:noFill/>
          <a:ln w="9525">
            <a:noFill/>
            <a:miter lim="800000"/>
            <a:headEnd/>
            <a:tailEnd/>
          </a:ln>
        </p:spPr>
      </p:pic>
      <p:pic>
        <p:nvPicPr>
          <p:cNvPr id="21515" name="Picture 11" descr="Cover"/>
          <p:cNvPicPr>
            <a:picLocks noChangeAspect="1" noChangeArrowheads="1"/>
          </p:cNvPicPr>
          <p:nvPr/>
        </p:nvPicPr>
        <p:blipFill>
          <a:blip r:embed="rId9"/>
          <a:srcRect/>
          <a:stretch>
            <a:fillRect/>
          </a:stretch>
        </p:blipFill>
        <p:spPr bwMode="auto">
          <a:xfrm>
            <a:off x="7096125" y="700088"/>
            <a:ext cx="687388" cy="1625600"/>
          </a:xfrm>
          <a:prstGeom prst="rect">
            <a:avLst/>
          </a:prstGeom>
          <a:noFill/>
          <a:ln w="9525">
            <a:noFill/>
            <a:miter lim="800000"/>
            <a:headEnd/>
            <a:tailEnd/>
          </a:ln>
        </p:spPr>
      </p:pic>
      <p:pic>
        <p:nvPicPr>
          <p:cNvPr id="21514" name="Picture 10" descr="Cover"/>
          <p:cNvPicPr>
            <a:picLocks noChangeAspect="1" noChangeArrowheads="1"/>
          </p:cNvPicPr>
          <p:nvPr/>
        </p:nvPicPr>
        <p:blipFill>
          <a:blip r:embed="rId10"/>
          <a:srcRect/>
          <a:stretch>
            <a:fillRect/>
          </a:stretch>
        </p:blipFill>
        <p:spPr bwMode="auto">
          <a:xfrm>
            <a:off x="4657725" y="1689100"/>
            <a:ext cx="3000375" cy="1903413"/>
          </a:xfrm>
          <a:prstGeom prst="rect">
            <a:avLst/>
          </a:prstGeom>
          <a:noFill/>
          <a:ln w="9525">
            <a:noFill/>
            <a:miter lim="800000"/>
            <a:headEnd/>
            <a:tailEnd/>
          </a:ln>
        </p:spPr>
      </p:pic>
      <p:pic>
        <p:nvPicPr>
          <p:cNvPr id="21513" name="Picture 9" descr="Cover"/>
          <p:cNvPicPr>
            <a:picLocks noChangeAspect="1" noChangeArrowheads="1"/>
          </p:cNvPicPr>
          <p:nvPr/>
        </p:nvPicPr>
        <p:blipFill>
          <a:blip r:embed="rId11"/>
          <a:srcRect/>
          <a:stretch>
            <a:fillRect/>
          </a:stretch>
        </p:blipFill>
        <p:spPr bwMode="auto">
          <a:xfrm>
            <a:off x="1354138" y="2130425"/>
            <a:ext cx="831850" cy="1909763"/>
          </a:xfrm>
          <a:prstGeom prst="rect">
            <a:avLst/>
          </a:prstGeom>
          <a:noFill/>
          <a:ln w="9525">
            <a:noFill/>
            <a:miter lim="800000"/>
            <a:headEnd/>
            <a:tailEnd/>
          </a:ln>
        </p:spPr>
      </p:pic>
      <p:pic>
        <p:nvPicPr>
          <p:cNvPr id="21512" name="Picture 8" descr="Cover"/>
          <p:cNvPicPr>
            <a:picLocks noChangeAspect="1" noChangeArrowheads="1"/>
          </p:cNvPicPr>
          <p:nvPr/>
        </p:nvPicPr>
        <p:blipFill>
          <a:blip r:embed="rId12"/>
          <a:srcRect/>
          <a:stretch>
            <a:fillRect/>
          </a:stretch>
        </p:blipFill>
        <p:spPr bwMode="auto">
          <a:xfrm>
            <a:off x="0" y="2117725"/>
            <a:ext cx="1990725" cy="611188"/>
          </a:xfrm>
          <a:prstGeom prst="rect">
            <a:avLst/>
          </a:prstGeom>
          <a:noFill/>
          <a:ln w="9525">
            <a:noFill/>
            <a:miter lim="800000"/>
            <a:headEnd/>
            <a:tailEnd/>
          </a:ln>
        </p:spPr>
      </p:pic>
      <p:pic>
        <p:nvPicPr>
          <p:cNvPr id="21511" name="Picture 7" descr="Cover"/>
          <p:cNvPicPr>
            <a:picLocks noChangeAspect="1" noChangeArrowheads="1"/>
          </p:cNvPicPr>
          <p:nvPr/>
        </p:nvPicPr>
        <p:blipFill>
          <a:blip r:embed="rId13"/>
          <a:srcRect/>
          <a:stretch>
            <a:fillRect/>
          </a:stretch>
        </p:blipFill>
        <p:spPr bwMode="auto">
          <a:xfrm>
            <a:off x="82550" y="642938"/>
            <a:ext cx="1947863" cy="1574800"/>
          </a:xfrm>
          <a:prstGeom prst="rect">
            <a:avLst/>
          </a:prstGeom>
          <a:noFill/>
          <a:ln w="9525">
            <a:noFill/>
            <a:miter lim="800000"/>
            <a:headEnd/>
            <a:tailEnd/>
          </a:ln>
        </p:spPr>
      </p:pic>
      <p:pic>
        <p:nvPicPr>
          <p:cNvPr id="21510" name="Picture 6" descr="Cover"/>
          <p:cNvPicPr>
            <a:picLocks noChangeAspect="1" noChangeArrowheads="1"/>
          </p:cNvPicPr>
          <p:nvPr/>
        </p:nvPicPr>
        <p:blipFill>
          <a:blip r:embed="rId14"/>
          <a:srcRect/>
          <a:stretch>
            <a:fillRect/>
          </a:stretch>
        </p:blipFill>
        <p:spPr bwMode="auto">
          <a:xfrm>
            <a:off x="1398588" y="636588"/>
            <a:ext cx="1216025" cy="1581150"/>
          </a:xfrm>
          <a:prstGeom prst="rect">
            <a:avLst/>
          </a:prstGeom>
          <a:noFill/>
          <a:ln w="9525">
            <a:noFill/>
            <a:miter lim="800000"/>
            <a:headEnd/>
            <a:tailEnd/>
          </a:ln>
        </p:spPr>
      </p:pic>
      <p:pic>
        <p:nvPicPr>
          <p:cNvPr id="21509" name="Picture 5" descr="Cover"/>
          <p:cNvPicPr>
            <a:picLocks noChangeAspect="1" noChangeArrowheads="1"/>
          </p:cNvPicPr>
          <p:nvPr/>
        </p:nvPicPr>
        <p:blipFill>
          <a:blip r:embed="rId15"/>
          <a:srcRect/>
          <a:stretch>
            <a:fillRect/>
          </a:stretch>
        </p:blipFill>
        <p:spPr bwMode="auto">
          <a:xfrm>
            <a:off x="1808163" y="1574800"/>
            <a:ext cx="3119437" cy="2016125"/>
          </a:xfrm>
          <a:prstGeom prst="rect">
            <a:avLst/>
          </a:prstGeom>
          <a:noFill/>
          <a:ln w="9525">
            <a:noFill/>
            <a:miter lim="800000"/>
            <a:headEnd/>
            <a:tailEnd/>
          </a:ln>
        </p:spPr>
      </p:pic>
      <p:pic>
        <p:nvPicPr>
          <p:cNvPr id="21508" name="Picture 4" descr="Cover"/>
          <p:cNvPicPr>
            <a:picLocks noChangeAspect="1" noChangeArrowheads="1"/>
          </p:cNvPicPr>
          <p:nvPr/>
        </p:nvPicPr>
        <p:blipFill>
          <a:blip r:embed="rId16"/>
          <a:srcRect/>
          <a:stretch>
            <a:fillRect/>
          </a:stretch>
        </p:blipFill>
        <p:spPr bwMode="auto">
          <a:xfrm>
            <a:off x="3692525" y="2792413"/>
            <a:ext cx="2185988" cy="13049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ox(out)">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wipe(right)">
                                      <p:cBhvr>
                                        <p:cTn id="12" dur="500"/>
                                        <p:tgtEl>
                                          <p:spTgt spid="2150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right)">
                                      <p:cBhvr>
                                        <p:cTn id="17" dur="500"/>
                                        <p:tgtEl>
                                          <p:spTgt spid="215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21511"/>
                                        </p:tgtEl>
                                        <p:attrNameLst>
                                          <p:attrName>style.visibility</p:attrName>
                                        </p:attrNameLst>
                                      </p:cBhvr>
                                      <p:to>
                                        <p:strVal val="visible"/>
                                      </p:to>
                                    </p:set>
                                    <p:animEffect transition="in" filter="wipe(right)">
                                      <p:cBhvr>
                                        <p:cTn id="22" dur="500"/>
                                        <p:tgtEl>
                                          <p:spTgt spid="215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21512"/>
                                        </p:tgtEl>
                                        <p:attrNameLst>
                                          <p:attrName>style.visibility</p:attrName>
                                        </p:attrNameLst>
                                      </p:cBhvr>
                                      <p:to>
                                        <p:strVal val="visible"/>
                                      </p:to>
                                    </p:set>
                                    <p:animEffect transition="in" filter="wipe(right)">
                                      <p:cBhvr>
                                        <p:cTn id="27" dur="500"/>
                                        <p:tgtEl>
                                          <p:spTgt spid="215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21513"/>
                                        </p:tgtEl>
                                        <p:attrNameLst>
                                          <p:attrName>style.visibility</p:attrName>
                                        </p:attrNameLst>
                                      </p:cBhvr>
                                      <p:to>
                                        <p:strVal val="visible"/>
                                      </p:to>
                                    </p:set>
                                    <p:animEffect transition="in" filter="wipe(right)">
                                      <p:cBhvr>
                                        <p:cTn id="32" dur="500"/>
                                        <p:tgtEl>
                                          <p:spTgt spid="215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1514"/>
                                        </p:tgtEl>
                                        <p:attrNameLst>
                                          <p:attrName>style.visibility</p:attrName>
                                        </p:attrNameLst>
                                      </p:cBhvr>
                                      <p:to>
                                        <p:strVal val="visible"/>
                                      </p:to>
                                    </p:set>
                                    <p:animEffect transition="in" filter="wipe(left)">
                                      <p:cBhvr>
                                        <p:cTn id="37" dur="500"/>
                                        <p:tgtEl>
                                          <p:spTgt spid="21514"/>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1515"/>
                                        </p:tgtEl>
                                        <p:attrNameLst>
                                          <p:attrName>style.visibility</p:attrName>
                                        </p:attrNameLst>
                                      </p:cBhvr>
                                      <p:to>
                                        <p:strVal val="visible"/>
                                      </p:to>
                                    </p:set>
                                    <p:animEffect transition="in" filter="wipe(left)">
                                      <p:cBhvr>
                                        <p:cTn id="42" dur="500"/>
                                        <p:tgtEl>
                                          <p:spTgt spid="2151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1516"/>
                                        </p:tgtEl>
                                        <p:attrNameLst>
                                          <p:attrName>style.visibility</p:attrName>
                                        </p:attrNameLst>
                                      </p:cBhvr>
                                      <p:to>
                                        <p:strVal val="visible"/>
                                      </p:to>
                                    </p:set>
                                    <p:animEffect transition="in" filter="wipe(left)">
                                      <p:cBhvr>
                                        <p:cTn id="47" dur="500"/>
                                        <p:tgtEl>
                                          <p:spTgt spid="2151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21517"/>
                                        </p:tgtEl>
                                        <p:attrNameLst>
                                          <p:attrName>style.visibility</p:attrName>
                                        </p:attrNameLst>
                                      </p:cBhvr>
                                      <p:to>
                                        <p:strVal val="visible"/>
                                      </p:to>
                                    </p:set>
                                    <p:animEffect transition="in" filter="wipe(left)">
                                      <p:cBhvr>
                                        <p:cTn id="52" dur="500"/>
                                        <p:tgtEl>
                                          <p:spTgt spid="2151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nodeType="clickEffect">
                                  <p:stCondLst>
                                    <p:cond delay="0"/>
                                  </p:stCondLst>
                                  <p:childTnLst>
                                    <p:set>
                                      <p:cBhvr>
                                        <p:cTn id="56" dur="1" fill="hold">
                                          <p:stCondLst>
                                            <p:cond delay="0"/>
                                          </p:stCondLst>
                                        </p:cTn>
                                        <p:tgtEl>
                                          <p:spTgt spid="21518"/>
                                        </p:tgtEl>
                                        <p:attrNameLst>
                                          <p:attrName>style.visibility</p:attrName>
                                        </p:attrNameLst>
                                      </p:cBhvr>
                                      <p:to>
                                        <p:strVal val="visible"/>
                                      </p:to>
                                    </p:set>
                                    <p:animEffect transition="in" filter="wipe(right)">
                                      <p:cBhvr>
                                        <p:cTn id="57" dur="500"/>
                                        <p:tgtEl>
                                          <p:spTgt spid="21518"/>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nodeType="clickEffect">
                                  <p:stCondLst>
                                    <p:cond delay="0"/>
                                  </p:stCondLst>
                                  <p:childTnLst>
                                    <p:set>
                                      <p:cBhvr>
                                        <p:cTn id="61" dur="1" fill="hold">
                                          <p:stCondLst>
                                            <p:cond delay="0"/>
                                          </p:stCondLst>
                                        </p:cTn>
                                        <p:tgtEl>
                                          <p:spTgt spid="21519"/>
                                        </p:tgtEl>
                                        <p:attrNameLst>
                                          <p:attrName>style.visibility</p:attrName>
                                        </p:attrNameLst>
                                      </p:cBhvr>
                                      <p:to>
                                        <p:strVal val="visible"/>
                                      </p:to>
                                    </p:set>
                                    <p:animEffect transition="in" filter="wipe(right)">
                                      <p:cBhvr>
                                        <p:cTn id="62" dur="500"/>
                                        <p:tgtEl>
                                          <p:spTgt spid="2151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nodeType="clickEffect">
                                  <p:stCondLst>
                                    <p:cond delay="0"/>
                                  </p:stCondLst>
                                  <p:childTnLst>
                                    <p:set>
                                      <p:cBhvr>
                                        <p:cTn id="66" dur="1" fill="hold">
                                          <p:stCondLst>
                                            <p:cond delay="0"/>
                                          </p:stCondLst>
                                        </p:cTn>
                                        <p:tgtEl>
                                          <p:spTgt spid="21522"/>
                                        </p:tgtEl>
                                        <p:attrNameLst>
                                          <p:attrName>style.visibility</p:attrName>
                                        </p:attrNameLst>
                                      </p:cBhvr>
                                      <p:to>
                                        <p:strVal val="visible"/>
                                      </p:to>
                                    </p:set>
                                    <p:animEffect transition="in" filter="wipe(right)">
                                      <p:cBhvr>
                                        <p:cTn id="67" dur="500"/>
                                        <p:tgtEl>
                                          <p:spTgt spid="21522"/>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nodeType="clickEffect">
                                  <p:stCondLst>
                                    <p:cond delay="0"/>
                                  </p:stCondLst>
                                  <p:childTnLst>
                                    <p:set>
                                      <p:cBhvr>
                                        <p:cTn id="71" dur="1" fill="hold">
                                          <p:stCondLst>
                                            <p:cond delay="0"/>
                                          </p:stCondLst>
                                        </p:cTn>
                                        <p:tgtEl>
                                          <p:spTgt spid="21520"/>
                                        </p:tgtEl>
                                        <p:attrNameLst>
                                          <p:attrName>style.visibility</p:attrName>
                                        </p:attrNameLst>
                                      </p:cBhvr>
                                      <p:to>
                                        <p:strVal val="visible"/>
                                      </p:to>
                                    </p:set>
                                    <p:animEffect transition="in" filter="wipe(right)">
                                      <p:cBhvr>
                                        <p:cTn id="72" dur="500"/>
                                        <p:tgtEl>
                                          <p:spTgt spid="2152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nodeType="clickEffect">
                                  <p:stCondLst>
                                    <p:cond delay="0"/>
                                  </p:stCondLst>
                                  <p:childTnLst>
                                    <p:set>
                                      <p:cBhvr>
                                        <p:cTn id="76" dur="1" fill="hold">
                                          <p:stCondLst>
                                            <p:cond delay="0"/>
                                          </p:stCondLst>
                                        </p:cTn>
                                        <p:tgtEl>
                                          <p:spTgt spid="21521"/>
                                        </p:tgtEl>
                                        <p:attrNameLst>
                                          <p:attrName>style.visibility</p:attrName>
                                        </p:attrNameLst>
                                      </p:cBhvr>
                                      <p:to>
                                        <p:strVal val="visible"/>
                                      </p:to>
                                    </p:set>
                                    <p:animEffect transition="in" filter="wipe(right)">
                                      <p:cBhvr>
                                        <p:cTn id="77" dur="500"/>
                                        <p:tgtEl>
                                          <p:spTgt spid="215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3" name="Rectangle 3"/>
          <p:cNvSpPr>
            <a:spLocks noChangeArrowheads="1"/>
          </p:cNvSpPr>
          <p:nvPr/>
        </p:nvSpPr>
        <p:spPr bwMode="auto">
          <a:xfrm>
            <a:off x="0" y="2133600"/>
            <a:ext cx="8915400" cy="1373188"/>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Giải phương trình: a)</a:t>
            </a:r>
          </a:p>
          <a:p>
            <a:pPr indent="539750" algn="just" eaLnBrk="0" hangingPunct="0"/>
            <a:r>
              <a:rPr lang="fr-FR" sz="2800" b="1">
                <a:latin typeface="Times New Roman" pitchFamily="18" charset="0"/>
                <a:ea typeface="Calibri" pitchFamily="34" charset="0"/>
                <a:cs typeface="Times New Roman" pitchFamily="18" charset="0"/>
              </a:rPr>
              <a:t>                                  </a:t>
            </a:r>
          </a:p>
          <a:p>
            <a:pPr indent="539750" algn="just" eaLnBrk="0" hangingPunct="0"/>
            <a:r>
              <a:rPr lang="fr-FR" sz="2800" b="1">
                <a:latin typeface="Times New Roman" pitchFamily="18" charset="0"/>
                <a:ea typeface="Calibri" pitchFamily="34" charset="0"/>
                <a:cs typeface="Times New Roman" pitchFamily="18" charset="0"/>
              </a:rPr>
              <a:t>                                  b)  </a:t>
            </a:r>
            <a:endParaRPr lang="fr-FR" sz="2800" b="1">
              <a:solidFill>
                <a:srgbClr val="0000FF"/>
              </a:solidFill>
              <a:latin typeface="Times New Roman" pitchFamily="18" charset="0"/>
              <a:ea typeface="Calibri" pitchFamily="34" charset="0"/>
              <a:cs typeface="Times New Roman" pitchFamily="18" charset="0"/>
            </a:endParaRPr>
          </a:p>
        </p:txBody>
      </p:sp>
      <p:graphicFrame>
        <p:nvGraphicFramePr>
          <p:cNvPr id="15378" name="Object 18"/>
          <p:cNvGraphicFramePr>
            <a:graphicFrameLocks noChangeAspect="1"/>
          </p:cNvGraphicFramePr>
          <p:nvPr/>
        </p:nvGraphicFramePr>
        <p:xfrm>
          <a:off x="4191000" y="2133600"/>
          <a:ext cx="3048000" cy="558800"/>
        </p:xfrm>
        <a:graphic>
          <a:graphicData uri="http://schemas.openxmlformats.org/presentationml/2006/ole">
            <p:oleObj spid="_x0000_s6146" name="Equation" r:id="rId3" imgW="977760" imgH="203040" progId="Equation.DSMT4">
              <p:embed/>
            </p:oleObj>
          </a:graphicData>
        </a:graphic>
      </p:graphicFrame>
      <p:graphicFrame>
        <p:nvGraphicFramePr>
          <p:cNvPr id="15380" name="Object 20"/>
          <p:cNvGraphicFramePr>
            <a:graphicFrameLocks noChangeAspect="1"/>
          </p:cNvGraphicFramePr>
          <p:nvPr/>
        </p:nvGraphicFramePr>
        <p:xfrm>
          <a:off x="4191000" y="2743200"/>
          <a:ext cx="3352800" cy="1066800"/>
        </p:xfrm>
        <a:graphic>
          <a:graphicData uri="http://schemas.openxmlformats.org/presentationml/2006/ole">
            <p:oleObj spid="_x0000_s6147" name="Equation" r:id="rId4" imgW="1028520" imgH="393480" progId="Equation.DSMT4">
              <p:embed/>
            </p:oleObj>
          </a:graphicData>
        </a:graphic>
      </p:graphicFrame>
      <p:sp>
        <p:nvSpPr>
          <p:cNvPr id="10" name="Rectangle 2"/>
          <p:cNvSpPr txBox="1">
            <a:spLocks noChangeArrowheads="1"/>
          </p:cNvSpPr>
          <p:nvPr/>
        </p:nvSpPr>
        <p:spPr>
          <a:xfrm>
            <a:off x="685800" y="1524000"/>
            <a:ext cx="1905000" cy="609600"/>
          </a:xfrm>
          <a:prstGeom prst="rect">
            <a:avLst/>
          </a:prstGeom>
          <a:gradFill rotWithShape="1">
            <a:gsLst>
              <a:gs pos="0">
                <a:srgbClr val="FFFFFF"/>
              </a:gs>
              <a:gs pos="100000">
                <a:srgbClr val="FF00FF"/>
              </a:gs>
            </a:gsLst>
            <a:path path="shape">
              <a:fillToRect l="50000" t="50000" r="50000" b="50000"/>
            </a:path>
          </a:gradFill>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rgbClr val="000099"/>
                </a:solidFill>
                <a:effectLst/>
                <a:uLnTx/>
                <a:uFillTx/>
                <a:latin typeface="Times New Roman" pitchFamily="18" charset="0"/>
                <a:ea typeface="+mj-ea"/>
                <a:cs typeface="Times New Roman" pitchFamily="18" charset="0"/>
              </a:rPr>
              <a:t>BÀI TẬP 5:</a:t>
            </a:r>
          </a:p>
        </p:txBody>
      </p:sp>
      <p:sp>
        <p:nvSpPr>
          <p:cNvPr id="11" name="Rectangle 3"/>
          <p:cNvSpPr>
            <a:spLocks noChangeArrowheads="1"/>
          </p:cNvSpPr>
          <p:nvPr/>
        </p:nvSpPr>
        <p:spPr bwMode="auto">
          <a:xfrm>
            <a:off x="3048000" y="4038600"/>
            <a:ext cx="5562600" cy="523220"/>
          </a:xfrm>
          <a:prstGeom prst="rect">
            <a:avLst/>
          </a:prstGeom>
          <a:noFill/>
          <a:ln w="9525">
            <a:noFill/>
            <a:miter lim="800000"/>
            <a:headEnd/>
            <a:tailEnd/>
          </a:ln>
          <a:effectLst/>
        </p:spPr>
        <p:txBody>
          <a:bodyPr wrap="square" anchor="ctr">
            <a:spAutoFit/>
          </a:bodyPr>
          <a:lstStyle/>
          <a:p>
            <a:pPr indent="539750" algn="just" eaLnBrk="0" hangingPunct="0"/>
            <a:r>
              <a:rPr lang="fr-FR" sz="2800" b="1" smtClean="0">
                <a:solidFill>
                  <a:srgbClr val="0000FF"/>
                </a:solidFill>
                <a:latin typeface="Times New Roman" pitchFamily="18" charset="0"/>
                <a:ea typeface="Calibri" pitchFamily="34" charset="0"/>
                <a:cs typeface="Times New Roman" pitchFamily="18" charset="0"/>
              </a:rPr>
              <a:t>c) (2x</a:t>
            </a:r>
            <a:r>
              <a:rPr lang="fr-FR" sz="2800" b="1" baseline="30000" smtClean="0">
                <a:solidFill>
                  <a:srgbClr val="0000FF"/>
                </a:solidFill>
                <a:latin typeface="Times New Roman" pitchFamily="18" charset="0"/>
                <a:ea typeface="Calibri" pitchFamily="34" charset="0"/>
                <a:cs typeface="Times New Roman" pitchFamily="18" charset="0"/>
              </a:rPr>
              <a:t>2</a:t>
            </a:r>
            <a:r>
              <a:rPr lang="fr-FR" sz="2800" b="1" smtClean="0">
                <a:solidFill>
                  <a:srgbClr val="0000FF"/>
                </a:solidFill>
                <a:latin typeface="Times New Roman" pitchFamily="18" charset="0"/>
                <a:ea typeface="Calibri" pitchFamily="34" charset="0"/>
                <a:cs typeface="Times New Roman" pitchFamily="18" charset="0"/>
              </a:rPr>
              <a:t> </a:t>
            </a:r>
            <a:r>
              <a:rPr lang="fr-FR" sz="2800" b="1">
                <a:solidFill>
                  <a:srgbClr val="0000FF"/>
                </a:solidFill>
                <a:latin typeface="Times New Roman" pitchFamily="18" charset="0"/>
                <a:ea typeface="Calibri" pitchFamily="34" charset="0"/>
                <a:cs typeface="Times New Roman" pitchFamily="18" charset="0"/>
              </a:rPr>
              <a:t>+ x – 4)</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(2x – 1)</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amond(in)">
                                      <p:cBhvr>
                                        <p:cTn id="7" dur="1000"/>
                                        <p:tgtEl>
                                          <p:spTgt spid="13"/>
                                        </p:tgtEl>
                                      </p:cBhvr>
                                    </p:animEffect>
                                  </p:childTnLst>
                                </p:cTn>
                              </p:par>
                              <p:par>
                                <p:cTn id="8" presetID="3" presetClass="entr" presetSubtype="10" fill="hold" nodeType="withEffect">
                                  <p:stCondLst>
                                    <p:cond delay="0"/>
                                  </p:stCondLst>
                                  <p:childTnLst>
                                    <p:set>
                                      <p:cBhvr>
                                        <p:cTn id="9" dur="1" fill="hold">
                                          <p:stCondLst>
                                            <p:cond delay="0"/>
                                          </p:stCondLst>
                                        </p:cTn>
                                        <p:tgtEl>
                                          <p:spTgt spid="15378"/>
                                        </p:tgtEl>
                                        <p:attrNameLst>
                                          <p:attrName>style.visibility</p:attrName>
                                        </p:attrNameLst>
                                      </p:cBhvr>
                                      <p:to>
                                        <p:strVal val="visible"/>
                                      </p:to>
                                    </p:set>
                                    <p:animEffect transition="in" filter="blinds(horizontal)">
                                      <p:cBhvr>
                                        <p:cTn id="10" dur="500"/>
                                        <p:tgtEl>
                                          <p:spTgt spid="15378"/>
                                        </p:tgtEl>
                                      </p:cBhvr>
                                    </p:animEffect>
                                  </p:childTnLst>
                                </p:cTn>
                              </p:par>
                              <p:par>
                                <p:cTn id="11" presetID="3" presetClass="entr" presetSubtype="10" fill="hold" nodeType="withEffect">
                                  <p:stCondLst>
                                    <p:cond delay="0"/>
                                  </p:stCondLst>
                                  <p:childTnLst>
                                    <p:set>
                                      <p:cBhvr>
                                        <p:cTn id="12" dur="1" fill="hold">
                                          <p:stCondLst>
                                            <p:cond delay="0"/>
                                          </p:stCondLst>
                                        </p:cTn>
                                        <p:tgtEl>
                                          <p:spTgt spid="15380"/>
                                        </p:tgtEl>
                                        <p:attrNameLst>
                                          <p:attrName>style.visibility</p:attrName>
                                        </p:attrNameLst>
                                      </p:cBhvr>
                                      <p:to>
                                        <p:strVal val="visible"/>
                                      </p:to>
                                    </p:set>
                                    <p:animEffect transition="in" filter="blinds(horizontal)">
                                      <p:cBhvr>
                                        <p:cTn id="13" dur="500"/>
                                        <p:tgtEl>
                                          <p:spTgt spid="15380"/>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amond(in)">
                                      <p:cBhvr>
                                        <p:cTn id="23"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0" grpId="0" animBg="1"/>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nvSpPr>
        <p:spPr bwMode="auto">
          <a:xfrm>
            <a:off x="4572000" y="838200"/>
            <a:ext cx="76200" cy="6248400"/>
          </a:xfrm>
          <a:prstGeom prst="line">
            <a:avLst/>
          </a:prstGeom>
          <a:noFill/>
          <a:ln w="9525">
            <a:solidFill>
              <a:schemeClr val="tx1"/>
            </a:solidFill>
            <a:round/>
            <a:headEnd/>
            <a:tailEnd/>
          </a:ln>
          <a:effectLst/>
        </p:spPr>
        <p:txBody>
          <a:bodyPr/>
          <a:lstStyle/>
          <a:p>
            <a:endParaRPr lang="en-US"/>
          </a:p>
        </p:txBody>
      </p:sp>
      <p:sp>
        <p:nvSpPr>
          <p:cNvPr id="29701" name="Text Box 5"/>
          <p:cNvSpPr txBox="1">
            <a:spLocks noChangeArrowheads="1"/>
          </p:cNvSpPr>
          <p:nvPr/>
        </p:nvSpPr>
        <p:spPr bwMode="auto">
          <a:xfrm>
            <a:off x="2590800" y="0"/>
            <a:ext cx="4572000" cy="641350"/>
          </a:xfrm>
          <a:prstGeom prst="rect">
            <a:avLst/>
          </a:prstGeom>
          <a:noFill/>
          <a:ln w="9525">
            <a:noFill/>
            <a:miter lim="800000"/>
            <a:headEnd/>
            <a:tailEnd/>
          </a:ln>
          <a:effectLst/>
        </p:spPr>
        <p:txBody>
          <a:bodyPr>
            <a:spAutoFit/>
          </a:bodyPr>
          <a:lstStyle/>
          <a:p>
            <a:pPr algn="ctr">
              <a:spcBef>
                <a:spcPct val="50000"/>
              </a:spcBef>
            </a:pPr>
            <a:r>
              <a:rPr lang="en-US" sz="3600">
                <a:solidFill>
                  <a:srgbClr val="0000FF"/>
                </a:solidFill>
                <a:latin typeface="Times New Roman" pitchFamily="18" charset="0"/>
                <a:cs typeface="Times New Roman" pitchFamily="18" charset="0"/>
              </a:rPr>
              <a:t>Bài giải tóm tắt:</a:t>
            </a:r>
          </a:p>
        </p:txBody>
      </p:sp>
      <p:sp>
        <p:nvSpPr>
          <p:cNvPr id="29702" name="Text Box 6"/>
          <p:cNvSpPr txBox="1">
            <a:spLocks noChangeArrowheads="1"/>
          </p:cNvSpPr>
          <p:nvPr/>
        </p:nvSpPr>
        <p:spPr bwMode="auto">
          <a:xfrm>
            <a:off x="0" y="838200"/>
            <a:ext cx="4419600" cy="366713"/>
          </a:xfrm>
          <a:prstGeom prst="rect">
            <a:avLst/>
          </a:prstGeom>
          <a:noFill/>
          <a:ln w="9525">
            <a:noFill/>
            <a:miter lim="800000"/>
            <a:headEnd/>
            <a:tailEnd/>
          </a:ln>
          <a:effectLst/>
        </p:spPr>
        <p:txBody>
          <a:bodyPr>
            <a:spAutoFit/>
          </a:bodyPr>
          <a:lstStyle/>
          <a:p>
            <a:pPr>
              <a:spcBef>
                <a:spcPct val="50000"/>
              </a:spcBef>
            </a:pPr>
            <a:r>
              <a:rPr lang="en-US">
                <a:latin typeface="Times New Roman" pitchFamily="18" charset="0"/>
                <a:cs typeface="Times New Roman" pitchFamily="18" charset="0"/>
              </a:rPr>
              <a:t>a)                                        Đặt  </a:t>
            </a:r>
          </a:p>
        </p:txBody>
      </p:sp>
      <p:graphicFrame>
        <p:nvGraphicFramePr>
          <p:cNvPr id="29704" name="Object 8"/>
          <p:cNvGraphicFramePr>
            <a:graphicFrameLocks noChangeAspect="1"/>
          </p:cNvGraphicFramePr>
          <p:nvPr>
            <p:ph sz="quarter" idx="1"/>
          </p:nvPr>
        </p:nvGraphicFramePr>
        <p:xfrm>
          <a:off x="323850" y="733425"/>
          <a:ext cx="4114800" cy="2176463"/>
        </p:xfrm>
        <a:graphic>
          <a:graphicData uri="http://schemas.openxmlformats.org/presentationml/2006/ole">
            <p:oleObj spid="_x0000_s7170" name="Equation" r:id="rId3" imgW="1650960" imgH="939600" progId="Equation.DSMT4">
              <p:embed/>
            </p:oleObj>
          </a:graphicData>
        </a:graphic>
      </p:graphicFrame>
      <p:graphicFrame>
        <p:nvGraphicFramePr>
          <p:cNvPr id="29707" name="Object 11"/>
          <p:cNvGraphicFramePr>
            <a:graphicFrameLocks noChangeAspect="1"/>
          </p:cNvGraphicFramePr>
          <p:nvPr>
            <p:ph sz="quarter" idx="2"/>
          </p:nvPr>
        </p:nvGraphicFramePr>
        <p:xfrm>
          <a:off x="3276600" y="762000"/>
          <a:ext cx="1143000" cy="457200"/>
        </p:xfrm>
        <a:graphic>
          <a:graphicData uri="http://schemas.openxmlformats.org/presentationml/2006/ole">
            <p:oleObj spid="_x0000_s7171" name="Equation" r:id="rId4" imgW="609480" imgH="203040" progId="Equation.DSMT4">
              <p:embed/>
            </p:oleObj>
          </a:graphicData>
        </a:graphic>
      </p:graphicFrame>
      <p:graphicFrame>
        <p:nvGraphicFramePr>
          <p:cNvPr id="29712" name="Object 16"/>
          <p:cNvGraphicFramePr>
            <a:graphicFrameLocks noChangeAspect="1"/>
          </p:cNvGraphicFramePr>
          <p:nvPr>
            <p:ph sz="quarter" idx="3"/>
          </p:nvPr>
        </p:nvGraphicFramePr>
        <p:xfrm>
          <a:off x="381000" y="3810000"/>
          <a:ext cx="4038600" cy="533400"/>
        </p:xfrm>
        <a:graphic>
          <a:graphicData uri="http://schemas.openxmlformats.org/presentationml/2006/ole">
            <p:oleObj spid="_x0000_s7172" name="Equation" r:id="rId5" imgW="1765080" imgH="228600" progId="Equation.DSMT4">
              <p:embed/>
            </p:oleObj>
          </a:graphicData>
        </a:graphic>
      </p:graphicFrame>
      <p:sp>
        <p:nvSpPr>
          <p:cNvPr id="29710" name="Text Box 14"/>
          <p:cNvSpPr txBox="1">
            <a:spLocks noChangeArrowheads="1"/>
          </p:cNvSpPr>
          <p:nvPr/>
        </p:nvSpPr>
        <p:spPr bwMode="auto">
          <a:xfrm>
            <a:off x="228600" y="3000375"/>
            <a:ext cx="4267200" cy="1647825"/>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cs typeface="Times New Roman" pitchFamily="18" charset="0"/>
              </a:rPr>
              <a:t>Vậy phương trình có 4 nghiệm là:</a:t>
            </a:r>
          </a:p>
          <a:p>
            <a:pPr>
              <a:spcBef>
                <a:spcPct val="50000"/>
              </a:spcBef>
            </a:pPr>
            <a:endParaRPr lang="en-US">
              <a:latin typeface="Times New Roman" pitchFamily="18" charset="0"/>
              <a:cs typeface="Times New Roman" pitchFamily="18" charset="0"/>
            </a:endParaRPr>
          </a:p>
          <a:p>
            <a:pPr>
              <a:spcBef>
                <a:spcPct val="50000"/>
              </a:spcBef>
            </a:pPr>
            <a:endParaRPr lang="en-US">
              <a:latin typeface="Times New Roman" pitchFamily="18" charset="0"/>
              <a:cs typeface="Times New Roman" pitchFamily="18" charset="0"/>
            </a:endParaRPr>
          </a:p>
        </p:txBody>
      </p:sp>
      <p:sp>
        <p:nvSpPr>
          <p:cNvPr id="29715" name="Text Box 19"/>
          <p:cNvSpPr txBox="1">
            <a:spLocks noChangeArrowheads="1"/>
          </p:cNvSpPr>
          <p:nvPr/>
        </p:nvSpPr>
        <p:spPr bwMode="auto">
          <a:xfrm>
            <a:off x="4724400" y="838200"/>
            <a:ext cx="609600" cy="366713"/>
          </a:xfrm>
          <a:prstGeom prst="rect">
            <a:avLst/>
          </a:prstGeom>
          <a:noFill/>
          <a:ln w="9525">
            <a:noFill/>
            <a:miter lim="800000"/>
            <a:headEnd/>
            <a:tailEnd/>
          </a:ln>
          <a:effectLst/>
        </p:spPr>
        <p:txBody>
          <a:bodyPr>
            <a:spAutoFit/>
          </a:bodyPr>
          <a:lstStyle/>
          <a:p>
            <a:pPr>
              <a:spcBef>
                <a:spcPct val="50000"/>
              </a:spcBef>
            </a:pPr>
            <a:r>
              <a:rPr lang="en-US">
                <a:latin typeface="Times New Roman" pitchFamily="18" charset="0"/>
                <a:cs typeface="Times New Roman" pitchFamily="18" charset="0"/>
              </a:rPr>
              <a:t>b)</a:t>
            </a:r>
          </a:p>
        </p:txBody>
      </p:sp>
      <p:graphicFrame>
        <p:nvGraphicFramePr>
          <p:cNvPr id="29718" name="Object 22"/>
          <p:cNvGraphicFramePr>
            <a:graphicFrameLocks noChangeAspect="1"/>
          </p:cNvGraphicFramePr>
          <p:nvPr>
            <p:ph sz="quarter" idx="4"/>
          </p:nvPr>
        </p:nvGraphicFramePr>
        <p:xfrm>
          <a:off x="4648200" y="1447800"/>
          <a:ext cx="4495800" cy="2819400"/>
        </p:xfrm>
        <a:graphic>
          <a:graphicData uri="http://schemas.openxmlformats.org/presentationml/2006/ole">
            <p:oleObj spid="_x0000_s7173" name="Equation" r:id="rId6" imgW="2717640" imgH="1371600" progId="Equation.DSMT4">
              <p:embed/>
            </p:oleObj>
          </a:graphicData>
        </a:graphic>
      </p:graphicFrame>
      <p:graphicFrame>
        <p:nvGraphicFramePr>
          <p:cNvPr id="29721" name="Object 25"/>
          <p:cNvGraphicFramePr>
            <a:graphicFrameLocks noChangeAspect="1"/>
          </p:cNvGraphicFramePr>
          <p:nvPr/>
        </p:nvGraphicFramePr>
        <p:xfrm>
          <a:off x="5257800" y="533400"/>
          <a:ext cx="3200400" cy="914400"/>
        </p:xfrm>
        <a:graphic>
          <a:graphicData uri="http://schemas.openxmlformats.org/presentationml/2006/ole">
            <p:oleObj spid="_x0000_s7174" name="Equation" r:id="rId7" imgW="1028520" imgH="393480" progId="Equation.DSMT4">
              <p:embed/>
            </p:oleObj>
          </a:graphicData>
        </a:graphic>
      </p:graphicFrame>
      <p:sp>
        <p:nvSpPr>
          <p:cNvPr id="29724" name="Text Box 28"/>
          <p:cNvSpPr txBox="1">
            <a:spLocks noChangeArrowheads="1"/>
          </p:cNvSpPr>
          <p:nvPr/>
        </p:nvSpPr>
        <p:spPr bwMode="auto">
          <a:xfrm>
            <a:off x="4648200" y="4267200"/>
            <a:ext cx="4267200" cy="1647825"/>
          </a:xfrm>
          <a:prstGeom prst="rect">
            <a:avLst/>
          </a:prstGeom>
          <a:noFill/>
          <a:ln w="9525">
            <a:noFill/>
            <a:miter lim="800000"/>
            <a:headEnd/>
            <a:tailEnd/>
          </a:ln>
          <a:effectLst/>
        </p:spPr>
        <p:txBody>
          <a:bodyPr>
            <a:spAutoFit/>
          </a:bodyPr>
          <a:lstStyle/>
          <a:p>
            <a:pPr>
              <a:spcBef>
                <a:spcPct val="50000"/>
              </a:spcBef>
            </a:pPr>
            <a:r>
              <a:rPr lang="en-US" sz="2400">
                <a:latin typeface="Times New Roman" pitchFamily="18" charset="0"/>
                <a:cs typeface="Times New Roman" pitchFamily="18" charset="0"/>
              </a:rPr>
              <a:t>Vậy phương trình có 2 nghiệm là:</a:t>
            </a:r>
          </a:p>
          <a:p>
            <a:pPr>
              <a:spcBef>
                <a:spcPct val="50000"/>
              </a:spcBef>
            </a:pPr>
            <a:endParaRPr lang="en-US">
              <a:latin typeface="Times New Roman" pitchFamily="18" charset="0"/>
              <a:cs typeface="Times New Roman" pitchFamily="18" charset="0"/>
            </a:endParaRPr>
          </a:p>
          <a:p>
            <a:pPr>
              <a:spcBef>
                <a:spcPct val="50000"/>
              </a:spcBef>
            </a:pPr>
            <a:endParaRPr lang="en-US">
              <a:latin typeface="Times New Roman" pitchFamily="18" charset="0"/>
              <a:cs typeface="Times New Roman" pitchFamily="18" charset="0"/>
            </a:endParaRPr>
          </a:p>
        </p:txBody>
      </p:sp>
      <p:graphicFrame>
        <p:nvGraphicFramePr>
          <p:cNvPr id="29726" name="Object 30"/>
          <p:cNvGraphicFramePr>
            <a:graphicFrameLocks noChangeAspect="1"/>
          </p:cNvGraphicFramePr>
          <p:nvPr/>
        </p:nvGraphicFramePr>
        <p:xfrm>
          <a:off x="5410200" y="4800600"/>
          <a:ext cx="2362200" cy="990600"/>
        </p:xfrm>
        <a:graphic>
          <a:graphicData uri="http://schemas.openxmlformats.org/presentationml/2006/ole">
            <p:oleObj spid="_x0000_s7175" name="Equation" r:id="rId8" imgW="914400" imgH="39348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2"/>
                                        </p:tgtEl>
                                        <p:attrNameLst>
                                          <p:attrName>style.visibility</p:attrName>
                                        </p:attrNameLst>
                                      </p:cBhvr>
                                      <p:to>
                                        <p:strVal val="visible"/>
                                      </p:to>
                                    </p:set>
                                    <p:animEffect transition="in" filter="blinds(horizontal)">
                                      <p:cBhvr>
                                        <p:cTn id="7" dur="500"/>
                                        <p:tgtEl>
                                          <p:spTgt spid="29702"/>
                                        </p:tgtEl>
                                      </p:cBhvr>
                                    </p:animEffect>
                                  </p:childTnLst>
                                </p:cTn>
                              </p:par>
                              <p:par>
                                <p:cTn id="8" presetID="3" presetClass="entr" presetSubtype="10" fill="hold" nodeType="withEffect">
                                  <p:stCondLst>
                                    <p:cond delay="0"/>
                                  </p:stCondLst>
                                  <p:childTnLst>
                                    <p:set>
                                      <p:cBhvr>
                                        <p:cTn id="9" dur="1" fill="hold">
                                          <p:stCondLst>
                                            <p:cond delay="0"/>
                                          </p:stCondLst>
                                        </p:cTn>
                                        <p:tgtEl>
                                          <p:spTgt spid="29704"/>
                                        </p:tgtEl>
                                        <p:attrNameLst>
                                          <p:attrName>style.visibility</p:attrName>
                                        </p:attrNameLst>
                                      </p:cBhvr>
                                      <p:to>
                                        <p:strVal val="visible"/>
                                      </p:to>
                                    </p:set>
                                    <p:animEffect transition="in" filter="blinds(horizontal)">
                                      <p:cBhvr>
                                        <p:cTn id="10" dur="500"/>
                                        <p:tgtEl>
                                          <p:spTgt spid="29704"/>
                                        </p:tgtEl>
                                      </p:cBhvr>
                                    </p:animEffect>
                                  </p:childTnLst>
                                </p:cTn>
                              </p:par>
                              <p:par>
                                <p:cTn id="11" presetID="3" presetClass="entr" presetSubtype="10" fill="hold" nodeType="withEffect">
                                  <p:stCondLst>
                                    <p:cond delay="0"/>
                                  </p:stCondLst>
                                  <p:childTnLst>
                                    <p:set>
                                      <p:cBhvr>
                                        <p:cTn id="12" dur="1" fill="hold">
                                          <p:stCondLst>
                                            <p:cond delay="0"/>
                                          </p:stCondLst>
                                        </p:cTn>
                                        <p:tgtEl>
                                          <p:spTgt spid="29707"/>
                                        </p:tgtEl>
                                        <p:attrNameLst>
                                          <p:attrName>style.visibility</p:attrName>
                                        </p:attrNameLst>
                                      </p:cBhvr>
                                      <p:to>
                                        <p:strVal val="visible"/>
                                      </p:to>
                                    </p:set>
                                    <p:animEffect transition="in" filter="blinds(horizontal)">
                                      <p:cBhvr>
                                        <p:cTn id="13" dur="500"/>
                                        <p:tgtEl>
                                          <p:spTgt spid="2970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29710"/>
                                        </p:tgtEl>
                                        <p:attrNameLst>
                                          <p:attrName>style.visibility</p:attrName>
                                        </p:attrNameLst>
                                      </p:cBhvr>
                                      <p:to>
                                        <p:strVal val="visible"/>
                                      </p:to>
                                    </p:set>
                                    <p:animEffect transition="in" filter="blinds(horizontal)">
                                      <p:cBhvr>
                                        <p:cTn id="16" dur="500"/>
                                        <p:tgtEl>
                                          <p:spTgt spid="29710"/>
                                        </p:tgtEl>
                                      </p:cBhvr>
                                    </p:animEffect>
                                  </p:childTnLst>
                                </p:cTn>
                              </p:par>
                              <p:par>
                                <p:cTn id="17" presetID="3" presetClass="entr" presetSubtype="10" fill="hold" nodeType="withEffect">
                                  <p:stCondLst>
                                    <p:cond delay="0"/>
                                  </p:stCondLst>
                                  <p:childTnLst>
                                    <p:set>
                                      <p:cBhvr>
                                        <p:cTn id="18" dur="1" fill="hold">
                                          <p:stCondLst>
                                            <p:cond delay="0"/>
                                          </p:stCondLst>
                                        </p:cTn>
                                        <p:tgtEl>
                                          <p:spTgt spid="29712"/>
                                        </p:tgtEl>
                                        <p:attrNameLst>
                                          <p:attrName>style.visibility</p:attrName>
                                        </p:attrNameLst>
                                      </p:cBhvr>
                                      <p:to>
                                        <p:strVal val="visible"/>
                                      </p:to>
                                    </p:set>
                                    <p:animEffect transition="in" filter="blinds(horizontal)">
                                      <p:cBhvr>
                                        <p:cTn id="19" dur="500"/>
                                        <p:tgtEl>
                                          <p:spTgt spid="29712"/>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9715"/>
                                        </p:tgtEl>
                                        <p:attrNameLst>
                                          <p:attrName>style.visibility</p:attrName>
                                        </p:attrNameLst>
                                      </p:cBhvr>
                                      <p:to>
                                        <p:strVal val="visible"/>
                                      </p:to>
                                    </p:set>
                                    <p:animEffect transition="in" filter="blinds(horizontal)">
                                      <p:cBhvr>
                                        <p:cTn id="24" dur="500"/>
                                        <p:tgtEl>
                                          <p:spTgt spid="29715"/>
                                        </p:tgtEl>
                                      </p:cBhvr>
                                    </p:animEffect>
                                  </p:childTnLst>
                                </p:cTn>
                              </p:par>
                              <p:par>
                                <p:cTn id="25" presetID="3" presetClass="entr" presetSubtype="10" fill="hold" nodeType="withEffect">
                                  <p:stCondLst>
                                    <p:cond delay="0"/>
                                  </p:stCondLst>
                                  <p:childTnLst>
                                    <p:set>
                                      <p:cBhvr>
                                        <p:cTn id="26" dur="1" fill="hold">
                                          <p:stCondLst>
                                            <p:cond delay="0"/>
                                          </p:stCondLst>
                                        </p:cTn>
                                        <p:tgtEl>
                                          <p:spTgt spid="29721"/>
                                        </p:tgtEl>
                                        <p:attrNameLst>
                                          <p:attrName>style.visibility</p:attrName>
                                        </p:attrNameLst>
                                      </p:cBhvr>
                                      <p:to>
                                        <p:strVal val="visible"/>
                                      </p:to>
                                    </p:set>
                                    <p:animEffect transition="in" filter="blinds(horizontal)">
                                      <p:cBhvr>
                                        <p:cTn id="27" dur="500"/>
                                        <p:tgtEl>
                                          <p:spTgt spid="29721"/>
                                        </p:tgtEl>
                                      </p:cBhvr>
                                    </p:animEffect>
                                  </p:childTnLst>
                                </p:cTn>
                              </p:par>
                              <p:par>
                                <p:cTn id="28" presetID="3" presetClass="entr" presetSubtype="10" fill="hold" nodeType="withEffect">
                                  <p:stCondLst>
                                    <p:cond delay="0"/>
                                  </p:stCondLst>
                                  <p:childTnLst>
                                    <p:set>
                                      <p:cBhvr>
                                        <p:cTn id="29" dur="1" fill="hold">
                                          <p:stCondLst>
                                            <p:cond delay="0"/>
                                          </p:stCondLst>
                                        </p:cTn>
                                        <p:tgtEl>
                                          <p:spTgt spid="29718"/>
                                        </p:tgtEl>
                                        <p:attrNameLst>
                                          <p:attrName>style.visibility</p:attrName>
                                        </p:attrNameLst>
                                      </p:cBhvr>
                                      <p:to>
                                        <p:strVal val="visible"/>
                                      </p:to>
                                    </p:set>
                                    <p:animEffect transition="in" filter="blinds(horizontal)">
                                      <p:cBhvr>
                                        <p:cTn id="30" dur="500"/>
                                        <p:tgtEl>
                                          <p:spTgt spid="2971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9724"/>
                                        </p:tgtEl>
                                        <p:attrNameLst>
                                          <p:attrName>style.visibility</p:attrName>
                                        </p:attrNameLst>
                                      </p:cBhvr>
                                      <p:to>
                                        <p:strVal val="visible"/>
                                      </p:to>
                                    </p:set>
                                    <p:animEffect transition="in" filter="blinds(horizontal)">
                                      <p:cBhvr>
                                        <p:cTn id="33" dur="500"/>
                                        <p:tgtEl>
                                          <p:spTgt spid="29724"/>
                                        </p:tgtEl>
                                      </p:cBhvr>
                                    </p:animEffect>
                                  </p:childTnLst>
                                </p:cTn>
                              </p:par>
                              <p:par>
                                <p:cTn id="34" presetID="3" presetClass="entr" presetSubtype="10" fill="hold" nodeType="withEffect">
                                  <p:stCondLst>
                                    <p:cond delay="0"/>
                                  </p:stCondLst>
                                  <p:childTnLst>
                                    <p:set>
                                      <p:cBhvr>
                                        <p:cTn id="35" dur="1" fill="hold">
                                          <p:stCondLst>
                                            <p:cond delay="0"/>
                                          </p:stCondLst>
                                        </p:cTn>
                                        <p:tgtEl>
                                          <p:spTgt spid="29726"/>
                                        </p:tgtEl>
                                        <p:attrNameLst>
                                          <p:attrName>style.visibility</p:attrName>
                                        </p:attrNameLst>
                                      </p:cBhvr>
                                      <p:to>
                                        <p:strVal val="visible"/>
                                      </p:to>
                                    </p:set>
                                    <p:animEffect transition="in" filter="blinds(horizontal)">
                                      <p:cBhvr>
                                        <p:cTn id="36" dur="500"/>
                                        <p:tgtEl>
                                          <p:spTgt spid="297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10" grpId="0"/>
      <p:bldP spid="29715" grpId="0"/>
      <p:bldP spid="297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13" name="Rectangle 3"/>
          <p:cNvSpPr>
            <a:spLocks noChangeArrowheads="1"/>
          </p:cNvSpPr>
          <p:nvPr/>
        </p:nvSpPr>
        <p:spPr bwMode="auto">
          <a:xfrm>
            <a:off x="228600" y="1371600"/>
            <a:ext cx="8915400" cy="519113"/>
          </a:xfrm>
          <a:prstGeom prst="rect">
            <a:avLst/>
          </a:prstGeom>
          <a:noFill/>
          <a:ln w="9525">
            <a:noFill/>
            <a:miter lim="800000"/>
            <a:headEnd/>
            <a:tailEnd/>
          </a:ln>
          <a:effectLst/>
        </p:spPr>
        <p:txBody>
          <a:bodyPr anchor="ctr">
            <a:spAutoFit/>
          </a:bodyPr>
          <a:lstStyle/>
          <a:p>
            <a:pPr indent="539750" algn="just" eaLnBrk="0" hangingPunct="0"/>
            <a:r>
              <a:rPr lang="fr-FR" sz="2800" b="1" smtClean="0">
                <a:latin typeface="Times New Roman" pitchFamily="18" charset="0"/>
                <a:ea typeface="Calibri" pitchFamily="34" charset="0"/>
                <a:cs typeface="Times New Roman" pitchFamily="18" charset="0"/>
              </a:rPr>
              <a:t>c)  </a:t>
            </a:r>
            <a:r>
              <a:rPr lang="fr-FR" sz="2800" b="1">
                <a:solidFill>
                  <a:srgbClr val="0000FF"/>
                </a:solidFill>
                <a:latin typeface="Times New Roman" pitchFamily="18" charset="0"/>
                <a:ea typeface="Calibri" pitchFamily="34" charset="0"/>
                <a:cs typeface="Times New Roman" pitchFamily="18" charset="0"/>
              </a:rPr>
              <a:t>(2x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x – 4)</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(2x – 1)</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0</a:t>
            </a:r>
          </a:p>
        </p:txBody>
      </p:sp>
      <p:sp>
        <p:nvSpPr>
          <p:cNvPr id="14" name="Rectangle 3"/>
          <p:cNvSpPr>
            <a:spLocks noChangeArrowheads="1"/>
          </p:cNvSpPr>
          <p:nvPr/>
        </p:nvSpPr>
        <p:spPr bwMode="auto">
          <a:xfrm>
            <a:off x="228600" y="2057400"/>
            <a:ext cx="8915400" cy="519113"/>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&lt;=&gt; </a:t>
            </a:r>
            <a:r>
              <a:rPr lang="fr-FR" sz="2800" b="1">
                <a:solidFill>
                  <a:srgbClr val="0000FF"/>
                </a:solidFill>
                <a:latin typeface="Times New Roman" pitchFamily="18" charset="0"/>
                <a:ea typeface="Calibri" pitchFamily="34" charset="0"/>
                <a:cs typeface="Times New Roman" pitchFamily="18" charset="0"/>
              </a:rPr>
              <a:t>(2x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x – 4 + 2x – 1)(2x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x – 4 - 2x + 1) = 0</a:t>
            </a:r>
          </a:p>
        </p:txBody>
      </p:sp>
      <p:sp>
        <p:nvSpPr>
          <p:cNvPr id="20" name="Rectangle 3"/>
          <p:cNvSpPr>
            <a:spLocks noChangeArrowheads="1"/>
          </p:cNvSpPr>
          <p:nvPr/>
        </p:nvSpPr>
        <p:spPr bwMode="auto">
          <a:xfrm>
            <a:off x="228600" y="2743200"/>
            <a:ext cx="8915400" cy="519113"/>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&lt;=&gt; </a:t>
            </a:r>
            <a:r>
              <a:rPr lang="fr-FR" sz="2800" b="1">
                <a:solidFill>
                  <a:srgbClr val="0000FF"/>
                </a:solidFill>
                <a:latin typeface="Times New Roman" pitchFamily="18" charset="0"/>
                <a:ea typeface="Calibri" pitchFamily="34" charset="0"/>
                <a:cs typeface="Times New Roman" pitchFamily="18" charset="0"/>
              </a:rPr>
              <a:t>(2x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+ 3x – 5)(2x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x – 3) = 0</a:t>
            </a:r>
          </a:p>
        </p:txBody>
      </p:sp>
      <p:sp>
        <p:nvSpPr>
          <p:cNvPr id="21" name="Rectangle 3"/>
          <p:cNvSpPr>
            <a:spLocks noChangeArrowheads="1"/>
          </p:cNvSpPr>
          <p:nvPr/>
        </p:nvSpPr>
        <p:spPr bwMode="auto">
          <a:xfrm>
            <a:off x="228600" y="3352800"/>
            <a:ext cx="8915400" cy="519113"/>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&lt;=&gt; </a:t>
            </a:r>
            <a:r>
              <a:rPr lang="fr-FR" sz="2800" b="1">
                <a:solidFill>
                  <a:srgbClr val="0000FF"/>
                </a:solidFill>
                <a:latin typeface="Times New Roman" pitchFamily="18" charset="0"/>
                <a:ea typeface="Calibri" pitchFamily="34" charset="0"/>
                <a:cs typeface="Times New Roman" pitchFamily="18" charset="0"/>
              </a:rPr>
              <a:t>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+ 3x – 5 = 0 hoặc 2x</a:t>
            </a:r>
            <a:r>
              <a:rPr lang="fr-FR" sz="2800" b="1" baseline="30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x – 3 = 0</a:t>
            </a:r>
          </a:p>
        </p:txBody>
      </p:sp>
      <p:sp>
        <p:nvSpPr>
          <p:cNvPr id="22" name="Rectangle 3"/>
          <p:cNvSpPr>
            <a:spLocks noChangeArrowheads="1"/>
          </p:cNvSpPr>
          <p:nvPr/>
        </p:nvSpPr>
        <p:spPr bwMode="auto">
          <a:xfrm>
            <a:off x="228600" y="3900488"/>
            <a:ext cx="8915400" cy="519112"/>
          </a:xfrm>
          <a:prstGeom prst="rect">
            <a:avLst/>
          </a:prstGeom>
          <a:noFill/>
          <a:ln w="9525">
            <a:noFill/>
            <a:miter lim="800000"/>
            <a:headEnd/>
            <a:tailEnd/>
          </a:ln>
          <a:effectLst/>
        </p:spPr>
        <p:txBody>
          <a:bodyPr anchor="ctr">
            <a:spAutoFit/>
          </a:bodyPr>
          <a:lstStyle/>
          <a:p>
            <a:pPr indent="539750" algn="just" eaLnBrk="0" hangingPunct="0"/>
            <a:r>
              <a:rPr lang="fr-FR" sz="2800" b="1">
                <a:latin typeface="Times New Roman" pitchFamily="18" charset="0"/>
                <a:ea typeface="Calibri" pitchFamily="34" charset="0"/>
                <a:cs typeface="Times New Roman" pitchFamily="18" charset="0"/>
              </a:rPr>
              <a:t>&lt;=&gt; </a:t>
            </a:r>
            <a:r>
              <a:rPr lang="fr-FR" sz="2800" b="1">
                <a:solidFill>
                  <a:srgbClr val="0000FF"/>
                </a:solidFill>
                <a:latin typeface="Times New Roman" pitchFamily="18" charset="0"/>
                <a:ea typeface="Calibri" pitchFamily="34" charset="0"/>
                <a:cs typeface="Times New Roman" pitchFamily="18" charset="0"/>
              </a:rPr>
              <a:t>x</a:t>
            </a:r>
            <a:r>
              <a:rPr lang="fr-FR" sz="2800" b="1" baseline="-25000">
                <a:solidFill>
                  <a:srgbClr val="0000FF"/>
                </a:solidFill>
                <a:latin typeface="Times New Roman" pitchFamily="18" charset="0"/>
                <a:ea typeface="Calibri" pitchFamily="34" charset="0"/>
                <a:cs typeface="Times New Roman" pitchFamily="18" charset="0"/>
              </a:rPr>
              <a:t>1</a:t>
            </a:r>
            <a:r>
              <a:rPr lang="fr-FR" sz="2800" b="1">
                <a:solidFill>
                  <a:srgbClr val="0000FF"/>
                </a:solidFill>
                <a:latin typeface="Times New Roman" pitchFamily="18" charset="0"/>
                <a:ea typeface="Calibri" pitchFamily="34" charset="0"/>
                <a:cs typeface="Times New Roman" pitchFamily="18" charset="0"/>
              </a:rPr>
              <a:t> = 1 và x</a:t>
            </a:r>
            <a:r>
              <a:rPr lang="fr-FR" sz="2800" b="1" baseline="-25000">
                <a:solidFill>
                  <a:srgbClr val="0000FF"/>
                </a:solidFill>
                <a:latin typeface="Times New Roman" pitchFamily="18" charset="0"/>
                <a:ea typeface="Calibri" pitchFamily="34" charset="0"/>
                <a:cs typeface="Times New Roman" pitchFamily="18" charset="0"/>
              </a:rPr>
              <a:t>2</a:t>
            </a:r>
            <a:r>
              <a:rPr lang="fr-FR" sz="2800" b="1">
                <a:solidFill>
                  <a:srgbClr val="0000FF"/>
                </a:solidFill>
                <a:latin typeface="Times New Roman" pitchFamily="18" charset="0"/>
                <a:ea typeface="Calibri" pitchFamily="34" charset="0"/>
                <a:cs typeface="Times New Roman" pitchFamily="18" charset="0"/>
              </a:rPr>
              <a:t> = - 2,5 hoặc x</a:t>
            </a:r>
            <a:r>
              <a:rPr lang="fr-FR" sz="2800" b="1" baseline="-25000">
                <a:solidFill>
                  <a:srgbClr val="0000FF"/>
                </a:solidFill>
                <a:latin typeface="Times New Roman" pitchFamily="18" charset="0"/>
                <a:ea typeface="Calibri" pitchFamily="34" charset="0"/>
                <a:cs typeface="Times New Roman" pitchFamily="18" charset="0"/>
              </a:rPr>
              <a:t>3</a:t>
            </a:r>
            <a:r>
              <a:rPr lang="fr-FR" sz="2800" b="1">
                <a:solidFill>
                  <a:srgbClr val="0000FF"/>
                </a:solidFill>
                <a:latin typeface="Times New Roman" pitchFamily="18" charset="0"/>
                <a:ea typeface="Calibri" pitchFamily="34" charset="0"/>
                <a:cs typeface="Times New Roman" pitchFamily="18" charset="0"/>
              </a:rPr>
              <a:t> = -1 và x</a:t>
            </a:r>
            <a:r>
              <a:rPr lang="fr-FR" sz="2800" b="1" baseline="-25000">
                <a:solidFill>
                  <a:srgbClr val="0000FF"/>
                </a:solidFill>
                <a:latin typeface="Times New Roman" pitchFamily="18" charset="0"/>
                <a:ea typeface="Calibri" pitchFamily="34" charset="0"/>
                <a:cs typeface="Times New Roman" pitchFamily="18" charset="0"/>
              </a:rPr>
              <a:t>4</a:t>
            </a:r>
            <a:r>
              <a:rPr lang="fr-FR" sz="2800" b="1">
                <a:solidFill>
                  <a:srgbClr val="0000FF"/>
                </a:solidFill>
                <a:latin typeface="Times New Roman" pitchFamily="18" charset="0"/>
                <a:ea typeface="Calibri" pitchFamily="34" charset="0"/>
                <a:cs typeface="Times New Roman" pitchFamily="18" charset="0"/>
              </a:rPr>
              <a:t> = 1,5 </a:t>
            </a:r>
          </a:p>
        </p:txBody>
      </p:sp>
      <p:sp>
        <p:nvSpPr>
          <p:cNvPr id="23" name="Rectangle 3"/>
          <p:cNvSpPr>
            <a:spLocks noChangeArrowheads="1"/>
          </p:cNvSpPr>
          <p:nvPr/>
        </p:nvSpPr>
        <p:spPr bwMode="auto">
          <a:xfrm>
            <a:off x="533400" y="4495800"/>
            <a:ext cx="8610600" cy="946150"/>
          </a:xfrm>
          <a:prstGeom prst="rect">
            <a:avLst/>
          </a:prstGeom>
          <a:noFill/>
          <a:ln w="9525">
            <a:noFill/>
            <a:miter lim="800000"/>
            <a:headEnd/>
            <a:tailEnd/>
          </a:ln>
          <a:effectLst/>
        </p:spPr>
        <p:txBody>
          <a:bodyPr anchor="ctr">
            <a:spAutoFit/>
          </a:bodyPr>
          <a:lstStyle/>
          <a:p>
            <a:pPr indent="539750">
              <a:defRPr/>
            </a:pPr>
            <a:r>
              <a:rPr lang="fr-FR" sz="2800" b="1">
                <a:latin typeface="+mj-lt"/>
                <a:ea typeface="Calibri" pitchFamily="34" charset="0"/>
                <a:cs typeface="Times New Roman" pitchFamily="18" charset="0"/>
              </a:rPr>
              <a:t>Vậy phương trình có 4 nghiệm: </a:t>
            </a:r>
            <a:r>
              <a:rPr lang="fr-FR" sz="2800" b="1">
                <a:solidFill>
                  <a:srgbClr val="0000FF"/>
                </a:solidFill>
                <a:latin typeface="Times New Roman"/>
                <a:ea typeface="Calibri" pitchFamily="34" charset="0"/>
                <a:cs typeface="Times New Roman" pitchFamily="18" charset="0"/>
              </a:rPr>
              <a:t>x</a:t>
            </a:r>
            <a:r>
              <a:rPr lang="fr-FR" sz="2800" b="1" baseline="-25000">
                <a:solidFill>
                  <a:srgbClr val="0000FF"/>
                </a:solidFill>
                <a:latin typeface="Times New Roman"/>
                <a:ea typeface="Calibri" pitchFamily="34" charset="0"/>
                <a:cs typeface="Times New Roman" pitchFamily="18" charset="0"/>
              </a:rPr>
              <a:t>1</a:t>
            </a:r>
            <a:r>
              <a:rPr lang="fr-FR" sz="2800" b="1">
                <a:solidFill>
                  <a:srgbClr val="0000FF"/>
                </a:solidFill>
                <a:latin typeface="Times New Roman"/>
                <a:ea typeface="Calibri" pitchFamily="34" charset="0"/>
                <a:cs typeface="Times New Roman" pitchFamily="18" charset="0"/>
              </a:rPr>
              <a:t> = 1; x</a:t>
            </a:r>
            <a:r>
              <a:rPr lang="fr-FR" sz="2800" b="1" baseline="-25000">
                <a:solidFill>
                  <a:srgbClr val="0000FF"/>
                </a:solidFill>
                <a:latin typeface="Times New Roman"/>
                <a:ea typeface="Calibri" pitchFamily="34" charset="0"/>
                <a:cs typeface="Times New Roman" pitchFamily="18" charset="0"/>
              </a:rPr>
              <a:t>2</a:t>
            </a:r>
            <a:r>
              <a:rPr lang="fr-FR" sz="2800" b="1">
                <a:solidFill>
                  <a:srgbClr val="0000FF"/>
                </a:solidFill>
                <a:latin typeface="Times New Roman"/>
                <a:ea typeface="Calibri" pitchFamily="34" charset="0"/>
                <a:cs typeface="Times New Roman" pitchFamily="18" charset="0"/>
              </a:rPr>
              <a:t> = - 2,5 </a:t>
            </a:r>
          </a:p>
          <a:p>
            <a:pPr indent="5381625">
              <a:defRPr/>
            </a:pPr>
            <a:r>
              <a:rPr lang="fr-FR" sz="2800" b="1">
                <a:solidFill>
                  <a:srgbClr val="0000FF"/>
                </a:solidFill>
                <a:latin typeface="Times New Roman"/>
                <a:ea typeface="Calibri" pitchFamily="34" charset="0"/>
                <a:cs typeface="Times New Roman" pitchFamily="18" charset="0"/>
              </a:rPr>
              <a:t>x</a:t>
            </a:r>
            <a:r>
              <a:rPr lang="fr-FR" sz="2800" b="1" baseline="-25000">
                <a:solidFill>
                  <a:srgbClr val="0000FF"/>
                </a:solidFill>
                <a:latin typeface="Times New Roman"/>
                <a:ea typeface="Calibri" pitchFamily="34" charset="0"/>
                <a:cs typeface="Times New Roman" pitchFamily="18" charset="0"/>
              </a:rPr>
              <a:t>3</a:t>
            </a:r>
            <a:r>
              <a:rPr lang="fr-FR" sz="2800" b="1">
                <a:solidFill>
                  <a:srgbClr val="0000FF"/>
                </a:solidFill>
                <a:latin typeface="Times New Roman"/>
                <a:ea typeface="Calibri" pitchFamily="34" charset="0"/>
                <a:cs typeface="Times New Roman" pitchFamily="18" charset="0"/>
              </a:rPr>
              <a:t> = -1 ; x</a:t>
            </a:r>
            <a:r>
              <a:rPr lang="fr-FR" sz="2800" b="1" baseline="-25000">
                <a:solidFill>
                  <a:srgbClr val="0000FF"/>
                </a:solidFill>
                <a:latin typeface="Times New Roman"/>
                <a:ea typeface="Calibri" pitchFamily="34" charset="0"/>
                <a:cs typeface="Times New Roman" pitchFamily="18" charset="0"/>
              </a:rPr>
              <a:t>4</a:t>
            </a:r>
            <a:r>
              <a:rPr lang="fr-FR" sz="2800" b="1">
                <a:solidFill>
                  <a:srgbClr val="0000FF"/>
                </a:solidFill>
                <a:latin typeface="Times New Roman"/>
                <a:ea typeface="Calibri" pitchFamily="34" charset="0"/>
                <a:cs typeface="Times New Roman" pitchFamily="18" charset="0"/>
              </a:rPr>
              <a:t> = 1,5 </a:t>
            </a:r>
            <a:r>
              <a:rPr lang="fr-FR" sz="2800" b="1">
                <a:latin typeface="+mj-lt"/>
                <a:ea typeface="Calibri" pitchFamily="34" charset="0"/>
                <a:cs typeface="Times New Roman" pitchFamily="18" charset="0"/>
              </a:rPr>
              <a:t> </a:t>
            </a:r>
            <a:endParaRPr lang="fr-FR" sz="2800" b="1">
              <a:solidFill>
                <a:srgbClr val="0000FF"/>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diamond(in)">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diamond(in)">
                                      <p:cBhvr>
                                        <p:cTn id="12" dur="1000"/>
                                        <p:tgtEl>
                                          <p:spTgt spid="14"/>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diamond(in)">
                                      <p:cBhvr>
                                        <p:cTn id="15" dur="1000"/>
                                        <p:tgtEl>
                                          <p:spTgt spid="20"/>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diamond(in)">
                                      <p:cBhvr>
                                        <p:cTn id="18" dur="1000"/>
                                        <p:tgtEl>
                                          <p:spTgt spid="21"/>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diamond(in)">
                                      <p:cBhvr>
                                        <p:cTn id="21" dur="1000"/>
                                        <p:tgtEl>
                                          <p:spTgt spid="22"/>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diamond(in)">
                                      <p:cBhvr>
                                        <p:cTn id="24"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0"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0"/>
            <a:ext cx="9144000" cy="1066800"/>
          </a:xfrm>
          <a:gradFill rotWithShape="1">
            <a:gsLst>
              <a:gs pos="0">
                <a:srgbClr val="FFFFFF"/>
              </a:gs>
              <a:gs pos="100000">
                <a:srgbClr val="FF00FF"/>
              </a:gs>
            </a:gsLst>
            <a:path path="shape">
              <a:fillToRect l="50000" t="50000" r="50000" b="50000"/>
            </a:path>
          </a:gradFill>
        </p:spPr>
        <p:txBody>
          <a:bodyPr/>
          <a:lstStyle/>
          <a:p>
            <a:pPr eaLnBrk="1" hangingPunct="1"/>
            <a:r>
              <a:rPr lang="en-US" smtClean="0">
                <a:solidFill>
                  <a:srgbClr val="000099"/>
                </a:solidFill>
                <a:latin typeface="Times New Roman" pitchFamily="18" charset="0"/>
                <a:cs typeface="Times New Roman" pitchFamily="18" charset="0"/>
              </a:rPr>
              <a:t>HƯỚNG DẪN HỌC SINH TỰ HỌC</a:t>
            </a:r>
          </a:p>
        </p:txBody>
      </p:sp>
      <p:sp>
        <p:nvSpPr>
          <p:cNvPr id="7172" name="Rectangle 3"/>
          <p:cNvSpPr>
            <a:spLocks noGrp="1" noChangeArrowheads="1"/>
          </p:cNvSpPr>
          <p:nvPr>
            <p:ph type="body" idx="1"/>
          </p:nvPr>
        </p:nvSpPr>
        <p:spPr/>
        <p:txBody>
          <a:bodyPr/>
          <a:lstStyle/>
          <a:p>
            <a:pPr>
              <a:buFontTx/>
              <a:buNone/>
            </a:pPr>
            <a:r>
              <a:rPr lang="vi-VN" smtClean="0">
                <a:latin typeface="+mj-lt"/>
              </a:rPr>
              <a:t>- Nắm chắc các cách giải các dạng phương trình có thể quy về phương trình bậc hai.</a:t>
            </a:r>
            <a:endParaRPr lang="en-US" smtClean="0">
              <a:latin typeface="+mj-lt"/>
            </a:endParaRPr>
          </a:p>
          <a:p>
            <a:pPr>
              <a:buFontTx/>
              <a:buNone/>
            </a:pPr>
            <a:r>
              <a:rPr lang="vi-VN" smtClean="0">
                <a:latin typeface="+mj-lt"/>
              </a:rPr>
              <a:t>- Làm bài tập </a:t>
            </a:r>
            <a:r>
              <a:rPr lang="vi-VN" smtClean="0">
                <a:latin typeface="Times New Roman" pitchFamily="18" charset="0"/>
                <a:cs typeface="Times New Roman" pitchFamily="18" charset="0"/>
              </a:rPr>
              <a:t>34</a:t>
            </a:r>
            <a:r>
              <a:rPr lang="en-US" smtClean="0">
                <a:latin typeface="Times New Roman" pitchFamily="18" charset="0"/>
                <a:cs typeface="Times New Roman" pitchFamily="18" charset="0"/>
              </a:rPr>
              <a:t>, 35, 36a SGK/56</a:t>
            </a:r>
          </a:p>
          <a:p>
            <a:pPr>
              <a:buFontTx/>
              <a:buNone/>
            </a:pPr>
            <a:r>
              <a:rPr lang="vi-VN" b="1" smtClean="0">
                <a:latin typeface="Times New Roman" pitchFamily="18" charset="0"/>
                <a:cs typeface="Times New Roman" pitchFamily="18" charset="0"/>
              </a:rPr>
              <a:t>Bài tập:</a:t>
            </a:r>
            <a:endParaRPr lang="en-US" smtClean="0">
              <a:latin typeface="Times New Roman" pitchFamily="18" charset="0"/>
              <a:cs typeface="Times New Roman" pitchFamily="18" charset="0"/>
            </a:endParaRPr>
          </a:p>
          <a:p>
            <a:pPr>
              <a:buFontTx/>
              <a:buNone/>
            </a:pPr>
            <a:r>
              <a:rPr lang="en-US" smtClean="0">
                <a:latin typeface="+mj-lt"/>
              </a:rPr>
              <a:t>	</a:t>
            </a:r>
            <a:r>
              <a:rPr lang="vi-VN" smtClean="0">
                <a:latin typeface="+mj-lt"/>
              </a:rPr>
              <a:t>Giải phương trình sau: </a:t>
            </a:r>
            <a:endParaRPr lang="en-US" smtClean="0">
              <a:latin typeface="+mj-lt"/>
            </a:endParaRPr>
          </a:p>
          <a:p>
            <a:pPr algn="just" eaLnBrk="1" hangingPunct="1">
              <a:buFontTx/>
              <a:buChar char="-"/>
            </a:pPr>
            <a:endParaRPr lang="en-US" smtClean="0">
              <a:latin typeface="+mj-lt"/>
            </a:endParaRPr>
          </a:p>
        </p:txBody>
      </p:sp>
      <p:graphicFrame>
        <p:nvGraphicFramePr>
          <p:cNvPr id="7170" name="Object 4"/>
          <p:cNvGraphicFramePr>
            <a:graphicFrameLocks noChangeAspect="1"/>
          </p:cNvGraphicFramePr>
          <p:nvPr/>
        </p:nvGraphicFramePr>
        <p:xfrm>
          <a:off x="4732338" y="3505200"/>
          <a:ext cx="3719512" cy="1295400"/>
        </p:xfrm>
        <a:graphic>
          <a:graphicData uri="http://schemas.openxmlformats.org/presentationml/2006/ole">
            <p:oleObj spid="_x0000_s8194" name="Equation" r:id="rId3" imgW="1726920" imgH="507960" progId="Equation.DSMT4">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17"/>
          <p:cNvSpPr>
            <a:spLocks noChangeArrowheads="1"/>
          </p:cNvSpPr>
          <p:nvPr/>
        </p:nvSpPr>
        <p:spPr bwMode="auto">
          <a:xfrm>
            <a:off x="76200" y="1000124"/>
            <a:ext cx="8839200" cy="1362075"/>
          </a:xfrm>
          <a:prstGeom prst="rect">
            <a:avLst/>
          </a:prstGeom>
          <a:noFill/>
          <a:ln w="9525">
            <a:noFill/>
            <a:miter lim="800000"/>
            <a:headEnd/>
            <a:tailEnd/>
          </a:ln>
        </p:spPr>
        <p:txBody>
          <a:bodyPr/>
          <a:lstStyle/>
          <a:p>
            <a:pPr marL="342900" indent="-342900">
              <a:spcBef>
                <a:spcPct val="20000"/>
              </a:spcBef>
            </a:pPr>
            <a:r>
              <a:rPr lang="en-US" sz="3200" b="1" smtClean="0">
                <a:solidFill>
                  <a:srgbClr val="000066"/>
                </a:solidFill>
                <a:latin typeface="Times New Roman" pitchFamily="18" charset="0"/>
              </a:rPr>
              <a:t>Câu 1: Định nghĩa phương </a:t>
            </a:r>
            <a:r>
              <a:rPr lang="en-US" sz="3200" b="1">
                <a:solidFill>
                  <a:srgbClr val="000066"/>
                </a:solidFill>
                <a:latin typeface="Times New Roman" pitchFamily="18" charset="0"/>
              </a:rPr>
              <a:t>trình trùng </a:t>
            </a:r>
            <a:r>
              <a:rPr lang="en-US" sz="3200" b="1" smtClean="0">
                <a:solidFill>
                  <a:srgbClr val="000066"/>
                </a:solidFill>
                <a:latin typeface="Times New Roman" pitchFamily="18" charset="0"/>
              </a:rPr>
              <a:t>phương?</a:t>
            </a:r>
          </a:p>
          <a:p>
            <a:pPr marL="342900" indent="-342900">
              <a:spcBef>
                <a:spcPct val="20000"/>
              </a:spcBef>
            </a:pPr>
            <a:r>
              <a:rPr lang="en-US" sz="3200" b="1" smtClean="0">
                <a:solidFill>
                  <a:srgbClr val="000066"/>
                </a:solidFill>
                <a:latin typeface="Times New Roman" pitchFamily="18" charset="0"/>
              </a:rPr>
              <a:t>Câu 2: Cho ví dụ về phương trình trùng phương?</a:t>
            </a:r>
          </a:p>
          <a:p>
            <a:pPr marL="342900" indent="-342900">
              <a:spcBef>
                <a:spcPct val="20000"/>
              </a:spcBef>
            </a:pPr>
            <a:endParaRPr lang="en-US" sz="3200" b="1" smtClean="0">
              <a:solidFill>
                <a:srgbClr val="000066"/>
              </a:solidFill>
              <a:latin typeface="Times New Roman" pitchFamily="18" charset="0"/>
            </a:endParaRPr>
          </a:p>
          <a:p>
            <a:pPr marL="342900" indent="-342900">
              <a:spcBef>
                <a:spcPct val="20000"/>
              </a:spcBef>
            </a:pPr>
            <a:endParaRPr lang="en-US" sz="3200" b="1">
              <a:solidFill>
                <a:srgbClr val="000066"/>
              </a:solidFill>
              <a:latin typeface="Times New Roman" pitchFamily="18" charset="0"/>
            </a:endParaRPr>
          </a:p>
        </p:txBody>
      </p:sp>
      <p:sp>
        <p:nvSpPr>
          <p:cNvPr id="20" name="Rectangle 2"/>
          <p:cNvSpPr>
            <a:spLocks noGrp="1" noChangeArrowheads="1"/>
          </p:cNvSpPr>
          <p:nvPr>
            <p:ph type="title"/>
          </p:nvPr>
        </p:nvSpPr>
        <p:spPr>
          <a:xfrm>
            <a:off x="2286000" y="0"/>
            <a:ext cx="4191000" cy="914400"/>
          </a:xfrm>
          <a:gradFill rotWithShape="1">
            <a:gsLst>
              <a:gs pos="0">
                <a:srgbClr val="FFFFFF"/>
              </a:gs>
              <a:gs pos="100000">
                <a:srgbClr val="FF00FF"/>
              </a:gs>
            </a:gsLst>
            <a:path path="shape">
              <a:fillToRect l="50000" t="50000" r="50000" b="50000"/>
            </a:path>
          </a:gradFill>
        </p:spPr>
        <p:txBody>
          <a:bodyPr>
            <a:normAutofit/>
          </a:bodyPr>
          <a:lstStyle/>
          <a:p>
            <a:pPr eaLnBrk="1" hangingPunct="1"/>
            <a:r>
              <a:rPr lang="en-US" sz="2800" b="1" smtClean="0">
                <a:solidFill>
                  <a:srgbClr val="000099"/>
                </a:solidFill>
                <a:latin typeface="Times New Roman" pitchFamily="18" charset="0"/>
                <a:cs typeface="Times New Roman" pitchFamily="18" charset="0"/>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1000"/>
                                        <p:tgtEl>
                                          <p:spTgt spid="33"/>
                                        </p:tgtEl>
                                      </p:cBhvr>
                                    </p:animEffect>
                                    <p:anim calcmode="lin" valueType="num">
                                      <p:cBhvr>
                                        <p:cTn id="13" dur="1000" fill="hold"/>
                                        <p:tgtEl>
                                          <p:spTgt spid="33"/>
                                        </p:tgtEl>
                                        <p:attrNameLst>
                                          <p:attrName>ppt_x</p:attrName>
                                        </p:attrNameLst>
                                      </p:cBhvr>
                                      <p:tavLst>
                                        <p:tav tm="0">
                                          <p:val>
                                            <p:strVal val="#ppt_x"/>
                                          </p:val>
                                        </p:tav>
                                        <p:tav tm="100000">
                                          <p:val>
                                            <p:strVal val="#ppt_x"/>
                                          </p:val>
                                        </p:tav>
                                      </p:tavLst>
                                    </p:anim>
                                    <p:anim calcmode="lin" valueType="num">
                                      <p:cBhvr>
                                        <p:cTn id="14"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55575" y="395288"/>
            <a:ext cx="8142288" cy="563562"/>
          </a:xfrm>
          <a:prstGeom prst="rect">
            <a:avLst/>
          </a:prstGeom>
        </p:spPr>
        <p:txBody>
          <a:bodyPr/>
          <a:lstStyle/>
          <a:p>
            <a:pPr algn="ctr">
              <a:defRPr/>
            </a:pPr>
            <a:r>
              <a:rPr lang="en-US" sz="2100" b="1" kern="0" dirty="0">
                <a:solidFill>
                  <a:schemeClr val="bg1"/>
                </a:solidFill>
                <a:latin typeface="Times New Roman" pitchFamily="18" charset="0"/>
                <a:ea typeface="+mj-ea"/>
                <a:cs typeface="Times New Roman" pitchFamily="18" charset="0"/>
              </a:rPr>
              <a:t>BÀI 7: PHƯƠNG TRÌNH QUY VỀ PHƯƠNG TRÌNH BẬC HAI</a:t>
            </a:r>
          </a:p>
        </p:txBody>
      </p:sp>
      <p:sp>
        <p:nvSpPr>
          <p:cNvPr id="12" name="Rectangle 17"/>
          <p:cNvSpPr>
            <a:spLocks noChangeArrowheads="1"/>
          </p:cNvSpPr>
          <p:nvPr/>
        </p:nvSpPr>
        <p:spPr bwMode="auto">
          <a:xfrm>
            <a:off x="0" y="914400"/>
            <a:ext cx="8229600" cy="1219200"/>
          </a:xfrm>
          <a:prstGeom prst="rect">
            <a:avLst/>
          </a:prstGeom>
          <a:noFill/>
          <a:ln w="9525">
            <a:noFill/>
            <a:miter lim="800000"/>
            <a:headEnd/>
            <a:tailEnd/>
          </a:ln>
        </p:spPr>
        <p:txBody>
          <a:bodyPr/>
          <a:lstStyle/>
          <a:p>
            <a:pPr marL="342900" indent="-342900">
              <a:spcBef>
                <a:spcPct val="20000"/>
              </a:spcBef>
            </a:pPr>
            <a:r>
              <a:rPr lang="en-US" sz="3200" b="1" smtClean="0">
                <a:solidFill>
                  <a:srgbClr val="000066"/>
                </a:solidFill>
                <a:latin typeface="Times New Roman" pitchFamily="18" charset="0"/>
              </a:rPr>
              <a:t> </a:t>
            </a:r>
            <a:r>
              <a:rPr lang="en-US" sz="3200" b="1">
                <a:solidFill>
                  <a:srgbClr val="000066"/>
                </a:solidFill>
                <a:latin typeface="Times New Roman" pitchFamily="18" charset="0"/>
              </a:rPr>
              <a:t>Phương trình trùng </a:t>
            </a:r>
            <a:r>
              <a:rPr lang="en-US" sz="3200" b="1" smtClean="0">
                <a:solidFill>
                  <a:srgbClr val="000066"/>
                </a:solidFill>
                <a:latin typeface="Times New Roman" pitchFamily="18" charset="0"/>
              </a:rPr>
              <a:t>phương là phương trình có dạng: </a:t>
            </a:r>
            <a:endParaRPr lang="en-US" sz="3200" b="1">
              <a:solidFill>
                <a:srgbClr val="000066"/>
              </a:solidFill>
              <a:latin typeface="Times New Roman" pitchFamily="18" charset="0"/>
            </a:endParaRPr>
          </a:p>
        </p:txBody>
      </p:sp>
      <p:graphicFrame>
        <p:nvGraphicFramePr>
          <p:cNvPr id="44034" name="Object 2"/>
          <p:cNvGraphicFramePr>
            <a:graphicFrameLocks noChangeAspect="1"/>
          </p:cNvGraphicFramePr>
          <p:nvPr/>
        </p:nvGraphicFramePr>
        <p:xfrm>
          <a:off x="2057400" y="1395412"/>
          <a:ext cx="3798888" cy="585788"/>
        </p:xfrm>
        <a:graphic>
          <a:graphicData uri="http://schemas.openxmlformats.org/presentationml/2006/ole">
            <p:oleObj spid="_x0000_s2050" name="Equation" r:id="rId3" imgW="1562100" imgH="228600" progId="Equation.DSMT4">
              <p:embed/>
            </p:oleObj>
          </a:graphicData>
        </a:graphic>
      </p:graphicFrame>
      <p:sp>
        <p:nvSpPr>
          <p:cNvPr id="6" name="Rectangle 19"/>
          <p:cNvSpPr>
            <a:spLocks noChangeArrowheads="1"/>
          </p:cNvSpPr>
          <p:nvPr/>
        </p:nvSpPr>
        <p:spPr bwMode="auto">
          <a:xfrm>
            <a:off x="0" y="2781300"/>
            <a:ext cx="9372600" cy="1066800"/>
          </a:xfrm>
          <a:prstGeom prst="rect">
            <a:avLst/>
          </a:prstGeom>
          <a:noFill/>
          <a:ln w="9525">
            <a:noFill/>
            <a:miter lim="800000"/>
            <a:headEnd/>
            <a:tailEnd/>
          </a:ln>
        </p:spPr>
        <p:txBody>
          <a:bodyPr/>
          <a:lstStyle/>
          <a:p>
            <a:pPr indent="169863">
              <a:spcBef>
                <a:spcPct val="20000"/>
              </a:spcBef>
              <a:defRPr/>
            </a:pPr>
            <a:r>
              <a:rPr lang="en-US" sz="2800" dirty="0" err="1">
                <a:latin typeface="Times New Roman" pitchFamily="18" charset="0"/>
              </a:rPr>
              <a:t>Trong</a:t>
            </a:r>
            <a:r>
              <a:rPr lang="en-US" sz="2800" dirty="0">
                <a:latin typeface="Times New Roman" pitchFamily="18" charset="0"/>
              </a:rPr>
              <a:t> </a:t>
            </a:r>
            <a:r>
              <a:rPr lang="en-US" sz="2800" dirty="0" err="1">
                <a:latin typeface="Times New Roman" pitchFamily="18" charset="0"/>
              </a:rPr>
              <a:t>các</a:t>
            </a:r>
            <a:r>
              <a:rPr lang="en-US" sz="2800" dirty="0">
                <a:latin typeface="Times New Roman" pitchFamily="18" charset="0"/>
              </a:rPr>
              <a:t> </a:t>
            </a:r>
            <a:r>
              <a:rPr lang="en-US" sz="2800" dirty="0" err="1">
                <a:latin typeface="Times New Roman" pitchFamily="18" charset="0"/>
              </a:rPr>
              <a:t>phương</a:t>
            </a:r>
            <a:r>
              <a:rPr lang="en-US" sz="2800" dirty="0">
                <a:latin typeface="Times New Roman" pitchFamily="18" charset="0"/>
              </a:rPr>
              <a:t> </a:t>
            </a:r>
            <a:r>
              <a:rPr lang="en-US" sz="2800" dirty="0" err="1">
                <a:latin typeface="Times New Roman" pitchFamily="18" charset="0"/>
              </a:rPr>
              <a:t>trình</a:t>
            </a:r>
            <a:r>
              <a:rPr lang="en-US" sz="2800" dirty="0">
                <a:latin typeface="Times New Roman" pitchFamily="18" charset="0"/>
              </a:rPr>
              <a:t> </a:t>
            </a:r>
            <a:r>
              <a:rPr lang="en-US" sz="2800" dirty="0" err="1">
                <a:latin typeface="Times New Roman" pitchFamily="18" charset="0"/>
              </a:rPr>
              <a:t>sau</a:t>
            </a:r>
            <a:r>
              <a:rPr lang="en-US" sz="2800" dirty="0">
                <a:latin typeface="Times New Roman" pitchFamily="18" charset="0"/>
              </a:rPr>
              <a:t>, </a:t>
            </a:r>
            <a:r>
              <a:rPr lang="en-US" sz="2800" dirty="0" err="1">
                <a:latin typeface="Times New Roman" pitchFamily="18" charset="0"/>
              </a:rPr>
              <a:t>phương</a:t>
            </a:r>
            <a:r>
              <a:rPr lang="en-US" sz="2800" dirty="0">
                <a:latin typeface="Times New Roman" pitchFamily="18" charset="0"/>
              </a:rPr>
              <a:t> </a:t>
            </a:r>
            <a:r>
              <a:rPr lang="en-US" sz="2800" dirty="0" err="1">
                <a:latin typeface="Times New Roman" pitchFamily="18" charset="0"/>
              </a:rPr>
              <a:t>trình</a:t>
            </a:r>
            <a:r>
              <a:rPr lang="en-US" sz="2800" dirty="0">
                <a:latin typeface="Times New Roman" pitchFamily="18" charset="0"/>
              </a:rPr>
              <a:t> </a:t>
            </a:r>
            <a:r>
              <a:rPr lang="en-US" sz="2800" dirty="0" err="1">
                <a:latin typeface="Times New Roman" pitchFamily="18" charset="0"/>
              </a:rPr>
              <a:t>nào</a:t>
            </a:r>
            <a:r>
              <a:rPr lang="en-US" sz="2800" dirty="0">
                <a:latin typeface="Times New Roman" pitchFamily="18" charset="0"/>
              </a:rPr>
              <a:t> </a:t>
            </a:r>
            <a:r>
              <a:rPr lang="en-US" sz="2800" dirty="0" err="1">
                <a:latin typeface="Times New Roman" pitchFamily="18" charset="0"/>
              </a:rPr>
              <a:t>là</a:t>
            </a:r>
            <a:r>
              <a:rPr lang="en-US" sz="2800" dirty="0">
                <a:latin typeface="Times New Roman" pitchFamily="18" charset="0"/>
              </a:rPr>
              <a:t> </a:t>
            </a:r>
            <a:r>
              <a:rPr lang="en-US" sz="2800" dirty="0" err="1">
                <a:latin typeface="Times New Roman" pitchFamily="18" charset="0"/>
              </a:rPr>
              <a:t>phương</a:t>
            </a:r>
            <a:r>
              <a:rPr lang="en-US" sz="2800" dirty="0">
                <a:latin typeface="Times New Roman" pitchFamily="18" charset="0"/>
              </a:rPr>
              <a:t> </a:t>
            </a:r>
            <a:r>
              <a:rPr lang="en-US" sz="2800" dirty="0" err="1">
                <a:latin typeface="Times New Roman" pitchFamily="18" charset="0"/>
              </a:rPr>
              <a:t>trình</a:t>
            </a:r>
            <a:r>
              <a:rPr lang="en-US" sz="2800" dirty="0">
                <a:latin typeface="Times New Roman" pitchFamily="18" charset="0"/>
              </a:rPr>
              <a:t> </a:t>
            </a:r>
            <a:r>
              <a:rPr lang="en-US" sz="2800" dirty="0" err="1">
                <a:latin typeface="Times New Roman" pitchFamily="18" charset="0"/>
              </a:rPr>
              <a:t>trùng</a:t>
            </a:r>
            <a:r>
              <a:rPr lang="en-US" sz="2800" dirty="0">
                <a:latin typeface="Times New Roman" pitchFamily="18" charset="0"/>
              </a:rPr>
              <a:t> </a:t>
            </a:r>
            <a:r>
              <a:rPr lang="en-US" sz="2800" err="1">
                <a:latin typeface="Times New Roman" pitchFamily="18" charset="0"/>
              </a:rPr>
              <a:t>phương</a:t>
            </a:r>
            <a:r>
              <a:rPr lang="en-US" sz="2800" smtClean="0">
                <a:latin typeface="Times New Roman" pitchFamily="18" charset="0"/>
              </a:rPr>
              <a:t>? Chỉ ra các hệ số a, b,c của PT trùng phương đó?</a:t>
            </a:r>
            <a:endParaRPr lang="en-US" sz="2800" dirty="0">
              <a:latin typeface="Times New Roman" pitchFamily="18" charset="0"/>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p>
          <a:p>
            <a:pPr>
              <a:defRPr/>
            </a:pPr>
            <a:r>
              <a:rPr lang="en-US" sz="2800" b="1" dirty="0">
                <a:solidFill>
                  <a:srgbClr val="0000FF"/>
                </a:solidFill>
                <a:latin typeface="+mj-lt"/>
              </a:rPr>
              <a:t>	</a:t>
            </a:r>
          </a:p>
          <a:p>
            <a:pPr indent="169863">
              <a:spcBef>
                <a:spcPct val="20000"/>
              </a:spcBef>
              <a:defRPr/>
            </a:pPr>
            <a:endParaRPr lang="en-US" sz="2800" b="1" dirty="0">
              <a:solidFill>
                <a:srgbClr val="000066"/>
              </a:solidFill>
              <a:latin typeface="Times New Roman" pitchFamily="18" charset="0"/>
            </a:endParaRPr>
          </a:p>
        </p:txBody>
      </p:sp>
      <p:graphicFrame>
        <p:nvGraphicFramePr>
          <p:cNvPr id="45059" name="Object 3"/>
          <p:cNvGraphicFramePr>
            <a:graphicFrameLocks noChangeAspect="1"/>
          </p:cNvGraphicFramePr>
          <p:nvPr/>
        </p:nvGraphicFramePr>
        <p:xfrm>
          <a:off x="463550" y="3848100"/>
          <a:ext cx="3119438" cy="585788"/>
        </p:xfrm>
        <a:graphic>
          <a:graphicData uri="http://schemas.openxmlformats.org/presentationml/2006/ole">
            <p:oleObj spid="_x0000_s2051" name="Equation" r:id="rId4" imgW="1282700" imgH="228600" progId="Equation.DSMT4">
              <p:embed/>
            </p:oleObj>
          </a:graphicData>
        </a:graphic>
      </p:graphicFrame>
      <p:graphicFrame>
        <p:nvGraphicFramePr>
          <p:cNvPr id="45060" name="Object 4"/>
          <p:cNvGraphicFramePr>
            <a:graphicFrameLocks noChangeAspect="1"/>
          </p:cNvGraphicFramePr>
          <p:nvPr/>
        </p:nvGraphicFramePr>
        <p:xfrm>
          <a:off x="450850" y="4419600"/>
          <a:ext cx="4540250" cy="585788"/>
        </p:xfrm>
        <a:graphic>
          <a:graphicData uri="http://schemas.openxmlformats.org/presentationml/2006/ole">
            <p:oleObj spid="_x0000_s2052" name="Equation" r:id="rId5" imgW="1866900" imgH="228600" progId="Equation.DSMT4">
              <p:embed/>
            </p:oleObj>
          </a:graphicData>
        </a:graphic>
      </p:graphicFrame>
      <p:graphicFrame>
        <p:nvGraphicFramePr>
          <p:cNvPr id="45061" name="Object 5"/>
          <p:cNvGraphicFramePr>
            <a:graphicFrameLocks noChangeAspect="1"/>
          </p:cNvGraphicFramePr>
          <p:nvPr/>
        </p:nvGraphicFramePr>
        <p:xfrm>
          <a:off x="500063" y="4953000"/>
          <a:ext cx="2471737" cy="585788"/>
        </p:xfrm>
        <a:graphic>
          <a:graphicData uri="http://schemas.openxmlformats.org/presentationml/2006/ole">
            <p:oleObj spid="_x0000_s2053" name="Equation" r:id="rId6" imgW="1016000" imgH="228600" progId="Equation.DSMT4">
              <p:embed/>
            </p:oleObj>
          </a:graphicData>
        </a:graphic>
      </p:graphicFrame>
      <p:graphicFrame>
        <p:nvGraphicFramePr>
          <p:cNvPr id="45062" name="Object 6"/>
          <p:cNvGraphicFramePr>
            <a:graphicFrameLocks noChangeAspect="1"/>
          </p:cNvGraphicFramePr>
          <p:nvPr/>
        </p:nvGraphicFramePr>
        <p:xfrm>
          <a:off x="5372100" y="3771900"/>
          <a:ext cx="2132013" cy="585788"/>
        </p:xfrm>
        <a:graphic>
          <a:graphicData uri="http://schemas.openxmlformats.org/presentationml/2006/ole">
            <p:oleObj spid="_x0000_s2054" name="Equation" r:id="rId7" imgW="876300" imgH="228600" progId="Equation.DSMT4">
              <p:embed/>
            </p:oleObj>
          </a:graphicData>
        </a:graphic>
      </p:graphicFrame>
      <p:graphicFrame>
        <p:nvGraphicFramePr>
          <p:cNvPr id="45063" name="Object 7"/>
          <p:cNvGraphicFramePr>
            <a:graphicFrameLocks noChangeAspect="1"/>
          </p:cNvGraphicFramePr>
          <p:nvPr/>
        </p:nvGraphicFramePr>
        <p:xfrm>
          <a:off x="5257800" y="4419600"/>
          <a:ext cx="3027363" cy="585788"/>
        </p:xfrm>
        <a:graphic>
          <a:graphicData uri="http://schemas.openxmlformats.org/presentationml/2006/ole">
            <p:oleObj spid="_x0000_s2055" name="Equation" r:id="rId8" imgW="1244600" imgH="228600" progId="Equation.DSMT4">
              <p:embed/>
            </p:oleObj>
          </a:graphicData>
        </a:graphic>
      </p:graphicFrame>
      <p:graphicFrame>
        <p:nvGraphicFramePr>
          <p:cNvPr id="45064" name="Object 8"/>
          <p:cNvGraphicFramePr>
            <a:graphicFrameLocks noChangeAspect="1"/>
          </p:cNvGraphicFramePr>
          <p:nvPr/>
        </p:nvGraphicFramePr>
        <p:xfrm>
          <a:off x="5295900" y="5029200"/>
          <a:ext cx="2100263" cy="585788"/>
        </p:xfrm>
        <a:graphic>
          <a:graphicData uri="http://schemas.openxmlformats.org/presentationml/2006/ole">
            <p:oleObj spid="_x0000_s2056" name="Equation" r:id="rId9" imgW="863225" imgH="228501" progId="Equation.DSMT4">
              <p:embed/>
            </p:oleObj>
          </a:graphicData>
        </a:graphic>
      </p:graphicFrame>
      <p:sp>
        <p:nvSpPr>
          <p:cNvPr id="15" name="Rectangle 2"/>
          <p:cNvSpPr>
            <a:spLocks noGrp="1" noChangeArrowheads="1"/>
          </p:cNvSpPr>
          <p:nvPr>
            <p:ph type="title"/>
          </p:nvPr>
        </p:nvSpPr>
        <p:spPr>
          <a:xfrm>
            <a:off x="228600" y="2057400"/>
            <a:ext cx="1905000" cy="609600"/>
          </a:xfrm>
          <a:gradFill rotWithShape="1">
            <a:gsLst>
              <a:gs pos="0">
                <a:srgbClr val="FFFFFF"/>
              </a:gs>
              <a:gs pos="100000">
                <a:srgbClr val="FF00FF"/>
              </a:gs>
            </a:gsLst>
            <a:path path="shape">
              <a:fillToRect l="50000" t="50000" r="50000" b="50000"/>
            </a:path>
          </a:gradFill>
        </p:spPr>
        <p:txBody>
          <a:bodyPr>
            <a:normAutofit/>
          </a:bodyPr>
          <a:lstStyle/>
          <a:p>
            <a:pPr eaLnBrk="1" hangingPunct="1"/>
            <a:r>
              <a:rPr lang="en-US" sz="2400" smtClean="0">
                <a:solidFill>
                  <a:srgbClr val="000099"/>
                </a:solidFill>
                <a:latin typeface="Times New Roman" pitchFamily="18" charset="0"/>
                <a:cs typeface="Times New Roman" pitchFamily="18" charset="0"/>
              </a:rPr>
              <a:t>BÀI TẬP 1:</a:t>
            </a:r>
          </a:p>
        </p:txBody>
      </p:sp>
      <p:sp>
        <p:nvSpPr>
          <p:cNvPr id="14" name="Rectangle 19"/>
          <p:cNvSpPr>
            <a:spLocks noChangeArrowheads="1"/>
          </p:cNvSpPr>
          <p:nvPr/>
        </p:nvSpPr>
        <p:spPr bwMode="auto">
          <a:xfrm>
            <a:off x="533400" y="4343400"/>
            <a:ext cx="3200400" cy="685800"/>
          </a:xfrm>
          <a:prstGeom prst="rect">
            <a:avLst/>
          </a:prstGeom>
          <a:noFill/>
          <a:ln w="9525">
            <a:noFill/>
            <a:miter lim="800000"/>
            <a:headEnd/>
            <a:tailEnd/>
          </a:ln>
        </p:spPr>
        <p:txBody>
          <a:bodyPr/>
          <a:lstStyle/>
          <a:p>
            <a:pPr indent="169863">
              <a:spcBef>
                <a:spcPct val="20000"/>
              </a:spcBef>
              <a:defRPr/>
            </a:pPr>
            <a:r>
              <a:rPr lang="en-US" sz="2800" smtClean="0">
                <a:latin typeface="Times New Roman" pitchFamily="18" charset="0"/>
              </a:rPr>
              <a:t>a =2; b = -3; c = 1</a:t>
            </a: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p>
          <a:p>
            <a:pPr>
              <a:defRPr/>
            </a:pPr>
            <a:r>
              <a:rPr lang="en-US" sz="2800" b="1" dirty="0">
                <a:solidFill>
                  <a:srgbClr val="0000FF"/>
                </a:solidFill>
                <a:latin typeface="+mj-lt"/>
              </a:rPr>
              <a:t>	</a:t>
            </a:r>
          </a:p>
          <a:p>
            <a:pPr indent="169863">
              <a:spcBef>
                <a:spcPct val="20000"/>
              </a:spcBef>
              <a:defRPr/>
            </a:pPr>
            <a:endParaRPr lang="en-US" sz="2800" b="1" dirty="0">
              <a:solidFill>
                <a:srgbClr val="000066"/>
              </a:solidFill>
              <a:latin typeface="Times New Roman" pitchFamily="18" charset="0"/>
            </a:endParaRPr>
          </a:p>
        </p:txBody>
      </p:sp>
      <p:sp>
        <p:nvSpPr>
          <p:cNvPr id="16" name="Rectangle 19"/>
          <p:cNvSpPr>
            <a:spLocks noChangeArrowheads="1"/>
          </p:cNvSpPr>
          <p:nvPr/>
        </p:nvSpPr>
        <p:spPr bwMode="auto">
          <a:xfrm>
            <a:off x="609600" y="5638800"/>
            <a:ext cx="3200400" cy="685800"/>
          </a:xfrm>
          <a:prstGeom prst="rect">
            <a:avLst/>
          </a:prstGeom>
          <a:noFill/>
          <a:ln w="9525">
            <a:noFill/>
            <a:miter lim="800000"/>
            <a:headEnd/>
            <a:tailEnd/>
          </a:ln>
        </p:spPr>
        <p:txBody>
          <a:bodyPr/>
          <a:lstStyle/>
          <a:p>
            <a:pPr indent="169863">
              <a:spcBef>
                <a:spcPct val="20000"/>
              </a:spcBef>
              <a:defRPr/>
            </a:pPr>
            <a:r>
              <a:rPr lang="en-US" sz="2800" smtClean="0">
                <a:latin typeface="Times New Roman" pitchFamily="18" charset="0"/>
              </a:rPr>
              <a:t>a = 1; b = 4; c = 0</a:t>
            </a: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p>
          <a:p>
            <a:pPr>
              <a:defRPr/>
            </a:pPr>
            <a:r>
              <a:rPr lang="en-US" sz="2800" b="1" dirty="0">
                <a:solidFill>
                  <a:srgbClr val="0000FF"/>
                </a:solidFill>
                <a:latin typeface="+mj-lt"/>
              </a:rPr>
              <a:t>	</a:t>
            </a:r>
          </a:p>
          <a:p>
            <a:pPr indent="169863">
              <a:spcBef>
                <a:spcPct val="20000"/>
              </a:spcBef>
              <a:defRPr/>
            </a:pPr>
            <a:endParaRPr lang="en-US" sz="2800" b="1" dirty="0">
              <a:solidFill>
                <a:srgbClr val="000066"/>
              </a:solidFill>
              <a:latin typeface="Times New Roman" pitchFamily="18" charset="0"/>
            </a:endParaRPr>
          </a:p>
        </p:txBody>
      </p:sp>
      <p:sp>
        <p:nvSpPr>
          <p:cNvPr id="17" name="Rectangle 19"/>
          <p:cNvSpPr>
            <a:spLocks noChangeArrowheads="1"/>
          </p:cNvSpPr>
          <p:nvPr/>
        </p:nvSpPr>
        <p:spPr bwMode="auto">
          <a:xfrm>
            <a:off x="5257800" y="4267200"/>
            <a:ext cx="3200400" cy="685800"/>
          </a:xfrm>
          <a:prstGeom prst="rect">
            <a:avLst/>
          </a:prstGeom>
          <a:noFill/>
          <a:ln w="9525">
            <a:noFill/>
            <a:miter lim="800000"/>
            <a:headEnd/>
            <a:tailEnd/>
          </a:ln>
        </p:spPr>
        <p:txBody>
          <a:bodyPr/>
          <a:lstStyle/>
          <a:p>
            <a:pPr indent="169863">
              <a:spcBef>
                <a:spcPct val="20000"/>
              </a:spcBef>
              <a:defRPr/>
            </a:pPr>
            <a:r>
              <a:rPr lang="en-US" sz="2800" smtClean="0">
                <a:latin typeface="Times New Roman" pitchFamily="18" charset="0"/>
              </a:rPr>
              <a:t>a = 1; b = 0; c = - 9</a:t>
            </a: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p>
          <a:p>
            <a:pPr>
              <a:defRPr/>
            </a:pPr>
            <a:r>
              <a:rPr lang="en-US" sz="2800" b="1" dirty="0">
                <a:solidFill>
                  <a:srgbClr val="0000FF"/>
                </a:solidFill>
                <a:latin typeface="+mj-lt"/>
              </a:rPr>
              <a:t>	</a:t>
            </a:r>
          </a:p>
          <a:p>
            <a:pPr indent="169863">
              <a:spcBef>
                <a:spcPct val="20000"/>
              </a:spcBef>
              <a:defRPr/>
            </a:pPr>
            <a:endParaRPr lang="en-US" sz="2800" b="1" dirty="0">
              <a:solidFill>
                <a:srgbClr val="000066"/>
              </a:solidFill>
              <a:latin typeface="Times New Roman" pitchFamily="18" charset="0"/>
            </a:endParaRPr>
          </a:p>
        </p:txBody>
      </p:sp>
      <p:sp>
        <p:nvSpPr>
          <p:cNvPr id="19" name="Rectangle 19"/>
          <p:cNvSpPr>
            <a:spLocks noChangeArrowheads="1"/>
          </p:cNvSpPr>
          <p:nvPr/>
        </p:nvSpPr>
        <p:spPr bwMode="auto">
          <a:xfrm>
            <a:off x="5257800" y="5638800"/>
            <a:ext cx="3657600" cy="685800"/>
          </a:xfrm>
          <a:prstGeom prst="rect">
            <a:avLst/>
          </a:prstGeom>
          <a:noFill/>
          <a:ln w="9525">
            <a:noFill/>
            <a:miter lim="800000"/>
            <a:headEnd/>
            <a:tailEnd/>
          </a:ln>
        </p:spPr>
        <p:txBody>
          <a:bodyPr/>
          <a:lstStyle/>
          <a:p>
            <a:pPr indent="169863">
              <a:spcBef>
                <a:spcPct val="20000"/>
              </a:spcBef>
              <a:defRPr/>
            </a:pPr>
            <a:r>
              <a:rPr lang="en-US" sz="2800" smtClean="0">
                <a:latin typeface="Times New Roman" pitchFamily="18" charset="0"/>
              </a:rPr>
              <a:t>a = 0,5; b = 0; c = 0 </a:t>
            </a: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r>
              <a:rPr lang="en-US" sz="2800" b="1" dirty="0">
                <a:solidFill>
                  <a:srgbClr val="0000FF"/>
                </a:solidFill>
                <a:latin typeface="Times New Roman"/>
              </a:rPr>
              <a:t>          </a:t>
            </a:r>
            <a:endParaRPr lang="en-US" sz="2800" b="1" dirty="0">
              <a:solidFill>
                <a:srgbClr val="0000FF"/>
              </a:solidFill>
              <a:latin typeface="+mj-lt"/>
            </a:endParaRPr>
          </a:p>
          <a:p>
            <a:pPr>
              <a:defRPr/>
            </a:pPr>
            <a:r>
              <a:rPr lang="en-US" sz="2800" b="1" dirty="0">
                <a:solidFill>
                  <a:srgbClr val="0000FF"/>
                </a:solidFill>
                <a:latin typeface="+mj-lt"/>
              </a:rPr>
              <a:t>	                            </a:t>
            </a:r>
          </a:p>
          <a:p>
            <a:pPr>
              <a:defRPr/>
            </a:pPr>
            <a:r>
              <a:rPr lang="en-US" sz="2800" b="1" dirty="0">
                <a:solidFill>
                  <a:srgbClr val="0000FF"/>
                </a:solidFill>
                <a:latin typeface="+mj-lt"/>
              </a:rPr>
              <a:t>	</a:t>
            </a:r>
          </a:p>
          <a:p>
            <a:pPr indent="169863">
              <a:spcBef>
                <a:spcPct val="20000"/>
              </a:spcBef>
              <a:defRPr/>
            </a:pPr>
            <a:endParaRPr lang="en-US" sz="2800" b="1" dirty="0">
              <a:solidFill>
                <a:srgbClr val="00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44034"/>
                                        </p:tgtEl>
                                        <p:attrNameLst>
                                          <p:attrName>style.visibility</p:attrName>
                                        </p:attrNameLst>
                                      </p:cBhvr>
                                      <p:to>
                                        <p:strVal val="visible"/>
                                      </p:to>
                                    </p:set>
                                    <p:animEffect transition="in" filter="checkerboard(across)">
                                      <p:cBhvr>
                                        <p:cTn id="14" dur="500"/>
                                        <p:tgtEl>
                                          <p:spTgt spid="4403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20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heckerboard(across)">
                                      <p:cBhvr>
                                        <p:cTn id="24" dur="500"/>
                                        <p:tgtEl>
                                          <p:spTgt spid="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45059"/>
                                        </p:tgtEl>
                                        <p:attrNameLst>
                                          <p:attrName>style.visibility</p:attrName>
                                        </p:attrNameLst>
                                      </p:cBhvr>
                                      <p:to>
                                        <p:strVal val="visible"/>
                                      </p:to>
                                    </p:set>
                                    <p:animEffect transition="in" filter="checkerboard(across)">
                                      <p:cBhvr>
                                        <p:cTn id="29" dur="500"/>
                                        <p:tgtEl>
                                          <p:spTgt spid="45059"/>
                                        </p:tgtEl>
                                      </p:cBhvr>
                                    </p:animEffect>
                                  </p:childTnLst>
                                </p:cTn>
                              </p:par>
                              <p:par>
                                <p:cTn id="30" presetID="5" presetClass="entr" presetSubtype="10" fill="hold" nodeType="withEffect">
                                  <p:stCondLst>
                                    <p:cond delay="0"/>
                                  </p:stCondLst>
                                  <p:childTnLst>
                                    <p:set>
                                      <p:cBhvr>
                                        <p:cTn id="31" dur="1" fill="hold">
                                          <p:stCondLst>
                                            <p:cond delay="0"/>
                                          </p:stCondLst>
                                        </p:cTn>
                                        <p:tgtEl>
                                          <p:spTgt spid="45062"/>
                                        </p:tgtEl>
                                        <p:attrNameLst>
                                          <p:attrName>style.visibility</p:attrName>
                                        </p:attrNameLst>
                                      </p:cBhvr>
                                      <p:to>
                                        <p:strVal val="visible"/>
                                      </p:to>
                                    </p:set>
                                    <p:animEffect transition="in" filter="checkerboard(across)">
                                      <p:cBhvr>
                                        <p:cTn id="32" dur="500"/>
                                        <p:tgtEl>
                                          <p:spTgt spid="45062"/>
                                        </p:tgtEl>
                                      </p:cBhvr>
                                    </p:animEffect>
                                  </p:childTnLst>
                                </p:cTn>
                              </p:par>
                              <p:par>
                                <p:cTn id="33" presetID="5" presetClass="entr" presetSubtype="10" fill="hold" nodeType="withEffect">
                                  <p:stCondLst>
                                    <p:cond delay="0"/>
                                  </p:stCondLst>
                                  <p:childTnLst>
                                    <p:set>
                                      <p:cBhvr>
                                        <p:cTn id="34" dur="1" fill="hold">
                                          <p:stCondLst>
                                            <p:cond delay="0"/>
                                          </p:stCondLst>
                                        </p:cTn>
                                        <p:tgtEl>
                                          <p:spTgt spid="45060"/>
                                        </p:tgtEl>
                                        <p:attrNameLst>
                                          <p:attrName>style.visibility</p:attrName>
                                        </p:attrNameLst>
                                      </p:cBhvr>
                                      <p:to>
                                        <p:strVal val="visible"/>
                                      </p:to>
                                    </p:set>
                                    <p:animEffect transition="in" filter="checkerboard(across)">
                                      <p:cBhvr>
                                        <p:cTn id="35" dur="500"/>
                                        <p:tgtEl>
                                          <p:spTgt spid="45060"/>
                                        </p:tgtEl>
                                      </p:cBhvr>
                                    </p:animEffect>
                                  </p:childTnLst>
                                </p:cTn>
                              </p:par>
                              <p:par>
                                <p:cTn id="36" presetID="5" presetClass="entr" presetSubtype="10" fill="hold" nodeType="withEffect">
                                  <p:stCondLst>
                                    <p:cond delay="0"/>
                                  </p:stCondLst>
                                  <p:childTnLst>
                                    <p:set>
                                      <p:cBhvr>
                                        <p:cTn id="37" dur="1" fill="hold">
                                          <p:stCondLst>
                                            <p:cond delay="0"/>
                                          </p:stCondLst>
                                        </p:cTn>
                                        <p:tgtEl>
                                          <p:spTgt spid="45063"/>
                                        </p:tgtEl>
                                        <p:attrNameLst>
                                          <p:attrName>style.visibility</p:attrName>
                                        </p:attrNameLst>
                                      </p:cBhvr>
                                      <p:to>
                                        <p:strVal val="visible"/>
                                      </p:to>
                                    </p:set>
                                    <p:animEffect transition="in" filter="checkerboard(across)">
                                      <p:cBhvr>
                                        <p:cTn id="38" dur="500"/>
                                        <p:tgtEl>
                                          <p:spTgt spid="45063"/>
                                        </p:tgtEl>
                                      </p:cBhvr>
                                    </p:animEffect>
                                  </p:childTnLst>
                                </p:cTn>
                              </p:par>
                              <p:par>
                                <p:cTn id="39" presetID="5" presetClass="entr" presetSubtype="10" fill="hold" nodeType="withEffect">
                                  <p:stCondLst>
                                    <p:cond delay="0"/>
                                  </p:stCondLst>
                                  <p:childTnLst>
                                    <p:set>
                                      <p:cBhvr>
                                        <p:cTn id="40" dur="1" fill="hold">
                                          <p:stCondLst>
                                            <p:cond delay="0"/>
                                          </p:stCondLst>
                                        </p:cTn>
                                        <p:tgtEl>
                                          <p:spTgt spid="45061"/>
                                        </p:tgtEl>
                                        <p:attrNameLst>
                                          <p:attrName>style.visibility</p:attrName>
                                        </p:attrNameLst>
                                      </p:cBhvr>
                                      <p:to>
                                        <p:strVal val="visible"/>
                                      </p:to>
                                    </p:set>
                                    <p:animEffect transition="in" filter="checkerboard(across)">
                                      <p:cBhvr>
                                        <p:cTn id="41" dur="500"/>
                                        <p:tgtEl>
                                          <p:spTgt spid="45061"/>
                                        </p:tgtEl>
                                      </p:cBhvr>
                                    </p:animEffect>
                                  </p:childTnLst>
                                </p:cTn>
                              </p:par>
                              <p:par>
                                <p:cTn id="42" presetID="5" presetClass="entr" presetSubtype="10" fill="hold" nodeType="withEffect">
                                  <p:stCondLst>
                                    <p:cond delay="0"/>
                                  </p:stCondLst>
                                  <p:childTnLst>
                                    <p:set>
                                      <p:cBhvr>
                                        <p:cTn id="43" dur="1" fill="hold">
                                          <p:stCondLst>
                                            <p:cond delay="0"/>
                                          </p:stCondLst>
                                        </p:cTn>
                                        <p:tgtEl>
                                          <p:spTgt spid="45064"/>
                                        </p:tgtEl>
                                        <p:attrNameLst>
                                          <p:attrName>style.visibility</p:attrName>
                                        </p:attrNameLst>
                                      </p:cBhvr>
                                      <p:to>
                                        <p:strVal val="visible"/>
                                      </p:to>
                                    </p:set>
                                    <p:animEffect transition="in" filter="checkerboard(across)">
                                      <p:cBhvr>
                                        <p:cTn id="44" dur="500"/>
                                        <p:tgtEl>
                                          <p:spTgt spid="4506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 presetClass="exit" presetSubtype="10" fill="hold" nodeType="clickEffect">
                                  <p:stCondLst>
                                    <p:cond delay="0"/>
                                  </p:stCondLst>
                                  <p:childTnLst>
                                    <p:animEffect transition="out" filter="checkerboard(across)">
                                      <p:cBhvr>
                                        <p:cTn id="48" dur="500"/>
                                        <p:tgtEl>
                                          <p:spTgt spid="45063"/>
                                        </p:tgtEl>
                                      </p:cBhvr>
                                    </p:animEffect>
                                    <p:set>
                                      <p:cBhvr>
                                        <p:cTn id="49" dur="1" fill="hold">
                                          <p:stCondLst>
                                            <p:cond delay="499"/>
                                          </p:stCondLst>
                                        </p:cTn>
                                        <p:tgtEl>
                                          <p:spTgt spid="45063"/>
                                        </p:tgtEl>
                                        <p:attrNameLst>
                                          <p:attrName>style.visibility</p:attrName>
                                        </p:attrNameLst>
                                      </p:cBhvr>
                                      <p:to>
                                        <p:strVal val="hidden"/>
                                      </p:to>
                                    </p:set>
                                  </p:childTnLst>
                                </p:cTn>
                              </p:par>
                              <p:par>
                                <p:cTn id="50" presetID="5" presetClass="exit" presetSubtype="10" fill="hold" nodeType="withEffect">
                                  <p:stCondLst>
                                    <p:cond delay="0"/>
                                  </p:stCondLst>
                                  <p:childTnLst>
                                    <p:animEffect transition="out" filter="checkerboard(across)">
                                      <p:cBhvr>
                                        <p:cTn id="51" dur="500"/>
                                        <p:tgtEl>
                                          <p:spTgt spid="45060"/>
                                        </p:tgtEl>
                                      </p:cBhvr>
                                    </p:animEffect>
                                    <p:set>
                                      <p:cBhvr>
                                        <p:cTn id="52" dur="1" fill="hold">
                                          <p:stCondLst>
                                            <p:cond delay="499"/>
                                          </p:stCondLst>
                                        </p:cTn>
                                        <p:tgtEl>
                                          <p:spTgt spid="45060"/>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checkerboard(across)">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checkerboard(across)">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checkerboard(across)">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5" presetClass="entr" presetSubtype="10"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checkerboard(across)">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6" grpId="0"/>
      <p:bldP spid="15" grpId="0" animBg="1"/>
      <p:bldP spid="14" grpId="0"/>
      <p:bldP spid="16" grpId="0"/>
      <p:bldP spid="17"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8229600" cy="609600"/>
          </a:xfrm>
          <a:prstGeom prst="rect">
            <a:avLst/>
          </a:prstGeom>
          <a:noFill/>
          <a:ln w="9525">
            <a:noFill/>
            <a:miter lim="800000"/>
            <a:headEnd/>
            <a:tailEnd/>
          </a:ln>
        </p:spPr>
        <p:txBody>
          <a:bodyPr/>
          <a:lstStyle/>
          <a:p>
            <a:pPr marL="342900" indent="-342900">
              <a:spcBef>
                <a:spcPct val="20000"/>
              </a:spcBef>
            </a:pPr>
            <a:r>
              <a:rPr lang="en-US" sz="2800" b="1">
                <a:solidFill>
                  <a:srgbClr val="000066"/>
                </a:solidFill>
                <a:latin typeface="Times New Roman" pitchFamily="18" charset="0"/>
              </a:rPr>
              <a:t>Ví dụ 1: </a:t>
            </a:r>
            <a:r>
              <a:rPr lang="en-US" sz="2800">
                <a:solidFill>
                  <a:srgbClr val="000066"/>
                </a:solidFill>
                <a:latin typeface="Times New Roman" pitchFamily="18" charset="0"/>
              </a:rPr>
              <a:t>Giải phương trình </a:t>
            </a:r>
            <a:r>
              <a:rPr lang="en-US" sz="2800">
                <a:solidFill>
                  <a:srgbClr val="0000FF"/>
                </a:solidFill>
                <a:latin typeface="Times New Roman" pitchFamily="18" charset="0"/>
              </a:rPr>
              <a:t> </a:t>
            </a:r>
            <a:r>
              <a:rPr lang="vi-VN" sz="2800">
                <a:solidFill>
                  <a:srgbClr val="0000FF"/>
                </a:solidFill>
                <a:latin typeface="Times New Roman" pitchFamily="18" charset="0"/>
              </a:rPr>
              <a:t>x</a:t>
            </a:r>
            <a:r>
              <a:rPr lang="vi-VN" sz="2800" baseline="30000">
                <a:solidFill>
                  <a:srgbClr val="0000FF"/>
                </a:solidFill>
                <a:latin typeface="Times New Roman" pitchFamily="18" charset="0"/>
              </a:rPr>
              <a:t>4</a:t>
            </a:r>
            <a:r>
              <a:rPr lang="vi-VN" sz="2800">
                <a:solidFill>
                  <a:srgbClr val="0000FF"/>
                </a:solidFill>
                <a:latin typeface="Times New Roman" pitchFamily="18" charset="0"/>
              </a:rPr>
              <a:t> </a:t>
            </a:r>
            <a:r>
              <a:rPr lang="en-US" sz="2800">
                <a:solidFill>
                  <a:srgbClr val="0000FF"/>
                </a:solidFill>
                <a:latin typeface="Times New Roman" pitchFamily="18" charset="0"/>
              </a:rPr>
              <a:t>-</a:t>
            </a:r>
            <a:r>
              <a:rPr lang="vi-VN" sz="2800">
                <a:solidFill>
                  <a:srgbClr val="0000FF"/>
                </a:solidFill>
                <a:latin typeface="Times New Roman" pitchFamily="18" charset="0"/>
              </a:rPr>
              <a:t> </a:t>
            </a:r>
            <a:r>
              <a:rPr lang="en-US" sz="2800">
                <a:solidFill>
                  <a:srgbClr val="0000FF"/>
                </a:solidFill>
                <a:latin typeface="Times New Roman" pitchFamily="18" charset="0"/>
              </a:rPr>
              <a:t>13</a:t>
            </a:r>
            <a:r>
              <a:rPr lang="vi-VN" sz="2800">
                <a:solidFill>
                  <a:srgbClr val="0000FF"/>
                </a:solidFill>
                <a:latin typeface="Times New Roman" pitchFamily="18" charset="0"/>
              </a:rPr>
              <a:t>x</a:t>
            </a:r>
            <a:r>
              <a:rPr lang="vi-VN" sz="2800" baseline="30000">
                <a:solidFill>
                  <a:srgbClr val="0000FF"/>
                </a:solidFill>
                <a:latin typeface="Times New Roman" pitchFamily="18" charset="0"/>
              </a:rPr>
              <a:t>2</a:t>
            </a:r>
            <a:r>
              <a:rPr lang="vi-VN" sz="2800">
                <a:solidFill>
                  <a:srgbClr val="0000FF"/>
                </a:solidFill>
                <a:latin typeface="Times New Roman" pitchFamily="18" charset="0"/>
              </a:rPr>
              <a:t> + </a:t>
            </a:r>
            <a:r>
              <a:rPr lang="en-US" sz="2800">
                <a:solidFill>
                  <a:srgbClr val="0000FF"/>
                </a:solidFill>
                <a:latin typeface="Times New Roman" pitchFamily="18" charset="0"/>
              </a:rPr>
              <a:t>36</a:t>
            </a:r>
            <a:r>
              <a:rPr lang="vi-VN" sz="2800">
                <a:solidFill>
                  <a:srgbClr val="0000FF"/>
                </a:solidFill>
                <a:latin typeface="Times New Roman" pitchFamily="18" charset="0"/>
              </a:rPr>
              <a:t> = 0 </a:t>
            </a:r>
            <a:r>
              <a:rPr lang="en-US" sz="2800">
                <a:solidFill>
                  <a:srgbClr val="0000FF"/>
                </a:solidFill>
                <a:latin typeface="Times New Roman" pitchFamily="18" charset="0"/>
              </a:rPr>
              <a:t> (1)</a:t>
            </a:r>
          </a:p>
        </p:txBody>
      </p:sp>
      <p:sp>
        <p:nvSpPr>
          <p:cNvPr id="6" name="Rectangle 17"/>
          <p:cNvSpPr>
            <a:spLocks noChangeArrowheads="1"/>
          </p:cNvSpPr>
          <p:nvPr/>
        </p:nvSpPr>
        <p:spPr bwMode="auto">
          <a:xfrm>
            <a:off x="3429000" y="533400"/>
            <a:ext cx="1524000" cy="609600"/>
          </a:xfrm>
          <a:prstGeom prst="rect">
            <a:avLst/>
          </a:prstGeom>
          <a:noFill/>
          <a:ln w="9525">
            <a:noFill/>
            <a:miter lim="800000"/>
            <a:headEnd/>
            <a:tailEnd/>
          </a:ln>
        </p:spPr>
        <p:txBody>
          <a:bodyPr/>
          <a:lstStyle/>
          <a:p>
            <a:pPr marL="342900" indent="-342900">
              <a:spcBef>
                <a:spcPct val="20000"/>
              </a:spcBef>
            </a:pPr>
            <a:r>
              <a:rPr lang="en-US" sz="3200" b="1">
                <a:solidFill>
                  <a:srgbClr val="000066"/>
                </a:solidFill>
                <a:latin typeface="Times New Roman" pitchFamily="18" charset="0"/>
              </a:rPr>
              <a:t>Giải</a:t>
            </a:r>
          </a:p>
        </p:txBody>
      </p:sp>
      <p:sp>
        <p:nvSpPr>
          <p:cNvPr id="7" name="Text Box 11"/>
          <p:cNvSpPr txBox="1">
            <a:spLocks noChangeArrowheads="1"/>
          </p:cNvSpPr>
          <p:nvPr/>
        </p:nvSpPr>
        <p:spPr bwMode="auto">
          <a:xfrm>
            <a:off x="152400" y="1219200"/>
            <a:ext cx="8991600" cy="954088"/>
          </a:xfrm>
          <a:prstGeom prst="rect">
            <a:avLst/>
          </a:prstGeom>
          <a:noFill/>
          <a:ln w="9525">
            <a:noFill/>
            <a:miter lim="800000"/>
            <a:headEnd/>
            <a:tailEnd/>
          </a:ln>
          <a:effectLst/>
        </p:spPr>
        <p:txBody>
          <a:bodyPr>
            <a:spAutoFit/>
          </a:bodyPr>
          <a:lstStyle/>
          <a:p>
            <a:pPr>
              <a:spcBef>
                <a:spcPct val="50000"/>
              </a:spcBef>
              <a:buFontTx/>
              <a:buChar char="-"/>
              <a:defRPr/>
            </a:pPr>
            <a:r>
              <a:rPr lang="en-US" sz="2800" b="1">
                <a:solidFill>
                  <a:srgbClr val="660033"/>
                </a:solidFill>
                <a:latin typeface="Times New Roman" pitchFamily="18" charset="0"/>
                <a:cs typeface="Times New Roman" pitchFamily="18" charset="0"/>
              </a:rPr>
              <a:t> Đặt x</a:t>
            </a:r>
            <a:r>
              <a:rPr lang="en-US" sz="2800" b="1" baseline="30000">
                <a:solidFill>
                  <a:srgbClr val="660033"/>
                </a:solidFill>
                <a:latin typeface="Times New Roman" pitchFamily="18" charset="0"/>
                <a:cs typeface="Times New Roman" pitchFamily="18" charset="0"/>
              </a:rPr>
              <a:t>2 </a:t>
            </a:r>
            <a:r>
              <a:rPr lang="en-US" sz="2800" b="1">
                <a:solidFill>
                  <a:srgbClr val="660033"/>
                </a:solidFill>
                <a:latin typeface="Times New Roman" pitchFamily="18" charset="0"/>
                <a:cs typeface="Times New Roman" pitchFamily="18" charset="0"/>
              </a:rPr>
              <a:t>= t</a:t>
            </a:r>
            <a:r>
              <a:rPr lang="en-US" sz="2800" b="1">
                <a:latin typeface="Times New Roman" pitchFamily="18" charset="0"/>
                <a:cs typeface="Times New Roman" pitchFamily="18" charset="0"/>
              </a:rPr>
              <a:t>.</a:t>
            </a:r>
            <a:r>
              <a:rPr lang="en-US" sz="2800">
                <a:latin typeface="Times New Roman" pitchFamily="18" charset="0"/>
                <a:cs typeface="Times New Roman" pitchFamily="18" charset="0"/>
              </a:rPr>
              <a:t> Điều kiện là </a:t>
            </a:r>
            <a:r>
              <a:rPr lang="en-US" sz="2800" b="1">
                <a:solidFill>
                  <a:srgbClr val="660066"/>
                </a:solidFill>
                <a:latin typeface="Times New Roman" pitchFamily="18" charset="0"/>
                <a:cs typeface="Times New Roman" pitchFamily="18" charset="0"/>
              </a:rPr>
              <a:t>t ≥ 0</a:t>
            </a:r>
            <a:r>
              <a:rPr lang="en-US" sz="2800">
                <a:latin typeface="Times New Roman" pitchFamily="18" charset="0"/>
                <a:cs typeface="Times New Roman" pitchFamily="18" charset="0"/>
              </a:rPr>
              <a:t>. Ta được một phương trình bậc hai đối với ẩn </a:t>
            </a:r>
            <a:r>
              <a:rPr lang="en-US" sz="2800">
                <a:solidFill>
                  <a:srgbClr val="660066"/>
                </a:solidFill>
                <a:latin typeface="Times New Roman" pitchFamily="18" charset="0"/>
                <a:cs typeface="Times New Roman" pitchFamily="18" charset="0"/>
              </a:rPr>
              <a:t>t: </a:t>
            </a:r>
            <a:r>
              <a:rPr lang="en-US" sz="2800">
                <a:latin typeface="Times New Roman" pitchFamily="18" charset="0"/>
                <a:cs typeface="Times New Roman" pitchFamily="18" charset="0"/>
              </a:rPr>
              <a:t>	</a:t>
            </a:r>
            <a:r>
              <a:rPr lang="en-US" sz="2800" b="1">
                <a:solidFill>
                  <a:srgbClr val="660066"/>
                </a:solidFill>
                <a:latin typeface="Times New Roman" pitchFamily="18" charset="0"/>
                <a:cs typeface="Times New Roman" pitchFamily="18" charset="0"/>
              </a:rPr>
              <a:t>t</a:t>
            </a:r>
            <a:r>
              <a:rPr lang="en-US" sz="2800" b="1" baseline="30000">
                <a:solidFill>
                  <a:srgbClr val="660066"/>
                </a:solidFill>
                <a:latin typeface="Times New Roman" pitchFamily="18" charset="0"/>
                <a:cs typeface="Times New Roman" pitchFamily="18" charset="0"/>
              </a:rPr>
              <a:t>2</a:t>
            </a:r>
            <a:r>
              <a:rPr lang="en-US" sz="2800" b="1">
                <a:latin typeface="Times New Roman" pitchFamily="18" charset="0"/>
                <a:cs typeface="Times New Roman" pitchFamily="18" charset="0"/>
              </a:rPr>
              <a:t> – 13 </a:t>
            </a:r>
            <a:r>
              <a:rPr lang="en-US" sz="2800" b="1">
                <a:solidFill>
                  <a:srgbClr val="660066"/>
                </a:solidFill>
                <a:latin typeface="Times New Roman" pitchFamily="18" charset="0"/>
                <a:cs typeface="Times New Roman" pitchFamily="18" charset="0"/>
              </a:rPr>
              <a:t>t</a:t>
            </a:r>
            <a:r>
              <a:rPr lang="en-US" sz="2800" b="1">
                <a:latin typeface="Times New Roman" pitchFamily="18" charset="0"/>
                <a:cs typeface="Times New Roman" pitchFamily="18" charset="0"/>
              </a:rPr>
              <a:t> + 36 = 0 </a:t>
            </a:r>
            <a:r>
              <a:rPr lang="en-US" sz="2800" b="1">
                <a:solidFill>
                  <a:srgbClr val="D60093"/>
                </a:solidFill>
                <a:latin typeface="Times New Roman" pitchFamily="18" charset="0"/>
                <a:cs typeface="Times New Roman" pitchFamily="18" charset="0"/>
              </a:rPr>
              <a:t>(2)</a:t>
            </a:r>
          </a:p>
        </p:txBody>
      </p:sp>
      <p:sp>
        <p:nvSpPr>
          <p:cNvPr id="8" name="Text Box 14"/>
          <p:cNvSpPr txBox="1">
            <a:spLocks noChangeArrowheads="1"/>
          </p:cNvSpPr>
          <p:nvPr/>
        </p:nvSpPr>
        <p:spPr bwMode="auto">
          <a:xfrm>
            <a:off x="228600" y="2286000"/>
            <a:ext cx="8382000" cy="954088"/>
          </a:xfrm>
          <a:prstGeom prst="rect">
            <a:avLst/>
          </a:prstGeom>
          <a:noFill/>
          <a:ln w="9525">
            <a:noFill/>
            <a:miter lim="800000"/>
            <a:headEnd/>
            <a:tailEnd/>
          </a:ln>
          <a:effectLst/>
        </p:spPr>
        <p:txBody>
          <a:bodyPr>
            <a:spAutoFit/>
          </a:bodyPr>
          <a:lstStyle/>
          <a:p>
            <a:pPr>
              <a:defRPr/>
            </a:pPr>
            <a:r>
              <a:rPr lang="en-US" sz="2800">
                <a:solidFill>
                  <a:srgbClr val="0000FF"/>
                </a:solidFill>
                <a:latin typeface="Times New Roman" pitchFamily="18" charset="0"/>
                <a:cs typeface="Times New Roman" pitchFamily="18" charset="0"/>
              </a:rPr>
              <a:t>- Giải phương trình (2) ta được: t</a:t>
            </a:r>
            <a:r>
              <a:rPr lang="en-US" sz="2800" baseline="-25000">
                <a:solidFill>
                  <a:srgbClr val="0000FF"/>
                </a:solidFill>
                <a:latin typeface="Times New Roman" pitchFamily="18" charset="0"/>
                <a:cs typeface="Times New Roman" pitchFamily="18" charset="0"/>
              </a:rPr>
              <a:t>1</a:t>
            </a:r>
            <a:r>
              <a:rPr lang="en-US" sz="2800">
                <a:solidFill>
                  <a:srgbClr val="0000FF"/>
                </a:solidFill>
                <a:latin typeface="Times New Roman" pitchFamily="18" charset="0"/>
                <a:cs typeface="Times New Roman" pitchFamily="18" charset="0"/>
              </a:rPr>
              <a:t>= 4, t</a:t>
            </a:r>
            <a:r>
              <a:rPr lang="en-US" sz="2800" baseline="-25000">
                <a:solidFill>
                  <a:srgbClr val="0000FF"/>
                </a:solidFill>
                <a:latin typeface="Times New Roman" pitchFamily="18" charset="0"/>
                <a:cs typeface="Times New Roman" pitchFamily="18" charset="0"/>
              </a:rPr>
              <a:t>2</a:t>
            </a:r>
            <a:r>
              <a:rPr lang="en-US" sz="2800">
                <a:solidFill>
                  <a:srgbClr val="0000FF"/>
                </a:solidFill>
                <a:latin typeface="Times New Roman" pitchFamily="18" charset="0"/>
                <a:cs typeface="Times New Roman" pitchFamily="18" charset="0"/>
              </a:rPr>
              <a:t>= 9</a:t>
            </a:r>
          </a:p>
          <a:p>
            <a:pPr>
              <a:defRPr/>
            </a:pPr>
            <a:endParaRPr lang="en-US" sz="2800" b="1">
              <a:solidFill>
                <a:srgbClr val="660033"/>
              </a:solidFill>
              <a:latin typeface="Times New Roman" pitchFamily="18" charset="0"/>
              <a:cs typeface="Times New Roman" pitchFamily="18" charset="0"/>
            </a:endParaRPr>
          </a:p>
        </p:txBody>
      </p:sp>
      <p:sp>
        <p:nvSpPr>
          <p:cNvPr id="9" name="Text Box 18"/>
          <p:cNvSpPr txBox="1">
            <a:spLocks noChangeArrowheads="1"/>
          </p:cNvSpPr>
          <p:nvPr/>
        </p:nvSpPr>
        <p:spPr bwMode="auto">
          <a:xfrm>
            <a:off x="228600" y="3048000"/>
            <a:ext cx="7772400" cy="1816100"/>
          </a:xfrm>
          <a:prstGeom prst="rect">
            <a:avLst/>
          </a:prstGeom>
          <a:noFill/>
          <a:ln w="9525">
            <a:noFill/>
            <a:miter lim="800000"/>
            <a:headEnd/>
            <a:tailEnd/>
          </a:ln>
          <a:effectLst/>
        </p:spPr>
        <p:txBody>
          <a:bodyPr>
            <a:spAutoFit/>
          </a:bodyPr>
          <a:lstStyle/>
          <a:p>
            <a:pPr>
              <a:spcBef>
                <a:spcPct val="50000"/>
              </a:spcBef>
              <a:defRPr/>
            </a:pPr>
            <a:r>
              <a:rPr lang="en-US" sz="2800">
                <a:latin typeface="Times New Roman" pitchFamily="18" charset="0"/>
                <a:cs typeface="Times New Roman" pitchFamily="18" charset="0"/>
              </a:rPr>
              <a:t>- Cả hai giá trị 4 và 9 đều thoả mãn điều kiện t ≥ 0.</a:t>
            </a:r>
          </a:p>
          <a:p>
            <a:pPr>
              <a:spcBef>
                <a:spcPct val="50000"/>
              </a:spcBef>
              <a:defRPr/>
            </a:pPr>
            <a:r>
              <a:rPr lang="en-US" sz="2800">
                <a:latin typeface="Times New Roman" pitchFamily="18" charset="0"/>
                <a:cs typeface="Times New Roman" pitchFamily="18" charset="0"/>
              </a:rPr>
              <a:t>* Với  t = 4, ta có x</a:t>
            </a:r>
            <a:r>
              <a:rPr lang="en-US" sz="2800" baseline="30000">
                <a:latin typeface="Times New Roman" pitchFamily="18" charset="0"/>
                <a:cs typeface="Times New Roman" pitchFamily="18" charset="0"/>
              </a:rPr>
              <a:t>2</a:t>
            </a:r>
            <a:r>
              <a:rPr lang="en-US" sz="2800">
                <a:latin typeface="Times New Roman" pitchFamily="18" charset="0"/>
                <a:cs typeface="Times New Roman" pitchFamily="18" charset="0"/>
              </a:rPr>
              <a:t> = 4 =&gt; x</a:t>
            </a:r>
            <a:r>
              <a:rPr lang="en-US" sz="2800" baseline="-25000">
                <a:latin typeface="Times New Roman" pitchFamily="18" charset="0"/>
                <a:cs typeface="Times New Roman" pitchFamily="18" charset="0"/>
              </a:rPr>
              <a:t>1</a:t>
            </a:r>
            <a:r>
              <a:rPr lang="en-US" sz="2800">
                <a:latin typeface="Times New Roman" pitchFamily="18" charset="0"/>
                <a:cs typeface="Times New Roman" pitchFamily="18" charset="0"/>
              </a:rPr>
              <a:t>= -2, x</a:t>
            </a:r>
            <a:r>
              <a:rPr lang="en-US" sz="2800" baseline="-25000">
                <a:latin typeface="Times New Roman" pitchFamily="18" charset="0"/>
                <a:cs typeface="Times New Roman" pitchFamily="18" charset="0"/>
              </a:rPr>
              <a:t>2</a:t>
            </a:r>
            <a:r>
              <a:rPr lang="en-US" sz="2800">
                <a:latin typeface="Times New Roman" pitchFamily="18" charset="0"/>
                <a:cs typeface="Times New Roman" pitchFamily="18" charset="0"/>
              </a:rPr>
              <a:t>= 2</a:t>
            </a:r>
          </a:p>
          <a:p>
            <a:pPr>
              <a:spcBef>
                <a:spcPct val="50000"/>
              </a:spcBef>
              <a:defRPr/>
            </a:pPr>
            <a:r>
              <a:rPr lang="en-US" sz="2800">
                <a:latin typeface="Times New Roman" pitchFamily="18" charset="0"/>
                <a:cs typeface="Times New Roman" pitchFamily="18" charset="0"/>
              </a:rPr>
              <a:t>* Với  t = 9, ta có x</a:t>
            </a:r>
            <a:r>
              <a:rPr lang="en-US" sz="2800" baseline="30000">
                <a:latin typeface="Times New Roman" pitchFamily="18" charset="0"/>
                <a:cs typeface="Times New Roman" pitchFamily="18" charset="0"/>
              </a:rPr>
              <a:t>2 </a:t>
            </a:r>
            <a:r>
              <a:rPr lang="en-US" sz="2800">
                <a:latin typeface="Times New Roman" pitchFamily="18" charset="0"/>
                <a:cs typeface="Times New Roman" pitchFamily="18" charset="0"/>
              </a:rPr>
              <a:t>= 9 =&gt; x</a:t>
            </a:r>
            <a:r>
              <a:rPr lang="en-US" sz="2800" baseline="-25000">
                <a:latin typeface="Times New Roman" pitchFamily="18" charset="0"/>
                <a:cs typeface="Times New Roman" pitchFamily="18" charset="0"/>
              </a:rPr>
              <a:t>3</a:t>
            </a:r>
            <a:r>
              <a:rPr lang="en-US" sz="2800">
                <a:latin typeface="Times New Roman" pitchFamily="18" charset="0"/>
                <a:cs typeface="Times New Roman" pitchFamily="18" charset="0"/>
              </a:rPr>
              <a:t>= -3,x</a:t>
            </a:r>
            <a:r>
              <a:rPr lang="en-US" sz="2800" baseline="-25000">
                <a:latin typeface="Times New Roman" pitchFamily="18" charset="0"/>
                <a:cs typeface="Times New Roman" pitchFamily="18" charset="0"/>
              </a:rPr>
              <a:t>4 </a:t>
            </a:r>
            <a:r>
              <a:rPr lang="en-US" sz="2800">
                <a:latin typeface="Times New Roman" pitchFamily="18" charset="0"/>
                <a:cs typeface="Times New Roman" pitchFamily="18" charset="0"/>
              </a:rPr>
              <a:t>= 3</a:t>
            </a:r>
          </a:p>
        </p:txBody>
      </p:sp>
      <p:sp>
        <p:nvSpPr>
          <p:cNvPr id="10" name="Text Box 18"/>
          <p:cNvSpPr txBox="1">
            <a:spLocks noChangeArrowheads="1"/>
          </p:cNvSpPr>
          <p:nvPr/>
        </p:nvSpPr>
        <p:spPr bwMode="auto">
          <a:xfrm>
            <a:off x="304800" y="5029200"/>
            <a:ext cx="7924800" cy="954088"/>
          </a:xfrm>
          <a:prstGeom prst="rect">
            <a:avLst/>
          </a:prstGeom>
          <a:noFill/>
          <a:ln w="9525">
            <a:noFill/>
            <a:miter lim="800000"/>
            <a:headEnd/>
            <a:tailEnd/>
          </a:ln>
          <a:effectLst/>
        </p:spPr>
        <p:txBody>
          <a:bodyPr>
            <a:spAutoFit/>
          </a:bodyPr>
          <a:lstStyle/>
          <a:p>
            <a:pPr>
              <a:defRPr/>
            </a:pPr>
            <a:r>
              <a:rPr lang="en-US" sz="2800">
                <a:solidFill>
                  <a:srgbClr val="C00000"/>
                </a:solidFill>
                <a:latin typeface="Times New Roman" pitchFamily="18" charset="0"/>
                <a:cs typeface="Times New Roman" pitchFamily="18" charset="0"/>
              </a:rPr>
              <a:t>- Vậy phương trình </a:t>
            </a:r>
            <a:r>
              <a:rPr lang="en-US" sz="2800" b="1">
                <a:solidFill>
                  <a:srgbClr val="C00000"/>
                </a:solidFill>
                <a:latin typeface="Times New Roman" pitchFamily="18" charset="0"/>
                <a:cs typeface="Times New Roman" pitchFamily="18" charset="0"/>
              </a:rPr>
              <a:t>(1)</a:t>
            </a:r>
            <a:r>
              <a:rPr lang="en-US" sz="2800">
                <a:solidFill>
                  <a:srgbClr val="C00000"/>
                </a:solidFill>
                <a:latin typeface="Times New Roman" pitchFamily="18" charset="0"/>
                <a:cs typeface="Times New Roman" pitchFamily="18" charset="0"/>
              </a:rPr>
              <a:t> có bốn nghiệm x</a:t>
            </a:r>
            <a:r>
              <a:rPr lang="en-US" sz="2800" baseline="-25000">
                <a:solidFill>
                  <a:srgbClr val="C00000"/>
                </a:solidFill>
                <a:latin typeface="Times New Roman" pitchFamily="18" charset="0"/>
                <a:cs typeface="Times New Roman" pitchFamily="18" charset="0"/>
              </a:rPr>
              <a:t>1</a:t>
            </a:r>
            <a:r>
              <a:rPr lang="en-US" sz="2800">
                <a:solidFill>
                  <a:srgbClr val="C00000"/>
                </a:solidFill>
                <a:latin typeface="Times New Roman" pitchFamily="18" charset="0"/>
                <a:cs typeface="Times New Roman" pitchFamily="18" charset="0"/>
              </a:rPr>
              <a:t>= -2, x</a:t>
            </a:r>
            <a:r>
              <a:rPr lang="en-US" sz="2800" baseline="-25000">
                <a:solidFill>
                  <a:srgbClr val="C00000"/>
                </a:solidFill>
                <a:latin typeface="Times New Roman" pitchFamily="18" charset="0"/>
                <a:cs typeface="Times New Roman" pitchFamily="18" charset="0"/>
              </a:rPr>
              <a:t>2</a:t>
            </a:r>
            <a:r>
              <a:rPr lang="en-US" sz="2800">
                <a:solidFill>
                  <a:srgbClr val="C00000"/>
                </a:solidFill>
                <a:latin typeface="Times New Roman" pitchFamily="18" charset="0"/>
                <a:cs typeface="Times New Roman" pitchFamily="18" charset="0"/>
              </a:rPr>
              <a:t>= 2, 						x</a:t>
            </a:r>
            <a:r>
              <a:rPr lang="en-US" sz="2800" baseline="-25000">
                <a:solidFill>
                  <a:srgbClr val="C00000"/>
                </a:solidFill>
                <a:latin typeface="Times New Roman" pitchFamily="18" charset="0"/>
                <a:cs typeface="Times New Roman" pitchFamily="18" charset="0"/>
              </a:rPr>
              <a:t>3</a:t>
            </a:r>
            <a:r>
              <a:rPr lang="en-US" sz="2800">
                <a:solidFill>
                  <a:srgbClr val="C00000"/>
                </a:solidFill>
                <a:latin typeface="Times New Roman" pitchFamily="18" charset="0"/>
                <a:cs typeface="Times New Roman" pitchFamily="18" charset="0"/>
              </a:rPr>
              <a:t>= -3, x</a:t>
            </a:r>
            <a:r>
              <a:rPr lang="en-US" sz="2800" baseline="-25000">
                <a:solidFill>
                  <a:srgbClr val="C00000"/>
                </a:solidFill>
                <a:latin typeface="Times New Roman" pitchFamily="18" charset="0"/>
                <a:cs typeface="Times New Roman" pitchFamily="18" charset="0"/>
              </a:rPr>
              <a:t>4</a:t>
            </a:r>
            <a:r>
              <a:rPr lang="en-US" sz="2800">
                <a:solidFill>
                  <a:srgbClr val="C00000"/>
                </a:solidFill>
                <a:latin typeface="Times New Roman" pitchFamily="18" charset="0"/>
                <a:cs typeface="Times New Roman" pitchFamily="18" charset="0"/>
              </a:rPr>
              <a:t> =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53"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par>
                                <p:cTn id="15" presetID="8"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1000"/>
                                        <p:tgtEl>
                                          <p:spTgt spid="8"/>
                                        </p:tgtEl>
                                      </p:cBhvr>
                                    </p:animEffect>
                                  </p:childTnLst>
                                </p:cTn>
                              </p:par>
                              <p:par>
                                <p:cTn id="18" presetID="53" presetClass="entr" presetSubtype="0" fill="hold" nodeType="with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 calcmode="lin" valueType="num">
                                      <p:cBhvr>
                                        <p:cTn id="20"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9">
                                            <p:txEl>
                                              <p:pRg st="0" end="0"/>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Effect transition="in" filter="diamond(in)">
                                      <p:cBhvr>
                                        <p:cTn id="25" dur="500"/>
                                        <p:tgtEl>
                                          <p:spTgt spid="9">
                                            <p:txEl>
                                              <p:pRg st="1" end="1"/>
                                            </p:txEl>
                                          </p:spTgt>
                                        </p:tgtEl>
                                      </p:cBhvr>
                                    </p:animEffect>
                                  </p:childTnLst>
                                </p:cTn>
                              </p:par>
                              <p:par>
                                <p:cTn id="26" presetID="2" presetClass="entr" presetSubtype="4" fill="hold" nodeType="with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 calcmode="lin" valueType="num">
                                      <p:cBhvr additive="base">
                                        <p:cTn id="28"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9">
                                            <p:txEl>
                                              <p:pRg st="2" end="2"/>
                                            </p:txEl>
                                          </p:spTgt>
                                        </p:tgtEl>
                                        <p:attrNameLst>
                                          <p:attrName>ppt_y</p:attrName>
                                        </p:attrNameLst>
                                      </p:cBhvr>
                                      <p:tavLst>
                                        <p:tav tm="0">
                                          <p:val>
                                            <p:strVal val="1+#ppt_h/2"/>
                                          </p:val>
                                        </p:tav>
                                        <p:tav tm="100000">
                                          <p:val>
                                            <p:strVal val="#ppt_y"/>
                                          </p:val>
                                        </p:tav>
                                      </p:tavLst>
                                    </p:anim>
                                  </p:childTnLst>
                                </p:cTn>
                              </p:par>
                              <p:par>
                                <p:cTn id="30" presetID="22" presetClass="entr" presetSubtype="4" fill="hold" nodeType="with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wipe(down)">
                                      <p:cBhvr>
                                        <p:cTn id="3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0" y="838200"/>
            <a:ext cx="8142288" cy="563562"/>
          </a:xfrm>
          <a:prstGeom prst="rect">
            <a:avLst/>
          </a:prstGeom>
        </p:spPr>
        <p:txBody>
          <a:bodyPr/>
          <a:lstStyle/>
          <a:p>
            <a:pPr algn="ctr">
              <a:defRPr/>
            </a:pPr>
            <a:r>
              <a:rPr lang="en-US" sz="2100" b="1" kern="0" dirty="0">
                <a:solidFill>
                  <a:schemeClr val="bg1"/>
                </a:solidFill>
                <a:latin typeface="Times New Roman" pitchFamily="18" charset="0"/>
                <a:ea typeface="+mj-ea"/>
                <a:cs typeface="Times New Roman" pitchFamily="18" charset="0"/>
              </a:rPr>
              <a:t>BÀI 7: PHƯƠNG TRÌNH QUY VỀ PHƯƠNG TRÌNH BẬC HAI</a:t>
            </a:r>
          </a:p>
        </p:txBody>
      </p:sp>
      <p:sp>
        <p:nvSpPr>
          <p:cNvPr id="10243" name="Rectangle 17"/>
          <p:cNvSpPr>
            <a:spLocks noChangeArrowheads="1"/>
          </p:cNvSpPr>
          <p:nvPr/>
        </p:nvSpPr>
        <p:spPr bwMode="auto">
          <a:xfrm>
            <a:off x="0" y="1028700"/>
            <a:ext cx="8229600" cy="609600"/>
          </a:xfrm>
          <a:prstGeom prst="rect">
            <a:avLst/>
          </a:prstGeom>
          <a:noFill/>
          <a:ln w="9525">
            <a:noFill/>
            <a:miter lim="800000"/>
            <a:headEnd/>
            <a:tailEnd/>
          </a:ln>
        </p:spPr>
        <p:txBody>
          <a:bodyPr/>
          <a:lstStyle/>
          <a:p>
            <a:pPr marL="342900" indent="-342900">
              <a:spcBef>
                <a:spcPct val="20000"/>
              </a:spcBef>
            </a:pPr>
            <a:r>
              <a:rPr lang="en-US" sz="3200" b="1" smtClean="0">
                <a:solidFill>
                  <a:srgbClr val="000066"/>
                </a:solidFill>
                <a:latin typeface="Times New Roman" pitchFamily="18" charset="0"/>
              </a:rPr>
              <a:t>Phương </a:t>
            </a:r>
            <a:r>
              <a:rPr lang="en-US" sz="3200" b="1">
                <a:solidFill>
                  <a:srgbClr val="000066"/>
                </a:solidFill>
                <a:latin typeface="Times New Roman" pitchFamily="18" charset="0"/>
              </a:rPr>
              <a:t>trình trùng phương:</a:t>
            </a:r>
          </a:p>
        </p:txBody>
      </p:sp>
      <p:sp>
        <p:nvSpPr>
          <p:cNvPr id="15" name="Text Box 9"/>
          <p:cNvSpPr txBox="1">
            <a:spLocks noChangeArrowheads="1"/>
          </p:cNvSpPr>
          <p:nvPr/>
        </p:nvSpPr>
        <p:spPr bwMode="auto">
          <a:xfrm>
            <a:off x="152400" y="2711450"/>
            <a:ext cx="8801100" cy="3785652"/>
          </a:xfrm>
          <a:prstGeom prst="rect">
            <a:avLst/>
          </a:prstGeom>
          <a:solidFill>
            <a:srgbClr val="FFCCFF"/>
          </a:solidFill>
          <a:ln w="9525">
            <a:noFill/>
            <a:miter lim="800000"/>
            <a:headEnd/>
            <a:tailEnd/>
          </a:ln>
        </p:spPr>
        <p:txBody>
          <a:bodyPr wrap="square">
            <a:spAutoFit/>
          </a:bodyPr>
          <a:lstStyle/>
          <a:p>
            <a:pPr>
              <a:spcBef>
                <a:spcPct val="50000"/>
              </a:spcBef>
            </a:pPr>
            <a:r>
              <a:rPr lang="en-US" altLang="en-US" sz="2400" b="1">
                <a:latin typeface="Times New Roman" pitchFamily="18" charset="0"/>
              </a:rPr>
              <a:t>   </a:t>
            </a:r>
            <a:r>
              <a:rPr lang="en-US" altLang="en-US" sz="2400" b="1" u="sng">
                <a:latin typeface="Times New Roman" pitchFamily="18" charset="0"/>
              </a:rPr>
              <a:t>Cách giải</a:t>
            </a:r>
            <a:r>
              <a:rPr lang="en-US" altLang="en-US" sz="2400">
                <a:latin typeface="Times New Roman" pitchFamily="18" charset="0"/>
              </a:rPr>
              <a:t>: </a:t>
            </a:r>
            <a:r>
              <a:rPr lang="en-US" altLang="en-US" sz="2400" smtClean="0">
                <a:latin typeface="Times New Roman" pitchFamily="18" charset="0"/>
              </a:rPr>
              <a:t>Để giải PT trùng phương ta thực hiện theo các bước sau?</a:t>
            </a:r>
            <a:endParaRPr lang="en-US" altLang="en-US" sz="2400">
              <a:latin typeface="Times New Roman" pitchFamily="18" charset="0"/>
            </a:endParaRPr>
          </a:p>
          <a:p>
            <a:pPr>
              <a:spcBef>
                <a:spcPct val="50000"/>
              </a:spcBef>
            </a:pPr>
            <a:r>
              <a:rPr lang="en-US" altLang="en-US" sz="2400">
                <a:latin typeface="Times New Roman" pitchFamily="18" charset="0"/>
              </a:rPr>
              <a:t>  B1: Đặt ẩn phụ                      </a:t>
            </a:r>
            <a:r>
              <a:rPr lang="en-US" altLang="en-US" sz="2400" smtClean="0">
                <a:latin typeface="Times New Roman" pitchFamily="18" charset="0"/>
              </a:rPr>
              <a:t>đưa </a:t>
            </a:r>
            <a:r>
              <a:rPr lang="en-US" altLang="en-US" sz="2400">
                <a:latin typeface="Times New Roman" pitchFamily="18" charset="0"/>
              </a:rPr>
              <a:t>phương trình về dạng phương trình </a:t>
            </a:r>
            <a:endParaRPr lang="en-US" altLang="en-US" sz="2400" smtClean="0">
              <a:latin typeface="Times New Roman" pitchFamily="18" charset="0"/>
            </a:endParaRPr>
          </a:p>
          <a:p>
            <a:pPr>
              <a:spcBef>
                <a:spcPct val="50000"/>
              </a:spcBef>
            </a:pPr>
            <a:r>
              <a:rPr lang="en-US" altLang="en-US" sz="2400" smtClean="0">
                <a:latin typeface="Times New Roman" pitchFamily="18" charset="0"/>
              </a:rPr>
              <a:t>  </a:t>
            </a:r>
          </a:p>
          <a:p>
            <a:pPr>
              <a:spcBef>
                <a:spcPct val="50000"/>
              </a:spcBef>
            </a:pPr>
            <a:r>
              <a:rPr lang="en-US" altLang="en-US" sz="2400" smtClean="0">
                <a:latin typeface="Times New Roman" pitchFamily="18" charset="0"/>
              </a:rPr>
              <a:t>  B2: Giải phươngtrình:</a:t>
            </a:r>
          </a:p>
          <a:p>
            <a:pPr>
              <a:spcBef>
                <a:spcPct val="50000"/>
              </a:spcBef>
            </a:pPr>
            <a:r>
              <a:rPr lang="en-US" altLang="en-US" sz="2400" smtClean="0">
                <a:latin typeface="Times New Roman" pitchFamily="18" charset="0"/>
              </a:rPr>
              <a:t>  </a:t>
            </a:r>
            <a:r>
              <a:rPr lang="en-US" altLang="en-US" sz="2400">
                <a:latin typeface="Times New Roman" pitchFamily="18" charset="0"/>
              </a:rPr>
              <a:t>B3: </a:t>
            </a:r>
            <a:r>
              <a:rPr lang="en-US" altLang="en-US" sz="2400" smtClean="0">
                <a:latin typeface="Times New Roman" pitchFamily="18" charset="0"/>
              </a:rPr>
              <a:t>Đối chiếu với điều kiện của ẩn t và </a:t>
            </a:r>
            <a:r>
              <a:rPr lang="en-US" altLang="en-US" sz="2400">
                <a:latin typeface="Times New Roman" pitchFamily="18" charset="0"/>
              </a:rPr>
              <a:t>tìm </a:t>
            </a:r>
            <a:r>
              <a:rPr lang="en-US" altLang="en-US" sz="2400" i="1">
                <a:latin typeface="Times New Roman" pitchFamily="18" charset="0"/>
              </a:rPr>
              <a:t>x</a:t>
            </a:r>
            <a:r>
              <a:rPr lang="en-US" altLang="en-US" sz="2400">
                <a:latin typeface="Times New Roman" pitchFamily="18" charset="0"/>
              </a:rPr>
              <a:t>.</a:t>
            </a:r>
          </a:p>
          <a:p>
            <a:pPr>
              <a:spcBef>
                <a:spcPct val="50000"/>
              </a:spcBef>
            </a:pPr>
            <a:r>
              <a:rPr lang="en-US" altLang="en-US" sz="2400">
                <a:latin typeface="Times New Roman" pitchFamily="18" charset="0"/>
              </a:rPr>
              <a:t>  B4: Kết luận </a:t>
            </a:r>
            <a:r>
              <a:rPr lang="en-US" altLang="en-US" sz="2400" smtClean="0">
                <a:latin typeface="Times New Roman" pitchFamily="18" charset="0"/>
              </a:rPr>
              <a:t>nghiệm của phương trình</a:t>
            </a:r>
            <a:endParaRPr lang="en-US" altLang="en-US" sz="2400">
              <a:latin typeface="Times New Roman" pitchFamily="18" charset="0"/>
            </a:endParaRPr>
          </a:p>
          <a:p>
            <a:pPr>
              <a:spcBef>
                <a:spcPct val="50000"/>
              </a:spcBef>
            </a:pPr>
            <a:endParaRPr lang="en-US" altLang="en-US" sz="2400">
              <a:latin typeface="Times New Roman" pitchFamily="18" charset="0"/>
            </a:endParaRPr>
          </a:p>
        </p:txBody>
      </p:sp>
      <p:graphicFrame>
        <p:nvGraphicFramePr>
          <p:cNvPr id="29712" name="Object 16"/>
          <p:cNvGraphicFramePr>
            <a:graphicFrameLocks noChangeAspect="1"/>
          </p:cNvGraphicFramePr>
          <p:nvPr/>
        </p:nvGraphicFramePr>
        <p:xfrm>
          <a:off x="1371600" y="3765550"/>
          <a:ext cx="1943100" cy="425450"/>
        </p:xfrm>
        <a:graphic>
          <a:graphicData uri="http://schemas.openxmlformats.org/presentationml/2006/ole">
            <p:oleObj spid="_x0000_s3074" name="Equation" r:id="rId3" imgW="926698" imgH="203112" progId="Equation.DSMT4">
              <p:embed/>
            </p:oleObj>
          </a:graphicData>
        </a:graphic>
      </p:graphicFrame>
      <p:graphicFrame>
        <p:nvGraphicFramePr>
          <p:cNvPr id="29709" name="Object 13"/>
          <p:cNvGraphicFramePr>
            <a:graphicFrameLocks noChangeAspect="1"/>
          </p:cNvGraphicFramePr>
          <p:nvPr/>
        </p:nvGraphicFramePr>
        <p:xfrm>
          <a:off x="2362200" y="3214688"/>
          <a:ext cx="1454150" cy="481012"/>
        </p:xfrm>
        <a:graphic>
          <a:graphicData uri="http://schemas.openxmlformats.org/presentationml/2006/ole">
            <p:oleObj spid="_x0000_s3075" name="Equation" r:id="rId4" imgW="812447" imgH="228501" progId="Equation.DSMT4">
              <p:embed/>
            </p:oleObj>
          </a:graphicData>
        </a:graphic>
      </p:graphicFrame>
      <p:graphicFrame>
        <p:nvGraphicFramePr>
          <p:cNvPr id="2" name="Object 4"/>
          <p:cNvGraphicFramePr>
            <a:graphicFrameLocks noChangeAspect="1"/>
          </p:cNvGraphicFramePr>
          <p:nvPr/>
        </p:nvGraphicFramePr>
        <p:xfrm>
          <a:off x="3749675" y="4370387"/>
          <a:ext cx="1965325" cy="430213"/>
        </p:xfrm>
        <a:graphic>
          <a:graphicData uri="http://schemas.openxmlformats.org/presentationml/2006/ole">
            <p:oleObj spid="_x0000_s3076" name="Equation" r:id="rId5" imgW="926698" imgH="203112" progId="Equation.DSMT4">
              <p:embed/>
            </p:oleObj>
          </a:graphicData>
        </a:graphic>
      </p:graphicFrame>
      <p:graphicFrame>
        <p:nvGraphicFramePr>
          <p:cNvPr id="10250" name="Object 6"/>
          <p:cNvGraphicFramePr>
            <a:graphicFrameLocks noChangeAspect="1"/>
          </p:cNvGraphicFramePr>
          <p:nvPr/>
        </p:nvGraphicFramePr>
        <p:xfrm>
          <a:off x="1676400" y="1790700"/>
          <a:ext cx="3609975" cy="585788"/>
        </p:xfrm>
        <a:graphic>
          <a:graphicData uri="http://schemas.openxmlformats.org/presentationml/2006/ole">
            <p:oleObj spid="_x0000_s3078" name="Equation" r:id="rId6" imgW="1485900" imgH="2286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checkerboard(across)">
                                      <p:cBhvr>
                                        <p:cTn id="7" dur="500"/>
                                        <p:tgtEl>
                                          <p:spTgt spid="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5">
                                            <p:txEl>
                                              <p:pRg st="1" end="1"/>
                                            </p:txEl>
                                          </p:spTgt>
                                        </p:tgtEl>
                                        <p:attrNameLst>
                                          <p:attrName>style.visibility</p:attrName>
                                        </p:attrNameLst>
                                      </p:cBhvr>
                                      <p:to>
                                        <p:strVal val="visible"/>
                                      </p:to>
                                    </p:set>
                                    <p:animEffect transition="in" filter="checkerboard(across)">
                                      <p:cBhvr>
                                        <p:cTn id="12" dur="500"/>
                                        <p:tgtEl>
                                          <p:spTgt spid="15">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29709"/>
                                        </p:tgtEl>
                                        <p:attrNameLst>
                                          <p:attrName>style.visibility</p:attrName>
                                        </p:attrNameLst>
                                      </p:cBhvr>
                                      <p:to>
                                        <p:strVal val="visible"/>
                                      </p:to>
                                    </p:set>
                                    <p:animEffect transition="in" filter="checkerboard(across)">
                                      <p:cBhvr>
                                        <p:cTn id="15" dur="500"/>
                                        <p:tgtEl>
                                          <p:spTgt spid="29709"/>
                                        </p:tgtEl>
                                      </p:cBhvr>
                                    </p:animEffect>
                                  </p:childTnLst>
                                </p:cTn>
                              </p:par>
                              <p:par>
                                <p:cTn id="16" presetID="5" presetClass="entr" presetSubtype="10" fill="hold" nodeType="withEffect">
                                  <p:stCondLst>
                                    <p:cond delay="0"/>
                                  </p:stCondLst>
                                  <p:childTnLst>
                                    <p:set>
                                      <p:cBhvr>
                                        <p:cTn id="17" dur="1" fill="hold">
                                          <p:stCondLst>
                                            <p:cond delay="0"/>
                                          </p:stCondLst>
                                        </p:cTn>
                                        <p:tgtEl>
                                          <p:spTgt spid="29712"/>
                                        </p:tgtEl>
                                        <p:attrNameLst>
                                          <p:attrName>style.visibility</p:attrName>
                                        </p:attrNameLst>
                                      </p:cBhvr>
                                      <p:to>
                                        <p:strVal val="visible"/>
                                      </p:to>
                                    </p:set>
                                    <p:animEffect transition="in" filter="checkerboard(across)">
                                      <p:cBhvr>
                                        <p:cTn id="18" dur="500"/>
                                        <p:tgtEl>
                                          <p:spTgt spid="2971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5" presetClass="entr" presetSubtype="10" fill="hold" nodeType="clickEffect">
                                  <p:stCondLst>
                                    <p:cond delay="0"/>
                                  </p:stCondLst>
                                  <p:childTnLst>
                                    <p:set>
                                      <p:cBhvr>
                                        <p:cTn id="22" dur="1" fill="hold">
                                          <p:stCondLst>
                                            <p:cond delay="0"/>
                                          </p:stCondLst>
                                        </p:cTn>
                                        <p:tgtEl>
                                          <p:spTgt spid="15">
                                            <p:txEl>
                                              <p:pRg st="2" end="2"/>
                                            </p:txEl>
                                          </p:spTgt>
                                        </p:tgtEl>
                                        <p:attrNameLst>
                                          <p:attrName>style.visibility</p:attrName>
                                        </p:attrNameLst>
                                      </p:cBhvr>
                                      <p:to>
                                        <p:strVal val="visible"/>
                                      </p:to>
                                    </p:set>
                                    <p:animEffect transition="in" filter="checkerboard(across)">
                                      <p:cBhvr>
                                        <p:cTn id="23" dur="500"/>
                                        <p:tgtEl>
                                          <p:spTgt spid="1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15">
                                            <p:txEl>
                                              <p:pRg st="3" end="3"/>
                                            </p:txEl>
                                          </p:spTgt>
                                        </p:tgtEl>
                                        <p:attrNameLst>
                                          <p:attrName>style.visibility</p:attrName>
                                        </p:attrNameLst>
                                      </p:cBhvr>
                                      <p:to>
                                        <p:strVal val="visible"/>
                                      </p:to>
                                    </p:set>
                                    <p:animEffect transition="in" filter="checkerboard(across)">
                                      <p:cBhvr>
                                        <p:cTn id="28" dur="500"/>
                                        <p:tgtEl>
                                          <p:spTgt spid="15">
                                            <p:txEl>
                                              <p:pRg st="3" end="3"/>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checkerboard(across)">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5" presetClass="entr" presetSubtype="10" fill="hold" nodeType="clickEffect">
                                  <p:stCondLst>
                                    <p:cond delay="0"/>
                                  </p:stCondLst>
                                  <p:childTnLst>
                                    <p:set>
                                      <p:cBhvr>
                                        <p:cTn id="35" dur="1" fill="hold">
                                          <p:stCondLst>
                                            <p:cond delay="0"/>
                                          </p:stCondLst>
                                        </p:cTn>
                                        <p:tgtEl>
                                          <p:spTgt spid="15">
                                            <p:txEl>
                                              <p:pRg st="4" end="4"/>
                                            </p:txEl>
                                          </p:spTgt>
                                        </p:tgtEl>
                                        <p:attrNameLst>
                                          <p:attrName>style.visibility</p:attrName>
                                        </p:attrNameLst>
                                      </p:cBhvr>
                                      <p:to>
                                        <p:strVal val="visible"/>
                                      </p:to>
                                    </p:set>
                                    <p:animEffect transition="in" filter="checkerboard(across)">
                                      <p:cBhvr>
                                        <p:cTn id="36" dur="500"/>
                                        <p:tgtEl>
                                          <p:spTgt spid="15">
                                            <p:txEl>
                                              <p:pRg st="4" end="4"/>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 presetClass="entr" presetSubtype="10" fill="hold" nodeType="clickEffect">
                                  <p:stCondLst>
                                    <p:cond delay="0"/>
                                  </p:stCondLst>
                                  <p:childTnLst>
                                    <p:set>
                                      <p:cBhvr>
                                        <p:cTn id="40" dur="1" fill="hold">
                                          <p:stCondLst>
                                            <p:cond delay="0"/>
                                          </p:stCondLst>
                                        </p:cTn>
                                        <p:tgtEl>
                                          <p:spTgt spid="15">
                                            <p:txEl>
                                              <p:pRg st="5" end="5"/>
                                            </p:txEl>
                                          </p:spTgt>
                                        </p:tgtEl>
                                        <p:attrNameLst>
                                          <p:attrName>style.visibility</p:attrName>
                                        </p:attrNameLst>
                                      </p:cBhvr>
                                      <p:to>
                                        <p:strVal val="visible"/>
                                      </p:to>
                                    </p:set>
                                    <p:animEffect transition="in" filter="checkerboard(across)">
                                      <p:cBhvr>
                                        <p:cTn id="41" dur="500"/>
                                        <p:tgtEl>
                                          <p:spTgt spid="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2"/>
          <p:cNvSpPr>
            <a:spLocks noChangeArrowheads="1"/>
          </p:cNvSpPr>
          <p:nvPr/>
        </p:nvSpPr>
        <p:spPr bwMode="auto">
          <a:xfrm>
            <a:off x="1219200" y="609600"/>
            <a:ext cx="3048000" cy="457200"/>
          </a:xfrm>
          <a:prstGeom prst="rect">
            <a:avLst/>
          </a:prstGeom>
          <a:noFill/>
          <a:ln w="9525">
            <a:noFill/>
            <a:miter lim="800000"/>
            <a:headEnd/>
            <a:tailEnd/>
          </a:ln>
          <a:effectLst/>
        </p:spPr>
        <p:txBody>
          <a:bodyPr/>
          <a:lstStyle/>
          <a:p>
            <a:pPr marL="342900" indent="-342900">
              <a:spcBef>
                <a:spcPct val="20000"/>
              </a:spcBef>
              <a:defRPr/>
            </a:pPr>
            <a:r>
              <a:rPr lang="en-US" sz="2800">
                <a:latin typeface="Times New Roman" pitchFamily="18" charset="0"/>
                <a:cs typeface="Times New Roman" pitchFamily="18" charset="0"/>
              </a:rPr>
              <a:t>a) 4x</a:t>
            </a:r>
            <a:r>
              <a:rPr lang="en-US" sz="2800" baseline="30000">
                <a:latin typeface="Times New Roman" pitchFamily="18" charset="0"/>
                <a:cs typeface="Times New Roman" pitchFamily="18" charset="0"/>
              </a:rPr>
              <a:t>4</a:t>
            </a:r>
            <a:r>
              <a:rPr lang="en-US" sz="2800">
                <a:latin typeface="Times New Roman" pitchFamily="18" charset="0"/>
                <a:cs typeface="Times New Roman" pitchFamily="18" charset="0"/>
              </a:rPr>
              <a:t> + x</a:t>
            </a:r>
            <a:r>
              <a:rPr lang="en-US" sz="2800" baseline="30000">
                <a:latin typeface="Times New Roman" pitchFamily="18" charset="0"/>
                <a:cs typeface="Times New Roman" pitchFamily="18" charset="0"/>
              </a:rPr>
              <a:t>2</a:t>
            </a:r>
            <a:r>
              <a:rPr lang="en-US" sz="2800">
                <a:latin typeface="Times New Roman" pitchFamily="18" charset="0"/>
                <a:cs typeface="Times New Roman" pitchFamily="18" charset="0"/>
              </a:rPr>
              <a:t> – 5 = 0 </a:t>
            </a:r>
          </a:p>
        </p:txBody>
      </p:sp>
      <p:sp>
        <p:nvSpPr>
          <p:cNvPr id="23" name="Hình Chữ nhật 22"/>
          <p:cNvSpPr/>
          <p:nvPr/>
        </p:nvSpPr>
        <p:spPr>
          <a:xfrm>
            <a:off x="4876800" y="542925"/>
            <a:ext cx="3246438" cy="523875"/>
          </a:xfrm>
          <a:prstGeom prst="rect">
            <a:avLst/>
          </a:prstGeom>
        </p:spPr>
        <p:txBody>
          <a:bodyPr wrap="none">
            <a:spAutoFit/>
          </a:bodyPr>
          <a:lstStyle/>
          <a:p>
            <a:pPr>
              <a:defRPr/>
            </a:pPr>
            <a:r>
              <a:rPr lang="en-US" sz="2800">
                <a:latin typeface="Times New Roman" pitchFamily="18" charset="0"/>
                <a:cs typeface="Times New Roman" pitchFamily="18" charset="0"/>
              </a:rPr>
              <a:t>b) 3x</a:t>
            </a:r>
            <a:r>
              <a:rPr lang="en-US" sz="2800" baseline="30000">
                <a:latin typeface="Times New Roman" pitchFamily="18" charset="0"/>
                <a:cs typeface="Times New Roman" pitchFamily="18" charset="0"/>
              </a:rPr>
              <a:t>4</a:t>
            </a:r>
            <a:r>
              <a:rPr lang="en-US" sz="2800">
                <a:latin typeface="Times New Roman" pitchFamily="18" charset="0"/>
                <a:cs typeface="Times New Roman" pitchFamily="18" charset="0"/>
              </a:rPr>
              <a:t> + 4x</a:t>
            </a:r>
            <a:r>
              <a:rPr lang="en-US" sz="2800" baseline="30000">
                <a:latin typeface="Times New Roman" pitchFamily="18" charset="0"/>
                <a:cs typeface="Times New Roman" pitchFamily="18" charset="0"/>
              </a:rPr>
              <a:t>2</a:t>
            </a:r>
            <a:r>
              <a:rPr lang="en-US" sz="2800">
                <a:latin typeface="Times New Roman" pitchFamily="18" charset="0"/>
                <a:cs typeface="Times New Roman" pitchFamily="18" charset="0"/>
              </a:rPr>
              <a:t> + 1 = 0. </a:t>
            </a:r>
          </a:p>
        </p:txBody>
      </p:sp>
      <p:sp>
        <p:nvSpPr>
          <p:cNvPr id="29" name="Hình Chữ nhật 28"/>
          <p:cNvSpPr/>
          <p:nvPr/>
        </p:nvSpPr>
        <p:spPr>
          <a:xfrm>
            <a:off x="1905000" y="0"/>
            <a:ext cx="6022975" cy="479425"/>
          </a:xfrm>
          <a:prstGeom prst="rect">
            <a:avLst/>
          </a:prstGeom>
        </p:spPr>
        <p:txBody>
          <a:bodyPr wrap="none">
            <a:spAutoFit/>
          </a:bodyPr>
          <a:lstStyle/>
          <a:p>
            <a:pPr marL="609600" indent="-609600">
              <a:lnSpc>
                <a:spcPct val="90000"/>
              </a:lnSpc>
              <a:spcBef>
                <a:spcPct val="20000"/>
              </a:spcBef>
              <a:defRPr/>
            </a:pPr>
            <a:r>
              <a:rPr lang="en-US" sz="2800">
                <a:latin typeface="Times New Roman" pitchFamily="18" charset="0"/>
                <a:cs typeface="Times New Roman" pitchFamily="18" charset="0"/>
              </a:rPr>
              <a:t>Giải  các phương trình trùng phương sau</a:t>
            </a:r>
          </a:p>
        </p:txBody>
      </p:sp>
      <p:sp>
        <p:nvSpPr>
          <p:cNvPr id="11" name="Rectangle 2"/>
          <p:cNvSpPr>
            <a:spLocks noGrp="1" noChangeArrowheads="1"/>
          </p:cNvSpPr>
          <p:nvPr>
            <p:ph type="title"/>
          </p:nvPr>
        </p:nvSpPr>
        <p:spPr>
          <a:xfrm>
            <a:off x="76200" y="0"/>
            <a:ext cx="1905000" cy="609600"/>
          </a:xfrm>
          <a:gradFill rotWithShape="1">
            <a:gsLst>
              <a:gs pos="0">
                <a:srgbClr val="FFFFFF"/>
              </a:gs>
              <a:gs pos="100000">
                <a:srgbClr val="FF00FF"/>
              </a:gs>
            </a:gsLst>
            <a:path path="shape">
              <a:fillToRect l="50000" t="50000" r="50000" b="50000"/>
            </a:path>
          </a:gradFill>
        </p:spPr>
        <p:txBody>
          <a:bodyPr>
            <a:normAutofit/>
          </a:bodyPr>
          <a:lstStyle/>
          <a:p>
            <a:pPr eaLnBrk="1" hangingPunct="1"/>
            <a:r>
              <a:rPr lang="en-US" sz="2400" smtClean="0">
                <a:solidFill>
                  <a:srgbClr val="000099"/>
                </a:solidFill>
                <a:latin typeface="Times New Roman" pitchFamily="18" charset="0"/>
                <a:cs typeface="Times New Roman" pitchFamily="18" charset="0"/>
              </a:rPr>
              <a:t>BÀI TẬP 2:</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0961" name="Object 1"/>
          <p:cNvGraphicFramePr>
            <a:graphicFrameLocks noChangeAspect="1"/>
          </p:cNvGraphicFramePr>
          <p:nvPr/>
        </p:nvGraphicFramePr>
        <p:xfrm>
          <a:off x="2971800" y="2495550"/>
          <a:ext cx="2362200" cy="1066800"/>
        </p:xfrm>
        <a:graphic>
          <a:graphicData uri="http://schemas.openxmlformats.org/presentationml/2006/ole">
            <p:oleObj spid="_x0000_s5122" name="Equation" r:id="rId3" imgW="1231366" imgH="431613" progId="Equation.DSMT4">
              <p:embed/>
            </p:oleObj>
          </a:graphicData>
        </a:graphic>
      </p:graphicFrame>
      <p:sp>
        <p:nvSpPr>
          <p:cNvPr id="12" name="Rectangle 21"/>
          <p:cNvSpPr>
            <a:spLocks noChangeArrowheads="1"/>
          </p:cNvSpPr>
          <p:nvPr/>
        </p:nvSpPr>
        <p:spPr bwMode="auto">
          <a:xfrm>
            <a:off x="0" y="2743200"/>
            <a:ext cx="9144000" cy="609600"/>
          </a:xfrm>
          <a:prstGeom prst="rect">
            <a:avLst/>
          </a:prstGeom>
          <a:noFill/>
          <a:ln w="9525">
            <a:noFill/>
            <a:miter lim="800000"/>
            <a:headEnd/>
            <a:tailEnd/>
          </a:ln>
        </p:spPr>
        <p:txBody>
          <a:bodyPr/>
          <a:lstStyle/>
          <a:p>
            <a:pPr marL="342900" indent="-173038">
              <a:spcBef>
                <a:spcPct val="20000"/>
              </a:spcBef>
              <a:defRPr/>
            </a:pPr>
            <a:r>
              <a:rPr lang="en-US" sz="2800">
                <a:latin typeface="Times New Roman" pitchFamily="18" charset="0"/>
              </a:rPr>
              <a:t>Cho phương trình </a:t>
            </a:r>
            <a:endParaRPr lang="en-US" sz="2800">
              <a:latin typeface="+mj-lt"/>
            </a:endParaRPr>
          </a:p>
        </p:txBody>
      </p:sp>
      <p:sp>
        <p:nvSpPr>
          <p:cNvPr id="13" name="Rectangle 21">
            <a:hlinkClick r:id="rId4" action="ppaction://hlinksldjump"/>
          </p:cNvPr>
          <p:cNvSpPr>
            <a:spLocks noChangeArrowheads="1"/>
          </p:cNvSpPr>
          <p:nvPr/>
        </p:nvSpPr>
        <p:spPr bwMode="auto">
          <a:xfrm>
            <a:off x="0" y="3695700"/>
            <a:ext cx="9144000" cy="609600"/>
          </a:xfrm>
          <a:prstGeom prst="rect">
            <a:avLst/>
          </a:prstGeom>
          <a:noFill/>
          <a:ln w="9525">
            <a:noFill/>
            <a:miter lim="800000"/>
            <a:headEnd/>
            <a:tailEnd/>
          </a:ln>
        </p:spPr>
        <p:txBody>
          <a:bodyPr/>
          <a:lstStyle/>
          <a:p>
            <a:pPr marL="342900" indent="-173038">
              <a:spcBef>
                <a:spcPct val="20000"/>
              </a:spcBef>
            </a:pPr>
            <a:r>
              <a:rPr lang="en-US" sz="2800" b="1">
                <a:solidFill>
                  <a:schemeClr val="tx2"/>
                </a:solidFill>
                <a:latin typeface="Times New Roman" pitchFamily="18" charset="0"/>
              </a:rPr>
              <a:t>Nhắc lại các bước giải phương trình chứa ẩn ở mẫu đã học ở lớp 8?</a:t>
            </a:r>
          </a:p>
        </p:txBody>
      </p:sp>
      <p:sp>
        <p:nvSpPr>
          <p:cNvPr id="4110" name="Line 14"/>
          <p:cNvSpPr>
            <a:spLocks noChangeShapeType="1"/>
          </p:cNvSpPr>
          <p:nvPr/>
        </p:nvSpPr>
        <p:spPr bwMode="auto">
          <a:xfrm>
            <a:off x="5486400" y="3062288"/>
            <a:ext cx="609600" cy="0"/>
          </a:xfrm>
          <a:prstGeom prst="line">
            <a:avLst/>
          </a:prstGeom>
          <a:noFill/>
          <a:ln w="9525">
            <a:solidFill>
              <a:schemeClr val="tx1"/>
            </a:solidFill>
            <a:round/>
            <a:headEnd/>
            <a:tailEnd type="triangle" w="med" len="med"/>
          </a:ln>
          <a:effectLst/>
        </p:spPr>
        <p:txBody>
          <a:bodyPr/>
          <a:lstStyle/>
          <a:p>
            <a:endParaRPr lang="en-US"/>
          </a:p>
        </p:txBody>
      </p:sp>
      <p:sp>
        <p:nvSpPr>
          <p:cNvPr id="4111" name="Text Box 15"/>
          <p:cNvSpPr txBox="1">
            <a:spLocks noChangeArrowheads="1"/>
          </p:cNvSpPr>
          <p:nvPr/>
        </p:nvSpPr>
        <p:spPr bwMode="auto">
          <a:xfrm>
            <a:off x="6172200" y="2719388"/>
            <a:ext cx="2667000" cy="830997"/>
          </a:xfrm>
          <a:prstGeom prst="rect">
            <a:avLst/>
          </a:prstGeom>
          <a:noFill/>
          <a:ln w="9525">
            <a:noFill/>
            <a:miter lim="800000"/>
            <a:headEnd/>
            <a:tailEnd/>
          </a:ln>
          <a:effectLst/>
        </p:spPr>
        <p:txBody>
          <a:bodyPr>
            <a:spAutoFit/>
          </a:bodyPr>
          <a:lstStyle/>
          <a:p>
            <a:pPr algn="ctr">
              <a:spcBef>
                <a:spcPct val="50000"/>
              </a:spcBef>
            </a:pPr>
            <a:r>
              <a:rPr lang="en-US" sz="2400" b="1">
                <a:latin typeface="Times New Roman" pitchFamily="18" charset="0"/>
                <a:cs typeface="Times New Roman" pitchFamily="18" charset="0"/>
              </a:rPr>
              <a:t>Phương trình chứa ẩn ở mẫu</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amond(in)">
                                      <p:cBhvr>
                                        <p:cTn id="7" dur="1000"/>
                                        <p:tgtEl>
                                          <p:spTgt spid="12"/>
                                        </p:tgtEl>
                                      </p:cBhvr>
                                    </p:animEffect>
                                  </p:childTnLst>
                                </p:cTn>
                              </p:par>
                              <p:par>
                                <p:cTn id="8" presetID="8" presetClass="entr" presetSubtype="16" fill="hold" nodeType="withEffect">
                                  <p:stCondLst>
                                    <p:cond delay="0"/>
                                  </p:stCondLst>
                                  <p:childTnLst>
                                    <p:set>
                                      <p:cBhvr>
                                        <p:cTn id="9" dur="1" fill="hold">
                                          <p:stCondLst>
                                            <p:cond delay="0"/>
                                          </p:stCondLst>
                                        </p:cTn>
                                        <p:tgtEl>
                                          <p:spTgt spid="40961"/>
                                        </p:tgtEl>
                                        <p:attrNameLst>
                                          <p:attrName>style.visibility</p:attrName>
                                        </p:attrNameLst>
                                      </p:cBhvr>
                                      <p:to>
                                        <p:strVal val="visible"/>
                                      </p:to>
                                    </p:set>
                                    <p:animEffect transition="in" filter="diamond(in)">
                                      <p:cBhvr>
                                        <p:cTn id="10" dur="1000"/>
                                        <p:tgtEl>
                                          <p:spTgt spid="4096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110"/>
                                        </p:tgtEl>
                                        <p:attrNameLst>
                                          <p:attrName>style.visibility</p:attrName>
                                        </p:attrNameLst>
                                      </p:cBhvr>
                                      <p:to>
                                        <p:strVal val="visible"/>
                                      </p:to>
                                    </p:set>
                                    <p:animEffect transition="in" filter="blinds(horizontal)">
                                      <p:cBhvr>
                                        <p:cTn id="15" dur="500"/>
                                        <p:tgtEl>
                                          <p:spTgt spid="4110"/>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4111"/>
                                        </p:tgtEl>
                                        <p:attrNameLst>
                                          <p:attrName>style.visibility</p:attrName>
                                        </p:attrNameLst>
                                      </p:cBhvr>
                                      <p:to>
                                        <p:strVal val="visible"/>
                                      </p:to>
                                    </p:set>
                                    <p:animEffect transition="in" filter="blinds(horizontal)">
                                      <p:cBhvr>
                                        <p:cTn id="18" dur="500"/>
                                        <p:tgtEl>
                                          <p:spTgt spid="4111"/>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diamond(in)">
                                      <p:cBhvr>
                                        <p:cTn id="23" dur="10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xit" presetSubtype="10" fill="hold" grpId="1" nodeType="clickEffect">
                                  <p:stCondLst>
                                    <p:cond delay="0"/>
                                  </p:stCondLst>
                                  <p:childTnLst>
                                    <p:animEffect transition="out" filter="checkerboard(across)">
                                      <p:cBhvr>
                                        <p:cTn id="27" dur="500"/>
                                        <p:tgtEl>
                                          <p:spTgt spid="13"/>
                                        </p:tgtEl>
                                      </p:cBhvr>
                                    </p:animEffect>
                                    <p:set>
                                      <p:cBhvr>
                                        <p:cTn id="28"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3" grpId="1"/>
      <p:bldP spid="4110" grpId="0" animBg="1"/>
      <p:bldP spid="41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ChangeArrowheads="1"/>
          </p:cNvSpPr>
          <p:nvPr/>
        </p:nvSpPr>
        <p:spPr bwMode="auto">
          <a:xfrm>
            <a:off x="152400" y="990600"/>
            <a:ext cx="8763000" cy="3927475"/>
          </a:xfrm>
          <a:prstGeom prst="rect">
            <a:avLst/>
          </a:prstGeom>
          <a:noFill/>
          <a:ln w="9525">
            <a:noFill/>
            <a:miter lim="800000"/>
            <a:headEnd/>
            <a:tailEnd/>
          </a:ln>
          <a:effectLst/>
        </p:spPr>
        <p:txBody>
          <a:bodyPr>
            <a:spAutoFit/>
          </a:bodyPr>
          <a:lstStyle/>
          <a:p>
            <a:pPr algn="just">
              <a:spcBef>
                <a:spcPct val="50000"/>
              </a:spcBef>
              <a:defRPr/>
            </a:pPr>
            <a:r>
              <a:rPr lang="en-US" sz="2800" b="1">
                <a:solidFill>
                  <a:schemeClr val="accent2"/>
                </a:solidFill>
                <a:latin typeface="Times New Roman" pitchFamily="18" charset="0"/>
                <a:cs typeface="Times New Roman" pitchFamily="18" charset="0"/>
              </a:rPr>
              <a:t>Bước 1: </a:t>
            </a:r>
            <a:r>
              <a:rPr lang="en-US" sz="2800" b="1">
                <a:latin typeface="Times New Roman" pitchFamily="18" charset="0"/>
                <a:cs typeface="Times New Roman" pitchFamily="18" charset="0"/>
              </a:rPr>
              <a:t>Tìm điều kiện xác định của phương trình.</a:t>
            </a:r>
          </a:p>
          <a:p>
            <a:pPr algn="just">
              <a:spcBef>
                <a:spcPct val="50000"/>
              </a:spcBef>
              <a:defRPr/>
            </a:pPr>
            <a:r>
              <a:rPr lang="en-US" sz="2800" b="1">
                <a:solidFill>
                  <a:schemeClr val="accent2"/>
                </a:solidFill>
                <a:latin typeface="Times New Roman" pitchFamily="18" charset="0"/>
                <a:cs typeface="Times New Roman" pitchFamily="18" charset="0"/>
              </a:rPr>
              <a:t>Bước 2:</a:t>
            </a:r>
            <a:r>
              <a:rPr lang="en-US" sz="2800" b="1">
                <a:latin typeface="Times New Roman" pitchFamily="18" charset="0"/>
                <a:cs typeface="Times New Roman" pitchFamily="18" charset="0"/>
              </a:rPr>
              <a:t> Quy đồng mẫu thức hai vế rồi khử mẫu thức.</a:t>
            </a:r>
          </a:p>
          <a:p>
            <a:pPr algn="just">
              <a:spcBef>
                <a:spcPct val="50000"/>
              </a:spcBef>
              <a:defRPr/>
            </a:pPr>
            <a:r>
              <a:rPr lang="en-US" sz="2800" b="1">
                <a:solidFill>
                  <a:schemeClr val="accent2"/>
                </a:solidFill>
                <a:latin typeface="Times New Roman" pitchFamily="18" charset="0"/>
                <a:cs typeface="Times New Roman" pitchFamily="18" charset="0"/>
              </a:rPr>
              <a:t>Bước 3:</a:t>
            </a:r>
            <a:r>
              <a:rPr lang="en-US" sz="2800" b="1">
                <a:latin typeface="Times New Roman" pitchFamily="18" charset="0"/>
                <a:cs typeface="Times New Roman" pitchFamily="18" charset="0"/>
              </a:rPr>
              <a:t> Giải phương trình vừa nhận được.</a:t>
            </a:r>
          </a:p>
          <a:p>
            <a:pPr algn="just">
              <a:lnSpc>
                <a:spcPct val="110000"/>
              </a:lnSpc>
              <a:spcBef>
                <a:spcPct val="50000"/>
              </a:spcBef>
              <a:defRPr/>
            </a:pPr>
            <a:r>
              <a:rPr lang="en-US" sz="2800" b="1">
                <a:solidFill>
                  <a:schemeClr val="accent2"/>
                </a:solidFill>
                <a:latin typeface="Times New Roman" pitchFamily="18" charset="0"/>
                <a:cs typeface="Times New Roman" pitchFamily="18" charset="0"/>
              </a:rPr>
              <a:t>Bước 4:</a:t>
            </a:r>
            <a:r>
              <a:rPr lang="en-US" sz="2800" b="1">
                <a:latin typeface="Times New Roman" pitchFamily="18" charset="0"/>
                <a:cs typeface="Times New Roman" pitchFamily="18" charset="0"/>
              </a:rPr>
              <a:t> Trong các giá trị vừa tìm được của ẩn, loại các giá trị không thỏa mãn điều kiện xác định, các giá trị thỏa mãn điều kiện xác định là nghiệm của phương trình đã cho.</a:t>
            </a:r>
          </a:p>
        </p:txBody>
      </p:sp>
      <p:sp>
        <p:nvSpPr>
          <p:cNvPr id="11267" name="Rectangle 17">
            <a:hlinkClick r:id="rId2" action="ppaction://hlinksldjump"/>
          </p:cNvPr>
          <p:cNvSpPr>
            <a:spLocks noChangeArrowheads="1"/>
          </p:cNvSpPr>
          <p:nvPr/>
        </p:nvSpPr>
        <p:spPr bwMode="auto">
          <a:xfrm>
            <a:off x="533400" y="228600"/>
            <a:ext cx="8229600" cy="609600"/>
          </a:xfrm>
          <a:prstGeom prst="rect">
            <a:avLst/>
          </a:prstGeom>
          <a:noFill/>
          <a:ln w="9525">
            <a:noFill/>
            <a:miter lim="800000"/>
            <a:headEnd/>
            <a:tailEnd/>
          </a:ln>
        </p:spPr>
        <p:txBody>
          <a:bodyPr/>
          <a:lstStyle/>
          <a:p>
            <a:pPr marL="342900" indent="-342900">
              <a:spcBef>
                <a:spcPct val="20000"/>
              </a:spcBef>
            </a:pPr>
            <a:r>
              <a:rPr lang="en-US" sz="3200" b="1">
                <a:solidFill>
                  <a:srgbClr val="FF3399"/>
                </a:solidFill>
                <a:latin typeface="Times New Roman" pitchFamily="18" charset="0"/>
              </a:rPr>
              <a:t>Cách giải phương trình chứa ẩn ở mẫu thức:</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ox(i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ox(i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ox(in)">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93" name="Rectangle 1073"/>
          <p:cNvSpPr>
            <a:spLocks noChangeArrowheads="1"/>
          </p:cNvSpPr>
          <p:nvPr/>
        </p:nvSpPr>
        <p:spPr bwMode="auto">
          <a:xfrm>
            <a:off x="787400" y="1790700"/>
            <a:ext cx="8255000" cy="2819400"/>
          </a:xfrm>
          <a:prstGeom prst="rect">
            <a:avLst/>
          </a:prstGeom>
          <a:noFill/>
          <a:ln w="9525">
            <a:noFill/>
            <a:miter lim="800000"/>
            <a:headEnd/>
            <a:tailEnd/>
          </a:ln>
          <a:effectLst/>
        </p:spPr>
        <p:txBody>
          <a:bodyPr/>
          <a:lstStyle/>
          <a:p>
            <a:pPr marL="342900" indent="-342900">
              <a:spcBef>
                <a:spcPct val="20000"/>
              </a:spcBef>
            </a:pPr>
            <a:endParaRPr lang="en-US" sz="2400">
              <a:solidFill>
                <a:srgbClr val="0000FF"/>
              </a:solidFill>
              <a:latin typeface=".VnTime" pitchFamily="34" charset="0"/>
              <a:sym typeface="Symbol" pitchFamily="18" charset="2"/>
            </a:endParaRPr>
          </a:p>
        </p:txBody>
      </p:sp>
      <p:grpSp>
        <p:nvGrpSpPr>
          <p:cNvPr id="3" name="Group 1218"/>
          <p:cNvGrpSpPr>
            <a:grpSpLocks/>
          </p:cNvGrpSpPr>
          <p:nvPr/>
        </p:nvGrpSpPr>
        <p:grpSpPr bwMode="auto">
          <a:xfrm>
            <a:off x="685800" y="447675"/>
            <a:ext cx="7315200" cy="974725"/>
            <a:chOff x="432" y="282"/>
            <a:chExt cx="4608" cy="614"/>
          </a:xfrm>
        </p:grpSpPr>
        <p:grpSp>
          <p:nvGrpSpPr>
            <p:cNvPr id="4" name="Group 1216"/>
            <p:cNvGrpSpPr>
              <a:grpSpLocks/>
            </p:cNvGrpSpPr>
            <p:nvPr/>
          </p:nvGrpSpPr>
          <p:grpSpPr bwMode="auto">
            <a:xfrm>
              <a:off x="432" y="282"/>
              <a:ext cx="4121" cy="614"/>
              <a:chOff x="432" y="282"/>
              <a:chExt cx="4121" cy="614"/>
            </a:xfrm>
          </p:grpSpPr>
          <p:sp>
            <p:nvSpPr>
              <p:cNvPr id="31795" name="Text Box 1075"/>
              <p:cNvSpPr txBox="1">
                <a:spLocks noChangeArrowheads="1"/>
              </p:cNvSpPr>
              <p:nvPr/>
            </p:nvSpPr>
            <p:spPr bwMode="auto">
              <a:xfrm>
                <a:off x="432" y="432"/>
                <a:ext cx="1872" cy="291"/>
              </a:xfrm>
              <a:prstGeom prst="rect">
                <a:avLst/>
              </a:prstGeom>
              <a:noFill/>
              <a:ln w="9525">
                <a:noFill/>
                <a:miter lim="800000"/>
                <a:headEnd/>
                <a:tailEnd/>
              </a:ln>
              <a:effectLst/>
            </p:spPr>
            <p:txBody>
              <a:bodyPr wrap="square">
                <a:spAutoFit/>
              </a:bodyPr>
              <a:lstStyle/>
              <a:p>
                <a:pPr>
                  <a:spcBef>
                    <a:spcPct val="50000"/>
                  </a:spcBef>
                </a:pPr>
                <a:r>
                  <a:rPr lang="en-US" sz="2400">
                    <a:solidFill>
                      <a:srgbClr val="0000FF"/>
                    </a:solidFill>
                    <a:latin typeface="Times New Roman" pitchFamily="18" charset="0"/>
                  </a:rPr>
                  <a:t>Giải phương trình:</a:t>
                </a:r>
              </a:p>
            </p:txBody>
          </p:sp>
          <p:sp>
            <p:nvSpPr>
              <p:cNvPr id="31925" name="Rectangle 1205"/>
              <p:cNvSpPr>
                <a:spLocks noChangeArrowheads="1"/>
              </p:cNvSpPr>
              <p:nvPr/>
            </p:nvSpPr>
            <p:spPr bwMode="auto">
              <a:xfrm>
                <a:off x="2274" y="288"/>
                <a:ext cx="1440" cy="288"/>
              </a:xfrm>
              <a:prstGeom prst="rect">
                <a:avLst/>
              </a:prstGeom>
              <a:noFill/>
              <a:ln w="9525">
                <a:noFill/>
                <a:miter lim="800000"/>
                <a:headEnd/>
                <a:tailEnd/>
              </a:ln>
              <a:effectLst/>
            </p:spPr>
            <p:txBody>
              <a:bodyPr>
                <a:spAutoFit/>
              </a:bodyPr>
              <a:lstStyle/>
              <a:p>
                <a:pPr algn="ctr"/>
                <a:r>
                  <a:rPr lang="en-US" sz="2400">
                    <a:solidFill>
                      <a:srgbClr val="0000FF"/>
                    </a:solidFill>
                    <a:latin typeface="Times New Roman" pitchFamily="18" charset="0"/>
                  </a:rPr>
                  <a:t>x</a:t>
                </a:r>
                <a:r>
                  <a:rPr lang="en-US" sz="2400" baseline="30000">
                    <a:solidFill>
                      <a:srgbClr val="0000FF"/>
                    </a:solidFill>
                    <a:latin typeface="Times New Roman" pitchFamily="18" charset="0"/>
                  </a:rPr>
                  <a:t>2 </a:t>
                </a:r>
                <a:r>
                  <a:rPr lang="en-US" sz="2400">
                    <a:solidFill>
                      <a:srgbClr val="0000FF"/>
                    </a:solidFill>
                    <a:latin typeface="Times New Roman" pitchFamily="18" charset="0"/>
                  </a:rPr>
                  <a:t>- 3x + 6</a:t>
                </a:r>
              </a:p>
            </p:txBody>
          </p:sp>
          <p:sp>
            <p:nvSpPr>
              <p:cNvPr id="31926" name="Rectangle 1206"/>
              <p:cNvSpPr>
                <a:spLocks noChangeArrowheads="1"/>
              </p:cNvSpPr>
              <p:nvPr/>
            </p:nvSpPr>
            <p:spPr bwMode="auto">
              <a:xfrm>
                <a:off x="2596" y="608"/>
                <a:ext cx="732" cy="288"/>
              </a:xfrm>
              <a:prstGeom prst="rect">
                <a:avLst/>
              </a:prstGeom>
              <a:noFill/>
              <a:ln w="9525">
                <a:noFill/>
                <a:miter lim="800000"/>
                <a:headEnd/>
                <a:tailEnd/>
              </a:ln>
              <a:effectLst/>
            </p:spPr>
            <p:txBody>
              <a:bodyPr>
                <a:spAutoFit/>
              </a:bodyPr>
              <a:lstStyle/>
              <a:p>
                <a:pPr algn="ctr"/>
                <a:r>
                  <a:rPr lang="en-US" sz="2400">
                    <a:solidFill>
                      <a:srgbClr val="0000FF"/>
                    </a:solidFill>
                    <a:latin typeface="Times New Roman" pitchFamily="18" charset="0"/>
                  </a:rPr>
                  <a:t>x</a:t>
                </a:r>
                <a:r>
                  <a:rPr lang="en-US" sz="2400" baseline="30000">
                    <a:solidFill>
                      <a:srgbClr val="0000FF"/>
                    </a:solidFill>
                    <a:latin typeface="Times New Roman" pitchFamily="18" charset="0"/>
                  </a:rPr>
                  <a:t>2</a:t>
                </a:r>
                <a:r>
                  <a:rPr lang="en-US" sz="2400">
                    <a:solidFill>
                      <a:srgbClr val="0000FF"/>
                    </a:solidFill>
                    <a:latin typeface="Times New Roman" pitchFamily="18" charset="0"/>
                  </a:rPr>
                  <a:t> - 9</a:t>
                </a:r>
              </a:p>
            </p:txBody>
          </p:sp>
          <p:sp>
            <p:nvSpPr>
              <p:cNvPr id="31927" name="Line 1207"/>
              <p:cNvSpPr>
                <a:spLocks noChangeShapeType="1"/>
              </p:cNvSpPr>
              <p:nvPr/>
            </p:nvSpPr>
            <p:spPr bwMode="auto">
              <a:xfrm>
                <a:off x="2428" y="597"/>
                <a:ext cx="1152" cy="0"/>
              </a:xfrm>
              <a:prstGeom prst="line">
                <a:avLst/>
              </a:prstGeom>
              <a:noFill/>
              <a:ln w="28575">
                <a:solidFill>
                  <a:srgbClr val="0000FF"/>
                </a:solidFill>
                <a:round/>
                <a:headEnd/>
                <a:tailEnd/>
              </a:ln>
              <a:effectLst/>
            </p:spPr>
            <p:txBody>
              <a:bodyPr/>
              <a:lstStyle/>
              <a:p>
                <a:endParaRPr lang="en-US"/>
              </a:p>
            </p:txBody>
          </p:sp>
          <p:sp>
            <p:nvSpPr>
              <p:cNvPr id="31928" name="Rectangle 1208"/>
              <p:cNvSpPr>
                <a:spLocks noChangeArrowheads="1"/>
              </p:cNvSpPr>
              <p:nvPr/>
            </p:nvSpPr>
            <p:spPr bwMode="auto">
              <a:xfrm>
                <a:off x="3624" y="425"/>
                <a:ext cx="225" cy="288"/>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rPr>
                  <a:t>=</a:t>
                </a:r>
              </a:p>
            </p:txBody>
          </p:sp>
          <p:sp>
            <p:nvSpPr>
              <p:cNvPr id="31932" name="Rectangle 1212"/>
              <p:cNvSpPr>
                <a:spLocks noChangeArrowheads="1"/>
              </p:cNvSpPr>
              <p:nvPr/>
            </p:nvSpPr>
            <p:spPr bwMode="auto">
              <a:xfrm>
                <a:off x="3862" y="282"/>
                <a:ext cx="687" cy="288"/>
              </a:xfrm>
              <a:prstGeom prst="rect">
                <a:avLst/>
              </a:prstGeom>
              <a:noFill/>
              <a:ln w="9525">
                <a:noFill/>
                <a:miter lim="800000"/>
                <a:headEnd/>
                <a:tailEnd/>
              </a:ln>
              <a:effectLst/>
            </p:spPr>
            <p:txBody>
              <a:bodyPr>
                <a:spAutoFit/>
              </a:bodyPr>
              <a:lstStyle/>
              <a:p>
                <a:pPr algn="ctr"/>
                <a:r>
                  <a:rPr lang="en-US" sz="2400">
                    <a:solidFill>
                      <a:srgbClr val="0000FF"/>
                    </a:solidFill>
                    <a:latin typeface="Times New Roman" pitchFamily="18" charset="0"/>
                  </a:rPr>
                  <a:t>1</a:t>
                </a:r>
              </a:p>
            </p:txBody>
          </p:sp>
          <p:sp>
            <p:nvSpPr>
              <p:cNvPr id="31933" name="Rectangle 1213"/>
              <p:cNvSpPr>
                <a:spLocks noChangeArrowheads="1"/>
              </p:cNvSpPr>
              <p:nvPr/>
            </p:nvSpPr>
            <p:spPr bwMode="auto">
              <a:xfrm>
                <a:off x="3876" y="602"/>
                <a:ext cx="670" cy="288"/>
              </a:xfrm>
              <a:prstGeom prst="rect">
                <a:avLst/>
              </a:prstGeom>
              <a:noFill/>
              <a:ln w="9525">
                <a:noFill/>
                <a:miter lim="800000"/>
                <a:headEnd/>
                <a:tailEnd/>
              </a:ln>
              <a:effectLst/>
            </p:spPr>
            <p:txBody>
              <a:bodyPr>
                <a:spAutoFit/>
              </a:bodyPr>
              <a:lstStyle/>
              <a:p>
                <a:pPr algn="ctr"/>
                <a:r>
                  <a:rPr lang="en-US" sz="2400">
                    <a:solidFill>
                      <a:srgbClr val="0000FF"/>
                    </a:solidFill>
                    <a:latin typeface="Times New Roman" pitchFamily="18" charset="0"/>
                  </a:rPr>
                  <a:t>x - 3</a:t>
                </a:r>
              </a:p>
            </p:txBody>
          </p:sp>
          <p:sp>
            <p:nvSpPr>
              <p:cNvPr id="31934" name="Line 1214"/>
              <p:cNvSpPr>
                <a:spLocks noChangeShapeType="1"/>
              </p:cNvSpPr>
              <p:nvPr/>
            </p:nvSpPr>
            <p:spPr bwMode="auto">
              <a:xfrm>
                <a:off x="3862" y="602"/>
                <a:ext cx="691" cy="0"/>
              </a:xfrm>
              <a:prstGeom prst="line">
                <a:avLst/>
              </a:prstGeom>
              <a:noFill/>
              <a:ln w="28575">
                <a:solidFill>
                  <a:srgbClr val="0000FF"/>
                </a:solidFill>
                <a:round/>
                <a:headEnd/>
                <a:tailEnd/>
              </a:ln>
              <a:effectLst/>
            </p:spPr>
            <p:txBody>
              <a:bodyPr/>
              <a:lstStyle/>
              <a:p>
                <a:endParaRPr lang="en-US"/>
              </a:p>
            </p:txBody>
          </p:sp>
        </p:grpSp>
        <p:sp>
          <p:nvSpPr>
            <p:cNvPr id="31937" name="Text Box 1217"/>
            <p:cNvSpPr txBox="1">
              <a:spLocks noChangeArrowheads="1"/>
            </p:cNvSpPr>
            <p:nvPr/>
          </p:nvSpPr>
          <p:spPr bwMode="auto">
            <a:xfrm>
              <a:off x="4656" y="432"/>
              <a:ext cx="384" cy="288"/>
            </a:xfrm>
            <a:prstGeom prst="rect">
              <a:avLst/>
            </a:prstGeom>
            <a:noFill/>
            <a:ln w="9525">
              <a:noFill/>
              <a:miter lim="800000"/>
              <a:headEnd/>
              <a:tailEnd/>
            </a:ln>
            <a:effectLst/>
          </p:spPr>
          <p:txBody>
            <a:bodyPr>
              <a:spAutoFit/>
            </a:bodyPr>
            <a:lstStyle/>
            <a:p>
              <a:pPr>
                <a:spcBef>
                  <a:spcPct val="50000"/>
                </a:spcBef>
              </a:pPr>
              <a:r>
                <a:rPr lang="en-US" sz="2400">
                  <a:solidFill>
                    <a:srgbClr val="0000FF"/>
                  </a:solidFill>
                  <a:latin typeface="Times New Roman" pitchFamily="18" charset="0"/>
                </a:rPr>
                <a:t>(3)</a:t>
              </a:r>
              <a:endParaRPr lang="en-US" sz="2400">
                <a:latin typeface="Times New Roman" pitchFamily="18" charset="0"/>
              </a:endParaRPr>
            </a:p>
          </p:txBody>
        </p:sp>
      </p:grpSp>
      <p:sp>
        <p:nvSpPr>
          <p:cNvPr id="31939" name="Rectangle 1219"/>
          <p:cNvSpPr>
            <a:spLocks noChangeArrowheads="1"/>
          </p:cNvSpPr>
          <p:nvPr/>
        </p:nvSpPr>
        <p:spPr bwMode="auto">
          <a:xfrm>
            <a:off x="631825" y="1565275"/>
            <a:ext cx="7243763" cy="457200"/>
          </a:xfrm>
          <a:prstGeom prst="rect">
            <a:avLst/>
          </a:prstGeom>
          <a:noFill/>
          <a:ln w="9525">
            <a:noFill/>
            <a:miter lim="800000"/>
            <a:headEnd/>
            <a:tailEnd/>
          </a:ln>
          <a:effectLst/>
        </p:spPr>
        <p:txBody>
          <a:bodyPr wrap="none">
            <a:spAutoFit/>
          </a:bodyPr>
          <a:lstStyle/>
          <a:p>
            <a:r>
              <a:rPr lang="en-US" sz="2400">
                <a:solidFill>
                  <a:srgbClr val="0000FF"/>
                </a:solidFill>
                <a:latin typeface="Times New Roman" pitchFamily="18" charset="0"/>
              </a:rPr>
              <a:t>Bằng cách điền vào chỗ trống ( … ) và trả lời các câu hỏi:</a:t>
            </a:r>
          </a:p>
        </p:txBody>
      </p:sp>
      <p:sp>
        <p:nvSpPr>
          <p:cNvPr id="31940" name="Rectangle 1220"/>
          <p:cNvSpPr>
            <a:spLocks noChangeArrowheads="1"/>
          </p:cNvSpPr>
          <p:nvPr/>
        </p:nvSpPr>
        <p:spPr bwMode="auto">
          <a:xfrm>
            <a:off x="620713" y="2127250"/>
            <a:ext cx="2643187" cy="457200"/>
          </a:xfrm>
          <a:prstGeom prst="rect">
            <a:avLst/>
          </a:prstGeom>
          <a:noFill/>
          <a:ln w="9525">
            <a:noFill/>
            <a:miter lim="800000"/>
            <a:headEnd/>
            <a:tailEnd/>
          </a:ln>
          <a:effectLst/>
        </p:spPr>
        <p:txBody>
          <a:bodyPr wrap="none">
            <a:spAutoFit/>
          </a:bodyPr>
          <a:lstStyle/>
          <a:p>
            <a:r>
              <a:rPr lang="en-US" sz="2400">
                <a:solidFill>
                  <a:srgbClr val="0000FF"/>
                </a:solidFill>
                <a:latin typeface="Times New Roman" pitchFamily="18" charset="0"/>
              </a:rPr>
              <a:t>- Điều kiện : x </a:t>
            </a:r>
            <a:r>
              <a:rPr lang="en-US" sz="2400">
                <a:solidFill>
                  <a:srgbClr val="0000FF"/>
                </a:solidFill>
                <a:latin typeface="Times New Roman" pitchFamily="18" charset="0"/>
                <a:sym typeface="Symbol" pitchFamily="18" charset="2"/>
              </a:rPr>
              <a:t></a:t>
            </a:r>
            <a:r>
              <a:rPr lang="en-US" sz="2400">
                <a:solidFill>
                  <a:srgbClr val="0000FF"/>
                </a:solidFill>
                <a:latin typeface="Times New Roman" pitchFamily="18" charset="0"/>
              </a:rPr>
              <a:t> … </a:t>
            </a:r>
          </a:p>
        </p:txBody>
      </p:sp>
      <p:sp>
        <p:nvSpPr>
          <p:cNvPr id="31941" name="Rectangle 1221"/>
          <p:cNvSpPr>
            <a:spLocks noChangeArrowheads="1"/>
          </p:cNvSpPr>
          <p:nvPr/>
        </p:nvSpPr>
        <p:spPr bwMode="auto">
          <a:xfrm>
            <a:off x="533400" y="2590800"/>
            <a:ext cx="8305800" cy="457200"/>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rPr>
              <a:t>- Khử mẫu và biến đổi: x</a:t>
            </a:r>
            <a:r>
              <a:rPr lang="en-US" sz="2400" baseline="30000">
                <a:solidFill>
                  <a:srgbClr val="0000FF"/>
                </a:solidFill>
                <a:latin typeface="Times New Roman" pitchFamily="18" charset="0"/>
              </a:rPr>
              <a:t>2 </a:t>
            </a:r>
            <a:r>
              <a:rPr lang="en-US" sz="2400">
                <a:solidFill>
                  <a:srgbClr val="0000FF"/>
                </a:solidFill>
                <a:latin typeface="Times New Roman" pitchFamily="18" charset="0"/>
              </a:rPr>
              <a:t>- 3x + 6 = …..       </a:t>
            </a:r>
            <a:r>
              <a:rPr lang="en-US" sz="2400">
                <a:solidFill>
                  <a:srgbClr val="0000FF"/>
                </a:solidFill>
                <a:latin typeface="Times New Roman" pitchFamily="18" charset="0"/>
                <a:sym typeface="Symbol" pitchFamily="18" charset="2"/>
              </a:rPr>
              <a:t> </a:t>
            </a:r>
            <a:r>
              <a:rPr lang="en-US" sz="2400">
                <a:solidFill>
                  <a:srgbClr val="0000FF"/>
                </a:solidFill>
                <a:latin typeface="Times New Roman" pitchFamily="18" charset="0"/>
              </a:rPr>
              <a:t>x</a:t>
            </a:r>
            <a:r>
              <a:rPr lang="en-US" sz="2400" baseline="30000">
                <a:solidFill>
                  <a:srgbClr val="0000FF"/>
                </a:solidFill>
                <a:latin typeface="Times New Roman" pitchFamily="18" charset="0"/>
              </a:rPr>
              <a:t>2 </a:t>
            </a:r>
            <a:r>
              <a:rPr lang="en-US" sz="2400">
                <a:solidFill>
                  <a:srgbClr val="0000FF"/>
                </a:solidFill>
                <a:latin typeface="Times New Roman" pitchFamily="18" charset="0"/>
              </a:rPr>
              <a:t>- 4x + 3 = 0.</a:t>
            </a:r>
          </a:p>
        </p:txBody>
      </p:sp>
      <p:sp>
        <p:nvSpPr>
          <p:cNvPr id="31942" name="Rectangle 1222"/>
          <p:cNvSpPr>
            <a:spLocks noChangeArrowheads="1"/>
          </p:cNvSpPr>
          <p:nvPr/>
        </p:nvSpPr>
        <p:spPr bwMode="auto">
          <a:xfrm>
            <a:off x="457200" y="3276600"/>
            <a:ext cx="8153400" cy="457200"/>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rPr>
              <a:t>- Nghiệm của phương trình x</a:t>
            </a:r>
            <a:r>
              <a:rPr lang="en-US" sz="2400" baseline="30000">
                <a:solidFill>
                  <a:srgbClr val="0000FF"/>
                </a:solidFill>
                <a:latin typeface="Times New Roman" pitchFamily="18" charset="0"/>
              </a:rPr>
              <a:t>2 </a:t>
            </a:r>
            <a:r>
              <a:rPr lang="en-US" sz="2400">
                <a:solidFill>
                  <a:srgbClr val="0000FF"/>
                </a:solidFill>
                <a:latin typeface="Times New Roman" pitchFamily="18" charset="0"/>
              </a:rPr>
              <a:t>- 4x + 3 = 0 là x</a:t>
            </a:r>
            <a:r>
              <a:rPr lang="en-US" sz="2400" baseline="-25000">
                <a:solidFill>
                  <a:srgbClr val="0000FF"/>
                </a:solidFill>
                <a:latin typeface="Times New Roman" pitchFamily="18" charset="0"/>
              </a:rPr>
              <a:t>1</a:t>
            </a:r>
            <a:r>
              <a:rPr lang="en-US" sz="2400">
                <a:solidFill>
                  <a:srgbClr val="0000FF"/>
                </a:solidFill>
                <a:latin typeface="Times New Roman" pitchFamily="18" charset="0"/>
              </a:rPr>
              <a:t> = …;        x</a:t>
            </a:r>
            <a:r>
              <a:rPr lang="en-US" sz="2400" baseline="-25000">
                <a:solidFill>
                  <a:srgbClr val="0000FF"/>
                </a:solidFill>
                <a:latin typeface="Times New Roman" pitchFamily="18" charset="0"/>
              </a:rPr>
              <a:t>2</a:t>
            </a:r>
            <a:r>
              <a:rPr lang="en-US" sz="2400">
                <a:solidFill>
                  <a:srgbClr val="0000FF"/>
                </a:solidFill>
                <a:latin typeface="Times New Roman" pitchFamily="18" charset="0"/>
              </a:rPr>
              <a:t> = …</a:t>
            </a:r>
          </a:p>
        </p:txBody>
      </p:sp>
      <p:sp>
        <p:nvSpPr>
          <p:cNvPr id="31943" name="Rectangle 1223"/>
          <p:cNvSpPr>
            <a:spLocks noChangeArrowheads="1"/>
          </p:cNvSpPr>
          <p:nvPr/>
        </p:nvSpPr>
        <p:spPr bwMode="auto">
          <a:xfrm>
            <a:off x="725488" y="3903663"/>
            <a:ext cx="8113712" cy="822325"/>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rPr>
              <a:t>Hỏi: x</a:t>
            </a:r>
            <a:r>
              <a:rPr lang="en-US" sz="2400" baseline="-25000">
                <a:solidFill>
                  <a:srgbClr val="0000FF"/>
                </a:solidFill>
                <a:latin typeface="Times New Roman" pitchFamily="18" charset="0"/>
              </a:rPr>
              <a:t>1 </a:t>
            </a:r>
            <a:r>
              <a:rPr lang="en-US" sz="2400">
                <a:solidFill>
                  <a:srgbClr val="0000FF"/>
                </a:solidFill>
                <a:latin typeface="Times New Roman" pitchFamily="18" charset="0"/>
              </a:rPr>
              <a:t>có thoả mãn điều kiện nói trên không ? Tương tự, đối với x</a:t>
            </a:r>
            <a:r>
              <a:rPr lang="en-US" sz="2400" baseline="-25000">
                <a:solidFill>
                  <a:srgbClr val="0000FF"/>
                </a:solidFill>
                <a:latin typeface="Times New Roman" pitchFamily="18" charset="0"/>
              </a:rPr>
              <a:t>2 </a:t>
            </a:r>
            <a:r>
              <a:rPr lang="en-US" sz="2400">
                <a:solidFill>
                  <a:srgbClr val="0000FF"/>
                </a:solidFill>
                <a:latin typeface="Times New Roman" pitchFamily="18" charset="0"/>
              </a:rPr>
              <a:t>?</a:t>
            </a:r>
          </a:p>
        </p:txBody>
      </p:sp>
      <p:sp>
        <p:nvSpPr>
          <p:cNvPr id="31944" name="Rectangle 1224"/>
          <p:cNvSpPr>
            <a:spLocks noChangeArrowheads="1"/>
          </p:cNvSpPr>
          <p:nvPr/>
        </p:nvSpPr>
        <p:spPr bwMode="auto">
          <a:xfrm>
            <a:off x="725488" y="4665663"/>
            <a:ext cx="8153400" cy="457200"/>
          </a:xfrm>
          <a:prstGeom prst="rect">
            <a:avLst/>
          </a:prstGeom>
          <a:noFill/>
          <a:ln w="9525">
            <a:noFill/>
            <a:miter lim="800000"/>
            <a:headEnd/>
            <a:tailEnd/>
          </a:ln>
          <a:effectLst/>
        </p:spPr>
        <p:txBody>
          <a:bodyPr>
            <a:spAutoFit/>
          </a:bodyPr>
          <a:lstStyle/>
          <a:p>
            <a:r>
              <a:rPr lang="en-US" sz="2400">
                <a:solidFill>
                  <a:srgbClr val="0000FF"/>
                </a:solidFill>
                <a:latin typeface="Times New Roman" pitchFamily="18" charset="0"/>
              </a:rPr>
              <a:t>Vậy nghiệm phương trình ( 3) là: ...</a:t>
            </a:r>
          </a:p>
        </p:txBody>
      </p:sp>
      <p:sp>
        <p:nvSpPr>
          <p:cNvPr id="31945" name="Text Box 1225"/>
          <p:cNvSpPr txBox="1">
            <a:spLocks noChangeArrowheads="1"/>
          </p:cNvSpPr>
          <p:nvPr/>
        </p:nvSpPr>
        <p:spPr bwMode="auto">
          <a:xfrm>
            <a:off x="2819400" y="2209800"/>
            <a:ext cx="1524000" cy="400110"/>
          </a:xfrm>
          <a:prstGeom prst="rect">
            <a:avLst/>
          </a:prstGeom>
          <a:noFill/>
          <a:ln w="9525">
            <a:noFill/>
            <a:miter lim="800000"/>
            <a:headEnd/>
            <a:tailEnd/>
          </a:ln>
          <a:effectLst/>
        </p:spPr>
        <p:txBody>
          <a:bodyPr>
            <a:spAutoFit/>
          </a:bodyPr>
          <a:lstStyle/>
          <a:p>
            <a:pPr>
              <a:spcBef>
                <a:spcPct val="50000"/>
              </a:spcBef>
            </a:pPr>
            <a:r>
              <a:rPr lang="en-US" sz="2000" b="1">
                <a:solidFill>
                  <a:srgbClr val="FF0000"/>
                </a:solidFill>
              </a:rPr>
              <a:t>3</a:t>
            </a:r>
            <a:r>
              <a:rPr lang="en-US" sz="2000"/>
              <a:t> và </a:t>
            </a:r>
            <a:r>
              <a:rPr lang="en-US" sz="2000">
                <a:solidFill>
                  <a:srgbClr val="0000FF"/>
                </a:solidFill>
              </a:rPr>
              <a:t>x </a:t>
            </a:r>
            <a:r>
              <a:rPr lang="en-US" sz="2000">
                <a:solidFill>
                  <a:srgbClr val="0000FF"/>
                </a:solidFill>
                <a:sym typeface="Symbol" pitchFamily="18" charset="2"/>
              </a:rPr>
              <a:t></a:t>
            </a:r>
            <a:r>
              <a:rPr lang="en-US" sz="2000"/>
              <a:t> </a:t>
            </a:r>
            <a:r>
              <a:rPr lang="en-US" sz="2000" b="1">
                <a:solidFill>
                  <a:srgbClr val="FF0000"/>
                </a:solidFill>
              </a:rPr>
              <a:t>-3</a:t>
            </a:r>
          </a:p>
        </p:txBody>
      </p:sp>
      <p:sp>
        <p:nvSpPr>
          <p:cNvPr id="31947" name="Text Box 1227"/>
          <p:cNvSpPr txBox="1">
            <a:spLocks noChangeArrowheads="1"/>
          </p:cNvSpPr>
          <p:nvPr/>
        </p:nvSpPr>
        <p:spPr bwMode="auto">
          <a:xfrm>
            <a:off x="5181600" y="2667000"/>
            <a:ext cx="1066800" cy="400110"/>
          </a:xfrm>
          <a:prstGeom prst="rect">
            <a:avLst/>
          </a:prstGeom>
          <a:noFill/>
          <a:ln w="9525">
            <a:noFill/>
            <a:miter lim="800000"/>
            <a:headEnd/>
            <a:tailEnd/>
          </a:ln>
          <a:effectLst/>
        </p:spPr>
        <p:txBody>
          <a:bodyPr>
            <a:spAutoFit/>
          </a:bodyPr>
          <a:lstStyle/>
          <a:p>
            <a:pPr>
              <a:spcBef>
                <a:spcPct val="50000"/>
              </a:spcBef>
            </a:pPr>
            <a:r>
              <a:rPr lang="en-US" sz="2000" b="1">
                <a:solidFill>
                  <a:srgbClr val="FF0000"/>
                </a:solidFill>
              </a:rPr>
              <a:t>x + 3</a:t>
            </a:r>
          </a:p>
        </p:txBody>
      </p:sp>
      <p:sp>
        <p:nvSpPr>
          <p:cNvPr id="31949" name="Text Box 1229"/>
          <p:cNvSpPr txBox="1">
            <a:spLocks noChangeArrowheads="1"/>
          </p:cNvSpPr>
          <p:nvPr/>
        </p:nvSpPr>
        <p:spPr bwMode="auto">
          <a:xfrm>
            <a:off x="6629400" y="3276600"/>
            <a:ext cx="762000" cy="366713"/>
          </a:xfrm>
          <a:prstGeom prst="rect">
            <a:avLst/>
          </a:prstGeom>
          <a:noFill/>
          <a:ln w="9525">
            <a:noFill/>
            <a:miter lim="800000"/>
            <a:headEnd/>
            <a:tailEnd/>
          </a:ln>
          <a:effectLst/>
        </p:spPr>
        <p:txBody>
          <a:bodyPr>
            <a:spAutoFit/>
          </a:bodyPr>
          <a:lstStyle/>
          <a:p>
            <a:pPr>
              <a:spcBef>
                <a:spcPct val="50000"/>
              </a:spcBef>
            </a:pPr>
            <a:r>
              <a:rPr lang="en-US" b="1">
                <a:solidFill>
                  <a:srgbClr val="FF0000"/>
                </a:solidFill>
              </a:rPr>
              <a:t>1</a:t>
            </a:r>
          </a:p>
        </p:txBody>
      </p:sp>
      <p:sp>
        <p:nvSpPr>
          <p:cNvPr id="31950" name="Text Box 1230"/>
          <p:cNvSpPr txBox="1">
            <a:spLocks noChangeArrowheads="1"/>
          </p:cNvSpPr>
          <p:nvPr/>
        </p:nvSpPr>
        <p:spPr bwMode="auto">
          <a:xfrm>
            <a:off x="8229600" y="3276600"/>
            <a:ext cx="457200" cy="366713"/>
          </a:xfrm>
          <a:prstGeom prst="rect">
            <a:avLst/>
          </a:prstGeom>
          <a:noFill/>
          <a:ln w="9525">
            <a:noFill/>
            <a:miter lim="800000"/>
            <a:headEnd/>
            <a:tailEnd/>
          </a:ln>
          <a:effectLst/>
        </p:spPr>
        <p:txBody>
          <a:bodyPr>
            <a:spAutoFit/>
          </a:bodyPr>
          <a:lstStyle/>
          <a:p>
            <a:pPr>
              <a:spcBef>
                <a:spcPct val="50000"/>
              </a:spcBef>
            </a:pPr>
            <a:r>
              <a:rPr lang="en-US" b="1">
                <a:solidFill>
                  <a:srgbClr val="FF0000"/>
                </a:solidFill>
              </a:rPr>
              <a:t>3</a:t>
            </a:r>
          </a:p>
        </p:txBody>
      </p:sp>
      <p:sp>
        <p:nvSpPr>
          <p:cNvPr id="31951" name="Text Box 1231"/>
          <p:cNvSpPr txBox="1">
            <a:spLocks noChangeArrowheads="1"/>
          </p:cNvSpPr>
          <p:nvPr/>
        </p:nvSpPr>
        <p:spPr bwMode="auto">
          <a:xfrm>
            <a:off x="4800600" y="4724400"/>
            <a:ext cx="1371600" cy="400110"/>
          </a:xfrm>
          <a:prstGeom prst="rect">
            <a:avLst/>
          </a:prstGeom>
          <a:noFill/>
          <a:ln w="9525">
            <a:noFill/>
            <a:miter lim="800000"/>
            <a:headEnd/>
            <a:tailEnd/>
          </a:ln>
          <a:effectLst/>
        </p:spPr>
        <p:txBody>
          <a:bodyPr>
            <a:spAutoFit/>
          </a:bodyPr>
          <a:lstStyle/>
          <a:p>
            <a:pPr>
              <a:spcBef>
                <a:spcPct val="50000"/>
              </a:spcBef>
            </a:pPr>
            <a:r>
              <a:rPr lang="en-US" sz="2000" b="1">
                <a:solidFill>
                  <a:srgbClr val="FF0000"/>
                </a:solidFill>
              </a:rPr>
              <a:t>x = 1</a:t>
            </a:r>
          </a:p>
        </p:txBody>
      </p:sp>
      <p:sp>
        <p:nvSpPr>
          <p:cNvPr id="36" name="Rectangle 2"/>
          <p:cNvSpPr txBox="1">
            <a:spLocks noChangeArrowheads="1"/>
          </p:cNvSpPr>
          <p:nvPr/>
        </p:nvSpPr>
        <p:spPr>
          <a:xfrm>
            <a:off x="838200" y="76200"/>
            <a:ext cx="1905000" cy="609600"/>
          </a:xfrm>
          <a:prstGeom prst="rect">
            <a:avLst/>
          </a:prstGeom>
          <a:gradFill rotWithShape="1">
            <a:gsLst>
              <a:gs pos="0">
                <a:srgbClr val="FFFFFF"/>
              </a:gs>
              <a:gs pos="100000">
                <a:srgbClr val="FF00FF"/>
              </a:gs>
            </a:gsLst>
            <a:path path="shape">
              <a:fillToRect l="50000" t="50000" r="50000" b="50000"/>
            </a:path>
          </a:gradFill>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smtClean="0">
                <a:ln>
                  <a:noFill/>
                </a:ln>
                <a:solidFill>
                  <a:srgbClr val="000099"/>
                </a:solidFill>
                <a:effectLst/>
                <a:uLnTx/>
                <a:uFillTx/>
                <a:latin typeface="Times New Roman" pitchFamily="18" charset="0"/>
                <a:ea typeface="+mj-ea"/>
                <a:cs typeface="Times New Roman" pitchFamily="18" charset="0"/>
              </a:rPr>
              <a:t>BÀI TẬP 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2000"/>
                                        <p:tgtEl>
                                          <p:spTgt spid="3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1945"/>
                                        </p:tgtEl>
                                        <p:attrNameLst>
                                          <p:attrName>style.visibility</p:attrName>
                                        </p:attrNameLst>
                                      </p:cBhvr>
                                      <p:to>
                                        <p:strVal val="visible"/>
                                      </p:to>
                                    </p:set>
                                    <p:animEffect transition="in" filter="checkerboard(across)">
                                      <p:cBhvr>
                                        <p:cTn id="12" dur="500"/>
                                        <p:tgtEl>
                                          <p:spTgt spid="3194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1947"/>
                                        </p:tgtEl>
                                        <p:attrNameLst>
                                          <p:attrName>style.visibility</p:attrName>
                                        </p:attrNameLst>
                                      </p:cBhvr>
                                      <p:to>
                                        <p:strVal val="visible"/>
                                      </p:to>
                                    </p:set>
                                    <p:animEffect transition="in" filter="box(in)">
                                      <p:cBhvr>
                                        <p:cTn id="17" dur="500"/>
                                        <p:tgtEl>
                                          <p:spTgt spid="3194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1949"/>
                                        </p:tgtEl>
                                        <p:attrNameLst>
                                          <p:attrName>style.visibility</p:attrName>
                                        </p:attrNameLst>
                                      </p:cBhvr>
                                      <p:to>
                                        <p:strVal val="visible"/>
                                      </p:to>
                                    </p:set>
                                    <p:animEffect transition="in" filter="blinds(horizontal)">
                                      <p:cBhvr>
                                        <p:cTn id="22" dur="500"/>
                                        <p:tgtEl>
                                          <p:spTgt spid="3194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1950"/>
                                        </p:tgtEl>
                                        <p:attrNameLst>
                                          <p:attrName>style.visibility</p:attrName>
                                        </p:attrNameLst>
                                      </p:cBhvr>
                                      <p:to>
                                        <p:strVal val="visible"/>
                                      </p:to>
                                    </p:set>
                                    <p:animEffect transition="in" filter="blinds(horizontal)">
                                      <p:cBhvr>
                                        <p:cTn id="27" dur="500"/>
                                        <p:tgtEl>
                                          <p:spTgt spid="31950"/>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1951"/>
                                        </p:tgtEl>
                                        <p:attrNameLst>
                                          <p:attrName>style.visibility</p:attrName>
                                        </p:attrNameLst>
                                      </p:cBhvr>
                                      <p:to>
                                        <p:strVal val="visible"/>
                                      </p:to>
                                    </p:set>
                                    <p:animEffect transition="in" filter="diamond(in)">
                                      <p:cBhvr>
                                        <p:cTn id="32" dur="2000"/>
                                        <p:tgtEl>
                                          <p:spTgt spid="319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945" grpId="0"/>
      <p:bldP spid="31947" grpId="0"/>
      <p:bldP spid="31949" grpId="0"/>
      <p:bldP spid="31950" grpId="0"/>
      <p:bldP spid="31951" grpId="0"/>
      <p:bldP spid="3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328</TotalTime>
  <Words>977</Words>
  <Application>Microsoft Office PowerPoint</Application>
  <PresentationFormat>On-screen Show (4:3)</PresentationFormat>
  <Paragraphs>111</Paragraphs>
  <Slides>16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Equation</vt:lpstr>
      <vt:lpstr>Slide 1</vt:lpstr>
      <vt:lpstr>KIỂM TRA BÀI CŨ</vt:lpstr>
      <vt:lpstr>BÀI TẬP 1:</vt:lpstr>
      <vt:lpstr>Slide 4</vt:lpstr>
      <vt:lpstr>Slide 5</vt:lpstr>
      <vt:lpstr>BÀI TẬP 2:</vt:lpstr>
      <vt:lpstr>Slide 7</vt:lpstr>
      <vt:lpstr>Slide 8</vt:lpstr>
      <vt:lpstr>Slide 9</vt:lpstr>
      <vt:lpstr>Slide 10</vt:lpstr>
      <vt:lpstr>Slide 11</vt:lpstr>
      <vt:lpstr>Slide 12</vt:lpstr>
      <vt:lpstr>Slide 13</vt:lpstr>
      <vt:lpstr>Slide 14</vt:lpstr>
      <vt:lpstr>Slide 15</vt:lpstr>
      <vt:lpstr>HƯỚNG DẪN HỌC SINH TỰ HỌC</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Microsoft</dc:creator>
  <cp:lastModifiedBy>Admin</cp:lastModifiedBy>
  <cp:revision>22</cp:revision>
  <dcterms:created xsi:type="dcterms:W3CDTF">2019-04-01T15:22:58Z</dcterms:created>
  <dcterms:modified xsi:type="dcterms:W3CDTF">2020-09-03T10:35:04Z</dcterms:modified>
</cp:coreProperties>
</file>