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58" r:id="rId4"/>
    <p:sldId id="259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387F7-A910-487A-B4B7-587897A2C280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D5F74A-4F59-4546-B23B-8D529E997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B9B98-A13C-4A41-924A-91B9B1C4E8D3}" type="datetimeFigureOut">
              <a:rPr lang="en-US" smtClean="0"/>
              <a:pPr/>
              <a:t>17/10/2020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3AA93-0666-488D-9A98-06D38C7E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Ngoc%20Tuyet\My%20Documents\Downloads\Nh_ng%20b&#244;ng%20hoa%20nh_ng%20b&#224;i%20ca%20-%20_ang%20c_p%20nh_t%20-%20T_i_%20lyrics_%20nh_c%20ch_%20b&#224;i%20h&#225;t_%20upload%20b_i%20peluvefinger.mp3" TargetMode="Externa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5" name="Picture 9" descr="Cài đặt 3g  thumb 87a0 Bộ sưu tập hình nền ngày nhà giáo Việt Nam cho dế yêu p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228600"/>
            <a:ext cx="9144000" cy="6858000"/>
          </a:xfrm>
          <a:prstGeom prst="rect">
            <a:avLst/>
          </a:prstGeom>
          <a:noFill/>
        </p:spPr>
      </p:pic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1905000" y="304800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rPr>
              <a:t>TRÖÔØNG THCS </a:t>
            </a:r>
            <a:r>
              <a:rPr lang="en-US" sz="28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LONG BIÊN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88" name="WordArt 12"/>
          <p:cNvSpPr>
            <a:spLocks noChangeArrowheads="1" noChangeShapeType="1" noTextEdit="1"/>
          </p:cNvSpPr>
          <p:nvPr/>
        </p:nvSpPr>
        <p:spPr bwMode="auto">
          <a:xfrm>
            <a:off x="1219200" y="2133600"/>
            <a:ext cx="6781800" cy="6019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2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Xin</a:t>
            </a:r>
            <a:r>
              <a:rPr lang="en-US" sz="3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tr©n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träng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kÝnh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chµo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quÝ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thÇy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c« </a:t>
            </a:r>
          </a:p>
          <a:p>
            <a:pPr algn="ctr"/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vÒ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dù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giê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th¨m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líp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3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107763" dir="18900000" algn="ctr" rotWithShape="0">
                    <a:srgbClr val="9999FF">
                      <a:alpha val="50000"/>
                    </a:srgbClr>
                  </a:outerShdw>
                </a:effectLst>
                <a:latin typeface=".VnTime" pitchFamily="34" charset="0"/>
              </a:rPr>
              <a:t>8A1</a:t>
            </a:r>
            <a:endParaRPr lang="en-US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107763" dir="18900000" algn="ctr" rotWithShape="0">
                  <a:srgbClr val="9999FF">
                    <a:alpha val="50000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50189" name="WordArt 13"/>
          <p:cNvSpPr>
            <a:spLocks noChangeArrowheads="1" noChangeShapeType="1" noTextEdit="1"/>
          </p:cNvSpPr>
          <p:nvPr/>
        </p:nvSpPr>
        <p:spPr bwMode="auto">
          <a:xfrm>
            <a:off x="1905000" y="39624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-Times"/>
              </a:rPr>
              <a:t>GV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ĐINH THANH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-Times"/>
              </a:rPr>
              <a:t>: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-Times"/>
              </a:rPr>
              <a:t>à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VNI-Times"/>
            </a:endParaRPr>
          </a:p>
        </p:txBody>
      </p:sp>
      <p:pic>
        <p:nvPicPr>
          <p:cNvPr id="50190" name="Nh_ng bông hoa nh_ng bài ca - _ang c_p nh_t - T_i_ lyrics_ nh_c ch_ bài hát_ upload b_i peluvefinger.mp3">
            <a:hlinkClick r:id="" action="ppaction://media"/>
            <a:hlinkHover r:id="" action="ppaction://ole?verb=0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382000" y="6172200"/>
            <a:ext cx="762000" cy="685800"/>
          </a:xfrm>
          <a:prstGeom prst="rect">
            <a:avLst/>
          </a:prstGeom>
          <a:noFill/>
        </p:spPr>
      </p:pic>
      <p:sp>
        <p:nvSpPr>
          <p:cNvPr id="50191" name="WordArt 15"/>
          <p:cNvSpPr>
            <a:spLocks noChangeArrowheads="1" noChangeShapeType="1" noTextEdit="1"/>
          </p:cNvSpPr>
          <p:nvPr/>
        </p:nvSpPr>
        <p:spPr bwMode="auto">
          <a:xfrm>
            <a:off x="304800" y="304800"/>
            <a:ext cx="1447800" cy="1524000"/>
          </a:xfrm>
          <a:prstGeom prst="rect">
            <a:avLst/>
          </a:prstGeom>
        </p:spPr>
        <p:txBody>
          <a:bodyPr spcFirstLastPara="1" wrap="none" fromWordArt="1">
            <a:prstTxWarp prst="textCircle">
              <a:avLst>
                <a:gd name="adj" fmla="val 10863157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50194" name="Picture 18" descr="Book-09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6738" y="795338"/>
            <a:ext cx="990600" cy="457200"/>
          </a:xfrm>
          <a:prstGeom prst="rect">
            <a:avLst/>
          </a:prstGeom>
          <a:noFill/>
        </p:spPr>
      </p:pic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0" y="5029200"/>
            <a:ext cx="9525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 dirty="0" err="1">
                <a:solidFill>
                  <a:srgbClr val="C00000"/>
                </a:solidFill>
              </a:rPr>
              <a:t>Bài</a:t>
            </a:r>
            <a:r>
              <a:rPr lang="en-US" sz="2800" b="1" i="1" u="sng" dirty="0">
                <a:solidFill>
                  <a:srgbClr val="C00000"/>
                </a:solidFill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</a:rPr>
              <a:t>dạy</a:t>
            </a:r>
            <a:r>
              <a:rPr lang="en-US" sz="2800" b="1" i="1" dirty="0">
                <a:solidFill>
                  <a:srgbClr val="C00000"/>
                </a:solidFill>
              </a:rPr>
              <a:t>: </a:t>
            </a:r>
            <a:r>
              <a:rPr lang="en-US" sz="2800" b="1" i="1" dirty="0" smtClean="0"/>
              <a:t>PHÂN TÍCH ĐA THỨC THÀNH NHÂN TỬ</a:t>
            </a:r>
          </a:p>
          <a:p>
            <a:pPr algn="ctr">
              <a:spcBef>
                <a:spcPct val="50000"/>
              </a:spcBef>
            </a:pPr>
            <a:r>
              <a:rPr lang="en-US" sz="2800" b="1" i="1" dirty="0" smtClean="0"/>
              <a:t>BẰNG PHƯƠNG PHÁP ĐẶT NHÂN TỬ CHUNG</a:t>
            </a:r>
            <a:endParaRPr lang="en-US" sz="28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autoRev="1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500" autoRev="1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500" autoRev="1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autoRev="1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autoRev="1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autoRev="1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32542" fill="hold"/>
                                        <p:tgtEl>
                                          <p:spTgt spid="501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mute="1" showWhenStopped="0">
                <p:cTn id="24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0190"/>
                </p:tgtEl>
              </p:cMediaNode>
            </p:audio>
          </p:childTnLst>
        </p:cTn>
      </p:par>
    </p:tnLst>
    <p:bldLst>
      <p:bldP spid="50188" grpId="0" animBg="1"/>
      <p:bldP spid="50189" grpId="0" animBg="1"/>
      <p:bldP spid="50191" grpId="0" animBg="1"/>
      <p:bldP spid="5019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286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 smtClean="0">
                <a:solidFill>
                  <a:srgbClr val="C00000"/>
                </a:solidFill>
              </a:rPr>
              <a:t>Hoạt</a:t>
            </a:r>
            <a:r>
              <a:rPr lang="en-US" sz="3200" b="1" u="sng" dirty="0" smtClean="0">
                <a:solidFill>
                  <a:srgbClr val="C0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C00000"/>
                </a:solidFill>
              </a:rPr>
              <a:t>động</a:t>
            </a:r>
            <a:r>
              <a:rPr lang="en-US" sz="3200" b="1" u="sng" dirty="0" smtClean="0">
                <a:solidFill>
                  <a:srgbClr val="C0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C00000"/>
                </a:solidFill>
              </a:rPr>
              <a:t>mở</a:t>
            </a:r>
            <a:r>
              <a:rPr lang="en-US" sz="3200" b="1" u="sng" dirty="0" smtClean="0">
                <a:solidFill>
                  <a:srgbClr val="C0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C00000"/>
                </a:solidFill>
              </a:rPr>
              <a:t>đầu</a:t>
            </a:r>
            <a:r>
              <a:rPr lang="en-US" sz="3200" b="1" u="sng" dirty="0" smtClean="0">
                <a:solidFill>
                  <a:srgbClr val="C00000"/>
                </a:solidFill>
              </a:rPr>
              <a:t>:</a:t>
            </a:r>
            <a:endParaRPr lang="en-US" sz="3200" b="1" u="sng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838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/>
              <a:t>Bài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tập</a:t>
            </a:r>
            <a:r>
              <a:rPr lang="en-US" sz="2400" u="sng" dirty="0" smtClean="0"/>
              <a:t>: </a:t>
            </a:r>
            <a:r>
              <a:rPr lang="en-US" sz="2400" dirty="0" err="1" smtClean="0"/>
              <a:t>Tính</a:t>
            </a:r>
            <a:r>
              <a:rPr lang="en-US" sz="2400" dirty="0" smtClean="0"/>
              <a:t> </a:t>
            </a:r>
            <a:r>
              <a:rPr lang="en-US" sz="2400" dirty="0" err="1" smtClean="0"/>
              <a:t>nhanh</a:t>
            </a:r>
            <a:r>
              <a:rPr lang="en-US" sz="2400" dirty="0" smtClean="0"/>
              <a:t> </a:t>
            </a:r>
            <a:r>
              <a:rPr lang="en-US" sz="2400" dirty="0" err="1" smtClean="0"/>
              <a:t>giá</a:t>
            </a:r>
            <a:r>
              <a:rPr lang="en-US" sz="2400" dirty="0" smtClean="0"/>
              <a:t> </a:t>
            </a:r>
            <a:r>
              <a:rPr lang="en-US" sz="2400" dirty="0" err="1" smtClean="0"/>
              <a:t>trị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biểu</a:t>
            </a:r>
            <a:r>
              <a:rPr lang="en-US" sz="2400" dirty="0" smtClean="0"/>
              <a:t> </a:t>
            </a:r>
            <a:r>
              <a:rPr lang="en-US" sz="2400" dirty="0" err="1" smtClean="0"/>
              <a:t>thức</a:t>
            </a:r>
            <a:r>
              <a:rPr lang="en-US" sz="2400" dirty="0" smtClean="0"/>
              <a:t> :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1371600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a/ 85.12,7 + 15.12,7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1371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b/ 48.143 – 48.40 – 48.3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600200" y="1752600"/>
            <a:ext cx="2514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= 12,7. (85 + 15)</a:t>
            </a:r>
          </a:p>
          <a:p>
            <a:r>
              <a:rPr lang="en-US" sz="2000" b="1" dirty="0" smtClean="0"/>
              <a:t>= 12,7. 100</a:t>
            </a:r>
          </a:p>
          <a:p>
            <a:r>
              <a:rPr lang="en-US" sz="2000" b="1" dirty="0" smtClean="0"/>
              <a:t>= 1270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175260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= 48.(143 – 40 – 3 )</a:t>
            </a:r>
          </a:p>
          <a:p>
            <a:r>
              <a:rPr lang="en-US" sz="2000" b="1" dirty="0" smtClean="0"/>
              <a:t>= 48 . 100</a:t>
            </a:r>
          </a:p>
          <a:p>
            <a:r>
              <a:rPr lang="en-US" sz="2000" b="1" dirty="0" smtClean="0"/>
              <a:t>= 4800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143000" y="2819400"/>
            <a:ext cx="7620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Tính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chất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phân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phối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phép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nhân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đối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với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phép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cộng</a:t>
            </a:r>
            <a:r>
              <a:rPr lang="en-US" sz="2400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ctr"/>
            <a:endParaRPr lang="en-US" sz="3200" dirty="0" smtClean="0"/>
          </a:p>
          <a:p>
            <a:pPr marL="457200" indent="-457200" algn="ctr"/>
            <a:r>
              <a:rPr lang="en-US" sz="3200" dirty="0" smtClean="0"/>
              <a:t>a.( b + c ) = </a:t>
            </a:r>
            <a:r>
              <a:rPr lang="en-US" sz="3200" dirty="0" err="1" smtClean="0"/>
              <a:t>a.b</a:t>
            </a:r>
            <a:r>
              <a:rPr lang="en-US" sz="3200" dirty="0" smtClean="0"/>
              <a:t> + </a:t>
            </a:r>
            <a:r>
              <a:rPr lang="en-US" sz="3200" dirty="0" err="1" smtClean="0"/>
              <a:t>a.c</a:t>
            </a:r>
            <a:endParaRPr lang="en-US" sz="3200" dirty="0" smtClean="0"/>
          </a:p>
          <a:p>
            <a:pPr marL="457200" indent="-457200" algn="ctr"/>
            <a:endParaRPr lang="en-US" sz="3200" dirty="0"/>
          </a:p>
          <a:p>
            <a:pPr marL="457200" indent="-457200"/>
            <a:r>
              <a:rPr lang="en-US" sz="2400" dirty="0" smtClean="0">
                <a:solidFill>
                  <a:srgbClr val="C00000"/>
                </a:solidFill>
              </a:rPr>
              <a:t>                </a:t>
            </a:r>
            <a:r>
              <a:rPr lang="en-US" sz="2400" dirty="0" smtClean="0"/>
              <a:t>Hay    </a:t>
            </a:r>
            <a:r>
              <a:rPr lang="en-US" sz="3200" dirty="0" smtClean="0">
                <a:solidFill>
                  <a:srgbClr val="FF0000"/>
                </a:solidFill>
              </a:rPr>
              <a:t>a</a:t>
            </a:r>
            <a:r>
              <a:rPr lang="en-US" sz="3200" dirty="0" smtClean="0"/>
              <a:t> . b + </a:t>
            </a:r>
            <a:r>
              <a:rPr lang="en-US" sz="3200" dirty="0" smtClean="0">
                <a:solidFill>
                  <a:srgbClr val="FF0000"/>
                </a:solidFill>
              </a:rPr>
              <a:t>a</a:t>
            </a:r>
            <a:r>
              <a:rPr lang="en-US" sz="3200" dirty="0" smtClean="0"/>
              <a:t> . c = </a:t>
            </a:r>
            <a:r>
              <a:rPr lang="en-US" sz="3200" dirty="0" smtClean="0">
                <a:solidFill>
                  <a:srgbClr val="FF0000"/>
                </a:solidFill>
              </a:rPr>
              <a:t>a</a:t>
            </a:r>
            <a:r>
              <a:rPr lang="en-US" sz="3200" dirty="0" smtClean="0"/>
              <a:t> . ( b + c)</a:t>
            </a:r>
          </a:p>
          <a:p>
            <a:pPr marL="457200" indent="-457200"/>
            <a:endParaRPr lang="en-US" sz="3200" dirty="0" smtClean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2209800" y="1676400"/>
            <a:ext cx="38100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200400" y="1676400"/>
            <a:ext cx="38100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943600" y="1676400"/>
            <a:ext cx="2286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953000" y="1676400"/>
            <a:ext cx="304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705600" y="1676400"/>
            <a:ext cx="3048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0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1143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u="sng" dirty="0" smtClean="0"/>
              <a:t>  </a:t>
            </a:r>
            <a:r>
              <a:rPr lang="en-US" sz="2000" i="1" u="sng" dirty="0" err="1" smtClean="0"/>
              <a:t>TiẾT</a:t>
            </a:r>
            <a:r>
              <a:rPr lang="en-US" sz="2000" i="1" u="sng" dirty="0" smtClean="0"/>
              <a:t> 9:  </a:t>
            </a:r>
          </a:p>
          <a:p>
            <a:r>
              <a:rPr lang="en-US" dirty="0" smtClean="0"/>
              <a:t>	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524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   </a:t>
            </a:r>
            <a:r>
              <a:rPr lang="en-US" sz="2400" b="1" dirty="0" err="1" smtClean="0"/>
              <a:t>Bài</a:t>
            </a:r>
            <a:r>
              <a:rPr lang="en-US" sz="2400" b="1" dirty="0" smtClean="0"/>
              <a:t> 6:       </a:t>
            </a:r>
            <a:r>
              <a:rPr lang="en-US" sz="2400" b="1" dirty="0" smtClean="0">
                <a:solidFill>
                  <a:srgbClr val="C00000"/>
                </a:solidFill>
              </a:rPr>
              <a:t>PHÂN TÍCH ĐA THỨC THÀNH NHÂN TỬ 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BẰNG PHƯƠNG PHÁP ĐẶT NHÂN TỬ CHUNG 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143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1. </a:t>
            </a:r>
            <a:r>
              <a:rPr lang="en-US" sz="2000" b="1" u="sng" dirty="0" err="1" smtClean="0"/>
              <a:t>Ví</a:t>
            </a:r>
            <a:r>
              <a:rPr lang="en-US" sz="2000" b="1" u="sng" dirty="0" smtClean="0"/>
              <a:t> </a:t>
            </a:r>
            <a:r>
              <a:rPr lang="en-US" sz="2000" b="1" u="sng" dirty="0" err="1" smtClean="0"/>
              <a:t>dụ</a:t>
            </a:r>
            <a:r>
              <a:rPr lang="en-US" sz="2000" b="1" u="sng" dirty="0" smtClean="0"/>
              <a:t> </a:t>
            </a:r>
            <a:r>
              <a:rPr lang="en-US" b="1" dirty="0" smtClean="0"/>
              <a:t>:</a:t>
            </a:r>
            <a:endParaRPr lang="en-US" b="1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1828800" y="3810000"/>
            <a:ext cx="51816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1524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err="1" smtClean="0"/>
              <a:t>a.</a:t>
            </a:r>
            <a:r>
              <a:rPr lang="en-US" b="1" u="sng" dirty="0" err="1" smtClean="0"/>
              <a:t>Ví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dụ</a:t>
            </a:r>
            <a:r>
              <a:rPr lang="en-US" b="1" u="sng" dirty="0" smtClean="0"/>
              <a:t> 1 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05000" y="15240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 3x</a:t>
            </a:r>
            <a:r>
              <a:rPr lang="en-US" baseline="30000" dirty="0" smtClean="0"/>
              <a:t>2  </a:t>
            </a:r>
            <a:r>
              <a:rPr lang="en-US" dirty="0" smtClean="0"/>
              <a:t>- 6x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305300" y="3848100"/>
            <a:ext cx="51054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86600" y="1524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err="1" smtClean="0"/>
              <a:t>Gợi</a:t>
            </a:r>
            <a:r>
              <a:rPr lang="en-US" u="sng" dirty="0" smtClean="0"/>
              <a:t> ý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086600" y="1905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3x</a:t>
            </a:r>
            <a:r>
              <a:rPr lang="en-US" baseline="30000" dirty="0" smtClean="0"/>
              <a:t>2</a:t>
            </a:r>
            <a:r>
              <a:rPr lang="en-US" dirty="0" smtClean="0"/>
              <a:t> = 3x . x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86600" y="2286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6x  = 3x . 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981200" y="1905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3x</a:t>
            </a:r>
            <a:r>
              <a:rPr lang="en-US" baseline="30000" dirty="0" smtClean="0"/>
              <a:t>2 </a:t>
            </a:r>
            <a:r>
              <a:rPr lang="en-US" dirty="0" smtClean="0"/>
              <a:t> - 6x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48000" y="1905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3x.x – 3x.2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00" y="2209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3x.(x – 2)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90600" y="1905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err="1" smtClean="0"/>
              <a:t>Giải</a:t>
            </a:r>
            <a:r>
              <a:rPr lang="en-US" i="1" u="sng" dirty="0" smtClean="0"/>
              <a:t>:</a:t>
            </a:r>
            <a:endParaRPr lang="en-US" i="1" u="sng" dirty="0"/>
          </a:p>
        </p:txBody>
      </p:sp>
      <p:sp>
        <p:nvSpPr>
          <p:cNvPr id="20" name="TextBox 19"/>
          <p:cNvSpPr txBox="1"/>
          <p:nvPr/>
        </p:nvSpPr>
        <p:spPr>
          <a:xfrm>
            <a:off x="914400" y="25908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</a:rPr>
              <a:t>* </a:t>
            </a:r>
            <a:r>
              <a:rPr lang="en-US" b="1" i="1" u="sng" dirty="0" err="1" smtClean="0">
                <a:solidFill>
                  <a:srgbClr val="C00000"/>
                </a:solidFill>
              </a:rPr>
              <a:t>Phân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tích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đa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thức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thành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nhân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tử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( hay </a:t>
            </a:r>
            <a:r>
              <a:rPr lang="en-US" b="1" i="1" dirty="0" err="1" smtClean="0">
                <a:solidFill>
                  <a:srgbClr val="C00000"/>
                </a:solidFill>
              </a:rPr>
              <a:t>thừa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số</a:t>
            </a:r>
            <a:r>
              <a:rPr lang="en-US" b="1" i="1" dirty="0" smtClean="0">
                <a:solidFill>
                  <a:srgbClr val="C00000"/>
                </a:solidFill>
              </a:rPr>
              <a:t>) </a:t>
            </a:r>
            <a:r>
              <a:rPr lang="en-US" b="1" i="1" dirty="0" err="1" smtClean="0">
                <a:solidFill>
                  <a:srgbClr val="C00000"/>
                </a:solidFill>
              </a:rPr>
              <a:t>là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biến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đổi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đa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thức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đó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thành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tích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của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những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đa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thức</a:t>
            </a:r>
            <a:r>
              <a:rPr lang="en-US" b="1" i="1" dirty="0" smtClean="0">
                <a:solidFill>
                  <a:srgbClr val="C00000"/>
                </a:solidFill>
              </a:rPr>
              <a:t>.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43000" y="32004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--&gt; </a:t>
            </a:r>
            <a:r>
              <a:rPr lang="en-US" dirty="0" err="1" smtClean="0">
                <a:solidFill>
                  <a:srgbClr val="C00000"/>
                </a:solidFill>
              </a:rPr>
              <a:t>tích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62000" y="36576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b. </a:t>
            </a:r>
            <a:r>
              <a:rPr lang="en-US" b="1" u="sng" dirty="0" err="1" smtClean="0"/>
              <a:t>Ví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dụ</a:t>
            </a:r>
            <a:r>
              <a:rPr lang="en-US" b="1" u="sng" dirty="0" smtClean="0"/>
              <a:t> 2 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981200" y="3657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 25x</a:t>
            </a:r>
            <a:r>
              <a:rPr lang="en-US" baseline="30000" dirty="0" smtClean="0"/>
              <a:t>3</a:t>
            </a:r>
            <a:r>
              <a:rPr lang="en-US" dirty="0" smtClean="0"/>
              <a:t> -5x</a:t>
            </a:r>
            <a:r>
              <a:rPr lang="en-US" baseline="30000" dirty="0" smtClean="0"/>
              <a:t>2</a:t>
            </a:r>
            <a:r>
              <a:rPr lang="en-US" dirty="0" smtClean="0"/>
              <a:t> +10x 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1752600" y="4038600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25x</a:t>
            </a:r>
            <a:r>
              <a:rPr lang="en-US" baseline="30000" dirty="0" smtClean="0"/>
              <a:t>3</a:t>
            </a:r>
            <a:r>
              <a:rPr lang="en-US" dirty="0" smtClean="0"/>
              <a:t> -5x</a:t>
            </a:r>
            <a:r>
              <a:rPr lang="en-US" baseline="30000" dirty="0" smtClean="0"/>
              <a:t>2</a:t>
            </a:r>
            <a:r>
              <a:rPr lang="en-US" dirty="0" smtClean="0"/>
              <a:t> +10x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066800" y="4038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err="1" smtClean="0"/>
              <a:t>Giải</a:t>
            </a:r>
            <a:r>
              <a:rPr lang="en-US" i="1" u="sng" dirty="0" smtClean="0"/>
              <a:t>:</a:t>
            </a:r>
            <a:endParaRPr lang="en-US" i="1" u="sng" dirty="0"/>
          </a:p>
        </p:txBody>
      </p:sp>
      <p:sp>
        <p:nvSpPr>
          <p:cNvPr id="28" name="TextBox 27"/>
          <p:cNvSpPr txBox="1"/>
          <p:nvPr/>
        </p:nvSpPr>
        <p:spPr>
          <a:xfrm>
            <a:off x="3200400" y="4038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5x.5x</a:t>
            </a:r>
            <a:r>
              <a:rPr lang="en-US" baseline="30000" dirty="0" smtClean="0"/>
              <a:t>2</a:t>
            </a:r>
            <a:r>
              <a:rPr lang="en-US" dirty="0" smtClean="0"/>
              <a:t> – 5x.x + 5x.2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200400" y="4343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5x. (5x</a:t>
            </a:r>
            <a:r>
              <a:rPr lang="en-US" baseline="30000" dirty="0" smtClean="0"/>
              <a:t>2</a:t>
            </a:r>
            <a:r>
              <a:rPr lang="en-US" dirty="0" smtClean="0"/>
              <a:t> – x + 2 )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495800" y="2209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: 3x )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876800" y="4343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:5x)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914400" y="45720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</a:rPr>
              <a:t>* </a:t>
            </a:r>
            <a:r>
              <a:rPr lang="en-US" b="1" i="1" u="sng" dirty="0" err="1" smtClean="0">
                <a:solidFill>
                  <a:srgbClr val="C00000"/>
                </a:solidFill>
              </a:rPr>
              <a:t>Cách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tìm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nhân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tử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chung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với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các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đa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thức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có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hệ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số</a:t>
            </a:r>
            <a:r>
              <a:rPr lang="en-US" b="1" i="1" u="sng" dirty="0" smtClean="0">
                <a:solidFill>
                  <a:srgbClr val="C00000"/>
                </a:solidFill>
              </a:rPr>
              <a:t> </a:t>
            </a:r>
            <a:r>
              <a:rPr lang="en-US" b="1" i="1" u="sng" dirty="0" err="1" smtClean="0">
                <a:solidFill>
                  <a:srgbClr val="C00000"/>
                </a:solidFill>
              </a:rPr>
              <a:t>nguyên</a:t>
            </a:r>
            <a:r>
              <a:rPr lang="en-US" b="1" i="1" u="sng" dirty="0" smtClean="0">
                <a:solidFill>
                  <a:srgbClr val="C00000"/>
                </a:solidFill>
              </a:rPr>
              <a:t>:</a:t>
            </a:r>
            <a:endParaRPr lang="en-US" b="1" i="1" u="sng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66800" y="48768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: </a:t>
            </a:r>
            <a:r>
              <a:rPr lang="en-US" dirty="0" err="1" smtClean="0"/>
              <a:t>là</a:t>
            </a:r>
            <a:r>
              <a:rPr lang="en-US" dirty="0" smtClean="0"/>
              <a:t> ƯCLN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dương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hạng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066800" y="54864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: 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hạng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,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mũ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010400" y="2819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A.B+A.C=A.(B+C)</a:t>
            </a:r>
            <a:endParaRPr lang="en-US" b="1" dirty="0"/>
          </a:p>
        </p:txBody>
      </p:sp>
      <p:sp>
        <p:nvSpPr>
          <p:cNvPr id="33" name="Rectangle 32"/>
          <p:cNvSpPr/>
          <p:nvPr/>
        </p:nvSpPr>
        <p:spPr>
          <a:xfrm>
            <a:off x="6858000" y="3352800"/>
            <a:ext cx="24458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25x</a:t>
            </a:r>
            <a:r>
              <a:rPr lang="en-US" baseline="30000" dirty="0" smtClean="0"/>
              <a:t>3</a:t>
            </a:r>
            <a:r>
              <a:rPr lang="en-US" dirty="0" smtClean="0"/>
              <a:t> -5x</a:t>
            </a:r>
            <a:r>
              <a:rPr lang="en-US" baseline="30000" dirty="0" smtClean="0"/>
              <a:t>2</a:t>
            </a:r>
            <a:r>
              <a:rPr lang="en-US" dirty="0" smtClean="0"/>
              <a:t> +10x (NTC:5x)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858000" y="36576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5x. (5x</a:t>
            </a:r>
            <a:r>
              <a:rPr lang="en-US" baseline="30000" dirty="0" smtClean="0"/>
              <a:t>2</a:t>
            </a:r>
            <a:r>
              <a:rPr lang="en-US" dirty="0" smtClean="0"/>
              <a:t> – x + 2 )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858000" y="4343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14x</a:t>
            </a:r>
            <a:r>
              <a:rPr lang="en-US" baseline="30000" dirty="0" smtClean="0"/>
              <a:t>2</a:t>
            </a:r>
            <a:r>
              <a:rPr lang="en-US" dirty="0" smtClean="0"/>
              <a:t>y-21xy</a:t>
            </a:r>
            <a:r>
              <a:rPr lang="en-US" baseline="30000" dirty="0" smtClean="0"/>
              <a:t>2</a:t>
            </a:r>
            <a:r>
              <a:rPr lang="en-US" dirty="0" smtClean="0"/>
              <a:t> +28x</a:t>
            </a:r>
            <a:r>
              <a:rPr lang="en-US" baseline="30000" dirty="0" smtClean="0"/>
              <a:t>2</a:t>
            </a:r>
            <a:r>
              <a:rPr lang="en-US" dirty="0" smtClean="0"/>
              <a:t>y</a:t>
            </a:r>
            <a:r>
              <a:rPr lang="en-US" baseline="30000" dirty="0" smtClean="0"/>
              <a:t>2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8001000" y="4648200"/>
            <a:ext cx="1000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NTC: 7xy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781800" y="5029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=7xy.(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391400" y="5029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2x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696200" y="5029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-3y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8077200" y="50292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+4xy)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7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23" grpId="0"/>
      <p:bldP spid="25" grpId="0"/>
      <p:bldP spid="26" grpId="0"/>
      <p:bldP spid="28" grpId="0" build="allAtOnce"/>
      <p:bldP spid="30" grpId="0"/>
      <p:bldP spid="31" grpId="1"/>
      <p:bldP spid="34" grpId="0"/>
      <p:bldP spid="35" grpId="0"/>
      <p:bldP spid="36" grpId="0"/>
      <p:bldP spid="32" grpId="0"/>
      <p:bldP spid="33" grpId="0"/>
      <p:bldP spid="39" grpId="0"/>
      <p:bldP spid="42" grpId="0"/>
      <p:bldP spid="43" grpId="0"/>
      <p:bldP spid="44" grpId="0"/>
      <p:bldP spid="45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1143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u="sng" dirty="0" smtClean="0"/>
              <a:t>  </a:t>
            </a:r>
            <a:r>
              <a:rPr lang="en-US" sz="2000" i="1" u="sng" dirty="0" err="1" smtClean="0"/>
              <a:t>TiẾT</a:t>
            </a:r>
            <a:r>
              <a:rPr lang="en-US" sz="2000" i="1" u="sng" dirty="0" smtClean="0"/>
              <a:t> 9:  </a:t>
            </a:r>
          </a:p>
          <a:p>
            <a:r>
              <a:rPr lang="en-US" dirty="0" smtClean="0"/>
              <a:t>	</a:t>
            </a:r>
            <a:endParaRPr lang="en-US" sz="2400" b="1" dirty="0"/>
          </a:p>
        </p:txBody>
      </p:sp>
      <p:sp>
        <p:nvSpPr>
          <p:cNvPr id="5" name="Title 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   </a:t>
            </a:r>
            <a:r>
              <a:rPr lang="en-US" sz="2400" b="1" dirty="0" err="1" smtClean="0"/>
              <a:t>Bài</a:t>
            </a:r>
            <a:r>
              <a:rPr lang="en-US" sz="2400" b="1" dirty="0" smtClean="0"/>
              <a:t> 6:       </a:t>
            </a:r>
            <a:r>
              <a:rPr lang="en-US" sz="2400" b="1" dirty="0" smtClean="0">
                <a:solidFill>
                  <a:srgbClr val="C00000"/>
                </a:solidFill>
              </a:rPr>
              <a:t>PHÂN TÍCH ĐA THỨC THÀNH NHÂN TỬ 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                    BẰNG PHƯƠNG PHÁP ĐẶT NHÂN TỬ CHUNG 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1143000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1. </a:t>
            </a:r>
            <a:r>
              <a:rPr lang="en-US" sz="2000" u="sng" dirty="0" err="1" smtClean="0"/>
              <a:t>Ví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dụ</a:t>
            </a:r>
            <a:r>
              <a:rPr lang="en-US" sz="2000" u="sng" dirty="0" smtClean="0"/>
              <a:t> 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sz="2000" u="sng" dirty="0" err="1" smtClean="0"/>
              <a:t>Áp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dụng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85800" y="1981200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19812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/>
              <a:t>Phân</a:t>
            </a:r>
            <a:r>
              <a:rPr lang="en-US" b="1" i="1" dirty="0" smtClean="0"/>
              <a:t> </a:t>
            </a:r>
            <a:r>
              <a:rPr lang="en-US" b="1" i="1" dirty="0" err="1" smtClean="0"/>
              <a:t>tích</a:t>
            </a:r>
            <a:r>
              <a:rPr lang="en-US" b="1" i="1" dirty="0" smtClean="0"/>
              <a:t> </a:t>
            </a:r>
            <a:r>
              <a:rPr lang="en-US" b="1" i="1" dirty="0" err="1" smtClean="0"/>
              <a:t>các</a:t>
            </a:r>
            <a:r>
              <a:rPr lang="en-US" b="1" i="1" dirty="0" smtClean="0"/>
              <a:t> </a:t>
            </a:r>
            <a:r>
              <a:rPr lang="en-US" b="1" i="1" dirty="0" err="1" smtClean="0"/>
              <a:t>đa</a:t>
            </a:r>
            <a:r>
              <a:rPr lang="en-US" b="1" i="1" dirty="0" smtClean="0"/>
              <a:t> </a:t>
            </a:r>
            <a:r>
              <a:rPr lang="en-US" b="1" i="1" dirty="0" err="1" smtClean="0"/>
              <a:t>thức</a:t>
            </a:r>
            <a:r>
              <a:rPr lang="en-US" b="1" i="1" dirty="0" smtClean="0"/>
              <a:t> </a:t>
            </a:r>
            <a:r>
              <a:rPr lang="en-US" b="1" i="1" dirty="0" err="1" smtClean="0"/>
              <a:t>sau</a:t>
            </a:r>
            <a:r>
              <a:rPr lang="en-US" b="1" i="1" dirty="0" smtClean="0"/>
              <a:t> </a:t>
            </a:r>
            <a:r>
              <a:rPr lang="en-US" b="1" i="1" dirty="0" err="1" smtClean="0"/>
              <a:t>thành</a:t>
            </a:r>
            <a:r>
              <a:rPr lang="en-US" b="1" i="1" dirty="0" smtClean="0"/>
              <a:t> </a:t>
            </a:r>
            <a:r>
              <a:rPr lang="en-US" b="1" i="1" dirty="0" err="1" smtClean="0"/>
              <a:t>nhân</a:t>
            </a:r>
            <a:r>
              <a:rPr lang="en-US" b="1" i="1" dirty="0" smtClean="0"/>
              <a:t> </a:t>
            </a:r>
            <a:r>
              <a:rPr lang="en-US" b="1" i="1" dirty="0" err="1" smtClean="0"/>
              <a:t>tử</a:t>
            </a:r>
            <a:r>
              <a:rPr lang="en-US" b="1" i="1" dirty="0" smtClean="0"/>
              <a:t>:</a:t>
            </a:r>
            <a:endParaRPr lang="en-US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" y="2286000"/>
            <a:ext cx="792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a)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–x		b) 5x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(x –2y) - 15x(x - 2y)		c) 3(x – y) – 5x(y – x)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28194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 smtClean="0"/>
              <a:t>Chú</a:t>
            </a:r>
            <a:r>
              <a:rPr lang="en-US" sz="2000" b="1" u="sng" dirty="0" smtClean="0"/>
              <a:t> ý : </a:t>
            </a:r>
            <a:endParaRPr lang="en-US" sz="2000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1447800" y="28194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Nhiều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khi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để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làm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xuất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hiện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nhân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tử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chung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ta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cần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đổi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dấu</a:t>
            </a:r>
            <a:r>
              <a:rPr lang="en-US" b="1" i="1" dirty="0" smtClean="0">
                <a:solidFill>
                  <a:srgbClr val="FF0000"/>
                </a:solidFill>
              </a:rPr>
              <a:t>  </a:t>
            </a:r>
            <a:r>
              <a:rPr lang="en-US" b="1" i="1" dirty="0" err="1" smtClean="0">
                <a:solidFill>
                  <a:srgbClr val="FF0000"/>
                </a:solidFill>
              </a:rPr>
              <a:t>các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hạng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tử</a:t>
            </a:r>
            <a:r>
              <a:rPr lang="en-US" b="1" i="1" dirty="0" smtClean="0">
                <a:solidFill>
                  <a:srgbClr val="FF0000"/>
                </a:solidFill>
              </a:rPr>
              <a:t>.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31242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A= - ( - A)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2600" y="3429000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Vd</a:t>
            </a:r>
            <a:r>
              <a:rPr lang="en-US" sz="2000" dirty="0" smtClean="0"/>
              <a:t>:  y - x = - ( x – y )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762000" y="3962400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39624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/>
              <a:t>Tìm</a:t>
            </a:r>
            <a:r>
              <a:rPr lang="en-US" b="1" i="1" dirty="0" smtClean="0"/>
              <a:t> x </a:t>
            </a:r>
            <a:r>
              <a:rPr lang="en-US" b="1" i="1" dirty="0" err="1" smtClean="0"/>
              <a:t>sao</a:t>
            </a:r>
            <a:r>
              <a:rPr lang="en-US" b="1" i="1" dirty="0" smtClean="0"/>
              <a:t> </a:t>
            </a:r>
            <a:r>
              <a:rPr lang="en-US" b="1" i="1" dirty="0" err="1" smtClean="0"/>
              <a:t>cho</a:t>
            </a:r>
            <a:r>
              <a:rPr lang="en-US" b="1" i="1" dirty="0" smtClean="0"/>
              <a:t>  3x</a:t>
            </a:r>
            <a:r>
              <a:rPr lang="en-US" b="1" i="1" baseline="30000" dirty="0" smtClean="0"/>
              <a:t>2</a:t>
            </a:r>
            <a:r>
              <a:rPr lang="en-US" b="1" i="1" dirty="0" smtClean="0"/>
              <a:t> – 6x = 0</a:t>
            </a:r>
            <a:r>
              <a:rPr lang="en-US" b="1" i="1" baseline="30000" dirty="0" smtClean="0"/>
              <a:t>  </a:t>
            </a:r>
            <a:endParaRPr lang="en-US" b="1" i="1" dirty="0"/>
          </a:p>
        </p:txBody>
      </p:sp>
      <p:sp>
        <p:nvSpPr>
          <p:cNvPr id="20" name="Rectangle 19"/>
          <p:cNvSpPr/>
          <p:nvPr/>
        </p:nvSpPr>
        <p:spPr>
          <a:xfrm>
            <a:off x="1600200" y="434340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3x</a:t>
            </a:r>
            <a:r>
              <a:rPr lang="en-US" baseline="30000" dirty="0" smtClean="0"/>
              <a:t>2</a:t>
            </a:r>
            <a:r>
              <a:rPr lang="en-US" dirty="0" smtClean="0"/>
              <a:t> – 6x = 0</a:t>
            </a:r>
            <a:r>
              <a:rPr lang="en-US" baseline="30000" dirty="0" smtClean="0"/>
              <a:t> 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447800" y="4648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3x( x – 2 ) = 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990600" y="49530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=&gt; 3x = 0  </a:t>
            </a:r>
            <a:r>
              <a:rPr lang="en-US" dirty="0" err="1" smtClean="0"/>
              <a:t>hoặc</a:t>
            </a:r>
            <a:r>
              <a:rPr lang="en-US" dirty="0" smtClean="0"/>
              <a:t>  x – 2 = 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90600" y="5257800"/>
            <a:ext cx="464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=&gt;  x  = 0  </a:t>
            </a:r>
            <a:r>
              <a:rPr lang="en-US" dirty="0" err="1" smtClean="0"/>
              <a:t>hoặc</a:t>
            </a:r>
            <a:r>
              <a:rPr lang="en-US" dirty="0" smtClean="0"/>
              <a:t>         x = 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200400" y="4648200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 A.B =0 =&gt; A=0 </a:t>
            </a:r>
            <a:r>
              <a:rPr lang="en-US" dirty="0" err="1" smtClean="0">
                <a:solidFill>
                  <a:srgbClr val="FF0000"/>
                </a:solidFill>
              </a:rPr>
              <a:t>hoặc</a:t>
            </a:r>
            <a:r>
              <a:rPr lang="en-US" dirty="0" smtClean="0">
                <a:solidFill>
                  <a:srgbClr val="FF0000"/>
                </a:solidFill>
              </a:rPr>
              <a:t> B = 0 )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71600" y="56388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Vậy</a:t>
            </a:r>
            <a:r>
              <a:rPr lang="en-US" dirty="0" smtClean="0"/>
              <a:t> x=0 </a:t>
            </a:r>
            <a:r>
              <a:rPr lang="en-US" dirty="0" err="1" smtClean="0"/>
              <a:t>và</a:t>
            </a:r>
            <a:r>
              <a:rPr lang="en-US" dirty="0" smtClean="0"/>
              <a:t> x=2.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8" grpId="0" animBg="1"/>
      <p:bldP spid="19" grpId="0"/>
      <p:bldP spid="20" grpId="0"/>
      <p:bldP spid="22" grpId="0"/>
      <p:bldP spid="23" grpId="0"/>
      <p:bldP spid="24" grpId="0"/>
      <p:bldP spid="25" grpId="0"/>
      <p:bldP spid="2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133600"/>
            <a:ext cx="701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solidFill>
                  <a:srgbClr val="C00000"/>
                </a:solidFill>
              </a:rPr>
              <a:t>BÀI TẬP 1</a:t>
            </a:r>
            <a:r>
              <a:rPr lang="en-US" sz="2200" dirty="0" smtClean="0"/>
              <a:t>: </a:t>
            </a:r>
            <a:r>
              <a:rPr lang="en-US" sz="2200" dirty="0" err="1" smtClean="0"/>
              <a:t>Tìm</a:t>
            </a:r>
            <a:r>
              <a:rPr lang="en-US" sz="2200" dirty="0" smtClean="0"/>
              <a:t> x </a:t>
            </a:r>
            <a:r>
              <a:rPr lang="en-US" sz="2200" dirty="0" err="1" smtClean="0"/>
              <a:t>biết</a:t>
            </a:r>
            <a:r>
              <a:rPr lang="en-US" sz="2200" dirty="0" smtClean="0"/>
              <a:t>: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2590800"/>
            <a:ext cx="5105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5x(x-2000) –  x + 2000  =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7800" y="2971800"/>
            <a:ext cx="358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 5x(x-2000) –  (x–2000)  = 0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3352800"/>
            <a:ext cx="358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(x – 2000)(5x – 1)          = 0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3733800"/>
            <a:ext cx="419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=&gt; x – 2000 = 0  </a:t>
            </a:r>
            <a:r>
              <a:rPr lang="en-US" sz="2200" dirty="0" err="1" smtClean="0"/>
              <a:t>hoặc</a:t>
            </a:r>
            <a:r>
              <a:rPr lang="en-US" sz="2200" dirty="0" smtClean="0"/>
              <a:t>  5x – 1 = 0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4114800"/>
            <a:ext cx="419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=&gt;    x = 2000      </a:t>
            </a:r>
            <a:r>
              <a:rPr lang="en-US" sz="2200" dirty="0" err="1" smtClean="0"/>
              <a:t>hoặc</a:t>
            </a:r>
            <a:r>
              <a:rPr lang="en-US" sz="2200" dirty="0" smtClean="0"/>
              <a:t>         x = 1/5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44958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Vậy</a:t>
            </a:r>
            <a:r>
              <a:rPr lang="en-US" sz="2400" dirty="0" smtClean="0"/>
              <a:t> x=2000 </a:t>
            </a:r>
            <a:r>
              <a:rPr lang="en-US" sz="2400" dirty="0" err="1" smtClean="0"/>
              <a:t>và</a:t>
            </a:r>
            <a:r>
              <a:rPr lang="en-US" sz="2400" dirty="0" smtClean="0"/>
              <a:t> x=1/5</a:t>
            </a:r>
            <a:endParaRPr lang="en-US" sz="2400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-2514600" y="3429000"/>
            <a:ext cx="68580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itle 4"/>
          <p:cNvSpPr txBox="1">
            <a:spLocks noGrp="1"/>
          </p:cNvSpPr>
          <p:nvPr>
            <p:ph type="title"/>
          </p:nvPr>
        </p:nvSpPr>
        <p:spPr>
          <a:xfrm>
            <a:off x="838200" y="2286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err="1" smtClean="0"/>
              <a:t>Tiết</a:t>
            </a:r>
            <a:r>
              <a:rPr lang="en-US" sz="2400" i="1" u="sng" dirty="0" smtClean="0"/>
              <a:t> 9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Bài</a:t>
            </a:r>
            <a:r>
              <a:rPr lang="en-US" sz="2400" b="1" dirty="0" smtClean="0"/>
              <a:t> 6:  </a:t>
            </a:r>
            <a:r>
              <a:rPr lang="en-US" sz="2400" b="1" dirty="0" smtClean="0">
                <a:solidFill>
                  <a:srgbClr val="C00000"/>
                </a:solidFill>
              </a:rPr>
              <a:t>PHÂN TÍCH ĐA THỨC THÀNH NHÂN TỬ 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                    BẰNG PHƯƠNG PHÁP ĐẶT NHÂN TỬ CHUNG 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3" name="Content Placeholder 5"/>
          <p:cNvSpPr txBox="1">
            <a:spLocks noGrp="1"/>
          </p:cNvSpPr>
          <p:nvPr>
            <p:ph idx="1"/>
          </p:nvPr>
        </p:nvSpPr>
        <p:spPr>
          <a:xfrm>
            <a:off x="914400" y="914400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1. </a:t>
            </a:r>
            <a:r>
              <a:rPr lang="en-US" sz="2000" u="sng" dirty="0" err="1" smtClean="0"/>
              <a:t>Ví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dụ</a:t>
            </a:r>
            <a:r>
              <a:rPr lang="en-US" sz="2000" u="sng" dirty="0" smtClean="0"/>
              <a:t> 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914400" y="12954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sz="2000" u="sng" dirty="0" err="1" smtClean="0"/>
              <a:t>Áp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dụng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14400" y="16764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3.</a:t>
            </a:r>
            <a:r>
              <a:rPr lang="en-US" sz="2000" u="sng" dirty="0" smtClean="0"/>
              <a:t>Bài </a:t>
            </a:r>
            <a:r>
              <a:rPr lang="en-US" sz="2000" u="sng" dirty="0" err="1" smtClean="0"/>
              <a:t>tập</a:t>
            </a:r>
            <a:r>
              <a:rPr lang="en-US" sz="2000" u="sng" dirty="0" smtClean="0"/>
              <a:t>:</a:t>
            </a:r>
            <a:endParaRPr lang="en-US" sz="20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4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C00000"/>
                </a:solidFill>
              </a:rPr>
              <a:t>BÀI TẬP 2:</a:t>
            </a:r>
            <a:endParaRPr lang="en-US" sz="2400" b="1" u="sng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3048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Phân</a:t>
            </a:r>
            <a:r>
              <a:rPr lang="en-US" sz="2400" dirty="0" smtClean="0"/>
              <a:t> </a:t>
            </a:r>
            <a:r>
              <a:rPr lang="en-US" sz="2400" dirty="0" err="1" smtClean="0"/>
              <a:t>tích</a:t>
            </a:r>
            <a:r>
              <a:rPr lang="en-US" sz="2400" dirty="0" smtClean="0"/>
              <a:t> </a:t>
            </a:r>
            <a:r>
              <a:rPr lang="en-US" sz="2400" dirty="0" err="1" smtClean="0"/>
              <a:t>đa</a:t>
            </a:r>
            <a:r>
              <a:rPr lang="en-US" sz="2400" dirty="0" smtClean="0"/>
              <a:t> </a:t>
            </a:r>
            <a:r>
              <a:rPr lang="en-US" sz="2400" dirty="0" err="1" smtClean="0"/>
              <a:t>thức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nhân</a:t>
            </a:r>
            <a:r>
              <a:rPr lang="en-US" sz="2400" dirty="0" smtClean="0"/>
              <a:t> </a:t>
            </a:r>
            <a:r>
              <a:rPr lang="en-US" sz="2400" dirty="0" err="1" smtClean="0"/>
              <a:t>tử</a:t>
            </a:r>
            <a:r>
              <a:rPr lang="en-US" sz="2400" dirty="0" smtClean="0"/>
              <a:t>, </a:t>
            </a:r>
            <a:r>
              <a:rPr lang="en-US" sz="2400" dirty="0" err="1" smtClean="0"/>
              <a:t>rồi</a:t>
            </a:r>
            <a:r>
              <a:rPr lang="en-US" sz="2400" dirty="0" smtClean="0"/>
              <a:t> </a:t>
            </a:r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bí</a:t>
            </a:r>
            <a:r>
              <a:rPr lang="en-US" sz="2400" dirty="0" smtClean="0"/>
              <a:t> </a:t>
            </a:r>
            <a:r>
              <a:rPr lang="en-US" sz="2400" dirty="0" err="1" smtClean="0"/>
              <a:t>mật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bảng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1143000"/>
            <a:ext cx="3048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000" dirty="0" smtClean="0"/>
              <a:t>             a) 3x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y – 6xy      </a:t>
            </a:r>
            <a:r>
              <a:rPr lang="en-US" dirty="0" smtClean="0"/>
              <a:t>	 	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11430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CHÀO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95600" y="5105400"/>
            <a:ext cx="1295400" cy="685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057400" y="5105400"/>
            <a:ext cx="8382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62000" y="5257800"/>
            <a:ext cx="1295400" cy="5334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38200" y="25908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NHÀ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34000" y="11430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NAM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00800" y="4724400"/>
            <a:ext cx="838200" cy="5334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400800" y="5257800"/>
            <a:ext cx="838200" cy="533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38800" y="4724400"/>
            <a:ext cx="9144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191000" y="5105400"/>
            <a:ext cx="1600200" cy="685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239000" y="5105400"/>
            <a:ext cx="1295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895600" y="4724400"/>
            <a:ext cx="12954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62000" y="4724400"/>
            <a:ext cx="1295400" cy="5334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3xy(x-2)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57400" y="4724400"/>
            <a:ext cx="838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239000" y="4724400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(x-2).(x-1)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334000" y="25908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NGÀY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191000" y="4724400"/>
            <a:ext cx="16002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2(x-y)(5x+3y)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91200" y="5257800"/>
            <a:ext cx="762000" cy="533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828800" y="14478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=  3xy(x-2)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1828800" y="29718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=2.5x(x-y)+2.3y(x-y)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24600" y="15240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= x(x-2) – (x -2)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00200" y="25908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000" dirty="0" smtClean="0"/>
              <a:t>b) 10x(x-y) – 6y(y-x)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6096000" y="12192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c) x (x-2) – x+2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6172200" y="2590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d) </a:t>
            </a:r>
            <a:endParaRPr lang="en-US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553200" y="2438400"/>
          <a:ext cx="1706880" cy="609600"/>
        </p:xfrm>
        <a:graphic>
          <a:graphicData uri="http://schemas.openxmlformats.org/presentationml/2006/ole">
            <p:oleObj spid="_x0000_s20483" name="Equation" r:id="rId3" imgW="1346040" imgH="393480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324600" y="3048000"/>
          <a:ext cx="1651819" cy="609600"/>
        </p:xfrm>
        <a:graphic>
          <a:graphicData uri="http://schemas.openxmlformats.org/presentationml/2006/ole">
            <p:oleObj spid="_x0000_s20484" name="Equation" r:id="rId4" imgW="1066680" imgH="393480" progId="Equation.DSMT4">
              <p:embed/>
            </p:oleObj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895600" y="4648200"/>
          <a:ext cx="1295400" cy="685800"/>
        </p:xfrm>
        <a:graphic>
          <a:graphicData uri="http://schemas.openxmlformats.org/presentationml/2006/ole">
            <p:oleObj spid="_x0000_s20486" name="Equation" r:id="rId5" imgW="1066680" imgH="393480" progId="Equation.DSMT4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62000" y="5257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CHÀO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895600" y="5257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NGÀY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1910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NHÀ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239000" y="5257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NAM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1828800" y="3352800"/>
            <a:ext cx="17107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=2(x-y)(5x+3y)</a:t>
            </a:r>
            <a:endParaRPr lang="en-US" sz="2000" dirty="0"/>
          </a:p>
        </p:txBody>
      </p:sp>
      <p:sp>
        <p:nvSpPr>
          <p:cNvPr id="42" name="Rectangle 41"/>
          <p:cNvSpPr/>
          <p:nvPr/>
        </p:nvSpPr>
        <p:spPr>
          <a:xfrm>
            <a:off x="6324600" y="1828800"/>
            <a:ext cx="1463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= (x-2).(x-1)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2057400" y="5257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MỪNG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715000" y="5257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GIÁO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400800" y="5257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V</a:t>
            </a:r>
            <a:r>
              <a:rPr lang="en-US" dirty="0" err="1" smtClean="0">
                <a:latin typeface="Book Antiqua" pitchFamily="18" charset="0"/>
              </a:rPr>
              <a:t>iỆT</a:t>
            </a:r>
            <a:endParaRPr lang="en-US" dirty="0"/>
          </a:p>
        </p:txBody>
      </p:sp>
      <p:pic>
        <p:nvPicPr>
          <p:cNvPr id="47" name="Picture 21" descr="j023213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214414">
            <a:off x="36277" y="3226465"/>
            <a:ext cx="1266756" cy="1316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6" grpId="0" animBg="1"/>
      <p:bldP spid="29" grpId="1"/>
      <p:bldP spid="29" grpId="2"/>
      <p:bldP spid="30" grpId="1"/>
      <p:bldP spid="31" grpId="1"/>
      <p:bldP spid="35" grpId="0"/>
      <p:bldP spid="36" grpId="0"/>
      <p:bldP spid="37" grpId="0"/>
      <p:bldP spid="38" grpId="0"/>
      <p:bldP spid="41" grpId="0"/>
      <p:bldP spid="41" grpId="1"/>
      <p:bldP spid="42" grpId="0"/>
      <p:bldP spid="42" grpId="1"/>
      <p:bldP spid="43" grpId="1"/>
      <p:bldP spid="44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7691438" y="23399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4572000" y="2895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828800" y="520700"/>
            <a:ext cx="5867400" cy="954107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FF00"/>
                </a:solidFill>
                <a:latin typeface="Times New Roman" pitchFamily="18" charset="0"/>
              </a:rPr>
              <a:t>    </a:t>
            </a:r>
            <a:r>
              <a:rPr lang="en-US" sz="24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PHÂN TÍCH ĐA THỨC THÀNH NHÂN TỬ </a:t>
            </a:r>
          </a:p>
          <a:p>
            <a:pPr algn="ctr"/>
            <a:r>
              <a:rPr lang="en-US" sz="24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BẰNG PHƯƠNG PHÁP ĐẶT NHÂN TỬ CHUNG </a:t>
            </a:r>
            <a:endParaRPr lang="en-US" sz="2400" b="1" dirty="0">
              <a:solidFill>
                <a:schemeClr val="tx2">
                  <a:lumMod val="20000"/>
                  <a:lumOff val="8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838200" y="838200"/>
            <a:ext cx="0" cy="1157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7162800" y="762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8153400" y="685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Text Box 8" descr="Bouquet"/>
          <p:cNvSpPr txBox="1">
            <a:spLocks noChangeArrowheads="1"/>
          </p:cNvSpPr>
          <p:nvPr/>
        </p:nvSpPr>
        <p:spPr bwMode="auto">
          <a:xfrm>
            <a:off x="228600" y="1905000"/>
            <a:ext cx="2438400" cy="92333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 smtClean="0">
                <a:latin typeface="Times New Roman" pitchFamily="18" charset="0"/>
              </a:rPr>
              <a:t>Thế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nào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là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phân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tích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đa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thức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thành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tử</a:t>
            </a:r>
            <a:r>
              <a:rPr lang="en-US" b="1" dirty="0" smtClean="0">
                <a:latin typeface="Times New Roman" pitchFamily="18" charset="0"/>
              </a:rPr>
              <a:t>?</a:t>
            </a:r>
          </a:p>
        </p:txBody>
      </p:sp>
      <p:sp>
        <p:nvSpPr>
          <p:cNvPr id="18441" name="Text Box 9" descr="Bouquet"/>
          <p:cNvSpPr txBox="1">
            <a:spLocks noChangeArrowheads="1"/>
          </p:cNvSpPr>
          <p:nvPr/>
        </p:nvSpPr>
        <p:spPr bwMode="auto">
          <a:xfrm>
            <a:off x="3048000" y="1905000"/>
            <a:ext cx="2895600" cy="1200329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 smtClean="0">
                <a:latin typeface="Times New Roman" pitchFamily="18" charset="0"/>
              </a:rPr>
              <a:t>Muốn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phân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tích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đa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thức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thành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tử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bằng</a:t>
            </a:r>
            <a:r>
              <a:rPr lang="en-US" b="1" dirty="0" smtClean="0">
                <a:latin typeface="Times New Roman" pitchFamily="18" charset="0"/>
              </a:rPr>
              <a:t> pp </a:t>
            </a:r>
            <a:r>
              <a:rPr lang="en-US" b="1" dirty="0" err="1" smtClean="0">
                <a:latin typeface="Times New Roman" pitchFamily="18" charset="0"/>
              </a:rPr>
              <a:t>đặt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tử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chung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ta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sử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dụng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tính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chất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nào</a:t>
            </a:r>
            <a:r>
              <a:rPr lang="en-US" b="1" dirty="0" smtClean="0">
                <a:latin typeface="Times New Roman" pitchFamily="18" charset="0"/>
              </a:rPr>
              <a:t>?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8442" name="Text Box 10" descr="Bouquet"/>
          <p:cNvSpPr txBox="1">
            <a:spLocks noChangeArrowheads="1"/>
          </p:cNvSpPr>
          <p:nvPr/>
        </p:nvSpPr>
        <p:spPr bwMode="auto">
          <a:xfrm>
            <a:off x="6248400" y="1905000"/>
            <a:ext cx="2743200" cy="1200329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err="1" smtClean="0"/>
              <a:t>Khi</a:t>
            </a:r>
            <a:r>
              <a:rPr lang="en-US" b="1" dirty="0" smtClean="0"/>
              <a:t> pt </a:t>
            </a:r>
            <a:r>
              <a:rPr lang="en-US" b="1" dirty="0" err="1" smtClean="0"/>
              <a:t>đa</a:t>
            </a:r>
            <a:r>
              <a:rPr lang="en-US" b="1" dirty="0" smtClean="0"/>
              <a:t> </a:t>
            </a:r>
            <a:r>
              <a:rPr lang="en-US" b="1" dirty="0" err="1" smtClean="0"/>
              <a:t>thức</a:t>
            </a:r>
            <a:r>
              <a:rPr lang="en-US" b="1" dirty="0" smtClean="0"/>
              <a:t> </a:t>
            </a:r>
            <a:r>
              <a:rPr lang="en-US" b="1" dirty="0" err="1" smtClean="0"/>
              <a:t>thành</a:t>
            </a:r>
            <a:r>
              <a:rPr lang="en-US" b="1" dirty="0" smtClean="0"/>
              <a:t> </a:t>
            </a:r>
            <a:r>
              <a:rPr lang="en-US" b="1" dirty="0" err="1" smtClean="0"/>
              <a:t>nhân</a:t>
            </a:r>
            <a:r>
              <a:rPr lang="en-US" b="1" dirty="0" smtClean="0"/>
              <a:t> </a:t>
            </a:r>
            <a:r>
              <a:rPr lang="en-US" b="1" dirty="0" err="1" smtClean="0"/>
              <a:t>tử</a:t>
            </a:r>
            <a:r>
              <a:rPr lang="en-US" b="1" dirty="0" smtClean="0"/>
              <a:t> </a:t>
            </a:r>
            <a:r>
              <a:rPr lang="en-US" b="1" dirty="0" err="1" smtClean="0"/>
              <a:t>bằng</a:t>
            </a:r>
            <a:r>
              <a:rPr lang="en-US" b="1" dirty="0" smtClean="0"/>
              <a:t> pp </a:t>
            </a:r>
            <a:r>
              <a:rPr lang="en-US" b="1" dirty="0" err="1" smtClean="0"/>
              <a:t>đặt</a:t>
            </a:r>
            <a:r>
              <a:rPr lang="en-US" b="1" dirty="0" smtClean="0"/>
              <a:t> NTC, </a:t>
            </a:r>
            <a:r>
              <a:rPr lang="en-US" b="1" dirty="0" err="1" smtClean="0"/>
              <a:t>Cách</a:t>
            </a:r>
            <a:r>
              <a:rPr lang="en-US" b="1" dirty="0" smtClean="0"/>
              <a:t> </a:t>
            </a:r>
            <a:r>
              <a:rPr lang="en-US" b="1" dirty="0" err="1" smtClean="0"/>
              <a:t>tìm</a:t>
            </a:r>
            <a:r>
              <a:rPr lang="en-US" b="1" dirty="0" smtClean="0"/>
              <a:t> NTC </a:t>
            </a:r>
            <a:r>
              <a:rPr lang="en-US" b="1" dirty="0" err="1" smtClean="0"/>
              <a:t>với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đa</a:t>
            </a:r>
            <a:r>
              <a:rPr lang="en-US" b="1" dirty="0" smtClean="0"/>
              <a:t> </a:t>
            </a:r>
            <a:r>
              <a:rPr lang="en-US" b="1" dirty="0" err="1" smtClean="0"/>
              <a:t>thức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hệ</a:t>
            </a:r>
            <a:r>
              <a:rPr lang="en-US" b="1" dirty="0" smtClean="0"/>
              <a:t> </a:t>
            </a:r>
            <a:r>
              <a:rPr lang="en-US" b="1" dirty="0" err="1" smtClean="0"/>
              <a:t>số</a:t>
            </a:r>
            <a:r>
              <a:rPr lang="en-US" b="1" dirty="0" smtClean="0"/>
              <a:t> </a:t>
            </a:r>
            <a:r>
              <a:rPr lang="en-US" b="1" dirty="0" err="1" smtClean="0"/>
              <a:t>nguyên</a:t>
            </a:r>
            <a:r>
              <a:rPr lang="en-US" b="1" dirty="0" smtClean="0"/>
              <a:t> ?</a:t>
            </a:r>
            <a:endParaRPr lang="en-US" b="1" dirty="0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4572000" y="1108075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flipH="1">
            <a:off x="1600200" y="2590800"/>
            <a:ext cx="45719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381000" y="3581400"/>
            <a:ext cx="2667000" cy="1015663"/>
          </a:xfrm>
          <a:prstGeom prst="rect">
            <a:avLst/>
          </a:prstGeom>
          <a:solidFill>
            <a:srgbClr val="F1F3A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       </a:t>
            </a:r>
            <a:r>
              <a:rPr lang="en-US" b="1" i="1" dirty="0" err="1" smtClean="0">
                <a:solidFill>
                  <a:srgbClr val="002060"/>
                </a:solidFill>
              </a:rPr>
              <a:t>Viết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đa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thức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</a:p>
          <a:p>
            <a:pPr>
              <a:buFont typeface="Wingdings" pitchFamily="2" charset="2"/>
              <a:buChar char="à"/>
            </a:pPr>
            <a:r>
              <a:rPr lang="en-US" b="1" i="1" u="sng" dirty="0" err="1" smtClean="0">
                <a:solidFill>
                  <a:srgbClr val="002060"/>
                </a:solidFill>
              </a:rPr>
              <a:t>tích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của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các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đa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thức</a:t>
            </a:r>
            <a:endParaRPr lang="en-US" b="1" i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à"/>
            </a:pPr>
            <a:endParaRPr lang="en-US" sz="2000" dirty="0"/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429000" y="3581400"/>
            <a:ext cx="2667000" cy="954107"/>
          </a:xfrm>
          <a:prstGeom prst="rect">
            <a:avLst/>
          </a:prstGeom>
          <a:solidFill>
            <a:srgbClr val="F1F3A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sử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dụng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tính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chất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phân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phối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phép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nhân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đối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phép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cộng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.</a:t>
            </a:r>
            <a:endParaRPr lang="en-US" b="1" i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6477000" y="3581400"/>
            <a:ext cx="2341563" cy="815608"/>
          </a:xfrm>
          <a:prstGeom prst="rect">
            <a:avLst/>
          </a:prstGeom>
          <a:solidFill>
            <a:srgbClr val="F1F3A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Hệ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số</a:t>
            </a:r>
            <a:endParaRPr lang="en-US" b="1" i="1" dirty="0">
              <a:solidFill>
                <a:srgbClr val="00206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Phần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</a:rPr>
              <a:t>biến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838200" y="838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7849394" y="3428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752600" y="50292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BTVN  39,40,41b,42/ TRANG 19 SGK.</a:t>
            </a:r>
          </a:p>
          <a:p>
            <a:pPr algn="ctr"/>
            <a:r>
              <a:rPr lang="en-US" sz="2400" b="1" dirty="0" err="1" smtClean="0"/>
              <a:t>Ôn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lại</a:t>
            </a:r>
            <a:r>
              <a:rPr lang="en-US" sz="2400" b="1" dirty="0" smtClean="0"/>
              <a:t> 7  </a:t>
            </a:r>
            <a:r>
              <a:rPr lang="en-US" sz="2400" b="1" dirty="0" err="1" smtClean="0"/>
              <a:t>hằng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đẳng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thức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đáng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nhớ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</TotalTime>
  <Words>847</Words>
  <Application>Microsoft Office PowerPoint</Application>
  <PresentationFormat>On-screen Show (4:3)</PresentationFormat>
  <Paragraphs>127</Paragraphs>
  <Slides>7</Slides>
  <Notes>1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Slide 1</vt:lpstr>
      <vt:lpstr>Slide 2</vt:lpstr>
      <vt:lpstr>Slide 3</vt:lpstr>
      <vt:lpstr>     Bài 6:       PHÂN TÍCH ĐA THỨC THÀNH NHÂN TỬ                      BẰNG PHƯƠNG PHÁP ĐẶT NHÂN TỬ CHUNG </vt:lpstr>
      <vt:lpstr>Tiết 9: Bài 6:  PHÂN TÍCH ĐA THỨC THÀNH NHÂN TỬ                      BẰNG PHƯƠNG PHÁP ĐẶT NHÂN TỬ CHUNG 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73</cp:revision>
  <dcterms:created xsi:type="dcterms:W3CDTF">2013-09-17T11:23:09Z</dcterms:created>
  <dcterms:modified xsi:type="dcterms:W3CDTF">2020-10-17T13:54:56Z</dcterms:modified>
</cp:coreProperties>
</file>