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92" r:id="rId2"/>
    <p:sldId id="257" r:id="rId3"/>
    <p:sldId id="259" r:id="rId4"/>
    <p:sldId id="261" r:id="rId5"/>
    <p:sldId id="266" r:id="rId6"/>
    <p:sldId id="268" r:id="rId7"/>
    <p:sldId id="271" r:id="rId8"/>
    <p:sldId id="291" r:id="rId9"/>
    <p:sldId id="283" r:id="rId10"/>
    <p:sldId id="287" r:id="rId11"/>
    <p:sldId id="275" r:id="rId12"/>
    <p:sldId id="294" r:id="rId13"/>
    <p:sldId id="278" r:id="rId1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1FF4"/>
    <a:srgbClr val="A23743"/>
    <a:srgbClr val="FB31C6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015" autoAdjust="0"/>
    <p:restoredTop sz="94721" autoAdjust="0"/>
  </p:normalViewPr>
  <p:slideViewPr>
    <p:cSldViewPr snapToGrid="0">
      <p:cViewPr>
        <p:scale>
          <a:sx n="77" d="100"/>
          <a:sy n="77" d="100"/>
        </p:scale>
        <p:origin x="-378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2748" y="54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emf"/><Relationship Id="rId1" Type="http://schemas.openxmlformats.org/officeDocument/2006/relationships/image" Target="../media/image3.emf"/><Relationship Id="rId4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13" Type="http://schemas.openxmlformats.org/officeDocument/2006/relationships/image" Target="../media/image19.emf"/><Relationship Id="rId3" Type="http://schemas.openxmlformats.org/officeDocument/2006/relationships/image" Target="../media/image10.emf"/><Relationship Id="rId7" Type="http://schemas.openxmlformats.org/officeDocument/2006/relationships/image" Target="../media/image2.emf"/><Relationship Id="rId12" Type="http://schemas.openxmlformats.org/officeDocument/2006/relationships/image" Target="../media/image18.emf"/><Relationship Id="rId2" Type="http://schemas.openxmlformats.org/officeDocument/2006/relationships/image" Target="../media/image9.emf"/><Relationship Id="rId1" Type="http://schemas.openxmlformats.org/officeDocument/2006/relationships/image" Target="../media/image8.emf"/><Relationship Id="rId6" Type="http://schemas.openxmlformats.org/officeDocument/2006/relationships/image" Target="../media/image13.emf"/><Relationship Id="rId11" Type="http://schemas.openxmlformats.org/officeDocument/2006/relationships/image" Target="../media/image17.emf"/><Relationship Id="rId5" Type="http://schemas.openxmlformats.org/officeDocument/2006/relationships/image" Target="../media/image12.emf"/><Relationship Id="rId15" Type="http://schemas.openxmlformats.org/officeDocument/2006/relationships/image" Target="../media/image21.emf"/><Relationship Id="rId10" Type="http://schemas.openxmlformats.org/officeDocument/2006/relationships/image" Target="../media/image16.emf"/><Relationship Id="rId4" Type="http://schemas.openxmlformats.org/officeDocument/2006/relationships/image" Target="../media/image11.emf"/><Relationship Id="rId9" Type="http://schemas.openxmlformats.org/officeDocument/2006/relationships/image" Target="../media/image15.emf"/><Relationship Id="rId14" Type="http://schemas.openxmlformats.org/officeDocument/2006/relationships/image" Target="../media/image20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7" Type="http://schemas.openxmlformats.org/officeDocument/2006/relationships/image" Target="../media/image29.emf"/><Relationship Id="rId2" Type="http://schemas.openxmlformats.org/officeDocument/2006/relationships/image" Target="../media/image24.emf"/><Relationship Id="rId1" Type="http://schemas.openxmlformats.org/officeDocument/2006/relationships/image" Target="../media/image23.emf"/><Relationship Id="rId6" Type="http://schemas.openxmlformats.org/officeDocument/2006/relationships/image" Target="../media/image28.emf"/><Relationship Id="rId5" Type="http://schemas.openxmlformats.org/officeDocument/2006/relationships/image" Target="../media/image27.emf"/><Relationship Id="rId4" Type="http://schemas.openxmlformats.org/officeDocument/2006/relationships/image" Target="../media/image26.e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3" Type="http://schemas.openxmlformats.org/officeDocument/2006/relationships/image" Target="../media/image34.emf"/><Relationship Id="rId7" Type="http://schemas.openxmlformats.org/officeDocument/2006/relationships/image" Target="../media/image38.emf"/><Relationship Id="rId12" Type="http://schemas.openxmlformats.org/officeDocument/2006/relationships/image" Target="../media/image43.emf"/><Relationship Id="rId2" Type="http://schemas.openxmlformats.org/officeDocument/2006/relationships/image" Target="../media/image33.emf"/><Relationship Id="rId1" Type="http://schemas.openxmlformats.org/officeDocument/2006/relationships/image" Target="../media/image23.emf"/><Relationship Id="rId6" Type="http://schemas.openxmlformats.org/officeDocument/2006/relationships/image" Target="../media/image37.emf"/><Relationship Id="rId11" Type="http://schemas.openxmlformats.org/officeDocument/2006/relationships/image" Target="../media/image42.emf"/><Relationship Id="rId5" Type="http://schemas.openxmlformats.org/officeDocument/2006/relationships/image" Target="../media/image36.emf"/><Relationship Id="rId10" Type="http://schemas.openxmlformats.org/officeDocument/2006/relationships/image" Target="../media/image41.emf"/><Relationship Id="rId4" Type="http://schemas.openxmlformats.org/officeDocument/2006/relationships/image" Target="../media/image35.emf"/><Relationship Id="rId9" Type="http://schemas.openxmlformats.org/officeDocument/2006/relationships/image" Target="../media/image40.e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emf"/><Relationship Id="rId3" Type="http://schemas.openxmlformats.org/officeDocument/2006/relationships/image" Target="../media/image48.emf"/><Relationship Id="rId7" Type="http://schemas.openxmlformats.org/officeDocument/2006/relationships/image" Target="../media/image52.emf"/><Relationship Id="rId2" Type="http://schemas.openxmlformats.org/officeDocument/2006/relationships/image" Target="../media/image47.emf"/><Relationship Id="rId1" Type="http://schemas.openxmlformats.org/officeDocument/2006/relationships/image" Target="../media/image46.emf"/><Relationship Id="rId6" Type="http://schemas.openxmlformats.org/officeDocument/2006/relationships/image" Target="../media/image51.emf"/><Relationship Id="rId5" Type="http://schemas.openxmlformats.org/officeDocument/2006/relationships/image" Target="../media/image50.emf"/><Relationship Id="rId10" Type="http://schemas.openxmlformats.org/officeDocument/2006/relationships/image" Target="../media/image55.wmf"/><Relationship Id="rId4" Type="http://schemas.openxmlformats.org/officeDocument/2006/relationships/image" Target="../media/image49.emf"/><Relationship Id="rId9" Type="http://schemas.openxmlformats.org/officeDocument/2006/relationships/image" Target="../media/image5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5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9B0EC5-FE74-4948-A534-8491E9D255F2}" type="datetimeFigureOut">
              <a:rPr lang="vi-VN" smtClean="0"/>
              <a:pPr/>
              <a:t>18/10/2020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BD850C-18DC-44FC-8F1F-53EB1DC597A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3464711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98F26-C32F-48E6-8722-458848DB3FAE}" type="datetimeFigureOut">
              <a:rPr lang="vi-VN" smtClean="0"/>
              <a:pPr/>
              <a:t>18/10/2020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545F08-D164-4EB4-93DF-FA0DB8A214E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4146885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45F08-D164-4EB4-93DF-FA0DB8A214EF}" type="slidenum">
              <a:rPr lang="vi-VN" smtClean="0"/>
              <a:pPr/>
              <a:t>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2445243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171450" indent="-171450">
                  <a:buFontTx/>
                  <a:buChar char="-"/>
                </a:pPr>
                <a:r>
                  <a:rPr lang="en-US" baseline="0" dirty="0" smtClean="0"/>
                  <a:t>Nếu thầy thay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200" b="0" i="1" smtClean="0">
                            <a:solidFill>
                              <a:srgbClr val="141FF4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200" b="0" i="1" smtClean="0">
                            <a:solidFill>
                              <a:srgbClr val="141FF4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200" b="0" i="1" smtClean="0">
                            <a:solidFill>
                              <a:srgbClr val="141FF4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1200" b="0" i="1" smtClean="0">
                        <a:solidFill>
                          <a:srgbClr val="141FF4"/>
                        </a:solidFill>
                        <a:latin typeface="Cambria Math" panose="02040503050406030204" pitchFamily="18" charset="0"/>
                      </a:rPr>
                      <m:t>+ 5</m:t>
                    </m:r>
                  </m:oMath>
                </a14:m>
                <a:r>
                  <a:rPr lang="en-US" dirty="0" smtClean="0"/>
                  <a:t> = A và</a:t>
                </a:r>
                <a:r>
                  <a:rPr lang="en-US" baseline="0" dirty="0" smtClean="0"/>
                  <a:t/>
                </a:r>
                <a:r>
                  <a:rPr lang="en-US" sz="1200" b="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– 7 = B  thì</a:t>
                </a:r>
                <a:r>
                  <a:rPr lang="en-US" sz="1200" b="0" baseline="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biểu thức (*) thành biểu thức nào?</a:t>
                </a:r>
              </a:p>
              <a:p>
                <a:pPr marL="171450" indent="-171450">
                  <a:buFontTx/>
                  <a:buChar char="-"/>
                </a:pPr>
                <a:r>
                  <a:rPr lang="en-US" sz="1200" b="0" baseline="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Thế nào là 2 phân thức nghịch đảo của nhau?</a:t>
                </a:r>
                <a:endParaRPr lang="vi-VN" b="0" dirty="0"/>
              </a:p>
            </p:txBody>
          </p:sp>
        </mc:Choice>
        <mc:Fallback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171450" indent="-171450">
                  <a:buFontTx/>
                  <a:buChar char="-"/>
                </a:pPr>
                <a:r>
                  <a:rPr lang="en-US" baseline="0" dirty="0" smtClean="0"/>
                  <a:t>Nếu thầy thay </a:t>
                </a:r>
                <a:r>
                  <a:rPr lang="en-US" sz="1200" b="0" i="0" smtClean="0">
                    <a:solidFill>
                      <a:srgbClr val="141FF4"/>
                    </a:solidFill>
                    <a:latin typeface="Cambria Math" panose="02040503050406030204" pitchFamily="18" charset="0"/>
                  </a:rPr>
                  <a:t>𝑥^3+ 5</a:t>
                </a:r>
                <a:r>
                  <a:rPr lang="en-US" dirty="0" smtClean="0"/>
                  <a:t> = A và</a:t>
                </a:r>
                <a:r>
                  <a:rPr lang="en-US" sz="1200" b="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– 7 = B  thì</a:t>
                </a:r>
                <a:r>
                  <a:rPr lang="en-US" sz="1200" b="0" baseline="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biểu thức (*) thành biểu thức nào?</a:t>
                </a:r>
              </a:p>
              <a:p>
                <a:pPr marL="171450" indent="-171450">
                  <a:buFontTx/>
                  <a:buChar char="-"/>
                </a:pPr>
                <a:r>
                  <a:rPr lang="en-US" sz="1200" b="0" baseline="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Thế nào là 2 phân thức nghịch đảo của nhau?</a:t>
                </a:r>
                <a:endParaRPr lang="vi-VN" b="0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45F08-D164-4EB4-93DF-FA0DB8A214EF}" type="slidenum">
              <a:rPr lang="vi-VN" smtClean="0"/>
              <a:pPr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2883377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smtClean="0"/>
              <a:t>Muốn</a:t>
            </a:r>
            <a:r>
              <a:rPr lang="en-US" baseline="0" dirty="0" smtClean="0"/>
              <a:t> tìm phân thức nghịch đảo ta làm như thế nào?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Mọi phân thức đều có phân thức nghịch đảo đúng hay sai? Vì ……………………….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Hoạt động</a:t>
            </a:r>
            <a:r>
              <a:rPr lang="en-US" baseline="0" dirty="0" smtClean="0"/>
              <a:t> nhóm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GV phân nhóm căn dặn , bấm thời gian , xong nhận xét động viên khích lệ.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45F08-D164-4EB4-93DF-FA0DB8A214EF}" type="slidenum">
              <a:rPr lang="vi-VN" smtClean="0"/>
              <a:pPr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40905219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smtClean="0"/>
              <a:t>Phân</a:t>
            </a:r>
            <a:r>
              <a:rPr lang="en-US" baseline="0" dirty="0" smtClean="0"/>
              <a:t> thức nghịch đảo có ý nghĩa gì cho phép chia phân thức  </a:t>
            </a:r>
            <a:r>
              <a:rPr lang="en-US" baseline="0" dirty="0" err="1" smtClean="0"/>
              <a:t>đs</a:t>
            </a:r>
            <a:r>
              <a:rPr lang="en-US" baseline="0" dirty="0" smtClean="0"/>
              <a:t> ta vào phần 2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HS đọc và ghi nhớ quy tắc. Vận dụng làm ?3</a:t>
            </a:r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45F08-D164-4EB4-93DF-FA0DB8A214EF}" type="slidenum">
              <a:rPr lang="vi-VN" smtClean="0"/>
              <a:pPr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7616687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smtClean="0"/>
              <a:t>Thực</a:t>
            </a:r>
            <a:r>
              <a:rPr lang="en-US" baseline="0" dirty="0" smtClean="0"/>
              <a:t> hiện chia 2 phân thức ta làm như ?3 </a:t>
            </a:r>
            <a:r>
              <a:rPr lang="en-US" baseline="0" dirty="0" err="1" smtClean="0"/>
              <a:t>cón</a:t>
            </a:r>
            <a:r>
              <a:rPr lang="en-US" baseline="0" dirty="0" smtClean="0"/>
              <a:t> chia 3 phân thức ta là như thế nào ta có ?4 các em cùng thực hiện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Vậy có 4 phân thức trở lên ta làm như thế nào</a:t>
            </a:r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45F08-D164-4EB4-93DF-FA0DB8A214EF}" type="slidenum">
              <a:rPr lang="vi-VN" smtClean="0"/>
              <a:pPr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5610090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fld id="{3617AA22-2FD4-42A9-B3D5-140BCCDAEF4F}" type="slidenum">
              <a:rPr lang="en-US" altLang="vi-VN">
                <a:latin typeface="Arial" panose="020B0604020202020204" pitchFamily="34" charset="0"/>
              </a:rPr>
              <a:pPr/>
              <a:t>11</a:t>
            </a:fld>
            <a:endParaRPr lang="en-US" altLang="vi-VN">
              <a:latin typeface="Arial" panose="020B0604020202020204" pitchFamily="34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vi-VN" smtClean="0"/>
          </a:p>
        </p:txBody>
      </p:sp>
    </p:spTree>
    <p:extLst>
      <p:ext uri="{BB962C8B-B14F-4D97-AF65-F5344CB8AC3E}">
        <p14:creationId xmlns:p14="http://schemas.microsoft.com/office/powerpoint/2010/main" xmlns="" val="4245582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09B62-2DE4-49DB-9BFB-3F2F6448984A}" type="datetimeFigureOut">
              <a:rPr lang="vi-VN" smtClean="0"/>
              <a:pPr/>
              <a:t>18/10/2020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C05C-0F6D-48FD-A430-C84FD802B6F6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470525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09B62-2DE4-49DB-9BFB-3F2F6448984A}" type="datetimeFigureOut">
              <a:rPr lang="vi-VN" smtClean="0"/>
              <a:pPr/>
              <a:t>18/10/2020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C05C-0F6D-48FD-A430-C84FD802B6F6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2206781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09B62-2DE4-49DB-9BFB-3F2F6448984A}" type="datetimeFigureOut">
              <a:rPr lang="vi-VN" smtClean="0"/>
              <a:pPr/>
              <a:t>18/10/2020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C05C-0F6D-48FD-A430-C84FD802B6F6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864868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58A361F8-022C-488C-8C42-CB067519E36F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xmlns="" val="1096226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09B62-2DE4-49DB-9BFB-3F2F6448984A}" type="datetimeFigureOut">
              <a:rPr lang="vi-VN" smtClean="0"/>
              <a:pPr/>
              <a:t>18/10/2020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C05C-0F6D-48FD-A430-C84FD802B6F6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4130448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09B62-2DE4-49DB-9BFB-3F2F6448984A}" type="datetimeFigureOut">
              <a:rPr lang="vi-VN" smtClean="0"/>
              <a:pPr/>
              <a:t>18/10/2020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C05C-0F6D-48FD-A430-C84FD802B6F6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2375607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09B62-2DE4-49DB-9BFB-3F2F6448984A}" type="datetimeFigureOut">
              <a:rPr lang="vi-VN" smtClean="0"/>
              <a:pPr/>
              <a:t>18/10/2020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C05C-0F6D-48FD-A430-C84FD802B6F6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558399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09B62-2DE4-49DB-9BFB-3F2F6448984A}" type="datetimeFigureOut">
              <a:rPr lang="vi-VN" smtClean="0"/>
              <a:pPr/>
              <a:t>18/10/2020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C05C-0F6D-48FD-A430-C84FD802B6F6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340216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09B62-2DE4-49DB-9BFB-3F2F6448984A}" type="datetimeFigureOut">
              <a:rPr lang="vi-VN" smtClean="0"/>
              <a:pPr/>
              <a:t>18/10/2020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C05C-0F6D-48FD-A430-C84FD802B6F6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3492804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09B62-2DE4-49DB-9BFB-3F2F6448984A}" type="datetimeFigureOut">
              <a:rPr lang="vi-VN" smtClean="0"/>
              <a:pPr/>
              <a:t>18/10/2020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C05C-0F6D-48FD-A430-C84FD802B6F6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577931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09B62-2DE4-49DB-9BFB-3F2F6448984A}" type="datetimeFigureOut">
              <a:rPr lang="vi-VN" smtClean="0"/>
              <a:pPr/>
              <a:t>18/10/2020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C05C-0F6D-48FD-A430-C84FD802B6F6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673148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09B62-2DE4-49DB-9BFB-3F2F6448984A}" type="datetimeFigureOut">
              <a:rPr lang="vi-VN" smtClean="0"/>
              <a:pPr/>
              <a:t>18/10/2020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C05C-0F6D-48FD-A430-C84FD802B6F6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3058380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09B62-2DE4-49DB-9BFB-3F2F6448984A}" type="datetimeFigureOut">
              <a:rPr lang="vi-VN" smtClean="0"/>
              <a:pPr/>
              <a:t>18/10/2020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CC05C-0F6D-48FD-A430-C84FD802B6F6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3345025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slide" Target="slide8.xml"/><Relationship Id="rId5" Type="http://schemas.openxmlformats.org/officeDocument/2006/relationships/oleObject" Target="../embeddings/oleObject58.bin"/><Relationship Id="rId4" Type="http://schemas.openxmlformats.org/officeDocument/2006/relationships/audio" Target="../media/audio4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6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image" Target="../media/image66.png"/><Relationship Id="rId4" Type="http://schemas.openxmlformats.org/officeDocument/2006/relationships/audio" Target="../media/audio4.wav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13" Type="http://schemas.openxmlformats.org/officeDocument/2006/relationships/slide" Target="slide8.xml"/><Relationship Id="rId3" Type="http://schemas.openxmlformats.org/officeDocument/2006/relationships/audio" Target="../media/audio1.wav"/><Relationship Id="rId7" Type="http://schemas.openxmlformats.org/officeDocument/2006/relationships/image" Target="../media/image69.png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audio" Target="../media/audio4.wav"/><Relationship Id="rId11" Type="http://schemas.openxmlformats.org/officeDocument/2006/relationships/image" Target="../media/image63.png"/><Relationship Id="rId5" Type="http://schemas.openxmlformats.org/officeDocument/2006/relationships/audio" Target="../media/audio3.wav"/><Relationship Id="rId15" Type="http://schemas.openxmlformats.org/officeDocument/2006/relationships/oleObject" Target="../embeddings/oleObject60.bin"/><Relationship Id="rId10" Type="http://schemas.openxmlformats.org/officeDocument/2006/relationships/image" Target="../media/image62.gif"/><Relationship Id="rId4" Type="http://schemas.openxmlformats.org/officeDocument/2006/relationships/audio" Target="../media/audio2.wav"/><Relationship Id="rId9" Type="http://schemas.openxmlformats.org/officeDocument/2006/relationships/image" Target="../media/image71.png"/><Relationship Id="rId14" Type="http://schemas.openxmlformats.org/officeDocument/2006/relationships/oleObject" Target="../embeddings/oleObject59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png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oleObject" Target="../embeddings/oleObject14.bin"/><Relationship Id="rId18" Type="http://schemas.openxmlformats.org/officeDocument/2006/relationships/oleObject" Target="../embeddings/oleObject19.bin"/><Relationship Id="rId3" Type="http://schemas.openxmlformats.org/officeDocument/2006/relationships/notesSlide" Target="../notesSlides/notesSlide3.xml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9.bin"/><Relationship Id="rId12" Type="http://schemas.openxmlformats.org/officeDocument/2006/relationships/oleObject" Target="../embeddings/oleObject13.bin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17.bin"/><Relationship Id="rId20" Type="http://schemas.openxmlformats.org/officeDocument/2006/relationships/oleObject" Target="../embeddings/oleObject21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6.bin"/><Relationship Id="rId23" Type="http://schemas.openxmlformats.org/officeDocument/2006/relationships/oleObject" Target="../embeddings/oleObject24.bin"/><Relationship Id="rId10" Type="http://schemas.openxmlformats.org/officeDocument/2006/relationships/image" Target="../media/image22.png"/><Relationship Id="rId19" Type="http://schemas.openxmlformats.org/officeDocument/2006/relationships/oleObject" Target="../embeddings/oleObject20.bin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11.bin"/><Relationship Id="rId14" Type="http://schemas.openxmlformats.org/officeDocument/2006/relationships/oleObject" Target="../embeddings/oleObject15.bin"/><Relationship Id="rId22" Type="http://schemas.openxmlformats.org/officeDocument/2006/relationships/oleObject" Target="../embeddings/oleObject2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2.png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26.bin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5.bin"/><Relationship Id="rId11" Type="http://schemas.openxmlformats.org/officeDocument/2006/relationships/oleObject" Target="../embeddings/oleObject30.bin"/><Relationship Id="rId5" Type="http://schemas.openxmlformats.org/officeDocument/2006/relationships/image" Target="../media/image31.png"/><Relationship Id="rId10" Type="http://schemas.openxmlformats.org/officeDocument/2006/relationships/oleObject" Target="../embeddings/oleObject29.bin"/><Relationship Id="rId4" Type="http://schemas.openxmlformats.org/officeDocument/2006/relationships/image" Target="../media/image30.png"/><Relationship Id="rId9" Type="http://schemas.openxmlformats.org/officeDocument/2006/relationships/oleObject" Target="../embeddings/oleObject2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oleObject" Target="../embeddings/oleObject39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33.bin"/><Relationship Id="rId12" Type="http://schemas.openxmlformats.org/officeDocument/2006/relationships/oleObject" Target="../embeddings/oleObject38.bin"/><Relationship Id="rId17" Type="http://schemas.openxmlformats.org/officeDocument/2006/relationships/oleObject" Target="../embeddings/oleObject43.bin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42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2.bin"/><Relationship Id="rId11" Type="http://schemas.openxmlformats.org/officeDocument/2006/relationships/oleObject" Target="../embeddings/oleObject37.bin"/><Relationship Id="rId5" Type="http://schemas.openxmlformats.org/officeDocument/2006/relationships/image" Target="../media/image45.png"/><Relationship Id="rId15" Type="http://schemas.openxmlformats.org/officeDocument/2006/relationships/oleObject" Target="../embeddings/oleObject41.bin"/><Relationship Id="rId10" Type="http://schemas.openxmlformats.org/officeDocument/2006/relationships/oleObject" Target="../embeddings/oleObject36.bin"/><Relationship Id="rId4" Type="http://schemas.openxmlformats.org/officeDocument/2006/relationships/image" Target="../media/image44.png"/><Relationship Id="rId9" Type="http://schemas.openxmlformats.org/officeDocument/2006/relationships/oleObject" Target="../embeddings/oleObject35.bin"/><Relationship Id="rId14" Type="http://schemas.openxmlformats.org/officeDocument/2006/relationships/oleObject" Target="../embeddings/oleObject4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oleObject" Target="../embeddings/oleObject52.bin"/><Relationship Id="rId18" Type="http://schemas.openxmlformats.org/officeDocument/2006/relationships/oleObject" Target="../embeddings/oleObject56.bin"/><Relationship Id="rId3" Type="http://schemas.openxmlformats.org/officeDocument/2006/relationships/image" Target="../media/image56.png"/><Relationship Id="rId7" Type="http://schemas.openxmlformats.org/officeDocument/2006/relationships/oleObject" Target="../embeddings/oleObject46.bin"/><Relationship Id="rId12" Type="http://schemas.openxmlformats.org/officeDocument/2006/relationships/oleObject" Target="../embeddings/oleObject51.bin"/><Relationship Id="rId17" Type="http://schemas.openxmlformats.org/officeDocument/2006/relationships/oleObject" Target="../embeddings/oleObject55.bin"/><Relationship Id="rId2" Type="http://schemas.openxmlformats.org/officeDocument/2006/relationships/slideLayout" Target="../slideLayouts/slideLayout12.xml"/><Relationship Id="rId16" Type="http://schemas.openxmlformats.org/officeDocument/2006/relationships/slide" Target="slide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5.bin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54.bin"/><Relationship Id="rId10" Type="http://schemas.openxmlformats.org/officeDocument/2006/relationships/oleObject" Target="../embeddings/oleObject49.bin"/><Relationship Id="rId4" Type="http://schemas.openxmlformats.org/officeDocument/2006/relationships/image" Target="../media/image57.png"/><Relationship Id="rId9" Type="http://schemas.openxmlformats.org/officeDocument/2006/relationships/oleObject" Target="../embeddings/oleObject48.bin"/><Relationship Id="rId14" Type="http://schemas.openxmlformats.org/officeDocument/2006/relationships/oleObject" Target="../embeddings/oleObject5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3.xml"/><Relationship Id="rId5" Type="http://schemas.openxmlformats.org/officeDocument/2006/relationships/slide" Target="slide12.xml"/><Relationship Id="rId4" Type="http://schemas.openxmlformats.org/officeDocument/2006/relationships/slide" Target="slide1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4.wmf"/><Relationship Id="rId3" Type="http://schemas.openxmlformats.org/officeDocument/2006/relationships/audio" Target="../media/audio1.wav"/><Relationship Id="rId7" Type="http://schemas.openxmlformats.org/officeDocument/2006/relationships/image" Target="../media/image59.png"/><Relationship Id="rId12" Type="http://schemas.openxmlformats.org/officeDocument/2006/relationships/oleObject" Target="../embeddings/oleObject5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audio" Target="../media/audio4.wav"/><Relationship Id="rId11" Type="http://schemas.openxmlformats.org/officeDocument/2006/relationships/image" Target="../media/image63.png"/><Relationship Id="rId5" Type="http://schemas.openxmlformats.org/officeDocument/2006/relationships/audio" Target="../media/audio3.wav"/><Relationship Id="rId10" Type="http://schemas.openxmlformats.org/officeDocument/2006/relationships/image" Target="../media/image62.gif"/><Relationship Id="rId4" Type="http://schemas.openxmlformats.org/officeDocument/2006/relationships/audio" Target="../media/audio2.wav"/><Relationship Id="rId9" Type="http://schemas.openxmlformats.org/officeDocument/2006/relationships/image" Target="../media/image61.png"/><Relationship Id="rId14" Type="http://schemas.openxmlformats.org/officeDocument/2006/relationships/slide" Target="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8" descr="POINSET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048000" cy="227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9" descr="POINSET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561184" y="3659981"/>
            <a:ext cx="2636837" cy="375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10" descr="POINSET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8331200" y="4419601"/>
            <a:ext cx="3860800" cy="273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1" descr="POINSET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9402235" y="-387350"/>
            <a:ext cx="2362200" cy="313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2316692" y="3603993"/>
            <a:ext cx="78972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THCS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LONG BIÊN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Chà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201003" y="1777425"/>
            <a:ext cx="10140288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66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</a:t>
            </a:r>
            <a:r>
              <a:rPr lang="en-US" altLang="vi-VN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ÉP</a:t>
            </a:r>
            <a:r>
              <a:rPr lang="en-US" altLang="vi-VN" sz="36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CHIA CÁC PHÂN THỨC ĐẠI SỐ</a:t>
            </a:r>
          </a:p>
        </p:txBody>
      </p:sp>
    </p:spTree>
    <p:extLst>
      <p:ext uri="{BB962C8B-B14F-4D97-AF65-F5344CB8AC3E}">
        <p14:creationId xmlns:p14="http://schemas.microsoft.com/office/powerpoint/2010/main" xmlns="" val="28092756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29"/>
          <p:cNvSpPr txBox="1">
            <a:spLocks noChangeArrowheads="1"/>
          </p:cNvSpPr>
          <p:nvPr/>
        </p:nvSpPr>
        <p:spPr bwMode="auto">
          <a:xfrm>
            <a:off x="1905596" y="1965804"/>
            <a:ext cx="836560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Bạn Anh 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thực hiện phép tính như sau đúng hay sai ?</a:t>
            </a:r>
          </a:p>
        </p:txBody>
      </p:sp>
      <p:graphicFrame>
        <p:nvGraphicFramePr>
          <p:cNvPr id="2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96499862"/>
              </p:ext>
            </p:extLst>
          </p:nvPr>
        </p:nvGraphicFramePr>
        <p:xfrm>
          <a:off x="4412748" y="2661241"/>
          <a:ext cx="3063875" cy="1001713"/>
        </p:xfrm>
        <a:graphic>
          <a:graphicData uri="http://schemas.openxmlformats.org/presentationml/2006/ole">
            <p:oleObj spid="_x0000_s22584" name="Equation" r:id="rId5" imgW="1304280" imgH="417600" progId="Equation.DSMT4">
              <p:embed/>
            </p:oleObj>
          </a:graphicData>
        </a:graphic>
      </p:graphicFrame>
      <p:sp>
        <p:nvSpPr>
          <p:cNvPr id="31" name="AutoShape 3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430000" y="6324600"/>
            <a:ext cx="762000" cy="533400"/>
          </a:xfrm>
          <a:prstGeom prst="actionButtonBackPreviou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4437581" y="1105503"/>
            <a:ext cx="3039042" cy="5626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CÂU HỎI SỐ 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2995521" y="3995790"/>
            <a:ext cx="5519466" cy="1105057"/>
            <a:chOff x="2980345" y="3452100"/>
            <a:chExt cx="5519466" cy="1105057"/>
          </a:xfrm>
        </p:grpSpPr>
        <p:sp>
          <p:nvSpPr>
            <p:cNvPr id="32" name="Freeform 31"/>
            <p:cNvSpPr/>
            <p:nvPr/>
          </p:nvSpPr>
          <p:spPr>
            <a:xfrm>
              <a:off x="4967352" y="3562633"/>
              <a:ext cx="3532459" cy="884046"/>
            </a:xfrm>
            <a:custGeom>
              <a:avLst/>
              <a:gdLst>
                <a:gd name="connsiteX0" fmla="*/ 147344 w 884045"/>
                <a:gd name="connsiteY0" fmla="*/ 0 h 3532458"/>
                <a:gd name="connsiteX1" fmla="*/ 736701 w 884045"/>
                <a:gd name="connsiteY1" fmla="*/ 0 h 3532458"/>
                <a:gd name="connsiteX2" fmla="*/ 884045 w 884045"/>
                <a:gd name="connsiteY2" fmla="*/ 147344 h 3532458"/>
                <a:gd name="connsiteX3" fmla="*/ 884045 w 884045"/>
                <a:gd name="connsiteY3" fmla="*/ 3532458 h 3532458"/>
                <a:gd name="connsiteX4" fmla="*/ 884045 w 884045"/>
                <a:gd name="connsiteY4" fmla="*/ 3532458 h 3532458"/>
                <a:gd name="connsiteX5" fmla="*/ 0 w 884045"/>
                <a:gd name="connsiteY5" fmla="*/ 3532458 h 3532458"/>
                <a:gd name="connsiteX6" fmla="*/ 0 w 884045"/>
                <a:gd name="connsiteY6" fmla="*/ 3532458 h 3532458"/>
                <a:gd name="connsiteX7" fmla="*/ 0 w 884045"/>
                <a:gd name="connsiteY7" fmla="*/ 147344 h 3532458"/>
                <a:gd name="connsiteX8" fmla="*/ 147344 w 884045"/>
                <a:gd name="connsiteY8" fmla="*/ 0 h 35324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4045" h="3532458">
                  <a:moveTo>
                    <a:pt x="884045" y="588757"/>
                  </a:moveTo>
                  <a:lnTo>
                    <a:pt x="884045" y="2943701"/>
                  </a:lnTo>
                  <a:cubicBezTo>
                    <a:pt x="884045" y="3268862"/>
                    <a:pt x="867536" y="3532456"/>
                    <a:pt x="847170" y="3532456"/>
                  </a:cubicBezTo>
                  <a:lnTo>
                    <a:pt x="0" y="3532456"/>
                  </a:lnTo>
                  <a:lnTo>
                    <a:pt x="0" y="3532456"/>
                  </a:lnTo>
                  <a:lnTo>
                    <a:pt x="0" y="2"/>
                  </a:lnTo>
                  <a:lnTo>
                    <a:pt x="0" y="2"/>
                  </a:lnTo>
                  <a:lnTo>
                    <a:pt x="847170" y="2"/>
                  </a:lnTo>
                  <a:cubicBezTo>
                    <a:pt x="867536" y="2"/>
                    <a:pt x="884045" y="263596"/>
                    <a:pt x="884045" y="588757"/>
                  </a:cubicBez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extrusionH="190500" prstMaterial="dkEdge">
              <a:bevelT w="120650" h="38100" prst="relaxedInset"/>
              <a:bevelB w="120650" h="57150" prst="relaxedInset"/>
              <a:contourClr>
                <a:schemeClr val="bg1"/>
              </a:contourClr>
            </a:sp3d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7641" tIns="126976" rIns="210796" bIns="126977" numCol="1" spcCol="1270" anchor="ctr" anchorCtr="0">
              <a:noAutofit/>
            </a:bodyPr>
            <a:lstStyle/>
            <a:p>
              <a:pPr marL="285750" lvl="1" indent="-285750" algn="l" defTabSz="1955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4400" kern="1200" dirty="0" smtClean="0"/>
                <a:t>Đúng</a:t>
              </a:r>
              <a:endParaRPr lang="en-US" sz="4400" kern="1200" dirty="0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2980345" y="3452100"/>
              <a:ext cx="1987008" cy="1105057"/>
            </a:xfrm>
            <a:custGeom>
              <a:avLst/>
              <a:gdLst>
                <a:gd name="connsiteX0" fmla="*/ 0 w 1987008"/>
                <a:gd name="connsiteY0" fmla="*/ 184180 h 1105057"/>
                <a:gd name="connsiteX1" fmla="*/ 184180 w 1987008"/>
                <a:gd name="connsiteY1" fmla="*/ 0 h 1105057"/>
                <a:gd name="connsiteX2" fmla="*/ 1802828 w 1987008"/>
                <a:gd name="connsiteY2" fmla="*/ 0 h 1105057"/>
                <a:gd name="connsiteX3" fmla="*/ 1987008 w 1987008"/>
                <a:gd name="connsiteY3" fmla="*/ 184180 h 1105057"/>
                <a:gd name="connsiteX4" fmla="*/ 1987008 w 1987008"/>
                <a:gd name="connsiteY4" fmla="*/ 920877 h 1105057"/>
                <a:gd name="connsiteX5" fmla="*/ 1802828 w 1987008"/>
                <a:gd name="connsiteY5" fmla="*/ 1105057 h 1105057"/>
                <a:gd name="connsiteX6" fmla="*/ 184180 w 1987008"/>
                <a:gd name="connsiteY6" fmla="*/ 1105057 h 1105057"/>
                <a:gd name="connsiteX7" fmla="*/ 0 w 1987008"/>
                <a:gd name="connsiteY7" fmla="*/ 920877 h 1105057"/>
                <a:gd name="connsiteX8" fmla="*/ 0 w 1987008"/>
                <a:gd name="connsiteY8" fmla="*/ 184180 h 1105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87008" h="1105057">
                  <a:moveTo>
                    <a:pt x="0" y="184180"/>
                  </a:moveTo>
                  <a:cubicBezTo>
                    <a:pt x="0" y="82460"/>
                    <a:pt x="82460" y="0"/>
                    <a:pt x="184180" y="0"/>
                  </a:cubicBezTo>
                  <a:lnTo>
                    <a:pt x="1802828" y="0"/>
                  </a:lnTo>
                  <a:cubicBezTo>
                    <a:pt x="1904548" y="0"/>
                    <a:pt x="1987008" y="82460"/>
                    <a:pt x="1987008" y="184180"/>
                  </a:cubicBezTo>
                  <a:lnTo>
                    <a:pt x="1987008" y="920877"/>
                  </a:lnTo>
                  <a:cubicBezTo>
                    <a:pt x="1987008" y="1022597"/>
                    <a:pt x="1904548" y="1105057"/>
                    <a:pt x="1802828" y="1105057"/>
                  </a:cubicBezTo>
                  <a:lnTo>
                    <a:pt x="184180" y="1105057"/>
                  </a:lnTo>
                  <a:cubicBezTo>
                    <a:pt x="82460" y="1105057"/>
                    <a:pt x="0" y="1022597"/>
                    <a:pt x="0" y="920877"/>
                  </a:cubicBezTo>
                  <a:lnTo>
                    <a:pt x="0" y="18418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7304" tIns="160624" rIns="267304" bIns="160624" numCol="1" spcCol="1270" anchor="ctr" anchorCtr="0">
              <a:noAutofit/>
            </a:bodyPr>
            <a:lstStyle/>
            <a:p>
              <a:pPr lvl="0" algn="ctr" defTabSz="2489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5600" kern="1200" dirty="0" smtClean="0"/>
                <a:t>A</a:t>
              </a:r>
              <a:endParaRPr lang="en-US" sz="5600" kern="1200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995521" y="5156127"/>
            <a:ext cx="5519466" cy="1105057"/>
            <a:chOff x="2980345" y="4612437"/>
            <a:chExt cx="5519466" cy="1105057"/>
          </a:xfrm>
        </p:grpSpPr>
        <p:sp>
          <p:nvSpPr>
            <p:cNvPr id="51" name="Freeform 50"/>
            <p:cNvSpPr/>
            <p:nvPr/>
          </p:nvSpPr>
          <p:spPr>
            <a:xfrm>
              <a:off x="4967352" y="4722944"/>
              <a:ext cx="3532459" cy="884046"/>
            </a:xfrm>
            <a:custGeom>
              <a:avLst/>
              <a:gdLst>
                <a:gd name="connsiteX0" fmla="*/ 147344 w 884045"/>
                <a:gd name="connsiteY0" fmla="*/ 0 h 3532458"/>
                <a:gd name="connsiteX1" fmla="*/ 736701 w 884045"/>
                <a:gd name="connsiteY1" fmla="*/ 0 h 3532458"/>
                <a:gd name="connsiteX2" fmla="*/ 884045 w 884045"/>
                <a:gd name="connsiteY2" fmla="*/ 147344 h 3532458"/>
                <a:gd name="connsiteX3" fmla="*/ 884045 w 884045"/>
                <a:gd name="connsiteY3" fmla="*/ 3532458 h 3532458"/>
                <a:gd name="connsiteX4" fmla="*/ 884045 w 884045"/>
                <a:gd name="connsiteY4" fmla="*/ 3532458 h 3532458"/>
                <a:gd name="connsiteX5" fmla="*/ 0 w 884045"/>
                <a:gd name="connsiteY5" fmla="*/ 3532458 h 3532458"/>
                <a:gd name="connsiteX6" fmla="*/ 0 w 884045"/>
                <a:gd name="connsiteY6" fmla="*/ 3532458 h 3532458"/>
                <a:gd name="connsiteX7" fmla="*/ 0 w 884045"/>
                <a:gd name="connsiteY7" fmla="*/ 147344 h 3532458"/>
                <a:gd name="connsiteX8" fmla="*/ 147344 w 884045"/>
                <a:gd name="connsiteY8" fmla="*/ 0 h 35324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4045" h="3532458">
                  <a:moveTo>
                    <a:pt x="884045" y="588757"/>
                  </a:moveTo>
                  <a:lnTo>
                    <a:pt x="884045" y="2943701"/>
                  </a:lnTo>
                  <a:cubicBezTo>
                    <a:pt x="884045" y="3268862"/>
                    <a:pt x="867536" y="3532456"/>
                    <a:pt x="847170" y="3532456"/>
                  </a:cubicBezTo>
                  <a:lnTo>
                    <a:pt x="0" y="3532456"/>
                  </a:lnTo>
                  <a:lnTo>
                    <a:pt x="0" y="3532456"/>
                  </a:lnTo>
                  <a:lnTo>
                    <a:pt x="0" y="2"/>
                  </a:lnTo>
                  <a:lnTo>
                    <a:pt x="0" y="2"/>
                  </a:lnTo>
                  <a:lnTo>
                    <a:pt x="847170" y="2"/>
                  </a:lnTo>
                  <a:cubicBezTo>
                    <a:pt x="867536" y="2"/>
                    <a:pt x="884045" y="263596"/>
                    <a:pt x="884045" y="588757"/>
                  </a:cubicBez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extrusionH="190500" prstMaterial="dkEdge">
              <a:bevelT w="120650" h="38100" prst="relaxedInset"/>
              <a:bevelB w="120650" h="57150" prst="relaxedInset"/>
              <a:contourClr>
                <a:schemeClr val="bg1"/>
              </a:contourClr>
            </a:sp3d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7641" tIns="126976" rIns="210796" bIns="126977" numCol="1" spcCol="1270" anchor="ctr" anchorCtr="0">
              <a:noAutofit/>
            </a:bodyPr>
            <a:lstStyle/>
            <a:p>
              <a:pPr marL="285750" lvl="1" indent="-285750" algn="l" defTabSz="1955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4400" kern="1200" dirty="0" smtClean="0"/>
                <a:t>Sai</a:t>
              </a:r>
              <a:endParaRPr lang="en-US" sz="4400" kern="1200" dirty="0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2980345" y="4612437"/>
              <a:ext cx="1987008" cy="1105057"/>
            </a:xfrm>
            <a:custGeom>
              <a:avLst/>
              <a:gdLst>
                <a:gd name="connsiteX0" fmla="*/ 0 w 1987008"/>
                <a:gd name="connsiteY0" fmla="*/ 184180 h 1105057"/>
                <a:gd name="connsiteX1" fmla="*/ 184180 w 1987008"/>
                <a:gd name="connsiteY1" fmla="*/ 0 h 1105057"/>
                <a:gd name="connsiteX2" fmla="*/ 1802828 w 1987008"/>
                <a:gd name="connsiteY2" fmla="*/ 0 h 1105057"/>
                <a:gd name="connsiteX3" fmla="*/ 1987008 w 1987008"/>
                <a:gd name="connsiteY3" fmla="*/ 184180 h 1105057"/>
                <a:gd name="connsiteX4" fmla="*/ 1987008 w 1987008"/>
                <a:gd name="connsiteY4" fmla="*/ 920877 h 1105057"/>
                <a:gd name="connsiteX5" fmla="*/ 1802828 w 1987008"/>
                <a:gd name="connsiteY5" fmla="*/ 1105057 h 1105057"/>
                <a:gd name="connsiteX6" fmla="*/ 184180 w 1987008"/>
                <a:gd name="connsiteY6" fmla="*/ 1105057 h 1105057"/>
                <a:gd name="connsiteX7" fmla="*/ 0 w 1987008"/>
                <a:gd name="connsiteY7" fmla="*/ 920877 h 1105057"/>
                <a:gd name="connsiteX8" fmla="*/ 0 w 1987008"/>
                <a:gd name="connsiteY8" fmla="*/ 184180 h 1105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87008" h="1105057">
                  <a:moveTo>
                    <a:pt x="0" y="184180"/>
                  </a:moveTo>
                  <a:cubicBezTo>
                    <a:pt x="0" y="82460"/>
                    <a:pt x="82460" y="0"/>
                    <a:pt x="184180" y="0"/>
                  </a:cubicBezTo>
                  <a:lnTo>
                    <a:pt x="1802828" y="0"/>
                  </a:lnTo>
                  <a:cubicBezTo>
                    <a:pt x="1904548" y="0"/>
                    <a:pt x="1987008" y="82460"/>
                    <a:pt x="1987008" y="184180"/>
                  </a:cubicBezTo>
                  <a:lnTo>
                    <a:pt x="1987008" y="920877"/>
                  </a:lnTo>
                  <a:cubicBezTo>
                    <a:pt x="1987008" y="1022597"/>
                    <a:pt x="1904548" y="1105057"/>
                    <a:pt x="1802828" y="1105057"/>
                  </a:cubicBezTo>
                  <a:lnTo>
                    <a:pt x="184180" y="1105057"/>
                  </a:lnTo>
                  <a:cubicBezTo>
                    <a:pt x="82460" y="1105057"/>
                    <a:pt x="0" y="1022597"/>
                    <a:pt x="0" y="920877"/>
                  </a:cubicBezTo>
                  <a:lnTo>
                    <a:pt x="0" y="18418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7304" tIns="160624" rIns="267304" bIns="160624" numCol="1" spcCol="1270" anchor="ctr" anchorCtr="0">
              <a:noAutofit/>
            </a:bodyPr>
            <a:lstStyle/>
            <a:p>
              <a:pPr lvl="0" algn="ctr" defTabSz="2489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5600" kern="1200" dirty="0" smtClean="0"/>
                <a:t>B</a:t>
              </a:r>
              <a:endParaRPr lang="en-US" sz="5600" kern="1200" dirty="0"/>
            </a:p>
          </p:txBody>
        </p:sp>
      </p:grpSp>
      <p:sp>
        <p:nvSpPr>
          <p:cNvPr id="57" name="Freeform 56"/>
          <p:cNvSpPr/>
          <p:nvPr/>
        </p:nvSpPr>
        <p:spPr>
          <a:xfrm>
            <a:off x="5040603" y="4121391"/>
            <a:ext cx="3463455" cy="884046"/>
          </a:xfrm>
          <a:custGeom>
            <a:avLst/>
            <a:gdLst>
              <a:gd name="connsiteX0" fmla="*/ 147344 w 884045"/>
              <a:gd name="connsiteY0" fmla="*/ 0 h 3532458"/>
              <a:gd name="connsiteX1" fmla="*/ 736701 w 884045"/>
              <a:gd name="connsiteY1" fmla="*/ 0 h 3532458"/>
              <a:gd name="connsiteX2" fmla="*/ 884045 w 884045"/>
              <a:gd name="connsiteY2" fmla="*/ 147344 h 3532458"/>
              <a:gd name="connsiteX3" fmla="*/ 884045 w 884045"/>
              <a:gd name="connsiteY3" fmla="*/ 3532458 h 3532458"/>
              <a:gd name="connsiteX4" fmla="*/ 884045 w 884045"/>
              <a:gd name="connsiteY4" fmla="*/ 3532458 h 3532458"/>
              <a:gd name="connsiteX5" fmla="*/ 0 w 884045"/>
              <a:gd name="connsiteY5" fmla="*/ 3532458 h 3532458"/>
              <a:gd name="connsiteX6" fmla="*/ 0 w 884045"/>
              <a:gd name="connsiteY6" fmla="*/ 3532458 h 3532458"/>
              <a:gd name="connsiteX7" fmla="*/ 0 w 884045"/>
              <a:gd name="connsiteY7" fmla="*/ 147344 h 3532458"/>
              <a:gd name="connsiteX8" fmla="*/ 147344 w 884045"/>
              <a:gd name="connsiteY8" fmla="*/ 0 h 3532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84045" h="3532458">
                <a:moveTo>
                  <a:pt x="884045" y="588757"/>
                </a:moveTo>
                <a:lnTo>
                  <a:pt x="884045" y="2943701"/>
                </a:lnTo>
                <a:cubicBezTo>
                  <a:pt x="884045" y="3268862"/>
                  <a:pt x="867536" y="3532456"/>
                  <a:pt x="847170" y="3532456"/>
                </a:cubicBezTo>
                <a:lnTo>
                  <a:pt x="0" y="3532456"/>
                </a:lnTo>
                <a:lnTo>
                  <a:pt x="0" y="3532456"/>
                </a:lnTo>
                <a:lnTo>
                  <a:pt x="0" y="2"/>
                </a:lnTo>
                <a:lnTo>
                  <a:pt x="0" y="2"/>
                </a:lnTo>
                <a:lnTo>
                  <a:pt x="847170" y="2"/>
                </a:lnTo>
                <a:cubicBezTo>
                  <a:pt x="867536" y="2"/>
                  <a:pt x="884045" y="263596"/>
                  <a:pt x="884045" y="588757"/>
                </a:cubicBezTo>
                <a:close/>
              </a:path>
            </a:pathLst>
          </a:custGeom>
          <a:solidFill>
            <a:srgbClr val="FF0000">
              <a:alpha val="90000"/>
            </a:srgbClr>
          </a:solidFill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7641" tIns="126976" rIns="210796" bIns="126977" numCol="1" spcCol="1270" anchor="ctr" anchorCtr="0">
            <a:noAutofit/>
          </a:bodyPr>
          <a:lstStyle/>
          <a:p>
            <a:pPr marL="285750" lvl="1" indent="-285750" algn="l" defTabSz="1955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3200" dirty="0" smtClean="0">
                <a:solidFill>
                  <a:srgbClr val="A23743"/>
                </a:solidFill>
              </a:rPr>
              <a:t>Ồ, ĐÃ SAI RỒI</a:t>
            </a:r>
            <a:endParaRPr lang="en-US" sz="3200" kern="1200" dirty="0">
              <a:solidFill>
                <a:srgbClr val="A23743"/>
              </a:solidFill>
            </a:endParaRPr>
          </a:p>
        </p:txBody>
      </p:sp>
      <p:sp>
        <p:nvSpPr>
          <p:cNvPr id="58" name="Freeform 57"/>
          <p:cNvSpPr/>
          <p:nvPr/>
        </p:nvSpPr>
        <p:spPr>
          <a:xfrm>
            <a:off x="4971599" y="5266634"/>
            <a:ext cx="3532459" cy="884046"/>
          </a:xfrm>
          <a:custGeom>
            <a:avLst/>
            <a:gdLst>
              <a:gd name="connsiteX0" fmla="*/ 147344 w 884045"/>
              <a:gd name="connsiteY0" fmla="*/ 0 h 3532458"/>
              <a:gd name="connsiteX1" fmla="*/ 736701 w 884045"/>
              <a:gd name="connsiteY1" fmla="*/ 0 h 3532458"/>
              <a:gd name="connsiteX2" fmla="*/ 884045 w 884045"/>
              <a:gd name="connsiteY2" fmla="*/ 147344 h 3532458"/>
              <a:gd name="connsiteX3" fmla="*/ 884045 w 884045"/>
              <a:gd name="connsiteY3" fmla="*/ 3532458 h 3532458"/>
              <a:gd name="connsiteX4" fmla="*/ 884045 w 884045"/>
              <a:gd name="connsiteY4" fmla="*/ 3532458 h 3532458"/>
              <a:gd name="connsiteX5" fmla="*/ 0 w 884045"/>
              <a:gd name="connsiteY5" fmla="*/ 3532458 h 3532458"/>
              <a:gd name="connsiteX6" fmla="*/ 0 w 884045"/>
              <a:gd name="connsiteY6" fmla="*/ 3532458 h 3532458"/>
              <a:gd name="connsiteX7" fmla="*/ 0 w 884045"/>
              <a:gd name="connsiteY7" fmla="*/ 147344 h 3532458"/>
              <a:gd name="connsiteX8" fmla="*/ 147344 w 884045"/>
              <a:gd name="connsiteY8" fmla="*/ 0 h 3532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84045" h="3532458">
                <a:moveTo>
                  <a:pt x="884045" y="588757"/>
                </a:moveTo>
                <a:lnTo>
                  <a:pt x="884045" y="2943701"/>
                </a:lnTo>
                <a:cubicBezTo>
                  <a:pt x="884045" y="3268862"/>
                  <a:pt x="867536" y="3532456"/>
                  <a:pt x="847170" y="3532456"/>
                </a:cubicBezTo>
                <a:lnTo>
                  <a:pt x="0" y="3532456"/>
                </a:lnTo>
                <a:lnTo>
                  <a:pt x="0" y="3532456"/>
                </a:lnTo>
                <a:lnTo>
                  <a:pt x="0" y="2"/>
                </a:lnTo>
                <a:lnTo>
                  <a:pt x="0" y="2"/>
                </a:lnTo>
                <a:lnTo>
                  <a:pt x="847170" y="2"/>
                </a:lnTo>
                <a:cubicBezTo>
                  <a:pt x="867536" y="2"/>
                  <a:pt x="884045" y="263596"/>
                  <a:pt x="884045" y="588757"/>
                </a:cubicBezTo>
                <a:close/>
              </a:path>
            </a:pathLst>
          </a:custGeom>
          <a:solidFill>
            <a:srgbClr val="FFC000">
              <a:alpha val="90000"/>
            </a:srgbClr>
          </a:solidFill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7641" tIns="126976" rIns="210796" bIns="126977" numCol="1" spcCol="1270" anchor="ctr" anchorCtr="0">
            <a:noAutofit/>
          </a:bodyPr>
          <a:lstStyle/>
          <a:p>
            <a:pPr marL="285750" lvl="1" indent="-285750" algn="l" defTabSz="1955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3200" dirty="0" smtClean="0">
                <a:solidFill>
                  <a:srgbClr val="00B050"/>
                </a:solidFill>
              </a:rPr>
              <a:t>Ồ, ĐÃ ĐÚNG RỒI</a:t>
            </a:r>
            <a:endParaRPr lang="en-US" sz="3200" kern="1200" dirty="0">
              <a:solidFill>
                <a:srgbClr val="00B050"/>
              </a:solidFill>
            </a:endParaRPr>
          </a:p>
        </p:txBody>
      </p:sp>
      <p:pic>
        <p:nvPicPr>
          <p:cNvPr id="52" name="Picture 2" descr="C:\Program Files\Microsoft Office\MEDIA\CAGCAT10\j0234131.wmf"/>
          <p:cNvPicPr>
            <a:picLocks noChangeAspect="1" noChangeArrowheads="1"/>
          </p:cNvPicPr>
          <p:nvPr/>
        </p:nvPicPr>
        <p:blipFill>
          <a:blip r:embed="rId7" cstate="print">
            <a:lum bright="-20000" contrast="4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615869" y="2634262"/>
            <a:ext cx="900065" cy="957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Oval 52"/>
          <p:cNvSpPr/>
          <p:nvPr/>
        </p:nvSpPr>
        <p:spPr>
          <a:xfrm>
            <a:off x="9692069" y="3472462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6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0</a:t>
            </a:r>
            <a:endParaRPr lang="en-US" sz="6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4" name="Oval 53"/>
          <p:cNvSpPr/>
          <p:nvPr/>
        </p:nvSpPr>
        <p:spPr>
          <a:xfrm>
            <a:off x="9692069" y="3472462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5" name="Oval 54"/>
          <p:cNvSpPr/>
          <p:nvPr/>
        </p:nvSpPr>
        <p:spPr>
          <a:xfrm>
            <a:off x="9692069" y="3472462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9" name="Oval 58"/>
          <p:cNvSpPr/>
          <p:nvPr/>
        </p:nvSpPr>
        <p:spPr>
          <a:xfrm>
            <a:off x="9692069" y="3472462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0" name="Oval 59"/>
          <p:cNvSpPr/>
          <p:nvPr/>
        </p:nvSpPr>
        <p:spPr>
          <a:xfrm>
            <a:off x="9692069" y="3472462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1" name="Oval 60"/>
          <p:cNvSpPr/>
          <p:nvPr/>
        </p:nvSpPr>
        <p:spPr>
          <a:xfrm>
            <a:off x="9692069" y="3472462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2" name="Oval 61"/>
          <p:cNvSpPr/>
          <p:nvPr/>
        </p:nvSpPr>
        <p:spPr>
          <a:xfrm>
            <a:off x="9692069" y="3472462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3" name="Oval 62"/>
          <p:cNvSpPr/>
          <p:nvPr/>
        </p:nvSpPr>
        <p:spPr>
          <a:xfrm>
            <a:off x="9692069" y="3472462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4" name="Oval 63"/>
          <p:cNvSpPr/>
          <p:nvPr/>
        </p:nvSpPr>
        <p:spPr>
          <a:xfrm>
            <a:off x="9692069" y="3472462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8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5" name="Oval 64"/>
          <p:cNvSpPr/>
          <p:nvPr/>
        </p:nvSpPr>
        <p:spPr>
          <a:xfrm>
            <a:off x="9692069" y="3472462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9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6" name="Oval 65"/>
          <p:cNvSpPr/>
          <p:nvPr/>
        </p:nvSpPr>
        <p:spPr>
          <a:xfrm>
            <a:off x="9352633" y="3167662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7" name="Oval 66"/>
          <p:cNvSpPr/>
          <p:nvPr/>
        </p:nvSpPr>
        <p:spPr>
          <a:xfrm>
            <a:off x="9352633" y="3167662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11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8" name="Oval 67"/>
          <p:cNvSpPr/>
          <p:nvPr/>
        </p:nvSpPr>
        <p:spPr>
          <a:xfrm>
            <a:off x="9352633" y="3167662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9" name="Oval 68"/>
          <p:cNvSpPr/>
          <p:nvPr/>
        </p:nvSpPr>
        <p:spPr>
          <a:xfrm>
            <a:off x="9352633" y="3167662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13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0" name="Oval 69"/>
          <p:cNvSpPr/>
          <p:nvPr/>
        </p:nvSpPr>
        <p:spPr>
          <a:xfrm>
            <a:off x="9352633" y="3167662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14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1" name="Oval 70"/>
          <p:cNvSpPr/>
          <p:nvPr/>
        </p:nvSpPr>
        <p:spPr>
          <a:xfrm>
            <a:off x="9352633" y="3167662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15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064616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000"/>
                            </p:stCondLst>
                            <p:childTnLst>
                              <p:par>
                                <p:cTn id="5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9000"/>
                            </p:stCondLst>
                            <p:childTnLst>
                              <p:par>
                                <p:cTn id="6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1000"/>
                            </p:stCondLst>
                            <p:childTnLst>
                              <p:par>
                                <p:cTn id="7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000"/>
                            </p:stCondLst>
                            <p:childTnLst>
                              <p:par>
                                <p:cTn id="7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300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4000"/>
                            </p:stCondLst>
                            <p:childTnLst>
                              <p:par>
                                <p:cTn id="85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0"/>
                            </p:stCondLst>
                            <p:childTnLst>
                              <p:par>
                                <p:cTn id="90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60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9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  <p:bldP spid="53" grpId="0"/>
      <p:bldP spid="54" grpId="0"/>
      <p:bldP spid="54" grpId="1"/>
      <p:bldP spid="55" grpId="0"/>
      <p:bldP spid="55" grpId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63" grpId="1"/>
      <p:bldP spid="64" grpId="0"/>
      <p:bldP spid="64" grpId="1"/>
      <p:bldP spid="65" grpId="0"/>
      <p:bldP spid="65" grpId="1"/>
      <p:bldP spid="66" grpId="0"/>
      <p:bldP spid="66" grpId="1"/>
      <p:bldP spid="67" grpId="0"/>
      <p:bldP spid="67" grpId="1"/>
      <p:bldP spid="68" grpId="0"/>
      <p:bldP spid="68" grpId="1"/>
      <p:bldP spid="69" grpId="0"/>
      <p:bldP spid="69" grpId="1"/>
      <p:bldP spid="70" grpId="0"/>
      <p:bldP spid="70" grpId="1"/>
      <p:bldP spid="71" grpId="0"/>
      <p:bldP spid="71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098" name="Picture 2" descr="ros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282" y="3452100"/>
            <a:ext cx="2699525" cy="3358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6" name="Text Box 10"/>
          <p:cNvSpPr txBox="1">
            <a:spLocks noChangeArrowheads="1"/>
          </p:cNvSpPr>
          <p:nvPr/>
        </p:nvSpPr>
        <p:spPr bwMode="auto">
          <a:xfrm>
            <a:off x="2121427" y="1870357"/>
            <a:ext cx="811985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Mọi 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phân thức đều có phân thức nghịch </a:t>
            </a: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đảo </a:t>
            </a:r>
            <a:endParaRPr lang="en-US" altLang="vi-VN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980345" y="3452100"/>
            <a:ext cx="5519466" cy="1105057"/>
            <a:chOff x="2980345" y="3452100"/>
            <a:chExt cx="5519466" cy="1105057"/>
          </a:xfrm>
        </p:grpSpPr>
        <p:sp>
          <p:nvSpPr>
            <p:cNvPr id="4" name="Freeform 3"/>
            <p:cNvSpPr/>
            <p:nvPr/>
          </p:nvSpPr>
          <p:spPr>
            <a:xfrm>
              <a:off x="4967352" y="3562633"/>
              <a:ext cx="3532459" cy="884046"/>
            </a:xfrm>
            <a:custGeom>
              <a:avLst/>
              <a:gdLst>
                <a:gd name="connsiteX0" fmla="*/ 147344 w 884045"/>
                <a:gd name="connsiteY0" fmla="*/ 0 h 3532458"/>
                <a:gd name="connsiteX1" fmla="*/ 736701 w 884045"/>
                <a:gd name="connsiteY1" fmla="*/ 0 h 3532458"/>
                <a:gd name="connsiteX2" fmla="*/ 884045 w 884045"/>
                <a:gd name="connsiteY2" fmla="*/ 147344 h 3532458"/>
                <a:gd name="connsiteX3" fmla="*/ 884045 w 884045"/>
                <a:gd name="connsiteY3" fmla="*/ 3532458 h 3532458"/>
                <a:gd name="connsiteX4" fmla="*/ 884045 w 884045"/>
                <a:gd name="connsiteY4" fmla="*/ 3532458 h 3532458"/>
                <a:gd name="connsiteX5" fmla="*/ 0 w 884045"/>
                <a:gd name="connsiteY5" fmla="*/ 3532458 h 3532458"/>
                <a:gd name="connsiteX6" fmla="*/ 0 w 884045"/>
                <a:gd name="connsiteY6" fmla="*/ 3532458 h 3532458"/>
                <a:gd name="connsiteX7" fmla="*/ 0 w 884045"/>
                <a:gd name="connsiteY7" fmla="*/ 147344 h 3532458"/>
                <a:gd name="connsiteX8" fmla="*/ 147344 w 884045"/>
                <a:gd name="connsiteY8" fmla="*/ 0 h 35324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4045" h="3532458">
                  <a:moveTo>
                    <a:pt x="884045" y="588757"/>
                  </a:moveTo>
                  <a:lnTo>
                    <a:pt x="884045" y="2943701"/>
                  </a:lnTo>
                  <a:cubicBezTo>
                    <a:pt x="884045" y="3268862"/>
                    <a:pt x="867536" y="3532456"/>
                    <a:pt x="847170" y="3532456"/>
                  </a:cubicBezTo>
                  <a:lnTo>
                    <a:pt x="0" y="3532456"/>
                  </a:lnTo>
                  <a:lnTo>
                    <a:pt x="0" y="3532456"/>
                  </a:lnTo>
                  <a:lnTo>
                    <a:pt x="0" y="2"/>
                  </a:lnTo>
                  <a:lnTo>
                    <a:pt x="0" y="2"/>
                  </a:lnTo>
                  <a:lnTo>
                    <a:pt x="847170" y="2"/>
                  </a:lnTo>
                  <a:cubicBezTo>
                    <a:pt x="867536" y="2"/>
                    <a:pt x="884045" y="263596"/>
                    <a:pt x="884045" y="588757"/>
                  </a:cubicBez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extrusionH="190500" prstMaterial="dkEdge">
              <a:bevelT w="120650" h="38100" prst="relaxedInset"/>
              <a:bevelB w="120650" h="57150" prst="relaxedInset"/>
              <a:contourClr>
                <a:schemeClr val="bg1"/>
              </a:contourClr>
            </a:sp3d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7641" tIns="126976" rIns="210796" bIns="126977" numCol="1" spcCol="1270" anchor="ctr" anchorCtr="0">
              <a:noAutofit/>
            </a:bodyPr>
            <a:lstStyle/>
            <a:p>
              <a:pPr marL="285750" lvl="1" indent="-285750" algn="l" defTabSz="1955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4400" kern="1200" dirty="0" smtClean="0"/>
                <a:t>Đúng</a:t>
              </a:r>
              <a:endParaRPr lang="en-US" sz="4400" kern="1200" dirty="0"/>
            </a:p>
          </p:txBody>
        </p:sp>
        <p:sp>
          <p:nvSpPr>
            <p:cNvPr id="5" name="Freeform 4"/>
            <p:cNvSpPr/>
            <p:nvPr/>
          </p:nvSpPr>
          <p:spPr>
            <a:xfrm>
              <a:off x="2980345" y="3452100"/>
              <a:ext cx="1987008" cy="1105057"/>
            </a:xfrm>
            <a:custGeom>
              <a:avLst/>
              <a:gdLst>
                <a:gd name="connsiteX0" fmla="*/ 0 w 1987008"/>
                <a:gd name="connsiteY0" fmla="*/ 184180 h 1105057"/>
                <a:gd name="connsiteX1" fmla="*/ 184180 w 1987008"/>
                <a:gd name="connsiteY1" fmla="*/ 0 h 1105057"/>
                <a:gd name="connsiteX2" fmla="*/ 1802828 w 1987008"/>
                <a:gd name="connsiteY2" fmla="*/ 0 h 1105057"/>
                <a:gd name="connsiteX3" fmla="*/ 1987008 w 1987008"/>
                <a:gd name="connsiteY3" fmla="*/ 184180 h 1105057"/>
                <a:gd name="connsiteX4" fmla="*/ 1987008 w 1987008"/>
                <a:gd name="connsiteY4" fmla="*/ 920877 h 1105057"/>
                <a:gd name="connsiteX5" fmla="*/ 1802828 w 1987008"/>
                <a:gd name="connsiteY5" fmla="*/ 1105057 h 1105057"/>
                <a:gd name="connsiteX6" fmla="*/ 184180 w 1987008"/>
                <a:gd name="connsiteY6" fmla="*/ 1105057 h 1105057"/>
                <a:gd name="connsiteX7" fmla="*/ 0 w 1987008"/>
                <a:gd name="connsiteY7" fmla="*/ 920877 h 1105057"/>
                <a:gd name="connsiteX8" fmla="*/ 0 w 1987008"/>
                <a:gd name="connsiteY8" fmla="*/ 184180 h 1105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87008" h="1105057">
                  <a:moveTo>
                    <a:pt x="0" y="184180"/>
                  </a:moveTo>
                  <a:cubicBezTo>
                    <a:pt x="0" y="82460"/>
                    <a:pt x="82460" y="0"/>
                    <a:pt x="184180" y="0"/>
                  </a:cubicBezTo>
                  <a:lnTo>
                    <a:pt x="1802828" y="0"/>
                  </a:lnTo>
                  <a:cubicBezTo>
                    <a:pt x="1904548" y="0"/>
                    <a:pt x="1987008" y="82460"/>
                    <a:pt x="1987008" y="184180"/>
                  </a:cubicBezTo>
                  <a:lnTo>
                    <a:pt x="1987008" y="920877"/>
                  </a:lnTo>
                  <a:cubicBezTo>
                    <a:pt x="1987008" y="1022597"/>
                    <a:pt x="1904548" y="1105057"/>
                    <a:pt x="1802828" y="1105057"/>
                  </a:cubicBezTo>
                  <a:lnTo>
                    <a:pt x="184180" y="1105057"/>
                  </a:lnTo>
                  <a:cubicBezTo>
                    <a:pt x="82460" y="1105057"/>
                    <a:pt x="0" y="1022597"/>
                    <a:pt x="0" y="920877"/>
                  </a:cubicBezTo>
                  <a:lnTo>
                    <a:pt x="0" y="18418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7304" tIns="160624" rIns="267304" bIns="160624" numCol="1" spcCol="1270" anchor="ctr" anchorCtr="0">
              <a:noAutofit/>
            </a:bodyPr>
            <a:lstStyle/>
            <a:p>
              <a:pPr lvl="0" algn="ctr" defTabSz="2489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5600" kern="1200" dirty="0" smtClean="0"/>
                <a:t>A</a:t>
              </a:r>
              <a:endParaRPr lang="en-US" sz="5600" kern="12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980345" y="4612437"/>
            <a:ext cx="5519466" cy="1105057"/>
            <a:chOff x="2980345" y="4612437"/>
            <a:chExt cx="5519466" cy="1105057"/>
          </a:xfrm>
        </p:grpSpPr>
        <p:sp>
          <p:nvSpPr>
            <p:cNvPr id="6" name="Freeform 5"/>
            <p:cNvSpPr/>
            <p:nvPr/>
          </p:nvSpPr>
          <p:spPr>
            <a:xfrm>
              <a:off x="4967352" y="4722944"/>
              <a:ext cx="3532459" cy="884046"/>
            </a:xfrm>
            <a:custGeom>
              <a:avLst/>
              <a:gdLst>
                <a:gd name="connsiteX0" fmla="*/ 147344 w 884045"/>
                <a:gd name="connsiteY0" fmla="*/ 0 h 3532458"/>
                <a:gd name="connsiteX1" fmla="*/ 736701 w 884045"/>
                <a:gd name="connsiteY1" fmla="*/ 0 h 3532458"/>
                <a:gd name="connsiteX2" fmla="*/ 884045 w 884045"/>
                <a:gd name="connsiteY2" fmla="*/ 147344 h 3532458"/>
                <a:gd name="connsiteX3" fmla="*/ 884045 w 884045"/>
                <a:gd name="connsiteY3" fmla="*/ 3532458 h 3532458"/>
                <a:gd name="connsiteX4" fmla="*/ 884045 w 884045"/>
                <a:gd name="connsiteY4" fmla="*/ 3532458 h 3532458"/>
                <a:gd name="connsiteX5" fmla="*/ 0 w 884045"/>
                <a:gd name="connsiteY5" fmla="*/ 3532458 h 3532458"/>
                <a:gd name="connsiteX6" fmla="*/ 0 w 884045"/>
                <a:gd name="connsiteY6" fmla="*/ 3532458 h 3532458"/>
                <a:gd name="connsiteX7" fmla="*/ 0 w 884045"/>
                <a:gd name="connsiteY7" fmla="*/ 147344 h 3532458"/>
                <a:gd name="connsiteX8" fmla="*/ 147344 w 884045"/>
                <a:gd name="connsiteY8" fmla="*/ 0 h 35324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4045" h="3532458">
                  <a:moveTo>
                    <a:pt x="884045" y="588757"/>
                  </a:moveTo>
                  <a:lnTo>
                    <a:pt x="884045" y="2943701"/>
                  </a:lnTo>
                  <a:cubicBezTo>
                    <a:pt x="884045" y="3268862"/>
                    <a:pt x="867536" y="3532456"/>
                    <a:pt x="847170" y="3532456"/>
                  </a:cubicBezTo>
                  <a:lnTo>
                    <a:pt x="0" y="3532456"/>
                  </a:lnTo>
                  <a:lnTo>
                    <a:pt x="0" y="3532456"/>
                  </a:lnTo>
                  <a:lnTo>
                    <a:pt x="0" y="2"/>
                  </a:lnTo>
                  <a:lnTo>
                    <a:pt x="0" y="2"/>
                  </a:lnTo>
                  <a:lnTo>
                    <a:pt x="847170" y="2"/>
                  </a:lnTo>
                  <a:cubicBezTo>
                    <a:pt x="867536" y="2"/>
                    <a:pt x="884045" y="263596"/>
                    <a:pt x="884045" y="588757"/>
                  </a:cubicBez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extrusionH="190500" prstMaterial="dkEdge">
              <a:bevelT w="120650" h="38100" prst="relaxedInset"/>
              <a:bevelB w="120650" h="57150" prst="relaxedInset"/>
              <a:contourClr>
                <a:schemeClr val="bg1"/>
              </a:contourClr>
            </a:sp3d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7641" tIns="126976" rIns="210796" bIns="126977" numCol="1" spcCol="1270" anchor="ctr" anchorCtr="0">
              <a:noAutofit/>
            </a:bodyPr>
            <a:lstStyle/>
            <a:p>
              <a:pPr marL="285750" lvl="1" indent="-285750" algn="l" defTabSz="1955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4400" kern="1200" dirty="0" smtClean="0"/>
                <a:t>Sai</a:t>
              </a:r>
              <a:endParaRPr lang="en-US" sz="4400" kern="1200" dirty="0"/>
            </a:p>
          </p:txBody>
        </p:sp>
        <p:sp>
          <p:nvSpPr>
            <p:cNvPr id="7" name="Freeform 6"/>
            <p:cNvSpPr/>
            <p:nvPr/>
          </p:nvSpPr>
          <p:spPr>
            <a:xfrm>
              <a:off x="2980345" y="4612437"/>
              <a:ext cx="1987008" cy="1105057"/>
            </a:xfrm>
            <a:custGeom>
              <a:avLst/>
              <a:gdLst>
                <a:gd name="connsiteX0" fmla="*/ 0 w 1987008"/>
                <a:gd name="connsiteY0" fmla="*/ 184180 h 1105057"/>
                <a:gd name="connsiteX1" fmla="*/ 184180 w 1987008"/>
                <a:gd name="connsiteY1" fmla="*/ 0 h 1105057"/>
                <a:gd name="connsiteX2" fmla="*/ 1802828 w 1987008"/>
                <a:gd name="connsiteY2" fmla="*/ 0 h 1105057"/>
                <a:gd name="connsiteX3" fmla="*/ 1987008 w 1987008"/>
                <a:gd name="connsiteY3" fmla="*/ 184180 h 1105057"/>
                <a:gd name="connsiteX4" fmla="*/ 1987008 w 1987008"/>
                <a:gd name="connsiteY4" fmla="*/ 920877 h 1105057"/>
                <a:gd name="connsiteX5" fmla="*/ 1802828 w 1987008"/>
                <a:gd name="connsiteY5" fmla="*/ 1105057 h 1105057"/>
                <a:gd name="connsiteX6" fmla="*/ 184180 w 1987008"/>
                <a:gd name="connsiteY6" fmla="*/ 1105057 h 1105057"/>
                <a:gd name="connsiteX7" fmla="*/ 0 w 1987008"/>
                <a:gd name="connsiteY7" fmla="*/ 920877 h 1105057"/>
                <a:gd name="connsiteX8" fmla="*/ 0 w 1987008"/>
                <a:gd name="connsiteY8" fmla="*/ 184180 h 1105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87008" h="1105057">
                  <a:moveTo>
                    <a:pt x="0" y="184180"/>
                  </a:moveTo>
                  <a:cubicBezTo>
                    <a:pt x="0" y="82460"/>
                    <a:pt x="82460" y="0"/>
                    <a:pt x="184180" y="0"/>
                  </a:cubicBezTo>
                  <a:lnTo>
                    <a:pt x="1802828" y="0"/>
                  </a:lnTo>
                  <a:cubicBezTo>
                    <a:pt x="1904548" y="0"/>
                    <a:pt x="1987008" y="82460"/>
                    <a:pt x="1987008" y="184180"/>
                  </a:cubicBezTo>
                  <a:lnTo>
                    <a:pt x="1987008" y="920877"/>
                  </a:lnTo>
                  <a:cubicBezTo>
                    <a:pt x="1987008" y="1022597"/>
                    <a:pt x="1904548" y="1105057"/>
                    <a:pt x="1802828" y="1105057"/>
                  </a:cubicBezTo>
                  <a:lnTo>
                    <a:pt x="184180" y="1105057"/>
                  </a:lnTo>
                  <a:cubicBezTo>
                    <a:pt x="82460" y="1105057"/>
                    <a:pt x="0" y="1022597"/>
                    <a:pt x="0" y="920877"/>
                  </a:cubicBezTo>
                  <a:lnTo>
                    <a:pt x="0" y="184180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7304" tIns="160624" rIns="267304" bIns="160624" numCol="1" spcCol="1270" anchor="ctr" anchorCtr="0">
              <a:noAutofit/>
            </a:bodyPr>
            <a:lstStyle/>
            <a:p>
              <a:pPr lvl="0" algn="ctr" defTabSz="2489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5600" kern="1200" dirty="0" smtClean="0"/>
                <a:t>B</a:t>
              </a:r>
              <a:endParaRPr lang="en-US" sz="5600" kern="1200" dirty="0"/>
            </a:p>
          </p:txBody>
        </p:sp>
      </p:grpSp>
      <p:sp>
        <p:nvSpPr>
          <p:cNvPr id="17" name="AutoShape 3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430000" y="6324600"/>
            <a:ext cx="762000" cy="533400"/>
          </a:xfrm>
          <a:prstGeom prst="actionButtonBackPreviou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437581" y="1105503"/>
            <a:ext cx="3039042" cy="5626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CÂU HỎI SỐ 3</a:t>
            </a:r>
          </a:p>
        </p:txBody>
      </p:sp>
      <p:sp>
        <p:nvSpPr>
          <p:cNvPr id="25" name="Freeform 24"/>
          <p:cNvSpPr/>
          <p:nvPr/>
        </p:nvSpPr>
        <p:spPr>
          <a:xfrm>
            <a:off x="5025428" y="3577701"/>
            <a:ext cx="3463454" cy="884046"/>
          </a:xfrm>
          <a:custGeom>
            <a:avLst/>
            <a:gdLst>
              <a:gd name="connsiteX0" fmla="*/ 147344 w 884045"/>
              <a:gd name="connsiteY0" fmla="*/ 0 h 3532458"/>
              <a:gd name="connsiteX1" fmla="*/ 736701 w 884045"/>
              <a:gd name="connsiteY1" fmla="*/ 0 h 3532458"/>
              <a:gd name="connsiteX2" fmla="*/ 884045 w 884045"/>
              <a:gd name="connsiteY2" fmla="*/ 147344 h 3532458"/>
              <a:gd name="connsiteX3" fmla="*/ 884045 w 884045"/>
              <a:gd name="connsiteY3" fmla="*/ 3532458 h 3532458"/>
              <a:gd name="connsiteX4" fmla="*/ 884045 w 884045"/>
              <a:gd name="connsiteY4" fmla="*/ 3532458 h 3532458"/>
              <a:gd name="connsiteX5" fmla="*/ 0 w 884045"/>
              <a:gd name="connsiteY5" fmla="*/ 3532458 h 3532458"/>
              <a:gd name="connsiteX6" fmla="*/ 0 w 884045"/>
              <a:gd name="connsiteY6" fmla="*/ 3532458 h 3532458"/>
              <a:gd name="connsiteX7" fmla="*/ 0 w 884045"/>
              <a:gd name="connsiteY7" fmla="*/ 147344 h 3532458"/>
              <a:gd name="connsiteX8" fmla="*/ 147344 w 884045"/>
              <a:gd name="connsiteY8" fmla="*/ 0 h 3532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84045" h="3532458">
                <a:moveTo>
                  <a:pt x="884045" y="588757"/>
                </a:moveTo>
                <a:lnTo>
                  <a:pt x="884045" y="2943701"/>
                </a:lnTo>
                <a:cubicBezTo>
                  <a:pt x="884045" y="3268862"/>
                  <a:pt x="867536" y="3532456"/>
                  <a:pt x="847170" y="3532456"/>
                </a:cubicBezTo>
                <a:lnTo>
                  <a:pt x="0" y="3532456"/>
                </a:lnTo>
                <a:lnTo>
                  <a:pt x="0" y="3532456"/>
                </a:lnTo>
                <a:lnTo>
                  <a:pt x="0" y="2"/>
                </a:lnTo>
                <a:lnTo>
                  <a:pt x="0" y="2"/>
                </a:lnTo>
                <a:lnTo>
                  <a:pt x="847170" y="2"/>
                </a:lnTo>
                <a:cubicBezTo>
                  <a:pt x="867536" y="2"/>
                  <a:pt x="884045" y="263596"/>
                  <a:pt x="884045" y="588757"/>
                </a:cubicBezTo>
                <a:close/>
              </a:path>
            </a:pathLst>
          </a:custGeom>
          <a:solidFill>
            <a:srgbClr val="FF0000">
              <a:alpha val="90000"/>
            </a:srgbClr>
          </a:solidFill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7641" tIns="126976" rIns="210796" bIns="126977" numCol="1" spcCol="1270" anchor="ctr" anchorCtr="0">
            <a:noAutofit/>
          </a:bodyPr>
          <a:lstStyle/>
          <a:p>
            <a:pPr marL="285750" lvl="1" indent="-285750" algn="l" defTabSz="1955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3200" dirty="0" smtClean="0">
                <a:solidFill>
                  <a:srgbClr val="A23743"/>
                </a:solidFill>
              </a:rPr>
              <a:t>Ồ, ĐÃ SAI RỒI</a:t>
            </a:r>
            <a:endParaRPr lang="en-US" sz="3200" kern="1200" dirty="0">
              <a:solidFill>
                <a:srgbClr val="A23743"/>
              </a:solidFill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4956423" y="4722944"/>
            <a:ext cx="3532459" cy="884046"/>
          </a:xfrm>
          <a:custGeom>
            <a:avLst/>
            <a:gdLst>
              <a:gd name="connsiteX0" fmla="*/ 147344 w 884045"/>
              <a:gd name="connsiteY0" fmla="*/ 0 h 3532458"/>
              <a:gd name="connsiteX1" fmla="*/ 736701 w 884045"/>
              <a:gd name="connsiteY1" fmla="*/ 0 h 3532458"/>
              <a:gd name="connsiteX2" fmla="*/ 884045 w 884045"/>
              <a:gd name="connsiteY2" fmla="*/ 147344 h 3532458"/>
              <a:gd name="connsiteX3" fmla="*/ 884045 w 884045"/>
              <a:gd name="connsiteY3" fmla="*/ 3532458 h 3532458"/>
              <a:gd name="connsiteX4" fmla="*/ 884045 w 884045"/>
              <a:gd name="connsiteY4" fmla="*/ 3532458 h 3532458"/>
              <a:gd name="connsiteX5" fmla="*/ 0 w 884045"/>
              <a:gd name="connsiteY5" fmla="*/ 3532458 h 3532458"/>
              <a:gd name="connsiteX6" fmla="*/ 0 w 884045"/>
              <a:gd name="connsiteY6" fmla="*/ 3532458 h 3532458"/>
              <a:gd name="connsiteX7" fmla="*/ 0 w 884045"/>
              <a:gd name="connsiteY7" fmla="*/ 147344 h 3532458"/>
              <a:gd name="connsiteX8" fmla="*/ 147344 w 884045"/>
              <a:gd name="connsiteY8" fmla="*/ 0 h 3532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84045" h="3532458">
                <a:moveTo>
                  <a:pt x="884045" y="588757"/>
                </a:moveTo>
                <a:lnTo>
                  <a:pt x="884045" y="2943701"/>
                </a:lnTo>
                <a:cubicBezTo>
                  <a:pt x="884045" y="3268862"/>
                  <a:pt x="867536" y="3532456"/>
                  <a:pt x="847170" y="3532456"/>
                </a:cubicBezTo>
                <a:lnTo>
                  <a:pt x="0" y="3532456"/>
                </a:lnTo>
                <a:lnTo>
                  <a:pt x="0" y="3532456"/>
                </a:lnTo>
                <a:lnTo>
                  <a:pt x="0" y="2"/>
                </a:lnTo>
                <a:lnTo>
                  <a:pt x="0" y="2"/>
                </a:lnTo>
                <a:lnTo>
                  <a:pt x="847170" y="2"/>
                </a:lnTo>
                <a:cubicBezTo>
                  <a:pt x="867536" y="2"/>
                  <a:pt x="884045" y="263596"/>
                  <a:pt x="884045" y="588757"/>
                </a:cubicBezTo>
                <a:close/>
              </a:path>
            </a:pathLst>
          </a:custGeom>
          <a:solidFill>
            <a:srgbClr val="FFC000">
              <a:alpha val="90000"/>
            </a:srgbClr>
          </a:solidFill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67641" tIns="126976" rIns="210796" bIns="126977" numCol="1" spcCol="1270" anchor="ctr" anchorCtr="0">
            <a:noAutofit/>
          </a:bodyPr>
          <a:lstStyle/>
          <a:p>
            <a:pPr marL="285750" lvl="1" indent="-285750" algn="l" defTabSz="1955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3200" dirty="0" smtClean="0">
                <a:solidFill>
                  <a:srgbClr val="00B050"/>
                </a:solidFill>
              </a:rPr>
              <a:t>Ồ, ĐÃ ĐÚNG RỒI</a:t>
            </a:r>
            <a:endParaRPr lang="en-US" sz="3200" kern="1200" dirty="0">
              <a:solidFill>
                <a:srgbClr val="00B050"/>
              </a:solidFill>
            </a:endParaRPr>
          </a:p>
        </p:txBody>
      </p:sp>
      <p:pic>
        <p:nvPicPr>
          <p:cNvPr id="34" name="Picture 2" descr="C:\Program Files\Microsoft Office\MEDIA\CAGCAT10\j0234131.wmf"/>
          <p:cNvPicPr>
            <a:picLocks noChangeAspect="1" noChangeArrowheads="1"/>
          </p:cNvPicPr>
          <p:nvPr/>
        </p:nvPicPr>
        <p:blipFill>
          <a:blip r:embed="rId7" cstate="print">
            <a:lum bright="-20000" contrast="4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66943" y="2717248"/>
            <a:ext cx="900065" cy="957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Oval 34"/>
          <p:cNvSpPr/>
          <p:nvPr/>
        </p:nvSpPr>
        <p:spPr>
          <a:xfrm>
            <a:off x="9543143" y="3555448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6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0</a:t>
            </a:r>
            <a:endParaRPr lang="en-US" sz="6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0" name="Oval 49"/>
          <p:cNvSpPr/>
          <p:nvPr/>
        </p:nvSpPr>
        <p:spPr>
          <a:xfrm>
            <a:off x="9543143" y="3555448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1" name="Oval 50"/>
          <p:cNvSpPr/>
          <p:nvPr/>
        </p:nvSpPr>
        <p:spPr>
          <a:xfrm>
            <a:off x="9543143" y="3555448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2" name="Oval 51"/>
          <p:cNvSpPr/>
          <p:nvPr/>
        </p:nvSpPr>
        <p:spPr>
          <a:xfrm>
            <a:off x="9543143" y="3555448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3" name="Oval 52"/>
          <p:cNvSpPr/>
          <p:nvPr/>
        </p:nvSpPr>
        <p:spPr>
          <a:xfrm>
            <a:off x="9543143" y="3555448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4" name="Oval 53"/>
          <p:cNvSpPr/>
          <p:nvPr/>
        </p:nvSpPr>
        <p:spPr>
          <a:xfrm>
            <a:off x="9543143" y="3555448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5" name="Oval 54"/>
          <p:cNvSpPr/>
          <p:nvPr/>
        </p:nvSpPr>
        <p:spPr>
          <a:xfrm>
            <a:off x="9543143" y="3555448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6" name="Oval 55"/>
          <p:cNvSpPr/>
          <p:nvPr/>
        </p:nvSpPr>
        <p:spPr>
          <a:xfrm>
            <a:off x="9543143" y="3555448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7" name="Oval 56"/>
          <p:cNvSpPr/>
          <p:nvPr/>
        </p:nvSpPr>
        <p:spPr>
          <a:xfrm>
            <a:off x="9543143" y="3555448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8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8" name="Oval 57"/>
          <p:cNvSpPr/>
          <p:nvPr/>
        </p:nvSpPr>
        <p:spPr>
          <a:xfrm>
            <a:off x="9543143" y="3555448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9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9" name="Oval 58"/>
          <p:cNvSpPr/>
          <p:nvPr/>
        </p:nvSpPr>
        <p:spPr>
          <a:xfrm>
            <a:off x="9203707" y="3250648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0" name="Oval 59"/>
          <p:cNvSpPr/>
          <p:nvPr/>
        </p:nvSpPr>
        <p:spPr>
          <a:xfrm>
            <a:off x="9203707" y="3250648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11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1" name="Oval 60"/>
          <p:cNvSpPr/>
          <p:nvPr/>
        </p:nvSpPr>
        <p:spPr>
          <a:xfrm>
            <a:off x="9203707" y="3250648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2" name="Oval 61"/>
          <p:cNvSpPr/>
          <p:nvPr/>
        </p:nvSpPr>
        <p:spPr>
          <a:xfrm>
            <a:off x="9203707" y="3250648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13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3" name="Oval 62"/>
          <p:cNvSpPr/>
          <p:nvPr/>
        </p:nvSpPr>
        <p:spPr>
          <a:xfrm>
            <a:off x="9203707" y="3250648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14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4" name="Oval 63"/>
          <p:cNvSpPr/>
          <p:nvPr/>
        </p:nvSpPr>
        <p:spPr>
          <a:xfrm>
            <a:off x="9203707" y="3250648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15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4449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00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9000"/>
                            </p:stCondLst>
                            <p:childTnLst>
                              <p:par>
                                <p:cTn id="6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1000"/>
                            </p:stCondLst>
                            <p:childTnLst>
                              <p:par>
                                <p:cTn id="7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2000"/>
                            </p:stCondLst>
                            <p:childTnLst>
                              <p:par>
                                <p:cTn id="8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3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4000"/>
                            </p:stCondLst>
                            <p:childTnLst>
                              <p:par>
                                <p:cTn id="9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0"/>
                            </p:stCondLst>
                            <p:childTnLst>
                              <p:par>
                                <p:cTn id="96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60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0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35" grpId="0"/>
      <p:bldP spid="50" grpId="0"/>
      <p:bldP spid="50" grpId="1"/>
      <p:bldP spid="51" grpId="0"/>
      <p:bldP spid="51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  <p:bldP spid="57" grpId="0"/>
      <p:bldP spid="57" grpId="1"/>
      <p:bldP spid="58" grpId="0"/>
      <p:bldP spid="58" grpId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63" grpId="1"/>
      <p:bldP spid="64" grpId="0"/>
      <p:bldP spid="64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246230" y="832212"/>
            <a:ext cx="3039042" cy="5626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CÂU HỎI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SỐ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Rounded Rectangle 3"/>
              <p:cNvSpPr/>
              <p:nvPr/>
            </p:nvSpPr>
            <p:spPr>
              <a:xfrm>
                <a:off x="1467864" y="2671695"/>
                <a:ext cx="6400800" cy="914400"/>
              </a:xfrm>
              <a:prstGeom prst="round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en-US" sz="4000" b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A.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𝒙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 −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𝒙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 +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40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4" name="Rounded 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7864" y="2671695"/>
                <a:ext cx="6400800" cy="914400"/>
              </a:xfrm>
              <a:prstGeom prst="roundRect">
                <a:avLst/>
              </a:prstGeom>
              <a:blipFill rotWithShape="1">
                <a:blip r:embed="rId7"/>
                <a:stretch>
                  <a:fillRect l="-2271" b="-133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Rounded Rectangle 4"/>
              <p:cNvSpPr/>
              <p:nvPr/>
            </p:nvSpPr>
            <p:spPr>
              <a:xfrm>
                <a:off x="1467864" y="5041467"/>
                <a:ext cx="6400800" cy="914400"/>
              </a:xfrm>
              <a:prstGeom prst="round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en-US" sz="4000" b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C.  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rgbClr val="FF0000"/>
                        </a:solidFill>
                        <a:latin typeface="Cambria Math"/>
                        <a:cs typeface="Arial" pitchFamily="34" charset="0"/>
                      </a:rPr>
                      <m:t>𝒙</m:t>
                    </m:r>
                    <m:r>
                      <a:rPr lang="en-US" sz="4000" b="1" i="1" smtClean="0">
                        <a:solidFill>
                          <a:srgbClr val="FF0000"/>
                        </a:solidFill>
                        <a:latin typeface="Cambria Math"/>
                        <a:cs typeface="Arial" pitchFamily="34" charset="0"/>
                      </a:rPr>
                      <m:t> −</m:t>
                    </m:r>
                    <m:r>
                      <a:rPr lang="en-US" sz="4000" b="1" i="1" smtClean="0">
                        <a:solidFill>
                          <a:srgbClr val="FF0000"/>
                        </a:solidFill>
                        <a:latin typeface="Cambria Math"/>
                        <a:cs typeface="Arial" pitchFamily="34" charset="0"/>
                      </a:rPr>
                      <m:t>𝟐</m:t>
                    </m:r>
                  </m:oMath>
                </a14:m>
                <a:endParaRPr lang="en-US" sz="40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5" name="Rounded 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7864" y="5041467"/>
                <a:ext cx="6400800" cy="914400"/>
              </a:xfrm>
              <a:prstGeom prst="roundRect">
                <a:avLst/>
              </a:prstGeom>
              <a:blipFill rotWithShape="1">
                <a:blip r:embed="rId8"/>
                <a:stretch>
                  <a:fillRect l="-2271" b="-13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Rounded Rectangle 5"/>
              <p:cNvSpPr/>
              <p:nvPr/>
            </p:nvSpPr>
            <p:spPr>
              <a:xfrm>
                <a:off x="1467864" y="3784167"/>
                <a:ext cx="6400800" cy="914400"/>
              </a:xfrm>
              <a:prstGeom prst="round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en-US" sz="4000" b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B. </a:t>
                </a:r>
                <a14:m>
                  <m:oMath xmlns:m="http://schemas.openxmlformats.org/officeDocument/2006/math">
                    <m:r>
                      <a:rPr lang="en-US" sz="4000" b="1" i="1">
                        <a:solidFill>
                          <a:srgbClr val="FF0000"/>
                        </a:solidFill>
                        <a:latin typeface="Cambria Math"/>
                        <a:cs typeface="Arial" pitchFamily="34" charset="0"/>
                      </a:rPr>
                      <m:t>𝒙</m:t>
                    </m:r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  <a:latin typeface="Cambria Math" pitchFamily="18" charset="0"/>
                    <a:ea typeface="Cambria Math" pitchFamily="18" charset="0"/>
                    <a:cs typeface="Arial" pitchFamily="34" charset="0"/>
                  </a:rPr>
                  <a:t> +2</a:t>
                </a:r>
                <a:endParaRPr lang="en-US" sz="4000" b="1" dirty="0">
                  <a:solidFill>
                    <a:srgbClr val="FF0000"/>
                  </a:solidFill>
                  <a:latin typeface="Cambria Math" pitchFamily="18" charset="0"/>
                  <a:ea typeface="Cambria Math" pitchFamily="18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6" name="Rounded 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7864" y="3784167"/>
                <a:ext cx="6400800" cy="914400"/>
              </a:xfrm>
              <a:prstGeom prst="roundRect">
                <a:avLst/>
              </a:prstGeom>
              <a:blipFill rotWithShape="1">
                <a:blip r:embed="rId9"/>
                <a:stretch>
                  <a:fillRect l="-2271" b="-140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11364" y="4698567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81240" y="3707967"/>
            <a:ext cx="9175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81240" y="2634205"/>
            <a:ext cx="9175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2" descr="C:\Program Files\Microsoft Office\MEDIA\CAGCAT10\j0234131.wmf"/>
          <p:cNvPicPr>
            <a:picLocks noChangeAspect="1" noChangeArrowheads="1"/>
          </p:cNvPicPr>
          <p:nvPr/>
        </p:nvPicPr>
        <p:blipFill>
          <a:blip r:embed="rId12" cstate="print">
            <a:lum bright="-20000" contrast="4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44644" y="1591462"/>
            <a:ext cx="900065" cy="957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Oval 56"/>
          <p:cNvSpPr/>
          <p:nvPr/>
        </p:nvSpPr>
        <p:spPr>
          <a:xfrm>
            <a:off x="10181976" y="2557395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6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0</a:t>
            </a:r>
            <a:endParaRPr lang="en-US" sz="6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8" name="Oval 57"/>
          <p:cNvSpPr/>
          <p:nvPr/>
        </p:nvSpPr>
        <p:spPr>
          <a:xfrm>
            <a:off x="10181976" y="2557395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9" name="Oval 58"/>
          <p:cNvSpPr/>
          <p:nvPr/>
        </p:nvSpPr>
        <p:spPr>
          <a:xfrm>
            <a:off x="10181976" y="2557395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0" name="Oval 59"/>
          <p:cNvSpPr/>
          <p:nvPr/>
        </p:nvSpPr>
        <p:spPr>
          <a:xfrm>
            <a:off x="10181976" y="2557395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1" name="Oval 60"/>
          <p:cNvSpPr/>
          <p:nvPr/>
        </p:nvSpPr>
        <p:spPr>
          <a:xfrm>
            <a:off x="10181976" y="2557395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2" name="Oval 61"/>
          <p:cNvSpPr/>
          <p:nvPr/>
        </p:nvSpPr>
        <p:spPr>
          <a:xfrm>
            <a:off x="10181976" y="2557395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3" name="Oval 62"/>
          <p:cNvSpPr/>
          <p:nvPr/>
        </p:nvSpPr>
        <p:spPr>
          <a:xfrm>
            <a:off x="10181976" y="2557395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4" name="Oval 63"/>
          <p:cNvSpPr/>
          <p:nvPr/>
        </p:nvSpPr>
        <p:spPr>
          <a:xfrm>
            <a:off x="10181976" y="2557395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5" name="Oval 64"/>
          <p:cNvSpPr/>
          <p:nvPr/>
        </p:nvSpPr>
        <p:spPr>
          <a:xfrm>
            <a:off x="10181976" y="2557395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8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6" name="Oval 65"/>
          <p:cNvSpPr/>
          <p:nvPr/>
        </p:nvSpPr>
        <p:spPr>
          <a:xfrm>
            <a:off x="10181976" y="2557395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9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7" name="Oval 66"/>
          <p:cNvSpPr/>
          <p:nvPr/>
        </p:nvSpPr>
        <p:spPr>
          <a:xfrm>
            <a:off x="9842540" y="2252595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8" name="Oval 67"/>
          <p:cNvSpPr/>
          <p:nvPr/>
        </p:nvSpPr>
        <p:spPr>
          <a:xfrm>
            <a:off x="9842540" y="2252595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11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9" name="Oval 68"/>
          <p:cNvSpPr/>
          <p:nvPr/>
        </p:nvSpPr>
        <p:spPr>
          <a:xfrm>
            <a:off x="9842540" y="2252595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0" name="Oval 69"/>
          <p:cNvSpPr/>
          <p:nvPr/>
        </p:nvSpPr>
        <p:spPr>
          <a:xfrm>
            <a:off x="9842540" y="2252595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13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1" name="Oval 70"/>
          <p:cNvSpPr/>
          <p:nvPr/>
        </p:nvSpPr>
        <p:spPr>
          <a:xfrm>
            <a:off x="9842540" y="2252595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14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2" name="Oval 71"/>
          <p:cNvSpPr/>
          <p:nvPr/>
        </p:nvSpPr>
        <p:spPr>
          <a:xfrm>
            <a:off x="9842540" y="2252595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15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9" name="AutoShape 3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430000" y="6303380"/>
            <a:ext cx="762000" cy="533400"/>
          </a:xfrm>
          <a:prstGeom prst="actionButtonBackPreviou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graphicFrame>
        <p:nvGraphicFramePr>
          <p:cNvPr id="30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87545146"/>
              </p:ext>
            </p:extLst>
          </p:nvPr>
        </p:nvGraphicFramePr>
        <p:xfrm>
          <a:off x="4542566" y="1427080"/>
          <a:ext cx="1804988" cy="871537"/>
        </p:xfrm>
        <a:graphic>
          <a:graphicData uri="http://schemas.openxmlformats.org/presentationml/2006/ole">
            <p:oleObj spid="_x0000_s27656" name="Equation" r:id="rId14" imgW="825480" imgH="393480" progId="Equation.DSMT4">
              <p:embed/>
            </p:oleObj>
          </a:graphicData>
        </a:graphic>
      </p:graphicFrame>
      <p:sp>
        <p:nvSpPr>
          <p:cNvPr id="31" name="Rectangle 30"/>
          <p:cNvSpPr/>
          <p:nvPr/>
        </p:nvSpPr>
        <p:spPr>
          <a:xfrm>
            <a:off x="834036" y="1570462"/>
            <a:ext cx="88825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Thực</a:t>
            </a: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chia                   ta </a:t>
            </a:r>
            <a:r>
              <a:rPr lang="en-US" altLang="vi-VN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endParaRPr lang="vi-VN" sz="3200" dirty="0"/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34242285"/>
              </p:ext>
            </p:extLst>
          </p:nvPr>
        </p:nvGraphicFramePr>
        <p:xfrm>
          <a:off x="8728982" y="3741029"/>
          <a:ext cx="3027363" cy="2249487"/>
        </p:xfrm>
        <a:graphic>
          <a:graphicData uri="http://schemas.openxmlformats.org/presentationml/2006/ole">
            <p:oleObj spid="_x0000_s27657" name="Equation" r:id="rId15" imgW="1384200" imgH="1015920" progId="Equation.DSMT4">
              <p:embed/>
            </p:oleObj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8340587" y="3177880"/>
            <a:ext cx="4949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141FF4"/>
                </a:solidFill>
              </a:rPr>
              <a:t>Vì</a:t>
            </a:r>
            <a:endParaRPr lang="en-US" sz="2800" b="1" dirty="0">
              <a:solidFill>
                <a:srgbClr val="141FF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2116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CC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" presetClass="exit" presetSubtype="1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42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0"/>
                            </p:stCondLst>
                            <p:childTnLst>
                              <p:par>
                                <p:cTn id="7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0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7000"/>
                            </p:stCondLst>
                            <p:childTnLst>
                              <p:par>
                                <p:cTn id="8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8000"/>
                            </p:stCondLst>
                            <p:childTnLst>
                              <p:par>
                                <p:cTn id="9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9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3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6000"/>
                            </p:stCondLst>
                            <p:childTnLst>
                              <p:par>
                                <p:cTn id="1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3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57" grpId="0"/>
      <p:bldP spid="58" grpId="0"/>
      <p:bldP spid="58" grpId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63" grpId="1"/>
      <p:bldP spid="64" grpId="0"/>
      <p:bldP spid="64" grpId="1"/>
      <p:bldP spid="65" grpId="0"/>
      <p:bldP spid="65" grpId="1"/>
      <p:bldP spid="66" grpId="0"/>
      <p:bldP spid="66" grpId="1"/>
      <p:bldP spid="67" grpId="0"/>
      <p:bldP spid="67" grpId="1"/>
      <p:bldP spid="68" grpId="0"/>
      <p:bldP spid="68" grpId="1"/>
      <p:bldP spid="69" grpId="0"/>
      <p:bldP spid="69" grpId="1"/>
      <p:bldP spid="70" grpId="0"/>
      <p:bldP spid="70" grpId="1"/>
      <p:bldP spid="71" grpId="0"/>
      <p:bldP spid="71" grpId="1"/>
      <p:bldP spid="72" grpId="0"/>
      <p:bldP spid="72" grpId="1"/>
      <p:bldP spid="3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1239357" y="5081781"/>
            <a:ext cx="103212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CC00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Char char="-"/>
            </a:pPr>
            <a:r>
              <a:rPr lang="en-US" altLang="vi-VN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Đọc </a:t>
            </a:r>
            <a:r>
              <a:rPr lang="en-US" altLang="vi-VN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trước </a:t>
            </a:r>
            <a:r>
              <a:rPr lang="en-US" altLang="vi-VN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bài: </a:t>
            </a:r>
            <a:r>
              <a:rPr lang="en-US" altLang="vi-VN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“Biến đổi các biểu thức hữu tỉ. Giá trị của phân thức</a:t>
            </a:r>
            <a:r>
              <a:rPr lang="en-US" altLang="vi-VN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”</a:t>
            </a:r>
            <a:endParaRPr lang="en-US" altLang="vi-VN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48" name="Text Box 12"/>
          <p:cNvSpPr txBox="1">
            <a:spLocks noChangeArrowheads="1"/>
          </p:cNvSpPr>
          <p:nvPr/>
        </p:nvSpPr>
        <p:spPr bwMode="auto">
          <a:xfrm>
            <a:off x="0" y="16530"/>
            <a:ext cx="1219200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66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HƯỚNG DẪN VỀ NHÀ</a:t>
            </a:r>
            <a:endParaRPr lang="en-US" altLang="vi-VN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49" name="Text Box 13"/>
          <p:cNvSpPr txBox="1">
            <a:spLocks noChangeArrowheads="1"/>
          </p:cNvSpPr>
          <p:nvPr/>
        </p:nvSpPr>
        <p:spPr bwMode="auto">
          <a:xfrm>
            <a:off x="1149531" y="1600200"/>
            <a:ext cx="988858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- Học khái niệm về phân thức nghịch đảo, quy tắc chia phân thức.</a:t>
            </a:r>
          </a:p>
        </p:txBody>
      </p:sp>
      <p:sp>
        <p:nvSpPr>
          <p:cNvPr id="31750" name="Text Box 14"/>
          <p:cNvSpPr txBox="1">
            <a:spLocks noChangeArrowheads="1"/>
          </p:cNvSpPr>
          <p:nvPr/>
        </p:nvSpPr>
        <p:spPr bwMode="auto">
          <a:xfrm>
            <a:off x="1149531" y="2295291"/>
            <a:ext cx="100714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- Làm bài tập </a:t>
            </a:r>
            <a:r>
              <a:rPr lang="en-US" altLang="vi-VN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43</a:t>
            </a:r>
            <a:r>
              <a:rPr lang="en-US" altLang="vi-VN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, 44, 45 trang 54,55 </a:t>
            </a:r>
            <a:r>
              <a:rPr lang="en-US" altLang="vi-VN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SGK</a:t>
            </a:r>
            <a:r>
              <a:rPr lang="en-US" altLang="vi-VN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endParaRPr lang="en-US" altLang="vi-VN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Rectangle 1"/>
              <p:cNvSpPr/>
              <p:nvPr/>
            </p:nvSpPr>
            <p:spPr>
              <a:xfrm>
                <a:off x="4587576" y="2803169"/>
                <a:ext cx="3012491" cy="8334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vi-VN" sz="2400" i="1" smtClean="0">
                              <a:solidFill>
                                <a:srgbClr val="141FF4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vi-VN" sz="2400" i="1">
                                  <a:solidFill>
                                    <a:srgbClr val="141FF4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altLang="vi-VN" sz="2400" i="0">
                                  <a:solidFill>
                                    <a:srgbClr val="141FF4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en-US" altLang="vi-VN" sz="2400" i="0">
                                  <a:solidFill>
                                    <a:srgbClr val="141FF4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vi-VN" sz="2400" b="0" i="0" smtClean="0">
                              <a:solidFill>
                                <a:srgbClr val="141FF4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  <m:r>
                            <m:rPr>
                              <m:sty m:val="p"/>
                            </m:rPr>
                            <a:rPr lang="en-US" altLang="vi-VN" sz="2400" b="0" i="0" smtClean="0">
                              <a:solidFill>
                                <a:srgbClr val="141FF4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altLang="vi-VN" sz="2400" i="0">
                              <a:solidFill>
                                <a:srgbClr val="141FF4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altLang="vi-VN" sz="2400" b="0" i="0" smtClean="0">
                              <a:solidFill>
                                <a:srgbClr val="141FF4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r>
                        <a:rPr lang="en-US" altLang="vi-VN" sz="2400" b="0" i="0" smtClean="0">
                          <a:solidFill>
                            <a:srgbClr val="141FF4"/>
                          </a:solidFill>
                          <a:latin typeface="Cambria Math" panose="02040503050406030204" pitchFamily="18" charset="0"/>
                        </a:rPr>
                        <m:t>. </m:t>
                      </m:r>
                      <m:r>
                        <m:rPr>
                          <m:sty m:val="p"/>
                        </m:rPr>
                        <a:rPr lang="en-US" altLang="vi-VN" sz="2400" b="0" i="0" smtClean="0">
                          <a:solidFill>
                            <a:srgbClr val="141FF4"/>
                          </a:solidFill>
                          <a:latin typeface="Cambria Math" panose="02040503050406030204" pitchFamily="18" charset="0"/>
                        </a:rPr>
                        <m:t>Q</m:t>
                      </m:r>
                      <m:r>
                        <a:rPr lang="en-US" altLang="vi-VN" sz="2400" b="0" i="0" smtClean="0">
                          <a:solidFill>
                            <a:srgbClr val="141FF4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altLang="vi-VN" sz="2400" b="0" i="1" smtClean="0">
                              <a:solidFill>
                                <a:srgbClr val="141FF4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vi-VN" sz="2400" b="0" i="1" smtClean="0">
                                  <a:solidFill>
                                    <a:srgbClr val="141FF4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altLang="vi-VN" sz="2400" b="0" i="1" smtClean="0">
                                  <a:solidFill>
                                    <a:srgbClr val="141FF4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altLang="vi-VN" sz="2400" b="0" i="1" smtClean="0">
                                  <a:solidFill>
                                    <a:srgbClr val="141FF4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vi-VN" sz="2400" b="0" i="1" smtClean="0">
                              <a:solidFill>
                                <a:srgbClr val="141FF4"/>
                              </a:solidFill>
                              <a:latin typeface="Cambria Math" panose="02040503050406030204" pitchFamily="18" charset="0"/>
                            </a:rPr>
                            <m:t> −4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vi-VN" sz="2400" b="0" i="1" smtClean="0">
                                  <a:solidFill>
                                    <a:srgbClr val="141FF4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altLang="vi-VN" sz="2400" b="0" i="1" smtClean="0">
                                  <a:solidFill>
                                    <a:srgbClr val="141FF4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altLang="vi-VN" sz="2400" b="0" i="1" smtClean="0">
                                  <a:solidFill>
                                    <a:srgbClr val="141FF4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vi-VN" sz="2400" b="0" i="1" smtClean="0">
                              <a:solidFill>
                                <a:srgbClr val="141FF4"/>
                              </a:solidFill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altLang="vi-VN" sz="2400" b="0" i="1" smtClean="0">
                              <a:solidFill>
                                <a:srgbClr val="141FF4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7576" y="2803169"/>
                <a:ext cx="3012491" cy="8334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/>
          <p:cNvGrpSpPr/>
          <p:nvPr/>
        </p:nvGrpSpPr>
        <p:grpSpPr>
          <a:xfrm>
            <a:off x="6682986" y="3558289"/>
            <a:ext cx="4089517" cy="670610"/>
            <a:chOff x="4749683" y="3500867"/>
            <a:chExt cx="4089517" cy="833498"/>
          </a:xfrm>
        </p:grpSpPr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9" name="Rectangle 28"/>
                <p:cNvSpPr/>
                <p:nvPr/>
              </p:nvSpPr>
              <p:spPr>
                <a:xfrm>
                  <a:off x="5693659" y="3500867"/>
                  <a:ext cx="3145541" cy="83349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altLang="vi-VN" sz="2400" b="0" i="0" smtClean="0">
                            <a:solidFill>
                              <a:srgbClr val="A23743"/>
                            </a:solidFill>
                            <a:latin typeface="Cambria Math" panose="02040503050406030204" pitchFamily="18" charset="0"/>
                          </a:rPr>
                          <m:t>Q</m:t>
                        </m:r>
                        <m:r>
                          <a:rPr lang="en-US" altLang="vi-VN" sz="2400" b="0" i="0" smtClean="0">
                            <a:solidFill>
                              <a:srgbClr val="A23743"/>
                            </a:solidFill>
                            <a:latin typeface="Cambria Math" panose="02040503050406030204" pitchFamily="18" charset="0"/>
                          </a:rPr>
                          <m:t>= </m:t>
                        </m:r>
                        <m:f>
                          <m:fPr>
                            <m:ctrlPr>
                              <a:rPr lang="en-US" altLang="vi-VN" sz="2400" b="0" i="1" smtClean="0">
                                <a:solidFill>
                                  <a:srgbClr val="A23743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altLang="vi-VN" sz="2400" b="0" i="1" smtClean="0">
                                    <a:solidFill>
                                      <a:srgbClr val="A23743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altLang="vi-VN" sz="2400" b="0" i="1" smtClean="0">
                                    <a:solidFill>
                                      <a:srgbClr val="A23743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altLang="vi-VN" sz="2400" b="0" i="1" smtClean="0">
                                    <a:solidFill>
                                      <a:srgbClr val="A23743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vi-VN" sz="2400" b="0" i="1" smtClean="0">
                                <a:solidFill>
                                  <a:srgbClr val="A23743"/>
                                </a:solidFill>
                                <a:latin typeface="Cambria Math" panose="02040503050406030204" pitchFamily="18" charset="0"/>
                              </a:rPr>
                              <m:t> −4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altLang="vi-VN" sz="2400" b="0" i="1" smtClean="0">
                                    <a:solidFill>
                                      <a:srgbClr val="A23743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altLang="vi-VN" sz="2400" b="0" i="1" smtClean="0">
                                    <a:solidFill>
                                      <a:srgbClr val="A23743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altLang="vi-VN" sz="2400" b="0" i="1" smtClean="0">
                                    <a:solidFill>
                                      <a:srgbClr val="A23743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vi-VN" sz="2400" b="0" i="1" smtClean="0">
                                <a:solidFill>
                                  <a:srgbClr val="A23743"/>
                                </a:solidFill>
                                <a:latin typeface="Cambria Math" panose="02040503050406030204" pitchFamily="18" charset="0"/>
                              </a:rPr>
                              <m:t> −</m:t>
                            </m:r>
                            <m:r>
                              <a:rPr lang="en-US" altLang="vi-VN" sz="2400" b="0" i="1" smtClean="0">
                                <a:solidFill>
                                  <a:srgbClr val="A23743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en-US" altLang="vi-VN" sz="2400" b="0" i="1" smtClean="0">
                            <a:solidFill>
                              <a:srgbClr val="A23743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f>
                          <m:fPr>
                            <m:ctrlPr>
                              <a:rPr lang="en-US" altLang="vi-VN" sz="2400" i="1">
                                <a:solidFill>
                                  <a:srgbClr val="A23743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altLang="vi-VN" sz="2400" i="1">
                                    <a:solidFill>
                                      <a:srgbClr val="A23743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vi-VN" sz="2400">
                                    <a:solidFill>
                                      <a:srgbClr val="A23743"/>
                                    </a:solidFill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  <m:sup>
                                <m:r>
                                  <a:rPr lang="en-US" altLang="vi-VN" sz="2400">
                                    <a:solidFill>
                                      <a:srgbClr val="A23743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vi-VN" sz="2400">
                                <a:solidFill>
                                  <a:srgbClr val="A23743"/>
                                </a:solidFill>
                                <a:latin typeface="Cambria Math" panose="02040503050406030204" pitchFamily="18" charset="0"/>
                              </a:rPr>
                              <m:t>+2</m:t>
                            </m:r>
                            <m:r>
                              <m:rPr>
                                <m:sty m:val="p"/>
                              </m:rPr>
                              <a:rPr lang="en-US" altLang="vi-VN" sz="2400">
                                <a:solidFill>
                                  <a:srgbClr val="A23743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US" altLang="vi-VN" sz="2400">
                                <a:solidFill>
                                  <a:srgbClr val="A23743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lang="en-US" altLang="vi-VN" sz="2400">
                                <a:solidFill>
                                  <a:srgbClr val="A23743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oMath>
                    </m:oMathPara>
                  </a14:m>
                  <a:endParaRPr lang="vi-VN" sz="2400" dirty="0">
                    <a:solidFill>
                      <a:srgbClr val="A23743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>
            <p:sp>
              <p:nvSpPr>
                <p:cNvPr id="29" name="Rectangle 2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93659" y="3500867"/>
                  <a:ext cx="3145541" cy="833498"/>
                </a:xfrm>
                <a:prstGeom prst="rect">
                  <a:avLst/>
                </a:prstGeom>
                <a:blipFill>
                  <a:blip r:embed="rId3"/>
                  <a:stretch>
                    <a:fillRect b="-16364"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" name="Rectangle 2"/>
            <p:cNvSpPr/>
            <p:nvPr/>
          </p:nvSpPr>
          <p:spPr>
            <a:xfrm>
              <a:off x="4749683" y="3695355"/>
              <a:ext cx="110158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vi-VN" sz="2800" i="1" dirty="0">
                  <a:solidFill>
                    <a:srgbClr val="A2374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Gợi ý:</a:t>
              </a:r>
              <a:endParaRPr lang="vi-VN" sz="2800" i="1" dirty="0">
                <a:solidFill>
                  <a:srgbClr val="A23743"/>
                </a:solidFill>
              </a:endParaRPr>
            </a:p>
          </p:txBody>
        </p:sp>
      </p:grpSp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1239357" y="4492124"/>
            <a:ext cx="714699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vi-VN" sz="2800" dirty="0" smtClean="0">
                <a:solidFill>
                  <a:srgbClr val="141F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Bài tập</a:t>
            </a:r>
            <a:r>
              <a:rPr lang="en-US" alt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alt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</a:t>
            </a:r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 </a:t>
            </a:r>
            <a:r>
              <a:rPr lang="en-US" alt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en-US" altLang="vi-VN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giỏi: Bài 39-SBT/23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9531" y="2975040"/>
            <a:ext cx="4336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141F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Tìm phân thức Q biết:</a:t>
            </a:r>
            <a:endParaRPr lang="vi-VN" sz="2800" dirty="0">
              <a:solidFill>
                <a:srgbClr val="141FF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C05C-0F6D-48FD-A430-C84FD802B6F6}" type="slidenum">
              <a:rPr lang="vi-VN" smtClean="0"/>
              <a:pPr/>
              <a:t>13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xmlns="" val="1387645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0" y="9388"/>
            <a:ext cx="12192000" cy="55399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Hoạt</a:t>
            </a:r>
            <a:r>
              <a:rPr lang="en-US" altLang="vi-VN" sz="30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Động</a:t>
            </a:r>
            <a:r>
              <a:rPr lang="en-US" altLang="vi-VN" sz="30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Mở</a:t>
            </a:r>
            <a:r>
              <a:rPr lang="en-US" altLang="vi-VN" sz="30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Đầu</a:t>
            </a:r>
            <a:endParaRPr lang="en-US" altLang="vi-VN" sz="3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792024" y="2104010"/>
            <a:ext cx="39949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Áp dụng tính nhân</a:t>
            </a:r>
            <a:endParaRPr lang="en-US" altLang="vi-VN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703889" y="809709"/>
            <a:ext cx="8552067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 Phát biểu </a:t>
            </a: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quy tắc nhân hai phân thức </a:t>
            </a:r>
            <a:r>
              <a:rPr lang="en-US" altLang="vi-VN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đại</a:t>
            </a: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tổng</a:t>
            </a: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quát</a:t>
            </a: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?</a:t>
            </a:r>
            <a:endParaRPr lang="en-US" altLang="vi-VN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34337421"/>
              </p:ext>
            </p:extLst>
          </p:nvPr>
        </p:nvGraphicFramePr>
        <p:xfrm>
          <a:off x="5516401" y="1938405"/>
          <a:ext cx="1828800" cy="915987"/>
        </p:xfrm>
        <a:graphic>
          <a:graphicData uri="http://schemas.openxmlformats.org/presentationml/2006/ole">
            <p:oleObj spid="_x0000_s1188" name="Equation" r:id="rId4" imgW="804600" imgH="398880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2911794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8586834" y="7225630"/>
            <a:ext cx="4128202" cy="2041540"/>
          </a:xfrm>
          <a:prstGeom prst="cloudCallout">
            <a:avLst>
              <a:gd name="adj1" fmla="val -31211"/>
              <a:gd name="adj2" fmla="val -58115"/>
            </a:avLst>
          </a:prstGeom>
          <a:gradFill rotWithShape="1">
            <a:gsLst>
              <a:gs pos="0">
                <a:srgbClr val="CCFF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vi-VN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Hai phân thức này gọi là nghịch đảo của nhau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425262" y="699238"/>
            <a:ext cx="40556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1. Phân thức nghịch đảo:</a:t>
            </a:r>
          </a:p>
        </p:txBody>
      </p:sp>
      <p:graphicFrame>
        <p:nvGraphicFramePr>
          <p:cNvPr id="1742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35333371"/>
              </p:ext>
            </p:extLst>
          </p:nvPr>
        </p:nvGraphicFramePr>
        <p:xfrm>
          <a:off x="1713921" y="2416806"/>
          <a:ext cx="3883751" cy="972358"/>
        </p:xfrm>
        <a:graphic>
          <a:graphicData uri="http://schemas.openxmlformats.org/presentationml/2006/ole">
            <p:oleObj spid="_x0000_s3378" name="Equation" r:id="rId4" imgW="2062800" imgH="510480" progId="Equation.DSMT4">
              <p:embed/>
            </p:oleObj>
          </a:graphicData>
        </a:graphic>
      </p:graphicFrame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-3096" y="-4049"/>
            <a:ext cx="1219200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66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vi-VN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Tiết</a:t>
            </a: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33: PH</a:t>
            </a: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ÉP 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CHIA CÁC PHÂN THỨC ĐẠI SỐ</a:t>
            </a: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635968" y="1269760"/>
            <a:ext cx="414384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?</a:t>
            </a:r>
            <a:r>
              <a:rPr lang="en-US" altLang="vi-VN" sz="32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Làm tính nhân phân thức: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57424" y="1955790"/>
            <a:ext cx="1233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Bài giải</a:t>
            </a:r>
            <a:endParaRPr lang="vi-VN"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04622851"/>
              </p:ext>
            </p:extLst>
          </p:nvPr>
        </p:nvGraphicFramePr>
        <p:xfrm>
          <a:off x="4731585" y="1104153"/>
          <a:ext cx="1828800" cy="915987"/>
        </p:xfrm>
        <a:graphic>
          <a:graphicData uri="http://schemas.openxmlformats.org/presentationml/2006/ole">
            <p:oleObj spid="_x0000_s3379" name="Equation" r:id="rId5" imgW="804600" imgH="398880" progId="Equation.DSMT4">
              <p:embed/>
            </p:oleObj>
          </a:graphicData>
        </a:graphic>
      </p:graphicFrame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extBox 1"/>
              <p:cNvSpPr txBox="1"/>
              <p:nvPr/>
            </p:nvSpPr>
            <p:spPr>
              <a:xfrm>
                <a:off x="1713920" y="3419569"/>
                <a:ext cx="4125407" cy="764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141FF4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rgbClr val="141FF4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rgbClr val="141FF4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rgbClr val="141FF4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141FF4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2800" b="0" i="1" smtClean="0">
                            <a:solidFill>
                              <a:srgbClr val="141FF4"/>
                            </a:solidFill>
                            <a:latin typeface="Cambria Math" panose="02040503050406030204" pitchFamily="18" charset="0"/>
                          </a:rPr>
                          <m:t>+ 5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141FF4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solidFill>
                              <a:srgbClr val="141FF4"/>
                            </a:solidFill>
                            <a:latin typeface="Cambria Math" panose="02040503050406030204" pitchFamily="18" charset="0"/>
                          </a:rPr>
                          <m:t> − 7</m:t>
                        </m:r>
                      </m:den>
                    </m:f>
                    <m:r>
                      <a:rPr lang="en-US" sz="2800" b="0" i="1" smtClean="0">
                        <a:solidFill>
                          <a:srgbClr val="141FF4"/>
                        </a:solidFill>
                        <a:latin typeface="Cambria Math" panose="02040503050406030204" pitchFamily="18" charset="0"/>
                      </a:rPr>
                      <m:t>.</m:t>
                    </m:r>
                    <m:f>
                      <m:fPr>
                        <m:ctrlPr>
                          <a:rPr lang="en-US" sz="2800" b="0" i="1" smtClean="0">
                            <a:solidFill>
                              <a:srgbClr val="141FF4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141FF4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solidFill>
                              <a:srgbClr val="141FF4"/>
                            </a:solidFill>
                            <a:latin typeface="Cambria Math" panose="02040503050406030204" pitchFamily="18" charset="0"/>
                          </a:rPr>
                          <m:t> − 7</m:t>
                        </m:r>
                      </m:num>
                      <m:den>
                        <m:sSup>
                          <m:sSupPr>
                            <m:ctrlPr>
                              <a:rPr lang="en-US" sz="2800" i="1">
                                <a:solidFill>
                                  <a:srgbClr val="141FF4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141FF4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141FF4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rgbClr val="141FF4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solidFill>
                              <a:srgbClr val="141FF4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i="1">
                            <a:solidFill>
                              <a:srgbClr val="141FF4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800" b="0" i="1" smtClean="0">
                        <a:solidFill>
                          <a:srgbClr val="141FF4"/>
                        </a:solidFill>
                        <a:latin typeface="Cambria Math" panose="02040503050406030204" pitchFamily="18" charset="0"/>
                      </a:rPr>
                      <m:t>=1  (∗)</m:t>
                    </m:r>
                  </m:oMath>
                </a14:m>
                <a:endParaRPr lang="vi-VN" sz="2800" dirty="0">
                  <a:solidFill>
                    <a:srgbClr val="141FF4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920" y="3419569"/>
                <a:ext cx="4125407" cy="764568"/>
              </a:xfrm>
              <a:prstGeom prst="rect">
                <a:avLst/>
              </a:prstGeom>
              <a:blipFill>
                <a:blip r:embed="rId6"/>
                <a:stretch>
                  <a:fillRect l="-2954" b="-88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-1933299" y="7410085"/>
            <a:ext cx="59602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vi-VN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latin typeface="Times New Roman" panose="02020603050405020304" pitchFamily="18" charset="0"/>
              </a:rPr>
              <a:t>Thế nào là hai phân </a:t>
            </a:r>
            <a:r>
              <a:rPr lang="en-US" altLang="vi-VN" sz="28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latin typeface="Times New Roman" panose="02020603050405020304" pitchFamily="18" charset="0"/>
              </a:rPr>
              <a:t>t</a:t>
            </a:r>
            <a:r>
              <a:rPr lang="en-US" altLang="vi-VN" sz="2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latin typeface="Times New Roman" panose="02020603050405020304" pitchFamily="18" charset="0"/>
              </a:rPr>
              <a:t>hức nghịch đảo?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9" name="TextBox 18"/>
              <p:cNvSpPr txBox="1"/>
              <p:nvPr/>
            </p:nvSpPr>
            <p:spPr>
              <a:xfrm>
                <a:off x="3489685" y="7138332"/>
                <a:ext cx="4794067" cy="13947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 thầy thay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p>
                        <m:r>
                          <a:rPr lang="en-US" sz="28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2800" b="1" i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1" i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r>
                  <a:rPr lang="en-US" sz="28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A </a:t>
                </a:r>
              </a:p>
              <a:p>
                <a:r>
                  <a:rPr lang="en-US" sz="2800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 </a:t>
                </a:r>
                <a:r>
                  <a:rPr lang="en-US" sz="28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– 7 = B </a:t>
                </a:r>
                <a:r>
                  <a:rPr lang="en-US" sz="2800" b="1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 ta có biểu thức (*) thành biểu thức nào?</a:t>
                </a:r>
                <a:endParaRPr lang="vi-VN" sz="2800" b="1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9685" y="7138332"/>
                <a:ext cx="4794067" cy="1394741"/>
              </a:xfrm>
              <a:prstGeom prst="rect">
                <a:avLst/>
              </a:prstGeom>
              <a:blipFill>
                <a:blip r:embed="rId7"/>
                <a:stretch>
                  <a:fillRect l="-2541" t="-3930" r="-4320" b="-1135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635968" y="4170778"/>
            <a:ext cx="10721843" cy="49244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vi-VN" sz="2600" b="1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Hai </a:t>
            </a:r>
            <a:r>
              <a:rPr lang="en-US" altLang="vi-VN" sz="26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phân thức được gọi là </a:t>
            </a:r>
            <a:r>
              <a:rPr lang="en-US" altLang="vi-VN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nghịch đảo </a:t>
            </a:r>
            <a:r>
              <a:rPr lang="en-US" altLang="vi-VN" sz="26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của nhau nếu </a:t>
            </a:r>
            <a:r>
              <a:rPr lang="en-US" altLang="vi-VN" sz="2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tích của chúng bằng </a:t>
            </a:r>
            <a:r>
              <a:rPr lang="en-US" altLang="vi-VN" sz="26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endParaRPr lang="en-US" altLang="vi-VN" sz="2600" b="1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719738" y="4834285"/>
            <a:ext cx="120247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Ví dụ:</a:t>
            </a:r>
          </a:p>
        </p:txBody>
      </p:sp>
      <p:grpSp>
        <p:nvGrpSpPr>
          <p:cNvPr id="22" name="Group 49"/>
          <p:cNvGrpSpPr>
            <a:grpSpLocks/>
          </p:cNvGrpSpPr>
          <p:nvPr/>
        </p:nvGrpSpPr>
        <p:grpSpPr bwMode="auto">
          <a:xfrm>
            <a:off x="1838441" y="4714807"/>
            <a:ext cx="8229600" cy="990600"/>
            <a:chOff x="288" y="1824"/>
            <a:chExt cx="5184" cy="624"/>
          </a:xfrm>
        </p:grpSpPr>
        <p:graphicFrame>
          <p:nvGraphicFramePr>
            <p:cNvPr id="23" name="Object 38"/>
            <p:cNvGraphicFramePr>
              <a:graphicFrameLocks noChangeAspect="1"/>
            </p:cNvGraphicFramePr>
            <p:nvPr/>
          </p:nvGraphicFramePr>
          <p:xfrm>
            <a:off x="288" y="1824"/>
            <a:ext cx="623" cy="624"/>
          </p:xfrm>
          <a:graphic>
            <a:graphicData uri="http://schemas.openxmlformats.org/presentationml/2006/ole">
              <p:oleObj spid="_x0000_s3380" name="Equation" r:id="rId8" imgW="397800" imgH="398880" progId="Equation.DSMT4">
                <p:embed/>
              </p:oleObj>
            </a:graphicData>
          </a:graphic>
        </p:graphicFrame>
        <p:graphicFrame>
          <p:nvGraphicFramePr>
            <p:cNvPr id="24" name="Object 39"/>
            <p:cNvGraphicFramePr>
              <a:graphicFrameLocks noChangeAspect="1"/>
            </p:cNvGraphicFramePr>
            <p:nvPr/>
          </p:nvGraphicFramePr>
          <p:xfrm>
            <a:off x="1296" y="1860"/>
            <a:ext cx="624" cy="588"/>
          </p:xfrm>
          <a:graphic>
            <a:graphicData uri="http://schemas.openxmlformats.org/presentationml/2006/ole">
              <p:oleObj spid="_x0000_s3381" name="Equation" r:id="rId9" imgW="397800" imgH="371160" progId="Equation.DSMT4">
                <p:embed/>
              </p:oleObj>
            </a:graphicData>
          </a:graphic>
        </p:graphicFrame>
        <p:sp>
          <p:nvSpPr>
            <p:cNvPr id="25" name="Text Box 42"/>
            <p:cNvSpPr txBox="1">
              <a:spLocks noChangeArrowheads="1"/>
            </p:cNvSpPr>
            <p:nvPr/>
          </p:nvSpPr>
          <p:spPr bwMode="auto">
            <a:xfrm>
              <a:off x="912" y="1989"/>
              <a:ext cx="456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800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và              là hai phân thức nghịch đảo của nhau.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4178221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6" grpId="0"/>
      <p:bldP spid="17429" grpId="0"/>
      <p:bldP spid="3" grpId="0"/>
      <p:bldP spid="2" grpId="0" animBg="1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0" y="0"/>
            <a:ext cx="1219200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66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ÉP CHIA CÁC PHÂN THỨC ĐẠI SỐ</a:t>
            </a:r>
          </a:p>
        </p:txBody>
      </p:sp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107156" y="599856"/>
            <a:ext cx="402321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1. Phân thức nghịch đảo:</a:t>
            </a:r>
          </a:p>
        </p:txBody>
      </p:sp>
      <p:graphicFrame>
        <p:nvGraphicFramePr>
          <p:cNvPr id="70680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90825949"/>
              </p:ext>
            </p:extLst>
          </p:nvPr>
        </p:nvGraphicFramePr>
        <p:xfrm>
          <a:off x="5465667" y="3994521"/>
          <a:ext cx="366713" cy="812800"/>
        </p:xfrm>
        <a:graphic>
          <a:graphicData uri="http://schemas.openxmlformats.org/presentationml/2006/ole">
            <p:oleObj spid="_x0000_s6130" name="Equation" r:id="rId4" imgW="166680" imgH="371160" progId="Equation.DSMT4">
              <p:embed/>
            </p:oleObj>
          </a:graphicData>
        </a:graphic>
      </p:graphicFrame>
      <p:graphicFrame>
        <p:nvGraphicFramePr>
          <p:cNvPr id="70681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01540204"/>
              </p:ext>
            </p:extLst>
          </p:nvPr>
        </p:nvGraphicFramePr>
        <p:xfrm>
          <a:off x="5375800" y="5007812"/>
          <a:ext cx="366713" cy="812800"/>
        </p:xfrm>
        <a:graphic>
          <a:graphicData uri="http://schemas.openxmlformats.org/presentationml/2006/ole">
            <p:oleObj spid="_x0000_s6131" name="Equation" r:id="rId5" imgW="166680" imgH="371160" progId="Equation.DSMT4">
              <p:embed/>
            </p:oleObj>
          </a:graphicData>
        </a:graphic>
      </p:graphicFrame>
      <p:grpSp>
        <p:nvGrpSpPr>
          <p:cNvPr id="70692" name="Group 36"/>
          <p:cNvGrpSpPr>
            <a:grpSpLocks/>
          </p:cNvGrpSpPr>
          <p:nvPr/>
        </p:nvGrpSpPr>
        <p:grpSpPr bwMode="auto">
          <a:xfrm>
            <a:off x="249010" y="4052006"/>
            <a:ext cx="5770790" cy="812800"/>
            <a:chOff x="702" y="2496"/>
            <a:chExt cx="3872" cy="512"/>
          </a:xfrm>
        </p:grpSpPr>
        <p:graphicFrame>
          <p:nvGraphicFramePr>
            <p:cNvPr id="70677" name="Object 21"/>
            <p:cNvGraphicFramePr>
              <a:graphicFrameLocks noChangeAspect="1"/>
            </p:cNvGraphicFramePr>
            <p:nvPr/>
          </p:nvGraphicFramePr>
          <p:xfrm>
            <a:off x="702" y="2496"/>
            <a:ext cx="231" cy="512"/>
          </p:xfrm>
          <a:graphic>
            <a:graphicData uri="http://schemas.openxmlformats.org/presentationml/2006/ole">
              <p:oleObj spid="_x0000_s6132" name="Equation" r:id="rId6" imgW="166680" imgH="371160" progId="Equation.DSMT4">
                <p:embed/>
              </p:oleObj>
            </a:graphicData>
          </a:graphic>
        </p:graphicFrame>
        <p:sp>
          <p:nvSpPr>
            <p:cNvPr id="70685" name="Text Box 29"/>
            <p:cNvSpPr txBox="1">
              <a:spLocks noChangeArrowheads="1"/>
            </p:cNvSpPr>
            <p:nvPr/>
          </p:nvSpPr>
          <p:spPr bwMode="auto">
            <a:xfrm>
              <a:off x="926" y="2568"/>
              <a:ext cx="364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là phân thức nghịch đảo của phân thức</a:t>
              </a:r>
            </a:p>
          </p:txBody>
        </p:sp>
      </p:grpSp>
      <p:grpSp>
        <p:nvGrpSpPr>
          <p:cNvPr id="70693" name="Group 37"/>
          <p:cNvGrpSpPr>
            <a:grpSpLocks/>
          </p:cNvGrpSpPr>
          <p:nvPr/>
        </p:nvGrpSpPr>
        <p:grpSpPr bwMode="auto">
          <a:xfrm>
            <a:off x="228143" y="4955056"/>
            <a:ext cx="5638587" cy="812800"/>
            <a:chOff x="-884" y="3339"/>
            <a:chExt cx="3830" cy="512"/>
          </a:xfrm>
        </p:grpSpPr>
        <p:graphicFrame>
          <p:nvGraphicFramePr>
            <p:cNvPr id="70674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983773449"/>
                </p:ext>
              </p:extLst>
            </p:nvPr>
          </p:nvGraphicFramePr>
          <p:xfrm>
            <a:off x="-884" y="3339"/>
            <a:ext cx="231" cy="512"/>
          </p:xfrm>
          <a:graphic>
            <a:graphicData uri="http://schemas.openxmlformats.org/presentationml/2006/ole">
              <p:oleObj spid="_x0000_s6133" name="Equation" r:id="rId7" imgW="166680" imgH="371160" progId="Equation.DSMT4">
                <p:embed/>
              </p:oleObj>
            </a:graphicData>
          </a:graphic>
        </p:graphicFrame>
        <p:sp>
          <p:nvSpPr>
            <p:cNvPr id="70686" name="Text Box 30"/>
            <p:cNvSpPr txBox="1">
              <a:spLocks noChangeArrowheads="1"/>
            </p:cNvSpPr>
            <p:nvPr/>
          </p:nvSpPr>
          <p:spPr bwMode="auto">
            <a:xfrm>
              <a:off x="-702" y="3449"/>
              <a:ext cx="364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là phân thức nghịch đảo của phân thức</a:t>
              </a:r>
            </a:p>
          </p:txBody>
        </p:sp>
      </p:grpSp>
      <p:grpSp>
        <p:nvGrpSpPr>
          <p:cNvPr id="70694" name="Group 38"/>
          <p:cNvGrpSpPr>
            <a:grpSpLocks/>
          </p:cNvGrpSpPr>
          <p:nvPr/>
        </p:nvGrpSpPr>
        <p:grpSpPr bwMode="auto">
          <a:xfrm>
            <a:off x="239713" y="5796728"/>
            <a:ext cx="5738813" cy="812800"/>
            <a:chOff x="-854" y="3600"/>
            <a:chExt cx="3615" cy="512"/>
          </a:xfrm>
        </p:grpSpPr>
        <p:graphicFrame>
          <p:nvGraphicFramePr>
            <p:cNvPr id="70689" name="Object 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764245959"/>
                </p:ext>
              </p:extLst>
            </p:nvPr>
          </p:nvGraphicFramePr>
          <p:xfrm>
            <a:off x="-854" y="3600"/>
            <a:ext cx="231" cy="512"/>
          </p:xfrm>
          <a:graphic>
            <a:graphicData uri="http://schemas.openxmlformats.org/presentationml/2006/ole">
              <p:oleObj spid="_x0000_s6134" name="Equation" r:id="rId8" imgW="166680" imgH="371160" progId="Equation.DSMT4">
                <p:embed/>
              </p:oleObj>
            </a:graphicData>
          </a:graphic>
        </p:graphicFrame>
        <p:graphicFrame>
          <p:nvGraphicFramePr>
            <p:cNvPr id="70690" name="Object 3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690390963"/>
                </p:ext>
              </p:extLst>
            </p:nvPr>
          </p:nvGraphicFramePr>
          <p:xfrm>
            <a:off x="-323" y="3600"/>
            <a:ext cx="231" cy="512"/>
          </p:xfrm>
          <a:graphic>
            <a:graphicData uri="http://schemas.openxmlformats.org/presentationml/2006/ole">
              <p:oleObj spid="_x0000_s6135" name="Equation" r:id="rId9" imgW="166680" imgH="371160" progId="Equation.DSMT4">
                <p:embed/>
              </p:oleObj>
            </a:graphicData>
          </a:graphic>
        </p:graphicFrame>
        <p:sp>
          <p:nvSpPr>
            <p:cNvPr id="70691" name="Text Box 35"/>
            <p:cNvSpPr txBox="1">
              <a:spLocks noChangeArrowheads="1"/>
            </p:cNvSpPr>
            <p:nvPr/>
          </p:nvSpPr>
          <p:spPr bwMode="auto">
            <a:xfrm>
              <a:off x="-612" y="3682"/>
              <a:ext cx="337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i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và      là phân thức nghịch đảo của nhau.</a:t>
              </a:r>
            </a:p>
          </p:txBody>
        </p:sp>
      </p:grpSp>
      <p:cxnSp>
        <p:nvCxnSpPr>
          <p:cNvPr id="3" name="Straight Connector 2"/>
          <p:cNvCxnSpPr/>
          <p:nvPr/>
        </p:nvCxnSpPr>
        <p:spPr>
          <a:xfrm>
            <a:off x="6019800" y="604728"/>
            <a:ext cx="0" cy="6258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TextBox 4"/>
              <p:cNvSpPr txBox="1"/>
              <p:nvPr/>
            </p:nvSpPr>
            <p:spPr>
              <a:xfrm>
                <a:off x="313132" y="2795218"/>
                <a:ext cx="5120376" cy="6202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vi-VN" sz="2800" dirty="0" smtClean="0">
                    <a:solidFill>
                      <a:srgbClr val="141FF4"/>
                    </a:solidFill>
                    <a:latin typeface="+mj-lt"/>
                  </a:rPr>
                  <a:t>Tổng quát: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vi-VN" sz="2800" b="0" i="0" smtClean="0">
                        <a:solidFill>
                          <a:srgbClr val="141FF4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lang="vi-VN" sz="2800" b="0" i="0" smtClean="0">
                        <a:solidFill>
                          <a:srgbClr val="141FF4"/>
                        </a:solidFill>
                        <a:latin typeface="Cambria Math" panose="02040503050406030204" pitchFamily="18" charset="0"/>
                      </a:rPr>
                      <m:t>ế</m:t>
                    </m:r>
                    <m:r>
                      <m:rPr>
                        <m:sty m:val="p"/>
                      </m:rPr>
                      <a:rPr lang="vi-VN" sz="2800" b="0" i="0" smtClean="0">
                        <a:solidFill>
                          <a:srgbClr val="141FF4"/>
                        </a:solidFill>
                        <a:latin typeface="Cambria Math" panose="02040503050406030204" pitchFamily="18" charset="0"/>
                      </a:rPr>
                      <m:t>u</m:t>
                    </m:r>
                    <m:r>
                      <a:rPr lang="vi-VN" sz="2800" b="0" i="0" smtClean="0">
                        <a:solidFill>
                          <a:srgbClr val="141FF4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vi-VN" sz="2800" i="1">
                            <a:solidFill>
                              <a:srgbClr val="141FF4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vi-VN" sz="2800" b="0" i="0">
                            <a:solidFill>
                              <a:srgbClr val="141FF4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vi-VN" sz="2800" b="0" i="0">
                            <a:solidFill>
                              <a:srgbClr val="141FF4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vi-VN" sz="2800" b="0" i="0" smtClean="0">
                        <a:solidFill>
                          <a:srgbClr val="141FF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 </m:t>
                    </m:r>
                    <m:r>
                      <m:rPr>
                        <m:sty m:val="p"/>
                      </m:rPr>
                      <a:rPr lang="vi-VN" sz="2800" b="0" i="0" smtClean="0">
                        <a:solidFill>
                          <a:srgbClr val="141FF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th</m:t>
                    </m:r>
                    <m:r>
                      <a:rPr lang="vi-VN" sz="2800" b="0" i="0" smtClean="0">
                        <a:solidFill>
                          <a:srgbClr val="141FF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ì </m:t>
                    </m:r>
                    <m:f>
                      <m:fPr>
                        <m:ctrlPr>
                          <a:rPr lang="vi-VN" sz="2800" i="1" smtClean="0">
                            <a:solidFill>
                              <a:srgbClr val="141FF4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vi-VN" sz="2800" b="0" i="0" smtClean="0">
                            <a:solidFill>
                              <a:srgbClr val="141FF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vi-VN" sz="2800" b="0" i="0" smtClean="0">
                            <a:solidFill>
                              <a:srgbClr val="141FF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vi-VN" sz="2800" b="0" i="0" smtClean="0">
                        <a:solidFill>
                          <a:srgbClr val="141FF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f>
                      <m:fPr>
                        <m:ctrlPr>
                          <a:rPr lang="vi-VN" sz="2800" i="1" smtClean="0">
                            <a:solidFill>
                              <a:srgbClr val="141FF4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vi-VN" sz="2800" b="0" i="0" smtClean="0">
                            <a:solidFill>
                              <a:srgbClr val="141FF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vi-VN" sz="2800" b="0" i="0" smtClean="0">
                            <a:solidFill>
                              <a:srgbClr val="141FF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</m:t>
                        </m:r>
                      </m:den>
                    </m:f>
                    <m:r>
                      <a:rPr lang="vi-VN" sz="2800" b="0" i="0" smtClean="0">
                        <a:solidFill>
                          <a:srgbClr val="141FF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endParaRPr lang="vi-VN" sz="2800" dirty="0">
                  <a:solidFill>
                    <a:srgbClr val="141FF4"/>
                  </a:solidFill>
                  <a:latin typeface="+mj-lt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32" y="2795218"/>
                <a:ext cx="5120376" cy="620298"/>
              </a:xfrm>
              <a:prstGeom prst="rect">
                <a:avLst/>
              </a:prstGeom>
              <a:blipFill rotWithShape="1">
                <a:blip r:embed="rId10"/>
                <a:stretch>
                  <a:fillRect l="-4167" t="-2970" r="-5119" b="-18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233780" y="1845742"/>
            <a:ext cx="57447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vi-VN" sz="2400" b="1" i="1" dirty="0">
                <a:solidFill>
                  <a:srgbClr val="141FF4"/>
                </a:solidFill>
                <a:latin typeface="Times New Roman" panose="02020603050405020304" pitchFamily="18" charset="0"/>
              </a:rPr>
              <a:t>Hai phân thức được gọi là nghịch đảo của nhau nếu</a:t>
            </a:r>
            <a:r>
              <a:rPr lang="en-US" altLang="vi-VN"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tích của chúng bằng 1</a:t>
            </a:r>
            <a:r>
              <a:rPr lang="en-US" altLang="vi-VN"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0" name="Text Box 34"/>
          <p:cNvSpPr txBox="1">
            <a:spLocks noChangeArrowheads="1"/>
          </p:cNvSpPr>
          <p:nvPr/>
        </p:nvSpPr>
        <p:spPr bwMode="auto">
          <a:xfrm>
            <a:off x="191560" y="3920816"/>
            <a:ext cx="578093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vi-VN" sz="2400" b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làm:</a:t>
            </a:r>
            <a:r>
              <a:rPr lang="en-US" altLang="vi-V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i="1" dirty="0" smtClean="0">
                <a:solidFill>
                  <a:srgbClr val="141F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 tìm phân thức nghịch đảo của phân </a:t>
            </a:r>
            <a:r>
              <a:rPr lang="en-US" altLang="vi-VN" sz="2400" i="1" dirty="0" err="1" smtClean="0">
                <a:solidFill>
                  <a:srgbClr val="141F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2400" i="1" dirty="0" smtClean="0">
                <a:solidFill>
                  <a:srgbClr val="141F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i="1" dirty="0" err="1" smtClean="0">
                <a:solidFill>
                  <a:srgbClr val="141F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vi-VN" sz="2400" i="1" dirty="0" smtClean="0">
                <a:solidFill>
                  <a:srgbClr val="141F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ta chỉ việc </a:t>
            </a:r>
            <a:r>
              <a:rPr lang="en-US" altLang="vi-VN" sz="2400" i="1" u="sng" dirty="0" smtClean="0">
                <a:solidFill>
                  <a:srgbClr val="FB31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 tử và mẫu </a:t>
            </a:r>
            <a:r>
              <a:rPr lang="en-US" altLang="vi-VN" sz="2400" i="1" u="sng" dirty="0">
                <a:solidFill>
                  <a:srgbClr val="FB31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nhau</a:t>
            </a:r>
            <a:r>
              <a:rPr lang="en-US" altLang="vi-VN" sz="2400" i="1" dirty="0">
                <a:solidFill>
                  <a:srgbClr val="A237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i="1" dirty="0" smtClean="0">
                <a:solidFill>
                  <a:srgbClr val="141F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 dấu của phân thức thì giữ nguyên.</a:t>
            </a:r>
            <a:endParaRPr lang="en-US" altLang="vi-VN" sz="2400" i="1" dirty="0">
              <a:solidFill>
                <a:srgbClr val="141FF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 Box 97"/>
          <p:cNvSpPr txBox="1">
            <a:spLocks noChangeArrowheads="1"/>
          </p:cNvSpPr>
          <p:nvPr/>
        </p:nvSpPr>
        <p:spPr bwMode="auto">
          <a:xfrm>
            <a:off x="125813" y="5654431"/>
            <a:ext cx="611119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vi-VN" sz="2400" i="1" dirty="0" smtClean="0">
                <a:solidFill>
                  <a:srgbClr val="141F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*) Chỉ có phân thức khác </a:t>
            </a:r>
            <a:r>
              <a:rPr lang="en-US" altLang="vi-VN" sz="2400" i="1" dirty="0">
                <a:solidFill>
                  <a:srgbClr val="141F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altLang="vi-VN" sz="2400" i="1" dirty="0" smtClean="0">
                <a:solidFill>
                  <a:srgbClr val="141FF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 có phân thức nghịch đảo. </a:t>
            </a:r>
            <a:endParaRPr lang="en-US" altLang="vi-VN" sz="2400" i="1" dirty="0">
              <a:solidFill>
                <a:srgbClr val="141FF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143" y="3525253"/>
            <a:ext cx="1496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solidFill>
                  <a:srgbClr val="141FF4"/>
                </a:solidFill>
                <a:latin typeface="+mj-lt"/>
              </a:rPr>
              <a:t>Do đó:</a:t>
            </a:r>
            <a:endParaRPr lang="vi-VN" sz="2400" dirty="0">
              <a:solidFill>
                <a:srgbClr val="141FF4"/>
              </a:solidFill>
              <a:latin typeface="+mj-lt"/>
            </a:endParaRPr>
          </a:p>
        </p:txBody>
      </p:sp>
      <p:graphicFrame>
        <p:nvGraphicFramePr>
          <p:cNvPr id="3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69184381"/>
              </p:ext>
            </p:extLst>
          </p:nvPr>
        </p:nvGraphicFramePr>
        <p:xfrm>
          <a:off x="4202222" y="979015"/>
          <a:ext cx="1630158" cy="816494"/>
        </p:xfrm>
        <a:graphic>
          <a:graphicData uri="http://schemas.openxmlformats.org/presentationml/2006/ole">
            <p:oleObj spid="_x0000_s6136" name="Equation" r:id="rId11" imgW="804600" imgH="398880" progId="Equation.DSMT4">
              <p:embed/>
            </p:oleObj>
          </a:graphicData>
        </a:graphic>
      </p:graphicFrame>
      <p:sp>
        <p:nvSpPr>
          <p:cNvPr id="32" name="Text Box 21"/>
          <p:cNvSpPr txBox="1">
            <a:spLocks noChangeArrowheads="1"/>
          </p:cNvSpPr>
          <p:nvPr/>
        </p:nvSpPr>
        <p:spPr bwMode="auto">
          <a:xfrm>
            <a:off x="198519" y="1109547"/>
            <a:ext cx="41795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?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vi-VN" sz="20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>
                <a:solidFill>
                  <a:srgbClr val="141FF4"/>
                </a:solidFill>
                <a:latin typeface="Times New Roman" panose="02020603050405020304" pitchFamily="18" charset="0"/>
              </a:rPr>
              <a:t>Làm tính nhân phân thức:</a:t>
            </a: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6105539" y="584775"/>
            <a:ext cx="5982384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6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?</a:t>
            </a:r>
            <a:r>
              <a:rPr lang="en-US" altLang="vi-VN" sz="2600" b="1" dirty="0" smtClean="0">
                <a:solidFill>
                  <a:srgbClr val="FF0066"/>
                </a:solidFill>
                <a:latin typeface="Times New Roman" panose="02020603050405020304" pitchFamily="18" charset="0"/>
              </a:rPr>
              <a:t>2 </a:t>
            </a:r>
            <a:r>
              <a:rPr lang="en-US" altLang="vi-VN" sz="2400" b="1" dirty="0">
                <a:solidFill>
                  <a:srgbClr val="141FF4"/>
                </a:solidFill>
                <a:latin typeface="Times New Roman" panose="02020603050405020304" pitchFamily="18" charset="0"/>
              </a:rPr>
              <a:t>Tìm phân thức nghịch đảo của các phân </a:t>
            </a:r>
            <a:r>
              <a:rPr lang="en-US" altLang="vi-VN" sz="2400" b="1" dirty="0" smtClean="0">
                <a:solidFill>
                  <a:srgbClr val="141FF4"/>
                </a:solidFill>
                <a:latin typeface="Times New Roman" panose="02020603050405020304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vi-VN" sz="2400" b="1" dirty="0">
                <a:solidFill>
                  <a:srgbClr val="141FF4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smtClean="0">
                <a:solidFill>
                  <a:srgbClr val="141FF4"/>
                </a:solidFill>
                <a:latin typeface="Times New Roman" panose="02020603050405020304" pitchFamily="18" charset="0"/>
              </a:rPr>
              <a:t>     thức </a:t>
            </a:r>
            <a:r>
              <a:rPr lang="en-US" altLang="vi-VN" sz="2400" b="1" dirty="0">
                <a:solidFill>
                  <a:srgbClr val="141FF4"/>
                </a:solidFill>
                <a:latin typeface="Times New Roman" panose="02020603050405020304" pitchFamily="18" charset="0"/>
              </a:rPr>
              <a:t>sau:</a:t>
            </a:r>
          </a:p>
        </p:txBody>
      </p: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6096000" y="1749338"/>
            <a:ext cx="5926815" cy="785155"/>
            <a:chOff x="384" y="2688"/>
            <a:chExt cx="4963" cy="664"/>
          </a:xfrm>
        </p:grpSpPr>
        <p:graphicFrame>
          <p:nvGraphicFramePr>
            <p:cNvPr id="42" name="Object 28"/>
            <p:cNvGraphicFramePr>
              <a:graphicFrameLocks noChangeAspect="1"/>
            </p:cNvGraphicFramePr>
            <p:nvPr/>
          </p:nvGraphicFramePr>
          <p:xfrm>
            <a:off x="4320" y="2880"/>
            <a:ext cx="1027" cy="349"/>
          </p:xfrm>
          <a:graphic>
            <a:graphicData uri="http://schemas.openxmlformats.org/presentationml/2006/ole">
              <p:oleObj spid="_x0000_s6137" name="Equation" r:id="rId12" imgW="573480" imgH="185760" progId="Equation.DSMT4">
                <p:embed/>
              </p:oleObj>
            </a:graphicData>
          </a:graphic>
        </p:graphicFrame>
        <p:graphicFrame>
          <p:nvGraphicFramePr>
            <p:cNvPr id="43" name="Object 36"/>
            <p:cNvGraphicFramePr>
              <a:graphicFrameLocks noChangeAspect="1"/>
            </p:cNvGraphicFramePr>
            <p:nvPr/>
          </p:nvGraphicFramePr>
          <p:xfrm>
            <a:off x="3168" y="2736"/>
            <a:ext cx="768" cy="610"/>
          </p:xfrm>
          <a:graphic>
            <a:graphicData uri="http://schemas.openxmlformats.org/presentationml/2006/ole">
              <p:oleObj spid="_x0000_s6138" name="Equation" r:id="rId13" imgW="471600" imgH="371160" progId="Equation.DSMT4">
                <p:embed/>
              </p:oleObj>
            </a:graphicData>
          </a:graphic>
        </p:graphicFrame>
        <p:graphicFrame>
          <p:nvGraphicFramePr>
            <p:cNvPr id="44" name="Object 37"/>
            <p:cNvGraphicFramePr>
              <a:graphicFrameLocks noChangeAspect="1"/>
            </p:cNvGraphicFramePr>
            <p:nvPr/>
          </p:nvGraphicFramePr>
          <p:xfrm>
            <a:off x="384" y="2688"/>
            <a:ext cx="864" cy="648"/>
          </p:xfrm>
          <a:graphic>
            <a:graphicData uri="http://schemas.openxmlformats.org/presentationml/2006/ole">
              <p:oleObj spid="_x0000_s6139" name="Equation" r:id="rId14" imgW="536400" imgH="398880" progId="Equation.DSMT4">
                <p:embed/>
              </p:oleObj>
            </a:graphicData>
          </a:graphic>
        </p:graphicFrame>
        <p:graphicFrame>
          <p:nvGraphicFramePr>
            <p:cNvPr id="45" name="Object 38"/>
            <p:cNvGraphicFramePr>
              <a:graphicFrameLocks noChangeAspect="1"/>
            </p:cNvGraphicFramePr>
            <p:nvPr/>
          </p:nvGraphicFramePr>
          <p:xfrm>
            <a:off x="1584" y="2688"/>
            <a:ext cx="1248" cy="664"/>
          </p:xfrm>
          <a:graphic>
            <a:graphicData uri="http://schemas.openxmlformats.org/presentationml/2006/ole">
              <p:oleObj spid="_x0000_s6140" name="Equation" r:id="rId15" imgW="758520" imgH="398880" progId="Equation.DSMT4">
                <p:embed/>
              </p:oleObj>
            </a:graphicData>
          </a:graphic>
        </p:graphicFrame>
      </p:grpSp>
      <p:sp>
        <p:nvSpPr>
          <p:cNvPr id="46" name="TextBox 45"/>
          <p:cNvSpPr txBox="1"/>
          <p:nvPr/>
        </p:nvSpPr>
        <p:spPr>
          <a:xfrm>
            <a:off x="7982977" y="2591856"/>
            <a:ext cx="1233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Bài giải</a:t>
            </a:r>
            <a:endParaRPr lang="vi-VN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7178206"/>
              </p:ext>
            </p:extLst>
          </p:nvPr>
        </p:nvGraphicFramePr>
        <p:xfrm>
          <a:off x="6089933" y="3098557"/>
          <a:ext cx="5997992" cy="1822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9498">
                  <a:extLst>
                    <a:ext uri="{9D8B030D-6E8A-4147-A177-3AD203B41FA5}">
                      <a16:colId xmlns:a16="http://schemas.microsoft.com/office/drawing/2014/main" xmlns="" val="842480267"/>
                    </a:ext>
                  </a:extLst>
                </a:gridCol>
                <a:gridCol w="1499498">
                  <a:extLst>
                    <a:ext uri="{9D8B030D-6E8A-4147-A177-3AD203B41FA5}">
                      <a16:colId xmlns:a16="http://schemas.microsoft.com/office/drawing/2014/main" xmlns="" val="4253201818"/>
                    </a:ext>
                  </a:extLst>
                </a:gridCol>
                <a:gridCol w="1499498">
                  <a:extLst>
                    <a:ext uri="{9D8B030D-6E8A-4147-A177-3AD203B41FA5}">
                      <a16:colId xmlns:a16="http://schemas.microsoft.com/office/drawing/2014/main" xmlns="" val="2439121029"/>
                    </a:ext>
                  </a:extLst>
                </a:gridCol>
                <a:gridCol w="1499498">
                  <a:extLst>
                    <a:ext uri="{9D8B030D-6E8A-4147-A177-3AD203B41FA5}">
                      <a16:colId xmlns:a16="http://schemas.microsoft.com/office/drawing/2014/main" xmlns="" val="124108621"/>
                    </a:ext>
                  </a:extLst>
                </a:gridCol>
              </a:tblGrid>
              <a:tr h="911376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02692464"/>
                  </a:ext>
                </a:extLst>
              </a:tr>
              <a:tr h="911376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1341093"/>
                  </a:ext>
                </a:extLst>
              </a:tr>
            </a:tbl>
          </a:graphicData>
        </a:graphic>
      </p:graphicFrame>
      <p:grpSp>
        <p:nvGrpSpPr>
          <p:cNvPr id="48" name="Group 47"/>
          <p:cNvGrpSpPr/>
          <p:nvPr/>
        </p:nvGrpSpPr>
        <p:grpSpPr>
          <a:xfrm>
            <a:off x="6324175" y="3145943"/>
            <a:ext cx="5563698" cy="795669"/>
            <a:chOff x="6324564" y="4279234"/>
            <a:chExt cx="5563698" cy="795669"/>
          </a:xfrm>
        </p:grpSpPr>
        <p:graphicFrame>
          <p:nvGraphicFramePr>
            <p:cNvPr id="49" name="Object 3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491561214"/>
                </p:ext>
              </p:extLst>
            </p:nvPr>
          </p:nvGraphicFramePr>
          <p:xfrm>
            <a:off x="6324564" y="4279234"/>
            <a:ext cx="1031789" cy="766236"/>
          </p:xfrm>
          <a:graphic>
            <a:graphicData uri="http://schemas.openxmlformats.org/presentationml/2006/ole">
              <p:oleObj spid="_x0000_s6141" name="Equation" r:id="rId16" imgW="536400" imgH="398880" progId="Equation.DSMT4">
                <p:embed/>
              </p:oleObj>
            </a:graphicData>
          </a:graphic>
        </p:graphicFrame>
        <p:graphicFrame>
          <p:nvGraphicFramePr>
            <p:cNvPr id="50" name="Object 3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788143850"/>
                </p:ext>
              </p:extLst>
            </p:nvPr>
          </p:nvGraphicFramePr>
          <p:xfrm>
            <a:off x="7589010" y="4289748"/>
            <a:ext cx="1490362" cy="785155"/>
          </p:xfrm>
          <a:graphic>
            <a:graphicData uri="http://schemas.openxmlformats.org/presentationml/2006/ole">
              <p:oleObj spid="_x0000_s6142" name="Equation" r:id="rId17" imgW="758520" imgH="398880" progId="Equation.DSMT4">
                <p:embed/>
              </p:oleObj>
            </a:graphicData>
          </a:graphic>
        </p:graphicFrame>
        <p:graphicFrame>
          <p:nvGraphicFramePr>
            <p:cNvPr id="51" name="Object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296782920"/>
                </p:ext>
              </p:extLst>
            </p:nvPr>
          </p:nvGraphicFramePr>
          <p:xfrm>
            <a:off x="9369565" y="4324168"/>
            <a:ext cx="917146" cy="721302"/>
          </p:xfrm>
          <a:graphic>
            <a:graphicData uri="http://schemas.openxmlformats.org/presentationml/2006/ole">
              <p:oleObj spid="_x0000_s6143" name="Equation" r:id="rId18" imgW="471600" imgH="371160" progId="Equation.DSMT4">
                <p:embed/>
              </p:oleObj>
            </a:graphicData>
          </a:graphic>
        </p:graphicFrame>
        <p:graphicFrame>
          <p:nvGraphicFramePr>
            <p:cNvPr id="52" name="Object 5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62305919"/>
                </p:ext>
              </p:extLst>
            </p:nvPr>
          </p:nvGraphicFramePr>
          <p:xfrm>
            <a:off x="10661819" y="4480414"/>
            <a:ext cx="1226443" cy="412679"/>
          </p:xfrm>
          <a:graphic>
            <a:graphicData uri="http://schemas.openxmlformats.org/presentationml/2006/ole">
              <p:oleObj spid="_x0000_s28672" name="Equation" r:id="rId19" imgW="573480" imgH="185760" progId="Equation.DSMT4">
                <p:embed/>
              </p:oleObj>
            </a:graphicData>
          </a:graphic>
        </p:graphicFrame>
      </p:grpSp>
      <p:graphicFrame>
        <p:nvGraphicFramePr>
          <p:cNvPr id="53" name="Object 31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xmlns="" val="1298258677"/>
              </p:ext>
            </p:extLst>
          </p:nvPr>
        </p:nvGraphicFramePr>
        <p:xfrm>
          <a:off x="6385441" y="4047749"/>
          <a:ext cx="742348" cy="790374"/>
        </p:xfrm>
        <a:graphic>
          <a:graphicData uri="http://schemas.openxmlformats.org/presentationml/2006/ole">
            <p:oleObj spid="_x0000_s28673" name="Equation" r:id="rId20" imgW="370080" imgH="398880" progId="Equation.DSMT4">
              <p:embed/>
            </p:oleObj>
          </a:graphicData>
        </a:graphic>
      </p:graphicFrame>
      <p:graphicFrame>
        <p:nvGraphicFramePr>
          <p:cNvPr id="54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62368358"/>
              </p:ext>
            </p:extLst>
          </p:nvPr>
        </p:nvGraphicFramePr>
        <p:xfrm>
          <a:off x="7777759" y="4093231"/>
          <a:ext cx="1177696" cy="728844"/>
        </p:xfrm>
        <a:graphic>
          <a:graphicData uri="http://schemas.openxmlformats.org/presentationml/2006/ole">
            <p:oleObj spid="_x0000_s28674" name="Equation" r:id="rId21" imgW="610560" imgH="371160" progId="Equation.DSMT4">
              <p:embed/>
            </p:oleObj>
          </a:graphicData>
        </a:graphic>
      </p:graphicFrame>
      <p:graphicFrame>
        <p:nvGraphicFramePr>
          <p:cNvPr id="55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91541622"/>
              </p:ext>
            </p:extLst>
          </p:nvPr>
        </p:nvGraphicFramePr>
        <p:xfrm>
          <a:off x="9513397" y="4270925"/>
          <a:ext cx="694313" cy="373456"/>
        </p:xfrm>
        <a:graphic>
          <a:graphicData uri="http://schemas.openxmlformats.org/presentationml/2006/ole">
            <p:oleObj spid="_x0000_s28675" name="Equation" r:id="rId22" imgW="314640" imgH="167040" progId="Equation.DSMT4">
              <p:embed/>
            </p:oleObj>
          </a:graphicData>
        </a:graphic>
      </p:graphicFrame>
      <p:graphicFrame>
        <p:nvGraphicFramePr>
          <p:cNvPr id="56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74488284"/>
              </p:ext>
            </p:extLst>
          </p:nvPr>
        </p:nvGraphicFramePr>
        <p:xfrm>
          <a:off x="10909832" y="4061900"/>
          <a:ext cx="835122" cy="760175"/>
        </p:xfrm>
        <a:graphic>
          <a:graphicData uri="http://schemas.openxmlformats.org/presentationml/2006/ole">
            <p:oleObj spid="_x0000_s28676" name="Equation" r:id="rId23" imgW="407160" imgH="371160" progId="Equation.DSMT4">
              <p:embed/>
            </p:oleObj>
          </a:graphicData>
        </a:graphic>
      </p:graphicFrame>
      <p:sp>
        <p:nvSpPr>
          <p:cNvPr id="57" name="TextBox 56"/>
          <p:cNvSpPr txBox="1"/>
          <p:nvPr/>
        </p:nvSpPr>
        <p:spPr>
          <a:xfrm>
            <a:off x="6147206" y="4052162"/>
            <a:ext cx="1385726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  <a:scene3d>
            <a:camera prst="orthographicFront"/>
            <a:lightRig rig="threePt" dir="t"/>
          </a:scene3d>
          <a:sp3d>
            <a:bevelB w="114300" prst="artDeco"/>
          </a:sp3d>
        </p:spPr>
        <p:txBody>
          <a:bodyPr wrap="square" rtlCol="0">
            <a:spAutoFit/>
          </a:bodyPr>
          <a:lstStyle/>
          <a:p>
            <a:endParaRPr lang="vi-VN" dirty="0"/>
          </a:p>
        </p:txBody>
      </p:sp>
      <p:sp>
        <p:nvSpPr>
          <p:cNvPr id="58" name="TextBox 57"/>
          <p:cNvSpPr txBox="1"/>
          <p:nvPr/>
        </p:nvSpPr>
        <p:spPr>
          <a:xfrm>
            <a:off x="7640939" y="4067038"/>
            <a:ext cx="1385726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vi-VN" dirty="0"/>
          </a:p>
        </p:txBody>
      </p:sp>
      <p:sp>
        <p:nvSpPr>
          <p:cNvPr id="59" name="TextBox 58"/>
          <p:cNvSpPr txBox="1"/>
          <p:nvPr/>
        </p:nvSpPr>
        <p:spPr>
          <a:xfrm>
            <a:off x="9158830" y="4061900"/>
            <a:ext cx="1385726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vi-VN" dirty="0"/>
          </a:p>
        </p:txBody>
      </p:sp>
      <p:sp>
        <p:nvSpPr>
          <p:cNvPr id="60" name="TextBox 59"/>
          <p:cNvSpPr txBox="1"/>
          <p:nvPr/>
        </p:nvSpPr>
        <p:spPr>
          <a:xfrm>
            <a:off x="10634530" y="4042154"/>
            <a:ext cx="1385726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xmlns="" val="3980013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0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0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0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0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706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706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706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706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5" grpId="0" animBg="1"/>
      <p:bldP spid="30" grpId="0"/>
      <p:bldP spid="33" grpId="0"/>
      <p:bldP spid="8" grpId="0"/>
      <p:bldP spid="36" grpId="0"/>
      <p:bldP spid="46" grpId="0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0" y="0"/>
            <a:ext cx="1219200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66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ÉP CHIA CÁC PHÂN THỨC ĐẠI SỐ</a:t>
            </a:r>
          </a:p>
        </p:txBody>
      </p:sp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234993" y="641184"/>
            <a:ext cx="5616152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vi-VN" sz="2800" b="1" u="sng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Phân </a:t>
            </a:r>
            <a:r>
              <a:rPr lang="en-US" altLang="vi-VN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thức nghịch </a:t>
            </a:r>
            <a:r>
              <a:rPr lang="en-US" altLang="vi-VN" sz="2800" b="1" u="sng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đảo:</a:t>
            </a:r>
          </a:p>
          <a:p>
            <a:pPr>
              <a:spcBef>
                <a:spcPct val="50000"/>
              </a:spcBef>
            </a:pPr>
            <a:r>
              <a:rPr lang="en-US" altLang="vi-VN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Hai phân thức được gọi là </a:t>
            </a:r>
            <a:r>
              <a:rPr lang="en-US" altLang="vi-VN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nghịch đảo </a:t>
            </a:r>
            <a:r>
              <a:rPr lang="en-US" altLang="vi-VN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của nhau nếu </a:t>
            </a:r>
            <a:r>
              <a:rPr lang="en-US" altLang="vi-VN" sz="2400" dirty="0">
                <a:solidFill>
                  <a:srgbClr val="C00000"/>
                </a:solidFill>
                <a:latin typeface="Times New Roman" panose="02020603050405020304" pitchFamily="18" charset="0"/>
              </a:rPr>
              <a:t>tích của chúng bằng 1</a:t>
            </a:r>
            <a:r>
              <a:rPr lang="en-US" altLang="vi-VN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6019800" y="604728"/>
            <a:ext cx="0" cy="6258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TextBox 4"/>
              <p:cNvSpPr txBox="1"/>
              <p:nvPr/>
            </p:nvSpPr>
            <p:spPr>
              <a:xfrm>
                <a:off x="876045" y="2070492"/>
                <a:ext cx="4458400" cy="531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vi-VN" sz="2400" b="1" i="1" u="sng" dirty="0" smtClean="0">
                    <a:solidFill>
                      <a:srgbClr val="0000FF"/>
                    </a:solidFill>
                    <a:latin typeface="+mj-lt"/>
                  </a:rPr>
                  <a:t>Tổng quát:</a:t>
                </a:r>
                <a:r>
                  <a:rPr lang="vi-VN" sz="2400" b="1" i="1" dirty="0" smtClean="0">
                    <a:solidFill>
                      <a:srgbClr val="0000FF"/>
                    </a:solidFill>
                    <a:latin typeface="+mj-lt"/>
                  </a:rPr>
                  <a:t/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vi-VN" sz="2400" b="0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lang="vi-VN" sz="2400" b="0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ế</m:t>
                    </m:r>
                    <m:r>
                      <m:rPr>
                        <m:sty m:val="p"/>
                      </m:rPr>
                      <a:rPr lang="vi-VN" sz="2400" b="0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u</m:t>
                    </m:r>
                    <m:r>
                      <a:rPr lang="vi-VN" sz="2400" b="0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vi-VN" sz="2400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vi-VN" sz="2400" b="0" i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vi-VN" sz="2400" b="0" i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vi-VN" sz="2400" b="0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 </m:t>
                    </m:r>
                    <m:r>
                      <m:rPr>
                        <m:sty m:val="p"/>
                      </m:rPr>
                      <a:rPr lang="vi-VN" sz="2400" b="0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th</m:t>
                    </m:r>
                    <m:r>
                      <a:rPr lang="vi-VN" sz="2400" b="0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ì </m:t>
                    </m:r>
                    <m:f>
                      <m:fPr>
                        <m:ctrlPr>
                          <a:rPr lang="vi-VN" sz="2400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vi-VN" sz="2400" b="0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vi-VN" sz="2400" b="0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vi-VN" sz="2400" b="0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f>
                      <m:fPr>
                        <m:ctrlPr>
                          <a:rPr lang="vi-VN" sz="2400" i="1" smtClean="0">
                            <a:solidFill>
                              <a:srgbClr val="0000FF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vi-VN" sz="2400" b="0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vi-VN" sz="2400" b="0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</m:t>
                        </m:r>
                      </m:den>
                    </m:f>
                    <m:r>
                      <a:rPr lang="vi-VN" sz="2400" b="0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endParaRPr lang="vi-VN" sz="2400" dirty="0">
                  <a:solidFill>
                    <a:srgbClr val="0000FF"/>
                  </a:solidFill>
                  <a:latin typeface="+mj-lt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045" y="2070492"/>
                <a:ext cx="4458400" cy="531749"/>
              </a:xfrm>
              <a:prstGeom prst="rect">
                <a:avLst/>
              </a:prstGeom>
              <a:blipFill>
                <a:blip r:embed="rId4"/>
                <a:stretch>
                  <a:fillRect l="-4241" t="-3448" b="-1839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8082389" y="1551213"/>
            <a:ext cx="1233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Bài giải</a:t>
            </a:r>
            <a:endParaRPr lang="vi-VN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" name="Text Box 15"/>
          <p:cNvSpPr txBox="1">
            <a:spLocks noChangeArrowheads="1"/>
          </p:cNvSpPr>
          <p:nvPr/>
        </p:nvSpPr>
        <p:spPr bwMode="auto">
          <a:xfrm>
            <a:off x="198232" y="2595338"/>
            <a:ext cx="22661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vi-VN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Phép chia:</a:t>
            </a:r>
          </a:p>
        </p:txBody>
      </p:sp>
      <p:sp>
        <p:nvSpPr>
          <p:cNvPr id="52" name="Text Box 16"/>
          <p:cNvSpPr txBox="1">
            <a:spLocks noChangeArrowheads="1"/>
          </p:cNvSpPr>
          <p:nvPr/>
        </p:nvSpPr>
        <p:spPr bwMode="auto">
          <a:xfrm>
            <a:off x="543851" y="3128560"/>
            <a:ext cx="1676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Quy tắc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3" name="Text Box 38"/>
              <p:cNvSpPr txBox="1">
                <a:spLocks noChangeArrowheads="1"/>
              </p:cNvSpPr>
              <p:nvPr/>
            </p:nvSpPr>
            <p:spPr bwMode="auto">
              <a:xfrm>
                <a:off x="234993" y="3559148"/>
                <a:ext cx="5733071" cy="11567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400" dirty="0" smtClean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Muốn chia phân thức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vi-VN" sz="240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vi-VN" sz="240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</m:oMath>
                </a14:m>
                <a:r>
                  <a:rPr lang="en-US" altLang="vi-VN" sz="2400" dirty="0" smtClean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cho phân thức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i="1" dirty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vi-VN" sz="2400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vi-VN" sz="2400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den>
                    </m:f>
                    <m:r>
                      <a:rPr lang="vi-VN" sz="240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400" b="0" i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altLang="vi-VN" sz="2400" dirty="0" smtClean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, ta nhân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i="1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vi-VN" sz="240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vi-VN" sz="240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</m:oMath>
                </a14:m>
                <a:r>
                  <a:rPr lang="en-US" altLang="vi-VN" sz="2400" dirty="0" smtClean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 với phân thức </a:t>
                </a:r>
                <a:r>
                  <a:rPr lang="en-US" altLang="vi-VN" sz="2400" b="1" i="1" u="sng" dirty="0" smtClean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nghịch đảo</a:t>
                </a:r>
                <a:r>
                  <a:rPr lang="en-US" altLang="vi-VN" sz="2400" b="1" dirty="0" smtClean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/>
                </a:r>
                <a:r>
                  <a:rPr lang="en-US" altLang="vi-VN" sz="2400" dirty="0" smtClean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của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i="1" dirty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vi-VN" sz="2400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vi-VN" sz="2400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den>
                    </m:f>
                  </m:oMath>
                </a14:m>
                <a:endParaRPr lang="en-US" altLang="vi-VN" sz="2400" dirty="0" smtClean="0">
                  <a:solidFill>
                    <a:srgbClr val="0000FF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3" name="Text 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4993" y="3559148"/>
                <a:ext cx="5733071" cy="1156727"/>
              </a:xfrm>
              <a:prstGeom prst="rect">
                <a:avLst/>
              </a:prstGeom>
              <a:blipFill>
                <a:blip r:embed="rId5"/>
                <a:stretch>
                  <a:fillRect l="-1702" r="-2128" b="-421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ext Box 25"/>
          <p:cNvSpPr txBox="1">
            <a:spLocks noChangeArrowheads="1"/>
          </p:cNvSpPr>
          <p:nvPr/>
        </p:nvSpPr>
        <p:spPr bwMode="auto">
          <a:xfrm>
            <a:off x="6188456" y="653040"/>
            <a:ext cx="1676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Áp </a:t>
            </a:r>
            <a:r>
              <a:rPr lang="en-US" altLang="vi-VN" sz="24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dụng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</a:p>
        </p:txBody>
      </p:sp>
      <p:sp>
        <p:nvSpPr>
          <p:cNvPr id="59" name="Text Box 26"/>
          <p:cNvSpPr txBox="1">
            <a:spLocks noChangeArrowheads="1"/>
          </p:cNvSpPr>
          <p:nvPr/>
        </p:nvSpPr>
        <p:spPr bwMode="auto">
          <a:xfrm>
            <a:off x="6071537" y="1148810"/>
            <a:ext cx="40217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?3.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Làm tính chia phân thức:</a:t>
            </a:r>
          </a:p>
        </p:txBody>
      </p:sp>
      <p:graphicFrame>
        <p:nvGraphicFramePr>
          <p:cNvPr id="60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29507636"/>
              </p:ext>
            </p:extLst>
          </p:nvPr>
        </p:nvGraphicFramePr>
        <p:xfrm>
          <a:off x="9700421" y="1043851"/>
          <a:ext cx="1676917" cy="709946"/>
        </p:xfrm>
        <a:graphic>
          <a:graphicData uri="http://schemas.openxmlformats.org/presentationml/2006/ole">
            <p:oleObj spid="_x0000_s9870" name="Equation" r:id="rId6" imgW="952920" imgH="398880" progId="Equation.DSMT4">
              <p:embed/>
            </p:oleObj>
          </a:graphicData>
        </a:graphic>
      </p:graphicFrame>
      <p:graphicFrame>
        <p:nvGraphicFramePr>
          <p:cNvPr id="61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08559758"/>
              </p:ext>
            </p:extLst>
          </p:nvPr>
        </p:nvGraphicFramePr>
        <p:xfrm>
          <a:off x="6263969" y="1996305"/>
          <a:ext cx="1737938" cy="736626"/>
        </p:xfrm>
        <a:graphic>
          <a:graphicData uri="http://schemas.openxmlformats.org/presentationml/2006/ole">
            <p:oleObj spid="_x0000_s9871" name="Equation" r:id="rId7" imgW="952920" imgH="398880" progId="Equation.DSMT4">
              <p:embed/>
            </p:oleObj>
          </a:graphicData>
        </a:graphic>
      </p:graphicFrame>
      <p:graphicFrame>
        <p:nvGraphicFramePr>
          <p:cNvPr id="62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12004878"/>
              </p:ext>
            </p:extLst>
          </p:nvPr>
        </p:nvGraphicFramePr>
        <p:xfrm>
          <a:off x="8101627" y="1980962"/>
          <a:ext cx="1091672" cy="736626"/>
        </p:xfrm>
        <a:graphic>
          <a:graphicData uri="http://schemas.openxmlformats.org/presentationml/2006/ole">
            <p:oleObj spid="_x0000_s9872" name="Equation" r:id="rId8" imgW="591840" imgH="398880" progId="Equation.DSMT4">
              <p:embed/>
            </p:oleObj>
          </a:graphicData>
        </a:graphic>
      </p:graphicFrame>
      <p:graphicFrame>
        <p:nvGraphicFramePr>
          <p:cNvPr id="63" name="Object 18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1843017609"/>
              </p:ext>
            </p:extLst>
          </p:nvPr>
        </p:nvGraphicFramePr>
        <p:xfrm>
          <a:off x="9259565" y="2093985"/>
          <a:ext cx="849923" cy="657510"/>
        </p:xfrm>
        <a:graphic>
          <a:graphicData uri="http://schemas.openxmlformats.org/presentationml/2006/ole">
            <p:oleObj spid="_x0000_s9873" name="Equation" r:id="rId9" imgW="480960" imgH="371160" progId="Equation.DSMT4">
              <p:embed/>
            </p:oleObj>
          </a:graphicData>
        </a:graphic>
      </p:graphicFrame>
      <p:graphicFrame>
        <p:nvGraphicFramePr>
          <p:cNvPr id="64" name="Object 53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xmlns="" val="1055409475"/>
              </p:ext>
            </p:extLst>
          </p:nvPr>
        </p:nvGraphicFramePr>
        <p:xfrm>
          <a:off x="8106550" y="2673084"/>
          <a:ext cx="2189504" cy="910952"/>
        </p:xfrm>
        <a:graphic>
          <a:graphicData uri="http://schemas.openxmlformats.org/presentationml/2006/ole">
            <p:oleObj spid="_x0000_s9874" name="Equation" r:id="rId10" imgW="1239480" imgH="510480" progId="Equation.DSMT4">
              <p:embed/>
            </p:oleObj>
          </a:graphicData>
        </a:graphic>
      </p:graphicFrame>
      <p:graphicFrame>
        <p:nvGraphicFramePr>
          <p:cNvPr id="65" name="Object 50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xmlns="" val="1939992247"/>
              </p:ext>
            </p:extLst>
          </p:nvPr>
        </p:nvGraphicFramePr>
        <p:xfrm>
          <a:off x="8101627" y="3692307"/>
          <a:ext cx="2100761" cy="769764"/>
        </p:xfrm>
        <a:graphic>
          <a:graphicData uri="http://schemas.openxmlformats.org/presentationml/2006/ole">
            <p:oleObj spid="_x0000_s9875" name="Equation" r:id="rId11" imgW="1239480" imgH="445320" progId="Equation.DSMT4">
              <p:embed/>
            </p:oleObj>
          </a:graphicData>
        </a:graphic>
      </p:graphicFrame>
      <p:graphicFrame>
        <p:nvGraphicFramePr>
          <p:cNvPr id="66" name="Object 56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xmlns="" val="4216051800"/>
              </p:ext>
            </p:extLst>
          </p:nvPr>
        </p:nvGraphicFramePr>
        <p:xfrm>
          <a:off x="8101627" y="4505313"/>
          <a:ext cx="1126914" cy="719044"/>
        </p:xfrm>
        <a:graphic>
          <a:graphicData uri="http://schemas.openxmlformats.org/presentationml/2006/ole">
            <p:oleObj spid="_x0000_s9876" name="Equation" r:id="rId12" imgW="703080" imgH="445320" progId="Equation.DSMT4">
              <p:embed/>
            </p:oleObj>
          </a:graphicData>
        </a:graphic>
      </p:graphicFrame>
      <p:grpSp>
        <p:nvGrpSpPr>
          <p:cNvPr id="19" name="Group 18"/>
          <p:cNvGrpSpPr/>
          <p:nvPr/>
        </p:nvGrpSpPr>
        <p:grpSpPr>
          <a:xfrm>
            <a:off x="2712407" y="5242545"/>
            <a:ext cx="825045" cy="363943"/>
            <a:chOff x="2364059" y="2838107"/>
            <a:chExt cx="819070" cy="484956"/>
          </a:xfrm>
        </p:grpSpPr>
        <p:cxnSp>
          <p:nvCxnSpPr>
            <p:cNvPr id="20" name="Straight Arrow Connector 19"/>
            <p:cNvCxnSpPr/>
            <p:nvPr/>
          </p:nvCxnSpPr>
          <p:spPr>
            <a:xfrm flipH="1" flipV="1">
              <a:off x="3176497" y="2838107"/>
              <a:ext cx="6632" cy="48495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2364671" y="2871559"/>
              <a:ext cx="0" cy="4435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2364059" y="3315075"/>
              <a:ext cx="819070" cy="79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Rectangle 1"/>
              <p:cNvSpPr/>
              <p:nvPr/>
            </p:nvSpPr>
            <p:spPr>
              <a:xfrm>
                <a:off x="876045" y="4723749"/>
                <a:ext cx="4497770" cy="626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400" b="1" i="1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Công thức: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vi-VN" sz="24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vi-VN" sz="24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</m:oMath>
                </a14:m>
                <a:r>
                  <a:rPr lang="en-US" altLang="vi-VN" sz="2400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vi-VN" sz="2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vi-VN" sz="2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den>
                    </m:f>
                  </m:oMath>
                </a14:m>
                <a:r>
                  <a:rPr lang="en-US" altLang="vi-VN" sz="2400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vi-VN" sz="24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vi-VN" sz="24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en-US" altLang="vi-VN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f>
                      <m:fPr>
                        <m:ctrlPr>
                          <a:rPr lang="en-US" altLang="vi-VN" sz="2400" i="1" dirty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vi-VN" sz="2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vi-VN" sz="24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den>
                    </m:f>
                  </m:oMath>
                </a14:m>
                <a:r>
                  <a:rPr lang="en-US" altLang="vi-VN" sz="240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(với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i="1" dirty="0">
                            <a:solidFill>
                              <a:srgbClr val="0000FF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vi-VN" sz="2400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vi-VN" sz="2400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den>
                    </m:f>
                    <m:r>
                      <a:rPr lang="en-US" altLang="vi-VN" sz="240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altLang="vi-VN" sz="2400" dirty="0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)</a:t>
                </a: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045" y="4723749"/>
                <a:ext cx="4497770" cy="626582"/>
              </a:xfrm>
              <a:prstGeom prst="rect">
                <a:avLst/>
              </a:prstGeom>
              <a:blipFill>
                <a:blip r:embed="rId13"/>
                <a:stretch>
                  <a:fillRect l="-2168" r="-1084" b="-77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002885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51" grpId="0"/>
      <p:bldP spid="52" grpId="0"/>
      <p:bldP spid="58" grpId="0"/>
      <p:bldP spid="59" grpId="0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0" y="0"/>
            <a:ext cx="1219200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66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ÉP CHIA CÁC PHÂN THỨC ĐẠI SỐ</a:t>
            </a:r>
          </a:p>
        </p:txBody>
      </p:sp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274432" y="577386"/>
            <a:ext cx="58691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vi-VN" sz="2800" b="1" u="sng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Phân </a:t>
            </a:r>
            <a:r>
              <a:rPr lang="en-US" altLang="vi-VN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thức nghịch </a:t>
            </a:r>
            <a:r>
              <a:rPr lang="en-US" altLang="vi-VN" sz="2800" b="1" u="sng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đảo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6019800" y="604728"/>
            <a:ext cx="0" cy="6258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TextBox 4"/>
              <p:cNvSpPr txBox="1"/>
              <p:nvPr/>
            </p:nvSpPr>
            <p:spPr>
              <a:xfrm>
                <a:off x="748692" y="1172153"/>
                <a:ext cx="4123886" cy="4874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vi-VN" sz="2200" b="1" i="1" u="sng" dirty="0" smtClean="0">
                    <a:solidFill>
                      <a:srgbClr val="C00000"/>
                    </a:solidFill>
                    <a:latin typeface="+mj-lt"/>
                  </a:rPr>
                  <a:t>Tổng quát:</a:t>
                </a:r>
                <a:r>
                  <a:rPr lang="vi-VN" sz="2200" b="1" i="1" dirty="0" smtClean="0">
                    <a:solidFill>
                      <a:srgbClr val="C00000"/>
                    </a:solidFill>
                    <a:latin typeface="+mj-lt"/>
                  </a:rPr>
                  <a:t/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vi-VN" sz="2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lang="vi-VN" sz="2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ế</m:t>
                    </m:r>
                    <m:r>
                      <m:rPr>
                        <m:sty m:val="p"/>
                      </m:rPr>
                      <a:rPr lang="vi-VN" sz="2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u</m:t>
                    </m:r>
                    <m:r>
                      <a:rPr lang="vi-VN" sz="2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vi-VN" sz="22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vi-VN" sz="2200" b="0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vi-VN" sz="2200" b="0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vi-VN" sz="2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 </m:t>
                    </m:r>
                    <m:r>
                      <m:rPr>
                        <m:sty m:val="p"/>
                      </m:rPr>
                      <a:rPr lang="vi-VN" sz="2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th</m:t>
                    </m:r>
                    <m:r>
                      <a:rPr lang="vi-VN" sz="2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ì </m:t>
                    </m:r>
                    <m:f>
                      <m:fPr>
                        <m:ctrlPr>
                          <a:rPr lang="vi-VN" sz="220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vi-VN" sz="2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vi-VN" sz="2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vi-VN" sz="2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f>
                      <m:fPr>
                        <m:ctrlPr>
                          <a:rPr lang="vi-VN" sz="220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vi-VN" sz="2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vi-VN" sz="2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</m:t>
                        </m:r>
                      </m:den>
                    </m:f>
                    <m:r>
                      <a:rPr lang="vi-VN" sz="2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endParaRPr lang="vi-VN" sz="2200" dirty="0">
                  <a:solidFill>
                    <a:srgbClr val="C00000"/>
                  </a:solidFill>
                  <a:latin typeface="+mj-lt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692" y="1172153"/>
                <a:ext cx="4123886" cy="487441"/>
              </a:xfrm>
              <a:prstGeom prst="rect">
                <a:avLst/>
              </a:prstGeom>
              <a:blipFill rotWithShape="1">
                <a:blip r:embed="rId4"/>
                <a:stretch>
                  <a:fillRect l="-4142" t="-1250" r="-4290" b="-18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2245845" y="5173474"/>
            <a:ext cx="1233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Bài giải</a:t>
            </a:r>
            <a:endParaRPr lang="vi-VN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" name="Text Box 15"/>
          <p:cNvSpPr txBox="1">
            <a:spLocks noChangeArrowheads="1"/>
          </p:cNvSpPr>
          <p:nvPr/>
        </p:nvSpPr>
        <p:spPr bwMode="auto">
          <a:xfrm>
            <a:off x="274432" y="1658843"/>
            <a:ext cx="2178836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vi-VN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Phép </a:t>
            </a:r>
            <a:r>
              <a:rPr lang="en-US" altLang="vi-VN" sz="2800" b="1" u="sng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chia</a:t>
            </a:r>
            <a:endParaRPr lang="en-US" altLang="vi-VN" sz="2800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3" name="Text Box 38"/>
              <p:cNvSpPr txBox="1">
                <a:spLocks noChangeArrowheads="1"/>
              </p:cNvSpPr>
              <p:nvPr/>
            </p:nvSpPr>
            <p:spPr bwMode="auto">
              <a:xfrm>
                <a:off x="335932" y="2197909"/>
                <a:ext cx="5683868" cy="6265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/>
                </a:r>
                <a:r>
                  <a:rPr lang="en-US" altLang="vi-VN" sz="2200" b="1" i="1" u="sng" dirty="0" smtClean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Công thức:</a:t>
                </a:r>
                <a:r>
                  <a:rPr lang="en-US" altLang="vi-VN" sz="22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vi-VN" sz="24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vi-VN" sz="24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</m:oMath>
                </a14:m>
                <a:r>
                  <a:rPr lang="en-US" altLang="vi-VN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i="1" dirty="0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vi-VN" sz="24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vi-VN" sz="24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den>
                    </m:f>
                  </m:oMath>
                </a14:m>
                <a:r>
                  <a:rPr lang="en-US" altLang="vi-VN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vi-VN" sz="24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vi-VN" sz="24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en-US" altLang="vi-VN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f>
                      <m:fPr>
                        <m:ctrlPr>
                          <a:rPr lang="en-US" altLang="vi-VN" sz="2400" i="1" dirty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vi-VN" sz="24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vi-VN" sz="24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den>
                    </m:f>
                  </m:oMath>
                </a14:m>
                <a:r>
                  <a:rPr lang="en-US" altLang="vi-VN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 (với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i="1" dirty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vi-VN" sz="24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vi-VN" sz="24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den>
                    </m:f>
                    <m:r>
                      <a:rPr lang="en-US" altLang="vi-VN" sz="24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altLang="vi-VN" sz="24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altLang="vi-VN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)</a:t>
                </a:r>
                <a:endParaRPr lang="en-US" altLang="vi-VN" sz="2400" dirty="0">
                  <a:solidFill>
                    <a:srgbClr val="C0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3" name="Text 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5932" y="2197909"/>
                <a:ext cx="5683868" cy="626582"/>
              </a:xfrm>
              <a:prstGeom prst="rect">
                <a:avLst/>
              </a:prstGeom>
              <a:blipFill rotWithShape="1">
                <a:blip r:embed="rId5"/>
                <a:stretch>
                  <a:fillRect l="-1608" b="-882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ext Box 25"/>
          <p:cNvSpPr txBox="1">
            <a:spLocks noChangeArrowheads="1"/>
          </p:cNvSpPr>
          <p:nvPr/>
        </p:nvSpPr>
        <p:spPr bwMode="auto">
          <a:xfrm>
            <a:off x="632516" y="2824491"/>
            <a:ext cx="1676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Áp dụng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</a:p>
        </p:txBody>
      </p:sp>
      <p:sp>
        <p:nvSpPr>
          <p:cNvPr id="59" name="Text Box 26"/>
          <p:cNvSpPr txBox="1">
            <a:spLocks noChangeArrowheads="1"/>
          </p:cNvSpPr>
          <p:nvPr/>
        </p:nvSpPr>
        <p:spPr bwMode="auto">
          <a:xfrm>
            <a:off x="234993" y="3457830"/>
            <a:ext cx="40217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?3. </a:t>
            </a:r>
            <a:r>
              <a:rPr lang="en-US" altLang="vi-VN" sz="2400" dirty="0">
                <a:solidFill>
                  <a:srgbClr val="141FF4"/>
                </a:solidFill>
                <a:latin typeface="Times New Roman" panose="02020603050405020304" pitchFamily="18" charset="0"/>
              </a:rPr>
              <a:t>Làm tính chia phân thức:</a:t>
            </a:r>
          </a:p>
        </p:txBody>
      </p:sp>
      <p:graphicFrame>
        <p:nvGraphicFramePr>
          <p:cNvPr id="60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40061592"/>
              </p:ext>
            </p:extLst>
          </p:nvPr>
        </p:nvGraphicFramePr>
        <p:xfrm>
          <a:off x="3853833" y="3325120"/>
          <a:ext cx="1820141" cy="770581"/>
        </p:xfrm>
        <a:graphic>
          <a:graphicData uri="http://schemas.openxmlformats.org/presentationml/2006/ole">
            <p:oleObj spid="_x0000_s26674" name="Equation" r:id="rId6" imgW="952920" imgH="398880" progId="Equation.DSMT4">
              <p:embed/>
            </p:oleObj>
          </a:graphicData>
        </a:graphic>
      </p:graphicFrame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234993" y="3984475"/>
            <a:ext cx="4572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?4. </a:t>
            </a:r>
            <a:r>
              <a:rPr lang="en-US" altLang="vi-VN" sz="2400" dirty="0">
                <a:solidFill>
                  <a:srgbClr val="141FF4"/>
                </a:solidFill>
                <a:latin typeface="Times New Roman" panose="02020603050405020304" pitchFamily="18" charset="0"/>
              </a:rPr>
              <a:t>Thực hiện phép tính sau:</a:t>
            </a:r>
          </a:p>
        </p:txBody>
      </p:sp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83250114"/>
              </p:ext>
            </p:extLst>
          </p:nvPr>
        </p:nvGraphicFramePr>
        <p:xfrm>
          <a:off x="2021507" y="4334347"/>
          <a:ext cx="1679677" cy="894428"/>
        </p:xfrm>
        <a:graphic>
          <a:graphicData uri="http://schemas.openxmlformats.org/presentationml/2006/ole">
            <p:oleObj spid="_x0000_s26675" name="Equation" r:id="rId7" imgW="804600" imgH="426960" progId="Equation.DSMT4">
              <p:embed/>
            </p:oleObj>
          </a:graphicData>
        </a:graphic>
      </p:graphicFrame>
      <p:sp>
        <p:nvSpPr>
          <p:cNvPr id="25" name="Text Box 43"/>
          <p:cNvSpPr txBox="1">
            <a:spLocks noChangeArrowheads="1"/>
          </p:cNvSpPr>
          <p:nvPr/>
        </p:nvSpPr>
        <p:spPr bwMode="auto">
          <a:xfrm>
            <a:off x="6038869" y="693924"/>
            <a:ext cx="119373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Cách 1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2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6285436"/>
              </p:ext>
            </p:extLst>
          </p:nvPr>
        </p:nvGraphicFramePr>
        <p:xfrm>
          <a:off x="8704520" y="552027"/>
          <a:ext cx="2052330" cy="897894"/>
        </p:xfrm>
        <a:graphic>
          <a:graphicData uri="http://schemas.openxmlformats.org/presentationml/2006/ole">
            <p:oleObj spid="_x0000_s26676" name="Equation" r:id="rId8" imgW="1063800" imgH="464040" progId="Equation.DSMT4">
              <p:embed/>
            </p:oleObj>
          </a:graphicData>
        </a:graphic>
      </p:graphicFrame>
      <p:graphicFrame>
        <p:nvGraphicFramePr>
          <p:cNvPr id="2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05479867"/>
              </p:ext>
            </p:extLst>
          </p:nvPr>
        </p:nvGraphicFramePr>
        <p:xfrm>
          <a:off x="7209442" y="620946"/>
          <a:ext cx="1500186" cy="798252"/>
        </p:xfrm>
        <a:graphic>
          <a:graphicData uri="http://schemas.openxmlformats.org/presentationml/2006/ole">
            <p:oleObj spid="_x0000_s26677" name="Equation" r:id="rId9" imgW="804600" imgH="426960" progId="Equation.DSMT4">
              <p:embed/>
            </p:oleObj>
          </a:graphicData>
        </a:graphic>
      </p:graphicFrame>
      <p:graphicFrame>
        <p:nvGraphicFramePr>
          <p:cNvPr id="2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94816736"/>
              </p:ext>
            </p:extLst>
          </p:nvPr>
        </p:nvGraphicFramePr>
        <p:xfrm>
          <a:off x="6102630" y="1348176"/>
          <a:ext cx="2009190" cy="899894"/>
        </p:xfrm>
        <a:graphic>
          <a:graphicData uri="http://schemas.openxmlformats.org/presentationml/2006/ole">
            <p:oleObj spid="_x0000_s26678" name="Equation" r:id="rId10" imgW="1036080" imgH="464040" progId="Equation.DSMT4">
              <p:embed/>
            </p:oleObj>
          </a:graphicData>
        </a:graphic>
      </p:graphicFrame>
      <p:graphicFrame>
        <p:nvGraphicFramePr>
          <p:cNvPr id="29" name="Object 21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1741265843"/>
              </p:ext>
            </p:extLst>
          </p:nvPr>
        </p:nvGraphicFramePr>
        <p:xfrm>
          <a:off x="9811537" y="1424607"/>
          <a:ext cx="1274369" cy="809755"/>
        </p:xfrm>
        <a:graphic>
          <a:graphicData uri="http://schemas.openxmlformats.org/presentationml/2006/ole">
            <p:oleObj spid="_x0000_s26679" name="Equation" r:id="rId11" imgW="628920" imgH="398880" progId="Equation.DSMT4">
              <p:embed/>
            </p:oleObj>
          </a:graphicData>
        </a:graphic>
      </p:graphicFrame>
      <p:graphicFrame>
        <p:nvGraphicFramePr>
          <p:cNvPr id="30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90892313"/>
              </p:ext>
            </p:extLst>
          </p:nvPr>
        </p:nvGraphicFramePr>
        <p:xfrm>
          <a:off x="11085906" y="1624868"/>
          <a:ext cx="397860" cy="304315"/>
        </p:xfrm>
        <a:graphic>
          <a:graphicData uri="http://schemas.openxmlformats.org/presentationml/2006/ole">
            <p:oleObj spid="_x0000_s26680" name="Equation" r:id="rId12" imgW="203400" imgH="148320" progId="Equation.DSMT4">
              <p:embed/>
            </p:oleObj>
          </a:graphicData>
        </a:graphic>
      </p:graphicFrame>
      <p:graphicFrame>
        <p:nvGraphicFramePr>
          <p:cNvPr id="31" name="Object 37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xmlns="" val="1162832588"/>
              </p:ext>
            </p:extLst>
          </p:nvPr>
        </p:nvGraphicFramePr>
        <p:xfrm>
          <a:off x="8097967" y="1394054"/>
          <a:ext cx="1676400" cy="826301"/>
        </p:xfrm>
        <a:graphic>
          <a:graphicData uri="http://schemas.openxmlformats.org/presentationml/2006/ole">
            <p:oleObj spid="_x0000_s26681" name="Equation" r:id="rId13" imgW="869400" imgH="426960" progId="Equation.DSMT4">
              <p:embed/>
            </p:oleObj>
          </a:graphicData>
        </a:graphic>
      </p:graphicFrame>
      <p:sp>
        <p:nvSpPr>
          <p:cNvPr id="32" name="Text Box 41"/>
          <p:cNvSpPr txBox="1">
            <a:spLocks noChangeArrowheads="1"/>
          </p:cNvSpPr>
          <p:nvPr/>
        </p:nvSpPr>
        <p:spPr bwMode="auto">
          <a:xfrm>
            <a:off x="6038869" y="2292251"/>
            <a:ext cx="1239324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Cách 2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en-US" altLang="vi-VN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3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98747966"/>
              </p:ext>
            </p:extLst>
          </p:nvPr>
        </p:nvGraphicFramePr>
        <p:xfrm>
          <a:off x="7190286" y="2165791"/>
          <a:ext cx="1499194" cy="797724"/>
        </p:xfrm>
        <a:graphic>
          <a:graphicData uri="http://schemas.openxmlformats.org/presentationml/2006/ole">
            <p:oleObj spid="_x0000_s26682" name="Equation" r:id="rId14" imgW="804600" imgH="426960" progId="Equation.DSMT4">
              <p:embed/>
            </p:oleObj>
          </a:graphicData>
        </a:graphic>
      </p:graphicFrame>
      <p:graphicFrame>
        <p:nvGraphicFramePr>
          <p:cNvPr id="34" name="Object 3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xmlns="" val="2179907176"/>
              </p:ext>
            </p:extLst>
          </p:nvPr>
        </p:nvGraphicFramePr>
        <p:xfrm>
          <a:off x="7695171" y="2903217"/>
          <a:ext cx="1455682" cy="818822"/>
        </p:xfrm>
        <a:graphic>
          <a:graphicData uri="http://schemas.openxmlformats.org/presentationml/2006/ole">
            <p:oleObj spid="_x0000_s26683" name="Equation" r:id="rId15" imgW="776880" imgH="436320" progId="Equation.DSMT4">
              <p:embed/>
            </p:oleObj>
          </a:graphicData>
        </a:graphic>
      </p:graphicFrame>
      <p:graphicFrame>
        <p:nvGraphicFramePr>
          <p:cNvPr id="35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76296758"/>
              </p:ext>
            </p:extLst>
          </p:nvPr>
        </p:nvGraphicFramePr>
        <p:xfrm>
          <a:off x="9211200" y="3113267"/>
          <a:ext cx="443034" cy="338869"/>
        </p:xfrm>
        <a:graphic>
          <a:graphicData uri="http://schemas.openxmlformats.org/presentationml/2006/ole">
            <p:oleObj spid="_x0000_s26684" name="Equation" r:id="rId16" imgW="203400" imgH="148320" progId="Equation.DSMT4">
              <p:embed/>
            </p:oleObj>
          </a:graphicData>
        </a:graphic>
      </p:graphicFrame>
      <p:graphicFrame>
        <p:nvGraphicFramePr>
          <p:cNvPr id="36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50926788"/>
              </p:ext>
            </p:extLst>
          </p:nvPr>
        </p:nvGraphicFramePr>
        <p:xfrm>
          <a:off x="6086978" y="2896015"/>
          <a:ext cx="1612590" cy="797725"/>
        </p:xfrm>
        <a:graphic>
          <a:graphicData uri="http://schemas.openxmlformats.org/presentationml/2006/ole">
            <p:oleObj spid="_x0000_s26685" name="Equation" r:id="rId17" imgW="869400" imgH="426960" progId="Equation.DSMT4">
              <p:embed/>
            </p:oleObj>
          </a:graphicData>
        </a:graphic>
      </p:graphicFrame>
      <p:grpSp>
        <p:nvGrpSpPr>
          <p:cNvPr id="70659" name="Group 70658"/>
          <p:cNvGrpSpPr/>
          <p:nvPr/>
        </p:nvGrpSpPr>
        <p:grpSpPr>
          <a:xfrm>
            <a:off x="2358796" y="2659994"/>
            <a:ext cx="819070" cy="315032"/>
            <a:chOff x="2364059" y="2838107"/>
            <a:chExt cx="819070" cy="484956"/>
          </a:xfrm>
        </p:grpSpPr>
        <p:cxnSp>
          <p:nvCxnSpPr>
            <p:cNvPr id="52" name="Straight Arrow Connector 51"/>
            <p:cNvCxnSpPr/>
            <p:nvPr/>
          </p:nvCxnSpPr>
          <p:spPr>
            <a:xfrm flipH="1" flipV="1">
              <a:off x="3176497" y="2838107"/>
              <a:ext cx="6632" cy="48495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2364671" y="2871559"/>
              <a:ext cx="0" cy="4435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H="1">
              <a:off x="2364059" y="3315075"/>
              <a:ext cx="819070" cy="79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 Box 123"/>
          <p:cNvSpPr txBox="1">
            <a:spLocks noChangeArrowheads="1"/>
          </p:cNvSpPr>
          <p:nvPr/>
        </p:nvSpPr>
        <p:spPr bwMode="auto">
          <a:xfrm>
            <a:off x="6013917" y="3856427"/>
            <a:ext cx="608937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vi-VN" sz="2800" u="sng" dirty="0" smtClean="0">
                <a:solidFill>
                  <a:srgbClr val="A237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 ý:</a:t>
            </a:r>
            <a:r>
              <a:rPr lang="en-US" altLang="vi-VN" sz="2800" dirty="0" smtClean="0">
                <a:solidFill>
                  <a:srgbClr val="A237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smtClean="0">
                <a:solidFill>
                  <a:srgbClr val="A237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dãy tính có nhiều phép </a:t>
            </a:r>
            <a:r>
              <a:rPr lang="en-US" altLang="vi-VN" sz="2800" i="1" dirty="0">
                <a:solidFill>
                  <a:srgbClr val="A237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altLang="vi-VN" sz="2800" i="1" dirty="0" smtClean="0">
                <a:solidFill>
                  <a:srgbClr val="A237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thức </a:t>
            </a:r>
            <a:r>
              <a:rPr lang="en-US" altLang="vi-VN" sz="2800" i="1" dirty="0">
                <a:solidFill>
                  <a:srgbClr val="A237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thực hiện </a:t>
            </a:r>
            <a:r>
              <a:rPr lang="en-US" altLang="vi-VN" sz="2800" i="1" dirty="0" smtClean="0">
                <a:solidFill>
                  <a:srgbClr val="A237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</a:t>
            </a:r>
            <a:r>
              <a:rPr lang="en-US" altLang="vi-VN" sz="2800" i="1" u="sng" dirty="0" smtClean="0">
                <a:solidFill>
                  <a:srgbClr val="FB31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 </a:t>
            </a:r>
            <a:r>
              <a:rPr lang="en-US" altLang="vi-VN" sz="2800" i="1" u="sng" dirty="0">
                <a:solidFill>
                  <a:srgbClr val="FB31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sang </a:t>
            </a:r>
            <a:r>
              <a:rPr lang="en-US" altLang="vi-VN" sz="2800" i="1" u="sng" dirty="0" smtClean="0">
                <a:solidFill>
                  <a:srgbClr val="FB31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 </a:t>
            </a:r>
            <a:r>
              <a:rPr lang="en-US" altLang="vi-VN" sz="2800" i="1" u="sng" dirty="0">
                <a:solidFill>
                  <a:srgbClr val="FB31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 biến </a:t>
            </a:r>
            <a:r>
              <a:rPr lang="en-US" altLang="vi-VN" sz="2800" i="1" u="sng" dirty="0" smtClean="0">
                <a:solidFill>
                  <a:srgbClr val="FB31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 cả phép </a:t>
            </a:r>
            <a:r>
              <a:rPr lang="en-US" altLang="vi-VN" sz="2800" i="1" u="sng" dirty="0">
                <a:solidFill>
                  <a:srgbClr val="FB31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thành phép nhân</a:t>
            </a:r>
            <a:r>
              <a:rPr lang="en-US" altLang="vi-VN" sz="2800" i="1" dirty="0">
                <a:solidFill>
                  <a:srgbClr val="A237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với phân thức </a:t>
            </a:r>
            <a:r>
              <a:rPr lang="en-US" altLang="vi-VN" sz="2800" i="1" dirty="0" err="1">
                <a:solidFill>
                  <a:srgbClr val="A237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nghịch</a:t>
            </a:r>
            <a:r>
              <a:rPr lang="en-US" altLang="vi-VN" sz="2800" i="1" dirty="0">
                <a:solidFill>
                  <a:srgbClr val="A237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 smtClean="0">
                <a:solidFill>
                  <a:srgbClr val="A237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altLang="vi-VN" sz="2800" i="1" dirty="0" smtClean="0">
                <a:solidFill>
                  <a:srgbClr val="A237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 smtClean="0">
                <a:solidFill>
                  <a:srgbClr val="A237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800" i="1" dirty="0" smtClean="0">
                <a:solidFill>
                  <a:srgbClr val="A237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 smtClean="0">
                <a:solidFill>
                  <a:srgbClr val="A237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vi-VN" sz="2800" i="1" dirty="0" smtClean="0">
                <a:solidFill>
                  <a:srgbClr val="A237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dirty="0" err="1" smtClean="0">
                <a:solidFill>
                  <a:srgbClr val="A237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2800" i="1" dirty="0" smtClean="0">
                <a:solidFill>
                  <a:srgbClr val="A2374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chia.</a:t>
            </a:r>
            <a:endParaRPr lang="en-US" altLang="vi-VN" sz="2800" i="1" dirty="0">
              <a:solidFill>
                <a:srgbClr val="A2374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 Box 43"/>
          <p:cNvSpPr txBox="1">
            <a:spLocks noChangeArrowheads="1"/>
          </p:cNvSpPr>
          <p:nvPr/>
        </p:nvSpPr>
        <p:spPr bwMode="auto">
          <a:xfrm>
            <a:off x="6242425" y="700231"/>
            <a:ext cx="119373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Ta có: </a:t>
            </a:r>
            <a:endParaRPr lang="en-US" altLang="vi-VN"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52083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23" grpId="0"/>
      <p:bldP spid="25" grpId="0"/>
      <p:bldP spid="32" grpId="0"/>
      <p:bldP spid="42" grpId="0"/>
      <p:bldP spid="41" grpId="0"/>
      <p:bldP spid="4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0" y="0"/>
            <a:ext cx="1219200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66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</a:t>
            </a:r>
            <a:r>
              <a:rPr lang="en-US" altLang="vi-VN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ÉP CHIA CÁC PHÂN THỨC ĐẠI SỐ</a:t>
            </a:r>
          </a:p>
        </p:txBody>
      </p:sp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95761" y="631853"/>
            <a:ext cx="444769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514350" indent="-514350">
              <a:spcBef>
                <a:spcPct val="50000"/>
              </a:spcBef>
              <a:buAutoNum type="arabicPeriod"/>
            </a:pPr>
            <a:r>
              <a:rPr lang="en-US" altLang="vi-VN" sz="2800" b="1" u="sng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Phân </a:t>
            </a:r>
            <a:r>
              <a:rPr lang="en-US" altLang="vi-VN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thức nghịch </a:t>
            </a:r>
            <a:r>
              <a:rPr lang="en-US" altLang="vi-VN" sz="2800" b="1" u="sng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đảo: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6019800" y="604728"/>
            <a:ext cx="0" cy="6258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8532164" y="842798"/>
            <a:ext cx="1233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Bài giải</a:t>
            </a:r>
            <a:endParaRPr lang="vi-VN" sz="2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TextBox 4"/>
              <p:cNvSpPr txBox="1"/>
              <p:nvPr/>
            </p:nvSpPr>
            <p:spPr>
              <a:xfrm>
                <a:off x="644907" y="1137183"/>
                <a:ext cx="4123886" cy="4874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vi-VN" sz="2200" b="1" u="sng" dirty="0" smtClean="0">
                    <a:solidFill>
                      <a:srgbClr val="C00000"/>
                    </a:solidFill>
                    <a:latin typeface="+mj-lt"/>
                  </a:rPr>
                  <a:t>Tổng quát: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vi-VN" sz="2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lang="vi-VN" sz="2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ế</m:t>
                    </m:r>
                    <m:r>
                      <m:rPr>
                        <m:sty m:val="p"/>
                      </m:rPr>
                      <a:rPr lang="vi-VN" sz="2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u</m:t>
                    </m:r>
                    <m:r>
                      <a:rPr lang="vi-VN" sz="2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vi-VN" sz="22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vi-VN" sz="2200" b="0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vi-VN" sz="2200" b="0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vi-VN" sz="2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 </m:t>
                    </m:r>
                    <m:r>
                      <m:rPr>
                        <m:sty m:val="p"/>
                      </m:rPr>
                      <a:rPr lang="vi-VN" sz="2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th</m:t>
                    </m:r>
                    <m:r>
                      <a:rPr lang="vi-VN" sz="2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ì </m:t>
                    </m:r>
                    <m:f>
                      <m:fPr>
                        <m:ctrlPr>
                          <a:rPr lang="vi-VN" sz="220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vi-VN" sz="2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vi-VN" sz="2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vi-VN" sz="2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f>
                      <m:fPr>
                        <m:ctrlPr>
                          <a:rPr lang="vi-VN" sz="220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vi-VN" sz="2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vi-VN" sz="2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</m:t>
                        </m:r>
                      </m:den>
                    </m:f>
                    <m:r>
                      <a:rPr lang="vi-VN" sz="2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endParaRPr lang="vi-VN" sz="2200" dirty="0">
                  <a:solidFill>
                    <a:srgbClr val="C00000"/>
                  </a:solidFill>
                  <a:latin typeface="+mj-lt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907" y="1137183"/>
                <a:ext cx="4123886" cy="487441"/>
              </a:xfrm>
              <a:prstGeom prst="rect">
                <a:avLst/>
              </a:prstGeom>
              <a:blipFill rotWithShape="1">
                <a:blip r:embed="rId3"/>
                <a:stretch>
                  <a:fillRect l="-4142" t="-2500" r="-5325" b="-1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 Box 15"/>
          <p:cNvSpPr txBox="1">
            <a:spLocks noChangeArrowheads="1"/>
          </p:cNvSpPr>
          <p:nvPr/>
        </p:nvSpPr>
        <p:spPr bwMode="auto">
          <a:xfrm>
            <a:off x="95761" y="1656400"/>
            <a:ext cx="226770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vi-VN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Phép chia: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3" name="Text Box 38"/>
              <p:cNvSpPr txBox="1">
                <a:spLocks noChangeArrowheads="1"/>
              </p:cNvSpPr>
              <p:nvPr/>
            </p:nvSpPr>
            <p:spPr bwMode="auto">
              <a:xfrm>
                <a:off x="627936" y="2184872"/>
                <a:ext cx="4417297" cy="6265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200" b="1" i="1" u="sng" dirty="0" smtClean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Công thức:</a:t>
                </a:r>
                <a:r>
                  <a:rPr lang="en-US" altLang="vi-VN" sz="22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vi-VN" sz="24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vi-VN" sz="24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</m:oMath>
                </a14:m>
                <a:r>
                  <a:rPr lang="en-US" altLang="vi-VN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i="1" dirty="0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vi-VN" sz="24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vi-VN" sz="24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den>
                    </m:f>
                  </m:oMath>
                </a14:m>
                <a:r>
                  <a:rPr lang="en-US" altLang="vi-VN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vi-VN" sz="24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vi-VN" sz="240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</m:den>
                    </m:f>
                    <m:r>
                      <a:rPr lang="en-US" altLang="vi-VN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f>
                      <m:fPr>
                        <m:ctrlPr>
                          <a:rPr lang="en-US" altLang="vi-VN" sz="2400" i="1" dirty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vi-VN" sz="24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vi-VN" sz="2400" b="0" i="0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den>
                    </m:f>
                  </m:oMath>
                </a14:m>
                <a:r>
                  <a:rPr lang="en-US" altLang="vi-VN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 (với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2400" i="1" dirty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vi-VN" sz="24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vi-VN" sz="2400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den>
                    </m:f>
                    <m:r>
                      <a:rPr lang="en-US" altLang="vi-VN" sz="24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altLang="vi-VN" sz="24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altLang="vi-VN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)</a:t>
                </a:r>
                <a:endParaRPr lang="en-US" altLang="vi-VN" sz="2400" dirty="0">
                  <a:solidFill>
                    <a:srgbClr val="C0000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3" name="Text 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7936" y="2184872"/>
                <a:ext cx="4417297" cy="626582"/>
              </a:xfrm>
              <a:prstGeom prst="rect">
                <a:avLst/>
              </a:prstGeom>
              <a:blipFill rotWithShape="1">
                <a:blip r:embed="rId4"/>
                <a:stretch>
                  <a:fillRect l="-1655" r="-1793" b="-776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1257688" y="3378778"/>
            <a:ext cx="4420231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Làm </a:t>
            </a:r>
            <a:r>
              <a:rPr lang="en-US" altLang="vi-VN" sz="24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tính chia phân thức:</a:t>
            </a:r>
          </a:p>
        </p:txBody>
      </p:sp>
      <p:graphicFrame>
        <p:nvGraphicFramePr>
          <p:cNvPr id="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44241077"/>
              </p:ext>
            </p:extLst>
          </p:nvPr>
        </p:nvGraphicFramePr>
        <p:xfrm>
          <a:off x="1697933" y="3973532"/>
          <a:ext cx="2168298" cy="794869"/>
        </p:xfrm>
        <a:graphic>
          <a:graphicData uri="http://schemas.openxmlformats.org/presentationml/2006/ole">
            <p:oleObj spid="_x0000_s24850" name="Equation" r:id="rId5" imgW="1267200" imgH="454680" progId="Equation.DSMT4">
              <p:embed/>
            </p:oleObj>
          </a:graphicData>
        </a:graphic>
      </p:graphicFrame>
      <p:graphicFrame>
        <p:nvGraphicFramePr>
          <p:cNvPr id="4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28943317"/>
              </p:ext>
            </p:extLst>
          </p:nvPr>
        </p:nvGraphicFramePr>
        <p:xfrm>
          <a:off x="8357719" y="1552670"/>
          <a:ext cx="1159096" cy="712931"/>
        </p:xfrm>
        <a:graphic>
          <a:graphicData uri="http://schemas.openxmlformats.org/presentationml/2006/ole">
            <p:oleObj spid="_x0000_s24851" name="Equation" r:id="rId6" imgW="684360" imgH="417600" progId="Equation.DSMT4">
              <p:embed/>
            </p:oleObj>
          </a:graphicData>
        </a:graphic>
      </p:graphicFrame>
      <p:graphicFrame>
        <p:nvGraphicFramePr>
          <p:cNvPr id="47" name="Object 9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1232964453"/>
              </p:ext>
            </p:extLst>
          </p:nvPr>
        </p:nvGraphicFramePr>
        <p:xfrm>
          <a:off x="8385948" y="2184872"/>
          <a:ext cx="1141623" cy="673236"/>
        </p:xfrm>
        <a:graphic>
          <a:graphicData uri="http://schemas.openxmlformats.org/presentationml/2006/ole">
            <p:oleObj spid="_x0000_s24852" name="Equation" r:id="rId7" imgW="675360" imgH="389880" progId="Equation.DSMT4">
              <p:embed/>
            </p:oleObj>
          </a:graphicData>
        </a:graphic>
      </p:graphicFrame>
      <p:graphicFrame>
        <p:nvGraphicFramePr>
          <p:cNvPr id="48" name="Object 10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xmlns="" val="1190381322"/>
              </p:ext>
            </p:extLst>
          </p:nvPr>
        </p:nvGraphicFramePr>
        <p:xfrm>
          <a:off x="8388751" y="3361231"/>
          <a:ext cx="813780" cy="687430"/>
        </p:xfrm>
        <a:graphic>
          <a:graphicData uri="http://schemas.openxmlformats.org/presentationml/2006/ole">
            <p:oleObj spid="_x0000_s24853" name="Equation" r:id="rId8" imgW="462600" imgH="389880" progId="Equation.DSMT4">
              <p:embed/>
            </p:oleObj>
          </a:graphicData>
        </a:graphic>
      </p:graphicFrame>
      <p:graphicFrame>
        <p:nvGraphicFramePr>
          <p:cNvPr id="49" name="Object 11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xmlns="" val="2163156951"/>
              </p:ext>
            </p:extLst>
          </p:nvPr>
        </p:nvGraphicFramePr>
        <p:xfrm>
          <a:off x="8400238" y="2828719"/>
          <a:ext cx="1074058" cy="675724"/>
        </p:xfrm>
        <a:graphic>
          <a:graphicData uri="http://schemas.openxmlformats.org/presentationml/2006/ole">
            <p:oleObj spid="_x0000_s24854" name="Equation" r:id="rId9" imgW="647640" imgH="398880" progId="Equation.DSMT4">
              <p:embed/>
            </p:oleObj>
          </a:graphicData>
        </a:graphic>
      </p:graphicFrame>
      <p:graphicFrame>
        <p:nvGraphicFramePr>
          <p:cNvPr id="5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45625241"/>
              </p:ext>
            </p:extLst>
          </p:nvPr>
        </p:nvGraphicFramePr>
        <p:xfrm>
          <a:off x="1820517" y="4829586"/>
          <a:ext cx="2001031" cy="660238"/>
        </p:xfrm>
        <a:graphic>
          <a:graphicData uri="http://schemas.openxmlformats.org/presentationml/2006/ole">
            <p:oleObj spid="_x0000_s24855" name="Equation" r:id="rId10" imgW="1137600" imgH="361800" progId="Equation.DSMT4">
              <p:embed/>
            </p:oleObj>
          </a:graphicData>
        </a:graphic>
      </p:graphicFrame>
      <p:graphicFrame>
        <p:nvGraphicFramePr>
          <p:cNvPr id="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06967323"/>
              </p:ext>
            </p:extLst>
          </p:nvPr>
        </p:nvGraphicFramePr>
        <p:xfrm>
          <a:off x="6178665" y="1552670"/>
          <a:ext cx="2168298" cy="794869"/>
        </p:xfrm>
        <a:graphic>
          <a:graphicData uri="http://schemas.openxmlformats.org/presentationml/2006/ole">
            <p:oleObj spid="_x0000_s24856" name="Equation" r:id="rId11" imgW="1267200" imgH="454680" progId="Equation.DSMT4">
              <p:embed/>
            </p:oleObj>
          </a:graphicData>
        </a:graphic>
      </p:graphicFrame>
      <p:graphicFrame>
        <p:nvGraphicFramePr>
          <p:cNvPr id="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62993082"/>
              </p:ext>
            </p:extLst>
          </p:nvPr>
        </p:nvGraphicFramePr>
        <p:xfrm>
          <a:off x="6239257" y="4033548"/>
          <a:ext cx="1898069" cy="626267"/>
        </p:xfrm>
        <a:graphic>
          <a:graphicData uri="http://schemas.openxmlformats.org/presentationml/2006/ole">
            <p:oleObj spid="_x0000_s24857" name="Equation" r:id="rId12" imgW="1137600" imgH="361800" progId="Equation.DSMT4">
              <p:embed/>
            </p:oleObj>
          </a:graphicData>
        </a:graphic>
      </p:graphicFrame>
      <p:graphicFrame>
        <p:nvGraphicFramePr>
          <p:cNvPr id="56" name="Object 12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xmlns="" val="1020463471"/>
              </p:ext>
            </p:extLst>
          </p:nvPr>
        </p:nvGraphicFramePr>
        <p:xfrm>
          <a:off x="8400238" y="4030151"/>
          <a:ext cx="1688568" cy="633063"/>
        </p:xfrm>
        <a:graphic>
          <a:graphicData uri="http://schemas.openxmlformats.org/presentationml/2006/ole">
            <p:oleObj spid="_x0000_s24858" name="Equation" r:id="rId13" imgW="1063800" imgH="389880" progId="Equation.DSMT4">
              <p:embed/>
            </p:oleObj>
          </a:graphicData>
        </a:graphic>
      </p:graphicFrame>
      <p:graphicFrame>
        <p:nvGraphicFramePr>
          <p:cNvPr id="5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05804584"/>
              </p:ext>
            </p:extLst>
          </p:nvPr>
        </p:nvGraphicFramePr>
        <p:xfrm>
          <a:off x="8357719" y="4759681"/>
          <a:ext cx="1815408" cy="746965"/>
        </p:xfrm>
        <a:graphic>
          <a:graphicData uri="http://schemas.openxmlformats.org/presentationml/2006/ole">
            <p:oleObj spid="_x0000_s24859" name="Equation" r:id="rId14" imgW="1156320" imgH="464040" progId="Equation.DSMT4">
              <p:embed/>
            </p:oleObj>
          </a:graphicData>
        </a:graphic>
      </p:graphicFrame>
      <p:graphicFrame>
        <p:nvGraphicFramePr>
          <p:cNvPr id="62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87488728"/>
              </p:ext>
            </p:extLst>
          </p:nvPr>
        </p:nvGraphicFramePr>
        <p:xfrm>
          <a:off x="8357719" y="5599044"/>
          <a:ext cx="944138" cy="596298"/>
        </p:xfrm>
        <a:graphic>
          <a:graphicData uri="http://schemas.openxmlformats.org/presentationml/2006/ole">
            <p:oleObj spid="_x0000_s24860" name="Equation" r:id="rId15" imgW="582840" imgH="361800" progId="Equation.DSMT4">
              <p:embed/>
            </p:oleObj>
          </a:graphicData>
        </a:graphic>
      </p:graphicFrame>
      <p:sp>
        <p:nvSpPr>
          <p:cNvPr id="7" name="Rectangle 6"/>
          <p:cNvSpPr/>
          <p:nvPr/>
        </p:nvSpPr>
        <p:spPr>
          <a:xfrm>
            <a:off x="6100890" y="1141230"/>
            <a:ext cx="785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vi-VN" b="1" u="sng" dirty="0" smtClean="0">
                <a:solidFill>
                  <a:srgbClr val="00B050"/>
                </a:solidFill>
                <a:latin typeface="Times New Roman" panose="02020603050405020304" pitchFamily="18" charset="0"/>
              </a:rPr>
              <a:t>Ta có:</a:t>
            </a:r>
            <a:endParaRPr lang="vi-VN" dirty="0"/>
          </a:p>
        </p:txBody>
      </p:sp>
      <p:sp>
        <p:nvSpPr>
          <p:cNvPr id="36" name="AutoShape 3">
            <a:hlinkClick r:id="rId16" action="ppaction://hlinksldjump" highlightClick="1"/>
          </p:cNvPr>
          <p:cNvSpPr>
            <a:spLocks noChangeArrowheads="1"/>
          </p:cNvSpPr>
          <p:nvPr/>
        </p:nvSpPr>
        <p:spPr bwMode="auto">
          <a:xfrm rot="10800000">
            <a:off x="11430000" y="6324600"/>
            <a:ext cx="762000" cy="533400"/>
          </a:xfrm>
          <a:prstGeom prst="actionButtonBackPreviou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88527281"/>
              </p:ext>
            </p:extLst>
          </p:nvPr>
        </p:nvGraphicFramePr>
        <p:xfrm>
          <a:off x="6019800" y="3489046"/>
          <a:ext cx="114300" cy="215900"/>
        </p:xfrm>
        <a:graphic>
          <a:graphicData uri="http://schemas.openxmlformats.org/presentationml/2006/ole">
            <p:oleObj spid="_x0000_s24861" name="Equation" r:id="rId17" imgW="114120" imgH="21564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43184552"/>
              </p:ext>
            </p:extLst>
          </p:nvPr>
        </p:nvGraphicFramePr>
        <p:xfrm>
          <a:off x="6019800" y="3489046"/>
          <a:ext cx="114300" cy="215900"/>
        </p:xfrm>
        <a:graphic>
          <a:graphicData uri="http://schemas.openxmlformats.org/presentationml/2006/ole">
            <p:oleObj spid="_x0000_s24862" name="Equation" r:id="rId18" imgW="114120" imgH="2156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770354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Decision 4">
            <a:hlinkClick r:id="rId2" action="ppaction://hlinksldjump"/>
          </p:cNvPr>
          <p:cNvSpPr/>
          <p:nvPr/>
        </p:nvSpPr>
        <p:spPr>
          <a:xfrm>
            <a:off x="2338057" y="1333090"/>
            <a:ext cx="2882231" cy="1483140"/>
          </a:xfrm>
          <a:prstGeom prst="flowChartDecision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Flowchart: Decision 5">
            <a:hlinkClick r:id="rId3" action="ppaction://hlinksldjump"/>
          </p:cNvPr>
          <p:cNvSpPr/>
          <p:nvPr/>
        </p:nvSpPr>
        <p:spPr>
          <a:xfrm>
            <a:off x="5782651" y="1333090"/>
            <a:ext cx="2882231" cy="1483140"/>
          </a:xfrm>
          <a:prstGeom prst="flowChartDecision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lowchart: Decision 6">
            <a:hlinkClick r:id="rId4" action="ppaction://hlinksldjump"/>
          </p:cNvPr>
          <p:cNvSpPr/>
          <p:nvPr/>
        </p:nvSpPr>
        <p:spPr>
          <a:xfrm>
            <a:off x="2338057" y="3201348"/>
            <a:ext cx="2882231" cy="1483140"/>
          </a:xfrm>
          <a:prstGeom prst="flowChartDecision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3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Flowchart: Decision 7">
            <a:hlinkClick r:id="rId5" action="ppaction://hlinksldjump"/>
          </p:cNvPr>
          <p:cNvSpPr/>
          <p:nvPr/>
        </p:nvSpPr>
        <p:spPr>
          <a:xfrm>
            <a:off x="5782651" y="3102508"/>
            <a:ext cx="2882231" cy="1483140"/>
          </a:xfrm>
          <a:prstGeom prst="flowChartDecision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4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-15202" y="-19873"/>
            <a:ext cx="1219200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66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vi-VN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TRÒ</a:t>
            </a:r>
            <a:r>
              <a:rPr lang="en-US" altLang="vi-VN" sz="32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CHƠI</a:t>
            </a:r>
            <a:endParaRPr lang="en-US" altLang="vi-VN" sz="32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Down Arrow 1">
            <a:hlinkClick r:id="rId6" action="ppaction://hlinksldjump"/>
          </p:cNvPr>
          <p:cNvSpPr/>
          <p:nvPr/>
        </p:nvSpPr>
        <p:spPr>
          <a:xfrm>
            <a:off x="11594691" y="5890527"/>
            <a:ext cx="242316" cy="4593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11864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246230" y="832212"/>
            <a:ext cx="3039042" cy="5626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CÂU HỎI SỐ 1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Rounded Rectangle 3"/>
              <p:cNvSpPr/>
              <p:nvPr/>
            </p:nvSpPr>
            <p:spPr>
              <a:xfrm>
                <a:off x="2879202" y="2671695"/>
                <a:ext cx="6400800" cy="914400"/>
              </a:xfrm>
              <a:prstGeom prst="round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en-US" sz="4000" b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A.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𝒙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 − 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𝒙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 + 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𝟏</m:t>
                        </m:r>
                      </m:den>
                    </m:f>
                  </m:oMath>
                </a14:m>
                <a:endParaRPr lang="en-US" sz="40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4" name="Rounded 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9202" y="2671695"/>
                <a:ext cx="6400800" cy="914400"/>
              </a:xfrm>
              <a:prstGeom prst="roundRect">
                <a:avLst/>
              </a:prstGeom>
              <a:blipFill>
                <a:blip r:embed="rId7"/>
                <a:stretch>
                  <a:fillRect l="-2365" b="-1337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Rounded Rectangle 4"/>
              <p:cNvSpPr/>
              <p:nvPr/>
            </p:nvSpPr>
            <p:spPr>
              <a:xfrm>
                <a:off x="2879202" y="3853405"/>
                <a:ext cx="6400800" cy="914400"/>
              </a:xfrm>
              <a:prstGeom prst="round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en-US" sz="4000" b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B.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FF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𝒙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 + </m:t>
                        </m:r>
                        <m: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𝒙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 − </m:t>
                        </m:r>
                        <m: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𝟏</m:t>
                        </m:r>
                      </m:den>
                    </m:f>
                  </m:oMath>
                </a14:m>
                <a:endParaRPr lang="en-US" sz="40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5" name="Rounded 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9202" y="3853405"/>
                <a:ext cx="6400800" cy="914400"/>
              </a:xfrm>
              <a:prstGeom prst="roundRect">
                <a:avLst/>
              </a:prstGeom>
              <a:blipFill>
                <a:blip r:embed="rId8"/>
                <a:stretch>
                  <a:fillRect l="-2365" b="-1273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Rounded Rectangle 5"/>
              <p:cNvSpPr/>
              <p:nvPr/>
            </p:nvSpPr>
            <p:spPr>
              <a:xfrm>
                <a:off x="2879202" y="4996405"/>
                <a:ext cx="6400800" cy="914400"/>
              </a:xfrm>
              <a:prstGeom prst="roundRect">
                <a:avLst/>
              </a:prstGeom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en-US" sz="4000" b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C.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FF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𝒙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 </m:t>
                        </m:r>
                        <m: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−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 </m:t>
                        </m:r>
                        <m: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𝒙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 </m:t>
                        </m:r>
                        <m: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+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 </m:t>
                        </m:r>
                        <m: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/>
                </a:r>
                <a:endParaRPr lang="en-US" sz="40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6" name="Rounded 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9202" y="4996405"/>
                <a:ext cx="6400800" cy="914400"/>
              </a:xfrm>
              <a:prstGeom prst="roundRect">
                <a:avLst/>
              </a:prstGeom>
              <a:blipFill>
                <a:blip r:embed="rId9"/>
                <a:stretch>
                  <a:fillRect l="-2365" b="-1337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2702" y="3510505"/>
            <a:ext cx="12573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92578" y="4920205"/>
            <a:ext cx="9175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92578" y="2634205"/>
            <a:ext cx="9175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1986960" y="1408318"/>
            <a:ext cx="8071440" cy="844277"/>
            <a:chOff x="1744489" y="855897"/>
            <a:chExt cx="8071440" cy="844277"/>
          </a:xfrm>
        </p:grpSpPr>
        <p:graphicFrame>
          <p:nvGraphicFramePr>
            <p:cNvPr id="38" name="Object 2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4252359748"/>
                </p:ext>
              </p:extLst>
            </p:nvPr>
          </p:nvGraphicFramePr>
          <p:xfrm>
            <a:off x="8325754" y="855897"/>
            <a:ext cx="707624" cy="844277"/>
          </p:xfrm>
          <a:graphic>
            <a:graphicData uri="http://schemas.openxmlformats.org/presentationml/2006/ole">
              <p:oleObj spid="_x0000_s21562" name="Equation" r:id="rId12" imgW="305280" imgH="361800" progId="Equation.DSMT4">
                <p:embed/>
              </p:oleObj>
            </a:graphicData>
          </a:graphic>
        </p:graphicFrame>
        <p:sp>
          <p:nvSpPr>
            <p:cNvPr id="12" name="Rectangle 11"/>
            <p:cNvSpPr/>
            <p:nvPr/>
          </p:nvSpPr>
          <p:spPr>
            <a:xfrm>
              <a:off x="1744489" y="1018041"/>
              <a:ext cx="8071440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vi-VN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Phân thức nghịch đảo của phân </a:t>
              </a:r>
              <a:r>
                <a:rPr lang="en-US" altLang="vi-VN" sz="3200" b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thức         </a:t>
              </a:r>
              <a:r>
                <a:rPr lang="en-US" altLang="vi-VN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là </a:t>
              </a:r>
              <a:endParaRPr lang="vi-VN" sz="3200" dirty="0"/>
            </a:p>
          </p:txBody>
        </p:sp>
      </p:grpSp>
      <p:pic>
        <p:nvPicPr>
          <p:cNvPr id="56" name="Picture 2" descr="C:\Program Files\Microsoft Office\MEDIA\CAGCAT10\j0234131.wmf"/>
          <p:cNvPicPr>
            <a:picLocks noChangeAspect="1" noChangeArrowheads="1"/>
          </p:cNvPicPr>
          <p:nvPr/>
        </p:nvPicPr>
        <p:blipFill>
          <a:blip r:embed="rId13" cstate="print">
            <a:lum bright="-20000" contrast="4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05776" y="1719195"/>
            <a:ext cx="900065" cy="957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Oval 56"/>
          <p:cNvSpPr/>
          <p:nvPr/>
        </p:nvSpPr>
        <p:spPr>
          <a:xfrm>
            <a:off x="10181976" y="2557395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6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0</a:t>
            </a:r>
            <a:endParaRPr lang="en-US" sz="6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8" name="Oval 57"/>
          <p:cNvSpPr/>
          <p:nvPr/>
        </p:nvSpPr>
        <p:spPr>
          <a:xfrm>
            <a:off x="10181976" y="2557395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9" name="Oval 58"/>
          <p:cNvSpPr/>
          <p:nvPr/>
        </p:nvSpPr>
        <p:spPr>
          <a:xfrm>
            <a:off x="10181976" y="2557395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0" name="Oval 59"/>
          <p:cNvSpPr/>
          <p:nvPr/>
        </p:nvSpPr>
        <p:spPr>
          <a:xfrm>
            <a:off x="10181976" y="2557395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1" name="Oval 60"/>
          <p:cNvSpPr/>
          <p:nvPr/>
        </p:nvSpPr>
        <p:spPr>
          <a:xfrm>
            <a:off x="10181976" y="2557395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2" name="Oval 61"/>
          <p:cNvSpPr/>
          <p:nvPr/>
        </p:nvSpPr>
        <p:spPr>
          <a:xfrm>
            <a:off x="10181976" y="2557395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3" name="Oval 62"/>
          <p:cNvSpPr/>
          <p:nvPr/>
        </p:nvSpPr>
        <p:spPr>
          <a:xfrm>
            <a:off x="10181976" y="2557395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4" name="Oval 63"/>
          <p:cNvSpPr/>
          <p:nvPr/>
        </p:nvSpPr>
        <p:spPr>
          <a:xfrm>
            <a:off x="10181976" y="2557395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5" name="Oval 64"/>
          <p:cNvSpPr/>
          <p:nvPr/>
        </p:nvSpPr>
        <p:spPr>
          <a:xfrm>
            <a:off x="10181976" y="2557395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8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6" name="Oval 65"/>
          <p:cNvSpPr/>
          <p:nvPr/>
        </p:nvSpPr>
        <p:spPr>
          <a:xfrm>
            <a:off x="10181976" y="2557395"/>
            <a:ext cx="838200" cy="838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9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7" name="Oval 66"/>
          <p:cNvSpPr/>
          <p:nvPr/>
        </p:nvSpPr>
        <p:spPr>
          <a:xfrm>
            <a:off x="9842540" y="2252595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8" name="Oval 67"/>
          <p:cNvSpPr/>
          <p:nvPr/>
        </p:nvSpPr>
        <p:spPr>
          <a:xfrm>
            <a:off x="9842540" y="2252595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11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9" name="Oval 68"/>
          <p:cNvSpPr/>
          <p:nvPr/>
        </p:nvSpPr>
        <p:spPr>
          <a:xfrm>
            <a:off x="9842540" y="2252595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0" name="Oval 69"/>
          <p:cNvSpPr/>
          <p:nvPr/>
        </p:nvSpPr>
        <p:spPr>
          <a:xfrm>
            <a:off x="9842540" y="2252595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13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1" name="Oval 70"/>
          <p:cNvSpPr/>
          <p:nvPr/>
        </p:nvSpPr>
        <p:spPr>
          <a:xfrm>
            <a:off x="9842540" y="2252595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14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2" name="Oval 71"/>
          <p:cNvSpPr/>
          <p:nvPr/>
        </p:nvSpPr>
        <p:spPr>
          <a:xfrm>
            <a:off x="9842540" y="2252595"/>
            <a:ext cx="1482436" cy="1447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15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9" name="AutoShape 3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1430000" y="6303380"/>
            <a:ext cx="762000" cy="533400"/>
          </a:xfrm>
          <a:prstGeom prst="actionButtonBackPreviou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xmlns="" val="3829748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CC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xit" presetSubtype="1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42" presetClass="exit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0"/>
                            </p:stCondLst>
                            <p:childTnLst>
                              <p:par>
                                <p:cTn id="6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000"/>
                            </p:stCondLst>
                            <p:childTnLst>
                              <p:par>
                                <p:cTn id="7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8000"/>
                            </p:stCondLst>
                            <p:childTnLst>
                              <p:par>
                                <p:cTn id="8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9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0"/>
                            </p:stCondLst>
                            <p:childTnLst>
                              <p:par>
                                <p:cTn id="9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1000"/>
                            </p:stCondLst>
                            <p:childTnLst>
                              <p:par>
                                <p:cTn id="9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9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60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4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</p:childTnLst>
        </p:cTn>
      </p:par>
    </p:tnLst>
    <p:bldLst>
      <p:bldP spid="57" grpId="0"/>
      <p:bldP spid="58" grpId="0"/>
      <p:bldP spid="58" grpId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63" grpId="1"/>
      <p:bldP spid="64" grpId="0"/>
      <p:bldP spid="64" grpId="1"/>
      <p:bldP spid="65" grpId="0"/>
      <p:bldP spid="65" grpId="1"/>
      <p:bldP spid="66" grpId="0"/>
      <p:bldP spid="66" grpId="1"/>
      <p:bldP spid="67" grpId="0"/>
      <p:bldP spid="67" grpId="1"/>
      <p:bldP spid="68" grpId="0"/>
      <p:bldP spid="68" grpId="1"/>
      <p:bldP spid="69" grpId="0"/>
      <p:bldP spid="69" grpId="1"/>
      <p:bldP spid="70" grpId="0"/>
      <p:bldP spid="70" grpId="1"/>
      <p:bldP spid="71" grpId="0"/>
      <p:bldP spid="71" grpId="1"/>
      <p:bldP spid="72" grpId="0"/>
      <p:bldP spid="72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1705</TotalTime>
  <Words>815</Words>
  <Application>Microsoft Office PowerPoint</Application>
  <PresentationFormat>Custom</PresentationFormat>
  <Paragraphs>185</Paragraphs>
  <Slides>13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VietNam.Com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MyPC PHAM PHUC DINH</dc:creator>
  <cp:lastModifiedBy>Admin</cp:lastModifiedBy>
  <cp:revision>173</cp:revision>
  <dcterms:created xsi:type="dcterms:W3CDTF">2016-11-27T08:26:28Z</dcterms:created>
  <dcterms:modified xsi:type="dcterms:W3CDTF">2020-10-18T01:28:29Z</dcterms:modified>
</cp:coreProperties>
</file>