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69" r:id="rId3"/>
    <p:sldId id="257" r:id="rId4"/>
    <p:sldId id="259" r:id="rId5"/>
    <p:sldId id="261" r:id="rId6"/>
    <p:sldId id="260" r:id="rId7"/>
    <p:sldId id="262" r:id="rId8"/>
    <p:sldId id="263" r:id="rId9"/>
    <p:sldId id="270" r:id="rId10"/>
    <p:sldId id="313" r:id="rId11"/>
    <p:sldId id="314" r:id="rId12"/>
    <p:sldId id="315" r:id="rId13"/>
    <p:sldId id="316" r:id="rId14"/>
    <p:sldId id="318" r:id="rId15"/>
    <p:sldId id="31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wmf"/><Relationship Id="rId5" Type="http://schemas.openxmlformats.org/officeDocument/2006/relationships/image" Target="../media/image11.emf"/><Relationship Id="rId4" Type="http://schemas.openxmlformats.org/officeDocument/2006/relationships/image" Target="../media/image10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3868B-E573-4CAA-B05D-754D536C646F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06412-606F-42C0-912B-FA533570F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53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646D53E3-616F-4A36-966A-33EF8E61C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CA3F2C7-8FC5-45AD-BFFE-531D61ADCCED}" type="slidenum">
              <a:rPr lang="en-US" altLang="en-US" sz="1200">
                <a:latin typeface=".VnArial Narrow" panose="020B7200000000000000" pitchFamily="34" charset="0"/>
              </a:rPr>
              <a:pPr eaLnBrk="1" hangingPunct="1"/>
              <a:t>9</a:t>
            </a:fld>
            <a:endParaRPr lang="en-US" altLang="en-US" sz="1200">
              <a:latin typeface=".VnArial Narrow" panose="020B7200000000000000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3E32BC59-E5E6-457B-AF4A-C37B8DF61C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8E4FAAE3-5D1D-4A85-A8A6-31D47AB87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24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74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10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84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05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829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50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23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0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0482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64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76392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12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375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4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9C2C-5D50-411A-93AF-427D9574F7F8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gif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image" Target="../media/image6.gif"/><Relationship Id="rId3" Type="http://schemas.openxmlformats.org/officeDocument/2006/relationships/oleObject" Target="../embeddings/oleObject12.bin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phanthilieu96@gmail.com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png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1.e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6.gif"/><Relationship Id="rId5" Type="http://schemas.openxmlformats.org/officeDocument/2006/relationships/image" Target="../media/image7.wmf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9.png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9124" y="762000"/>
            <a:ext cx="3171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Môn Đại số lớp 7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40724" y="1346775"/>
            <a:ext cx="7620000" cy="99060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Chương IV – </a:t>
            </a:r>
            <a:r>
              <a:rPr lang="en-US" sz="4000" b="1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BIỂU THỨC ĐẠI SỐ</a:t>
            </a:r>
            <a:endParaRPr lang="en-US" sz="4000" b="1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100996" y="2133600"/>
            <a:ext cx="9131300" cy="4114800"/>
          </a:xfrm>
          <a:prstGeom prst="rect">
            <a:avLst/>
          </a:prstGeom>
          <a:noFill/>
          <a:ln w="38100" cmpd="dbl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u="sng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Những nội dung chính của chương: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Khái niệm về biểu thức đại số.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Giá trị của một biểu thức đại số.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Đơn thức.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 thức.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 phép tính cộng trừ đơn thức, đa thức, nhân đơn thức.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Nghiệm của đa thức.</a:t>
            </a:r>
          </a:p>
        </p:txBody>
      </p:sp>
    </p:spTree>
    <p:extLst>
      <p:ext uri="{BB962C8B-B14F-4D97-AF65-F5344CB8AC3E}">
        <p14:creationId xmlns:p14="http://schemas.microsoft.com/office/powerpoint/2010/main" val="2054410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F562DE22-35AC-4971-B6E1-168B4275B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905000"/>
            <a:ext cx="8086725" cy="1292662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  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Để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sz="2600" i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một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biểu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đại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tại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những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cho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trước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biến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, ta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thay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cs typeface="Times New Roman" panose="02020603050405020304" pitchFamily="18" charset="0"/>
              </a:rPr>
              <a:t>cho</a:t>
            </a:r>
            <a:r>
              <a:rPr lang="en-US" altLang="en-US" sz="2600" dirty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cs typeface="Times New Roman" panose="02020603050405020304" pitchFamily="18" charset="0"/>
              </a:rPr>
              <a:t>trước</a:t>
            </a:r>
            <a:r>
              <a:rPr lang="en-US" altLang="en-US" sz="2600" dirty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cs typeface="Times New Roman" panose="02020603050405020304" pitchFamily="18" charset="0"/>
              </a:rPr>
              <a:t>đó</a:t>
            </a:r>
            <a:r>
              <a:rPr lang="en-US" altLang="en-US" sz="2600" dirty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biểu</a:t>
            </a:r>
            <a:r>
              <a:rPr lang="en-US" altLang="en-US" sz="2600" i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rồi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thực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hiện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phép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2600" dirty="0">
                <a:solidFill>
                  <a:srgbClr val="0000CC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532E6DC3-21F7-46F4-A076-FE8865926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1. </a:t>
            </a:r>
            <a:r>
              <a:rPr lang="en-US" altLang="en-US" b="1" u="sng">
                <a:solidFill>
                  <a:srgbClr val="FF0000"/>
                </a:solidFill>
                <a:cs typeface="Times New Roman" panose="02020603050405020304" pitchFamily="18" charset="0"/>
              </a:rPr>
              <a:t>Giá trị của một biểu thức đại số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40073DFE-254D-4E49-9AD7-3AE357BAA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452" y="984738"/>
            <a:ext cx="19495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 b="1" u="sng" dirty="0">
                <a:cs typeface="Times New Roman" panose="02020603050405020304" pitchFamily="18" charset="0"/>
              </a:rPr>
              <a:t>VD1:</a:t>
            </a:r>
            <a:endParaRPr lang="en-US" altLang="en-US" sz="2000" b="1" dirty="0">
              <a:cs typeface="Times New Roman" panose="02020603050405020304" pitchFamily="18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A8678AAC-9C8F-4909-84C7-D7BE71FB8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489" y="1219493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 b="1" dirty="0"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>
                <a:cs typeface="Times New Roman" panose="02020603050405020304" pitchFamily="18" charset="0"/>
              </a:rPr>
              <a:t>VD2:</a:t>
            </a:r>
            <a:endParaRPr lang="en-US" altLang="en-US" sz="2000" b="1" dirty="0">
              <a:cs typeface="Times New Roman" panose="02020603050405020304" pitchFamily="18" charset="0"/>
            </a:endParaRP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DAB1B4D2-9896-4254-A648-50EE554DB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5214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  <a:cs typeface="Times New Roman" panose="02020603050405020304" pitchFamily="18" charset="0"/>
              </a:rPr>
              <a:t>Đại số 7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24DB9129-BEE2-44BC-B29A-D509A8F6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214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  <a:cs typeface="Times New Roman" panose="02020603050405020304" pitchFamily="18" charset="0"/>
              </a:rPr>
              <a:t>Trang 7</a:t>
            </a:r>
          </a:p>
        </p:txBody>
      </p:sp>
      <p:pic>
        <p:nvPicPr>
          <p:cNvPr id="10" name="Picture 38" descr="BOOKANI2">
            <a:extLst>
              <a:ext uri="{FF2B5EF4-FFF2-40B4-BE49-F238E27FC236}">
                <a16:creationId xmlns:a16="http://schemas.microsoft.com/office/drawing/2014/main" id="{5459503D-2174-40B3-916D-BD5D7F1251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9">
            <a:extLst>
              <a:ext uri="{FF2B5EF4-FFF2-40B4-BE49-F238E27FC236}">
                <a16:creationId xmlns:a16="http://schemas.microsoft.com/office/drawing/2014/main" id="{2AE87D90-69FB-41F6-8D68-8BA20D349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4119563"/>
            <a:ext cx="822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u="sng" dirty="0" err="1">
                <a:cs typeface="Times New Roman" panose="02020603050405020304" pitchFamily="18" charset="0"/>
              </a:rPr>
              <a:t>B­ước</a:t>
            </a:r>
            <a:r>
              <a:rPr lang="en-US" altLang="en-US" u="sng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Thay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biến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biểu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i="1" dirty="0">
                <a:solidFill>
                  <a:srgbClr val="0033CC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984763C1-86A3-4DB9-BE7A-CA38254B4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4586288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u="sng" dirty="0" err="1">
                <a:cs typeface="Times New Roman" panose="02020603050405020304" pitchFamily="18" charset="0"/>
              </a:rPr>
              <a:t>B­ước</a:t>
            </a:r>
            <a:r>
              <a:rPr lang="en-US" altLang="en-US" u="sng" dirty="0">
                <a:cs typeface="Times New Roman" panose="02020603050405020304" pitchFamily="18" charset="0"/>
              </a:rPr>
              <a:t> 2: </a:t>
            </a:r>
            <a:r>
              <a:rPr lang="en-US" altLang="en-US" dirty="0" err="1"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phép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tính</a:t>
            </a:r>
            <a:endParaRPr lang="en-US" altLang="en-US" dirty="0">
              <a:solidFill>
                <a:srgbClr val="0033CC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ECE4A514-67BE-4DCE-8C1B-B2E73B264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5029200"/>
            <a:ext cx="403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u="sng" dirty="0" err="1">
                <a:cs typeface="Times New Roman" panose="02020603050405020304" pitchFamily="18" charset="0"/>
              </a:rPr>
              <a:t>B­ước</a:t>
            </a:r>
            <a:r>
              <a:rPr lang="en-US" altLang="en-US" u="sng" dirty="0">
                <a:cs typeface="Times New Roman" panose="02020603050405020304" pitchFamily="18" charset="0"/>
              </a:rPr>
              <a:t> 3</a:t>
            </a:r>
            <a:r>
              <a:rPr lang="en-US" altLang="en-US" dirty="0">
                <a:cs typeface="Times New Roman" panose="02020603050405020304" pitchFamily="18" charset="0"/>
              </a:rPr>
              <a:t>:  </a:t>
            </a:r>
            <a:r>
              <a:rPr lang="en-US" altLang="en-US" dirty="0" err="1">
                <a:solidFill>
                  <a:srgbClr val="0033CC"/>
                </a:solidFill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33CC"/>
                </a:solidFill>
                <a:cs typeface="Times New Roman" panose="02020603050405020304" pitchFamily="18" charset="0"/>
              </a:rPr>
              <a:t>lời</a:t>
            </a:r>
            <a:endParaRPr lang="en-US" altLang="en-US" dirty="0">
              <a:solidFill>
                <a:srgbClr val="0033CC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D7F034-E1E4-4143-A6EE-E1920A5C9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733800"/>
            <a:ext cx="388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u="sng" dirty="0" err="1">
                <a:cs typeface="Times New Roman" panose="02020603050405020304" pitchFamily="18" charset="0"/>
              </a:rPr>
              <a:t>Các</a:t>
            </a:r>
            <a:r>
              <a:rPr lang="en-US" altLang="en-US" u="sng" dirty="0"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cs typeface="Times New Roman" panose="02020603050405020304" pitchFamily="18" charset="0"/>
              </a:rPr>
              <a:t>bước</a:t>
            </a:r>
            <a:r>
              <a:rPr lang="en-US" altLang="en-US" u="sng" dirty="0"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cs typeface="Times New Roman" panose="02020603050405020304" pitchFamily="18" charset="0"/>
              </a:rPr>
              <a:t>thực</a:t>
            </a:r>
            <a:r>
              <a:rPr lang="en-US" altLang="en-US" u="sng" dirty="0"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cs typeface="Times New Roman" panose="02020603050405020304" pitchFamily="18" charset="0"/>
              </a:rPr>
              <a:t>hiện</a:t>
            </a:r>
            <a:r>
              <a:rPr lang="en-US" altLang="en-US" u="sng" dirty="0"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6" name="Picture 6" descr="Book-09-june">
            <a:extLst>
              <a:ext uri="{FF2B5EF4-FFF2-40B4-BE49-F238E27FC236}">
                <a16:creationId xmlns:a16="http://schemas.microsoft.com/office/drawing/2014/main" id="{927718F0-E935-488E-A2AE-98F34BF67F7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33" y="1674055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E9B4C88B-CD69-48E1-916A-3505F2269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96" y="-67508"/>
            <a:ext cx="83691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3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8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8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4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2.52544E-6 L 0 -0.2673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36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72222E-6 -2.45143E-6 L -0.00295 -0.2886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44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88889E-6 2.55319E-6 L -0.00382 -0.2886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4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082C4416-24AA-4A7A-9DF9-A130E8ACA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167618"/>
            <a:ext cx="4344279" cy="12464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u="sng" dirty="0">
                <a:solidFill>
                  <a:srgbClr val="0000CC"/>
                </a:solidFill>
              </a:rPr>
              <a:t> </a:t>
            </a:r>
            <a:r>
              <a:rPr lang="en-US" altLang="en-US" b="1" u="sng" dirty="0" err="1">
                <a:solidFill>
                  <a:srgbClr val="0000CC"/>
                </a:solidFill>
              </a:rPr>
              <a:t>Bài</a:t>
            </a:r>
            <a:r>
              <a:rPr lang="en-US" altLang="en-US" b="1" u="sng" dirty="0">
                <a:solidFill>
                  <a:srgbClr val="0000CC"/>
                </a:solidFill>
              </a:rPr>
              <a:t> 1: </a:t>
            </a:r>
            <a:r>
              <a:rPr lang="en-US" altLang="en-US" dirty="0" err="1">
                <a:solidFill>
                  <a:srgbClr val="0000CC"/>
                </a:solidFill>
              </a:rPr>
              <a:t>Tính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trị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3x</a:t>
            </a:r>
            <a:r>
              <a:rPr lang="en-US" altLang="en-US" baseline="30000" dirty="0">
                <a:solidFill>
                  <a:srgbClr val="0000CC"/>
                </a:solidFill>
              </a:rPr>
              <a:t>2 </a:t>
            </a:r>
            <a:r>
              <a:rPr lang="en-US" altLang="en-US" dirty="0">
                <a:solidFill>
                  <a:srgbClr val="0000CC"/>
                </a:solidFill>
              </a:rPr>
              <a:t>– 9x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x = </a:t>
            </a:r>
            <a:r>
              <a:rPr lang="en-US" altLang="en-US" dirty="0">
                <a:solidFill>
                  <a:srgbClr val="000000"/>
                </a:solidFill>
              </a:rPr>
              <a:t>1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x = </a:t>
            </a:r>
          </a:p>
          <a:p>
            <a:pPr algn="l">
              <a:spcBef>
                <a:spcPct val="50000"/>
              </a:spcBef>
            </a:pPr>
            <a:endParaRPr lang="en-US" altLang="en-US" sz="1000" dirty="0">
              <a:solidFill>
                <a:srgbClr val="0000CC"/>
              </a:solidFill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E6688B4-3F33-498D-A485-E4BC2DC409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255031"/>
              </p:ext>
            </p:extLst>
          </p:nvPr>
        </p:nvGraphicFramePr>
        <p:xfrm>
          <a:off x="8001000" y="1535060"/>
          <a:ext cx="3810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3" imgW="139680" imgH="393480" progId="Equation.3">
                  <p:embed/>
                </p:oleObj>
              </mc:Choice>
              <mc:Fallback>
                <p:oleObj name="Equation" r:id="rId3" imgW="139680" imgH="393480" progId="Equation.3">
                  <p:embed/>
                  <p:pic>
                    <p:nvPicPr>
                      <p:cNvPr id="5122" name="Object 4">
                        <a:extLst>
                          <a:ext uri="{FF2B5EF4-FFF2-40B4-BE49-F238E27FC236}">
                            <a16:creationId xmlns:a16="http://schemas.microsoft.com/office/drawing/2014/main" id="{AFDD2E3F-E0B3-46CE-A4C9-E3EB0AC936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1535060"/>
                        <a:ext cx="38100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>
            <a:extLst>
              <a:ext uri="{FF2B5EF4-FFF2-40B4-BE49-F238E27FC236}">
                <a16:creationId xmlns:a16="http://schemas.microsoft.com/office/drawing/2014/main" id="{46E001A6-F417-49E4-953C-E13209B14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09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dirty="0">
                <a:solidFill>
                  <a:srgbClr val="FF3399"/>
                </a:solidFill>
              </a:rPr>
              <a:t>2. </a:t>
            </a:r>
            <a:r>
              <a:rPr lang="en-US" altLang="en-US" b="1" u="sng" dirty="0" err="1">
                <a:solidFill>
                  <a:srgbClr val="FF3399"/>
                </a:solidFill>
              </a:rPr>
              <a:t>Áp</a:t>
            </a:r>
            <a:r>
              <a:rPr lang="en-US" altLang="en-US" b="1" u="sng" dirty="0">
                <a:solidFill>
                  <a:srgbClr val="FF3399"/>
                </a:solidFill>
              </a:rPr>
              <a:t> </a:t>
            </a:r>
            <a:r>
              <a:rPr lang="en-US" altLang="en-US" b="1" u="sng" dirty="0" err="1">
                <a:solidFill>
                  <a:srgbClr val="FF3399"/>
                </a:solidFill>
              </a:rPr>
              <a:t>dụng</a:t>
            </a:r>
            <a:r>
              <a:rPr lang="en-US" altLang="en-US" b="1" dirty="0">
                <a:solidFill>
                  <a:srgbClr val="FF3399"/>
                </a:solidFill>
              </a:rPr>
              <a:t>: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6A10C4BE-7887-4CED-A40D-9BB3D80BC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09600"/>
            <a:ext cx="403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1. </a:t>
            </a:r>
            <a:r>
              <a:rPr lang="en-US" altLang="en-US" b="1" u="sng">
                <a:solidFill>
                  <a:srgbClr val="FF3399"/>
                </a:solidFill>
              </a:rPr>
              <a:t>Giá trị của một biểu thức đại số</a:t>
            </a:r>
            <a:r>
              <a:rPr lang="en-US" altLang="en-US" b="1">
                <a:solidFill>
                  <a:srgbClr val="FF3399"/>
                </a:solidFill>
              </a:rPr>
              <a:t>: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1C7CFCF5-6F9C-478B-A7A9-FFEE7794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5214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Đại số 7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0C589B77-4C3A-4944-ACC0-C64C7F982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214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Trang 9</a:t>
            </a: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51E53845-68A3-4507-9C69-D1E352FF387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342900" y="1409700"/>
            <a:ext cx="5791200" cy="4038600"/>
          </a:xfrm>
          <a:prstGeom prst="flowChartAlternateProcess">
            <a:avLst/>
          </a:prstGeom>
          <a:noFill/>
          <a:ln w="28575" cap="rnd">
            <a:solidFill>
              <a:srgbClr val="008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B077900E-4981-4A75-90E6-D7E891CC19E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33800" y="1447800"/>
            <a:ext cx="5791200" cy="3962400"/>
          </a:xfrm>
          <a:prstGeom prst="flowChartAlternateProcess">
            <a:avLst/>
          </a:prstGeom>
          <a:noFill/>
          <a:ln w="28575" cap="rnd">
            <a:solidFill>
              <a:srgbClr val="008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B7EFCC7A-65CC-4769-9EEB-A6B271DB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198" y="2483643"/>
            <a:ext cx="37338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u="sng" dirty="0">
                <a:solidFill>
                  <a:srgbClr val="0000CC"/>
                </a:solidFill>
              </a:rPr>
              <a:t>GIẢI </a:t>
            </a:r>
            <a:r>
              <a:rPr lang="en-US" altLang="en-US" dirty="0">
                <a:solidFill>
                  <a:srgbClr val="0000CC"/>
                </a:solidFill>
              </a:rPr>
              <a:t>: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+ </a:t>
            </a:r>
            <a:r>
              <a:rPr lang="en-US" altLang="en-US" dirty="0" err="1">
                <a:solidFill>
                  <a:srgbClr val="0000CC"/>
                </a:solidFill>
              </a:rPr>
              <a:t>Thay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x = 1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dirty="0" err="1">
                <a:solidFill>
                  <a:srgbClr val="0000CC"/>
                </a:solidFill>
              </a:rPr>
              <a:t>vào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cho</a:t>
            </a:r>
            <a:r>
              <a:rPr lang="en-US" altLang="en-US" dirty="0">
                <a:solidFill>
                  <a:srgbClr val="0000CC"/>
                </a:solidFill>
              </a:rPr>
              <a:t>, ta </a:t>
            </a:r>
            <a:r>
              <a:rPr lang="en-US" altLang="en-US" dirty="0" err="1">
                <a:solidFill>
                  <a:srgbClr val="0000CC"/>
                </a:solidFill>
              </a:rPr>
              <a:t>được</a:t>
            </a:r>
            <a:r>
              <a:rPr lang="en-US" altLang="en-US" dirty="0">
                <a:solidFill>
                  <a:srgbClr val="0000CC"/>
                </a:solidFill>
              </a:rPr>
              <a:t>: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3 .</a:t>
            </a:r>
            <a:r>
              <a:rPr lang="en-US" altLang="en-US" dirty="0">
                <a:solidFill>
                  <a:srgbClr val="FF3300"/>
                </a:solidFill>
              </a:rPr>
              <a:t>1</a:t>
            </a:r>
            <a:r>
              <a:rPr lang="en-US" altLang="en-US" baseline="30000" dirty="0">
                <a:solidFill>
                  <a:srgbClr val="0000CC"/>
                </a:solidFill>
              </a:rPr>
              <a:t>2 </a:t>
            </a:r>
            <a:r>
              <a:rPr lang="en-US" altLang="en-US" dirty="0">
                <a:solidFill>
                  <a:srgbClr val="0000CC"/>
                </a:solidFill>
              </a:rPr>
              <a:t> - 9.</a:t>
            </a:r>
            <a:r>
              <a:rPr lang="en-US" altLang="en-US" dirty="0">
                <a:solidFill>
                  <a:srgbClr val="FF3300"/>
                </a:solidFill>
              </a:rPr>
              <a:t>1</a:t>
            </a:r>
            <a:r>
              <a:rPr lang="en-US" altLang="en-US" dirty="0">
                <a:solidFill>
                  <a:srgbClr val="0000CC"/>
                </a:solidFill>
              </a:rPr>
              <a:t>= 3 – 9 = </a:t>
            </a:r>
            <a:r>
              <a:rPr lang="en-US" altLang="en-US" dirty="0">
                <a:solidFill>
                  <a:srgbClr val="0033CC"/>
                </a:solidFill>
              </a:rPr>
              <a:t>- 6</a:t>
            </a:r>
          </a:p>
          <a:p>
            <a:pPr algn="l">
              <a:spcBef>
                <a:spcPct val="50000"/>
              </a:spcBef>
            </a:pPr>
            <a:r>
              <a:rPr lang="en-US" altLang="en-US" dirty="0" err="1">
                <a:solidFill>
                  <a:srgbClr val="0000CC"/>
                </a:solidFill>
              </a:rPr>
              <a:t>Vậy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trị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00FF"/>
                </a:solidFill>
              </a:rPr>
              <a:t>3x</a:t>
            </a:r>
            <a:r>
              <a:rPr lang="en-US" altLang="en-US" baseline="30000" dirty="0">
                <a:solidFill>
                  <a:srgbClr val="FF00FF"/>
                </a:solidFill>
              </a:rPr>
              <a:t>2</a:t>
            </a:r>
            <a:r>
              <a:rPr lang="en-US" altLang="en-US" dirty="0">
                <a:solidFill>
                  <a:srgbClr val="FF00FF"/>
                </a:solidFill>
              </a:rPr>
              <a:t> – 9x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x =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1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- 6</a:t>
            </a:r>
          </a:p>
        </p:txBody>
      </p:sp>
      <p:pic>
        <p:nvPicPr>
          <p:cNvPr id="14" name="Picture 28" descr="BOOKANI2">
            <a:extLst>
              <a:ext uri="{FF2B5EF4-FFF2-40B4-BE49-F238E27FC236}">
                <a16:creationId xmlns:a16="http://schemas.microsoft.com/office/drawing/2014/main" id="{FFADFD0A-24C9-47DE-9B6C-238F22FD94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9">
            <a:extLst>
              <a:ext uri="{FF2B5EF4-FFF2-40B4-BE49-F238E27FC236}">
                <a16:creationId xmlns:a16="http://schemas.microsoft.com/office/drawing/2014/main" id="{71CF1D90-0F7A-4EBE-8FBA-84A313733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930" y="1831181"/>
            <a:ext cx="3784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u="sng" dirty="0" err="1">
                <a:cs typeface="Times New Roman" panose="02020603050405020304" pitchFamily="18" charset="0"/>
              </a:rPr>
              <a:t>B­ước</a:t>
            </a:r>
            <a:r>
              <a:rPr lang="en-US" altLang="en-US" u="sng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Thay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b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</a:b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biến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biểu</a:t>
            </a:r>
            <a:r>
              <a:rPr lang="en-US" altLang="en-US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i="1" dirty="0">
                <a:solidFill>
                  <a:srgbClr val="0033CC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 Box 10">
            <a:extLst>
              <a:ext uri="{FF2B5EF4-FFF2-40B4-BE49-F238E27FC236}">
                <a16:creationId xmlns:a16="http://schemas.microsoft.com/office/drawing/2014/main" id="{1C52DB3E-5775-4584-A6E7-6DACCB924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2514600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u="sng" dirty="0" err="1">
                <a:cs typeface="Times New Roman" panose="02020603050405020304" pitchFamily="18" charset="0"/>
              </a:rPr>
              <a:t>B­ước</a:t>
            </a:r>
            <a:r>
              <a:rPr lang="en-US" altLang="en-US" u="sng" dirty="0">
                <a:cs typeface="Times New Roman" panose="02020603050405020304" pitchFamily="18" charset="0"/>
              </a:rPr>
              <a:t> 2: </a:t>
            </a:r>
            <a:r>
              <a:rPr lang="en-US" altLang="en-US" dirty="0" err="1"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phép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tính</a:t>
            </a:r>
            <a:endParaRPr lang="en-US" altLang="en-US" dirty="0">
              <a:solidFill>
                <a:srgbClr val="0033CC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DAAB38DD-BE39-4B52-9A55-6547C02D4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895600"/>
            <a:ext cx="403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u="sng" dirty="0" err="1">
                <a:cs typeface="Times New Roman" panose="02020603050405020304" pitchFamily="18" charset="0"/>
              </a:rPr>
              <a:t>B­ước</a:t>
            </a:r>
            <a:r>
              <a:rPr lang="en-US" altLang="en-US" u="sng" dirty="0">
                <a:cs typeface="Times New Roman" panose="02020603050405020304" pitchFamily="18" charset="0"/>
              </a:rPr>
              <a:t> 3</a:t>
            </a:r>
            <a:r>
              <a:rPr lang="en-US" altLang="en-US" dirty="0">
                <a:cs typeface="Times New Roman" panose="02020603050405020304" pitchFamily="18" charset="0"/>
              </a:rPr>
              <a:t>:  </a:t>
            </a:r>
            <a:r>
              <a:rPr lang="en-US" altLang="en-US" dirty="0" err="1">
                <a:solidFill>
                  <a:srgbClr val="0033CC"/>
                </a:solidFill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33CC"/>
                </a:solidFill>
                <a:cs typeface="Times New Roman" panose="02020603050405020304" pitchFamily="18" charset="0"/>
              </a:rPr>
              <a:t>lời</a:t>
            </a:r>
            <a:endParaRPr lang="en-US" altLang="en-US" dirty="0">
              <a:solidFill>
                <a:srgbClr val="0033CC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91CD068-BBBE-4616-AFC1-731AA273F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929" y="1445418"/>
            <a:ext cx="388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u="sng" dirty="0" err="1">
                <a:cs typeface="Times New Roman" panose="02020603050405020304" pitchFamily="18" charset="0"/>
              </a:rPr>
              <a:t>Các</a:t>
            </a:r>
            <a:r>
              <a:rPr lang="en-US" altLang="en-US" u="sng" dirty="0"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cs typeface="Times New Roman" panose="02020603050405020304" pitchFamily="18" charset="0"/>
              </a:rPr>
              <a:t>bước</a:t>
            </a:r>
            <a:r>
              <a:rPr lang="en-US" altLang="en-US" u="sng" dirty="0"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cs typeface="Times New Roman" panose="02020603050405020304" pitchFamily="18" charset="0"/>
              </a:rPr>
              <a:t>thực</a:t>
            </a:r>
            <a:r>
              <a:rPr lang="en-US" altLang="en-US" u="sng" dirty="0"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cs typeface="Times New Roman" panose="02020603050405020304" pitchFamily="18" charset="0"/>
              </a:rPr>
              <a:t>hiện</a:t>
            </a:r>
            <a:r>
              <a:rPr lang="en-US" altLang="en-US" u="sng" dirty="0"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0186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9">
            <a:extLst>
              <a:ext uri="{FF2B5EF4-FFF2-40B4-BE49-F238E27FC236}">
                <a16:creationId xmlns:a16="http://schemas.microsoft.com/office/drawing/2014/main" id="{07E1868C-2B2B-4E35-B43C-1D4D607A4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5214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Đại số 7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2D73E1A1-EAB4-4B39-84BD-A01560CA2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21450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Trang 10</a:t>
            </a: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E932E16E-0C1B-4342-89BB-46FDA1272C5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342900" y="1409700"/>
            <a:ext cx="5791200" cy="4038600"/>
          </a:xfrm>
          <a:prstGeom prst="flowChartAlternateProcess">
            <a:avLst/>
          </a:prstGeom>
          <a:noFill/>
          <a:ln w="28575" cap="rnd">
            <a:solidFill>
              <a:srgbClr val="008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865C2758-4F96-4B44-9CD5-0FD3BD77C6F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33800" y="1447800"/>
            <a:ext cx="5791200" cy="3962400"/>
          </a:xfrm>
          <a:prstGeom prst="flowChartAlternateProcess">
            <a:avLst/>
          </a:prstGeom>
          <a:noFill/>
          <a:ln w="28575" cap="rnd">
            <a:solidFill>
              <a:srgbClr val="008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D995A1ED-2BA3-4F4E-9A75-788DFAC93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9643" y="2273300"/>
            <a:ext cx="3795713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+</a:t>
            </a:r>
            <a:r>
              <a:rPr lang="en-US" altLang="en-US" dirty="0" err="1">
                <a:solidFill>
                  <a:srgbClr val="0000CC"/>
                </a:solidFill>
              </a:rPr>
              <a:t>Thay</a:t>
            </a:r>
            <a:r>
              <a:rPr lang="en-US" altLang="en-US" dirty="0">
                <a:solidFill>
                  <a:srgbClr val="0000CC"/>
                </a:solidFill>
              </a:rPr>
              <a:t> x =      </a:t>
            </a:r>
            <a:r>
              <a:rPr lang="en-US" altLang="en-US" dirty="0" err="1">
                <a:solidFill>
                  <a:srgbClr val="0000CC"/>
                </a:solidFill>
              </a:rPr>
              <a:t>vào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cho</a:t>
            </a:r>
            <a:r>
              <a:rPr lang="en-US" altLang="en-US" dirty="0">
                <a:solidFill>
                  <a:srgbClr val="0000CC"/>
                </a:solidFill>
              </a:rPr>
              <a:t>, ta </a:t>
            </a:r>
            <a:r>
              <a:rPr lang="en-US" altLang="en-US" dirty="0" err="1">
                <a:solidFill>
                  <a:srgbClr val="0000CC"/>
                </a:solidFill>
              </a:rPr>
              <a:t>được</a:t>
            </a:r>
            <a:r>
              <a:rPr lang="en-US" altLang="en-US" dirty="0">
                <a:solidFill>
                  <a:srgbClr val="0000CC"/>
                </a:solidFill>
              </a:rPr>
              <a:t>: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3 .  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                           </a:t>
            </a:r>
            <a:endParaRPr lang="en-US" altLang="en-US" dirty="0">
              <a:solidFill>
                <a:srgbClr val="FF3300"/>
              </a:solidFill>
            </a:endParaRPr>
          </a:p>
        </p:txBody>
      </p:sp>
      <p:graphicFrame>
        <p:nvGraphicFramePr>
          <p:cNvPr id="14" name="Object 15">
            <a:extLst>
              <a:ext uri="{FF2B5EF4-FFF2-40B4-BE49-F238E27FC236}">
                <a16:creationId xmlns:a16="http://schemas.microsoft.com/office/drawing/2014/main" id="{1211F977-20CE-40F7-9C3F-875B3EDDAE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653361"/>
              </p:ext>
            </p:extLst>
          </p:nvPr>
        </p:nvGraphicFramePr>
        <p:xfrm>
          <a:off x="6172200" y="2133600"/>
          <a:ext cx="381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Equation" r:id="rId3" imgW="139680" imgH="393480" progId="Equation.3">
                  <p:embed/>
                </p:oleObj>
              </mc:Choice>
              <mc:Fallback>
                <p:oleObj name="Equation" r:id="rId3" imgW="139680" imgH="393480" progId="Equation.3">
                  <p:embed/>
                  <p:pic>
                    <p:nvPicPr>
                      <p:cNvPr id="162831" name="Object 15">
                        <a:extLst>
                          <a:ext uri="{FF2B5EF4-FFF2-40B4-BE49-F238E27FC236}">
                            <a16:creationId xmlns:a16="http://schemas.microsoft.com/office/drawing/2014/main" id="{39AE8D46-0991-4727-BD12-D7F6FC8801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133600"/>
                        <a:ext cx="381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6">
            <a:extLst>
              <a:ext uri="{FF2B5EF4-FFF2-40B4-BE49-F238E27FC236}">
                <a16:creationId xmlns:a16="http://schemas.microsoft.com/office/drawing/2014/main" id="{865CF922-77E9-496D-AD73-7DD8986102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484325"/>
              </p:ext>
            </p:extLst>
          </p:nvPr>
        </p:nvGraphicFramePr>
        <p:xfrm>
          <a:off x="6797333" y="5220250"/>
          <a:ext cx="53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Equation" r:id="rId5" imgW="139680" imgH="393480" progId="Equation.3">
                  <p:embed/>
                </p:oleObj>
              </mc:Choice>
              <mc:Fallback>
                <p:oleObj name="Equation" r:id="rId5" imgW="139680" imgH="393480" progId="Equation.3">
                  <p:embed/>
                  <p:pic>
                    <p:nvPicPr>
                      <p:cNvPr id="162832" name="Object 16">
                        <a:extLst>
                          <a:ext uri="{FF2B5EF4-FFF2-40B4-BE49-F238E27FC236}">
                            <a16:creationId xmlns:a16="http://schemas.microsoft.com/office/drawing/2014/main" id="{CF4E45B7-A595-4F77-AAA8-A4E659C025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333" y="5220250"/>
                        <a:ext cx="533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7">
            <a:extLst>
              <a:ext uri="{FF2B5EF4-FFF2-40B4-BE49-F238E27FC236}">
                <a16:creationId xmlns:a16="http://schemas.microsoft.com/office/drawing/2014/main" id="{72160903-F654-4089-9AAC-503077D34D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500861"/>
              </p:ext>
            </p:extLst>
          </p:nvPr>
        </p:nvGraphicFramePr>
        <p:xfrm>
          <a:off x="7659687" y="5237798"/>
          <a:ext cx="685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Equation" r:id="rId6" imgW="304560" imgH="393480" progId="Equation.3">
                  <p:embed/>
                </p:oleObj>
              </mc:Choice>
              <mc:Fallback>
                <p:oleObj name="Equation" r:id="rId6" imgW="304560" imgH="393480" progId="Equation.3">
                  <p:embed/>
                  <p:pic>
                    <p:nvPicPr>
                      <p:cNvPr id="162833" name="Object 17">
                        <a:extLst>
                          <a:ext uri="{FF2B5EF4-FFF2-40B4-BE49-F238E27FC236}">
                            <a16:creationId xmlns:a16="http://schemas.microsoft.com/office/drawing/2014/main" id="{C560C860-1C8E-4449-82A2-1A28DCE7C4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687" y="5237798"/>
                        <a:ext cx="685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8">
            <a:extLst>
              <a:ext uri="{FF2B5EF4-FFF2-40B4-BE49-F238E27FC236}">
                <a16:creationId xmlns:a16="http://schemas.microsoft.com/office/drawing/2014/main" id="{DC3B9550-0FE4-4E3D-8C2B-8BC36A94B9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3048000"/>
          <a:ext cx="6365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Equation" r:id="rId8" imgW="406080" imgH="495000" progId="Equation.3">
                  <p:embed/>
                </p:oleObj>
              </mc:Choice>
              <mc:Fallback>
                <p:oleObj name="Equation" r:id="rId8" imgW="406080" imgH="495000" progId="Equation.3">
                  <p:embed/>
                  <p:pic>
                    <p:nvPicPr>
                      <p:cNvPr id="162834" name="Object 18">
                        <a:extLst>
                          <a:ext uri="{FF2B5EF4-FFF2-40B4-BE49-F238E27FC236}">
                            <a16:creationId xmlns:a16="http://schemas.microsoft.com/office/drawing/2014/main" id="{30B2A1E6-671A-4E10-87A3-5EA7E7D016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048000"/>
                        <a:ext cx="6365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19">
            <a:extLst>
              <a:ext uri="{FF2B5EF4-FFF2-40B4-BE49-F238E27FC236}">
                <a16:creationId xmlns:a16="http://schemas.microsoft.com/office/drawing/2014/main" id="{C07F9F13-A4B2-475E-B905-1DCF99471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279775"/>
            <a:ext cx="630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CC"/>
                </a:solidFill>
              </a:rPr>
              <a:t>- 9.</a:t>
            </a:r>
            <a:r>
              <a:rPr lang="en-US" altLang="en-US" sz="1800">
                <a:latin typeface=".VnArial Narrow" panose="020B7200000000000000" pitchFamily="34" charset="0"/>
              </a:rPr>
              <a:t> </a:t>
            </a:r>
          </a:p>
        </p:txBody>
      </p:sp>
      <p:graphicFrame>
        <p:nvGraphicFramePr>
          <p:cNvPr id="19" name="Object 20">
            <a:extLst>
              <a:ext uri="{FF2B5EF4-FFF2-40B4-BE49-F238E27FC236}">
                <a16:creationId xmlns:a16="http://schemas.microsoft.com/office/drawing/2014/main" id="{A69107C9-34A9-48F8-9596-F1DEE72DFC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3065463"/>
          <a:ext cx="5175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Equation" r:id="rId10" imgW="330120" imgH="431640" progId="Equation.3">
                  <p:embed/>
                </p:oleObj>
              </mc:Choice>
              <mc:Fallback>
                <p:oleObj name="Equation" r:id="rId10" imgW="330120" imgH="431640" progId="Equation.3">
                  <p:embed/>
                  <p:pic>
                    <p:nvPicPr>
                      <p:cNvPr id="162836" name="Object 20">
                        <a:extLst>
                          <a:ext uri="{FF2B5EF4-FFF2-40B4-BE49-F238E27FC236}">
                            <a16:creationId xmlns:a16="http://schemas.microsoft.com/office/drawing/2014/main" id="{222A9FE7-D755-47DD-8DC7-4A1904FD83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065463"/>
                        <a:ext cx="5175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21">
            <a:extLst>
              <a:ext uri="{FF2B5EF4-FFF2-40B4-BE49-F238E27FC236}">
                <a16:creationId xmlns:a16="http://schemas.microsoft.com/office/drawing/2014/main" id="{92401850-BFE6-4AA8-834F-D25692DF0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352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CC"/>
                </a:solidFill>
              </a:rPr>
              <a:t>= 3.</a:t>
            </a:r>
            <a:r>
              <a:rPr lang="en-US" altLang="en-US" sz="1800">
                <a:latin typeface=".VnArial Narrow" panose="020B7200000000000000" pitchFamily="34" charset="0"/>
              </a:rPr>
              <a:t> </a:t>
            </a:r>
          </a:p>
        </p:txBody>
      </p:sp>
      <p:graphicFrame>
        <p:nvGraphicFramePr>
          <p:cNvPr id="21" name="Object 22">
            <a:extLst>
              <a:ext uri="{FF2B5EF4-FFF2-40B4-BE49-F238E27FC236}">
                <a16:creationId xmlns:a16="http://schemas.microsoft.com/office/drawing/2014/main" id="{AAC05965-781D-4BB7-9A67-3FBC17C0E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0" y="3200400"/>
          <a:ext cx="5365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Equation" r:id="rId12" imgW="342720" imgH="431640" progId="Equation.3">
                  <p:embed/>
                </p:oleObj>
              </mc:Choice>
              <mc:Fallback>
                <p:oleObj name="Equation" r:id="rId12" imgW="342720" imgH="431640" progId="Equation.3">
                  <p:embed/>
                  <p:pic>
                    <p:nvPicPr>
                      <p:cNvPr id="162838" name="Object 22">
                        <a:extLst>
                          <a:ext uri="{FF2B5EF4-FFF2-40B4-BE49-F238E27FC236}">
                            <a16:creationId xmlns:a16="http://schemas.microsoft.com/office/drawing/2014/main" id="{DE20BBF3-61CF-42C7-B682-5062DE9CE8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200400"/>
                        <a:ext cx="5365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3">
            <a:extLst>
              <a:ext uri="{FF2B5EF4-FFF2-40B4-BE49-F238E27FC236}">
                <a16:creationId xmlns:a16="http://schemas.microsoft.com/office/drawing/2014/main" id="{FB06E79F-101B-4635-9AAD-4C7E95A6A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352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CC"/>
                </a:solidFill>
              </a:rPr>
              <a:t>- 3</a:t>
            </a:r>
            <a:r>
              <a:rPr lang="en-US" altLang="en-US">
                <a:solidFill>
                  <a:srgbClr val="3333CC"/>
                </a:solidFill>
                <a:latin typeface=".VnArial Narrow" panose="020B7200000000000000" pitchFamily="34" charset="0"/>
              </a:rPr>
              <a:t>  </a:t>
            </a:r>
            <a:r>
              <a:rPr lang="en-US" altLang="en-US" sz="1800">
                <a:latin typeface=".VnArial Narrow" panose="020B7200000000000000" pitchFamily="34" charset="0"/>
              </a:rPr>
              <a:t> </a:t>
            </a:r>
          </a:p>
        </p:txBody>
      </p:sp>
      <p:graphicFrame>
        <p:nvGraphicFramePr>
          <p:cNvPr id="23" name="Object 24">
            <a:extLst>
              <a:ext uri="{FF2B5EF4-FFF2-40B4-BE49-F238E27FC236}">
                <a16:creationId xmlns:a16="http://schemas.microsoft.com/office/drawing/2014/main" id="{277C2633-65D6-4E70-8118-C3915AB83F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959225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14" imgW="190440" imgH="393480" progId="Equation.3">
                  <p:embed/>
                </p:oleObj>
              </mc:Choice>
              <mc:Fallback>
                <p:oleObj name="Equation" r:id="rId14" imgW="190440" imgH="393480" progId="Equation.3">
                  <p:embed/>
                  <p:pic>
                    <p:nvPicPr>
                      <p:cNvPr id="162840" name="Object 24">
                        <a:extLst>
                          <a:ext uri="{FF2B5EF4-FFF2-40B4-BE49-F238E27FC236}">
                            <a16:creationId xmlns:a16="http://schemas.microsoft.com/office/drawing/2014/main" id="{C751E6D1-3FD1-4778-818A-DB029F0B1B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959225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25">
            <a:extLst>
              <a:ext uri="{FF2B5EF4-FFF2-40B4-BE49-F238E27FC236}">
                <a16:creationId xmlns:a16="http://schemas.microsoft.com/office/drawing/2014/main" id="{5AF9D890-33FA-43FC-8C36-2536D850F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114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3333CC"/>
                </a:solidFill>
              </a:rPr>
              <a:t>- 3  =</a:t>
            </a:r>
            <a:r>
              <a:rPr lang="en-US" altLang="en-US" dirty="0"/>
              <a:t> </a:t>
            </a:r>
          </a:p>
        </p:txBody>
      </p:sp>
      <p:graphicFrame>
        <p:nvGraphicFramePr>
          <p:cNvPr id="25" name="Object 26">
            <a:extLst>
              <a:ext uri="{FF2B5EF4-FFF2-40B4-BE49-F238E27FC236}">
                <a16:creationId xmlns:a16="http://schemas.microsoft.com/office/drawing/2014/main" id="{606CD967-0BF0-495C-B4BE-CCF09D8A5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207384"/>
              </p:ext>
            </p:extLst>
          </p:nvPr>
        </p:nvGraphicFramePr>
        <p:xfrm>
          <a:off x="6715125" y="3962400"/>
          <a:ext cx="4572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16" imgW="291960" imgH="393480" progId="Equation.DSMT4">
                  <p:embed/>
                </p:oleObj>
              </mc:Choice>
              <mc:Fallback>
                <p:oleObj name="Equation" r:id="rId16" imgW="291960" imgH="393480" progId="Equation.DSMT4">
                  <p:embed/>
                  <p:pic>
                    <p:nvPicPr>
                      <p:cNvPr id="162842" name="Object 26">
                        <a:extLst>
                          <a:ext uri="{FF2B5EF4-FFF2-40B4-BE49-F238E27FC236}">
                            <a16:creationId xmlns:a16="http://schemas.microsoft.com/office/drawing/2014/main" id="{E6707B10-721B-4EEF-AE53-252DF9E4B1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25" y="3962400"/>
                        <a:ext cx="45720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8" descr="BOOKANI2">
            <a:extLst>
              <a:ext uri="{FF2B5EF4-FFF2-40B4-BE49-F238E27FC236}">
                <a16:creationId xmlns:a16="http://schemas.microsoft.com/office/drawing/2014/main" id="{6D34FB28-D30F-4A53-B651-628A800A0E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34">
            <a:extLst>
              <a:ext uri="{FF2B5EF4-FFF2-40B4-BE49-F238E27FC236}">
                <a16:creationId xmlns:a16="http://schemas.microsoft.com/office/drawing/2014/main" id="{AD539BD1-6CB2-4F22-926D-82A37FCE5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114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>
                <a:solidFill>
                  <a:srgbClr val="3333CC"/>
                </a:solidFill>
              </a:rPr>
              <a:t>=</a:t>
            </a:r>
          </a:p>
        </p:txBody>
      </p:sp>
      <p:sp>
        <p:nvSpPr>
          <p:cNvPr id="33" name="Text Box 35">
            <a:extLst>
              <a:ext uri="{FF2B5EF4-FFF2-40B4-BE49-F238E27FC236}">
                <a16:creationId xmlns:a16="http://schemas.microsoft.com/office/drawing/2014/main" id="{A7D1E8F3-53D7-4CB3-A748-DC6ED59A6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4826000"/>
            <a:ext cx="3733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 err="1">
                <a:solidFill>
                  <a:srgbClr val="0000CC"/>
                </a:solidFill>
              </a:rPr>
              <a:t>Vậy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trị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endParaRPr lang="en-US" altLang="en-US" dirty="0">
              <a:solidFill>
                <a:srgbClr val="0000C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3x</a:t>
            </a:r>
            <a:r>
              <a:rPr lang="en-US" altLang="en-US" baseline="30000" dirty="0">
                <a:solidFill>
                  <a:srgbClr val="0000CC"/>
                </a:solidFill>
              </a:rPr>
              <a:t>2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baseline="30000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0000CC"/>
                </a:solidFill>
              </a:rPr>
              <a:t>- 9x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x =        </a:t>
            </a:r>
            <a:r>
              <a:rPr lang="en-US" altLang="en-US" dirty="0" err="1">
                <a:solidFill>
                  <a:srgbClr val="0000CC"/>
                </a:solidFill>
              </a:rPr>
              <a:t>là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8" name="Text Box 13">
            <a:extLst>
              <a:ext uri="{FF2B5EF4-FFF2-40B4-BE49-F238E27FC236}">
                <a16:creationId xmlns:a16="http://schemas.microsoft.com/office/drawing/2014/main" id="{EA2E914A-2C91-4A53-A20D-FB0F7B35F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2319240"/>
            <a:ext cx="37338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u="sng" dirty="0">
                <a:solidFill>
                  <a:srgbClr val="0000CC"/>
                </a:solidFill>
              </a:rPr>
              <a:t>GIẢI </a:t>
            </a:r>
            <a:r>
              <a:rPr lang="en-US" altLang="en-US" dirty="0">
                <a:solidFill>
                  <a:srgbClr val="0000CC"/>
                </a:solidFill>
              </a:rPr>
              <a:t>: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+ </a:t>
            </a:r>
            <a:r>
              <a:rPr lang="en-US" altLang="en-US" dirty="0" err="1">
                <a:solidFill>
                  <a:srgbClr val="0000CC"/>
                </a:solidFill>
              </a:rPr>
              <a:t>Thay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x = 1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dirty="0" err="1">
                <a:solidFill>
                  <a:srgbClr val="0000CC"/>
                </a:solidFill>
              </a:rPr>
              <a:t>vào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cho</a:t>
            </a:r>
            <a:r>
              <a:rPr lang="en-US" altLang="en-US" dirty="0">
                <a:solidFill>
                  <a:srgbClr val="0000CC"/>
                </a:solidFill>
              </a:rPr>
              <a:t>, ta </a:t>
            </a:r>
            <a:r>
              <a:rPr lang="en-US" altLang="en-US" dirty="0" err="1">
                <a:solidFill>
                  <a:srgbClr val="0000CC"/>
                </a:solidFill>
              </a:rPr>
              <a:t>được</a:t>
            </a:r>
            <a:r>
              <a:rPr lang="en-US" altLang="en-US" dirty="0">
                <a:solidFill>
                  <a:srgbClr val="0000CC"/>
                </a:solidFill>
              </a:rPr>
              <a:t>: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3 .</a:t>
            </a:r>
            <a:r>
              <a:rPr lang="en-US" altLang="en-US" dirty="0">
                <a:solidFill>
                  <a:srgbClr val="FF3300"/>
                </a:solidFill>
              </a:rPr>
              <a:t>1</a:t>
            </a:r>
            <a:r>
              <a:rPr lang="en-US" altLang="en-US" baseline="30000" dirty="0">
                <a:solidFill>
                  <a:srgbClr val="0000CC"/>
                </a:solidFill>
              </a:rPr>
              <a:t>2 </a:t>
            </a:r>
            <a:r>
              <a:rPr lang="en-US" altLang="en-US" dirty="0">
                <a:solidFill>
                  <a:srgbClr val="0000CC"/>
                </a:solidFill>
              </a:rPr>
              <a:t> - 9.</a:t>
            </a:r>
            <a:r>
              <a:rPr lang="en-US" altLang="en-US" dirty="0">
                <a:solidFill>
                  <a:srgbClr val="FF3300"/>
                </a:solidFill>
              </a:rPr>
              <a:t>1</a:t>
            </a:r>
            <a:r>
              <a:rPr lang="en-US" altLang="en-US" dirty="0">
                <a:solidFill>
                  <a:srgbClr val="0000CC"/>
                </a:solidFill>
              </a:rPr>
              <a:t>= 3 – 9 = </a:t>
            </a:r>
            <a:r>
              <a:rPr lang="en-US" altLang="en-US" dirty="0">
                <a:solidFill>
                  <a:srgbClr val="0033CC"/>
                </a:solidFill>
              </a:rPr>
              <a:t>- 6</a:t>
            </a:r>
          </a:p>
          <a:p>
            <a:pPr algn="l">
              <a:spcBef>
                <a:spcPct val="50000"/>
              </a:spcBef>
            </a:pPr>
            <a:r>
              <a:rPr lang="en-US" altLang="en-US" dirty="0" err="1">
                <a:solidFill>
                  <a:srgbClr val="0000CC"/>
                </a:solidFill>
              </a:rPr>
              <a:t>Vậy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trị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00FF"/>
                </a:solidFill>
              </a:rPr>
              <a:t>3x</a:t>
            </a:r>
            <a:r>
              <a:rPr lang="en-US" altLang="en-US" baseline="30000" dirty="0">
                <a:solidFill>
                  <a:srgbClr val="FF00FF"/>
                </a:solidFill>
              </a:rPr>
              <a:t>2</a:t>
            </a:r>
            <a:r>
              <a:rPr lang="en-US" altLang="en-US" dirty="0">
                <a:solidFill>
                  <a:srgbClr val="FF00FF"/>
                </a:solidFill>
              </a:rPr>
              <a:t> – 9x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x =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1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là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- 6</a:t>
            </a:r>
          </a:p>
        </p:txBody>
      </p:sp>
      <p:sp>
        <p:nvSpPr>
          <p:cNvPr id="39" name="Text Box 3">
            <a:extLst>
              <a:ext uri="{FF2B5EF4-FFF2-40B4-BE49-F238E27FC236}">
                <a16:creationId xmlns:a16="http://schemas.microsoft.com/office/drawing/2014/main" id="{201273B9-D190-4E91-8A23-6C66F9743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36625"/>
            <a:ext cx="43434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b="1" u="sng" dirty="0" err="1">
                <a:solidFill>
                  <a:srgbClr val="0000CC"/>
                </a:solidFill>
              </a:rPr>
              <a:t>Bài</a:t>
            </a:r>
            <a:r>
              <a:rPr lang="en-US" altLang="en-US" b="1" u="sng" dirty="0">
                <a:solidFill>
                  <a:srgbClr val="0000CC"/>
                </a:solidFill>
              </a:rPr>
              <a:t> 1</a:t>
            </a:r>
            <a:r>
              <a:rPr lang="en-US" altLang="en-US" dirty="0">
                <a:solidFill>
                  <a:srgbClr val="0000CC"/>
                </a:solidFill>
              </a:rPr>
              <a:t>: </a:t>
            </a:r>
            <a:r>
              <a:rPr lang="en-US" altLang="en-US" dirty="0" err="1">
                <a:solidFill>
                  <a:srgbClr val="0000CC"/>
                </a:solidFill>
              </a:rPr>
              <a:t>Tính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giá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trị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của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3x</a:t>
            </a:r>
            <a:r>
              <a:rPr lang="en-US" altLang="en-US" baseline="30000" dirty="0">
                <a:solidFill>
                  <a:srgbClr val="0000CC"/>
                </a:solidFill>
              </a:rPr>
              <a:t>2 </a:t>
            </a:r>
            <a:r>
              <a:rPr lang="en-US" altLang="en-US" dirty="0">
                <a:solidFill>
                  <a:srgbClr val="0000CC"/>
                </a:solidFill>
              </a:rPr>
              <a:t>– 9x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x = </a:t>
            </a:r>
            <a:r>
              <a:rPr lang="en-US" altLang="en-US" dirty="0">
                <a:solidFill>
                  <a:srgbClr val="000000"/>
                </a:solidFill>
              </a:rPr>
              <a:t>1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và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tại</a:t>
            </a:r>
            <a:r>
              <a:rPr lang="en-US" altLang="en-US" dirty="0">
                <a:solidFill>
                  <a:srgbClr val="0000CC"/>
                </a:solidFill>
              </a:rPr>
              <a:t> x = </a:t>
            </a:r>
          </a:p>
        </p:txBody>
      </p:sp>
      <p:graphicFrame>
        <p:nvGraphicFramePr>
          <p:cNvPr id="40" name="Object 4">
            <a:extLst>
              <a:ext uri="{FF2B5EF4-FFF2-40B4-BE49-F238E27FC236}">
                <a16:creationId xmlns:a16="http://schemas.microsoft.com/office/drawing/2014/main" id="{F77F55F5-FD0D-4C81-A267-EEA3BC8FA3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302261"/>
              </p:ext>
            </p:extLst>
          </p:nvPr>
        </p:nvGraphicFramePr>
        <p:xfrm>
          <a:off x="3781425" y="1295400"/>
          <a:ext cx="3810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19" imgW="139680" imgH="393480" progId="Equation.3">
                  <p:embed/>
                </p:oleObj>
              </mc:Choice>
              <mc:Fallback>
                <p:oleObj name="Equation" r:id="rId19" imgW="139680" imgH="393480" progId="Equation.3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E744D09C-20D2-40E4-AF0D-A5C1BBA8D4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1425" y="1295400"/>
                        <a:ext cx="38100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 Box 5">
            <a:extLst>
              <a:ext uri="{FF2B5EF4-FFF2-40B4-BE49-F238E27FC236}">
                <a16:creationId xmlns:a16="http://schemas.microsoft.com/office/drawing/2014/main" id="{3B88A763-B3CC-4949-BA8E-728555536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5334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dirty="0"/>
              <a:t>2. </a:t>
            </a:r>
            <a:r>
              <a:rPr lang="en-US" altLang="en-US" b="1" u="sng" dirty="0" err="1"/>
              <a:t>Áp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dụng</a:t>
            </a:r>
            <a:r>
              <a:rPr lang="en-US" altLang="en-US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2652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001 -0.00579 L -3.33333E-6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52" y="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688 -0.0007 L -3.33333E-6 1.85185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44" y="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396 -0.01065 L 3.29597E-17 -1.48148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67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20" grpId="0"/>
      <p:bldP spid="22" grpId="0"/>
      <p:bldP spid="24" grpId="0"/>
      <p:bldP spid="33" grpId="0"/>
      <p:bldP spid="38" grpId="0"/>
      <p:bldP spid="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702B5C-4D15-43E3-8505-35D2FD9D4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52400"/>
            <a:ext cx="4520468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</a:t>
            </a: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2" name="Picture 2">
            <a:extLst>
              <a:ext uri="{FF2B5EF4-FFF2-40B4-BE49-F238E27FC236}">
                <a16:creationId xmlns:a16="http://schemas.microsoft.com/office/drawing/2014/main" id="{49248A06-FFFD-449B-A06B-400B9EE3E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5459393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779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6DF057F5-3C62-43A7-85B1-8E9492747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371600"/>
            <a:ext cx="46990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400" b="1" dirty="0">
                <a:solidFill>
                  <a:srgbClr val="FF0066"/>
                </a:solidFill>
              </a:rPr>
              <a:t>HƯỚNG DẪN VỀ NHÀ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6D9048F3-7D15-43E8-B719-ADD8377C9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09800"/>
            <a:ext cx="6019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dirty="0"/>
              <a:t>+ </a:t>
            </a:r>
            <a:r>
              <a:rPr lang="en-US" altLang="en-US" dirty="0" err="1"/>
              <a:t>Học</a:t>
            </a:r>
            <a:r>
              <a:rPr lang="en-US" altLang="en-US" dirty="0"/>
              <a:t> </a:t>
            </a:r>
            <a:r>
              <a:rPr lang="en-US" altLang="en-US" dirty="0" err="1"/>
              <a:t>kĩ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tính</a:t>
            </a:r>
            <a:r>
              <a:rPr lang="en-US" altLang="en-US" dirty="0"/>
              <a:t> </a:t>
            </a:r>
            <a:r>
              <a:rPr lang="en-US" altLang="en-US" dirty="0" err="1"/>
              <a:t>giá</a:t>
            </a:r>
            <a:r>
              <a:rPr lang="en-US" altLang="en-US" dirty="0"/>
              <a:t> </a:t>
            </a:r>
            <a:r>
              <a:rPr lang="en-US" altLang="en-US" dirty="0" err="1"/>
              <a:t>trị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</a:t>
            </a:r>
            <a:r>
              <a:rPr lang="en-US" altLang="en-US" dirty="0" err="1"/>
              <a:t>một</a:t>
            </a:r>
            <a:r>
              <a:rPr lang="en-US" altLang="en-US" dirty="0"/>
              <a:t> </a:t>
            </a:r>
          </a:p>
          <a:p>
            <a:pPr algn="l" eaLnBrk="1" hangingPunct="1"/>
            <a:r>
              <a:rPr lang="en-US" altLang="en-US" dirty="0"/>
              <a:t>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 err="1"/>
              <a:t>đại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 </a:t>
            </a:r>
          </a:p>
          <a:p>
            <a:pPr algn="l" eaLnBrk="1" hangingPunct="1"/>
            <a:r>
              <a:rPr lang="en-US" altLang="en-US" dirty="0"/>
              <a:t>+ </a:t>
            </a:r>
            <a:r>
              <a:rPr lang="en-US" altLang="en-US" dirty="0" err="1"/>
              <a:t>Xem</a:t>
            </a:r>
            <a:r>
              <a:rPr lang="en-US" altLang="en-US" dirty="0"/>
              <a:t> </a:t>
            </a:r>
            <a:r>
              <a:rPr lang="en-US" altLang="en-US" dirty="0" err="1"/>
              <a:t>kĩ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trình</a:t>
            </a:r>
            <a:r>
              <a:rPr lang="en-US" altLang="en-US" dirty="0"/>
              <a:t> </a:t>
            </a:r>
            <a:r>
              <a:rPr lang="en-US" altLang="en-US" dirty="0" err="1"/>
              <a:t>bày</a:t>
            </a:r>
            <a:r>
              <a:rPr lang="en-US" altLang="en-US" dirty="0"/>
              <a:t> </a:t>
            </a:r>
            <a:r>
              <a:rPr lang="en-US" altLang="en-US" dirty="0" err="1"/>
              <a:t>lời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một</a:t>
            </a:r>
            <a:r>
              <a:rPr lang="en-US" altLang="en-US" dirty="0"/>
              <a:t> </a:t>
            </a:r>
            <a:r>
              <a:rPr lang="en-US" altLang="en-US" dirty="0" err="1"/>
              <a:t>bài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endParaRPr lang="en-US" altLang="en-US" dirty="0"/>
          </a:p>
          <a:p>
            <a:pPr algn="l" eaLnBrk="1" hangingPunct="1"/>
            <a:r>
              <a:rPr lang="en-US" altLang="en-US" dirty="0"/>
              <a:t>+ </a:t>
            </a:r>
            <a:r>
              <a:rPr lang="en-US" altLang="en-US" dirty="0" err="1"/>
              <a:t>Làm</a:t>
            </a:r>
            <a:r>
              <a:rPr lang="en-US" altLang="en-US" dirty="0"/>
              <a:t> </a:t>
            </a:r>
            <a:r>
              <a:rPr lang="en-US" altLang="en-US" dirty="0" err="1"/>
              <a:t>bài</a:t>
            </a:r>
            <a:r>
              <a:rPr lang="en-US" altLang="en-US" dirty="0"/>
              <a:t> </a:t>
            </a:r>
            <a:r>
              <a:rPr lang="en-US" altLang="en-US" dirty="0" err="1"/>
              <a:t>tập</a:t>
            </a:r>
            <a:r>
              <a:rPr lang="en-US" altLang="en-US" dirty="0"/>
              <a:t> </a:t>
            </a:r>
            <a:r>
              <a:rPr lang="en-US" altLang="en-US" dirty="0" err="1"/>
              <a:t>tuần</a:t>
            </a:r>
            <a:r>
              <a:rPr lang="en-US" altLang="en-US" dirty="0"/>
              <a:t> 4 </a:t>
            </a:r>
            <a:r>
              <a:rPr lang="en-US" altLang="en-US" dirty="0" err="1"/>
              <a:t>trên</a:t>
            </a:r>
            <a:r>
              <a:rPr lang="en-US" altLang="en-US" dirty="0"/>
              <a:t> </a:t>
            </a:r>
            <a:r>
              <a:rPr lang="en-US" altLang="en-US" dirty="0" err="1"/>
              <a:t>trang</a:t>
            </a:r>
            <a:r>
              <a:rPr lang="en-US" altLang="en-US" dirty="0"/>
              <a:t> </a:t>
            </a:r>
            <a:r>
              <a:rPr lang="en-US" altLang="en-US" dirty="0" err="1"/>
              <a:t>trường</a:t>
            </a:r>
            <a:r>
              <a:rPr lang="en-US" altLang="en-US" dirty="0"/>
              <a:t>    </a:t>
            </a:r>
          </a:p>
          <a:p>
            <a:pPr algn="l" eaLnBrk="1" hangingPunct="1"/>
            <a:r>
              <a:rPr lang="en-US" altLang="en-US" dirty="0"/>
              <a:t>(</a:t>
            </a:r>
            <a:r>
              <a:rPr lang="en-US" altLang="en-US" dirty="0" err="1"/>
              <a:t>hạn</a:t>
            </a:r>
            <a:r>
              <a:rPr lang="en-US" altLang="en-US" dirty="0"/>
              <a:t> </a:t>
            </a:r>
            <a:r>
              <a:rPr lang="en-US" altLang="en-US" dirty="0" err="1"/>
              <a:t>chót</a:t>
            </a:r>
            <a:r>
              <a:rPr lang="en-US" altLang="en-US" dirty="0"/>
              <a:t> </a:t>
            </a:r>
            <a:r>
              <a:rPr lang="en-US" altLang="en-US" dirty="0" err="1"/>
              <a:t>nộp</a:t>
            </a:r>
            <a:r>
              <a:rPr lang="en-US" altLang="en-US" dirty="0"/>
              <a:t>: </a:t>
            </a:r>
            <a:r>
              <a:rPr lang="en-US" altLang="en-US" dirty="0" err="1"/>
              <a:t>chủ</a:t>
            </a:r>
            <a:r>
              <a:rPr lang="en-US" altLang="en-US" dirty="0"/>
              <a:t> </a:t>
            </a:r>
            <a:r>
              <a:rPr lang="en-US" altLang="en-US" dirty="0" err="1"/>
              <a:t>nhật</a:t>
            </a:r>
            <a:r>
              <a:rPr lang="en-US" altLang="en-US" dirty="0"/>
              <a:t> (5/4/2020) qua Fb </a:t>
            </a:r>
            <a:r>
              <a:rPr lang="en-US" altLang="en-US" dirty="0" err="1"/>
              <a:t>hoặc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rgbClr val="0070C0"/>
                </a:solidFill>
              </a:rPr>
              <a:t>gmail</a:t>
            </a:r>
            <a:r>
              <a:rPr lang="en-US" altLang="en-US" dirty="0">
                <a:solidFill>
                  <a:srgbClr val="0070C0"/>
                </a:solidFill>
              </a:rPr>
              <a:t>: </a:t>
            </a:r>
            <a:r>
              <a:rPr lang="en-US" altLang="en-US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phanthilieu96@gmail.com</a:t>
            </a:r>
            <a:r>
              <a:rPr lang="en-US" altLang="en-US" dirty="0"/>
              <a:t>)</a:t>
            </a:r>
          </a:p>
          <a:p>
            <a:pPr algn="l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516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457200"/>
            <a:ext cx="8382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-9525" y="1219200"/>
            <a:ext cx="9144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1.Nhắc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6):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F7725A-C310-479F-B491-4B76E06AB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23579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chia,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2; 4+3-2</a:t>
            </a:r>
            <a:r>
              <a:rPr lang="en-US" sz="24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;…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0" y="990600"/>
            <a:ext cx="914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1000" y="304800"/>
            <a:ext cx="8382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172357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chia,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FBAC4B-1F5D-49A7-8E48-93C4F3B415D4}"/>
              </a:ext>
            </a:extLst>
          </p:cNvPr>
          <p:cNvSpPr txBox="1"/>
          <p:nvPr/>
        </p:nvSpPr>
        <p:spPr>
          <a:xfrm>
            <a:off x="381000" y="2971800"/>
            <a:ext cx="1159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1">
            <a:extLst>
              <a:ext uri="{FF2B5EF4-FFF2-40B4-BE49-F238E27FC236}">
                <a16:creationId xmlns:a16="http://schemas.microsoft.com/office/drawing/2014/main" id="{8429FB4A-274E-4279-8DBA-691FEFE5E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205891"/>
              </p:ext>
            </p:extLst>
          </p:nvPr>
        </p:nvGraphicFramePr>
        <p:xfrm>
          <a:off x="4495800" y="3421380"/>
          <a:ext cx="1981200" cy="693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965200" imgH="431800" progId="Equation.3">
                  <p:embed/>
                </p:oleObj>
              </mc:Choice>
              <mc:Fallback>
                <p:oleObj name="Equation" r:id="rId3" imgW="965200" imgH="431800" progId="Equation.3">
                  <p:embed/>
                  <p:pic>
                    <p:nvPicPr>
                      <p:cNvPr id="1638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421380"/>
                        <a:ext cx="1981200" cy="6934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BF1D2B4-6CBC-4E9A-BD94-C932F1D425AA}"/>
              </a:ext>
            </a:extLst>
          </p:cNvPr>
          <p:cNvSpPr txBox="1"/>
          <p:nvPr/>
        </p:nvSpPr>
        <p:spPr>
          <a:xfrm>
            <a:off x="1511112" y="29718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4.x   ;  2.(5 + a);   3.(x + y) ; a ; 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/>
      <p:bldP spid="15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0" y="990600"/>
            <a:ext cx="914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1000" y="304800"/>
            <a:ext cx="8382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07507" y="1752600"/>
            <a:ext cx="805069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x.y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" y="2667091"/>
            <a:ext cx="78982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4. x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8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3272939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1x,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(–1)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… </a:t>
            </a:r>
            <a:endParaRPr lang="en-US" sz="2800" dirty="0"/>
          </a:p>
        </p:txBody>
      </p:sp>
      <p:sp>
        <p:nvSpPr>
          <p:cNvPr id="8" name="Rounded Rectangle 7"/>
          <p:cNvSpPr/>
          <p:nvPr/>
        </p:nvSpPr>
        <p:spPr>
          <a:xfrm>
            <a:off x="152400" y="1676400"/>
            <a:ext cx="8820150" cy="2362200"/>
          </a:xfrm>
          <a:prstGeom prst="roundRect">
            <a:avLst/>
          </a:prstGeom>
          <a:noFill/>
          <a:ln w="63500" cmpd="dbl">
            <a:solidFill>
              <a:srgbClr val="BF03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09600" y="838200"/>
            <a:ext cx="746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VD1.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(cm).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828800" y="198120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a cm</a:t>
            </a:r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447800" y="2514600"/>
            <a:ext cx="2514600" cy="1600200"/>
            <a:chOff x="3648" y="2592"/>
            <a:chExt cx="1680" cy="1104"/>
          </a:xfrm>
          <a:solidFill>
            <a:srgbClr val="FFFF00"/>
          </a:solidFill>
        </p:grpSpPr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3648" y="2592"/>
              <a:ext cx="1680" cy="1104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4704" y="2592"/>
              <a:ext cx="0" cy="110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048000" y="198120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2 cm</a:t>
            </a:r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1448288" y="2380541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>
            <a:off x="3026263" y="2380541"/>
            <a:ext cx="865188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295400" y="2514600"/>
            <a:ext cx="0" cy="16002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3124200"/>
            <a:ext cx="685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a cm</a:t>
            </a:r>
          </a:p>
        </p:txBody>
      </p:sp>
      <p:pic>
        <p:nvPicPr>
          <p:cNvPr id="14" name="Picture 3" descr="C:\Users\Administrator\Downloads\interro-1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3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152400" y="4267200"/>
            <a:ext cx="8498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thức</a:t>
            </a:r>
            <a:r>
              <a:rPr lang="en-US" sz="2800" dirty="0"/>
              <a:t>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thị</a:t>
            </a:r>
            <a:r>
              <a:rPr lang="en-US" sz="2800" dirty="0"/>
              <a:t> </a:t>
            </a:r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nhật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 </a:t>
            </a:r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.(</a:t>
            </a:r>
            <a:r>
              <a:rPr lang="en-US" sz="2800" dirty="0">
                <a:solidFill>
                  <a:srgbClr val="FF0000"/>
                </a:solidFill>
              </a:rPr>
              <a:t>a + 2</a:t>
            </a:r>
            <a:r>
              <a:rPr lang="en-US" sz="2800" dirty="0"/>
              <a:t>)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9" grpId="0" animBg="1"/>
      <p:bldP spid="10" grpId="0" animBg="1"/>
      <p:bldP spid="12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09600" y="1066800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VD2.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600200"/>
            <a:ext cx="88534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 (h)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 km/h ;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135" y="4179887"/>
            <a:ext cx="91630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4073525"/>
            <a:ext cx="9144000" cy="1184275"/>
          </a:xfrm>
          <a:prstGeom prst="roundRect">
            <a:avLst/>
          </a:prstGeom>
          <a:noFill/>
          <a:ln w="76200" cmpd="dbl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52400" y="228600"/>
            <a:ext cx="7467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952342-D892-41D8-9403-1610A1E14CB1}"/>
              </a:ext>
            </a:extLst>
          </p:cNvPr>
          <p:cNvSpPr/>
          <p:nvPr/>
        </p:nvSpPr>
        <p:spPr>
          <a:xfrm>
            <a:off x="8001000" y="2590800"/>
            <a:ext cx="439682" cy="58477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F759BE-D900-4748-9384-01D77F2A6E4F}"/>
              </a:ext>
            </a:extLst>
          </p:cNvPr>
          <p:cNvSpPr txBox="1"/>
          <p:nvPr/>
        </p:nvSpPr>
        <p:spPr>
          <a:xfrm>
            <a:off x="304800" y="2590800"/>
            <a:ext cx="8365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*</a:t>
            </a:r>
            <a:r>
              <a:rPr lang="en-US" sz="3200" dirty="0" err="1">
                <a:solidFill>
                  <a:srgbClr val="0070C0"/>
                </a:solidFill>
              </a:rPr>
              <a:t>Biểu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thức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biểu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thị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quãng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đường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là</a:t>
            </a:r>
            <a:r>
              <a:rPr lang="en-US" sz="3200" dirty="0">
                <a:solidFill>
                  <a:srgbClr val="0070C0"/>
                </a:solidFill>
              </a:rPr>
              <a:t>:  </a:t>
            </a:r>
            <a:r>
              <a:rPr lang="en-US" sz="3200" dirty="0">
                <a:solidFill>
                  <a:srgbClr val="FF0000"/>
                </a:solidFill>
              </a:rPr>
              <a:t>S = 30.x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A7C53CB-3845-42F4-A4F3-A1EB43572394}"/>
              </a:ext>
            </a:extLst>
          </p:cNvPr>
          <p:cNvCxnSpPr>
            <a:cxnSpLocks/>
          </p:cNvCxnSpPr>
          <p:nvPr/>
        </p:nvCxnSpPr>
        <p:spPr>
          <a:xfrm flipV="1">
            <a:off x="8153400" y="3200400"/>
            <a:ext cx="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A558C23E-0204-4682-975F-B8115D5C1B4B}"/>
              </a:ext>
            </a:extLst>
          </p:cNvPr>
          <p:cNvSpPr/>
          <p:nvPr/>
        </p:nvSpPr>
        <p:spPr>
          <a:xfrm>
            <a:off x="7724436" y="3350696"/>
            <a:ext cx="9460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 animBg="1"/>
      <p:bldP spid="10" grpId="0" animBg="1"/>
      <p:bldP spid="12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1595437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endParaRPr lang="en-US" sz="36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04800" y="762000"/>
            <a:ext cx="8610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 + y = y + x ;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xxx =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; 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(x + y) + z = x + (y + z) ; 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)z = x(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; 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x(y + z) =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–(x + y – z) = – x – y + z ; …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28600" y="3596148"/>
            <a:ext cx="8458200" cy="1204452"/>
            <a:chOff x="150813" y="5257800"/>
            <a:chExt cx="8458200" cy="1204452"/>
          </a:xfrm>
        </p:grpSpPr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50813" y="5257800"/>
              <a:ext cx="8458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*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đại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chứa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biến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chẳng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hạn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 </a:t>
              </a:r>
            </a:p>
          </p:txBody>
        </p:sp>
        <p:graphicFrame>
          <p:nvGraphicFramePr>
            <p:cNvPr id="6" name="Object 15"/>
            <p:cNvGraphicFramePr>
              <a:graphicFrameLocks noChangeAspect="1"/>
            </p:cNvGraphicFramePr>
            <p:nvPr/>
          </p:nvGraphicFramePr>
          <p:xfrm>
            <a:off x="684213" y="5776452"/>
            <a:ext cx="83820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2" name="Equation" r:id="rId3" imgW="330057" imgH="393529" progId="Equation.DSMT4">
                    <p:embed/>
                  </p:oleObj>
                </mc:Choice>
                <mc:Fallback>
                  <p:oleObj name="Equation" r:id="rId3" imgW="330057" imgH="393529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4213" y="5776452"/>
                          <a:ext cx="838200" cy="68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16"/>
            <p:cNvGraphicFramePr>
              <a:graphicFrameLocks noChangeAspect="1"/>
            </p:cNvGraphicFramePr>
            <p:nvPr/>
          </p:nvGraphicFramePr>
          <p:xfrm>
            <a:off x="1827213" y="5700252"/>
            <a:ext cx="995363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3" name="Equation" r:id="rId5" imgW="482391" imgH="418918" progId="Equation.DSMT4">
                    <p:embed/>
                  </p:oleObj>
                </mc:Choice>
                <mc:Fallback>
                  <p:oleObj name="Equation" r:id="rId5" imgW="482391" imgH="418918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7213" y="5700252"/>
                          <a:ext cx="995363" cy="762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228600" y="4861979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t,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2400" y="914400"/>
            <a:ext cx="8763000" cy="5076825"/>
          </a:xfrm>
          <a:prstGeom prst="roundRect">
            <a:avLst/>
          </a:prstGeom>
          <a:noFill/>
          <a:ln w="63500" cmpd="dbl">
            <a:solidFill>
              <a:srgbClr val="BF03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C8124D40-3BBD-41FA-B0A8-81009928F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02" y="609600"/>
            <a:ext cx="50842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 b="1" dirty="0"/>
              <a:t>  </a:t>
            </a:r>
            <a:r>
              <a:rPr lang="en-US" altLang="en-US" b="1" dirty="0"/>
              <a:t>1. </a:t>
            </a:r>
            <a:r>
              <a:rPr lang="en-US" altLang="en-US" b="1" u="sng" dirty="0" err="1"/>
              <a:t>Giá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trị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của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một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biểu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thức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đại</a:t>
            </a:r>
            <a:r>
              <a:rPr lang="en-US" altLang="en-US" b="1" u="sng" dirty="0"/>
              <a:t> </a:t>
            </a:r>
            <a:r>
              <a:rPr lang="en-US" altLang="en-US" b="1" u="sng" dirty="0" err="1"/>
              <a:t>số</a:t>
            </a:r>
            <a:r>
              <a:rPr lang="en-US" altLang="en-US" b="1" u="sng" dirty="0"/>
              <a:t>:</a:t>
            </a:r>
            <a:r>
              <a:rPr lang="en-US" altLang="en-US" sz="2000" b="1" dirty="0"/>
              <a:t>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A9332484-E69D-4471-B0C8-108834AFC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34" y="1017587"/>
            <a:ext cx="8382000" cy="8302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u="sng" dirty="0">
                <a:solidFill>
                  <a:srgbClr val="0000CC"/>
                </a:solidFill>
              </a:rPr>
              <a:t>VD1: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/>
              <a:t>Cho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2m + n</a:t>
            </a:r>
            <a:r>
              <a:rPr lang="en-US" altLang="en-US" dirty="0">
                <a:solidFill>
                  <a:srgbClr val="009900"/>
                </a:solidFill>
              </a:rPr>
              <a:t>.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thay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3300"/>
                </a:solidFill>
              </a:rPr>
              <a:t>m = 9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/>
              <a:t>và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</a:rPr>
              <a:t>n = 0,5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 err="1"/>
              <a:t>đó</a:t>
            </a:r>
            <a:r>
              <a:rPr lang="en-US" altLang="en-US" dirty="0"/>
              <a:t> </a:t>
            </a:r>
            <a:r>
              <a:rPr lang="en-US" altLang="en-US" dirty="0" err="1"/>
              <a:t>rồi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phép</a:t>
            </a:r>
            <a:r>
              <a:rPr lang="en-US" altLang="en-US" dirty="0"/>
              <a:t> </a:t>
            </a:r>
            <a:r>
              <a:rPr lang="en-US" altLang="en-US" dirty="0" err="1"/>
              <a:t>tính</a:t>
            </a:r>
            <a:r>
              <a:rPr lang="en-US" altLang="en-US" dirty="0"/>
              <a:t>.</a:t>
            </a: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5562DC57-D5ED-4C11-BBFC-9C78FC7A0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386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Ta nói :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CB58C71B-9FA2-429D-9F67-C314F1C0E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038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i="1" dirty="0">
                <a:solidFill>
                  <a:srgbClr val="FF0000"/>
                </a:solidFill>
              </a:rPr>
              <a:t>18,5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 err="1"/>
              <a:t>là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giá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trị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 err="1"/>
              <a:t>của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biểu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thức</a:t>
            </a:r>
            <a:r>
              <a:rPr lang="en-US" altLang="en-US" b="1" i="1" dirty="0"/>
              <a:t> </a:t>
            </a:r>
            <a:r>
              <a:rPr lang="en-US" altLang="en-US" b="1" i="1" dirty="0">
                <a:solidFill>
                  <a:srgbClr val="FF3300"/>
                </a:solidFill>
              </a:rPr>
              <a:t>2m + n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 err="1"/>
              <a:t>tại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>
                <a:solidFill>
                  <a:srgbClr val="FF3300"/>
                </a:solidFill>
              </a:rPr>
              <a:t>m = 9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 err="1"/>
              <a:t>và</a:t>
            </a:r>
            <a:r>
              <a:rPr lang="en-US" altLang="en-US" b="1" i="1" dirty="0">
                <a:solidFill>
                  <a:srgbClr val="0000CC"/>
                </a:solidFill>
              </a:rPr>
              <a:t> </a:t>
            </a:r>
            <a:r>
              <a:rPr lang="en-US" altLang="en-US" b="1" i="1" dirty="0">
                <a:solidFill>
                  <a:srgbClr val="FF3300"/>
                </a:solidFill>
              </a:rPr>
              <a:t>n = 0,5</a:t>
            </a:r>
            <a:r>
              <a:rPr lang="en-US" altLang="en-US" b="1" i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B4C1172F-3499-43D8-AD21-967F65FC5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5214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Đại số 7</a:t>
            </a:r>
          </a:p>
        </p:txBody>
      </p:sp>
      <p:sp>
        <p:nvSpPr>
          <p:cNvPr id="9" name="Text Box 21">
            <a:extLst>
              <a:ext uri="{FF2B5EF4-FFF2-40B4-BE49-F238E27FC236}">
                <a16:creationId xmlns:a16="http://schemas.microsoft.com/office/drawing/2014/main" id="{434B6370-A05A-49E5-A9FA-B483117CD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214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Trang 3</a:t>
            </a:r>
          </a:p>
        </p:txBody>
      </p:sp>
      <p:pic>
        <p:nvPicPr>
          <p:cNvPr id="10" name="Picture 39" descr="BOOKANI2">
            <a:extLst>
              <a:ext uri="{FF2B5EF4-FFF2-40B4-BE49-F238E27FC236}">
                <a16:creationId xmlns:a16="http://schemas.microsoft.com/office/drawing/2014/main" id="{2553EF0F-27A1-46BC-91B0-F3DE2F0076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40">
            <a:extLst>
              <a:ext uri="{FF2B5EF4-FFF2-40B4-BE49-F238E27FC236}">
                <a16:creationId xmlns:a16="http://schemas.microsoft.com/office/drawing/2014/main" id="{E6CE2E0D-E4DB-4653-9B46-792E3D61F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u="sng"/>
              <a:t>Bài giải:</a:t>
            </a:r>
            <a:r>
              <a:rPr lang="en-US" altLang="en-US" b="1"/>
              <a:t> 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A66404-0AA5-4E80-9BF3-E2953AC1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150" y="3276600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 dirty="0"/>
              <a:t> 18 + 0,5 = 18,5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DD5291AC-56B9-4A4E-949F-FD299CE12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 err="1"/>
              <a:t>Thay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m = 9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n = 0,5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 err="1"/>
              <a:t>đã</a:t>
            </a:r>
            <a:r>
              <a:rPr lang="en-US" altLang="en-US" dirty="0"/>
              <a:t> </a:t>
            </a:r>
            <a:r>
              <a:rPr lang="en-US" altLang="en-US" dirty="0" err="1"/>
              <a:t>cho</a:t>
            </a:r>
            <a:r>
              <a:rPr lang="en-US" altLang="en-US" dirty="0"/>
              <a:t>, ta </a:t>
            </a:r>
            <a:r>
              <a:rPr lang="en-US" altLang="en-US" dirty="0" err="1"/>
              <a:t>được</a:t>
            </a:r>
            <a:r>
              <a:rPr lang="en-US" altLang="en-US" dirty="0"/>
              <a:t>:</a:t>
            </a:r>
          </a:p>
        </p:txBody>
      </p:sp>
      <p:sp>
        <p:nvSpPr>
          <p:cNvPr id="16" name="TextBox 27">
            <a:extLst>
              <a:ext uri="{FF2B5EF4-FFF2-40B4-BE49-F238E27FC236}">
                <a16:creationId xmlns:a16="http://schemas.microsoft.com/office/drawing/2014/main" id="{41B4CD62-19AC-42FC-9D6A-6557749F8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32766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dirty="0"/>
              <a:t>2.</a:t>
            </a:r>
            <a:r>
              <a:rPr lang="en-US" altLang="en-US" sz="2800" dirty="0">
                <a:solidFill>
                  <a:srgbClr val="FF0000"/>
                </a:solidFill>
              </a:rPr>
              <a:t>9</a:t>
            </a:r>
            <a:r>
              <a:rPr lang="en-US" altLang="en-US" sz="2800" dirty="0"/>
              <a:t> + </a:t>
            </a:r>
            <a:r>
              <a:rPr lang="en-US" altLang="en-US" sz="2800" dirty="0">
                <a:solidFill>
                  <a:srgbClr val="FF0000"/>
                </a:solidFill>
              </a:rPr>
              <a:t>0,5</a:t>
            </a:r>
            <a:r>
              <a:rPr lang="en-US" altLang="en-US" sz="2800" dirty="0"/>
              <a:t> = 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11673195-69C9-4B09-96BA-5E1004EE6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895850"/>
            <a:ext cx="8077200" cy="954088"/>
          </a:xfrm>
          <a:prstGeom prst="rect">
            <a:avLst/>
          </a:prstGeom>
          <a:noFill/>
          <a:ln w="12700" algn="ctr">
            <a:solidFill>
              <a:srgbClr val="FF3300"/>
            </a:solidFill>
            <a:prstDash val="lgDashDot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>
                <a:solidFill>
                  <a:srgbClr val="3333CC"/>
                </a:solidFill>
              </a:rPr>
              <a:t>       Muốn tính </a:t>
            </a:r>
            <a:r>
              <a:rPr lang="en-US" altLang="en-US" sz="2800" b="1" i="1">
                <a:solidFill>
                  <a:srgbClr val="3333CC"/>
                </a:solidFill>
              </a:rPr>
              <a:t>giá trị </a:t>
            </a:r>
            <a:r>
              <a:rPr lang="en-US" altLang="en-US" sz="2800">
                <a:solidFill>
                  <a:srgbClr val="3333CC"/>
                </a:solidFill>
              </a:rPr>
              <a:t>của một biểu thức đại số ta làm thế nào 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C987643-9864-42B9-AE88-84077C1A1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030" y="-67508"/>
            <a:ext cx="8340969" cy="68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12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/>
      <p:bldP spid="11" grpId="0"/>
      <p:bldP spid="13" grpId="0"/>
      <p:bldP spid="14" grpId="0"/>
      <p:bldP spid="16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AutoShape 2">
            <a:extLst>
              <a:ext uri="{FF2B5EF4-FFF2-40B4-BE49-F238E27FC236}">
                <a16:creationId xmlns:a16="http://schemas.microsoft.com/office/drawing/2014/main" id="{84769FD1-DA99-42C0-9134-E4749CC1993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6400" y="-609600"/>
            <a:ext cx="5791200" cy="8077200"/>
          </a:xfrm>
          <a:prstGeom prst="flowChartAlternateProcess">
            <a:avLst/>
          </a:prstGeom>
          <a:noFill/>
          <a:ln w="28575" cap="rnd">
            <a:solidFill>
              <a:srgbClr val="008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5" name="Text Box 7">
            <a:extLst>
              <a:ext uri="{FF2B5EF4-FFF2-40B4-BE49-F238E27FC236}">
                <a16:creationId xmlns:a16="http://schemas.microsoft.com/office/drawing/2014/main" id="{C405C883-5A98-47D2-ADEC-8E5EE8D09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5214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Đại số 7</a:t>
            </a:r>
          </a:p>
        </p:txBody>
      </p:sp>
      <p:sp>
        <p:nvSpPr>
          <p:cNvPr id="3086" name="Text Box 8">
            <a:extLst>
              <a:ext uri="{FF2B5EF4-FFF2-40B4-BE49-F238E27FC236}">
                <a16:creationId xmlns:a16="http://schemas.microsoft.com/office/drawing/2014/main" id="{1451A8F8-AB43-4AE4-B15B-56F27A89B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214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600" i="1">
                <a:solidFill>
                  <a:srgbClr val="003300"/>
                </a:solidFill>
              </a:rPr>
              <a:t>Trang 6</a:t>
            </a:r>
          </a:p>
        </p:txBody>
      </p:sp>
      <p:sp>
        <p:nvSpPr>
          <p:cNvPr id="3089" name="Text Box 11">
            <a:extLst>
              <a:ext uri="{FF2B5EF4-FFF2-40B4-BE49-F238E27FC236}">
                <a16:creationId xmlns:a16="http://schemas.microsoft.com/office/drawing/2014/main" id="{F9E4306E-6D8A-42D6-8D01-831305B0C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99" y="1828800"/>
            <a:ext cx="67278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200" b="1" u="sng" dirty="0"/>
              <a:t>G: </a:t>
            </a:r>
            <a:r>
              <a:rPr lang="en-US" altLang="en-US" sz="2200" dirty="0">
                <a:solidFill>
                  <a:srgbClr val="0000CC"/>
                </a:solidFill>
              </a:rPr>
              <a:t>*</a:t>
            </a:r>
            <a:r>
              <a:rPr lang="en-US" altLang="en-US" sz="2200" dirty="0" err="1">
                <a:solidFill>
                  <a:srgbClr val="0000CC"/>
                </a:solidFill>
              </a:rPr>
              <a:t>Thay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>
                <a:solidFill>
                  <a:srgbClr val="FF3300"/>
                </a:solidFill>
              </a:rPr>
              <a:t>x = - 1 </a:t>
            </a:r>
            <a:r>
              <a:rPr lang="en-US" altLang="en-US" sz="2200" dirty="0" err="1">
                <a:solidFill>
                  <a:srgbClr val="0000CC"/>
                </a:solidFill>
              </a:rPr>
              <a:t>vào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biểu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thức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đã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cho</a:t>
            </a:r>
            <a:r>
              <a:rPr lang="en-US" altLang="en-US" sz="2200" dirty="0">
                <a:solidFill>
                  <a:srgbClr val="0000CC"/>
                </a:solidFill>
              </a:rPr>
              <a:t>, ta </a:t>
            </a:r>
            <a:r>
              <a:rPr lang="en-US" altLang="en-US" sz="2200" dirty="0" err="1">
                <a:solidFill>
                  <a:srgbClr val="0000CC"/>
                </a:solidFill>
              </a:rPr>
              <a:t>được</a:t>
            </a:r>
            <a:r>
              <a:rPr lang="en-US" altLang="en-US" sz="2200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090" name="Text Box 12">
            <a:extLst>
              <a:ext uri="{FF2B5EF4-FFF2-40B4-BE49-F238E27FC236}">
                <a16:creationId xmlns:a16="http://schemas.microsoft.com/office/drawing/2014/main" id="{1D5E3865-2D1B-46B3-BAA0-E7035DBC1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975" y="223837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.(-1)</a:t>
            </a:r>
          </a:p>
        </p:txBody>
      </p:sp>
      <p:sp>
        <p:nvSpPr>
          <p:cNvPr id="3091" name="Text Box 13">
            <a:extLst>
              <a:ext uri="{FF2B5EF4-FFF2-40B4-BE49-F238E27FC236}">
                <a16:creationId xmlns:a16="http://schemas.microsoft.com/office/drawing/2014/main" id="{3E611D52-55C7-47C4-AB40-D83BA367B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52663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3092" name="Text Box 14">
            <a:extLst>
              <a:ext uri="{FF2B5EF4-FFF2-40B4-BE49-F238E27FC236}">
                <a16:creationId xmlns:a16="http://schemas.microsoft.com/office/drawing/2014/main" id="{F41B8C35-A094-4434-9DF9-E4211F14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1288" y="2301875"/>
            <a:ext cx="3365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 b="1" baseline="30000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3093" name="Text Box 15">
            <a:extLst>
              <a:ext uri="{FF2B5EF4-FFF2-40B4-BE49-F238E27FC236}">
                <a16:creationId xmlns:a16="http://schemas.microsoft.com/office/drawing/2014/main" id="{AD55AE97-9F1D-42E2-8758-F543CF6CA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22256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dirty="0">
                <a:solidFill>
                  <a:srgbClr val="0000CC"/>
                </a:solidFill>
              </a:rPr>
              <a:t>-</a:t>
            </a:r>
          </a:p>
        </p:txBody>
      </p:sp>
      <p:sp>
        <p:nvSpPr>
          <p:cNvPr id="3094" name="Text Box 16">
            <a:extLst>
              <a:ext uri="{FF2B5EF4-FFF2-40B4-BE49-F238E27FC236}">
                <a16:creationId xmlns:a16="http://schemas.microsoft.com/office/drawing/2014/main" id="{51391AA9-C44E-4100-AEF0-C290C5738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5266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3095" name="Text Box 17">
            <a:extLst>
              <a:ext uri="{FF2B5EF4-FFF2-40B4-BE49-F238E27FC236}">
                <a16:creationId xmlns:a16="http://schemas.microsoft.com/office/drawing/2014/main" id="{4E6A6AF3-F770-447D-8E5F-9632FC0E6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0" y="2252663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+ </a:t>
            </a:r>
            <a:r>
              <a:rPr lang="en-US" altLang="en-US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3096" name="Text Box 18">
            <a:extLst>
              <a:ext uri="{FF2B5EF4-FFF2-40B4-BE49-F238E27FC236}">
                <a16:creationId xmlns:a16="http://schemas.microsoft.com/office/drawing/2014/main" id="{BC6D932B-25B3-4CC5-AA67-0D79CE0D7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0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.(-1)</a:t>
            </a:r>
          </a:p>
        </p:txBody>
      </p:sp>
      <p:sp>
        <p:nvSpPr>
          <p:cNvPr id="3097" name="Text Box 19">
            <a:extLst>
              <a:ext uri="{FF2B5EF4-FFF2-40B4-BE49-F238E27FC236}">
                <a16:creationId xmlns:a16="http://schemas.microsoft.com/office/drawing/2014/main" id="{2C2B0082-C3EE-41E6-9FE9-D5FBC1F04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038" y="226695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= 3+5 +1= </a:t>
            </a:r>
            <a:r>
              <a:rPr lang="en-US" altLang="en-US" dirty="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3098" name="Text Box 20">
            <a:extLst>
              <a:ext uri="{FF2B5EF4-FFF2-40B4-BE49-F238E27FC236}">
                <a16:creationId xmlns:a16="http://schemas.microsoft.com/office/drawing/2014/main" id="{CE6A1D77-A57D-4F0E-BAB3-E0B8A19EE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94018"/>
            <a:ext cx="744696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200" dirty="0" err="1">
                <a:solidFill>
                  <a:srgbClr val="0000CC"/>
                </a:solidFill>
              </a:rPr>
              <a:t>Vậy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giá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trị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của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biểu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thức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>
                <a:solidFill>
                  <a:srgbClr val="FF33CC"/>
                </a:solidFill>
              </a:rPr>
              <a:t>3x</a:t>
            </a:r>
            <a:r>
              <a:rPr lang="en-US" altLang="en-US" sz="2200" baseline="30000" dirty="0">
                <a:solidFill>
                  <a:srgbClr val="FF33CC"/>
                </a:solidFill>
              </a:rPr>
              <a:t>2 </a:t>
            </a:r>
            <a:r>
              <a:rPr lang="en-US" altLang="en-US" sz="2200" dirty="0">
                <a:solidFill>
                  <a:srgbClr val="FF33CC"/>
                </a:solidFill>
              </a:rPr>
              <a:t>– 5x+1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tại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>
                <a:solidFill>
                  <a:srgbClr val="FF3300"/>
                </a:solidFill>
              </a:rPr>
              <a:t>x = -1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 err="1">
                <a:solidFill>
                  <a:srgbClr val="0000CC"/>
                </a:solidFill>
              </a:rPr>
              <a:t>là</a:t>
            </a:r>
            <a:r>
              <a:rPr lang="en-US" altLang="en-US" sz="2200" dirty="0">
                <a:solidFill>
                  <a:srgbClr val="0000CC"/>
                </a:solidFill>
              </a:rPr>
              <a:t> </a:t>
            </a:r>
            <a:r>
              <a:rPr lang="en-US" altLang="en-US" sz="2200" dirty="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3099" name="Rectangle 21">
            <a:extLst>
              <a:ext uri="{FF2B5EF4-FFF2-40B4-BE49-F238E27FC236}">
                <a16:creationId xmlns:a16="http://schemas.microsoft.com/office/drawing/2014/main" id="{1CA47F1B-A430-47E3-BB9E-5DB485017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733800"/>
            <a:ext cx="609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</a:rPr>
              <a:t>*</a:t>
            </a:r>
            <a:r>
              <a:rPr lang="en-US" altLang="en-US" dirty="0" err="1">
                <a:solidFill>
                  <a:srgbClr val="0000CC"/>
                </a:solidFill>
              </a:rPr>
              <a:t>Thay</a:t>
            </a:r>
            <a:r>
              <a:rPr lang="en-US" altLang="en-US" dirty="0">
                <a:solidFill>
                  <a:srgbClr val="0000CC"/>
                </a:solidFill>
              </a:rPr>
              <a:t> x =         </a:t>
            </a:r>
            <a:r>
              <a:rPr lang="en-US" altLang="en-US" dirty="0" err="1">
                <a:solidFill>
                  <a:srgbClr val="0000CC"/>
                </a:solidFill>
              </a:rPr>
              <a:t>vào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biểu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thức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đã</a:t>
            </a:r>
            <a:r>
              <a:rPr lang="en-US" altLang="en-US" dirty="0">
                <a:solidFill>
                  <a:srgbClr val="0000CC"/>
                </a:solidFill>
              </a:rPr>
              <a:t> </a:t>
            </a:r>
            <a:r>
              <a:rPr lang="en-US" altLang="en-US" dirty="0" err="1">
                <a:solidFill>
                  <a:srgbClr val="0000CC"/>
                </a:solidFill>
              </a:rPr>
              <a:t>cho</a:t>
            </a:r>
            <a:r>
              <a:rPr lang="en-US" altLang="en-US" dirty="0">
                <a:solidFill>
                  <a:srgbClr val="0000CC"/>
                </a:solidFill>
              </a:rPr>
              <a:t>, ta </a:t>
            </a:r>
            <a:r>
              <a:rPr lang="en-US" altLang="en-US" dirty="0" err="1">
                <a:solidFill>
                  <a:srgbClr val="0000CC"/>
                </a:solidFill>
              </a:rPr>
              <a:t>được</a:t>
            </a:r>
            <a:r>
              <a:rPr lang="en-US" altLang="en-US" dirty="0">
                <a:solidFill>
                  <a:srgbClr val="0000CC"/>
                </a:solidFill>
              </a:rPr>
              <a:t> :</a:t>
            </a:r>
          </a:p>
        </p:txBody>
      </p:sp>
      <p:sp>
        <p:nvSpPr>
          <p:cNvPr id="3100" name="Text Box 22">
            <a:extLst>
              <a:ext uri="{FF2B5EF4-FFF2-40B4-BE49-F238E27FC236}">
                <a16:creationId xmlns:a16="http://schemas.microsoft.com/office/drawing/2014/main" id="{ABA98D89-BF37-4768-A819-12125B9A9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495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</a:rPr>
              <a:t>3.</a:t>
            </a:r>
          </a:p>
        </p:txBody>
      </p:sp>
      <p:sp>
        <p:nvSpPr>
          <p:cNvPr id="3101" name="Text Box 23">
            <a:extLst>
              <a:ext uri="{FF2B5EF4-FFF2-40B4-BE49-F238E27FC236}">
                <a16:creationId xmlns:a16="http://schemas.microsoft.com/office/drawing/2014/main" id="{0633995F-5A7D-4FAA-8126-253747548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495800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baseline="30000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3102" name="Text Box 24">
            <a:extLst>
              <a:ext uri="{FF2B5EF4-FFF2-40B4-BE49-F238E27FC236}">
                <a16:creationId xmlns:a16="http://schemas.microsoft.com/office/drawing/2014/main" id="{40DE3C24-08C5-4854-BB26-5FBB990A3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</a:rPr>
              <a:t>– 5.    + 1 = </a:t>
            </a:r>
          </a:p>
        </p:txBody>
      </p:sp>
      <p:graphicFrame>
        <p:nvGraphicFramePr>
          <p:cNvPr id="3074" name="Object 25">
            <a:extLst>
              <a:ext uri="{FF2B5EF4-FFF2-40B4-BE49-F238E27FC236}">
                <a16:creationId xmlns:a16="http://schemas.microsoft.com/office/drawing/2014/main" id="{A290BA50-DF7A-4A00-A929-5ED9D1863A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419600"/>
          <a:ext cx="3254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4" imgW="152280" imgH="393480" progId="Equation.3">
                  <p:embed/>
                </p:oleObj>
              </mc:Choice>
              <mc:Fallback>
                <p:oleObj name="Equation" r:id="rId4" imgW="152280" imgH="393480" progId="Equation.3">
                  <p:embed/>
                  <p:pic>
                    <p:nvPicPr>
                      <p:cNvPr id="3074" name="Object 25">
                        <a:extLst>
                          <a:ext uri="{FF2B5EF4-FFF2-40B4-BE49-F238E27FC236}">
                            <a16:creationId xmlns:a16="http://schemas.microsoft.com/office/drawing/2014/main" id="{A290BA50-DF7A-4A00-A929-5ED9D1863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3254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26">
            <a:extLst>
              <a:ext uri="{FF2B5EF4-FFF2-40B4-BE49-F238E27FC236}">
                <a16:creationId xmlns:a16="http://schemas.microsoft.com/office/drawing/2014/main" id="{410A64E9-C57F-4D4E-9684-1EDAC220F0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4495800"/>
          <a:ext cx="1600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Bitmap Image" r:id="rId6" imgW="923810" imgH="343039" progId="Paint.Picture">
                  <p:embed/>
                </p:oleObj>
              </mc:Choice>
              <mc:Fallback>
                <p:oleObj name="Bitmap Image" r:id="rId6" imgW="923810" imgH="343039" progId="Paint.Picture">
                  <p:embed/>
                  <p:pic>
                    <p:nvPicPr>
                      <p:cNvPr id="3075" name="Object 26">
                        <a:extLst>
                          <a:ext uri="{FF2B5EF4-FFF2-40B4-BE49-F238E27FC236}">
                            <a16:creationId xmlns:a16="http://schemas.microsoft.com/office/drawing/2014/main" id="{410A64E9-C57F-4D4E-9684-1EDAC220F0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95800"/>
                        <a:ext cx="1600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" name="Text Box 27">
            <a:extLst>
              <a:ext uri="{FF2B5EF4-FFF2-40B4-BE49-F238E27FC236}">
                <a16:creationId xmlns:a16="http://schemas.microsoft.com/office/drawing/2014/main" id="{826BB51D-3FA4-4788-AECF-D3487146E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105400"/>
            <a:ext cx="6705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300" dirty="0" err="1">
                <a:solidFill>
                  <a:srgbClr val="0000CC"/>
                </a:solidFill>
              </a:rPr>
              <a:t>Vậy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</a:rPr>
              <a:t>giá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</a:rPr>
              <a:t>trị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</a:rPr>
              <a:t>của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</a:rPr>
              <a:t>biểu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</a:rPr>
              <a:t>thức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>
                <a:solidFill>
                  <a:srgbClr val="FF33CC"/>
                </a:solidFill>
              </a:rPr>
              <a:t>3x</a:t>
            </a:r>
            <a:r>
              <a:rPr lang="en-US" altLang="en-US" sz="2300" baseline="30000" dirty="0">
                <a:solidFill>
                  <a:srgbClr val="FF33CC"/>
                </a:solidFill>
              </a:rPr>
              <a:t>2 </a:t>
            </a:r>
            <a:r>
              <a:rPr lang="en-US" altLang="en-US" sz="2300" dirty="0">
                <a:solidFill>
                  <a:srgbClr val="FF33CC"/>
                </a:solidFill>
              </a:rPr>
              <a:t>– 5x+1</a:t>
            </a:r>
            <a:r>
              <a:rPr lang="en-US" altLang="en-US" sz="2300" dirty="0">
                <a:solidFill>
                  <a:srgbClr val="0000CC"/>
                </a:solidFill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</a:rPr>
              <a:t>tại</a:t>
            </a:r>
            <a:r>
              <a:rPr lang="en-US" altLang="en-US" sz="2300" dirty="0">
                <a:solidFill>
                  <a:srgbClr val="0000CC"/>
                </a:solidFill>
              </a:rPr>
              <a:t>  x =       </a:t>
            </a:r>
            <a:r>
              <a:rPr lang="en-US" altLang="en-US" sz="2300" dirty="0" err="1">
                <a:solidFill>
                  <a:srgbClr val="0000CC"/>
                </a:solidFill>
              </a:rPr>
              <a:t>là</a:t>
            </a:r>
            <a:r>
              <a:rPr lang="en-US" altLang="en-US" dirty="0">
                <a:solidFill>
                  <a:srgbClr val="0000CC"/>
                </a:solidFill>
              </a:rPr>
              <a:t>  </a:t>
            </a:r>
          </a:p>
        </p:txBody>
      </p:sp>
      <p:graphicFrame>
        <p:nvGraphicFramePr>
          <p:cNvPr id="3076" name="Object 28">
            <a:extLst>
              <a:ext uri="{FF2B5EF4-FFF2-40B4-BE49-F238E27FC236}">
                <a16:creationId xmlns:a16="http://schemas.microsoft.com/office/drawing/2014/main" id="{A0E19FA6-81A3-4C34-B319-B3C438AA26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477599"/>
              </p:ext>
            </p:extLst>
          </p:nvPr>
        </p:nvGraphicFramePr>
        <p:xfrm>
          <a:off x="5884862" y="5013960"/>
          <a:ext cx="381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8" imgW="152280" imgH="393480" progId="Equation.3">
                  <p:embed/>
                </p:oleObj>
              </mc:Choice>
              <mc:Fallback>
                <p:oleObj name="Equation" r:id="rId8" imgW="152280" imgH="393480" progId="Equation.3">
                  <p:embed/>
                  <p:pic>
                    <p:nvPicPr>
                      <p:cNvPr id="3076" name="Object 28">
                        <a:extLst>
                          <a:ext uri="{FF2B5EF4-FFF2-40B4-BE49-F238E27FC236}">
                            <a16:creationId xmlns:a16="http://schemas.microsoft.com/office/drawing/2014/main" id="{A0E19FA6-81A3-4C34-B319-B3C438AA26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62" y="5013960"/>
                        <a:ext cx="381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29">
            <a:extLst>
              <a:ext uri="{FF2B5EF4-FFF2-40B4-BE49-F238E27FC236}">
                <a16:creationId xmlns:a16="http://schemas.microsoft.com/office/drawing/2014/main" id="{317E4957-D875-407C-BC32-1CCC5A321B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600467"/>
              </p:ext>
            </p:extLst>
          </p:nvPr>
        </p:nvGraphicFramePr>
        <p:xfrm>
          <a:off x="6679418" y="5052060"/>
          <a:ext cx="381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Bitmap Image" r:id="rId9" imgW="190426" imgH="343039" progId="Paint.Picture">
                  <p:embed/>
                </p:oleObj>
              </mc:Choice>
              <mc:Fallback>
                <p:oleObj name="Bitmap Image" r:id="rId9" imgW="190426" imgH="343039" progId="Paint.Picture">
                  <p:embed/>
                  <p:pic>
                    <p:nvPicPr>
                      <p:cNvPr id="3077" name="Object 29">
                        <a:extLst>
                          <a:ext uri="{FF2B5EF4-FFF2-40B4-BE49-F238E27FC236}">
                            <a16:creationId xmlns:a16="http://schemas.microsoft.com/office/drawing/2014/main" id="{317E4957-D875-407C-BC32-1CCC5A321B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9418" y="5052060"/>
                        <a:ext cx="381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04" name="Picture 30" descr="BOOKANI2">
            <a:extLst>
              <a:ext uri="{FF2B5EF4-FFF2-40B4-BE49-F238E27FC236}">
                <a16:creationId xmlns:a16="http://schemas.microsoft.com/office/drawing/2014/main" id="{717B6557-22FC-4109-9A01-9F2F5796D3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8" name="Object 31">
            <a:extLst>
              <a:ext uri="{FF2B5EF4-FFF2-40B4-BE49-F238E27FC236}">
                <a16:creationId xmlns:a16="http://schemas.microsoft.com/office/drawing/2014/main" id="{BF92AD4C-9193-4434-99AD-DEB30B9512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3581400"/>
          <a:ext cx="3254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12" imgW="152280" imgH="393480" progId="Equation.3">
                  <p:embed/>
                </p:oleObj>
              </mc:Choice>
              <mc:Fallback>
                <p:oleObj name="Equation" r:id="rId12" imgW="152280" imgH="393480" progId="Equation.3">
                  <p:embed/>
                  <p:pic>
                    <p:nvPicPr>
                      <p:cNvPr id="3078" name="Object 31">
                        <a:extLst>
                          <a:ext uri="{FF2B5EF4-FFF2-40B4-BE49-F238E27FC236}">
                            <a16:creationId xmlns:a16="http://schemas.microsoft.com/office/drawing/2014/main" id="{BF92AD4C-9193-4434-99AD-DEB30B9512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81400"/>
                        <a:ext cx="3254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32">
            <a:extLst>
              <a:ext uri="{FF2B5EF4-FFF2-40B4-BE49-F238E27FC236}">
                <a16:creationId xmlns:a16="http://schemas.microsoft.com/office/drawing/2014/main" id="{338A17E9-6D85-410D-9AB9-B726B6B54A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495800"/>
          <a:ext cx="381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Bitmap Image" r:id="rId13" imgW="257007" imgH="352474" progId="Paint.Picture">
                  <p:embed/>
                </p:oleObj>
              </mc:Choice>
              <mc:Fallback>
                <p:oleObj name="Bitmap Image" r:id="rId13" imgW="257007" imgH="352474" progId="Paint.Picture">
                  <p:embed/>
                  <p:pic>
                    <p:nvPicPr>
                      <p:cNvPr id="3079" name="Object 32">
                        <a:extLst>
                          <a:ext uri="{FF2B5EF4-FFF2-40B4-BE49-F238E27FC236}">
                            <a16:creationId xmlns:a16="http://schemas.microsoft.com/office/drawing/2014/main" id="{338A17E9-6D85-410D-9AB9-B726B6B54A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495800"/>
                        <a:ext cx="381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>
            <a:extLst>
              <a:ext uri="{FF2B5EF4-FFF2-40B4-BE49-F238E27FC236}">
                <a16:creationId xmlns:a16="http://schemas.microsoft.com/office/drawing/2014/main" id="{931EF4DC-1A52-4F7D-BB3E-89B399C71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96" y="-67508"/>
            <a:ext cx="83691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52">
            <a:extLst>
              <a:ext uri="{FF2B5EF4-FFF2-40B4-BE49-F238E27FC236}">
                <a16:creationId xmlns:a16="http://schemas.microsoft.com/office/drawing/2014/main" id="{148E1166-DF35-48E8-9500-D6CD7C0F9FD4}"/>
              </a:ext>
            </a:extLst>
          </p:cNvPr>
          <p:cNvGrpSpPr>
            <a:grpSpLocks/>
          </p:cNvGrpSpPr>
          <p:nvPr/>
        </p:nvGrpSpPr>
        <p:grpSpPr bwMode="auto">
          <a:xfrm>
            <a:off x="795975" y="685800"/>
            <a:ext cx="5469888" cy="907820"/>
            <a:chOff x="381000" y="1703388"/>
            <a:chExt cx="4305300" cy="90824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1" name="Text Box 26">
              <a:extLst>
                <a:ext uri="{FF2B5EF4-FFF2-40B4-BE49-F238E27FC236}">
                  <a16:creationId xmlns:a16="http://schemas.microsoft.com/office/drawing/2014/main" id="{8C47F9EE-0B80-40E1-BB9C-EF8A2EA3C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990724"/>
              <a:ext cx="4305300" cy="620911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lnSpc>
                  <a:spcPct val="150000"/>
                </a:lnSpc>
                <a:spcBef>
                  <a:spcPct val="50000"/>
                </a:spcBef>
              </a:pPr>
              <a:r>
                <a:rPr lang="en-US" altLang="en-US" sz="2600" dirty="0"/>
                <a:t>    </a:t>
              </a:r>
              <a:r>
                <a:rPr lang="en-US" altLang="en-US" sz="2600" b="1" dirty="0"/>
                <a:t>3x</a:t>
              </a:r>
              <a:r>
                <a:rPr lang="en-US" altLang="en-US" sz="2600" b="1" baseline="30000" dirty="0"/>
                <a:t>2</a:t>
              </a:r>
              <a:r>
                <a:rPr lang="en-US" altLang="en-US" sz="2600" b="1" dirty="0"/>
                <a:t> – 5x + 1 </a:t>
              </a:r>
              <a:r>
                <a:rPr lang="en-US" altLang="en-US" sz="2600" dirty="0" err="1"/>
                <a:t>tại</a:t>
              </a:r>
              <a:r>
                <a:rPr lang="en-US" altLang="en-US" sz="2600" dirty="0"/>
                <a:t> x =</a:t>
              </a:r>
              <a:r>
                <a:rPr lang="en-US" altLang="en-US" sz="2600" dirty="0">
                  <a:solidFill>
                    <a:srgbClr val="FF0000"/>
                  </a:solidFill>
                </a:rPr>
                <a:t> -1</a:t>
              </a:r>
              <a:r>
                <a:rPr lang="en-US" altLang="en-US" sz="2600" dirty="0"/>
                <a:t> </a:t>
              </a:r>
              <a:r>
                <a:rPr lang="en-US" altLang="en-US" sz="2600" dirty="0" err="1"/>
                <a:t>và</a:t>
              </a:r>
              <a:r>
                <a:rPr lang="en-US" altLang="en-US" sz="2600" dirty="0"/>
                <a:t> </a:t>
              </a:r>
              <a:r>
                <a:rPr lang="en-US" altLang="en-US" sz="2600" dirty="0" err="1"/>
                <a:t>tại</a:t>
              </a:r>
              <a:r>
                <a:rPr lang="en-US" altLang="en-US" sz="2600" dirty="0"/>
                <a:t> x = </a:t>
              </a:r>
            </a:p>
          </p:txBody>
        </p:sp>
        <p:sp>
          <p:nvSpPr>
            <p:cNvPr id="40" name="Rectangle 29">
              <a:extLst>
                <a:ext uri="{FF2B5EF4-FFF2-40B4-BE49-F238E27FC236}">
                  <a16:creationId xmlns:a16="http://schemas.microsoft.com/office/drawing/2014/main" id="{A05FAA24-9EF4-48E9-967D-2382C4D73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703388"/>
              <a:ext cx="4305300" cy="492675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600" b="1" u="sng" dirty="0"/>
                <a:t>VD2</a:t>
              </a:r>
              <a:r>
                <a:rPr lang="en-US" altLang="en-US" sz="2600" b="1" dirty="0"/>
                <a:t>:      </a:t>
              </a:r>
              <a:r>
                <a:rPr lang="en-US" altLang="en-US" sz="2600" b="1" dirty="0" err="1"/>
                <a:t>Tính</a:t>
              </a:r>
              <a:r>
                <a:rPr lang="en-US" altLang="en-US" sz="2600" b="1" dirty="0"/>
                <a:t> </a:t>
              </a:r>
              <a:r>
                <a:rPr lang="en-US" altLang="en-US" sz="2600" b="1" dirty="0" err="1"/>
                <a:t>giá</a:t>
              </a:r>
              <a:r>
                <a:rPr lang="en-US" altLang="en-US" sz="2600" b="1" dirty="0"/>
                <a:t> </a:t>
              </a:r>
              <a:r>
                <a:rPr lang="en-US" altLang="en-US" sz="2600" b="1" dirty="0" err="1"/>
                <a:t>trị</a:t>
              </a:r>
              <a:r>
                <a:rPr lang="en-US" altLang="en-US" sz="2600" b="1" dirty="0"/>
                <a:t> </a:t>
              </a:r>
              <a:r>
                <a:rPr lang="en-US" altLang="en-US" sz="2600" b="1" dirty="0" err="1"/>
                <a:t>của</a:t>
              </a:r>
              <a:r>
                <a:rPr lang="en-US" altLang="en-US" sz="2600" b="1" dirty="0"/>
                <a:t> </a:t>
              </a:r>
              <a:r>
                <a:rPr lang="en-US" altLang="en-US" sz="2600" b="1" dirty="0" err="1"/>
                <a:t>biểu</a:t>
              </a:r>
              <a:r>
                <a:rPr lang="en-US" altLang="en-US" sz="2600" b="1" dirty="0"/>
                <a:t> </a:t>
              </a:r>
              <a:r>
                <a:rPr lang="en-US" altLang="en-US" sz="2600" b="1" dirty="0" err="1"/>
                <a:t>thức</a:t>
              </a:r>
              <a:endParaRPr lang="en-US" altLang="en-US" sz="2600" b="1" dirty="0"/>
            </a:p>
          </p:txBody>
        </p: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D5DCBD-8854-40CA-AE12-2CC4768652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508225"/>
              </p:ext>
            </p:extLst>
          </p:nvPr>
        </p:nvGraphicFramePr>
        <p:xfrm>
          <a:off x="5416062" y="1035830"/>
          <a:ext cx="3238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15" imgW="323766" imgH="752636" progId="Equation.DSMT4">
                  <p:embed/>
                </p:oleObj>
              </mc:Choice>
              <mc:Fallback>
                <p:oleObj name="Equation" r:id="rId15" imgW="323766" imgH="75263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16062" y="1035830"/>
                        <a:ext cx="323850" cy="752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9" grpId="0"/>
      <p:bldP spid="3090" grpId="0"/>
      <p:bldP spid="3091" grpId="0"/>
      <p:bldP spid="3092" grpId="0"/>
      <p:bldP spid="3093" grpId="0"/>
      <p:bldP spid="3094" grpId="0"/>
      <p:bldP spid="3095" grpId="0"/>
      <p:bldP spid="3096" grpId="0"/>
      <p:bldP spid="3097" grpId="0"/>
      <p:bldP spid="3098" grpId="0"/>
      <p:bldP spid="3099" grpId="0"/>
      <p:bldP spid="3100" grpId="0"/>
      <p:bldP spid="3101" grpId="0"/>
      <p:bldP spid="3102" grpId="0"/>
      <p:bldP spid="310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433</TotalTime>
  <Words>1193</Words>
  <Application>Microsoft Office PowerPoint</Application>
  <PresentationFormat>On-screen Show (4:3)</PresentationFormat>
  <Paragraphs>133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8" baseType="lpstr">
      <vt:lpstr>.VnArial Narrow</vt:lpstr>
      <vt:lpstr>Arial</vt:lpstr>
      <vt:lpstr>Calibri</vt:lpstr>
      <vt:lpstr>Constantia</vt:lpstr>
      <vt:lpstr>Times New Roman</vt:lpstr>
      <vt:lpstr>Trebuchet MS</vt:lpstr>
      <vt:lpstr>Wingdings 2</vt:lpstr>
      <vt:lpstr>Wingdings 3</vt:lpstr>
      <vt:lpstr>Flow</vt:lpstr>
      <vt:lpstr>Facet</vt:lpstr>
      <vt:lpstr>Equation</vt:lpstr>
      <vt:lpstr>Microsoft Equation 3.0</vt:lpstr>
      <vt:lpstr>Bitmap Image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NGOC KHANG</dc:creator>
  <cp:lastModifiedBy>AD</cp:lastModifiedBy>
  <cp:revision>40</cp:revision>
  <dcterms:created xsi:type="dcterms:W3CDTF">2016-01-24T10:42:15Z</dcterms:created>
  <dcterms:modified xsi:type="dcterms:W3CDTF">2020-03-29T16:24:22Z</dcterms:modified>
</cp:coreProperties>
</file>