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Override PartName="/ppt/tags/tag96.xml" ContentType="application/vnd.openxmlformats-officedocument.presentationml.tags+xml"/>
  <Override PartName="/ppt/tags/tag100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09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tags/tag105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112.xml" ContentType="application/vnd.openxmlformats-officedocument.presentationml.tags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tags/tag86.xml" ContentType="application/vnd.openxmlformats-officedocument.presentationml.tags+xml"/>
  <Override PartName="/ppt/tags/tag88.xml" ContentType="application/vnd.openxmlformats-officedocument.presentationml.tags+xml"/>
  <Override PartName="/ppt/tags/tag97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08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slides/slide2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9" r:id="rId11"/>
    <p:sldId id="268" r:id="rId12"/>
    <p:sldId id="270" r:id="rId13"/>
    <p:sldId id="271" r:id="rId14"/>
    <p:sldId id="272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prstClr val="red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8" autoAdjust="0"/>
    <p:restoredTop sz="94624" autoAdjust="0"/>
  </p:normalViewPr>
  <p:slideViewPr>
    <p:cSldViewPr>
      <p:cViewPr varScale="1">
        <p:scale>
          <a:sx n="74" d="100"/>
          <a:sy n="74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DA452-5578-4F10-8158-8E6F1680FC67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290DD-B6B6-48F6-80B2-05250ECE8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C290DD-B6B6-48F6-80B2-05250ECE86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19756CE-B209-4DAF-993A-BC5A6A56EAB0}" type="datetimeFigureOut">
              <a:rPr lang="en-US" smtClean="0"/>
              <a:pPr/>
              <a:t>21/04/2020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291E5D4-4669-454B-9B10-7CDFBAB73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Users\Admin\Desktop\elearning\ghi%20&#226;m\FILE_20200421_202321_sl1.mp3" TargetMode="Externa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13" Type="http://schemas.openxmlformats.org/officeDocument/2006/relationships/tags" Target="../tags/tag87.xml"/><Relationship Id="rId18" Type="http://schemas.openxmlformats.org/officeDocument/2006/relationships/tags" Target="../tags/tag92.xml"/><Relationship Id="rId3" Type="http://schemas.openxmlformats.org/officeDocument/2006/relationships/tags" Target="../tags/tag78.xml"/><Relationship Id="rId21" Type="http://schemas.openxmlformats.org/officeDocument/2006/relationships/image" Target="../media/image11.emf"/><Relationship Id="rId7" Type="http://schemas.openxmlformats.org/officeDocument/2006/relationships/tags" Target="../tags/tag82.xml"/><Relationship Id="rId12" Type="http://schemas.openxmlformats.org/officeDocument/2006/relationships/tags" Target="../tags/tag86.xml"/><Relationship Id="rId17" Type="http://schemas.openxmlformats.org/officeDocument/2006/relationships/tags" Target="../tags/tag91.xml"/><Relationship Id="rId2" Type="http://schemas.openxmlformats.org/officeDocument/2006/relationships/tags" Target="../tags/tag77.xml"/><Relationship Id="rId16" Type="http://schemas.openxmlformats.org/officeDocument/2006/relationships/tags" Target="../tags/tag90.xml"/><Relationship Id="rId20" Type="http://schemas.openxmlformats.org/officeDocument/2006/relationships/image" Target="../media/image10.emf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1" Type="http://schemas.openxmlformats.org/officeDocument/2006/relationships/tags" Target="../tags/tag85.xml"/><Relationship Id="rId24" Type="http://schemas.openxmlformats.org/officeDocument/2006/relationships/image" Target="../media/image14.png"/><Relationship Id="rId5" Type="http://schemas.openxmlformats.org/officeDocument/2006/relationships/tags" Target="../tags/tag80.xml"/><Relationship Id="rId15" Type="http://schemas.openxmlformats.org/officeDocument/2006/relationships/tags" Target="../tags/tag89.xml"/><Relationship Id="rId23" Type="http://schemas.openxmlformats.org/officeDocument/2006/relationships/image" Target="../media/image7.emf"/><Relationship Id="rId10" Type="http://schemas.openxmlformats.org/officeDocument/2006/relationships/audio" Target="file:///C:\Users\Admin\Desktop\elearning\ghi%20&#226;m\FILE_20200421_202321_sl10.mp3" TargetMode="External"/><Relationship Id="rId19" Type="http://schemas.openxmlformats.org/officeDocument/2006/relationships/slideLayout" Target="../slideLayouts/slideLayout6.xml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4" Type="http://schemas.openxmlformats.org/officeDocument/2006/relationships/tags" Target="../tags/tag88.xml"/><Relationship Id="rId22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321_sl11..mp3" TargetMode="External"/><Relationship Id="rId1" Type="http://schemas.openxmlformats.org/officeDocument/2006/relationships/tags" Target="../tags/tag93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5.xml"/><Relationship Id="rId18" Type="http://schemas.openxmlformats.org/officeDocument/2006/relationships/tags" Target="../tags/tag110.xml"/><Relationship Id="rId3" Type="http://schemas.openxmlformats.org/officeDocument/2006/relationships/tags" Target="../tags/tag96.xml"/><Relationship Id="rId21" Type="http://schemas.openxmlformats.org/officeDocument/2006/relationships/image" Target="../media/image7.emf"/><Relationship Id="rId7" Type="http://schemas.openxmlformats.org/officeDocument/2006/relationships/tags" Target="../tags/tag100.xml"/><Relationship Id="rId12" Type="http://schemas.openxmlformats.org/officeDocument/2006/relationships/tags" Target="../tags/tag104.xml"/><Relationship Id="rId17" Type="http://schemas.openxmlformats.org/officeDocument/2006/relationships/tags" Target="../tags/tag109.xml"/><Relationship Id="rId2" Type="http://schemas.openxmlformats.org/officeDocument/2006/relationships/tags" Target="../tags/tag95.xml"/><Relationship Id="rId16" Type="http://schemas.openxmlformats.org/officeDocument/2006/relationships/tags" Target="../tags/tag108.xml"/><Relationship Id="rId20" Type="http://schemas.openxmlformats.org/officeDocument/2006/relationships/image" Target="../media/image8.emf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3.xml"/><Relationship Id="rId5" Type="http://schemas.openxmlformats.org/officeDocument/2006/relationships/tags" Target="../tags/tag98.xml"/><Relationship Id="rId15" Type="http://schemas.openxmlformats.org/officeDocument/2006/relationships/tags" Target="../tags/tag107.xml"/><Relationship Id="rId10" Type="http://schemas.openxmlformats.org/officeDocument/2006/relationships/audio" Target="file:///C:\Users\Admin\Desktop\elearning\ghi%20&#226;m\FILE_20200421_202321_sl13.mp3" TargetMode="External"/><Relationship Id="rId19" Type="http://schemas.openxmlformats.org/officeDocument/2006/relationships/slideLayout" Target="../slideLayouts/slideLayout6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6.xml"/><Relationship Id="rId2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321_sl12.mp3" TargetMode="External"/><Relationship Id="rId1" Type="http://schemas.openxmlformats.org/officeDocument/2006/relationships/tags" Target="../tags/tag111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file:///C:\Users\Admin\Desktop\elearning\ghi%20&#226;m\FILE_20200421_202321_sl14.mp3" TargetMode="External"/><Relationship Id="rId1" Type="http://schemas.openxmlformats.org/officeDocument/2006/relationships/tags" Target="../tags/tag112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321_sl2.mp3" TargetMode="Externa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321_sl3.mp3" TargetMode="External"/><Relationship Id="rId1" Type="http://schemas.openxmlformats.org/officeDocument/2006/relationships/tags" Target="../tags/tag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321_sl4.mp3" TargetMode="Externa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audio" Target="file:///C:\Users\Admin\Desktop\elearning\ghi%20&#226;m\FILE_20200421_202321_sl5.mp3" TargetMode="External"/><Relationship Id="rId18" Type="http://schemas.openxmlformats.org/officeDocument/2006/relationships/tags" Target="../tags/tag22.xml"/><Relationship Id="rId26" Type="http://schemas.openxmlformats.org/officeDocument/2006/relationships/tags" Target="../tags/tag30.xml"/><Relationship Id="rId3" Type="http://schemas.openxmlformats.org/officeDocument/2006/relationships/tags" Target="../tags/tag8.xml"/><Relationship Id="rId21" Type="http://schemas.openxmlformats.org/officeDocument/2006/relationships/tags" Target="../tags/tag25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17" Type="http://schemas.openxmlformats.org/officeDocument/2006/relationships/tags" Target="../tags/tag21.xml"/><Relationship Id="rId25" Type="http://schemas.openxmlformats.org/officeDocument/2006/relationships/tags" Target="../tags/tag29.xml"/><Relationship Id="rId2" Type="http://schemas.openxmlformats.org/officeDocument/2006/relationships/tags" Target="../tags/tag7.xml"/><Relationship Id="rId16" Type="http://schemas.openxmlformats.org/officeDocument/2006/relationships/tags" Target="../tags/tag20.xml"/><Relationship Id="rId20" Type="http://schemas.openxmlformats.org/officeDocument/2006/relationships/tags" Target="../tags/tag24.xml"/><Relationship Id="rId29" Type="http://schemas.openxmlformats.org/officeDocument/2006/relationships/notesSlide" Target="../notesSlides/notesSlide1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24" Type="http://schemas.openxmlformats.org/officeDocument/2006/relationships/tags" Target="../tags/tag28.xml"/><Relationship Id="rId32" Type="http://schemas.openxmlformats.org/officeDocument/2006/relationships/image" Target="../media/image6.png"/><Relationship Id="rId5" Type="http://schemas.openxmlformats.org/officeDocument/2006/relationships/tags" Target="../tags/tag10.xml"/><Relationship Id="rId15" Type="http://schemas.openxmlformats.org/officeDocument/2006/relationships/tags" Target="../tags/tag19.xml"/><Relationship Id="rId23" Type="http://schemas.openxmlformats.org/officeDocument/2006/relationships/tags" Target="../tags/tag27.xml"/><Relationship Id="rId28" Type="http://schemas.openxmlformats.org/officeDocument/2006/relationships/slideLayout" Target="../slideLayouts/slideLayout6.xml"/><Relationship Id="rId10" Type="http://schemas.openxmlformats.org/officeDocument/2006/relationships/tags" Target="../tags/tag15.xml"/><Relationship Id="rId19" Type="http://schemas.openxmlformats.org/officeDocument/2006/relationships/tags" Target="../tags/tag23.xml"/><Relationship Id="rId31" Type="http://schemas.openxmlformats.org/officeDocument/2006/relationships/image" Target="../media/image8.emf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8.xml"/><Relationship Id="rId22" Type="http://schemas.openxmlformats.org/officeDocument/2006/relationships/tags" Target="../tags/tag26.xml"/><Relationship Id="rId27" Type="http://schemas.openxmlformats.org/officeDocument/2006/relationships/tags" Target="../tags/tag31.xml"/><Relationship Id="rId30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13" Type="http://schemas.openxmlformats.org/officeDocument/2006/relationships/tags" Target="../tags/tag43.xml"/><Relationship Id="rId18" Type="http://schemas.openxmlformats.org/officeDocument/2006/relationships/tags" Target="../tags/tag48.xml"/><Relationship Id="rId26" Type="http://schemas.openxmlformats.org/officeDocument/2006/relationships/tags" Target="../tags/tag56.xml"/><Relationship Id="rId3" Type="http://schemas.openxmlformats.org/officeDocument/2006/relationships/tags" Target="../tags/tag34.xml"/><Relationship Id="rId21" Type="http://schemas.openxmlformats.org/officeDocument/2006/relationships/tags" Target="../tags/tag51.xml"/><Relationship Id="rId7" Type="http://schemas.openxmlformats.org/officeDocument/2006/relationships/tags" Target="../tags/tag38.xml"/><Relationship Id="rId12" Type="http://schemas.openxmlformats.org/officeDocument/2006/relationships/audio" Target="file:///C:\Users\Admin\Desktop\elearning\ghi%20&#226;m\FILE_20200421_202321_sl6.mp3" TargetMode="External"/><Relationship Id="rId17" Type="http://schemas.openxmlformats.org/officeDocument/2006/relationships/tags" Target="../tags/tag47.xml"/><Relationship Id="rId25" Type="http://schemas.openxmlformats.org/officeDocument/2006/relationships/tags" Target="../tags/tag55.xml"/><Relationship Id="rId2" Type="http://schemas.openxmlformats.org/officeDocument/2006/relationships/tags" Target="../tags/tag33.xml"/><Relationship Id="rId16" Type="http://schemas.openxmlformats.org/officeDocument/2006/relationships/tags" Target="../tags/tag46.xml"/><Relationship Id="rId20" Type="http://schemas.openxmlformats.org/officeDocument/2006/relationships/tags" Target="../tags/tag50.xml"/><Relationship Id="rId29" Type="http://schemas.openxmlformats.org/officeDocument/2006/relationships/image" Target="../media/image8.emf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tags" Target="../tags/tag54.xml"/><Relationship Id="rId5" Type="http://schemas.openxmlformats.org/officeDocument/2006/relationships/tags" Target="../tags/tag36.xml"/><Relationship Id="rId15" Type="http://schemas.openxmlformats.org/officeDocument/2006/relationships/tags" Target="../tags/tag45.xml"/><Relationship Id="rId23" Type="http://schemas.openxmlformats.org/officeDocument/2006/relationships/tags" Target="../tags/tag53.xml"/><Relationship Id="rId28" Type="http://schemas.openxmlformats.org/officeDocument/2006/relationships/image" Target="../media/image7.emf"/><Relationship Id="rId10" Type="http://schemas.openxmlformats.org/officeDocument/2006/relationships/tags" Target="../tags/tag41.xml"/><Relationship Id="rId19" Type="http://schemas.openxmlformats.org/officeDocument/2006/relationships/tags" Target="../tags/tag49.xml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4.xml"/><Relationship Id="rId22" Type="http://schemas.openxmlformats.org/officeDocument/2006/relationships/tags" Target="../tags/tag52.xml"/><Relationship Id="rId27" Type="http://schemas.openxmlformats.org/officeDocument/2006/relationships/slideLayout" Target="../slideLayouts/slideLayout6.xml"/><Relationship Id="rId30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321_sl7.mp3" TargetMode="External"/><Relationship Id="rId1" Type="http://schemas.openxmlformats.org/officeDocument/2006/relationships/tags" Target="../tags/tag57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65.xml"/><Relationship Id="rId13" Type="http://schemas.openxmlformats.org/officeDocument/2006/relationships/tags" Target="../tags/tag69.xml"/><Relationship Id="rId18" Type="http://schemas.openxmlformats.org/officeDocument/2006/relationships/tags" Target="../tags/tag74.xml"/><Relationship Id="rId3" Type="http://schemas.openxmlformats.org/officeDocument/2006/relationships/tags" Target="../tags/tag60.xml"/><Relationship Id="rId21" Type="http://schemas.openxmlformats.org/officeDocument/2006/relationships/image" Target="../media/image7.emf"/><Relationship Id="rId7" Type="http://schemas.openxmlformats.org/officeDocument/2006/relationships/tags" Target="../tags/tag64.xml"/><Relationship Id="rId12" Type="http://schemas.openxmlformats.org/officeDocument/2006/relationships/tags" Target="../tags/tag68.xml"/><Relationship Id="rId17" Type="http://schemas.openxmlformats.org/officeDocument/2006/relationships/tags" Target="../tags/tag73.xml"/><Relationship Id="rId2" Type="http://schemas.openxmlformats.org/officeDocument/2006/relationships/tags" Target="../tags/tag59.xml"/><Relationship Id="rId16" Type="http://schemas.openxmlformats.org/officeDocument/2006/relationships/tags" Target="../tags/tag72.xml"/><Relationship Id="rId20" Type="http://schemas.openxmlformats.org/officeDocument/2006/relationships/image" Target="../media/image8.emf"/><Relationship Id="rId1" Type="http://schemas.openxmlformats.org/officeDocument/2006/relationships/tags" Target="../tags/tag58.xml"/><Relationship Id="rId6" Type="http://schemas.openxmlformats.org/officeDocument/2006/relationships/tags" Target="../tags/tag63.xml"/><Relationship Id="rId11" Type="http://schemas.openxmlformats.org/officeDocument/2006/relationships/tags" Target="../tags/tag67.xml"/><Relationship Id="rId5" Type="http://schemas.openxmlformats.org/officeDocument/2006/relationships/tags" Target="../tags/tag62.xml"/><Relationship Id="rId15" Type="http://schemas.openxmlformats.org/officeDocument/2006/relationships/tags" Target="../tags/tag71.xml"/><Relationship Id="rId10" Type="http://schemas.openxmlformats.org/officeDocument/2006/relationships/audio" Target="file:///C:\Users\Admin\Desktop\elearning\ghi%20&#226;m\FILE_20200421_202321_sl8.mp3" TargetMode="External"/><Relationship Id="rId19" Type="http://schemas.openxmlformats.org/officeDocument/2006/relationships/slideLayout" Target="../slideLayouts/slideLayout6.xml"/><Relationship Id="rId4" Type="http://schemas.openxmlformats.org/officeDocument/2006/relationships/tags" Target="../tags/tag61.xml"/><Relationship Id="rId9" Type="http://schemas.openxmlformats.org/officeDocument/2006/relationships/tags" Target="../tags/tag66.xml"/><Relationship Id="rId14" Type="http://schemas.openxmlformats.org/officeDocument/2006/relationships/tags" Target="../tags/tag70.xml"/><Relationship Id="rId22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esktop\elearning\ghi%20&#226;m\FILE_20200421_202751_sl9..mp3" TargetMode="External"/><Relationship Id="rId1" Type="http://schemas.openxmlformats.org/officeDocument/2006/relationships/tags" Target="../tags/tag75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Giáo</a:t>
            </a:r>
            <a:r>
              <a:rPr lang="en-US" sz="3700" b="1" dirty="0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viên</a:t>
            </a:r>
            <a:r>
              <a:rPr lang="en-US" sz="3700" b="1" dirty="0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 </a:t>
            </a: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Đinh</a:t>
            </a:r>
            <a:r>
              <a:rPr lang="en-US" sz="3700" b="1" dirty="0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Thị</a:t>
            </a:r>
            <a:r>
              <a:rPr lang="en-US" sz="3700" b="1" dirty="0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Thanh</a:t>
            </a:r>
            <a:r>
              <a:rPr lang="en-US" sz="3700" b="1" dirty="0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Chà</a:t>
            </a:r>
            <a:endParaRPr lang="en-US" sz="3700" b="1" dirty="0" smtClean="0">
              <a:ln w="18000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Trường</a:t>
            </a:r>
            <a:r>
              <a:rPr lang="en-US" sz="3700" b="1" dirty="0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THCS Long </a:t>
            </a:r>
            <a:r>
              <a:rPr lang="en-US" sz="3700" b="1" dirty="0" err="1" smtClean="0">
                <a:ln w="18000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Biên</a:t>
            </a:r>
            <a:endParaRPr lang="en-US" sz="3700" b="1" dirty="0">
              <a:ln w="18000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76225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sx="2000" sy="2000" algn="ctr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TIA PHÂN GIÁC CỦA MỘT GÓC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CHƯƠNG TRÌNH HÌNH HỌC LỚP 7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FILE_20200421_202321_sl1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304800" y="6172200"/>
            <a:ext cx="304800" cy="304800"/>
          </a:xfrm>
          <a:prstGeom prst="rect">
            <a:avLst/>
          </a:prstGeom>
        </p:spPr>
      </p:pic>
      <p:pic>
        <p:nvPicPr>
          <p:cNvPr id="7" name="Picture 6" descr="Untitl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01000" y="152400"/>
            <a:ext cx="990600" cy="1497919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6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2400" y="2057400"/>
            <a:ext cx="8763000" cy="914400"/>
          </a:xfrm>
          <a:effectLst/>
        </p:spPr>
        <p:txBody>
          <a:bodyPr wrap="square" lIns="0" tIns="0" rIns="0" bIns="0" anchor="b">
            <a:noAutofit/>
          </a:bodyPr>
          <a:lstStyle/>
          <a:p>
            <a:pPr>
              <a:lnSpc>
                <a:spcPct val="150000"/>
              </a:lnSpc>
            </a:pPr>
            <a:r>
              <a:rPr lang="vi-VN" sz="2000" smtClean="0">
                <a:solidFill>
                  <a:schemeClr val="bg2">
                    <a:lumMod val="50000"/>
                  </a:schemeClr>
                </a:solidFill>
              </a:rPr>
              <a:t>Điểm M nằm trong góc xOy, biết khoảng cách từ M đến Ox và Oy bằng nhau.</a:t>
            </a:r>
            <a:br>
              <a:rPr lang="vi-VN" sz="200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vi-VN" sz="2000" smtClean="0">
                <a:solidFill>
                  <a:schemeClr val="bg2">
                    <a:lumMod val="50000"/>
                  </a:schemeClr>
                </a:solidFill>
              </a:rPr>
              <a:t>OM là tia phân giác của góc xOy là đúng hay sai?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Georgia"/>
            </a:endParaRPr>
          </a:p>
        </p:txBody>
      </p:sp>
      <p:sp>
        <p:nvSpPr>
          <p:cNvPr id="13" name="mmprod_feedback_7000"/>
          <p:cNvSpPr/>
          <p:nvPr>
            <p:custDataLst>
              <p:tags r:id="rId3"/>
            </p:custDataLst>
          </p:nvPr>
        </p:nvSpPr>
        <p:spPr>
          <a:xfrm>
            <a:off x="728472" y="4513630"/>
            <a:ext cx="3413759" cy="68991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pt-BR" dirty="0" smtClean="0">
                <a:solidFill>
                  <a:srgbClr val="2B333C"/>
                </a:solidFill>
                <a:latin typeface="Georgia"/>
              </a:rPr>
              <a:t>Câu trả lời của em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14" name="mmprod_feedback_7002"/>
          <p:cNvSpPr/>
          <p:nvPr>
            <p:custDataLst>
              <p:tags r:id="rId4"/>
            </p:custDataLst>
          </p:nvPr>
        </p:nvSpPr>
        <p:spPr>
          <a:xfrm>
            <a:off x="762000" y="4495800"/>
            <a:ext cx="3413760" cy="68991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smtClean="0">
                <a:solidFill>
                  <a:srgbClr val="2B333C"/>
                </a:solidFill>
              </a:rPr>
              <a:t>Câu trả lời của em chưa chính xác!</a:t>
            </a:r>
            <a:endParaRPr lang="en-US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19" name="mmprod_feedback_7007"/>
          <p:cNvSpPr/>
          <p:nvPr>
            <p:custDataLst>
              <p:tags r:id="rId5"/>
            </p:custDataLst>
          </p:nvPr>
        </p:nvSpPr>
        <p:spPr>
          <a:xfrm>
            <a:off x="762000" y="4495800"/>
            <a:ext cx="3413761" cy="68991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</a:rPr>
              <a:t>Em hãy hoàn thành câu hỏi để tiếp tục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grpSp>
        <p:nvGrpSpPr>
          <p:cNvPr id="22" name="mmprod_Button104"/>
          <p:cNvGrpSpPr/>
          <p:nvPr>
            <p:custDataLst>
              <p:tags r:id="rId6"/>
            </p:custDataLst>
          </p:nvPr>
        </p:nvGrpSpPr>
        <p:grpSpPr>
          <a:xfrm>
            <a:off x="6364732" y="5709483"/>
            <a:ext cx="1191260" cy="413949"/>
            <a:chOff x="6364732" y="5709483"/>
            <a:chExt cx="1191260" cy="413949"/>
          </a:xfrm>
        </p:grpSpPr>
        <p:sp>
          <p:nvSpPr>
            <p:cNvPr id="20" name="mmprod_ButtonShape104"/>
            <p:cNvSpPr/>
            <p:nvPr/>
          </p:nvSpPr>
          <p:spPr>
            <a:xfrm>
              <a:off x="636473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Trả lời</a:t>
              </a:r>
              <a:endParaRPr lang="en-US" sz="1400">
                <a:latin typeface="Georgia"/>
              </a:endParaRPr>
            </a:p>
          </p:txBody>
        </p:sp>
        <p:sp>
          <p:nvSpPr>
            <p:cNvPr id="21" name="mmprod_ButtonText105"/>
            <p:cNvSpPr/>
            <p:nvPr>
              <p:custDataLst>
                <p:tags r:id="rId18"/>
              </p:custDataLst>
            </p:nvPr>
          </p:nvSpPr>
          <p:spPr>
            <a:xfrm>
              <a:off x="639013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Trả lời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grpSp>
        <p:nvGrpSpPr>
          <p:cNvPr id="25" name="mmprod_Button106"/>
          <p:cNvGrpSpPr/>
          <p:nvPr>
            <p:custDataLst>
              <p:tags r:id="rId7"/>
            </p:custDataLst>
          </p:nvPr>
        </p:nvGrpSpPr>
        <p:grpSpPr>
          <a:xfrm>
            <a:off x="7644892" y="5709483"/>
            <a:ext cx="1191260" cy="413949"/>
            <a:chOff x="7644892" y="5709483"/>
            <a:chExt cx="1191260" cy="413949"/>
          </a:xfrm>
        </p:grpSpPr>
        <p:sp>
          <p:nvSpPr>
            <p:cNvPr id="23" name="mmprod_ButtonShape106"/>
            <p:cNvSpPr/>
            <p:nvPr/>
          </p:nvSpPr>
          <p:spPr>
            <a:xfrm>
              <a:off x="764489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Xóa</a:t>
              </a:r>
              <a:endParaRPr lang="en-US" sz="1400">
                <a:latin typeface="Georgia"/>
              </a:endParaRPr>
            </a:p>
          </p:txBody>
        </p:sp>
        <p:sp>
          <p:nvSpPr>
            <p:cNvPr id="24" name="mmprod_ButtonText107"/>
            <p:cNvSpPr/>
            <p:nvPr>
              <p:custDataLst>
                <p:tags r:id="rId17"/>
              </p:custDataLst>
            </p:nvPr>
          </p:nvSpPr>
          <p:spPr>
            <a:xfrm>
              <a:off x="767029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Xóa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sp>
        <p:nvSpPr>
          <p:cNvPr id="26" name="Title 1"/>
          <p:cNvSpPr txBox="1">
            <a:spLocks/>
          </p:cNvSpPr>
          <p:nvPr/>
        </p:nvSpPr>
        <p:spPr>
          <a:xfrm>
            <a:off x="228600" y="228600"/>
            <a:ext cx="8534400" cy="457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PHẦN II: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TÍNH CHẤT TIA PHÂN GIÁC CỦA MỘT GÓC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2: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đảo</a:t>
            </a:r>
            <a:endParaRPr lang="en-US" sz="24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304800" y="1527048"/>
            <a:ext cx="8500872" cy="454152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Char char="v"/>
              <a:tabLst/>
              <a:defRPr/>
            </a:pPr>
            <a:r>
              <a:rPr kumimoji="0" lang="en-US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 toán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0" name="Group 74"/>
          <p:cNvGrpSpPr>
            <a:grpSpLocks/>
          </p:cNvGrpSpPr>
          <p:nvPr/>
        </p:nvGrpSpPr>
        <p:grpSpPr bwMode="auto">
          <a:xfrm>
            <a:off x="5105400" y="3200400"/>
            <a:ext cx="2487613" cy="1971675"/>
            <a:chOff x="1793875" y="3224213"/>
            <a:chExt cx="2487613" cy="1971675"/>
          </a:xfrm>
        </p:grpSpPr>
        <p:grpSp>
          <p:nvGrpSpPr>
            <p:cNvPr id="1027" name="Group 72"/>
            <p:cNvGrpSpPr>
              <a:grpSpLocks/>
            </p:cNvGrpSpPr>
            <p:nvPr/>
          </p:nvGrpSpPr>
          <p:grpSpPr bwMode="auto">
            <a:xfrm>
              <a:off x="1793875" y="3224213"/>
              <a:ext cx="2487613" cy="1971675"/>
              <a:chOff x="1793875" y="3224213"/>
              <a:chExt cx="2487613" cy="1971675"/>
            </a:xfrm>
          </p:grpSpPr>
          <p:grpSp>
            <p:nvGrpSpPr>
              <p:cNvPr id="1028" name="Group 49"/>
              <p:cNvGrpSpPr>
                <a:grpSpLocks noChangeAspect="1"/>
              </p:cNvGrpSpPr>
              <p:nvPr/>
            </p:nvGrpSpPr>
            <p:grpSpPr bwMode="auto">
              <a:xfrm>
                <a:off x="1793875" y="3224213"/>
                <a:ext cx="2487613" cy="1971675"/>
                <a:chOff x="1130" y="2031"/>
                <a:chExt cx="1567" cy="1242"/>
              </a:xfrm>
            </p:grpSpPr>
            <p:sp>
              <p:nvSpPr>
                <p:cNvPr id="1029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1235" y="2137"/>
                  <a:ext cx="1365" cy="505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0" name="Line 51"/>
                <p:cNvSpPr>
                  <a:spLocks noChangeShapeType="1"/>
                </p:cNvSpPr>
                <p:nvPr/>
              </p:nvSpPr>
              <p:spPr bwMode="auto">
                <a:xfrm>
                  <a:off x="1235" y="2642"/>
                  <a:ext cx="1370" cy="56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1" name="Line 52"/>
                <p:cNvSpPr>
                  <a:spLocks noChangeShapeType="1"/>
                </p:cNvSpPr>
                <p:nvPr/>
              </p:nvSpPr>
              <p:spPr bwMode="auto">
                <a:xfrm>
                  <a:off x="2199" y="2284"/>
                  <a:ext cx="132" cy="358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2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2173" y="2642"/>
                  <a:ext cx="158" cy="385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3" name="Line 54"/>
                <p:cNvSpPr>
                  <a:spLocks noChangeShapeType="1"/>
                </p:cNvSpPr>
                <p:nvPr/>
              </p:nvSpPr>
              <p:spPr bwMode="auto">
                <a:xfrm>
                  <a:off x="2131" y="2310"/>
                  <a:ext cx="26" cy="64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4" name="Line 55"/>
                <p:cNvSpPr>
                  <a:spLocks noChangeShapeType="1"/>
                </p:cNvSpPr>
                <p:nvPr/>
              </p:nvSpPr>
              <p:spPr bwMode="auto">
                <a:xfrm flipH="1">
                  <a:off x="2157" y="2347"/>
                  <a:ext cx="63" cy="27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5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2104" y="2932"/>
                  <a:ext cx="32" cy="68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6" name="Line 57"/>
                <p:cNvSpPr>
                  <a:spLocks noChangeShapeType="1"/>
                </p:cNvSpPr>
                <p:nvPr/>
              </p:nvSpPr>
              <p:spPr bwMode="auto">
                <a:xfrm>
                  <a:off x="2136" y="2932"/>
                  <a:ext cx="63" cy="26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7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2236" y="2442"/>
                  <a:ext cx="69" cy="3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8" name="Line 59"/>
                <p:cNvSpPr>
                  <a:spLocks noChangeShapeType="1"/>
                </p:cNvSpPr>
                <p:nvPr/>
              </p:nvSpPr>
              <p:spPr bwMode="auto">
                <a:xfrm>
                  <a:off x="2215" y="2832"/>
                  <a:ext cx="63" cy="3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9" name="Rectangle 60"/>
                <p:cNvSpPr>
                  <a:spLocks noChangeArrowheads="1"/>
                </p:cNvSpPr>
                <p:nvPr/>
              </p:nvSpPr>
              <p:spPr bwMode="auto">
                <a:xfrm>
                  <a:off x="2363" y="2637"/>
                  <a:ext cx="90" cy="1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M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0" name="Rectangle 61"/>
                <p:cNvSpPr>
                  <a:spLocks noChangeArrowheads="1"/>
                </p:cNvSpPr>
                <p:nvPr/>
              </p:nvSpPr>
              <p:spPr bwMode="auto">
                <a:xfrm>
                  <a:off x="2637" y="3158"/>
                  <a:ext cx="48" cy="1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y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1" name="Rectangle 62"/>
                <p:cNvSpPr>
                  <a:spLocks noChangeArrowheads="1"/>
                </p:cNvSpPr>
                <p:nvPr/>
              </p:nvSpPr>
              <p:spPr bwMode="auto">
                <a:xfrm>
                  <a:off x="2631" y="2031"/>
                  <a:ext cx="66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x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2" name="Rectangle 63"/>
                <p:cNvSpPr>
                  <a:spLocks noChangeArrowheads="1"/>
                </p:cNvSpPr>
                <p:nvPr/>
              </p:nvSpPr>
              <p:spPr bwMode="auto">
                <a:xfrm>
                  <a:off x="2099" y="3058"/>
                  <a:ext cx="90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B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3" name="Rectangle 64"/>
                <p:cNvSpPr>
                  <a:spLocks noChangeArrowheads="1"/>
                </p:cNvSpPr>
                <p:nvPr/>
              </p:nvSpPr>
              <p:spPr bwMode="auto">
                <a:xfrm>
                  <a:off x="1130" y="2579"/>
                  <a:ext cx="93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O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4" name="Oval 65"/>
                <p:cNvSpPr>
                  <a:spLocks noChangeArrowheads="1"/>
                </p:cNvSpPr>
                <p:nvPr/>
              </p:nvSpPr>
              <p:spPr bwMode="auto">
                <a:xfrm>
                  <a:off x="1225" y="2632"/>
                  <a:ext cx="21" cy="2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1045" name="Picture 75"/>
              <p:cNvPicPr>
                <a:picLocks noChangeAspect="1" noChangeArrowheads="1"/>
              </p:cNvPicPr>
              <p:nvPr/>
            </p:nvPicPr>
            <p:blipFill>
              <a:blip r:embed="rId20"/>
              <a:srcRect/>
              <a:stretch>
                <a:fillRect/>
              </a:stretch>
            </p:blipFill>
            <p:spPr bwMode="auto">
              <a:xfrm>
                <a:off x="3616100" y="4103914"/>
                <a:ext cx="204788" cy="2047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46" name="Picture 76"/>
            <p:cNvPicPr>
              <a:picLocks noChangeAspect="1" noChangeArrowheads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3200400" y="3276600"/>
              <a:ext cx="4000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" name="Line 71"/>
          <p:cNvSpPr>
            <a:spLocks noChangeShapeType="1"/>
          </p:cNvSpPr>
          <p:nvPr/>
        </p:nvSpPr>
        <p:spPr bwMode="auto">
          <a:xfrm>
            <a:off x="5334000" y="4172504"/>
            <a:ext cx="2326936" cy="13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0" name="mmprod_answer10108"/>
          <p:cNvGrpSpPr/>
          <p:nvPr>
            <p:custDataLst>
              <p:tags r:id="rId8"/>
            </p:custDataLst>
          </p:nvPr>
        </p:nvGrpSpPr>
        <p:grpSpPr>
          <a:xfrm>
            <a:off x="1143000" y="3276600"/>
            <a:ext cx="1676401" cy="304800"/>
            <a:chOff x="1143000" y="3276600"/>
            <a:chExt cx="1676401" cy="304800"/>
          </a:xfrm>
        </p:grpSpPr>
        <p:sp>
          <p:nvSpPr>
            <p:cNvPr id="4" name="mmprod_s2_1041"/>
            <p:cNvSpPr txBox="1"/>
            <p:nvPr>
              <p:custDataLst>
                <p:tags r:id="rId14"/>
              </p:custDataLst>
            </p:nvPr>
          </p:nvSpPr>
          <p:spPr>
            <a:xfrm>
              <a:off x="1476248" y="3276600"/>
              <a:ext cx="350838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A) </a:t>
              </a:r>
              <a:endParaRPr lang="en-US" dirty="0">
                <a:latin typeface="Georgia"/>
              </a:endParaRPr>
            </a:p>
          </p:txBody>
        </p:sp>
        <p:sp>
          <p:nvSpPr>
            <p:cNvPr id="5" name="mmprod_s1_1021"/>
            <p:cNvSpPr txBox="1"/>
            <p:nvPr>
              <p:custDataLst>
                <p:tags r:id="rId15"/>
              </p:custDataLst>
            </p:nvPr>
          </p:nvSpPr>
          <p:spPr>
            <a:xfrm>
              <a:off x="1831849" y="3276600"/>
              <a:ext cx="987552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True</a:t>
              </a:r>
              <a:endParaRPr lang="en-US" dirty="0">
                <a:latin typeface="Georgia"/>
              </a:endParaRPr>
            </a:p>
          </p:txBody>
        </p:sp>
        <p:pic>
          <p:nvPicPr>
            <p:cNvPr id="49" name="mmprod_answer_input10108" descr="radio2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2"/>
            <a:stretch>
              <a:fillRect/>
            </a:stretch>
          </p:blipFill>
          <p:spPr>
            <a:xfrm>
              <a:off x="1143000" y="3311499"/>
              <a:ext cx="205646" cy="204522"/>
            </a:xfrm>
            <a:prstGeom prst="rect">
              <a:avLst/>
            </a:prstGeom>
          </p:spPr>
        </p:pic>
      </p:grpSp>
      <p:grpSp>
        <p:nvGrpSpPr>
          <p:cNvPr id="52" name="mmprod_answer10110"/>
          <p:cNvGrpSpPr/>
          <p:nvPr>
            <p:custDataLst>
              <p:tags r:id="rId9"/>
            </p:custDataLst>
          </p:nvPr>
        </p:nvGrpSpPr>
        <p:grpSpPr>
          <a:xfrm>
            <a:off x="1143000" y="3886200"/>
            <a:ext cx="1295401" cy="304800"/>
            <a:chOff x="1143000" y="3886200"/>
            <a:chExt cx="1295401" cy="304800"/>
          </a:xfrm>
        </p:grpSpPr>
        <p:sp>
          <p:nvSpPr>
            <p:cNvPr id="9" name="mmprod_s2_1042"/>
            <p:cNvSpPr txBox="1"/>
            <p:nvPr>
              <p:custDataLst>
                <p:tags r:id="rId11"/>
              </p:custDataLst>
            </p:nvPr>
          </p:nvSpPr>
          <p:spPr>
            <a:xfrm>
              <a:off x="1476248" y="3886200"/>
              <a:ext cx="346075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B) </a:t>
              </a:r>
              <a:endParaRPr lang="en-US" dirty="0">
                <a:latin typeface="Georgia"/>
              </a:endParaRPr>
            </a:p>
          </p:txBody>
        </p:sp>
        <p:sp>
          <p:nvSpPr>
            <p:cNvPr id="10" name="mmprod_s1_1022"/>
            <p:cNvSpPr txBox="1"/>
            <p:nvPr>
              <p:custDataLst>
                <p:tags r:id="rId12"/>
              </p:custDataLst>
            </p:nvPr>
          </p:nvSpPr>
          <p:spPr>
            <a:xfrm>
              <a:off x="1819149" y="3886200"/>
              <a:ext cx="619252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False</a:t>
              </a:r>
              <a:endParaRPr lang="en-US" dirty="0">
                <a:latin typeface="Georgia"/>
              </a:endParaRPr>
            </a:p>
          </p:txBody>
        </p:sp>
        <p:pic>
          <p:nvPicPr>
            <p:cNvPr id="51" name="mmprod_answer_input10110" descr="radio1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3"/>
            <a:stretch>
              <a:fillRect/>
            </a:stretch>
          </p:blipFill>
          <p:spPr>
            <a:xfrm>
              <a:off x="1143000" y="3921099"/>
              <a:ext cx="205646" cy="204522"/>
            </a:xfrm>
            <a:prstGeom prst="rect">
              <a:avLst/>
            </a:prstGeom>
          </p:spPr>
        </p:pic>
      </p:grpSp>
      <p:pic>
        <p:nvPicPr>
          <p:cNvPr id="53" name="FILE_20200421_202321_sl10.mp3">
            <a:hlinkClick r:id="" action="ppaction://media"/>
          </p:cNvPr>
          <p:cNvPicPr>
            <a:picLocks noRot="1" noChangeAspect="1"/>
          </p:cNvPicPr>
          <p:nvPr>
            <a:audioFile r:link="rId10"/>
          </p:nvPr>
        </p:nvPicPr>
        <p:blipFill>
          <a:blip r:embed="rId24"/>
          <a:stretch>
            <a:fillRect/>
          </a:stretch>
        </p:blipFill>
        <p:spPr>
          <a:xfrm>
            <a:off x="457200" y="60960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21109" fill="hold"/>
                                        <p:tgtEl>
                                          <p:spTgt spid="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"/>
                </p:tgtEl>
              </p:cMediaNode>
            </p:audio>
          </p:childTnLst>
        </p:cTn>
      </p:par>
    </p:tnLst>
    <p:bldLst>
      <p:bldP spid="13" grpId="0" animBg="1" autoUpdateAnimBg="0"/>
      <p:bldP spid="14" grpId="0" animBg="1" autoUpdateAnimBg="0"/>
      <p:bldP spid="19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503920" cy="5029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400" dirty="0" smtClean="0"/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Giải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thích</a:t>
            </a:r>
            <a:endParaRPr lang="en-US" sz="2800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tam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giác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vuông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AMO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vào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BMO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có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Cạnh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huyền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OM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chung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AM=BM (GT)</a:t>
            </a:r>
          </a:p>
          <a:p>
            <a:pPr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đó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AMO=BMO (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ch-cgv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)</a:t>
            </a:r>
          </a:p>
          <a:p>
            <a:pPr>
              <a:lnSpc>
                <a:spcPct val="120000"/>
              </a:lnSpc>
              <a:buFont typeface="Symbol" pitchFamily="18" charset="2"/>
              <a:buChar char="Þ"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Góc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AOM =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góc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BOM</a:t>
            </a:r>
          </a:p>
          <a:p>
            <a:pPr>
              <a:lnSpc>
                <a:spcPct val="120000"/>
              </a:lnSpc>
              <a:buFont typeface="Symbol" pitchFamily="18" charset="2"/>
              <a:buChar char="Þ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OM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là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phân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giác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của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góc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 3"/>
              </a:rPr>
              <a:t> AOB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00B050"/>
                </a:solidFill>
              </a:rPr>
              <a:t>Định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lí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đảo</a:t>
            </a:r>
            <a:endParaRPr lang="en-US" sz="24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</a:t>
            </a:r>
            <a:r>
              <a:rPr lang="en-US" sz="2400" i="1" dirty="0" err="1" smtClean="0">
                <a:solidFill>
                  <a:srgbClr val="C00000"/>
                </a:solidFill>
              </a:rPr>
              <a:t>Điểm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nằm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bên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trong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một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góc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và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cách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đều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hai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cạnh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của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góc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thì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nằm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trên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tia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phân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giác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của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góc</a:t>
            </a:r>
            <a:r>
              <a:rPr lang="en-US" sz="2400" i="1" dirty="0" smtClean="0">
                <a:solidFill>
                  <a:srgbClr val="C00000"/>
                </a:solidFill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</a:rPr>
              <a:t>đó</a:t>
            </a:r>
            <a:r>
              <a:rPr lang="en-US" sz="2400" i="1" dirty="0" smtClean="0">
                <a:solidFill>
                  <a:srgbClr val="C00000"/>
                </a:solidFill>
              </a:rPr>
              <a:t>.</a:t>
            </a:r>
            <a:endParaRPr lang="en-US" sz="24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endParaRPr lang="en-US" sz="3200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</a:t>
            </a:r>
            <a:endParaRPr lang="en-US" sz="20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28600"/>
            <a:ext cx="8534400" cy="457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PHẦN II: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TÍNH CHẤT TIA PHÂN GIÁC CỦA MỘT GÓC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2: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đảo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5791200" y="2514600"/>
            <a:ext cx="2487613" cy="1971675"/>
            <a:chOff x="1793875" y="3224213"/>
            <a:chExt cx="2487613" cy="1971675"/>
          </a:xfrm>
        </p:grpSpPr>
        <p:grpSp>
          <p:nvGrpSpPr>
            <p:cNvPr id="8" name="Group 72"/>
            <p:cNvGrpSpPr>
              <a:grpSpLocks/>
            </p:cNvGrpSpPr>
            <p:nvPr/>
          </p:nvGrpSpPr>
          <p:grpSpPr bwMode="auto">
            <a:xfrm>
              <a:off x="1793877" y="3224218"/>
              <a:ext cx="2487615" cy="1971677"/>
              <a:chOff x="1793877" y="3224218"/>
              <a:chExt cx="2487615" cy="1971677"/>
            </a:xfrm>
          </p:grpSpPr>
          <p:grpSp>
            <p:nvGrpSpPr>
              <p:cNvPr id="10" name="Group 49"/>
              <p:cNvGrpSpPr>
                <a:grpSpLocks noChangeAspect="1"/>
              </p:cNvGrpSpPr>
              <p:nvPr/>
            </p:nvGrpSpPr>
            <p:grpSpPr bwMode="auto">
              <a:xfrm>
                <a:off x="1793877" y="3224218"/>
                <a:ext cx="2487615" cy="1971677"/>
                <a:chOff x="1130" y="2031"/>
                <a:chExt cx="1567" cy="1242"/>
              </a:xfrm>
            </p:grpSpPr>
            <p:sp>
              <p:nvSpPr>
                <p:cNvPr id="12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1235" y="2137"/>
                  <a:ext cx="1365" cy="505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Line 51"/>
                <p:cNvSpPr>
                  <a:spLocks noChangeShapeType="1"/>
                </p:cNvSpPr>
                <p:nvPr/>
              </p:nvSpPr>
              <p:spPr bwMode="auto">
                <a:xfrm>
                  <a:off x="1235" y="2642"/>
                  <a:ext cx="1370" cy="56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" name="Line 52"/>
                <p:cNvSpPr>
                  <a:spLocks noChangeShapeType="1"/>
                </p:cNvSpPr>
                <p:nvPr/>
              </p:nvSpPr>
              <p:spPr bwMode="auto">
                <a:xfrm>
                  <a:off x="2199" y="2284"/>
                  <a:ext cx="132" cy="358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2173" y="2642"/>
                  <a:ext cx="158" cy="385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Line 54"/>
                <p:cNvSpPr>
                  <a:spLocks noChangeShapeType="1"/>
                </p:cNvSpPr>
                <p:nvPr/>
              </p:nvSpPr>
              <p:spPr bwMode="auto">
                <a:xfrm>
                  <a:off x="2131" y="2310"/>
                  <a:ext cx="26" cy="64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Line 55"/>
                <p:cNvSpPr>
                  <a:spLocks noChangeShapeType="1"/>
                </p:cNvSpPr>
                <p:nvPr/>
              </p:nvSpPr>
              <p:spPr bwMode="auto">
                <a:xfrm flipH="1">
                  <a:off x="2157" y="2347"/>
                  <a:ext cx="63" cy="27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2104" y="2932"/>
                  <a:ext cx="32" cy="68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Line 57"/>
                <p:cNvSpPr>
                  <a:spLocks noChangeShapeType="1"/>
                </p:cNvSpPr>
                <p:nvPr/>
              </p:nvSpPr>
              <p:spPr bwMode="auto">
                <a:xfrm>
                  <a:off x="2136" y="2932"/>
                  <a:ext cx="63" cy="26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2236" y="2442"/>
                  <a:ext cx="69" cy="3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59"/>
                <p:cNvSpPr>
                  <a:spLocks noChangeShapeType="1"/>
                </p:cNvSpPr>
                <p:nvPr/>
              </p:nvSpPr>
              <p:spPr bwMode="auto">
                <a:xfrm>
                  <a:off x="2215" y="2832"/>
                  <a:ext cx="63" cy="3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Rectangle 60"/>
                <p:cNvSpPr>
                  <a:spLocks noChangeArrowheads="1"/>
                </p:cNvSpPr>
                <p:nvPr/>
              </p:nvSpPr>
              <p:spPr bwMode="auto">
                <a:xfrm>
                  <a:off x="2330" y="2703"/>
                  <a:ext cx="90" cy="1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M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Rectangle 61"/>
                <p:cNvSpPr>
                  <a:spLocks noChangeArrowheads="1"/>
                </p:cNvSpPr>
                <p:nvPr/>
              </p:nvSpPr>
              <p:spPr bwMode="auto">
                <a:xfrm>
                  <a:off x="2637" y="3158"/>
                  <a:ext cx="48" cy="1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y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Rectangle 62"/>
                <p:cNvSpPr>
                  <a:spLocks noChangeArrowheads="1"/>
                </p:cNvSpPr>
                <p:nvPr/>
              </p:nvSpPr>
              <p:spPr bwMode="auto">
                <a:xfrm>
                  <a:off x="2631" y="2031"/>
                  <a:ext cx="66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x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Rectangle 63"/>
                <p:cNvSpPr>
                  <a:spLocks noChangeArrowheads="1"/>
                </p:cNvSpPr>
                <p:nvPr/>
              </p:nvSpPr>
              <p:spPr bwMode="auto">
                <a:xfrm>
                  <a:off x="2099" y="3058"/>
                  <a:ext cx="90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B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Rectangle 64"/>
                <p:cNvSpPr>
                  <a:spLocks noChangeArrowheads="1"/>
                </p:cNvSpPr>
                <p:nvPr/>
              </p:nvSpPr>
              <p:spPr bwMode="auto">
                <a:xfrm>
                  <a:off x="1130" y="2579"/>
                  <a:ext cx="93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O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Oval 65"/>
                <p:cNvSpPr>
                  <a:spLocks noChangeArrowheads="1"/>
                </p:cNvSpPr>
                <p:nvPr/>
              </p:nvSpPr>
              <p:spPr bwMode="auto">
                <a:xfrm>
                  <a:off x="1225" y="2632"/>
                  <a:ext cx="21" cy="2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11" name="Picture 75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616100" y="4103914"/>
                <a:ext cx="204788" cy="2047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9" name="Picture 7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00400" y="3276600"/>
              <a:ext cx="4000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Line 71"/>
          <p:cNvSpPr>
            <a:spLocks noChangeShapeType="1"/>
          </p:cNvSpPr>
          <p:nvPr/>
        </p:nvSpPr>
        <p:spPr bwMode="auto">
          <a:xfrm>
            <a:off x="6019800" y="3505200"/>
            <a:ext cx="2326936" cy="13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" name="FILE_20200421_202321_sl11.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381000" y="60960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37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04800" y="1905000"/>
            <a:ext cx="8534400" cy="758952"/>
          </a:xfrm>
          <a:effectLst/>
        </p:spPr>
        <p:txBody>
          <a:bodyPr wrap="square" lIns="0" tIns="0" rIns="0" bIns="0" anchor="b">
            <a:noAutofit/>
          </a:bodyPr>
          <a:lstStyle/>
          <a:p>
            <a:r>
              <a:rPr lang="en-US" sz="2400" dirty="0" smtClean="0">
                <a:latin typeface="Georgia"/>
              </a:rPr>
              <a:t>Cho tam </a:t>
            </a:r>
            <a:r>
              <a:rPr lang="en-US" sz="2400" dirty="0" err="1" smtClean="0">
                <a:latin typeface="Georgia"/>
              </a:rPr>
              <a:t>giác</a:t>
            </a:r>
            <a:r>
              <a:rPr lang="en-US" sz="2400" dirty="0" smtClean="0">
                <a:latin typeface="Georgia"/>
              </a:rPr>
              <a:t> ABC. Tia </a:t>
            </a:r>
            <a:r>
              <a:rPr lang="en-US" sz="2400" dirty="0" err="1" smtClean="0">
                <a:latin typeface="Georgia"/>
              </a:rPr>
              <a:t>phân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giác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của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hai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góc</a:t>
            </a:r>
            <a:r>
              <a:rPr lang="en-US" sz="2400" dirty="0" smtClean="0">
                <a:latin typeface="Georgia"/>
              </a:rPr>
              <a:t> B1 </a:t>
            </a:r>
            <a:r>
              <a:rPr lang="en-US" sz="2400" dirty="0" err="1" smtClean="0">
                <a:latin typeface="Georgia"/>
              </a:rPr>
              <a:t>và</a:t>
            </a:r>
            <a:r>
              <a:rPr lang="en-US" sz="2400" dirty="0" smtClean="0">
                <a:latin typeface="Georgia"/>
              </a:rPr>
              <a:t> C1 </a:t>
            </a:r>
            <a:r>
              <a:rPr lang="en-US" sz="2400" dirty="0" err="1" smtClean="0">
                <a:latin typeface="Georgia"/>
              </a:rPr>
              <a:t>cắt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nhau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tại</a:t>
            </a:r>
            <a:r>
              <a:rPr lang="en-US" sz="2400" dirty="0" smtClean="0">
                <a:latin typeface="Georgia"/>
              </a:rPr>
              <a:t> M. </a:t>
            </a:r>
            <a:r>
              <a:rPr lang="en-US" sz="2400" dirty="0" err="1" smtClean="0">
                <a:latin typeface="Georgia"/>
              </a:rPr>
              <a:t>Vật</a:t>
            </a:r>
            <a:r>
              <a:rPr lang="en-US" sz="2400" dirty="0" smtClean="0">
                <a:latin typeface="Georgia"/>
              </a:rPr>
              <a:t> M </a:t>
            </a:r>
            <a:r>
              <a:rPr lang="en-US" sz="2400" dirty="0" err="1" smtClean="0">
                <a:latin typeface="Georgia"/>
              </a:rPr>
              <a:t>có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nằm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trên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tia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phân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giác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của</a:t>
            </a:r>
            <a:r>
              <a:rPr lang="en-US" sz="2400" dirty="0" smtClean="0">
                <a:latin typeface="Georgia"/>
              </a:rPr>
              <a:t> </a:t>
            </a:r>
            <a:r>
              <a:rPr lang="en-US" sz="2400" dirty="0" err="1" smtClean="0">
                <a:latin typeface="Georgia"/>
              </a:rPr>
              <a:t>góc</a:t>
            </a:r>
            <a:r>
              <a:rPr lang="en-US" sz="2400" dirty="0" smtClean="0">
                <a:latin typeface="Georgia"/>
              </a:rPr>
              <a:t> BAC k?</a:t>
            </a:r>
            <a:endParaRPr lang="en-US" sz="2400" dirty="0">
              <a:latin typeface="Georgia"/>
            </a:endParaRPr>
          </a:p>
        </p:txBody>
      </p:sp>
      <p:grpSp>
        <p:nvGrpSpPr>
          <p:cNvPr id="7" name="mmprod_answer10139"/>
          <p:cNvGrpSpPr/>
          <p:nvPr>
            <p:custDataLst>
              <p:tags r:id="rId3"/>
            </p:custDataLst>
          </p:nvPr>
        </p:nvGrpSpPr>
        <p:grpSpPr>
          <a:xfrm>
            <a:off x="990600" y="3048000"/>
            <a:ext cx="1371601" cy="304800"/>
            <a:chOff x="441452" y="1569719"/>
            <a:chExt cx="1371601" cy="304800"/>
          </a:xfrm>
        </p:grpSpPr>
        <p:sp>
          <p:nvSpPr>
            <p:cNvPr id="4" name="mmprod_s2_10139"/>
            <p:cNvSpPr txBox="1"/>
            <p:nvPr>
              <p:custDataLst>
                <p:tags r:id="rId16"/>
              </p:custDataLst>
            </p:nvPr>
          </p:nvSpPr>
          <p:spPr>
            <a:xfrm>
              <a:off x="774700" y="1569719"/>
              <a:ext cx="350838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A) </a:t>
              </a:r>
              <a:endParaRPr lang="en-US">
                <a:latin typeface="Georgia"/>
              </a:endParaRPr>
            </a:p>
          </p:txBody>
        </p:sp>
        <p:sp>
          <p:nvSpPr>
            <p:cNvPr id="5" name="mmprod_s1_10139"/>
            <p:cNvSpPr txBox="1"/>
            <p:nvPr>
              <p:custDataLst>
                <p:tags r:id="rId17"/>
              </p:custDataLst>
            </p:nvPr>
          </p:nvSpPr>
          <p:spPr>
            <a:xfrm>
              <a:off x="1130301" y="1569719"/>
              <a:ext cx="682752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err="1" smtClean="0">
                  <a:latin typeface="Georgia"/>
                </a:rPr>
                <a:t>Có</a:t>
              </a:r>
              <a:endParaRPr lang="en-US" dirty="0">
                <a:latin typeface="Georgia"/>
              </a:endParaRPr>
            </a:p>
          </p:txBody>
        </p:sp>
        <p:pic>
          <p:nvPicPr>
            <p:cNvPr id="6" name="mmprod_answer_input10139" descr="radio2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0"/>
            <a:stretch>
              <a:fillRect/>
            </a:stretch>
          </p:blipFill>
          <p:spPr>
            <a:xfrm>
              <a:off x="441452" y="1604618"/>
              <a:ext cx="205646" cy="204522"/>
            </a:xfrm>
            <a:prstGeom prst="rect">
              <a:avLst/>
            </a:prstGeom>
          </p:spPr>
        </p:pic>
      </p:grpSp>
      <p:grpSp>
        <p:nvGrpSpPr>
          <p:cNvPr id="12" name="mmprod_answer10141"/>
          <p:cNvGrpSpPr/>
          <p:nvPr>
            <p:custDataLst>
              <p:tags r:id="rId4"/>
            </p:custDataLst>
          </p:nvPr>
        </p:nvGrpSpPr>
        <p:grpSpPr>
          <a:xfrm>
            <a:off x="990600" y="3581400"/>
            <a:ext cx="1524001" cy="304800"/>
            <a:chOff x="441452" y="2016759"/>
            <a:chExt cx="1524001" cy="304800"/>
          </a:xfrm>
        </p:grpSpPr>
        <p:sp>
          <p:nvSpPr>
            <p:cNvPr id="9" name="mmprod_s2_10141"/>
            <p:cNvSpPr txBox="1"/>
            <p:nvPr>
              <p:custDataLst>
                <p:tags r:id="rId13"/>
              </p:custDataLst>
            </p:nvPr>
          </p:nvSpPr>
          <p:spPr>
            <a:xfrm>
              <a:off x="774700" y="2016759"/>
              <a:ext cx="346075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B) </a:t>
              </a:r>
              <a:endParaRPr lang="en-US">
                <a:latin typeface="Georgia"/>
              </a:endParaRPr>
            </a:p>
          </p:txBody>
        </p:sp>
        <p:sp>
          <p:nvSpPr>
            <p:cNvPr id="10" name="mmprod_s1_10141"/>
            <p:cNvSpPr txBox="1"/>
            <p:nvPr>
              <p:custDataLst>
                <p:tags r:id="rId14"/>
              </p:custDataLst>
            </p:nvPr>
          </p:nvSpPr>
          <p:spPr>
            <a:xfrm>
              <a:off x="1117601" y="2016759"/>
              <a:ext cx="847852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err="1" smtClean="0">
                  <a:latin typeface="Georgia"/>
                </a:rPr>
                <a:t>Không</a:t>
              </a:r>
              <a:endParaRPr lang="en-US" dirty="0">
                <a:latin typeface="Georgia"/>
              </a:endParaRPr>
            </a:p>
          </p:txBody>
        </p:sp>
        <p:pic>
          <p:nvPicPr>
            <p:cNvPr id="11" name="mmprod_answer_input10141" descr="radio1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1"/>
            <a:stretch>
              <a:fillRect/>
            </a:stretch>
          </p:blipFill>
          <p:spPr>
            <a:xfrm>
              <a:off x="441452" y="2051658"/>
              <a:ext cx="205646" cy="204522"/>
            </a:xfrm>
            <a:prstGeom prst="rect">
              <a:avLst/>
            </a:prstGeom>
          </p:spPr>
        </p:pic>
      </p:grpSp>
      <p:sp>
        <p:nvSpPr>
          <p:cNvPr id="13" name="mmprod_feedback_7000"/>
          <p:cNvSpPr/>
          <p:nvPr>
            <p:custDataLst>
              <p:tags r:id="rId5"/>
            </p:custDataLst>
          </p:nvPr>
        </p:nvSpPr>
        <p:spPr>
          <a:xfrm>
            <a:off x="728472" y="4513630"/>
            <a:ext cx="3413759" cy="68991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pt-BR" smtClean="0">
                <a:solidFill>
                  <a:srgbClr val="2B333C"/>
                </a:solidFill>
                <a:latin typeface="Georgia"/>
              </a:rPr>
              <a:t>Câu trả lời của em chính xác!</a:t>
            </a:r>
            <a:endParaRPr lang="en-US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14" name="mmprod_feedback_7002"/>
          <p:cNvSpPr/>
          <p:nvPr>
            <p:custDataLst>
              <p:tags r:id="rId6"/>
            </p:custDataLst>
          </p:nvPr>
        </p:nvSpPr>
        <p:spPr>
          <a:xfrm>
            <a:off x="685800" y="4495800"/>
            <a:ext cx="3413760" cy="68991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</a:rPr>
              <a:t>Câu trả lời của em chưa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19" name="mmprod_feedback_7007"/>
          <p:cNvSpPr/>
          <p:nvPr>
            <p:custDataLst>
              <p:tags r:id="rId7"/>
            </p:custDataLst>
          </p:nvPr>
        </p:nvSpPr>
        <p:spPr>
          <a:xfrm>
            <a:off x="685800" y="4495800"/>
            <a:ext cx="3413761" cy="68991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</a:rPr>
              <a:t>Em hãy hoàn thành câu hỏi để tiếp tục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grpSp>
        <p:nvGrpSpPr>
          <p:cNvPr id="22" name="mmprod_Button104"/>
          <p:cNvGrpSpPr/>
          <p:nvPr>
            <p:custDataLst>
              <p:tags r:id="rId8"/>
            </p:custDataLst>
          </p:nvPr>
        </p:nvGrpSpPr>
        <p:grpSpPr>
          <a:xfrm>
            <a:off x="1066800" y="5791200"/>
            <a:ext cx="1191260" cy="413949"/>
            <a:chOff x="6364732" y="5709483"/>
            <a:chExt cx="1191260" cy="413949"/>
          </a:xfrm>
        </p:grpSpPr>
        <p:sp>
          <p:nvSpPr>
            <p:cNvPr id="20" name="mmprod_ButtonShape104"/>
            <p:cNvSpPr/>
            <p:nvPr/>
          </p:nvSpPr>
          <p:spPr>
            <a:xfrm>
              <a:off x="636473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Trả lời</a:t>
              </a:r>
              <a:endParaRPr lang="en-US" sz="1400">
                <a:latin typeface="Georgia"/>
              </a:endParaRPr>
            </a:p>
          </p:txBody>
        </p:sp>
        <p:sp>
          <p:nvSpPr>
            <p:cNvPr id="21" name="mmprod_ButtonText105"/>
            <p:cNvSpPr/>
            <p:nvPr>
              <p:custDataLst>
                <p:tags r:id="rId12"/>
              </p:custDataLst>
            </p:nvPr>
          </p:nvSpPr>
          <p:spPr>
            <a:xfrm>
              <a:off x="639013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Trả lời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grpSp>
        <p:nvGrpSpPr>
          <p:cNvPr id="25" name="mmprod_Button106"/>
          <p:cNvGrpSpPr/>
          <p:nvPr>
            <p:custDataLst>
              <p:tags r:id="rId9"/>
            </p:custDataLst>
          </p:nvPr>
        </p:nvGrpSpPr>
        <p:grpSpPr>
          <a:xfrm>
            <a:off x="2362200" y="5791200"/>
            <a:ext cx="1191260" cy="413949"/>
            <a:chOff x="7644892" y="5709483"/>
            <a:chExt cx="1191260" cy="413949"/>
          </a:xfrm>
        </p:grpSpPr>
        <p:sp>
          <p:nvSpPr>
            <p:cNvPr id="23" name="mmprod_ButtonShape106"/>
            <p:cNvSpPr/>
            <p:nvPr/>
          </p:nvSpPr>
          <p:spPr>
            <a:xfrm>
              <a:off x="764489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Xóa</a:t>
              </a:r>
              <a:endParaRPr lang="en-US" sz="1400">
                <a:latin typeface="Georgia"/>
              </a:endParaRPr>
            </a:p>
          </p:txBody>
        </p:sp>
        <p:sp>
          <p:nvSpPr>
            <p:cNvPr id="24" name="mmprod_ButtonText107"/>
            <p:cNvSpPr/>
            <p:nvPr>
              <p:custDataLst>
                <p:tags r:id="rId11"/>
              </p:custDataLst>
            </p:nvPr>
          </p:nvSpPr>
          <p:spPr>
            <a:xfrm>
              <a:off x="767029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Xóa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sp>
        <p:nvSpPr>
          <p:cNvPr id="26" name="Title 1"/>
          <p:cNvSpPr txBox="1">
            <a:spLocks/>
          </p:cNvSpPr>
          <p:nvPr/>
        </p:nvSpPr>
        <p:spPr>
          <a:xfrm>
            <a:off x="228600" y="228600"/>
            <a:ext cx="8534400" cy="457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PHẦN II: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TÍNH CHẤT TIA PHÂN GIÁC CỦA MỘT GÓC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2: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đảo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33400" y="1371600"/>
            <a:ext cx="3821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Vận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dụng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định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lí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đảo</a:t>
            </a:r>
            <a:endParaRPr lang="en-US" sz="2800" dirty="0"/>
          </a:p>
        </p:txBody>
      </p:sp>
      <p:grpSp>
        <p:nvGrpSpPr>
          <p:cNvPr id="1098" name="Group 48"/>
          <p:cNvGrpSpPr>
            <a:grpSpLocks noChangeAspect="1"/>
          </p:cNvGrpSpPr>
          <p:nvPr/>
        </p:nvGrpSpPr>
        <p:grpSpPr bwMode="auto">
          <a:xfrm>
            <a:off x="4953000" y="2590800"/>
            <a:ext cx="2457450" cy="3438525"/>
            <a:chOff x="288" y="1536"/>
            <a:chExt cx="1548" cy="2166"/>
          </a:xfrm>
        </p:grpSpPr>
        <p:sp>
          <p:nvSpPr>
            <p:cNvPr id="1122" name="AutoShape 47"/>
            <p:cNvSpPr>
              <a:spLocks noChangeAspect="1" noChangeArrowheads="1"/>
            </p:cNvSpPr>
            <p:nvPr/>
          </p:nvSpPr>
          <p:spPr bwMode="auto">
            <a:xfrm>
              <a:off x="288" y="1536"/>
              <a:ext cx="1548" cy="2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" name="Line 49"/>
            <p:cNvSpPr>
              <a:spLocks noChangeShapeType="1"/>
            </p:cNvSpPr>
            <p:nvPr/>
          </p:nvSpPr>
          <p:spPr bwMode="auto">
            <a:xfrm flipH="1">
              <a:off x="360" y="1842"/>
              <a:ext cx="918" cy="17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4" name="Line 50"/>
            <p:cNvSpPr>
              <a:spLocks noChangeShapeType="1"/>
            </p:cNvSpPr>
            <p:nvPr/>
          </p:nvSpPr>
          <p:spPr bwMode="auto">
            <a:xfrm>
              <a:off x="1278" y="1842"/>
              <a:ext cx="486" cy="17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5" name="Line 51"/>
            <p:cNvSpPr>
              <a:spLocks noChangeShapeType="1"/>
            </p:cNvSpPr>
            <p:nvPr/>
          </p:nvSpPr>
          <p:spPr bwMode="auto">
            <a:xfrm flipH="1">
              <a:off x="756" y="2832"/>
              <a:ext cx="79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6" name="Rectangle 52"/>
            <p:cNvSpPr>
              <a:spLocks noChangeArrowheads="1"/>
            </p:cNvSpPr>
            <p:nvPr/>
          </p:nvSpPr>
          <p:spPr bwMode="auto">
            <a:xfrm>
              <a:off x="1602" y="2628"/>
              <a:ext cx="174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" name="Rectangle 53"/>
            <p:cNvSpPr>
              <a:spLocks noChangeArrowheads="1"/>
            </p:cNvSpPr>
            <p:nvPr/>
          </p:nvSpPr>
          <p:spPr bwMode="auto">
            <a:xfrm>
              <a:off x="606" y="2640"/>
              <a:ext cx="168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8" name="Rectangle 54"/>
            <p:cNvSpPr>
              <a:spLocks noChangeArrowheads="1"/>
            </p:cNvSpPr>
            <p:nvPr/>
          </p:nvSpPr>
          <p:spPr bwMode="auto">
            <a:xfrm>
              <a:off x="1236" y="1608"/>
              <a:ext cx="174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9" name="Oval 55"/>
            <p:cNvSpPr>
              <a:spLocks noChangeArrowheads="1"/>
            </p:cNvSpPr>
            <p:nvPr/>
          </p:nvSpPr>
          <p:spPr bwMode="auto">
            <a:xfrm>
              <a:off x="1266" y="183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02" name="Group 58"/>
          <p:cNvGrpSpPr>
            <a:grpSpLocks noChangeAspect="1"/>
          </p:cNvGrpSpPr>
          <p:nvPr/>
        </p:nvGrpSpPr>
        <p:grpSpPr bwMode="auto">
          <a:xfrm>
            <a:off x="5448300" y="4551363"/>
            <a:ext cx="1228725" cy="1666875"/>
            <a:chOff x="2493" y="1637"/>
            <a:chExt cx="774" cy="1050"/>
          </a:xfrm>
        </p:grpSpPr>
        <p:sp>
          <p:nvSpPr>
            <p:cNvPr id="1131" name="AutoShape 57"/>
            <p:cNvSpPr>
              <a:spLocks noChangeAspect="1" noChangeArrowheads="1"/>
            </p:cNvSpPr>
            <p:nvPr/>
          </p:nvSpPr>
          <p:spPr bwMode="auto">
            <a:xfrm>
              <a:off x="2493" y="1637"/>
              <a:ext cx="774" cy="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2" name="Arc 59"/>
            <p:cNvSpPr>
              <a:spLocks/>
            </p:cNvSpPr>
            <p:nvPr/>
          </p:nvSpPr>
          <p:spPr bwMode="auto">
            <a:xfrm>
              <a:off x="2566" y="1709"/>
              <a:ext cx="251" cy="174"/>
            </a:xfrm>
            <a:custGeom>
              <a:avLst/>
              <a:gdLst>
                <a:gd name="T0" fmla="*/ 0 w 31690"/>
                <a:gd name="T1" fmla="*/ 0 h 21600"/>
                <a:gd name="T2" fmla="*/ 0 w 31690"/>
                <a:gd name="T3" fmla="*/ 0 h 21600"/>
                <a:gd name="T4" fmla="*/ 0 w 31690"/>
                <a:gd name="T5" fmla="*/ 0 h 21600"/>
                <a:gd name="T6" fmla="*/ 0 60000 65536"/>
                <a:gd name="T7" fmla="*/ 0 60000 65536"/>
                <a:gd name="T8" fmla="*/ 0 60000 65536"/>
                <a:gd name="T9" fmla="*/ 0 w 31690"/>
                <a:gd name="T10" fmla="*/ 0 h 21600"/>
                <a:gd name="T11" fmla="*/ 31690 w 3169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690" h="21600" fill="none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</a:path>
                <a:path w="31690" h="21600" stroke="0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  <a:lnTo>
                    <a:pt x="10090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3" name="Arc 60"/>
            <p:cNvSpPr>
              <a:spLocks/>
            </p:cNvSpPr>
            <p:nvPr/>
          </p:nvSpPr>
          <p:spPr bwMode="auto">
            <a:xfrm>
              <a:off x="2590" y="1709"/>
              <a:ext cx="173" cy="120"/>
            </a:xfrm>
            <a:custGeom>
              <a:avLst/>
              <a:gdLst>
                <a:gd name="T0" fmla="*/ 0 w 31905"/>
                <a:gd name="T1" fmla="*/ 0 h 22154"/>
                <a:gd name="T2" fmla="*/ 0 w 31905"/>
                <a:gd name="T3" fmla="*/ 0 h 22154"/>
                <a:gd name="T4" fmla="*/ 0 w 31905"/>
                <a:gd name="T5" fmla="*/ 0 h 22154"/>
                <a:gd name="T6" fmla="*/ 0 60000 65536"/>
                <a:gd name="T7" fmla="*/ 0 60000 65536"/>
                <a:gd name="T8" fmla="*/ 0 60000 65536"/>
                <a:gd name="T9" fmla="*/ 0 w 31905"/>
                <a:gd name="T10" fmla="*/ 0 h 22154"/>
                <a:gd name="T11" fmla="*/ 31905 w 31905"/>
                <a:gd name="T12" fmla="*/ 22154 h 22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905" h="22154" fill="none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</a:path>
                <a:path w="31905" h="22154" stroke="0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  <a:lnTo>
                    <a:pt x="10305" y="554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4" name="Line 61"/>
            <p:cNvSpPr>
              <a:spLocks noChangeShapeType="1"/>
            </p:cNvSpPr>
            <p:nvPr/>
          </p:nvSpPr>
          <p:spPr bwMode="auto">
            <a:xfrm>
              <a:off x="2649" y="1709"/>
              <a:ext cx="546" cy="90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5" name="Line 62"/>
            <p:cNvSpPr>
              <a:spLocks noChangeShapeType="1"/>
            </p:cNvSpPr>
            <p:nvPr/>
          </p:nvSpPr>
          <p:spPr bwMode="auto">
            <a:xfrm>
              <a:off x="2649" y="1799"/>
              <a:ext cx="18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6" name="Line 63"/>
            <p:cNvSpPr>
              <a:spLocks noChangeShapeType="1"/>
            </p:cNvSpPr>
            <p:nvPr/>
          </p:nvSpPr>
          <p:spPr bwMode="auto">
            <a:xfrm>
              <a:off x="2727" y="1751"/>
              <a:ext cx="8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06" name="Group 66"/>
          <p:cNvGrpSpPr>
            <a:grpSpLocks noChangeAspect="1"/>
          </p:cNvGrpSpPr>
          <p:nvPr/>
        </p:nvGrpSpPr>
        <p:grpSpPr bwMode="auto">
          <a:xfrm>
            <a:off x="5791200" y="4495800"/>
            <a:ext cx="1323975" cy="1600200"/>
            <a:chOff x="2463" y="1658"/>
            <a:chExt cx="834" cy="1008"/>
          </a:xfrm>
        </p:grpSpPr>
        <p:sp>
          <p:nvSpPr>
            <p:cNvPr id="1138" name="AutoShape 65"/>
            <p:cNvSpPr>
              <a:spLocks noChangeAspect="1" noChangeArrowheads="1"/>
            </p:cNvSpPr>
            <p:nvPr/>
          </p:nvSpPr>
          <p:spPr bwMode="auto">
            <a:xfrm>
              <a:off x="2463" y="1658"/>
              <a:ext cx="83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9" name="Arc 67"/>
            <p:cNvSpPr>
              <a:spLocks/>
            </p:cNvSpPr>
            <p:nvPr/>
          </p:nvSpPr>
          <p:spPr bwMode="auto">
            <a:xfrm>
              <a:off x="3063" y="1733"/>
              <a:ext cx="162" cy="129"/>
            </a:xfrm>
            <a:custGeom>
              <a:avLst/>
              <a:gdLst>
                <a:gd name="T0" fmla="*/ 0 w 27794"/>
                <a:gd name="T1" fmla="*/ 0 h 21600"/>
                <a:gd name="T2" fmla="*/ 0 w 27794"/>
                <a:gd name="T3" fmla="*/ 0 h 21600"/>
                <a:gd name="T4" fmla="*/ 0 w 27794"/>
                <a:gd name="T5" fmla="*/ 0 h 21600"/>
                <a:gd name="T6" fmla="*/ 0 60000 65536"/>
                <a:gd name="T7" fmla="*/ 0 60000 65536"/>
                <a:gd name="T8" fmla="*/ 0 60000 65536"/>
                <a:gd name="T9" fmla="*/ 0 w 27794"/>
                <a:gd name="T10" fmla="*/ 0 h 21600"/>
                <a:gd name="T11" fmla="*/ 27794 w 2779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794" h="21600" fill="none" extrusionOk="0">
                  <a:moveTo>
                    <a:pt x="27794" y="20691"/>
                  </a:moveTo>
                  <a:cubicBezTo>
                    <a:pt x="25782" y="21293"/>
                    <a:pt x="23693" y="21599"/>
                    <a:pt x="21594" y="21600"/>
                  </a:cubicBezTo>
                  <a:cubicBezTo>
                    <a:pt x="9860" y="21600"/>
                    <a:pt x="272" y="12232"/>
                    <a:pt x="-1" y="502"/>
                  </a:cubicBezTo>
                </a:path>
                <a:path w="27794" h="21600" stroke="0" extrusionOk="0">
                  <a:moveTo>
                    <a:pt x="27794" y="20691"/>
                  </a:moveTo>
                  <a:cubicBezTo>
                    <a:pt x="25782" y="21293"/>
                    <a:pt x="23693" y="21599"/>
                    <a:pt x="21594" y="21600"/>
                  </a:cubicBezTo>
                  <a:cubicBezTo>
                    <a:pt x="9860" y="21600"/>
                    <a:pt x="272" y="12232"/>
                    <a:pt x="-1" y="502"/>
                  </a:cubicBezTo>
                  <a:lnTo>
                    <a:pt x="21594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" name="Line 68"/>
            <p:cNvSpPr>
              <a:spLocks noChangeShapeType="1"/>
            </p:cNvSpPr>
            <p:nvPr/>
          </p:nvSpPr>
          <p:spPr bwMode="auto">
            <a:xfrm flipH="1">
              <a:off x="2535" y="1730"/>
              <a:ext cx="654" cy="86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1" name="Line 69"/>
            <p:cNvSpPr>
              <a:spLocks noChangeShapeType="1"/>
            </p:cNvSpPr>
            <p:nvPr/>
          </p:nvSpPr>
          <p:spPr bwMode="auto">
            <a:xfrm flipH="1">
              <a:off x="3057" y="1772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2" name="Line 70"/>
            <p:cNvSpPr>
              <a:spLocks noChangeShapeType="1"/>
            </p:cNvSpPr>
            <p:nvPr/>
          </p:nvSpPr>
          <p:spPr bwMode="auto">
            <a:xfrm flipH="1">
              <a:off x="3159" y="1814"/>
              <a:ext cx="18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44" name="AutoShape 81"/>
          <p:cNvSpPr>
            <a:spLocks noChangeAspect="1" noChangeArrowheads="1"/>
          </p:cNvSpPr>
          <p:nvPr/>
        </p:nvSpPr>
        <p:spPr bwMode="auto">
          <a:xfrm>
            <a:off x="6126163" y="2994025"/>
            <a:ext cx="504825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21" name="Group 73"/>
          <p:cNvGrpSpPr>
            <a:grpSpLocks noChangeAspect="1"/>
          </p:cNvGrpSpPr>
          <p:nvPr/>
        </p:nvGrpSpPr>
        <p:grpSpPr bwMode="auto">
          <a:xfrm>
            <a:off x="5989638" y="5451475"/>
            <a:ext cx="495300" cy="676275"/>
            <a:chOff x="2724" y="1949"/>
            <a:chExt cx="312" cy="426"/>
          </a:xfrm>
        </p:grpSpPr>
        <p:sp>
          <p:nvSpPr>
            <p:cNvPr id="1147" name="AutoShape 72"/>
            <p:cNvSpPr>
              <a:spLocks noChangeAspect="1" noChangeArrowheads="1"/>
            </p:cNvSpPr>
            <p:nvPr/>
          </p:nvSpPr>
          <p:spPr bwMode="auto">
            <a:xfrm>
              <a:off x="2724" y="1949"/>
              <a:ext cx="31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8" name="Rectangle 74"/>
            <p:cNvSpPr>
              <a:spLocks noChangeArrowheads="1"/>
            </p:cNvSpPr>
            <p:nvPr/>
          </p:nvSpPr>
          <p:spPr bwMode="auto">
            <a:xfrm>
              <a:off x="2808" y="2111"/>
              <a:ext cx="1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9" name="Oval 75"/>
            <p:cNvSpPr>
              <a:spLocks noChangeArrowheads="1"/>
            </p:cNvSpPr>
            <p:nvPr/>
          </p:nvSpPr>
          <p:spPr bwMode="auto">
            <a:xfrm>
              <a:off x="2874" y="2015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43" name="Group 105"/>
          <p:cNvGrpSpPr>
            <a:grpSpLocks noChangeAspect="1"/>
          </p:cNvGrpSpPr>
          <p:nvPr/>
        </p:nvGrpSpPr>
        <p:grpSpPr bwMode="auto">
          <a:xfrm>
            <a:off x="4752975" y="5568950"/>
            <a:ext cx="2876550" cy="666750"/>
            <a:chOff x="2256" y="2736"/>
            <a:chExt cx="1812" cy="420"/>
          </a:xfrm>
        </p:grpSpPr>
        <p:sp>
          <p:nvSpPr>
            <p:cNvPr id="1165" name="AutoShape 104"/>
            <p:cNvSpPr>
              <a:spLocks noChangeAspect="1" noChangeArrowheads="1"/>
            </p:cNvSpPr>
            <p:nvPr/>
          </p:nvSpPr>
          <p:spPr bwMode="auto">
            <a:xfrm>
              <a:off x="2256" y="2736"/>
              <a:ext cx="181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6" name="Rectangle 106"/>
            <p:cNvSpPr>
              <a:spLocks noChangeArrowheads="1"/>
            </p:cNvSpPr>
            <p:nvPr/>
          </p:nvSpPr>
          <p:spPr bwMode="auto">
            <a:xfrm>
              <a:off x="3906" y="2892"/>
              <a:ext cx="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VNI-Times" pitchFamily="2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7" name="Rectangle 107"/>
            <p:cNvSpPr>
              <a:spLocks noChangeArrowheads="1"/>
            </p:cNvSpPr>
            <p:nvPr/>
          </p:nvSpPr>
          <p:spPr bwMode="auto">
            <a:xfrm>
              <a:off x="2340" y="2808"/>
              <a:ext cx="7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VNI-Times" pitchFamily="2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54" name="FILE_20200421_202321_sl13.mp3">
            <a:hlinkClick r:id="" action="ppaction://media"/>
          </p:cNvPr>
          <p:cNvPicPr>
            <a:picLocks noRot="1" noChangeAspect="1"/>
          </p:cNvPicPr>
          <p:nvPr>
            <a:audioFile r:link="rId10"/>
          </p:nvPr>
        </p:nvPicPr>
        <p:blipFill>
          <a:blip r:embed="rId22"/>
          <a:stretch>
            <a:fillRect/>
          </a:stretch>
        </p:blipFill>
        <p:spPr>
          <a:xfrm>
            <a:off x="457200" y="60960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29524" fill="hold"/>
                                        <p:tgtEl>
                                          <p:spTgt spid="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4"/>
                </p:tgtEl>
              </p:cMediaNode>
            </p:audio>
          </p:childTnLst>
        </p:cTn>
      </p:par>
    </p:tnLst>
    <p:bldLst>
      <p:bldP spid="13" grpId="0" animBg="1" autoUpdateAnimBg="0"/>
      <p:bldP spid="14" grpId="0" animBg="1" autoUpdateAnimBg="0"/>
      <p:bldP spid="1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5413248" cy="46482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Giải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thích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Kẻ</a:t>
            </a:r>
            <a:r>
              <a:rPr lang="en-US" dirty="0" smtClean="0"/>
              <a:t> ME, MI, MF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vuông</a:t>
            </a:r>
            <a:r>
              <a:rPr lang="en-US" dirty="0" smtClean="0"/>
              <a:t> </a:t>
            </a:r>
            <a:r>
              <a:rPr lang="en-US" dirty="0" err="1" smtClean="0"/>
              <a:t>góc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Ax, BC, Ay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giác</a:t>
            </a:r>
            <a:r>
              <a:rPr lang="en-US" dirty="0" smtClean="0"/>
              <a:t> </a:t>
            </a:r>
            <a:r>
              <a:rPr lang="en-US" dirty="0" err="1" smtClean="0"/>
              <a:t>góc</a:t>
            </a:r>
            <a:r>
              <a:rPr lang="en-US" dirty="0" smtClean="0"/>
              <a:t> </a:t>
            </a:r>
            <a:r>
              <a:rPr lang="en-US" dirty="0" err="1" smtClean="0"/>
              <a:t>xBM</a:t>
            </a:r>
            <a:r>
              <a:rPr lang="en-US" dirty="0" smtClean="0"/>
              <a:t> (</a:t>
            </a:r>
            <a:r>
              <a:rPr lang="en-US" dirty="0" err="1" smtClean="0"/>
              <a:t>gt</a:t>
            </a:r>
            <a:r>
              <a:rPr lang="en-US" dirty="0" smtClean="0"/>
              <a:t>), </a:t>
            </a:r>
            <a:r>
              <a:rPr lang="en-US" dirty="0" err="1" smtClean="0"/>
              <a:t>nên</a:t>
            </a:r>
            <a:r>
              <a:rPr lang="en-US" dirty="0" smtClean="0"/>
              <a:t> ME=MI		</a:t>
            </a:r>
            <a:r>
              <a:rPr lang="en-US" dirty="0" smtClean="0">
                <a:solidFill>
                  <a:srgbClr val="0000FF"/>
                </a:solidFill>
              </a:rPr>
              <a:t>(1)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giác</a:t>
            </a:r>
            <a:r>
              <a:rPr lang="en-US" dirty="0" smtClean="0"/>
              <a:t> </a:t>
            </a:r>
            <a:r>
              <a:rPr lang="en-US" dirty="0" err="1" smtClean="0"/>
              <a:t>góc</a:t>
            </a:r>
            <a:r>
              <a:rPr lang="en-US" dirty="0" smtClean="0"/>
              <a:t> </a:t>
            </a:r>
            <a:r>
              <a:rPr lang="en-US" dirty="0" err="1" smtClean="0"/>
              <a:t>yBM</a:t>
            </a:r>
            <a:r>
              <a:rPr lang="en-US" dirty="0" smtClean="0"/>
              <a:t> (</a:t>
            </a:r>
            <a:r>
              <a:rPr lang="en-US" dirty="0" err="1" smtClean="0"/>
              <a:t>gt</a:t>
            </a:r>
            <a:r>
              <a:rPr lang="en-US" dirty="0" smtClean="0"/>
              <a:t>), </a:t>
            </a:r>
            <a:r>
              <a:rPr lang="en-US" dirty="0" err="1" smtClean="0"/>
              <a:t>nên</a:t>
            </a:r>
            <a:r>
              <a:rPr lang="en-US" dirty="0" smtClean="0"/>
              <a:t> MI=MF		</a:t>
            </a:r>
            <a:r>
              <a:rPr lang="en-US" dirty="0" smtClean="0">
                <a:solidFill>
                  <a:srgbClr val="0000FF"/>
                </a:solidFill>
              </a:rPr>
              <a:t>(2)</a:t>
            </a:r>
          </a:p>
          <a:p>
            <a:pPr>
              <a:buNone/>
            </a:pP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(1) </a:t>
            </a:r>
            <a:r>
              <a:rPr lang="en-US" dirty="0" err="1" smtClean="0"/>
              <a:t>và</a:t>
            </a:r>
            <a:r>
              <a:rPr lang="en-US" dirty="0" smtClean="0">
                <a:solidFill>
                  <a:srgbClr val="0000FF"/>
                </a:solidFill>
              </a:rPr>
              <a:t> (2)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ME=MF</a:t>
            </a:r>
          </a:p>
          <a:p>
            <a:pPr>
              <a:buNone/>
            </a:pP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M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giác</a:t>
            </a:r>
            <a:r>
              <a:rPr lang="en-US" dirty="0" smtClean="0"/>
              <a:t> </a:t>
            </a:r>
            <a:r>
              <a:rPr lang="en-US" dirty="0" err="1" smtClean="0"/>
              <a:t>góc</a:t>
            </a:r>
            <a:r>
              <a:rPr lang="en-US" dirty="0" smtClean="0"/>
              <a:t> BAC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5" name="Title 1"/>
          <p:cNvSpPr txBox="1">
            <a:spLocks/>
          </p:cNvSpPr>
          <p:nvPr/>
        </p:nvSpPr>
        <p:spPr>
          <a:xfrm>
            <a:off x="228600" y="228600"/>
            <a:ext cx="8534400" cy="457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PHẦN II: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TÍNH CHẤT TIA PHÂN GIÁC CỦA MỘT GÓC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2: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đảo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grpSp>
        <p:nvGrpSpPr>
          <p:cNvPr id="22" name="Group 48"/>
          <p:cNvGrpSpPr>
            <a:grpSpLocks noChangeAspect="1"/>
          </p:cNvGrpSpPr>
          <p:nvPr/>
        </p:nvGrpSpPr>
        <p:grpSpPr bwMode="auto">
          <a:xfrm>
            <a:off x="5943600" y="1905000"/>
            <a:ext cx="2457450" cy="3438525"/>
            <a:chOff x="288" y="1536"/>
            <a:chExt cx="1548" cy="2166"/>
          </a:xfrm>
        </p:grpSpPr>
        <p:sp>
          <p:nvSpPr>
            <p:cNvPr id="2153" name="AutoShape 47"/>
            <p:cNvSpPr>
              <a:spLocks noChangeAspect="1" noChangeArrowheads="1"/>
            </p:cNvSpPr>
            <p:nvPr/>
          </p:nvSpPr>
          <p:spPr bwMode="auto">
            <a:xfrm>
              <a:off x="288" y="1536"/>
              <a:ext cx="1548" cy="2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4" name="Line 49"/>
            <p:cNvSpPr>
              <a:spLocks noChangeShapeType="1"/>
            </p:cNvSpPr>
            <p:nvPr/>
          </p:nvSpPr>
          <p:spPr bwMode="auto">
            <a:xfrm flipH="1">
              <a:off x="360" y="1842"/>
              <a:ext cx="918" cy="17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Line 50"/>
            <p:cNvSpPr>
              <a:spLocks noChangeShapeType="1"/>
            </p:cNvSpPr>
            <p:nvPr/>
          </p:nvSpPr>
          <p:spPr bwMode="auto">
            <a:xfrm>
              <a:off x="1278" y="1842"/>
              <a:ext cx="486" cy="17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6" name="Line 51"/>
            <p:cNvSpPr>
              <a:spLocks noChangeShapeType="1"/>
            </p:cNvSpPr>
            <p:nvPr/>
          </p:nvSpPr>
          <p:spPr bwMode="auto">
            <a:xfrm flipH="1">
              <a:off x="756" y="2832"/>
              <a:ext cx="79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Rectangle 52"/>
            <p:cNvSpPr>
              <a:spLocks noChangeArrowheads="1"/>
            </p:cNvSpPr>
            <p:nvPr/>
          </p:nvSpPr>
          <p:spPr bwMode="auto">
            <a:xfrm>
              <a:off x="1602" y="2628"/>
              <a:ext cx="174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" name="Rectangle 53"/>
            <p:cNvSpPr>
              <a:spLocks noChangeArrowheads="1"/>
            </p:cNvSpPr>
            <p:nvPr/>
          </p:nvSpPr>
          <p:spPr bwMode="auto">
            <a:xfrm>
              <a:off x="606" y="2640"/>
              <a:ext cx="168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9" name="Rectangle 54"/>
            <p:cNvSpPr>
              <a:spLocks noChangeArrowheads="1"/>
            </p:cNvSpPr>
            <p:nvPr/>
          </p:nvSpPr>
          <p:spPr bwMode="auto">
            <a:xfrm>
              <a:off x="1236" y="1608"/>
              <a:ext cx="174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0" name="Oval 55"/>
            <p:cNvSpPr>
              <a:spLocks noChangeArrowheads="1"/>
            </p:cNvSpPr>
            <p:nvPr/>
          </p:nvSpPr>
          <p:spPr bwMode="auto">
            <a:xfrm>
              <a:off x="1266" y="183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Group 58"/>
          <p:cNvGrpSpPr>
            <a:grpSpLocks noChangeAspect="1"/>
          </p:cNvGrpSpPr>
          <p:nvPr/>
        </p:nvGrpSpPr>
        <p:grpSpPr bwMode="auto">
          <a:xfrm>
            <a:off x="6438900" y="3865563"/>
            <a:ext cx="1228725" cy="1666875"/>
            <a:chOff x="2493" y="1637"/>
            <a:chExt cx="774" cy="1050"/>
          </a:xfrm>
        </p:grpSpPr>
        <p:sp>
          <p:nvSpPr>
            <p:cNvPr id="2162" name="AutoShape 57"/>
            <p:cNvSpPr>
              <a:spLocks noChangeAspect="1" noChangeArrowheads="1"/>
            </p:cNvSpPr>
            <p:nvPr/>
          </p:nvSpPr>
          <p:spPr bwMode="auto">
            <a:xfrm>
              <a:off x="2493" y="1637"/>
              <a:ext cx="774" cy="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Arc 59"/>
            <p:cNvSpPr>
              <a:spLocks/>
            </p:cNvSpPr>
            <p:nvPr/>
          </p:nvSpPr>
          <p:spPr bwMode="auto">
            <a:xfrm>
              <a:off x="2566" y="1709"/>
              <a:ext cx="251" cy="174"/>
            </a:xfrm>
            <a:custGeom>
              <a:avLst/>
              <a:gdLst>
                <a:gd name="T0" fmla="*/ 0 w 31690"/>
                <a:gd name="T1" fmla="*/ 0 h 21600"/>
                <a:gd name="T2" fmla="*/ 0 w 31690"/>
                <a:gd name="T3" fmla="*/ 0 h 21600"/>
                <a:gd name="T4" fmla="*/ 0 w 31690"/>
                <a:gd name="T5" fmla="*/ 0 h 21600"/>
                <a:gd name="T6" fmla="*/ 0 60000 65536"/>
                <a:gd name="T7" fmla="*/ 0 60000 65536"/>
                <a:gd name="T8" fmla="*/ 0 60000 65536"/>
                <a:gd name="T9" fmla="*/ 0 w 31690"/>
                <a:gd name="T10" fmla="*/ 0 h 21600"/>
                <a:gd name="T11" fmla="*/ 31690 w 3169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690" h="21600" fill="none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</a:path>
                <a:path w="31690" h="21600" stroke="0" extrusionOk="0">
                  <a:moveTo>
                    <a:pt x="31690" y="0"/>
                  </a:moveTo>
                  <a:cubicBezTo>
                    <a:pt x="31690" y="11929"/>
                    <a:pt x="22019" y="21600"/>
                    <a:pt x="10090" y="21600"/>
                  </a:cubicBezTo>
                  <a:cubicBezTo>
                    <a:pt x="6573" y="21600"/>
                    <a:pt x="3109" y="20741"/>
                    <a:pt x="-1" y="19098"/>
                  </a:cubicBezTo>
                  <a:lnTo>
                    <a:pt x="10090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4" name="Arc 60"/>
            <p:cNvSpPr>
              <a:spLocks/>
            </p:cNvSpPr>
            <p:nvPr/>
          </p:nvSpPr>
          <p:spPr bwMode="auto">
            <a:xfrm>
              <a:off x="2590" y="1709"/>
              <a:ext cx="173" cy="120"/>
            </a:xfrm>
            <a:custGeom>
              <a:avLst/>
              <a:gdLst>
                <a:gd name="T0" fmla="*/ 0 w 31905"/>
                <a:gd name="T1" fmla="*/ 0 h 22154"/>
                <a:gd name="T2" fmla="*/ 0 w 31905"/>
                <a:gd name="T3" fmla="*/ 0 h 22154"/>
                <a:gd name="T4" fmla="*/ 0 w 31905"/>
                <a:gd name="T5" fmla="*/ 0 h 22154"/>
                <a:gd name="T6" fmla="*/ 0 60000 65536"/>
                <a:gd name="T7" fmla="*/ 0 60000 65536"/>
                <a:gd name="T8" fmla="*/ 0 60000 65536"/>
                <a:gd name="T9" fmla="*/ 0 w 31905"/>
                <a:gd name="T10" fmla="*/ 0 h 22154"/>
                <a:gd name="T11" fmla="*/ 31905 w 31905"/>
                <a:gd name="T12" fmla="*/ 22154 h 22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905" h="22154" fill="none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</a:path>
                <a:path w="31905" h="22154" stroke="0" extrusionOk="0">
                  <a:moveTo>
                    <a:pt x="31897" y="0"/>
                  </a:moveTo>
                  <a:cubicBezTo>
                    <a:pt x="31902" y="184"/>
                    <a:pt x="31905" y="369"/>
                    <a:pt x="31905" y="554"/>
                  </a:cubicBezTo>
                  <a:cubicBezTo>
                    <a:pt x="31905" y="12483"/>
                    <a:pt x="22234" y="22154"/>
                    <a:pt x="10305" y="22154"/>
                  </a:cubicBezTo>
                  <a:cubicBezTo>
                    <a:pt x="6705" y="22154"/>
                    <a:pt x="3163" y="21254"/>
                    <a:pt x="-1" y="19537"/>
                  </a:cubicBezTo>
                  <a:lnTo>
                    <a:pt x="10305" y="554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Line 61"/>
            <p:cNvSpPr>
              <a:spLocks noChangeShapeType="1"/>
            </p:cNvSpPr>
            <p:nvPr/>
          </p:nvSpPr>
          <p:spPr bwMode="auto">
            <a:xfrm>
              <a:off x="2649" y="1709"/>
              <a:ext cx="546" cy="90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6" name="Line 62"/>
            <p:cNvSpPr>
              <a:spLocks noChangeShapeType="1"/>
            </p:cNvSpPr>
            <p:nvPr/>
          </p:nvSpPr>
          <p:spPr bwMode="auto">
            <a:xfrm>
              <a:off x="2649" y="1799"/>
              <a:ext cx="18" cy="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Line 63"/>
            <p:cNvSpPr>
              <a:spLocks noChangeShapeType="1"/>
            </p:cNvSpPr>
            <p:nvPr/>
          </p:nvSpPr>
          <p:spPr bwMode="auto">
            <a:xfrm>
              <a:off x="2727" y="1751"/>
              <a:ext cx="8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66"/>
          <p:cNvGrpSpPr>
            <a:grpSpLocks noChangeAspect="1"/>
          </p:cNvGrpSpPr>
          <p:nvPr/>
        </p:nvGrpSpPr>
        <p:grpSpPr bwMode="auto">
          <a:xfrm>
            <a:off x="6781800" y="3810000"/>
            <a:ext cx="1323975" cy="1600200"/>
            <a:chOff x="2463" y="1658"/>
            <a:chExt cx="834" cy="1008"/>
          </a:xfrm>
        </p:grpSpPr>
        <p:sp>
          <p:nvSpPr>
            <p:cNvPr id="2169" name="AutoShape 65"/>
            <p:cNvSpPr>
              <a:spLocks noChangeAspect="1" noChangeArrowheads="1"/>
            </p:cNvSpPr>
            <p:nvPr/>
          </p:nvSpPr>
          <p:spPr bwMode="auto">
            <a:xfrm>
              <a:off x="2463" y="1658"/>
              <a:ext cx="834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" name="Arc 67"/>
            <p:cNvSpPr>
              <a:spLocks/>
            </p:cNvSpPr>
            <p:nvPr/>
          </p:nvSpPr>
          <p:spPr bwMode="auto">
            <a:xfrm>
              <a:off x="3063" y="1733"/>
              <a:ext cx="162" cy="129"/>
            </a:xfrm>
            <a:custGeom>
              <a:avLst/>
              <a:gdLst>
                <a:gd name="T0" fmla="*/ 0 w 27794"/>
                <a:gd name="T1" fmla="*/ 0 h 21600"/>
                <a:gd name="T2" fmla="*/ 0 w 27794"/>
                <a:gd name="T3" fmla="*/ 0 h 21600"/>
                <a:gd name="T4" fmla="*/ 0 w 27794"/>
                <a:gd name="T5" fmla="*/ 0 h 21600"/>
                <a:gd name="T6" fmla="*/ 0 60000 65536"/>
                <a:gd name="T7" fmla="*/ 0 60000 65536"/>
                <a:gd name="T8" fmla="*/ 0 60000 65536"/>
                <a:gd name="T9" fmla="*/ 0 w 27794"/>
                <a:gd name="T10" fmla="*/ 0 h 21600"/>
                <a:gd name="T11" fmla="*/ 27794 w 2779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794" h="21600" fill="none" extrusionOk="0">
                  <a:moveTo>
                    <a:pt x="27794" y="20691"/>
                  </a:moveTo>
                  <a:cubicBezTo>
                    <a:pt x="25782" y="21293"/>
                    <a:pt x="23693" y="21599"/>
                    <a:pt x="21594" y="21600"/>
                  </a:cubicBezTo>
                  <a:cubicBezTo>
                    <a:pt x="9860" y="21600"/>
                    <a:pt x="272" y="12232"/>
                    <a:pt x="-1" y="502"/>
                  </a:cubicBezTo>
                </a:path>
                <a:path w="27794" h="21600" stroke="0" extrusionOk="0">
                  <a:moveTo>
                    <a:pt x="27794" y="20691"/>
                  </a:moveTo>
                  <a:cubicBezTo>
                    <a:pt x="25782" y="21293"/>
                    <a:pt x="23693" y="21599"/>
                    <a:pt x="21594" y="21600"/>
                  </a:cubicBezTo>
                  <a:cubicBezTo>
                    <a:pt x="9860" y="21600"/>
                    <a:pt x="272" y="12232"/>
                    <a:pt x="-1" y="502"/>
                  </a:cubicBezTo>
                  <a:lnTo>
                    <a:pt x="21594" y="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" name="Line 68"/>
            <p:cNvSpPr>
              <a:spLocks noChangeShapeType="1"/>
            </p:cNvSpPr>
            <p:nvPr/>
          </p:nvSpPr>
          <p:spPr bwMode="auto">
            <a:xfrm flipH="1">
              <a:off x="2535" y="1730"/>
              <a:ext cx="654" cy="86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2" name="Line 69"/>
            <p:cNvSpPr>
              <a:spLocks noChangeShapeType="1"/>
            </p:cNvSpPr>
            <p:nvPr/>
          </p:nvSpPr>
          <p:spPr bwMode="auto">
            <a:xfrm flipH="1">
              <a:off x="3057" y="1772"/>
              <a:ext cx="48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3" name="Line 70"/>
            <p:cNvSpPr>
              <a:spLocks noChangeShapeType="1"/>
            </p:cNvSpPr>
            <p:nvPr/>
          </p:nvSpPr>
          <p:spPr bwMode="auto">
            <a:xfrm flipH="1">
              <a:off x="3159" y="1814"/>
              <a:ext cx="18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80"/>
          <p:cNvGrpSpPr>
            <a:grpSpLocks noChangeAspect="1"/>
          </p:cNvGrpSpPr>
          <p:nvPr/>
        </p:nvGrpSpPr>
        <p:grpSpPr bwMode="auto">
          <a:xfrm>
            <a:off x="7116763" y="2308225"/>
            <a:ext cx="504825" cy="2733675"/>
            <a:chOff x="2721" y="1301"/>
            <a:chExt cx="318" cy="1722"/>
          </a:xfrm>
        </p:grpSpPr>
        <p:sp>
          <p:nvSpPr>
            <p:cNvPr id="2175" name="AutoShape 81"/>
            <p:cNvSpPr>
              <a:spLocks noChangeAspect="1" noChangeArrowheads="1"/>
            </p:cNvSpPr>
            <p:nvPr/>
          </p:nvSpPr>
          <p:spPr bwMode="auto">
            <a:xfrm>
              <a:off x="2721" y="1301"/>
              <a:ext cx="318" cy="1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6" name="Line 82"/>
            <p:cNvSpPr>
              <a:spLocks noChangeShapeType="1"/>
            </p:cNvSpPr>
            <p:nvPr/>
          </p:nvSpPr>
          <p:spPr bwMode="auto">
            <a:xfrm flipH="1">
              <a:off x="2793" y="1373"/>
              <a:ext cx="174" cy="157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73"/>
          <p:cNvGrpSpPr>
            <a:grpSpLocks noChangeAspect="1"/>
          </p:cNvGrpSpPr>
          <p:nvPr/>
        </p:nvGrpSpPr>
        <p:grpSpPr bwMode="auto">
          <a:xfrm>
            <a:off x="6980238" y="4765675"/>
            <a:ext cx="495300" cy="676275"/>
            <a:chOff x="2724" y="1949"/>
            <a:chExt cx="312" cy="426"/>
          </a:xfrm>
        </p:grpSpPr>
        <p:sp>
          <p:nvSpPr>
            <p:cNvPr id="2178" name="AutoShape 72"/>
            <p:cNvSpPr>
              <a:spLocks noChangeAspect="1" noChangeArrowheads="1"/>
            </p:cNvSpPr>
            <p:nvPr/>
          </p:nvSpPr>
          <p:spPr bwMode="auto">
            <a:xfrm>
              <a:off x="2724" y="1949"/>
              <a:ext cx="31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Rectangle 74"/>
            <p:cNvSpPr>
              <a:spLocks noChangeArrowheads="1"/>
            </p:cNvSpPr>
            <p:nvPr/>
          </p:nvSpPr>
          <p:spPr bwMode="auto">
            <a:xfrm>
              <a:off x="2808" y="2111"/>
              <a:ext cx="1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0" name="Oval 75"/>
            <p:cNvSpPr>
              <a:spLocks noChangeArrowheads="1"/>
            </p:cNvSpPr>
            <p:nvPr/>
          </p:nvSpPr>
          <p:spPr bwMode="auto">
            <a:xfrm>
              <a:off x="2874" y="2015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Group 85"/>
          <p:cNvGrpSpPr>
            <a:grpSpLocks noChangeAspect="1"/>
          </p:cNvGrpSpPr>
          <p:nvPr/>
        </p:nvGrpSpPr>
        <p:grpSpPr bwMode="auto">
          <a:xfrm>
            <a:off x="6367463" y="3962400"/>
            <a:ext cx="1790700" cy="923925"/>
            <a:chOff x="2316" y="1871"/>
            <a:chExt cx="1128" cy="582"/>
          </a:xfrm>
        </p:grpSpPr>
        <p:sp>
          <p:nvSpPr>
            <p:cNvPr id="2182" name="Line 86"/>
            <p:cNvSpPr>
              <a:spLocks noChangeShapeType="1"/>
            </p:cNvSpPr>
            <p:nvPr/>
          </p:nvSpPr>
          <p:spPr bwMode="auto">
            <a:xfrm>
              <a:off x="2862" y="1871"/>
              <a:ext cx="1" cy="5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3" name="Line 87"/>
            <p:cNvSpPr>
              <a:spLocks noChangeShapeType="1"/>
            </p:cNvSpPr>
            <p:nvPr/>
          </p:nvSpPr>
          <p:spPr bwMode="auto">
            <a:xfrm flipH="1">
              <a:off x="2862" y="2297"/>
              <a:ext cx="558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4" name="Line 88"/>
            <p:cNvSpPr>
              <a:spLocks noChangeShapeType="1"/>
            </p:cNvSpPr>
            <p:nvPr/>
          </p:nvSpPr>
          <p:spPr bwMode="auto">
            <a:xfrm>
              <a:off x="2352" y="2183"/>
              <a:ext cx="51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5" name="Line 89"/>
            <p:cNvSpPr>
              <a:spLocks noChangeShapeType="1"/>
            </p:cNvSpPr>
            <p:nvPr/>
          </p:nvSpPr>
          <p:spPr bwMode="auto">
            <a:xfrm>
              <a:off x="2316" y="2243"/>
              <a:ext cx="60" cy="3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6" name="Line 90"/>
            <p:cNvSpPr>
              <a:spLocks noChangeShapeType="1"/>
            </p:cNvSpPr>
            <p:nvPr/>
          </p:nvSpPr>
          <p:spPr bwMode="auto">
            <a:xfrm flipH="1">
              <a:off x="2376" y="2213"/>
              <a:ext cx="36" cy="66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Line 91"/>
            <p:cNvSpPr>
              <a:spLocks noChangeShapeType="1"/>
            </p:cNvSpPr>
            <p:nvPr/>
          </p:nvSpPr>
          <p:spPr bwMode="auto">
            <a:xfrm>
              <a:off x="2928" y="1871"/>
              <a:ext cx="1" cy="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8" name="Line 92"/>
            <p:cNvSpPr>
              <a:spLocks noChangeShapeType="1"/>
            </p:cNvSpPr>
            <p:nvPr/>
          </p:nvSpPr>
          <p:spPr bwMode="auto">
            <a:xfrm>
              <a:off x="2862" y="1943"/>
              <a:ext cx="66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9" name="Line 93"/>
            <p:cNvSpPr>
              <a:spLocks noChangeShapeType="1"/>
            </p:cNvSpPr>
            <p:nvPr/>
          </p:nvSpPr>
          <p:spPr bwMode="auto">
            <a:xfrm>
              <a:off x="3348" y="2315"/>
              <a:ext cx="24" cy="8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0" name="Line 94"/>
            <p:cNvSpPr>
              <a:spLocks noChangeShapeType="1"/>
            </p:cNvSpPr>
            <p:nvPr/>
          </p:nvSpPr>
          <p:spPr bwMode="auto">
            <a:xfrm flipH="1">
              <a:off x="3372" y="2375"/>
              <a:ext cx="72" cy="2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97"/>
          <p:cNvGrpSpPr>
            <a:grpSpLocks noChangeAspect="1"/>
          </p:cNvGrpSpPr>
          <p:nvPr/>
        </p:nvGrpSpPr>
        <p:grpSpPr bwMode="auto">
          <a:xfrm>
            <a:off x="6229350" y="3619500"/>
            <a:ext cx="2138363" cy="1036638"/>
            <a:chOff x="2205" y="1826"/>
            <a:chExt cx="1347" cy="653"/>
          </a:xfrm>
        </p:grpSpPr>
        <p:sp>
          <p:nvSpPr>
            <p:cNvPr id="2192" name="Rectangle 98"/>
            <p:cNvSpPr>
              <a:spLocks noChangeArrowheads="1"/>
            </p:cNvSpPr>
            <p:nvPr/>
          </p:nvSpPr>
          <p:spPr bwMode="auto">
            <a:xfrm>
              <a:off x="3465" y="2306"/>
              <a:ext cx="8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3" name="Rectangle 99"/>
            <p:cNvSpPr>
              <a:spLocks noChangeArrowheads="1"/>
            </p:cNvSpPr>
            <p:nvPr/>
          </p:nvSpPr>
          <p:spPr bwMode="auto">
            <a:xfrm>
              <a:off x="2847" y="1826"/>
              <a:ext cx="5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itchFamily="34" charset="0"/>
                </a:rPr>
                <a:t>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4" name="Rectangle 100"/>
            <p:cNvSpPr>
              <a:spLocks noChangeArrowheads="1"/>
            </p:cNvSpPr>
            <p:nvPr/>
          </p:nvSpPr>
          <p:spPr bwMode="auto">
            <a:xfrm>
              <a:off x="2205" y="2174"/>
              <a:ext cx="1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105"/>
          <p:cNvGrpSpPr>
            <a:grpSpLocks noChangeAspect="1"/>
          </p:cNvGrpSpPr>
          <p:nvPr/>
        </p:nvGrpSpPr>
        <p:grpSpPr bwMode="auto">
          <a:xfrm>
            <a:off x="5743575" y="4883150"/>
            <a:ext cx="2876550" cy="666750"/>
            <a:chOff x="2256" y="2736"/>
            <a:chExt cx="1812" cy="420"/>
          </a:xfrm>
        </p:grpSpPr>
        <p:sp>
          <p:nvSpPr>
            <p:cNvPr id="2196" name="AutoShape 104"/>
            <p:cNvSpPr>
              <a:spLocks noChangeAspect="1" noChangeArrowheads="1"/>
            </p:cNvSpPr>
            <p:nvPr/>
          </p:nvSpPr>
          <p:spPr bwMode="auto">
            <a:xfrm>
              <a:off x="2256" y="2736"/>
              <a:ext cx="1812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Rectangle 106"/>
            <p:cNvSpPr>
              <a:spLocks noChangeArrowheads="1"/>
            </p:cNvSpPr>
            <p:nvPr/>
          </p:nvSpPr>
          <p:spPr bwMode="auto">
            <a:xfrm>
              <a:off x="3906" y="2892"/>
              <a:ext cx="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VNI-Times" pitchFamily="2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8" name="Rectangle 107"/>
            <p:cNvSpPr>
              <a:spLocks noChangeArrowheads="1"/>
            </p:cNvSpPr>
            <p:nvPr/>
          </p:nvSpPr>
          <p:spPr bwMode="auto">
            <a:xfrm>
              <a:off x="2340" y="2808"/>
              <a:ext cx="7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VNI-Times" pitchFamily="2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57"/>
          <p:cNvGrpSpPr>
            <a:grpSpLocks/>
          </p:cNvGrpSpPr>
          <p:nvPr/>
        </p:nvGrpSpPr>
        <p:grpSpPr bwMode="auto">
          <a:xfrm rot="5693880">
            <a:off x="7151688" y="2481263"/>
            <a:ext cx="685800" cy="381000"/>
            <a:chOff x="471417" y="4912259"/>
            <a:chExt cx="381325" cy="239081"/>
          </a:xfrm>
        </p:grpSpPr>
        <p:sp>
          <p:nvSpPr>
            <p:cNvPr id="2200" name="Arc 70"/>
            <p:cNvSpPr>
              <a:spLocks/>
            </p:cNvSpPr>
            <p:nvPr/>
          </p:nvSpPr>
          <p:spPr bwMode="auto">
            <a:xfrm>
              <a:off x="471417" y="4912259"/>
              <a:ext cx="326288" cy="239081"/>
            </a:xfrm>
            <a:custGeom>
              <a:avLst/>
              <a:gdLst>
                <a:gd name="T0" fmla="*/ 0 w 21600"/>
                <a:gd name="T1" fmla="*/ 0 h 15769"/>
                <a:gd name="T2" fmla="*/ 0 w 21600"/>
                <a:gd name="T3" fmla="*/ 0 h 15769"/>
                <a:gd name="T4" fmla="*/ 0 w 21600"/>
                <a:gd name="T5" fmla="*/ 0 h 1576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769"/>
                <a:gd name="T11" fmla="*/ 21600 w 21600"/>
                <a:gd name="T12" fmla="*/ 15769 h 157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769" fill="none" extrusionOk="0">
                  <a:moveTo>
                    <a:pt x="20277" y="-1"/>
                  </a:moveTo>
                  <a:cubicBezTo>
                    <a:pt x="21152" y="2383"/>
                    <a:pt x="21600" y="4903"/>
                    <a:pt x="21600" y="7443"/>
                  </a:cubicBezTo>
                  <a:cubicBezTo>
                    <a:pt x="21600" y="10301"/>
                    <a:pt x="21032" y="13131"/>
                    <a:pt x="19930" y="15768"/>
                  </a:cubicBezTo>
                </a:path>
                <a:path w="21600" h="15769" stroke="0" extrusionOk="0">
                  <a:moveTo>
                    <a:pt x="20277" y="-1"/>
                  </a:moveTo>
                  <a:cubicBezTo>
                    <a:pt x="21152" y="2383"/>
                    <a:pt x="21600" y="4903"/>
                    <a:pt x="21600" y="7443"/>
                  </a:cubicBezTo>
                  <a:cubicBezTo>
                    <a:pt x="21600" y="10301"/>
                    <a:pt x="21032" y="13131"/>
                    <a:pt x="19930" y="15768"/>
                  </a:cubicBezTo>
                  <a:lnTo>
                    <a:pt x="0" y="744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1" name="Line 72"/>
            <p:cNvSpPr>
              <a:spLocks noChangeShapeType="1"/>
            </p:cNvSpPr>
            <p:nvPr/>
          </p:nvSpPr>
          <p:spPr bwMode="auto">
            <a:xfrm flipH="1">
              <a:off x="750531" y="4958236"/>
              <a:ext cx="102211" cy="1576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2" name="Line 73"/>
            <p:cNvSpPr>
              <a:spLocks noChangeShapeType="1"/>
            </p:cNvSpPr>
            <p:nvPr/>
          </p:nvSpPr>
          <p:spPr bwMode="auto">
            <a:xfrm>
              <a:off x="750531" y="5084345"/>
              <a:ext cx="94348" cy="2364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57" name="FILE_20200421_202321_sl12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457200" y="60198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173" fill="hold"/>
                                        <p:tgtEl>
                                          <p:spTgt spid="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066800"/>
            <a:ext cx="8001000" cy="838200"/>
          </a:xfrm>
        </p:spPr>
        <p:txBody>
          <a:bodyPr>
            <a:prstTxWarp prst="textDoubleWave1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en-US" sz="3600" b="1" dirty="0" err="1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Hướng</a:t>
            </a:r>
            <a:r>
              <a:rPr lang="en-US" sz="3600" b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3600" b="1" dirty="0" err="1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dẫn</a:t>
            </a:r>
            <a:r>
              <a:rPr lang="en-US" sz="3600" b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3600" b="1" dirty="0" err="1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tự</a:t>
            </a:r>
            <a:r>
              <a:rPr lang="en-US" sz="3600" b="1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3600" b="1" dirty="0" err="1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học</a:t>
            </a:r>
            <a:endParaRPr lang="en-US" sz="3600" b="1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rgbClr val="0070C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2286000"/>
            <a:ext cx="7239000" cy="326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Học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thuộc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hai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định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lí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biết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cách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chứng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minh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hai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định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lí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Tập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vẽ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tia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phân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giác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góc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bài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tập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sách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giáo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khoa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Xem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trước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bài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6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FILE_20200421_202321_sl14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/>
          <a:stretch>
            <a:fillRect/>
          </a:stretch>
        </p:blipFill>
        <p:spPr>
          <a:xfrm>
            <a:off x="685800" y="62484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3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762000"/>
          </a:xfrm>
        </p:spPr>
        <p:txBody>
          <a:bodyPr>
            <a:norm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marL="857250" indent="-857250" algn="l">
              <a:buFont typeface="+mj-lt"/>
              <a:buNone/>
            </a:pPr>
            <a:r>
              <a:rPr lang="en-US" sz="4000" u="sng" dirty="0" smtClean="0">
                <a:solidFill>
                  <a:schemeClr val="bg2">
                    <a:lumMod val="50000"/>
                  </a:schemeClr>
                </a:solidFill>
              </a:rPr>
              <a:t> MỤC TIÊU BÀI HỌC</a:t>
            </a:r>
            <a:endParaRPr lang="en-US" sz="4000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10600" cy="4983163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1)  </a:t>
            </a:r>
            <a:r>
              <a:rPr lang="en-US" dirty="0" err="1" smtClean="0">
                <a:solidFill>
                  <a:srgbClr val="C00000"/>
                </a:solidFill>
              </a:rPr>
              <a:t>Kiến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thức</a:t>
            </a:r>
            <a:endParaRPr lang="en-US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 	</a:t>
            </a:r>
            <a:r>
              <a:rPr lang="en-US" sz="2800" dirty="0" err="1" smtClean="0">
                <a:solidFill>
                  <a:srgbClr val="00B050"/>
                </a:solidFill>
              </a:rPr>
              <a:t>Hiểu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rõ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đặc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trưng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tia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phân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giác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một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góc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thông</a:t>
            </a:r>
            <a:r>
              <a:rPr lang="en-US" sz="2800" dirty="0" smtClean="0">
                <a:solidFill>
                  <a:srgbClr val="00B050"/>
                </a:solidFill>
              </a:rPr>
              <a:t>  qua </a:t>
            </a:r>
            <a:r>
              <a:rPr lang="en-US" sz="2800" dirty="0" err="1" smtClean="0">
                <a:solidFill>
                  <a:srgbClr val="00B050"/>
                </a:solidFill>
              </a:rPr>
              <a:t>hai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định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lý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sau</a:t>
            </a:r>
            <a:r>
              <a:rPr lang="en-US" sz="2800" dirty="0" smtClean="0">
                <a:solidFill>
                  <a:srgbClr val="00B050"/>
                </a:solidFill>
              </a:rPr>
              <a:t>: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FF0000"/>
                </a:solidFill>
              </a:rPr>
              <a:t>Định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lý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thuận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Điểm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nằm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trên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tia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giác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của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một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góc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thì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cách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đều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hai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cạnh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của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góc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FF0000"/>
                </a:solidFill>
              </a:rPr>
              <a:t>Định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lý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đảo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Điểm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nằm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bên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trong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góc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và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cách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đều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hai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cạnh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của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góc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thì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nằm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trên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tia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giác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của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góc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bg2">
                    <a:lumMod val="25000"/>
                  </a:schemeClr>
                </a:solidFill>
              </a:rPr>
              <a:t>đó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en-US" sz="2800" dirty="0" smtClean="0">
              <a:solidFill>
                <a:srgbClr val="00B050"/>
              </a:solidFill>
            </a:endParaRPr>
          </a:p>
        </p:txBody>
      </p:sp>
      <p:pic>
        <p:nvPicPr>
          <p:cNvPr id="4" name="FILE_20200421_202321_sl2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381000" y="62484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/>
          </a:bodyPr>
          <a:lstStyle/>
          <a:p>
            <a:pPr marL="857250" indent="-857250" algn="l">
              <a:buFont typeface="+mj-lt"/>
              <a:buNone/>
            </a:pPr>
            <a:r>
              <a:rPr lang="en-US" sz="4000" u="sng" dirty="0" smtClean="0">
                <a:solidFill>
                  <a:schemeClr val="bg2">
                    <a:lumMod val="50000"/>
                  </a:schemeClr>
                </a:solidFill>
              </a:rPr>
              <a:t>MỤC TIÊU BÀI HỌC</a:t>
            </a:r>
            <a:endParaRPr lang="en-US" sz="4000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05000"/>
            <a:ext cx="8503920" cy="4572000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2)  </a:t>
            </a:r>
            <a:r>
              <a:rPr lang="en-US" dirty="0" err="1" smtClean="0">
                <a:solidFill>
                  <a:srgbClr val="C00000"/>
                </a:solidFill>
              </a:rPr>
              <a:t>Kỹ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năng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92D050"/>
                </a:solidFill>
              </a:rPr>
              <a:t> 	</a:t>
            </a:r>
            <a:r>
              <a:rPr lang="en-US" dirty="0" err="1" smtClean="0">
                <a:solidFill>
                  <a:srgbClr val="00B050"/>
                </a:solidFill>
              </a:rPr>
              <a:t>Rèn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luyện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sự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cẩn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thận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chính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xác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với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các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kỹ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năng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sau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Vẽ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tia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phân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giác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của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một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góc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bằng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thước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hai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lề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Hình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định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lý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từ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các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bài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toán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Vận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dụng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định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lý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để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giải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bài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tập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và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chứng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minh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định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lý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khác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FILE_20200421_202321_sl3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228600" y="61722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/>
          </a:bodyPr>
          <a:lstStyle/>
          <a:p>
            <a:pPr marL="571500" indent="-571500" algn="l"/>
            <a:r>
              <a:rPr lang="en-US" sz="4000" u="sng" dirty="0" smtClean="0">
                <a:solidFill>
                  <a:schemeClr val="bg2">
                    <a:lumMod val="50000"/>
                  </a:schemeClr>
                </a:solidFill>
              </a:rPr>
              <a:t>ĐỀ CƯƠNG BÀI HỌC </a:t>
            </a:r>
            <a:endParaRPr lang="en-US" sz="4000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7800"/>
            <a:ext cx="8991600" cy="472744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Phần</a:t>
            </a:r>
            <a:r>
              <a:rPr lang="en-US" dirty="0" smtClean="0">
                <a:solidFill>
                  <a:srgbClr val="C00000"/>
                </a:solidFill>
              </a:rPr>
              <a:t> I: </a:t>
            </a:r>
            <a:r>
              <a:rPr lang="en-US" dirty="0" err="1" smtClean="0">
                <a:solidFill>
                  <a:srgbClr val="0070C0"/>
                </a:solidFill>
              </a:rPr>
              <a:t>Ôn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kiến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thức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bổ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trợ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Phần</a:t>
            </a:r>
            <a:r>
              <a:rPr lang="en-US" dirty="0" smtClean="0">
                <a:solidFill>
                  <a:srgbClr val="C00000"/>
                </a:solidFill>
              </a:rPr>
              <a:t> II: </a:t>
            </a:r>
            <a:r>
              <a:rPr lang="en-US" dirty="0" err="1" smtClean="0">
                <a:solidFill>
                  <a:srgbClr val="0070C0"/>
                </a:solidFill>
              </a:rPr>
              <a:t>Tính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chất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tia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phân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của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một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góc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2600" dirty="0" err="1" smtClean="0">
                <a:solidFill>
                  <a:srgbClr val="FF0000"/>
                </a:solidFill>
              </a:rPr>
              <a:t>Hoạt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động</a:t>
            </a:r>
            <a:r>
              <a:rPr lang="en-US" sz="2600" dirty="0" smtClean="0">
                <a:solidFill>
                  <a:srgbClr val="FF0000"/>
                </a:solidFill>
              </a:rPr>
              <a:t> 1: </a:t>
            </a:r>
            <a:r>
              <a:rPr lang="en-US" sz="2600" dirty="0" err="1" smtClean="0">
                <a:solidFill>
                  <a:srgbClr val="0070C0"/>
                </a:solidFill>
              </a:rPr>
              <a:t>Định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lí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về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tính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chất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các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điểm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thuộc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tia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phân</a:t>
            </a:r>
            <a:r>
              <a:rPr lang="en-US" sz="2600" dirty="0" smtClean="0">
                <a:solidFill>
                  <a:srgbClr val="0070C0"/>
                </a:solidFill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</a:rPr>
              <a:t>giác</a:t>
            </a:r>
            <a:endParaRPr lang="en-US" sz="2200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300" dirty="0" err="1" smtClean="0">
                <a:solidFill>
                  <a:srgbClr val="0070C0"/>
                </a:solidFill>
              </a:rPr>
              <a:t>Định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lý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thuận</a:t>
            </a:r>
            <a:endParaRPr lang="en-US" sz="2300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300" dirty="0" err="1" smtClean="0">
                <a:solidFill>
                  <a:srgbClr val="0070C0"/>
                </a:solidFill>
              </a:rPr>
              <a:t>Chứng</a:t>
            </a:r>
            <a:r>
              <a:rPr lang="en-US" sz="2300" dirty="0" smtClean="0">
                <a:solidFill>
                  <a:srgbClr val="0070C0"/>
                </a:solidFill>
              </a:rPr>
              <a:t> minh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err="1" smtClean="0">
                <a:solidFill>
                  <a:srgbClr val="0070C0"/>
                </a:solidFill>
              </a:rPr>
              <a:t>Vận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dụng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định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lý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thuận</a:t>
            </a:r>
            <a:endParaRPr lang="en-US" sz="2300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Hoạt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động</a:t>
            </a:r>
            <a:r>
              <a:rPr lang="en-US" dirty="0" smtClean="0">
                <a:solidFill>
                  <a:srgbClr val="FF0000"/>
                </a:solidFill>
              </a:rPr>
              <a:t> 2: </a:t>
            </a:r>
            <a:r>
              <a:rPr lang="en-US" dirty="0" err="1" smtClean="0">
                <a:solidFill>
                  <a:srgbClr val="0070C0"/>
                </a:solidFill>
              </a:rPr>
              <a:t>Định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lí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đảo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err="1" smtClean="0">
                <a:solidFill>
                  <a:srgbClr val="0070C0"/>
                </a:solidFill>
              </a:rPr>
              <a:t>Bài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  <a:r>
              <a:rPr lang="en-US" baseline="0" dirty="0" err="1" smtClean="0">
                <a:solidFill>
                  <a:srgbClr val="0070C0"/>
                </a:solidFill>
              </a:rPr>
              <a:t>toán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baseline="0" dirty="0" err="1" smtClean="0">
                <a:solidFill>
                  <a:srgbClr val="0070C0"/>
                </a:solidFill>
              </a:rPr>
              <a:t>Định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  <a:r>
              <a:rPr lang="en-US" baseline="0" dirty="0" err="1" smtClean="0">
                <a:solidFill>
                  <a:srgbClr val="0070C0"/>
                </a:solidFill>
              </a:rPr>
              <a:t>lý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  <a:r>
              <a:rPr lang="en-US" baseline="0" dirty="0" err="1" smtClean="0">
                <a:solidFill>
                  <a:srgbClr val="0070C0"/>
                </a:solidFill>
              </a:rPr>
              <a:t>đảo</a:t>
            </a:r>
            <a:endParaRPr lang="en-US" baseline="0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err="1" smtClean="0">
                <a:solidFill>
                  <a:srgbClr val="0070C0"/>
                </a:solidFill>
              </a:rPr>
              <a:t>Vận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dụng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định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lí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đảo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Hoạt</a:t>
            </a:r>
            <a:r>
              <a:rPr lang="en-US" baseline="0" dirty="0" smtClean="0">
                <a:solidFill>
                  <a:srgbClr val="FF0000"/>
                </a:solidFill>
              </a:rPr>
              <a:t> </a:t>
            </a:r>
            <a:r>
              <a:rPr lang="en-US" baseline="0" dirty="0" err="1" smtClean="0">
                <a:solidFill>
                  <a:srgbClr val="FF0000"/>
                </a:solidFill>
              </a:rPr>
              <a:t>động</a:t>
            </a:r>
            <a:r>
              <a:rPr lang="en-US" baseline="0" dirty="0" smtClean="0">
                <a:solidFill>
                  <a:srgbClr val="FF0000"/>
                </a:solidFill>
              </a:rPr>
              <a:t> 3: </a:t>
            </a:r>
            <a:r>
              <a:rPr lang="en-US" baseline="0" dirty="0" err="1" smtClean="0">
                <a:solidFill>
                  <a:srgbClr val="0070C0"/>
                </a:solidFill>
              </a:rPr>
              <a:t>Hướng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  <a:r>
              <a:rPr lang="en-US" baseline="0" dirty="0" err="1" smtClean="0">
                <a:solidFill>
                  <a:srgbClr val="0070C0"/>
                </a:solidFill>
              </a:rPr>
              <a:t>dẫn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  <a:r>
              <a:rPr lang="en-US" baseline="0" dirty="0" err="1" smtClean="0">
                <a:solidFill>
                  <a:srgbClr val="0070C0"/>
                </a:solidFill>
              </a:rPr>
              <a:t>tự</a:t>
            </a:r>
            <a:r>
              <a:rPr lang="en-US" baseline="0" dirty="0" smtClean="0">
                <a:solidFill>
                  <a:srgbClr val="0070C0"/>
                </a:solidFill>
              </a:rPr>
              <a:t> </a:t>
            </a:r>
            <a:r>
              <a:rPr lang="en-US" baseline="0" dirty="0" err="1" smtClean="0">
                <a:solidFill>
                  <a:srgbClr val="0070C0"/>
                </a:solidFill>
              </a:rPr>
              <a:t>học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FILE_20200421_202321_sl4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381000" y="61722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2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371600"/>
            <a:ext cx="8534400" cy="758952"/>
          </a:xfrm>
          <a:effectLst/>
        </p:spPr>
        <p:txBody>
          <a:bodyPr wrap="square" lIns="0" tIns="0" rIns="0" bIns="0" anchor="b">
            <a:noAutofit/>
          </a:bodyPr>
          <a:lstStyle/>
          <a:p>
            <a:r>
              <a:rPr lang="vi-VN" sz="2400" dirty="0" smtClean="0"/>
              <a:t>Câu hỏi 1: Trong hình sau, khoảng cách từ điểm A đến đường thẳng a là</a:t>
            </a:r>
            <a:endParaRPr lang="en-US" sz="2400" dirty="0">
              <a:latin typeface="Georgia"/>
            </a:endParaRPr>
          </a:p>
        </p:txBody>
      </p:sp>
      <p:sp>
        <p:nvSpPr>
          <p:cNvPr id="23" name="mmprod_feedback_7000"/>
          <p:cNvSpPr/>
          <p:nvPr>
            <p:custDataLst>
              <p:tags r:id="rId3"/>
            </p:custDataLst>
          </p:nvPr>
        </p:nvSpPr>
        <p:spPr>
          <a:xfrm>
            <a:off x="533400" y="3962400"/>
            <a:ext cx="3413759" cy="6899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pt-BR" dirty="0" smtClean="0">
                <a:solidFill>
                  <a:srgbClr val="2B333C"/>
                </a:solidFill>
                <a:latin typeface="Georgia"/>
              </a:rPr>
              <a:t>Câu trả lời của em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24" name="mmprod_feedback_7002"/>
          <p:cNvSpPr/>
          <p:nvPr>
            <p:custDataLst>
              <p:tags r:id="rId4"/>
            </p:custDataLst>
          </p:nvPr>
        </p:nvSpPr>
        <p:spPr>
          <a:xfrm>
            <a:off x="533400" y="3962400"/>
            <a:ext cx="3413760" cy="6899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  <a:latin typeface="Georgia"/>
              </a:rPr>
              <a:t>Câu trả lời của em chưa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29" name="mmprod_feedback_7004"/>
          <p:cNvSpPr/>
          <p:nvPr>
            <p:custDataLst>
              <p:tags r:id="rId5"/>
            </p:custDataLst>
          </p:nvPr>
        </p:nvSpPr>
        <p:spPr>
          <a:xfrm>
            <a:off x="533400" y="3962400"/>
            <a:ext cx="3413760" cy="6899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pt-BR" dirty="0" smtClean="0">
                <a:solidFill>
                  <a:srgbClr val="2B333C"/>
                </a:solidFill>
                <a:latin typeface="Georgia"/>
              </a:rPr>
              <a:t>Em hãy trả lời lại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30" name="mmprod_feedback_7007"/>
          <p:cNvSpPr/>
          <p:nvPr>
            <p:custDataLst>
              <p:tags r:id="rId6"/>
            </p:custDataLst>
          </p:nvPr>
        </p:nvSpPr>
        <p:spPr>
          <a:xfrm>
            <a:off x="533400" y="3962400"/>
            <a:ext cx="3413761" cy="6899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  <a:latin typeface="Georgia"/>
              </a:rPr>
              <a:t>Em hãy hoàn thành câu hỏi để tiếp tục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grpSp>
        <p:nvGrpSpPr>
          <p:cNvPr id="33" name="mmprod_Button104"/>
          <p:cNvGrpSpPr/>
          <p:nvPr>
            <p:custDataLst>
              <p:tags r:id="rId7"/>
            </p:custDataLst>
          </p:nvPr>
        </p:nvGrpSpPr>
        <p:grpSpPr>
          <a:xfrm>
            <a:off x="6364732" y="5709483"/>
            <a:ext cx="1191260" cy="413949"/>
            <a:chOff x="6364732" y="5709483"/>
            <a:chExt cx="1191260" cy="413949"/>
          </a:xfrm>
        </p:grpSpPr>
        <p:sp>
          <p:nvSpPr>
            <p:cNvPr id="31" name="mmprod_ButtonShape104"/>
            <p:cNvSpPr/>
            <p:nvPr/>
          </p:nvSpPr>
          <p:spPr>
            <a:xfrm>
              <a:off x="636473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Trả lời</a:t>
              </a:r>
              <a:endParaRPr lang="en-US" sz="1400">
                <a:latin typeface="Georgia"/>
              </a:endParaRPr>
            </a:p>
          </p:txBody>
        </p:sp>
        <p:sp>
          <p:nvSpPr>
            <p:cNvPr id="32" name="mmprod_ButtonText105"/>
            <p:cNvSpPr/>
            <p:nvPr>
              <p:custDataLst>
                <p:tags r:id="rId27"/>
              </p:custDataLst>
            </p:nvPr>
          </p:nvSpPr>
          <p:spPr>
            <a:xfrm>
              <a:off x="639013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Trả lời</a:t>
              </a:r>
              <a:endParaRPr lang="en-US" sz="1400" dirty="0">
                <a:solidFill>
                  <a:srgbClr val="2B333C"/>
                </a:solidFill>
                <a:latin typeface="Georgia"/>
              </a:endParaRPr>
            </a:p>
          </p:txBody>
        </p:sp>
      </p:grpSp>
      <p:grpSp>
        <p:nvGrpSpPr>
          <p:cNvPr id="36" name="mmprod_Button106"/>
          <p:cNvGrpSpPr/>
          <p:nvPr>
            <p:custDataLst>
              <p:tags r:id="rId8"/>
            </p:custDataLst>
          </p:nvPr>
        </p:nvGrpSpPr>
        <p:grpSpPr>
          <a:xfrm>
            <a:off x="7644892" y="5709483"/>
            <a:ext cx="1191260" cy="413949"/>
            <a:chOff x="7644892" y="5709483"/>
            <a:chExt cx="1191260" cy="413949"/>
          </a:xfrm>
        </p:grpSpPr>
        <p:sp>
          <p:nvSpPr>
            <p:cNvPr id="34" name="mmprod_ButtonShape106"/>
            <p:cNvSpPr/>
            <p:nvPr/>
          </p:nvSpPr>
          <p:spPr>
            <a:xfrm>
              <a:off x="764489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Xóa</a:t>
              </a:r>
              <a:endParaRPr lang="en-US" sz="1400" dirty="0">
                <a:latin typeface="Georgia"/>
              </a:endParaRPr>
            </a:p>
          </p:txBody>
        </p:sp>
        <p:sp>
          <p:nvSpPr>
            <p:cNvPr id="35" name="mmprod_ButtonText107"/>
            <p:cNvSpPr/>
            <p:nvPr>
              <p:custDataLst>
                <p:tags r:id="rId26"/>
              </p:custDataLst>
            </p:nvPr>
          </p:nvSpPr>
          <p:spPr>
            <a:xfrm>
              <a:off x="767029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Xóa</a:t>
              </a:r>
              <a:endParaRPr lang="en-US" sz="1400" dirty="0">
                <a:solidFill>
                  <a:srgbClr val="2B333C"/>
                </a:solidFill>
                <a:latin typeface="Georgia"/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57200" y="5334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PHẦN I: ÔN KIẾN THỨC BỔ TRỢ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5561806" y="3505200"/>
            <a:ext cx="1981994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181600" y="3124200"/>
            <a:ext cx="1981200" cy="762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>
            <a:off x="4838700" y="2781300"/>
            <a:ext cx="1981200" cy="1447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4953000" y="4495800"/>
            <a:ext cx="2895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6400800" y="21336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7543800" y="4191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3" name="TextBox 152"/>
          <p:cNvSpPr txBox="1"/>
          <p:nvPr/>
        </p:nvSpPr>
        <p:spPr>
          <a:xfrm>
            <a:off x="6400800" y="457200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5638800" y="457200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5" name="TextBox 154"/>
          <p:cNvSpPr txBox="1"/>
          <p:nvPr/>
        </p:nvSpPr>
        <p:spPr>
          <a:xfrm>
            <a:off x="4876800" y="4572000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553200" y="4343400"/>
            <a:ext cx="152400" cy="15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mmprod_answer10047"/>
          <p:cNvGrpSpPr/>
          <p:nvPr>
            <p:custDataLst>
              <p:tags r:id="rId9"/>
            </p:custDataLst>
          </p:nvPr>
        </p:nvGrpSpPr>
        <p:grpSpPr>
          <a:xfrm>
            <a:off x="457200" y="2362200"/>
            <a:ext cx="5880607" cy="274320"/>
            <a:chOff x="457200" y="2362200"/>
            <a:chExt cx="5880607" cy="274320"/>
          </a:xfrm>
        </p:grpSpPr>
        <p:sp>
          <p:nvSpPr>
            <p:cNvPr id="4" name="mmprod_s2_1041"/>
            <p:cNvSpPr txBox="1"/>
            <p:nvPr>
              <p:custDataLst>
                <p:tags r:id="rId23"/>
              </p:custDataLst>
            </p:nvPr>
          </p:nvSpPr>
          <p:spPr>
            <a:xfrm>
              <a:off x="790448" y="2362200"/>
              <a:ext cx="350838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A) </a:t>
              </a:r>
              <a:endParaRPr lang="en-US" dirty="0">
                <a:latin typeface="Georgia"/>
              </a:endParaRPr>
            </a:p>
          </p:txBody>
        </p:sp>
        <p:sp>
          <p:nvSpPr>
            <p:cNvPr id="5" name="mmprod_s1_1021"/>
            <p:cNvSpPr txBox="1"/>
            <p:nvPr>
              <p:custDataLst>
                <p:tags r:id="rId24"/>
              </p:custDataLst>
            </p:nvPr>
          </p:nvSpPr>
          <p:spPr>
            <a:xfrm>
              <a:off x="1146048" y="2362200"/>
              <a:ext cx="5191759" cy="27432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AB</a:t>
              </a:r>
              <a:endParaRPr lang="en-US" dirty="0">
                <a:latin typeface="Georgia"/>
              </a:endParaRPr>
            </a:p>
          </p:txBody>
        </p:sp>
        <p:pic>
          <p:nvPicPr>
            <p:cNvPr id="44" name="mmprod_answer_input10047" descr="radio1.emf"/>
            <p:cNvPicPr>
              <a:picLocks noChangeAspect="1"/>
            </p:cNvPicPr>
            <p:nvPr>
              <p:custDataLst>
                <p:tags r:id="rId25"/>
              </p:custDataLst>
            </p:nvPr>
          </p:nvPicPr>
          <p:blipFill>
            <a:blip r:embed="rId30"/>
            <a:stretch>
              <a:fillRect/>
            </a:stretch>
          </p:blipFill>
          <p:spPr>
            <a:xfrm>
              <a:off x="457200" y="2397099"/>
              <a:ext cx="205646" cy="204522"/>
            </a:xfrm>
            <a:prstGeom prst="rect">
              <a:avLst/>
            </a:prstGeom>
          </p:spPr>
        </p:pic>
      </p:grpSp>
      <p:grpSp>
        <p:nvGrpSpPr>
          <p:cNvPr id="47" name="mmprod_answer10049"/>
          <p:cNvGrpSpPr/>
          <p:nvPr>
            <p:custDataLst>
              <p:tags r:id="rId10"/>
            </p:custDataLst>
          </p:nvPr>
        </p:nvGrpSpPr>
        <p:grpSpPr>
          <a:xfrm>
            <a:off x="3263393" y="2514600"/>
            <a:ext cx="1308607" cy="304800"/>
            <a:chOff x="3263393" y="2438400"/>
            <a:chExt cx="1308607" cy="304800"/>
          </a:xfrm>
        </p:grpSpPr>
        <p:sp>
          <p:nvSpPr>
            <p:cNvPr id="9" name="mmprod_s2_1042"/>
            <p:cNvSpPr txBox="1"/>
            <p:nvPr>
              <p:custDataLst>
                <p:tags r:id="rId20"/>
              </p:custDataLst>
            </p:nvPr>
          </p:nvSpPr>
          <p:spPr>
            <a:xfrm>
              <a:off x="3596640" y="2438400"/>
              <a:ext cx="346075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B) </a:t>
              </a:r>
              <a:endParaRPr lang="en-US" dirty="0">
                <a:latin typeface="Georgia"/>
              </a:endParaRPr>
            </a:p>
          </p:txBody>
        </p:sp>
        <p:sp>
          <p:nvSpPr>
            <p:cNvPr id="10" name="mmprod_s1_1022"/>
            <p:cNvSpPr txBox="1"/>
            <p:nvPr>
              <p:custDataLst>
                <p:tags r:id="rId21"/>
              </p:custDataLst>
            </p:nvPr>
          </p:nvSpPr>
          <p:spPr>
            <a:xfrm>
              <a:off x="3939540" y="2438400"/>
              <a:ext cx="632460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AC</a:t>
              </a:r>
              <a:endParaRPr lang="en-US" dirty="0">
                <a:latin typeface="Georgia"/>
              </a:endParaRPr>
            </a:p>
          </p:txBody>
        </p:sp>
        <p:pic>
          <p:nvPicPr>
            <p:cNvPr id="46" name="mmprod_answer_input10049" descr="radio1.emf"/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0"/>
            <a:stretch>
              <a:fillRect/>
            </a:stretch>
          </p:blipFill>
          <p:spPr>
            <a:xfrm>
              <a:off x="3263393" y="2473300"/>
              <a:ext cx="205646" cy="204522"/>
            </a:xfrm>
            <a:prstGeom prst="rect">
              <a:avLst/>
            </a:prstGeom>
          </p:spPr>
        </p:pic>
      </p:grpSp>
      <p:grpSp>
        <p:nvGrpSpPr>
          <p:cNvPr id="53" name="mmprod_answer10051"/>
          <p:cNvGrpSpPr/>
          <p:nvPr>
            <p:custDataLst>
              <p:tags r:id="rId11"/>
            </p:custDataLst>
          </p:nvPr>
        </p:nvGrpSpPr>
        <p:grpSpPr>
          <a:xfrm>
            <a:off x="457200" y="2895600"/>
            <a:ext cx="5880607" cy="274320"/>
            <a:chOff x="457200" y="2895600"/>
            <a:chExt cx="5880607" cy="274320"/>
          </a:xfrm>
        </p:grpSpPr>
        <p:sp>
          <p:nvSpPr>
            <p:cNvPr id="14" name="mmprod_s2_1043"/>
            <p:cNvSpPr txBox="1"/>
            <p:nvPr>
              <p:custDataLst>
                <p:tags r:id="rId17"/>
              </p:custDataLst>
            </p:nvPr>
          </p:nvSpPr>
          <p:spPr>
            <a:xfrm>
              <a:off x="790448" y="2895600"/>
              <a:ext cx="342900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C) </a:t>
              </a:r>
              <a:endParaRPr lang="en-US">
                <a:latin typeface="Georgia"/>
              </a:endParaRPr>
            </a:p>
          </p:txBody>
        </p:sp>
        <p:sp>
          <p:nvSpPr>
            <p:cNvPr id="15" name="mmprod_s1_1023"/>
            <p:cNvSpPr txBox="1"/>
            <p:nvPr>
              <p:custDataLst>
                <p:tags r:id="rId18"/>
              </p:custDataLst>
            </p:nvPr>
          </p:nvSpPr>
          <p:spPr>
            <a:xfrm>
              <a:off x="1133348" y="2895600"/>
              <a:ext cx="5204459" cy="27432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AH</a:t>
              </a:r>
              <a:endParaRPr lang="en-US" dirty="0">
                <a:latin typeface="Georgia"/>
              </a:endParaRPr>
            </a:p>
          </p:txBody>
        </p:sp>
        <p:pic>
          <p:nvPicPr>
            <p:cNvPr id="52" name="mmprod_answer_input10051" descr="radio2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1"/>
            <a:stretch>
              <a:fillRect/>
            </a:stretch>
          </p:blipFill>
          <p:spPr>
            <a:xfrm>
              <a:off x="457200" y="2930499"/>
              <a:ext cx="205646" cy="204522"/>
            </a:xfrm>
            <a:prstGeom prst="rect">
              <a:avLst/>
            </a:prstGeom>
          </p:spPr>
        </p:pic>
      </p:grpSp>
      <p:grpSp>
        <p:nvGrpSpPr>
          <p:cNvPr id="55" name="mmprod_answer10053"/>
          <p:cNvGrpSpPr/>
          <p:nvPr>
            <p:custDataLst>
              <p:tags r:id="rId12"/>
            </p:custDataLst>
          </p:nvPr>
        </p:nvGrpSpPr>
        <p:grpSpPr>
          <a:xfrm>
            <a:off x="3263393" y="2895600"/>
            <a:ext cx="1232407" cy="304800"/>
            <a:chOff x="3263393" y="2895600"/>
            <a:chExt cx="1232407" cy="304800"/>
          </a:xfrm>
        </p:grpSpPr>
        <p:sp>
          <p:nvSpPr>
            <p:cNvPr id="19" name="mmprod_s2_1044"/>
            <p:cNvSpPr txBox="1"/>
            <p:nvPr>
              <p:custDataLst>
                <p:tags r:id="rId14"/>
              </p:custDataLst>
            </p:nvPr>
          </p:nvSpPr>
          <p:spPr>
            <a:xfrm>
              <a:off x="3596641" y="2895600"/>
              <a:ext cx="368300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D) </a:t>
              </a:r>
              <a:endParaRPr lang="en-US" dirty="0">
                <a:latin typeface="Georgia"/>
              </a:endParaRPr>
            </a:p>
          </p:txBody>
        </p:sp>
        <p:sp>
          <p:nvSpPr>
            <p:cNvPr id="20" name="mmprod_s1_1024"/>
            <p:cNvSpPr txBox="1"/>
            <p:nvPr>
              <p:custDataLst>
                <p:tags r:id="rId15"/>
              </p:custDataLst>
            </p:nvPr>
          </p:nvSpPr>
          <p:spPr>
            <a:xfrm>
              <a:off x="3964941" y="2895600"/>
              <a:ext cx="530859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BH</a:t>
              </a:r>
              <a:endParaRPr lang="en-US" dirty="0">
                <a:latin typeface="Georgia"/>
              </a:endParaRPr>
            </a:p>
          </p:txBody>
        </p:sp>
        <p:pic>
          <p:nvPicPr>
            <p:cNvPr id="54" name="mmprod_answer_input10053" descr="radio1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30"/>
            <a:stretch>
              <a:fillRect/>
            </a:stretch>
          </p:blipFill>
          <p:spPr>
            <a:xfrm>
              <a:off x="3263393" y="2930499"/>
              <a:ext cx="205646" cy="204522"/>
            </a:xfrm>
            <a:prstGeom prst="rect">
              <a:avLst/>
            </a:prstGeom>
          </p:spPr>
        </p:pic>
      </p:grpSp>
      <p:pic>
        <p:nvPicPr>
          <p:cNvPr id="56" name="FILE_20200421_202321_sl5.mp3">
            <a:hlinkClick r:id="" action="ppaction://media"/>
          </p:cNvPr>
          <p:cNvPicPr>
            <a:picLocks noRot="1" noChangeAspect="1"/>
          </p:cNvPicPr>
          <p:nvPr>
            <a:audioFile r:link="rId13"/>
          </p:nvPr>
        </p:nvPicPr>
        <p:blipFill>
          <a:blip r:embed="rId32"/>
          <a:stretch>
            <a:fillRect/>
          </a:stretch>
        </p:blipFill>
        <p:spPr>
          <a:xfrm>
            <a:off x="381000" y="60960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" fill="hold"/>
                                        <p:tgtEl>
                                          <p:spTgt spid="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2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6"/>
                </p:tgtEl>
              </p:cMediaNode>
            </p:audio>
          </p:childTnLst>
        </p:cTn>
      </p:par>
    </p:tnLst>
    <p:bldLst>
      <p:bldP spid="23" grpId="0" animBg="1" autoUpdateAnimBg="0"/>
      <p:bldP spid="24" grpId="0" animBg="1" autoUpdateAnimBg="0"/>
      <p:bldP spid="29" grpId="0" animBg="1" autoUpdateAnimBg="0"/>
      <p:bldP spid="3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81000" y="1524000"/>
            <a:ext cx="8534400" cy="758952"/>
          </a:xfrm>
          <a:effectLst/>
        </p:spPr>
        <p:txBody>
          <a:bodyPr wrap="square" lIns="0" tIns="0" rIns="0" bIns="0" anchor="b">
            <a:noAutofit/>
          </a:bodyPr>
          <a:lstStyle/>
          <a:p>
            <a:r>
              <a:rPr lang="vi-VN" sz="2400" dirty="0" smtClean="0"/>
              <a:t>Câu hỏi 2: Cho hình vẽ, khoảng cách giữa hai đường thẳng a//b là:</a:t>
            </a:r>
            <a:endParaRPr lang="en-US" sz="2400" dirty="0">
              <a:latin typeface="Georgia"/>
            </a:endParaRPr>
          </a:p>
        </p:txBody>
      </p:sp>
      <p:sp>
        <p:nvSpPr>
          <p:cNvPr id="23" name="mmprod_feedback_7000"/>
          <p:cNvSpPr/>
          <p:nvPr>
            <p:custDataLst>
              <p:tags r:id="rId3"/>
            </p:custDataLst>
          </p:nvPr>
        </p:nvSpPr>
        <p:spPr>
          <a:xfrm>
            <a:off x="685800" y="4038600"/>
            <a:ext cx="3413759" cy="68991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pt-BR" dirty="0" smtClean="0">
                <a:solidFill>
                  <a:srgbClr val="2B333C"/>
                </a:solidFill>
                <a:latin typeface="Georgia"/>
              </a:rPr>
              <a:t>Câu trả lời của em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24" name="mmprod_feedback_7002"/>
          <p:cNvSpPr/>
          <p:nvPr>
            <p:custDataLst>
              <p:tags r:id="rId4"/>
            </p:custDataLst>
          </p:nvPr>
        </p:nvSpPr>
        <p:spPr>
          <a:xfrm>
            <a:off x="685800" y="4038600"/>
            <a:ext cx="3413760" cy="68991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  <a:latin typeface="Georgia"/>
              </a:rPr>
              <a:t>Câu trả lời của em chưa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29" name="mmprod_feedback_7007"/>
          <p:cNvSpPr/>
          <p:nvPr>
            <p:custDataLst>
              <p:tags r:id="rId5"/>
            </p:custDataLst>
          </p:nvPr>
        </p:nvSpPr>
        <p:spPr>
          <a:xfrm>
            <a:off x="685800" y="4038600"/>
            <a:ext cx="3413761" cy="68991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  <a:latin typeface="Georgia"/>
              </a:rPr>
              <a:t>Em hãy hoàn thành câu hỏi để tiếp tục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grpSp>
        <p:nvGrpSpPr>
          <p:cNvPr id="32" name="mmprod_Button104"/>
          <p:cNvGrpSpPr/>
          <p:nvPr>
            <p:custDataLst>
              <p:tags r:id="rId6"/>
            </p:custDataLst>
          </p:nvPr>
        </p:nvGrpSpPr>
        <p:grpSpPr>
          <a:xfrm>
            <a:off x="6364732" y="5709483"/>
            <a:ext cx="1191260" cy="413949"/>
            <a:chOff x="6364732" y="5709483"/>
            <a:chExt cx="1191260" cy="413949"/>
          </a:xfrm>
        </p:grpSpPr>
        <p:sp>
          <p:nvSpPr>
            <p:cNvPr id="30" name="mmprod_ButtonShape104"/>
            <p:cNvSpPr/>
            <p:nvPr/>
          </p:nvSpPr>
          <p:spPr>
            <a:xfrm>
              <a:off x="636473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Trả lời</a:t>
              </a:r>
              <a:endParaRPr lang="en-US" sz="1400">
                <a:latin typeface="Georgia"/>
              </a:endParaRPr>
            </a:p>
          </p:txBody>
        </p:sp>
        <p:sp>
          <p:nvSpPr>
            <p:cNvPr id="31" name="mmprod_ButtonText105"/>
            <p:cNvSpPr/>
            <p:nvPr>
              <p:custDataLst>
                <p:tags r:id="rId26"/>
              </p:custDataLst>
            </p:nvPr>
          </p:nvSpPr>
          <p:spPr>
            <a:xfrm>
              <a:off x="639013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Trả lời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grpSp>
        <p:nvGrpSpPr>
          <p:cNvPr id="35" name="mmprod_Button106"/>
          <p:cNvGrpSpPr/>
          <p:nvPr>
            <p:custDataLst>
              <p:tags r:id="rId7"/>
            </p:custDataLst>
          </p:nvPr>
        </p:nvGrpSpPr>
        <p:grpSpPr>
          <a:xfrm>
            <a:off x="7644892" y="5709483"/>
            <a:ext cx="1191260" cy="413949"/>
            <a:chOff x="7644892" y="5709483"/>
            <a:chExt cx="1191260" cy="413949"/>
          </a:xfrm>
        </p:grpSpPr>
        <p:sp>
          <p:nvSpPr>
            <p:cNvPr id="33" name="mmprod_ButtonShape106"/>
            <p:cNvSpPr/>
            <p:nvPr/>
          </p:nvSpPr>
          <p:spPr>
            <a:xfrm>
              <a:off x="764489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Xóa</a:t>
              </a:r>
              <a:endParaRPr lang="en-US" sz="1400">
                <a:latin typeface="Georgia"/>
              </a:endParaRPr>
            </a:p>
          </p:txBody>
        </p:sp>
        <p:sp>
          <p:nvSpPr>
            <p:cNvPr id="34" name="mmprod_ButtonText107"/>
            <p:cNvSpPr/>
            <p:nvPr>
              <p:custDataLst>
                <p:tags r:id="rId25"/>
              </p:custDataLst>
            </p:nvPr>
          </p:nvSpPr>
          <p:spPr>
            <a:xfrm>
              <a:off x="767029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Xóa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609600" y="381000"/>
            <a:ext cx="7239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PHẦN I: ÔN KIẾN THỨC BỔ TRỢ</a:t>
            </a:r>
          </a:p>
          <a:p>
            <a:endParaRPr lang="en-US" dirty="0"/>
          </a:p>
        </p:txBody>
      </p:sp>
      <p:cxnSp>
        <p:nvCxnSpPr>
          <p:cNvPr id="67" name="Straight Connector 66"/>
          <p:cNvCxnSpPr/>
          <p:nvPr/>
        </p:nvCxnSpPr>
        <p:spPr>
          <a:xfrm>
            <a:off x="4800600" y="4495800"/>
            <a:ext cx="3429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>
            <a:off x="5562600" y="3657600"/>
            <a:ext cx="1676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5143500" y="3238500"/>
            <a:ext cx="1676400" cy="83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4838700" y="2933700"/>
            <a:ext cx="1676400" cy="1447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953000" y="2819400"/>
            <a:ext cx="31242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6248400" y="24384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4724400" y="4495800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410200" y="4495800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248400" y="449580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6400800" y="4343400"/>
            <a:ext cx="152400" cy="15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7924800" y="4191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7772400" y="251460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grpSp>
        <p:nvGrpSpPr>
          <p:cNvPr id="46" name="mmprod_answer10061"/>
          <p:cNvGrpSpPr/>
          <p:nvPr>
            <p:custDataLst>
              <p:tags r:id="rId8"/>
            </p:custDataLst>
          </p:nvPr>
        </p:nvGrpSpPr>
        <p:grpSpPr>
          <a:xfrm>
            <a:off x="457200" y="2438400"/>
            <a:ext cx="1295400" cy="304800"/>
            <a:chOff x="457200" y="2438400"/>
            <a:chExt cx="1295400" cy="304800"/>
          </a:xfrm>
        </p:grpSpPr>
        <p:sp>
          <p:nvSpPr>
            <p:cNvPr id="4" name="mmprod_s2_1041"/>
            <p:cNvSpPr txBox="1"/>
            <p:nvPr>
              <p:custDataLst>
                <p:tags r:id="rId22"/>
              </p:custDataLst>
            </p:nvPr>
          </p:nvSpPr>
          <p:spPr>
            <a:xfrm>
              <a:off x="790449" y="2438400"/>
              <a:ext cx="350838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A) </a:t>
              </a:r>
              <a:endParaRPr lang="en-US">
                <a:latin typeface="Georgia"/>
              </a:endParaRPr>
            </a:p>
          </p:txBody>
        </p:sp>
        <p:sp>
          <p:nvSpPr>
            <p:cNvPr id="5" name="mmprod_s1_1021"/>
            <p:cNvSpPr txBox="1"/>
            <p:nvPr>
              <p:custDataLst>
                <p:tags r:id="rId23"/>
              </p:custDataLst>
            </p:nvPr>
          </p:nvSpPr>
          <p:spPr>
            <a:xfrm>
              <a:off x="1146049" y="2438400"/>
              <a:ext cx="606551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AB</a:t>
              </a:r>
              <a:endParaRPr lang="en-US" dirty="0">
                <a:latin typeface="Georgia"/>
              </a:endParaRPr>
            </a:p>
          </p:txBody>
        </p:sp>
        <p:pic>
          <p:nvPicPr>
            <p:cNvPr id="45" name="mmprod_answer_input10061" descr="radio1.emf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28"/>
            <a:stretch>
              <a:fillRect/>
            </a:stretch>
          </p:blipFill>
          <p:spPr>
            <a:xfrm>
              <a:off x="457200" y="2473299"/>
              <a:ext cx="205646" cy="204522"/>
            </a:xfrm>
            <a:prstGeom prst="rect">
              <a:avLst/>
            </a:prstGeom>
          </p:spPr>
        </p:pic>
      </p:grpSp>
      <p:grpSp>
        <p:nvGrpSpPr>
          <p:cNvPr id="48" name="mmprod_answer10063"/>
          <p:cNvGrpSpPr/>
          <p:nvPr>
            <p:custDataLst>
              <p:tags r:id="rId9"/>
            </p:custDataLst>
          </p:nvPr>
        </p:nvGrpSpPr>
        <p:grpSpPr>
          <a:xfrm>
            <a:off x="2895600" y="2438400"/>
            <a:ext cx="1219200" cy="304800"/>
            <a:chOff x="2895600" y="2438400"/>
            <a:chExt cx="1219200" cy="304800"/>
          </a:xfrm>
        </p:grpSpPr>
        <p:sp>
          <p:nvSpPr>
            <p:cNvPr id="9" name="mmprod_s2_1042"/>
            <p:cNvSpPr txBox="1"/>
            <p:nvPr>
              <p:custDataLst>
                <p:tags r:id="rId19"/>
              </p:custDataLst>
            </p:nvPr>
          </p:nvSpPr>
          <p:spPr>
            <a:xfrm>
              <a:off x="3228849" y="2438400"/>
              <a:ext cx="346075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B) </a:t>
              </a:r>
              <a:endParaRPr lang="en-US">
                <a:latin typeface="Georgia"/>
              </a:endParaRPr>
            </a:p>
          </p:txBody>
        </p:sp>
        <p:sp>
          <p:nvSpPr>
            <p:cNvPr id="10" name="mmprod_s1_1022"/>
            <p:cNvSpPr txBox="1"/>
            <p:nvPr>
              <p:custDataLst>
                <p:tags r:id="rId20"/>
              </p:custDataLst>
            </p:nvPr>
          </p:nvSpPr>
          <p:spPr>
            <a:xfrm>
              <a:off x="3571749" y="2438400"/>
              <a:ext cx="543051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AH</a:t>
              </a:r>
              <a:endParaRPr lang="en-US" dirty="0">
                <a:latin typeface="Georgia"/>
              </a:endParaRPr>
            </a:p>
          </p:txBody>
        </p:sp>
        <p:pic>
          <p:nvPicPr>
            <p:cNvPr id="47" name="mmprod_answer_input10063" descr="radio2.emf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29"/>
            <a:stretch>
              <a:fillRect/>
            </a:stretch>
          </p:blipFill>
          <p:spPr>
            <a:xfrm>
              <a:off x="2895600" y="2473293"/>
              <a:ext cx="205646" cy="204522"/>
            </a:xfrm>
            <a:prstGeom prst="rect">
              <a:avLst/>
            </a:prstGeom>
          </p:spPr>
        </p:pic>
      </p:grpSp>
      <p:grpSp>
        <p:nvGrpSpPr>
          <p:cNvPr id="50" name="mmprod_answer10065"/>
          <p:cNvGrpSpPr/>
          <p:nvPr>
            <p:custDataLst>
              <p:tags r:id="rId10"/>
            </p:custDataLst>
          </p:nvPr>
        </p:nvGrpSpPr>
        <p:grpSpPr>
          <a:xfrm>
            <a:off x="457200" y="2895600"/>
            <a:ext cx="1447800" cy="304800"/>
            <a:chOff x="457200" y="2895600"/>
            <a:chExt cx="1447800" cy="304800"/>
          </a:xfrm>
        </p:grpSpPr>
        <p:sp>
          <p:nvSpPr>
            <p:cNvPr id="14" name="mmprod_s2_1043"/>
            <p:cNvSpPr txBox="1"/>
            <p:nvPr>
              <p:custDataLst>
                <p:tags r:id="rId16"/>
              </p:custDataLst>
            </p:nvPr>
          </p:nvSpPr>
          <p:spPr>
            <a:xfrm>
              <a:off x="790449" y="2895600"/>
              <a:ext cx="342900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C) </a:t>
              </a:r>
              <a:endParaRPr lang="en-US">
                <a:latin typeface="Georgia"/>
              </a:endParaRPr>
            </a:p>
          </p:txBody>
        </p:sp>
        <p:sp>
          <p:nvSpPr>
            <p:cNvPr id="15" name="mmprod_s1_1023"/>
            <p:cNvSpPr txBox="1"/>
            <p:nvPr>
              <p:custDataLst>
                <p:tags r:id="rId17"/>
              </p:custDataLst>
            </p:nvPr>
          </p:nvSpPr>
          <p:spPr>
            <a:xfrm>
              <a:off x="1133349" y="2895600"/>
              <a:ext cx="771651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AC</a:t>
              </a:r>
              <a:endParaRPr lang="en-US" dirty="0">
                <a:latin typeface="Georgia"/>
              </a:endParaRPr>
            </a:p>
          </p:txBody>
        </p:sp>
        <p:pic>
          <p:nvPicPr>
            <p:cNvPr id="49" name="mmprod_answer_input10065" descr="radio1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8"/>
            <a:stretch>
              <a:fillRect/>
            </a:stretch>
          </p:blipFill>
          <p:spPr>
            <a:xfrm>
              <a:off x="457200" y="2930499"/>
              <a:ext cx="205646" cy="204522"/>
            </a:xfrm>
            <a:prstGeom prst="rect">
              <a:avLst/>
            </a:prstGeom>
          </p:spPr>
        </p:pic>
      </p:grpSp>
      <p:grpSp>
        <p:nvGrpSpPr>
          <p:cNvPr id="52" name="mmprod_answer10067"/>
          <p:cNvGrpSpPr/>
          <p:nvPr>
            <p:custDataLst>
              <p:tags r:id="rId11"/>
            </p:custDataLst>
          </p:nvPr>
        </p:nvGrpSpPr>
        <p:grpSpPr>
          <a:xfrm>
            <a:off x="2895600" y="2895600"/>
            <a:ext cx="1219200" cy="304800"/>
            <a:chOff x="2895600" y="2895600"/>
            <a:chExt cx="1219200" cy="304800"/>
          </a:xfrm>
        </p:grpSpPr>
        <p:sp>
          <p:nvSpPr>
            <p:cNvPr id="19" name="mmprod_s2_1044"/>
            <p:cNvSpPr txBox="1"/>
            <p:nvPr>
              <p:custDataLst>
                <p:tags r:id="rId13"/>
              </p:custDataLst>
            </p:nvPr>
          </p:nvSpPr>
          <p:spPr>
            <a:xfrm>
              <a:off x="3228849" y="2895600"/>
              <a:ext cx="368300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D) </a:t>
              </a:r>
              <a:endParaRPr lang="en-US">
                <a:latin typeface="Georgia"/>
              </a:endParaRPr>
            </a:p>
          </p:txBody>
        </p:sp>
        <p:sp>
          <p:nvSpPr>
            <p:cNvPr id="20" name="mmprod_s1_1024"/>
            <p:cNvSpPr txBox="1"/>
            <p:nvPr>
              <p:custDataLst>
                <p:tags r:id="rId14"/>
              </p:custDataLst>
            </p:nvPr>
          </p:nvSpPr>
          <p:spPr>
            <a:xfrm>
              <a:off x="3597149" y="2895600"/>
              <a:ext cx="517651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CH</a:t>
              </a:r>
              <a:endParaRPr lang="en-US" dirty="0">
                <a:latin typeface="Georgia"/>
              </a:endParaRPr>
            </a:p>
          </p:txBody>
        </p:sp>
        <p:pic>
          <p:nvPicPr>
            <p:cNvPr id="51" name="mmprod_answer_input10067" descr="radio1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8"/>
            <a:stretch>
              <a:fillRect/>
            </a:stretch>
          </p:blipFill>
          <p:spPr>
            <a:xfrm>
              <a:off x="2895600" y="2930499"/>
              <a:ext cx="205646" cy="204522"/>
            </a:xfrm>
            <a:prstGeom prst="rect">
              <a:avLst/>
            </a:prstGeom>
          </p:spPr>
        </p:pic>
      </p:grpSp>
      <p:pic>
        <p:nvPicPr>
          <p:cNvPr id="53" name="FILE_20200421_202321_sl6.mp3">
            <a:hlinkClick r:id="" action="ppaction://media"/>
          </p:cNvPr>
          <p:cNvPicPr>
            <a:picLocks noRot="1" noChangeAspect="1"/>
          </p:cNvPicPr>
          <p:nvPr>
            <a:audioFile r:link="rId12"/>
          </p:nvPr>
        </p:nvPicPr>
        <p:blipFill>
          <a:blip r:embed="rId30"/>
          <a:stretch>
            <a:fillRect/>
          </a:stretch>
        </p:blipFill>
        <p:spPr>
          <a:xfrm>
            <a:off x="381000" y="60960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25556" fill="hold"/>
                                        <p:tgtEl>
                                          <p:spTgt spid="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"/>
                </p:tgtEl>
              </p:cMediaNode>
            </p:audio>
          </p:childTnLst>
        </p:cTn>
      </p:par>
    </p:tnLst>
    <p:bldLst>
      <p:bldP spid="23" grpId="0" animBg="1" autoUpdateAnimBg="0"/>
      <p:bldP spid="24" grpId="0" animBg="1" autoUpdateAnimBg="0"/>
      <p:bldP spid="2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457200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/>
            </a:r>
            <a:br>
              <a:rPr lang="en-US" sz="24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PHẦN II: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TÍNH CHẤT TIA PHÂN GIÁC CỦA MỘT GÓC</a:t>
            </a:r>
            <a:endParaRPr lang="en-US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00B050"/>
                </a:solidFill>
              </a:rPr>
              <a:t>Định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lí</a:t>
            </a:r>
            <a:r>
              <a:rPr lang="en-US" dirty="0" smtClean="0">
                <a:solidFill>
                  <a:srgbClr val="00B050"/>
                </a:solidFill>
              </a:rPr>
              <a:t> 1: </a:t>
            </a:r>
            <a:r>
              <a:rPr lang="en-US" dirty="0" err="1" smtClean="0">
                <a:solidFill>
                  <a:srgbClr val="00B050"/>
                </a:solidFill>
              </a:rPr>
              <a:t>Định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lí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thuận</a:t>
            </a:r>
            <a:endParaRPr lang="en-US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Điểm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nằm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trên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tia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phân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giác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một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góc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thì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cách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đều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hai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cạnh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của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góc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</a:rPr>
              <a:t>đó</a:t>
            </a:r>
            <a:endParaRPr lang="en-US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00B050"/>
                </a:solidFill>
              </a:rPr>
              <a:t>Chứng</a:t>
            </a:r>
            <a:r>
              <a:rPr lang="en-US" dirty="0" smtClean="0">
                <a:solidFill>
                  <a:srgbClr val="00B050"/>
                </a:solidFill>
              </a:rPr>
              <a:t> minh 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1: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về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tính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chất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các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điểm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thuộc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tia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giác</a:t>
            </a:r>
            <a:endParaRPr lang="en-US" sz="24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505200"/>
            <a:ext cx="525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Hai</a:t>
            </a:r>
            <a:r>
              <a:rPr lang="en-US" sz="2200" dirty="0" smtClean="0"/>
              <a:t> tam </a:t>
            </a:r>
            <a:r>
              <a:rPr lang="en-US" sz="2200" dirty="0" err="1" smtClean="0"/>
              <a:t>giác</a:t>
            </a:r>
            <a:r>
              <a:rPr lang="en-US" sz="2200" dirty="0" smtClean="0"/>
              <a:t> </a:t>
            </a:r>
            <a:r>
              <a:rPr lang="en-US" sz="2200" dirty="0" err="1" smtClean="0"/>
              <a:t>vuông</a:t>
            </a:r>
            <a:r>
              <a:rPr lang="en-US" sz="2200" dirty="0" smtClean="0"/>
              <a:t> MOA </a:t>
            </a:r>
            <a:r>
              <a:rPr lang="en-US" sz="2200" dirty="0" err="1" smtClean="0"/>
              <a:t>và</a:t>
            </a:r>
            <a:r>
              <a:rPr lang="en-US" sz="2200" dirty="0" smtClean="0"/>
              <a:t> MOB </a:t>
            </a:r>
            <a:r>
              <a:rPr lang="en-US" sz="2200" dirty="0" err="1" smtClean="0"/>
              <a:t>có</a:t>
            </a:r>
            <a:r>
              <a:rPr lang="en-US" sz="2200" dirty="0" smtClean="0"/>
              <a:t>:</a:t>
            </a:r>
          </a:p>
          <a:p>
            <a:pPr>
              <a:buFontTx/>
              <a:buChar char="-"/>
            </a:pPr>
            <a:r>
              <a:rPr lang="en-US" sz="2200" dirty="0" err="1" smtClean="0"/>
              <a:t>Cạnh</a:t>
            </a:r>
            <a:r>
              <a:rPr lang="en-US" sz="2200" dirty="0" smtClean="0"/>
              <a:t> </a:t>
            </a:r>
            <a:r>
              <a:rPr lang="en-US" sz="2200" dirty="0" err="1" smtClean="0"/>
              <a:t>huyền</a:t>
            </a:r>
            <a:r>
              <a:rPr lang="en-US" sz="2200" dirty="0" smtClean="0"/>
              <a:t> OM </a:t>
            </a:r>
            <a:r>
              <a:rPr lang="en-US" sz="2200" dirty="0" err="1" smtClean="0"/>
              <a:t>chung</a:t>
            </a: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 </a:t>
            </a:r>
            <a:r>
              <a:rPr lang="en-US" sz="2200" dirty="0" err="1" smtClean="0"/>
              <a:t>Góc</a:t>
            </a:r>
            <a:r>
              <a:rPr lang="en-US" sz="2200" dirty="0" smtClean="0"/>
              <a:t> MOA = </a:t>
            </a:r>
            <a:r>
              <a:rPr lang="en-US" sz="2200" dirty="0" err="1" smtClean="0"/>
              <a:t>góc</a:t>
            </a:r>
            <a:r>
              <a:rPr lang="en-US" sz="2200" dirty="0" smtClean="0"/>
              <a:t> MOB</a:t>
            </a:r>
          </a:p>
          <a:p>
            <a:pPr>
              <a:buFontTx/>
              <a:buChar char="-"/>
            </a:pPr>
            <a:r>
              <a:rPr lang="en-US" sz="2200" dirty="0" smtClean="0"/>
              <a:t> Do </a:t>
            </a:r>
            <a:r>
              <a:rPr lang="en-US" sz="2200" dirty="0" err="1" smtClean="0"/>
              <a:t>đó</a:t>
            </a:r>
            <a:r>
              <a:rPr lang="en-US" sz="2200" dirty="0" smtClean="0"/>
              <a:t> MOA=MOB </a:t>
            </a:r>
            <a:r>
              <a:rPr lang="en-US" sz="2400" dirty="0" smtClean="0"/>
              <a:t>(</a:t>
            </a:r>
            <a:r>
              <a:rPr lang="en-US" dirty="0" err="1" smtClean="0"/>
              <a:t>Cạnh</a:t>
            </a:r>
            <a:r>
              <a:rPr lang="en-US" dirty="0" smtClean="0"/>
              <a:t> </a:t>
            </a:r>
            <a:r>
              <a:rPr lang="en-US" dirty="0" err="1" smtClean="0"/>
              <a:t>huyền-Góc</a:t>
            </a:r>
            <a:r>
              <a:rPr lang="en-US" dirty="0" smtClean="0"/>
              <a:t> </a:t>
            </a:r>
            <a:r>
              <a:rPr lang="en-US" dirty="0" err="1" smtClean="0"/>
              <a:t>nhọn</a:t>
            </a:r>
            <a:r>
              <a:rPr lang="en-US" sz="2400" dirty="0" smtClean="0"/>
              <a:t>)</a:t>
            </a:r>
          </a:p>
          <a:p>
            <a:r>
              <a:rPr lang="en-US" sz="2200" dirty="0" err="1" smtClean="0"/>
              <a:t>Suy</a:t>
            </a:r>
            <a:r>
              <a:rPr lang="en-US" sz="2200" dirty="0" smtClean="0"/>
              <a:t> </a:t>
            </a:r>
            <a:r>
              <a:rPr lang="en-US" sz="2200" dirty="0" err="1" smtClean="0"/>
              <a:t>ra</a:t>
            </a:r>
            <a:r>
              <a:rPr lang="en-US" sz="2200" dirty="0" smtClean="0"/>
              <a:t> MA=MB</a:t>
            </a:r>
          </a:p>
        </p:txBody>
      </p: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5715000" y="3200400"/>
            <a:ext cx="2487613" cy="1971675"/>
            <a:chOff x="1793875" y="3224213"/>
            <a:chExt cx="2487613" cy="1971675"/>
          </a:xfrm>
        </p:grpSpPr>
        <p:grpSp>
          <p:nvGrpSpPr>
            <p:cNvPr id="1028" name="Group 72"/>
            <p:cNvGrpSpPr>
              <a:grpSpLocks/>
            </p:cNvGrpSpPr>
            <p:nvPr/>
          </p:nvGrpSpPr>
          <p:grpSpPr bwMode="auto">
            <a:xfrm>
              <a:off x="1793875" y="3224213"/>
              <a:ext cx="2487613" cy="1971675"/>
              <a:chOff x="1793875" y="3224213"/>
              <a:chExt cx="2487613" cy="1971675"/>
            </a:xfrm>
          </p:grpSpPr>
          <p:grpSp>
            <p:nvGrpSpPr>
              <p:cNvPr id="1029" name="Group 49"/>
              <p:cNvGrpSpPr>
                <a:grpSpLocks noChangeAspect="1"/>
              </p:cNvGrpSpPr>
              <p:nvPr/>
            </p:nvGrpSpPr>
            <p:grpSpPr bwMode="auto">
              <a:xfrm>
                <a:off x="1793875" y="3224213"/>
                <a:ext cx="2487613" cy="1971675"/>
                <a:chOff x="1130" y="2031"/>
                <a:chExt cx="1567" cy="1242"/>
              </a:xfrm>
            </p:grpSpPr>
            <p:sp>
              <p:nvSpPr>
                <p:cNvPr id="1030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1235" y="2137"/>
                  <a:ext cx="1365" cy="505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1" name="Line 51"/>
                <p:cNvSpPr>
                  <a:spLocks noChangeShapeType="1"/>
                </p:cNvSpPr>
                <p:nvPr/>
              </p:nvSpPr>
              <p:spPr bwMode="auto">
                <a:xfrm>
                  <a:off x="1235" y="2642"/>
                  <a:ext cx="1370" cy="56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2" name="Line 52"/>
                <p:cNvSpPr>
                  <a:spLocks noChangeShapeType="1"/>
                </p:cNvSpPr>
                <p:nvPr/>
              </p:nvSpPr>
              <p:spPr bwMode="auto">
                <a:xfrm>
                  <a:off x="2199" y="2284"/>
                  <a:ext cx="132" cy="358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3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2173" y="2642"/>
                  <a:ext cx="158" cy="385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4" name="Line 54"/>
                <p:cNvSpPr>
                  <a:spLocks noChangeShapeType="1"/>
                </p:cNvSpPr>
                <p:nvPr/>
              </p:nvSpPr>
              <p:spPr bwMode="auto">
                <a:xfrm>
                  <a:off x="2131" y="2310"/>
                  <a:ext cx="26" cy="64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5" name="Line 55"/>
                <p:cNvSpPr>
                  <a:spLocks noChangeShapeType="1"/>
                </p:cNvSpPr>
                <p:nvPr/>
              </p:nvSpPr>
              <p:spPr bwMode="auto">
                <a:xfrm flipH="1">
                  <a:off x="2157" y="2347"/>
                  <a:ext cx="63" cy="27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6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2104" y="2932"/>
                  <a:ext cx="32" cy="68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7" name="Line 57"/>
                <p:cNvSpPr>
                  <a:spLocks noChangeShapeType="1"/>
                </p:cNvSpPr>
                <p:nvPr/>
              </p:nvSpPr>
              <p:spPr bwMode="auto">
                <a:xfrm>
                  <a:off x="2136" y="2932"/>
                  <a:ext cx="63" cy="26"/>
                </a:xfrm>
                <a:prstGeom prst="line">
                  <a:avLst/>
                </a:prstGeom>
                <a:noFill/>
                <a:ln w="7938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8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2236" y="2442"/>
                  <a:ext cx="69" cy="3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9" name="Line 59"/>
                <p:cNvSpPr>
                  <a:spLocks noChangeShapeType="1"/>
                </p:cNvSpPr>
                <p:nvPr/>
              </p:nvSpPr>
              <p:spPr bwMode="auto">
                <a:xfrm>
                  <a:off x="2215" y="2832"/>
                  <a:ext cx="63" cy="3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0" name="Rectangle 60"/>
                <p:cNvSpPr>
                  <a:spLocks noChangeArrowheads="1"/>
                </p:cNvSpPr>
                <p:nvPr/>
              </p:nvSpPr>
              <p:spPr bwMode="auto">
                <a:xfrm>
                  <a:off x="2378" y="2703"/>
                  <a:ext cx="90" cy="1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M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1" name="Rectangle 61"/>
                <p:cNvSpPr>
                  <a:spLocks noChangeArrowheads="1"/>
                </p:cNvSpPr>
                <p:nvPr/>
              </p:nvSpPr>
              <p:spPr bwMode="auto">
                <a:xfrm>
                  <a:off x="2637" y="3158"/>
                  <a:ext cx="48" cy="1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y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2" name="Rectangle 62"/>
                <p:cNvSpPr>
                  <a:spLocks noChangeArrowheads="1"/>
                </p:cNvSpPr>
                <p:nvPr/>
              </p:nvSpPr>
              <p:spPr bwMode="auto">
                <a:xfrm>
                  <a:off x="2631" y="2031"/>
                  <a:ext cx="66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x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3" name="Rectangle 63"/>
                <p:cNvSpPr>
                  <a:spLocks noChangeArrowheads="1"/>
                </p:cNvSpPr>
                <p:nvPr/>
              </p:nvSpPr>
              <p:spPr bwMode="auto">
                <a:xfrm>
                  <a:off x="2099" y="3058"/>
                  <a:ext cx="90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B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4" name="Rectangle 64"/>
                <p:cNvSpPr>
                  <a:spLocks noChangeArrowheads="1"/>
                </p:cNvSpPr>
                <p:nvPr/>
              </p:nvSpPr>
              <p:spPr bwMode="auto">
                <a:xfrm>
                  <a:off x="1130" y="2579"/>
                  <a:ext cx="93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VNI-Times" pitchFamily="2" charset="0"/>
                      <a:cs typeface="Arial" pitchFamily="34" charset="0"/>
                    </a:rPr>
                    <a:t>O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5" name="Oval 65"/>
                <p:cNvSpPr>
                  <a:spLocks noChangeArrowheads="1"/>
                </p:cNvSpPr>
                <p:nvPr/>
              </p:nvSpPr>
              <p:spPr bwMode="auto">
                <a:xfrm>
                  <a:off x="1225" y="2632"/>
                  <a:ext cx="21" cy="21"/>
                </a:xfrm>
                <a:prstGeom prst="ellipse">
                  <a:avLst/>
                </a:pr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1046" name="Picture 75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616100" y="4103914"/>
                <a:ext cx="204788" cy="2047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47" name="Picture 7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00400" y="3276600"/>
              <a:ext cx="4000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42" name="Straight Connector 41"/>
          <p:cNvCxnSpPr/>
          <p:nvPr/>
        </p:nvCxnSpPr>
        <p:spPr>
          <a:xfrm rot="16200000" flipH="1">
            <a:off x="7183438" y="2951164"/>
            <a:ext cx="20639" cy="250031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FILE_20200421_202321_sl7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457200" y="60198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47439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</p:childTnLst>
        </p:cTn>
      </p:par>
    </p:tnLst>
    <p:bldLst>
      <p:bldP spid="2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mprod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81000" y="1981200"/>
            <a:ext cx="8534400" cy="758952"/>
          </a:xfrm>
          <a:effectLst/>
        </p:spPr>
        <p:txBody>
          <a:bodyPr wrap="square" lIns="0" tIns="0" rIns="0" bIns="0" anchor="b">
            <a:noAutofit/>
          </a:bodyPr>
          <a:lstStyle/>
          <a:p>
            <a:r>
              <a:rPr lang="vi-VN" sz="2400" smtClean="0"/>
              <a:t>Cho tam giác ABC cân tại A, M là trung điểm của BC.</a:t>
            </a:r>
            <a:br>
              <a:rPr lang="vi-VN" sz="2400" smtClean="0"/>
            </a:br>
            <a:r>
              <a:rPr lang="vi-VN" sz="2400" smtClean="0"/>
              <a:t>Điểm M có cách đều hai cạnh AB, AC không?</a:t>
            </a:r>
            <a:endParaRPr lang="en-US" sz="2400" dirty="0">
              <a:latin typeface="Georgia"/>
            </a:endParaRPr>
          </a:p>
        </p:txBody>
      </p:sp>
      <p:sp>
        <p:nvSpPr>
          <p:cNvPr id="13" name="mmprod_feedback_7000"/>
          <p:cNvSpPr/>
          <p:nvPr>
            <p:custDataLst>
              <p:tags r:id="rId3"/>
            </p:custDataLst>
          </p:nvPr>
        </p:nvSpPr>
        <p:spPr>
          <a:xfrm>
            <a:off x="1219200" y="4724400"/>
            <a:ext cx="3413759" cy="68991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pt-BR" smtClean="0">
                <a:solidFill>
                  <a:srgbClr val="2B333C"/>
                </a:solidFill>
                <a:latin typeface="Georgia"/>
              </a:rPr>
              <a:t>Câu trả lời của em chính xác!</a:t>
            </a:r>
            <a:endParaRPr lang="en-US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14" name="mmprod_feedback_7002"/>
          <p:cNvSpPr/>
          <p:nvPr>
            <p:custDataLst>
              <p:tags r:id="rId4"/>
            </p:custDataLst>
          </p:nvPr>
        </p:nvSpPr>
        <p:spPr>
          <a:xfrm>
            <a:off x="1219200" y="4724400"/>
            <a:ext cx="3413760" cy="68991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</a:rPr>
              <a:t>Câu trả lời của em chưa chính xác!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sp>
        <p:nvSpPr>
          <p:cNvPr id="19" name="mmprod_feedback_7007"/>
          <p:cNvSpPr/>
          <p:nvPr>
            <p:custDataLst>
              <p:tags r:id="rId5"/>
            </p:custDataLst>
          </p:nvPr>
        </p:nvSpPr>
        <p:spPr>
          <a:xfrm>
            <a:off x="1219200" y="4724400"/>
            <a:ext cx="3413761" cy="68991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vi-VN" dirty="0" smtClean="0">
                <a:solidFill>
                  <a:srgbClr val="2B333C"/>
                </a:solidFill>
              </a:rPr>
              <a:t>Em hãy hoàn thành câu hỏi để tiếp tục</a:t>
            </a:r>
            <a:endParaRPr lang="en-US" dirty="0">
              <a:solidFill>
                <a:srgbClr val="2B333C"/>
              </a:solidFill>
              <a:latin typeface="Georgia"/>
            </a:endParaRPr>
          </a:p>
        </p:txBody>
      </p:sp>
      <p:grpSp>
        <p:nvGrpSpPr>
          <p:cNvPr id="22" name="mmprod_Button104"/>
          <p:cNvGrpSpPr/>
          <p:nvPr>
            <p:custDataLst>
              <p:tags r:id="rId6"/>
            </p:custDataLst>
          </p:nvPr>
        </p:nvGrpSpPr>
        <p:grpSpPr>
          <a:xfrm>
            <a:off x="6364732" y="5709483"/>
            <a:ext cx="1191260" cy="413949"/>
            <a:chOff x="6364732" y="5709483"/>
            <a:chExt cx="1191260" cy="413949"/>
          </a:xfrm>
        </p:grpSpPr>
        <p:sp>
          <p:nvSpPr>
            <p:cNvPr id="20" name="mmprod_ButtonShape104"/>
            <p:cNvSpPr/>
            <p:nvPr/>
          </p:nvSpPr>
          <p:spPr>
            <a:xfrm>
              <a:off x="636473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Trả lời</a:t>
              </a:r>
              <a:endParaRPr lang="en-US" sz="1400">
                <a:latin typeface="Georgia"/>
              </a:endParaRPr>
            </a:p>
          </p:txBody>
        </p:sp>
        <p:sp>
          <p:nvSpPr>
            <p:cNvPr id="21" name="mmprod_ButtonText105"/>
            <p:cNvSpPr/>
            <p:nvPr>
              <p:custDataLst>
                <p:tags r:id="rId18"/>
              </p:custDataLst>
            </p:nvPr>
          </p:nvSpPr>
          <p:spPr>
            <a:xfrm>
              <a:off x="639013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Trả lời</a:t>
              </a:r>
              <a:endParaRPr lang="en-US" sz="1400" dirty="0">
                <a:solidFill>
                  <a:srgbClr val="2B333C"/>
                </a:solidFill>
                <a:latin typeface="Georgia"/>
              </a:endParaRPr>
            </a:p>
          </p:txBody>
        </p:sp>
      </p:grpSp>
      <p:grpSp>
        <p:nvGrpSpPr>
          <p:cNvPr id="25" name="mmprod_Button106"/>
          <p:cNvGrpSpPr/>
          <p:nvPr>
            <p:custDataLst>
              <p:tags r:id="rId7"/>
            </p:custDataLst>
          </p:nvPr>
        </p:nvGrpSpPr>
        <p:grpSpPr>
          <a:xfrm>
            <a:off x="7644892" y="5709483"/>
            <a:ext cx="1191260" cy="413949"/>
            <a:chOff x="7644892" y="5709483"/>
            <a:chExt cx="1191260" cy="413949"/>
          </a:xfrm>
        </p:grpSpPr>
        <p:sp>
          <p:nvSpPr>
            <p:cNvPr id="23" name="mmprod_ButtonShape106"/>
            <p:cNvSpPr/>
            <p:nvPr/>
          </p:nvSpPr>
          <p:spPr>
            <a:xfrm>
              <a:off x="7644892" y="5709483"/>
              <a:ext cx="1191260" cy="4139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A0A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smtClean="0">
                  <a:latin typeface="Georgia"/>
                </a:rPr>
                <a:t>Xóa</a:t>
              </a:r>
              <a:endParaRPr lang="en-US" sz="1400">
                <a:latin typeface="Georgia"/>
              </a:endParaRPr>
            </a:p>
          </p:txBody>
        </p:sp>
        <p:sp>
          <p:nvSpPr>
            <p:cNvPr id="24" name="mmprod_ButtonText107"/>
            <p:cNvSpPr/>
            <p:nvPr>
              <p:custDataLst>
                <p:tags r:id="rId17"/>
              </p:custDataLst>
            </p:nvPr>
          </p:nvSpPr>
          <p:spPr>
            <a:xfrm>
              <a:off x="7670292" y="5734883"/>
              <a:ext cx="1140460" cy="363149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CCCCC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Autofit/>
            </a:bodyPr>
            <a:lstStyle/>
            <a:p>
              <a:pPr algn="ctr"/>
              <a:r>
                <a:rPr lang="en-US" sz="1400" smtClean="0">
                  <a:solidFill>
                    <a:srgbClr val="2B333C"/>
                  </a:solidFill>
                  <a:latin typeface="Georgia"/>
                </a:rPr>
                <a:t>Xóa</a:t>
              </a:r>
              <a:endParaRPr lang="en-US" sz="1400">
                <a:solidFill>
                  <a:srgbClr val="2B333C"/>
                </a:solidFill>
                <a:latin typeface="Georgia"/>
              </a:endParaRPr>
            </a:p>
          </p:txBody>
        </p:sp>
      </p:grpSp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1524000"/>
            <a:ext cx="8503920" cy="46482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itchFamily="2" charset="2"/>
              <a:buChar char="v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Vận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dụng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định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lí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thuận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228600" y="228600"/>
            <a:ext cx="8534400" cy="457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PHẦN II: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TÍNH CHẤT TIA PHÂN GIÁC CỦA MỘT GÓC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1: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về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tính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chất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các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điểm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thuộc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tia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giác</a:t>
            </a:r>
            <a:endParaRPr lang="en-US" sz="24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22532" name="Line 7"/>
          <p:cNvSpPr>
            <a:spLocks noChangeShapeType="1"/>
          </p:cNvSpPr>
          <p:nvPr/>
        </p:nvSpPr>
        <p:spPr bwMode="auto">
          <a:xfrm>
            <a:off x="5353050" y="4914900"/>
            <a:ext cx="2190750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Line 9"/>
          <p:cNvSpPr>
            <a:spLocks noChangeShapeType="1"/>
          </p:cNvSpPr>
          <p:nvPr/>
        </p:nvSpPr>
        <p:spPr bwMode="auto">
          <a:xfrm flipH="1">
            <a:off x="5353050" y="3057525"/>
            <a:ext cx="1095375" cy="18573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5" name="Line 10"/>
          <p:cNvSpPr>
            <a:spLocks noChangeShapeType="1"/>
          </p:cNvSpPr>
          <p:nvPr/>
        </p:nvSpPr>
        <p:spPr bwMode="auto">
          <a:xfrm>
            <a:off x="6448425" y="3057525"/>
            <a:ext cx="1095375" cy="18573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6" name="Line 17"/>
          <p:cNvSpPr>
            <a:spLocks noChangeShapeType="1"/>
          </p:cNvSpPr>
          <p:nvPr/>
        </p:nvSpPr>
        <p:spPr bwMode="auto">
          <a:xfrm>
            <a:off x="5895975" y="4838700"/>
            <a:ext cx="1588" cy="1333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7" name="Line 18"/>
          <p:cNvSpPr>
            <a:spLocks noChangeShapeType="1"/>
          </p:cNvSpPr>
          <p:nvPr/>
        </p:nvSpPr>
        <p:spPr bwMode="auto">
          <a:xfrm>
            <a:off x="7038975" y="4848225"/>
            <a:ext cx="1588" cy="1333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8" name="Line 19"/>
          <p:cNvSpPr>
            <a:spLocks noChangeShapeType="1"/>
          </p:cNvSpPr>
          <p:nvPr/>
        </p:nvSpPr>
        <p:spPr bwMode="auto">
          <a:xfrm>
            <a:off x="5867400" y="3886200"/>
            <a:ext cx="114300" cy="666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9" name="Line 20"/>
          <p:cNvSpPr>
            <a:spLocks noChangeShapeType="1"/>
          </p:cNvSpPr>
          <p:nvPr/>
        </p:nvSpPr>
        <p:spPr bwMode="auto">
          <a:xfrm>
            <a:off x="5838825" y="3933825"/>
            <a:ext cx="114300" cy="7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0" name="Line 21"/>
          <p:cNvSpPr>
            <a:spLocks noChangeShapeType="1"/>
          </p:cNvSpPr>
          <p:nvPr/>
        </p:nvSpPr>
        <p:spPr bwMode="auto">
          <a:xfrm flipH="1">
            <a:off x="6896100" y="3876675"/>
            <a:ext cx="114300" cy="7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 flipH="1">
            <a:off x="6924675" y="3924300"/>
            <a:ext cx="123825" cy="7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51" name="Rectangle 25"/>
          <p:cNvSpPr>
            <a:spLocks noChangeArrowheads="1"/>
          </p:cNvSpPr>
          <p:nvPr/>
        </p:nvSpPr>
        <p:spPr bwMode="auto">
          <a:xfrm>
            <a:off x="6400800" y="4953000"/>
            <a:ext cx="3238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VNI-Times" pitchFamily="2" charset="0"/>
                <a:cs typeface="Arial" pitchFamily="34" charset="0"/>
              </a:rPr>
              <a:t>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2" name="Rectangle 27"/>
          <p:cNvSpPr>
            <a:spLocks noChangeArrowheads="1"/>
          </p:cNvSpPr>
          <p:nvPr/>
        </p:nvSpPr>
        <p:spPr bwMode="auto">
          <a:xfrm>
            <a:off x="5181600" y="4800600"/>
            <a:ext cx="2667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NI-Times" pitchFamily="2" charset="0"/>
                <a:cs typeface="Arial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3" name="Rectangle 28"/>
          <p:cNvSpPr>
            <a:spLocks noChangeArrowheads="1"/>
          </p:cNvSpPr>
          <p:nvPr/>
        </p:nvSpPr>
        <p:spPr bwMode="auto">
          <a:xfrm>
            <a:off x="6400800" y="2743200"/>
            <a:ext cx="2667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NI-Times" pitchFamily="2" charset="0"/>
                <a:cs typeface="Arial" pitchFamily="34" charset="0"/>
              </a:rPr>
              <a:t>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4" name="Oval 29"/>
          <p:cNvSpPr>
            <a:spLocks noChangeArrowheads="1"/>
          </p:cNvSpPr>
          <p:nvPr/>
        </p:nvSpPr>
        <p:spPr bwMode="auto">
          <a:xfrm>
            <a:off x="6429375" y="4895850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543800" y="4800600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grpSp>
        <p:nvGrpSpPr>
          <p:cNvPr id="42" name="mmprod_answer10090"/>
          <p:cNvGrpSpPr/>
          <p:nvPr>
            <p:custDataLst>
              <p:tags r:id="rId8"/>
            </p:custDataLst>
          </p:nvPr>
        </p:nvGrpSpPr>
        <p:grpSpPr>
          <a:xfrm>
            <a:off x="1295400" y="3124200"/>
            <a:ext cx="2743200" cy="304800"/>
            <a:chOff x="1295400" y="3124200"/>
            <a:chExt cx="2743200" cy="304800"/>
          </a:xfrm>
        </p:grpSpPr>
        <p:sp>
          <p:nvSpPr>
            <p:cNvPr id="4" name="mmprod_s2_1041"/>
            <p:cNvSpPr txBox="1"/>
            <p:nvPr>
              <p:custDataLst>
                <p:tags r:id="rId14"/>
              </p:custDataLst>
            </p:nvPr>
          </p:nvSpPr>
          <p:spPr>
            <a:xfrm>
              <a:off x="1628648" y="3124200"/>
              <a:ext cx="350838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smtClean="0">
                  <a:latin typeface="Georgia"/>
                </a:rPr>
                <a:t>A) </a:t>
              </a:r>
              <a:endParaRPr lang="en-US">
                <a:latin typeface="Georgia"/>
              </a:endParaRPr>
            </a:p>
          </p:txBody>
        </p:sp>
        <p:sp>
          <p:nvSpPr>
            <p:cNvPr id="5" name="mmprod_s1_1021"/>
            <p:cNvSpPr txBox="1"/>
            <p:nvPr>
              <p:custDataLst>
                <p:tags r:id="rId15"/>
              </p:custDataLst>
            </p:nvPr>
          </p:nvSpPr>
          <p:spPr>
            <a:xfrm>
              <a:off x="1984249" y="3124200"/>
              <a:ext cx="2054351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CÓ</a:t>
              </a:r>
              <a:endParaRPr lang="en-US" dirty="0">
                <a:latin typeface="Georgia"/>
              </a:endParaRPr>
            </a:p>
          </p:txBody>
        </p:sp>
        <p:pic>
          <p:nvPicPr>
            <p:cNvPr id="41" name="mmprod_answer_input10090" descr="radio2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0"/>
            <a:stretch>
              <a:fillRect/>
            </a:stretch>
          </p:blipFill>
          <p:spPr>
            <a:xfrm>
              <a:off x="1295400" y="3159099"/>
              <a:ext cx="205646" cy="204522"/>
            </a:xfrm>
            <a:prstGeom prst="rect">
              <a:avLst/>
            </a:prstGeom>
          </p:spPr>
        </p:pic>
      </p:grpSp>
      <p:grpSp>
        <p:nvGrpSpPr>
          <p:cNvPr id="44" name="mmprod_answer10092"/>
          <p:cNvGrpSpPr/>
          <p:nvPr>
            <p:custDataLst>
              <p:tags r:id="rId9"/>
            </p:custDataLst>
          </p:nvPr>
        </p:nvGrpSpPr>
        <p:grpSpPr>
          <a:xfrm>
            <a:off x="1295400" y="3733800"/>
            <a:ext cx="3823207" cy="304800"/>
            <a:chOff x="1295400" y="3733800"/>
            <a:chExt cx="3823207" cy="304800"/>
          </a:xfrm>
        </p:grpSpPr>
        <p:sp>
          <p:nvSpPr>
            <p:cNvPr id="9" name="mmprod_s2_1042"/>
            <p:cNvSpPr txBox="1"/>
            <p:nvPr>
              <p:custDataLst>
                <p:tags r:id="rId11"/>
              </p:custDataLst>
            </p:nvPr>
          </p:nvSpPr>
          <p:spPr>
            <a:xfrm>
              <a:off x="1628648" y="3733800"/>
              <a:ext cx="346075" cy="274320"/>
            </a:xfrm>
            <a:prstGeom prst="rect">
              <a:avLst/>
            </a:prstGeom>
            <a:noFill/>
            <a:effectLst/>
          </p:spPr>
          <p:txBody>
            <a:bodyPr vert="horz" wrap="none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B) </a:t>
              </a:r>
              <a:endParaRPr lang="en-US" dirty="0">
                <a:latin typeface="Georgia"/>
              </a:endParaRPr>
            </a:p>
          </p:txBody>
        </p:sp>
        <p:sp>
          <p:nvSpPr>
            <p:cNvPr id="10" name="mmprod_s1_1022"/>
            <p:cNvSpPr txBox="1"/>
            <p:nvPr>
              <p:custDataLst>
                <p:tags r:id="rId12"/>
              </p:custDataLst>
            </p:nvPr>
          </p:nvSpPr>
          <p:spPr>
            <a:xfrm>
              <a:off x="1971548" y="3733800"/>
              <a:ext cx="3147059" cy="304800"/>
            </a:xfrm>
            <a:prstGeom prst="rect">
              <a:avLst/>
            </a:prstGeom>
            <a:noFill/>
            <a:effectLst/>
          </p:spPr>
          <p:txBody>
            <a:bodyPr vert="horz" lIns="0" tIns="0" rIns="0" bIns="0" rtlCol="0" anchor="ctr">
              <a:noAutofit/>
            </a:bodyPr>
            <a:lstStyle/>
            <a:p>
              <a:r>
                <a:rPr lang="en-US" dirty="0" smtClean="0">
                  <a:latin typeface="Georgia"/>
                </a:rPr>
                <a:t>KHÔNG</a:t>
              </a:r>
              <a:endParaRPr lang="en-US" dirty="0">
                <a:latin typeface="Georgia"/>
              </a:endParaRPr>
            </a:p>
          </p:txBody>
        </p:sp>
        <p:pic>
          <p:nvPicPr>
            <p:cNvPr id="43" name="mmprod_answer_input10092" descr="radio1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1"/>
            <a:stretch>
              <a:fillRect/>
            </a:stretch>
          </p:blipFill>
          <p:spPr>
            <a:xfrm>
              <a:off x="1295400" y="3768699"/>
              <a:ext cx="205646" cy="204522"/>
            </a:xfrm>
            <a:prstGeom prst="rect">
              <a:avLst/>
            </a:prstGeom>
          </p:spPr>
        </p:pic>
      </p:grpSp>
      <p:pic>
        <p:nvPicPr>
          <p:cNvPr id="46" name="FILE_20200421_202321_sl8.mp3">
            <a:hlinkClick r:id="" action="ppaction://media"/>
          </p:cNvPr>
          <p:cNvPicPr>
            <a:picLocks noRot="1" noChangeAspect="1"/>
          </p:cNvPicPr>
          <p:nvPr>
            <a:audioFile r:link="rId10"/>
          </p:nvPr>
        </p:nvPicPr>
        <p:blipFill>
          <a:blip r:embed="rId22"/>
          <a:stretch>
            <a:fillRect/>
          </a:stretch>
        </p:blipFill>
        <p:spPr>
          <a:xfrm>
            <a:off x="533400" y="59436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9500" fill="hold"/>
                                        <p:tgtEl>
                                          <p:spTgt spid="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"/>
                </p:tgtEl>
              </p:cMediaNode>
            </p:audio>
          </p:childTnLst>
        </p:cTn>
      </p:par>
    </p:tnLst>
    <p:bldLst>
      <p:bldP spid="1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503920" cy="4572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	</a:t>
            </a:r>
            <a:r>
              <a:rPr lang="en-US" sz="3200" i="1" u="sng" dirty="0" err="1" smtClean="0">
                <a:solidFill>
                  <a:srgbClr val="C00000"/>
                </a:solidFill>
              </a:rPr>
              <a:t>Giải</a:t>
            </a:r>
            <a:r>
              <a:rPr lang="en-US" sz="3200" i="1" u="sng" dirty="0" smtClean="0">
                <a:solidFill>
                  <a:srgbClr val="C00000"/>
                </a:solidFill>
              </a:rPr>
              <a:t> </a:t>
            </a:r>
            <a:r>
              <a:rPr lang="en-US" sz="3200" i="1" u="sng" dirty="0" err="1" smtClean="0">
                <a:solidFill>
                  <a:srgbClr val="C00000"/>
                </a:solidFill>
              </a:rPr>
              <a:t>thích</a:t>
            </a:r>
            <a:endParaRPr lang="en-US" sz="3200" i="1" u="sng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3200" i="1" u="sng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09600"/>
            <a:ext cx="868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</a:rPr>
              <a:t> 1: </a:t>
            </a:r>
            <a:r>
              <a:rPr lang="en-US" sz="2400" dirty="0" err="1" smtClean="0">
                <a:solidFill>
                  <a:srgbClr val="0070C0"/>
                </a:solidFill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lí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về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tính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chất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các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điểm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thuộc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tia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phân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giác</a:t>
            </a:r>
            <a:endParaRPr lang="en-US" sz="24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228600"/>
            <a:ext cx="8534400" cy="457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PHẦN II: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TÍNH CHẤT TIA PHÂN GIÁC CỦA MỘT GÓC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6400800" y="4724400"/>
            <a:ext cx="2190750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7515225" y="2876550"/>
            <a:ext cx="1588" cy="18573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6419850" y="2876550"/>
            <a:ext cx="1095375" cy="18573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515225" y="2876550"/>
            <a:ext cx="1095375" cy="18573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>
            <a:off x="6962775" y="4657725"/>
            <a:ext cx="1588" cy="1333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8105775" y="4667250"/>
            <a:ext cx="1588" cy="1333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9"/>
          <p:cNvSpPr>
            <a:spLocks noChangeShapeType="1"/>
          </p:cNvSpPr>
          <p:nvPr/>
        </p:nvSpPr>
        <p:spPr bwMode="auto">
          <a:xfrm>
            <a:off x="6934200" y="3705225"/>
            <a:ext cx="114300" cy="666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6905625" y="3752850"/>
            <a:ext cx="114300" cy="7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H="1">
            <a:off x="7962900" y="3695700"/>
            <a:ext cx="114300" cy="7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 flipH="1">
            <a:off x="7991475" y="3743325"/>
            <a:ext cx="123825" cy="76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" name="Group 43"/>
          <p:cNvGrpSpPr>
            <a:grpSpLocks/>
          </p:cNvGrpSpPr>
          <p:nvPr/>
        </p:nvGrpSpPr>
        <p:grpSpPr bwMode="auto">
          <a:xfrm>
            <a:off x="6400800" y="4038600"/>
            <a:ext cx="2286000" cy="695325"/>
            <a:chOff x="676275" y="4200525"/>
            <a:chExt cx="2286000" cy="695325"/>
          </a:xfrm>
        </p:grpSpPr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981075" y="4419600"/>
              <a:ext cx="809625" cy="4762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1790700" y="4419600"/>
              <a:ext cx="819150" cy="47625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914400" y="4524375"/>
              <a:ext cx="114300" cy="76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 flipH="1">
              <a:off x="1028700" y="4486275"/>
              <a:ext cx="66675" cy="1143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5"/>
            <p:cNvSpPr>
              <a:spLocks noChangeShapeType="1"/>
            </p:cNvSpPr>
            <p:nvPr/>
          </p:nvSpPr>
          <p:spPr bwMode="auto">
            <a:xfrm>
              <a:off x="2476500" y="4495800"/>
              <a:ext cx="66675" cy="1143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 flipH="1">
              <a:off x="2543175" y="4533900"/>
              <a:ext cx="133350" cy="76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676525" y="4200525"/>
              <a:ext cx="2857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NI-Times" pitchFamily="2" charset="0"/>
                  <a:cs typeface="Arial" pitchFamily="34" charset="0"/>
                </a:rPr>
                <a:t>K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676275" y="4248150"/>
              <a:ext cx="2857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VNI-Times" pitchFamily="2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6096000" y="4648200"/>
            <a:ext cx="2667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NI-Times" pitchFamily="2" charset="0"/>
                <a:cs typeface="Arial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val 29"/>
          <p:cNvSpPr>
            <a:spLocks noChangeArrowheads="1"/>
          </p:cNvSpPr>
          <p:nvPr/>
        </p:nvSpPr>
        <p:spPr bwMode="auto">
          <a:xfrm>
            <a:off x="7496175" y="471487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Group 39"/>
          <p:cNvGrpSpPr>
            <a:grpSpLocks/>
          </p:cNvGrpSpPr>
          <p:nvPr/>
        </p:nvGrpSpPr>
        <p:grpSpPr bwMode="auto">
          <a:xfrm rot="5225764">
            <a:off x="7152083" y="2906470"/>
            <a:ext cx="685800" cy="477838"/>
            <a:chOff x="471417" y="4912259"/>
            <a:chExt cx="381325" cy="239081"/>
          </a:xfrm>
        </p:grpSpPr>
        <p:sp>
          <p:nvSpPr>
            <p:cNvPr id="30" name="Arc 70"/>
            <p:cNvSpPr>
              <a:spLocks/>
            </p:cNvSpPr>
            <p:nvPr/>
          </p:nvSpPr>
          <p:spPr bwMode="auto">
            <a:xfrm>
              <a:off x="471417" y="4912259"/>
              <a:ext cx="326288" cy="239081"/>
            </a:xfrm>
            <a:custGeom>
              <a:avLst/>
              <a:gdLst>
                <a:gd name="T0" fmla="*/ 0 w 21600"/>
                <a:gd name="T1" fmla="*/ 0 h 15769"/>
                <a:gd name="T2" fmla="*/ 0 w 21600"/>
                <a:gd name="T3" fmla="*/ 0 h 15769"/>
                <a:gd name="T4" fmla="*/ 0 w 21600"/>
                <a:gd name="T5" fmla="*/ 0 h 1576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769"/>
                <a:gd name="T11" fmla="*/ 21600 w 21600"/>
                <a:gd name="T12" fmla="*/ 15769 h 157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769" fill="none" extrusionOk="0">
                  <a:moveTo>
                    <a:pt x="20277" y="-1"/>
                  </a:moveTo>
                  <a:cubicBezTo>
                    <a:pt x="21152" y="2383"/>
                    <a:pt x="21600" y="4903"/>
                    <a:pt x="21600" y="7443"/>
                  </a:cubicBezTo>
                  <a:cubicBezTo>
                    <a:pt x="21600" y="10301"/>
                    <a:pt x="21032" y="13131"/>
                    <a:pt x="19930" y="15768"/>
                  </a:cubicBezTo>
                </a:path>
                <a:path w="21600" h="15769" stroke="0" extrusionOk="0">
                  <a:moveTo>
                    <a:pt x="20277" y="-1"/>
                  </a:moveTo>
                  <a:cubicBezTo>
                    <a:pt x="21152" y="2383"/>
                    <a:pt x="21600" y="4903"/>
                    <a:pt x="21600" y="7443"/>
                  </a:cubicBezTo>
                  <a:cubicBezTo>
                    <a:pt x="21600" y="10301"/>
                    <a:pt x="21032" y="13131"/>
                    <a:pt x="19930" y="15768"/>
                  </a:cubicBezTo>
                  <a:lnTo>
                    <a:pt x="0" y="744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72"/>
            <p:cNvSpPr>
              <a:spLocks noChangeShapeType="1"/>
            </p:cNvSpPr>
            <p:nvPr/>
          </p:nvSpPr>
          <p:spPr bwMode="auto">
            <a:xfrm flipH="1">
              <a:off x="750531" y="4958236"/>
              <a:ext cx="102211" cy="1576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73"/>
            <p:cNvSpPr>
              <a:spLocks noChangeShapeType="1"/>
            </p:cNvSpPr>
            <p:nvPr/>
          </p:nvSpPr>
          <p:spPr bwMode="auto">
            <a:xfrm>
              <a:off x="750531" y="5084345"/>
              <a:ext cx="94348" cy="2364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8610600" y="4619625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315200" y="248602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04800" y="1752600"/>
            <a:ext cx="6934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Vì</a:t>
            </a:r>
            <a:r>
              <a:rPr lang="en-US" sz="2200" dirty="0" smtClean="0"/>
              <a:t>  tam </a:t>
            </a:r>
            <a:r>
              <a:rPr lang="en-US" sz="2200" dirty="0" err="1" smtClean="0"/>
              <a:t>giác</a:t>
            </a:r>
            <a:r>
              <a:rPr lang="en-US" sz="2200" dirty="0" smtClean="0"/>
              <a:t> ABC </a:t>
            </a:r>
            <a:r>
              <a:rPr lang="en-US" sz="2200" dirty="0" err="1" smtClean="0"/>
              <a:t>vuông</a:t>
            </a:r>
            <a:r>
              <a:rPr lang="en-US" sz="2200" dirty="0" smtClean="0"/>
              <a:t> </a:t>
            </a:r>
            <a:r>
              <a:rPr lang="en-US" sz="2200" dirty="0" err="1" smtClean="0"/>
              <a:t>tại</a:t>
            </a:r>
            <a:r>
              <a:rPr lang="en-US" sz="2200" dirty="0" smtClean="0"/>
              <a:t> A, M </a:t>
            </a:r>
            <a:r>
              <a:rPr lang="en-US" sz="2200" dirty="0" err="1" smtClean="0"/>
              <a:t>là</a:t>
            </a:r>
            <a:r>
              <a:rPr lang="en-US" sz="2200" dirty="0" smtClean="0"/>
              <a:t> </a:t>
            </a:r>
            <a:r>
              <a:rPr lang="en-US" sz="2200" dirty="0" err="1" smtClean="0"/>
              <a:t>trung</a:t>
            </a:r>
            <a:r>
              <a:rPr lang="en-US" sz="2200" dirty="0" smtClean="0"/>
              <a:t> </a:t>
            </a:r>
            <a:r>
              <a:rPr lang="en-US" sz="2200" dirty="0" err="1" smtClean="0"/>
              <a:t>điểm</a:t>
            </a:r>
            <a:r>
              <a:rPr lang="en-US" sz="2200" dirty="0" smtClean="0"/>
              <a:t> BC </a:t>
            </a:r>
            <a:r>
              <a:rPr lang="en-US" sz="2200" dirty="0" err="1" smtClean="0"/>
              <a:t>nên</a:t>
            </a:r>
            <a:r>
              <a:rPr lang="en-US" sz="2200" dirty="0" smtClean="0"/>
              <a:t> M </a:t>
            </a:r>
            <a:r>
              <a:rPr lang="en-US" sz="2200" dirty="0" err="1" smtClean="0"/>
              <a:t>sẽ</a:t>
            </a:r>
            <a:r>
              <a:rPr lang="en-US" sz="2200" dirty="0" smtClean="0"/>
              <a:t> </a:t>
            </a:r>
            <a:r>
              <a:rPr lang="en-US" sz="2200" dirty="0" err="1" smtClean="0"/>
              <a:t>thuộc</a:t>
            </a:r>
            <a:r>
              <a:rPr lang="en-US" sz="2200" dirty="0" smtClean="0"/>
              <a:t> </a:t>
            </a:r>
            <a:r>
              <a:rPr lang="en-US" sz="2200" dirty="0" err="1" smtClean="0"/>
              <a:t>tia</a:t>
            </a:r>
            <a:r>
              <a:rPr lang="en-US" sz="2200" dirty="0" smtClean="0"/>
              <a:t> </a:t>
            </a:r>
            <a:r>
              <a:rPr lang="en-US" sz="2200" dirty="0" err="1" smtClean="0"/>
              <a:t>phân</a:t>
            </a:r>
            <a:r>
              <a:rPr lang="en-US" sz="2200" dirty="0" smtClean="0"/>
              <a:t> </a:t>
            </a:r>
            <a:r>
              <a:rPr lang="en-US" sz="2200" dirty="0" err="1" smtClean="0"/>
              <a:t>giác</a:t>
            </a:r>
            <a:r>
              <a:rPr lang="en-US" sz="2200" dirty="0" smtClean="0"/>
              <a:t> </a:t>
            </a:r>
            <a:r>
              <a:rPr lang="en-US" sz="2200" dirty="0" err="1" smtClean="0"/>
              <a:t>của</a:t>
            </a:r>
            <a:r>
              <a:rPr lang="en-US" sz="2200" dirty="0" smtClean="0"/>
              <a:t> </a:t>
            </a:r>
            <a:r>
              <a:rPr lang="en-US" sz="2200" dirty="0" err="1" smtClean="0"/>
              <a:t>góc</a:t>
            </a:r>
            <a:r>
              <a:rPr lang="en-US" sz="2200" dirty="0" smtClean="0"/>
              <a:t> BAC. </a:t>
            </a:r>
          </a:p>
          <a:p>
            <a:r>
              <a:rPr lang="vi-VN" sz="2200" dirty="0" smtClean="0"/>
              <a:t>Kẻ M</a:t>
            </a:r>
            <a:r>
              <a:rPr lang="en-US" sz="2200" dirty="0" smtClean="0"/>
              <a:t>H </a:t>
            </a:r>
            <a:r>
              <a:rPr lang="en-US" sz="2200" dirty="0" err="1" smtClean="0"/>
              <a:t>và</a:t>
            </a:r>
            <a:r>
              <a:rPr lang="en-US" sz="2200" dirty="0" smtClean="0"/>
              <a:t> </a:t>
            </a:r>
            <a:r>
              <a:rPr lang="vi-VN" sz="2200" dirty="0" smtClean="0"/>
              <a:t>M</a:t>
            </a:r>
            <a:r>
              <a:rPr lang="en-US" sz="2200" dirty="0" smtClean="0"/>
              <a:t>K</a:t>
            </a:r>
            <a:r>
              <a:rPr lang="vi-VN" sz="2200" dirty="0" smtClean="0"/>
              <a:t> vuông góc với A</a:t>
            </a:r>
            <a:r>
              <a:rPr lang="en-US" sz="2200" dirty="0" smtClean="0"/>
              <a:t>B </a:t>
            </a:r>
            <a:r>
              <a:rPr lang="en-US" sz="2200" dirty="0" err="1" smtClean="0"/>
              <a:t>và</a:t>
            </a:r>
            <a:r>
              <a:rPr lang="en-US" sz="2200" dirty="0" smtClean="0"/>
              <a:t> A</a:t>
            </a:r>
            <a:r>
              <a:rPr lang="vi-VN" sz="2200" dirty="0" smtClean="0"/>
              <a:t>C.</a:t>
            </a:r>
            <a:r>
              <a:rPr lang="en-US" sz="2200" dirty="0" smtClean="0"/>
              <a:t>Ta </a:t>
            </a:r>
            <a:r>
              <a:rPr lang="en-US" sz="2200" dirty="0" err="1" smtClean="0"/>
              <a:t>có</a:t>
            </a:r>
            <a:r>
              <a:rPr lang="en-US" sz="2200" dirty="0" smtClean="0"/>
              <a:t> MH </a:t>
            </a:r>
            <a:r>
              <a:rPr lang="en-US" sz="2200" dirty="0" err="1" smtClean="0"/>
              <a:t>và</a:t>
            </a:r>
            <a:r>
              <a:rPr lang="en-US" sz="2200" dirty="0" smtClean="0"/>
              <a:t> MK </a:t>
            </a:r>
            <a:r>
              <a:rPr lang="en-US" sz="2200" dirty="0" err="1" smtClean="0"/>
              <a:t>là</a:t>
            </a:r>
            <a:r>
              <a:rPr lang="en-US" sz="2200" dirty="0" smtClean="0"/>
              <a:t> </a:t>
            </a:r>
            <a:r>
              <a:rPr lang="en-US" sz="2200" dirty="0" err="1" smtClean="0"/>
              <a:t>khoảng</a:t>
            </a:r>
            <a:r>
              <a:rPr lang="en-US" sz="2200" dirty="0" smtClean="0"/>
              <a:t> </a:t>
            </a:r>
            <a:r>
              <a:rPr lang="en-US" sz="2200" dirty="0" err="1" smtClean="0"/>
              <a:t>cách</a:t>
            </a:r>
            <a:r>
              <a:rPr lang="en-US" sz="2200" dirty="0" smtClean="0"/>
              <a:t> </a:t>
            </a:r>
            <a:r>
              <a:rPr lang="en-US" sz="2200" dirty="0" err="1" smtClean="0"/>
              <a:t>từ</a:t>
            </a:r>
            <a:r>
              <a:rPr lang="en-US" sz="2200" dirty="0" smtClean="0"/>
              <a:t> M </a:t>
            </a:r>
            <a:r>
              <a:rPr lang="en-US" sz="2200" dirty="0" err="1" smtClean="0"/>
              <a:t>đến</a:t>
            </a:r>
            <a:r>
              <a:rPr lang="en-US" sz="2200" dirty="0" smtClean="0"/>
              <a:t> </a:t>
            </a:r>
            <a:r>
              <a:rPr lang="en-US" sz="2200" dirty="0" err="1" smtClean="0"/>
              <a:t>cạnh</a:t>
            </a:r>
            <a:r>
              <a:rPr lang="en-US" sz="2200" dirty="0" smtClean="0"/>
              <a:t> AB </a:t>
            </a:r>
            <a:r>
              <a:rPr lang="en-US" sz="2200" dirty="0" err="1" smtClean="0"/>
              <a:t>và</a:t>
            </a:r>
            <a:r>
              <a:rPr lang="en-US" sz="2200" dirty="0" smtClean="0"/>
              <a:t> AC</a:t>
            </a:r>
          </a:p>
          <a:p>
            <a:r>
              <a:rPr lang="en-US" sz="2200" dirty="0" err="1" smtClean="0"/>
              <a:t>Xét</a:t>
            </a:r>
            <a:r>
              <a:rPr lang="en-US" sz="2200" dirty="0" smtClean="0"/>
              <a:t> </a:t>
            </a:r>
            <a:r>
              <a:rPr lang="en-US" sz="2200" dirty="0" smtClean="0">
                <a:sym typeface="Symbol"/>
              </a:rPr>
              <a:t></a:t>
            </a:r>
            <a:r>
              <a:rPr lang="vi-VN" sz="2200" dirty="0" smtClean="0"/>
              <a:t>A</a:t>
            </a:r>
            <a:r>
              <a:rPr lang="en-US" sz="2200" dirty="0" smtClean="0"/>
              <a:t>BM </a:t>
            </a:r>
            <a:r>
              <a:rPr lang="en-US" sz="2200" dirty="0" err="1" smtClean="0"/>
              <a:t>và</a:t>
            </a:r>
            <a:r>
              <a:rPr lang="en-US" sz="2200" dirty="0" smtClean="0"/>
              <a:t>  </a:t>
            </a:r>
            <a:r>
              <a:rPr lang="en-US" sz="2200" dirty="0" smtClean="0">
                <a:sym typeface="Symbol"/>
              </a:rPr>
              <a:t></a:t>
            </a:r>
            <a:r>
              <a:rPr lang="en-US" sz="2200" dirty="0" smtClean="0"/>
              <a:t>A</a:t>
            </a:r>
            <a:r>
              <a:rPr lang="vi-VN" sz="2200" dirty="0" smtClean="0"/>
              <a:t>C</a:t>
            </a:r>
            <a:r>
              <a:rPr lang="en-US" sz="2200" dirty="0" smtClean="0"/>
              <a:t>M </a:t>
            </a:r>
            <a:r>
              <a:rPr lang="en-US" sz="2200" dirty="0" err="1" smtClean="0"/>
              <a:t>có</a:t>
            </a:r>
            <a:r>
              <a:rPr lang="en-US" sz="2200" dirty="0" smtClean="0"/>
              <a:t>:</a:t>
            </a:r>
          </a:p>
          <a:p>
            <a:r>
              <a:rPr lang="vi-VN" sz="2200" dirty="0" smtClean="0"/>
              <a:t>A</a:t>
            </a:r>
            <a:r>
              <a:rPr lang="en-US" sz="2200" dirty="0" smtClean="0"/>
              <a:t>B= A</a:t>
            </a:r>
            <a:r>
              <a:rPr lang="vi-VN" sz="2200" dirty="0" smtClean="0"/>
              <a:t>C</a:t>
            </a:r>
            <a:r>
              <a:rPr lang="en-US" sz="2200" dirty="0" smtClean="0"/>
              <a:t>   (</a:t>
            </a:r>
            <a:r>
              <a:rPr lang="en-US" sz="2200" dirty="0" smtClean="0">
                <a:sym typeface="Symbol"/>
              </a:rPr>
              <a:t></a:t>
            </a:r>
            <a:r>
              <a:rPr lang="en-US" sz="2200" dirty="0" smtClean="0"/>
              <a:t>ABC </a:t>
            </a:r>
            <a:r>
              <a:rPr lang="en-US" sz="2200" dirty="0" err="1" smtClean="0"/>
              <a:t>cân</a:t>
            </a:r>
            <a:r>
              <a:rPr lang="en-US" sz="2200" dirty="0" smtClean="0"/>
              <a:t> </a:t>
            </a:r>
            <a:r>
              <a:rPr lang="en-US" sz="2200" dirty="0" err="1" smtClean="0"/>
              <a:t>tại</a:t>
            </a:r>
            <a:r>
              <a:rPr lang="en-US" sz="2200" dirty="0" smtClean="0"/>
              <a:t> A) </a:t>
            </a:r>
          </a:p>
          <a:p>
            <a:r>
              <a:rPr lang="en-US" sz="2200" dirty="0" smtClean="0"/>
              <a:t>MB= M</a:t>
            </a:r>
            <a:r>
              <a:rPr lang="vi-VN" sz="2200" dirty="0" smtClean="0"/>
              <a:t>C</a:t>
            </a:r>
            <a:r>
              <a:rPr lang="en-US" sz="2200" dirty="0" smtClean="0"/>
              <a:t>   (M </a:t>
            </a:r>
            <a:r>
              <a:rPr lang="en-US" sz="2200" dirty="0" err="1" smtClean="0"/>
              <a:t>trung</a:t>
            </a:r>
            <a:r>
              <a:rPr lang="en-US" sz="2200" dirty="0" smtClean="0"/>
              <a:t> </a:t>
            </a:r>
            <a:r>
              <a:rPr lang="en-US" sz="2200" dirty="0" err="1" smtClean="0"/>
              <a:t>điểm</a:t>
            </a:r>
            <a:r>
              <a:rPr lang="en-US" sz="2200" dirty="0" smtClean="0"/>
              <a:t> </a:t>
            </a:r>
            <a:r>
              <a:rPr lang="en-US" sz="2200" dirty="0" err="1" smtClean="0"/>
              <a:t>của</a:t>
            </a:r>
            <a:r>
              <a:rPr lang="en-US" sz="2200" dirty="0" smtClean="0"/>
              <a:t> BC) </a:t>
            </a:r>
          </a:p>
          <a:p>
            <a:r>
              <a:rPr lang="en-US" sz="2200" dirty="0" smtClean="0"/>
              <a:t>AM  </a:t>
            </a:r>
            <a:r>
              <a:rPr lang="en-US" sz="2200" dirty="0" err="1" smtClean="0"/>
              <a:t>cạnh</a:t>
            </a:r>
            <a:r>
              <a:rPr lang="en-US" sz="2200" dirty="0" smtClean="0"/>
              <a:t> </a:t>
            </a:r>
            <a:r>
              <a:rPr lang="en-US" sz="2200" dirty="0" err="1" smtClean="0"/>
              <a:t>chung</a:t>
            </a:r>
            <a:endParaRPr lang="en-US" sz="2200" dirty="0" smtClean="0"/>
          </a:p>
          <a:p>
            <a:r>
              <a:rPr lang="en-US" sz="2200" dirty="0" err="1" smtClean="0"/>
              <a:t>Vậy</a:t>
            </a:r>
            <a:r>
              <a:rPr lang="en-US" sz="2200" dirty="0" smtClean="0"/>
              <a:t> </a:t>
            </a:r>
            <a:r>
              <a:rPr lang="en-US" sz="2200" dirty="0" smtClean="0">
                <a:sym typeface="Symbol"/>
              </a:rPr>
              <a:t></a:t>
            </a:r>
            <a:r>
              <a:rPr lang="vi-VN" sz="2200" dirty="0" smtClean="0"/>
              <a:t>A</a:t>
            </a:r>
            <a:r>
              <a:rPr lang="en-US" sz="2200" dirty="0" smtClean="0"/>
              <a:t>BM = </a:t>
            </a:r>
            <a:r>
              <a:rPr lang="en-US" sz="2200" dirty="0" smtClean="0">
                <a:sym typeface="Symbol"/>
              </a:rPr>
              <a:t></a:t>
            </a:r>
            <a:r>
              <a:rPr lang="en-US" sz="2200" dirty="0" smtClean="0"/>
              <a:t>A</a:t>
            </a:r>
            <a:r>
              <a:rPr lang="vi-VN" sz="2200" dirty="0" smtClean="0"/>
              <a:t>C</a:t>
            </a:r>
            <a:r>
              <a:rPr lang="en-US" sz="2200" dirty="0" smtClean="0"/>
              <a:t>M  (</a:t>
            </a:r>
            <a:r>
              <a:rPr lang="en-US" sz="2200" dirty="0" err="1" smtClean="0"/>
              <a:t>c.c.c</a:t>
            </a:r>
            <a:r>
              <a:rPr lang="en-US" sz="2200" dirty="0" smtClean="0"/>
              <a:t>)</a:t>
            </a:r>
          </a:p>
          <a:p>
            <a:r>
              <a:rPr lang="en-US" sz="2200" dirty="0" err="1" smtClean="0"/>
              <a:t>Suy</a:t>
            </a:r>
            <a:r>
              <a:rPr lang="en-US" sz="2200" dirty="0" smtClean="0"/>
              <a:t> </a:t>
            </a:r>
            <a:r>
              <a:rPr lang="en-US" sz="2200" dirty="0" err="1" smtClean="0"/>
              <a:t>ra</a:t>
            </a:r>
            <a:r>
              <a:rPr lang="en-US" sz="2200" dirty="0" smtClean="0"/>
              <a:t> </a:t>
            </a:r>
            <a:r>
              <a:rPr lang="en-US" sz="2200" dirty="0" err="1" smtClean="0"/>
              <a:t>góc</a:t>
            </a:r>
            <a:r>
              <a:rPr lang="en-US" sz="2200" dirty="0" smtClean="0"/>
              <a:t> BAM = </a:t>
            </a:r>
            <a:r>
              <a:rPr lang="en-US" sz="2200" dirty="0" err="1" smtClean="0"/>
              <a:t>góc</a:t>
            </a:r>
            <a:r>
              <a:rPr lang="en-US" sz="2200" dirty="0" smtClean="0"/>
              <a:t> MAC</a:t>
            </a:r>
          </a:p>
          <a:p>
            <a:r>
              <a:rPr lang="en-US" sz="2200" dirty="0" err="1" smtClean="0"/>
              <a:t>Vậy</a:t>
            </a:r>
            <a:r>
              <a:rPr lang="en-US" sz="2200" dirty="0" smtClean="0"/>
              <a:t> AM </a:t>
            </a:r>
            <a:r>
              <a:rPr lang="en-US" sz="2200" dirty="0" err="1" smtClean="0"/>
              <a:t>là</a:t>
            </a:r>
            <a:r>
              <a:rPr lang="en-US" sz="2200" dirty="0" smtClean="0"/>
              <a:t> </a:t>
            </a:r>
            <a:r>
              <a:rPr lang="en-US" sz="2200" dirty="0" err="1" smtClean="0"/>
              <a:t>tia</a:t>
            </a:r>
            <a:r>
              <a:rPr lang="en-US" sz="2200" dirty="0" smtClean="0"/>
              <a:t> </a:t>
            </a:r>
            <a:r>
              <a:rPr lang="en-US" sz="2200" dirty="0" err="1" smtClean="0"/>
              <a:t>phân</a:t>
            </a:r>
            <a:r>
              <a:rPr lang="en-US" sz="2200" dirty="0" smtClean="0"/>
              <a:t> </a:t>
            </a:r>
            <a:r>
              <a:rPr lang="en-US" sz="2200" dirty="0" err="1" smtClean="0"/>
              <a:t>giác</a:t>
            </a:r>
            <a:r>
              <a:rPr lang="en-US" sz="2200" dirty="0" smtClean="0"/>
              <a:t> </a:t>
            </a:r>
            <a:r>
              <a:rPr lang="en-US" sz="2200" dirty="0" err="1" smtClean="0"/>
              <a:t>của</a:t>
            </a:r>
            <a:r>
              <a:rPr lang="en-US" sz="2200" dirty="0" smtClean="0"/>
              <a:t> </a:t>
            </a:r>
            <a:r>
              <a:rPr lang="en-US" sz="2200" dirty="0" err="1" smtClean="0"/>
              <a:t>góc</a:t>
            </a:r>
            <a:r>
              <a:rPr lang="en-US" sz="2200" dirty="0" smtClean="0"/>
              <a:t> BAC </a:t>
            </a:r>
          </a:p>
          <a:p>
            <a:r>
              <a:rPr lang="en-US" sz="2200" dirty="0" err="1" smtClean="0"/>
              <a:t>Nên</a:t>
            </a:r>
            <a:r>
              <a:rPr lang="en-US" sz="2200" dirty="0" smtClean="0"/>
              <a:t> MH=MK ( </a:t>
            </a:r>
            <a:r>
              <a:rPr lang="en-US" sz="2200" dirty="0" err="1" smtClean="0"/>
              <a:t>theo</a:t>
            </a:r>
            <a:r>
              <a:rPr lang="en-US" sz="2200" dirty="0" smtClean="0"/>
              <a:t> </a:t>
            </a:r>
            <a:r>
              <a:rPr lang="en-US" sz="2200" dirty="0" err="1" smtClean="0"/>
              <a:t>định</a:t>
            </a:r>
            <a:r>
              <a:rPr lang="en-US" sz="2200" dirty="0" smtClean="0"/>
              <a:t> </a:t>
            </a:r>
            <a:r>
              <a:rPr lang="en-US" sz="2200" dirty="0" err="1" smtClean="0"/>
              <a:t>lí</a:t>
            </a:r>
            <a:r>
              <a:rPr lang="en-US" sz="2200" dirty="0" smtClean="0"/>
              <a:t> 1)</a:t>
            </a:r>
          </a:p>
          <a:p>
            <a:endParaRPr lang="en-US" sz="2400" dirty="0" smtClean="0"/>
          </a:p>
          <a:p>
            <a:endParaRPr lang="en-US" sz="2200" dirty="0"/>
          </a:p>
        </p:txBody>
      </p:sp>
      <p:sp>
        <p:nvSpPr>
          <p:cNvPr id="36" name="TextBox 35"/>
          <p:cNvSpPr txBox="1"/>
          <p:nvPr/>
        </p:nvSpPr>
        <p:spPr>
          <a:xfrm>
            <a:off x="7315200" y="4772025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37" name="FILE_20200421_202751_sl9.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/>
          <a:stretch>
            <a:fillRect/>
          </a:stretch>
        </p:blipFill>
        <p:spPr>
          <a:xfrm>
            <a:off x="457200" y="60960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" dur="68473" fill="hold"/>
                                        <p:tgtEl>
                                          <p:spTgt spid="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AG_VCONFIG" val="PD94bWwgdmVyc2lvbj0iMS4wIiBlbmNvZGluZz0iVVRGLTgiPz4NPGNvbmZpZ3VyYXRpb24+DQk8YnJhbmRpbmc+DQkJPHVpZm9udCBuYW1lPSJGT05UX05PVEVTX1RFWFQiIHZhbHVlPSJWZXJkYW5hLDksZmFsc2UsZmFsc2UsZmFsc2UiLz4NCTwvYnJhbmRpbmc+DQk8Y29sb3JzPg0JCTx1aWNvbG9yIG5hbWU9InByaW1hcnkiIHZhbHVlPSIweDZGODQ4OCIvPg0JCTx1aWNvbG9yIG5hbWU9Imdsb3ciIHZhbHVlPSIweDM1RDMzNCIvPg0JCTx1aWNvbG9yIG5hbWU9InRleHQiIHZhbHVlPSIweEZGRkZGRiIvPg0JCTx1aWNvbG9yIG5hbWU9ImxpZ2h0IiB2YWx1ZT0iMHg0RTVENjAiLz4NCQk8dWljb2xvciBuYW1lPSJzaGFkb3ciIHZhbHVlPSIweDAwMDAwMCIvPg0gIDx1aWNvbG9yIG5hbWU9ImJhY2tncm91bmQiIHZhbHVlPSIweDcyNzk3MSIvPg0JPC9jb2xvcnM+DTxsYXlvdXQ+DTx1aXNob3cgbmFtZT0icHJlc2VudGF0aW9udGl0bGUiIHZhbHVlPSJ0cnVlIi8+CQkNICA8dWlzaG93IG5hbWU9InByZXNlbnRlcnBob3RvIiB2YWx1ZT0idHJ1ZSIvPg0gIDx1aXNob3cgbmFtZT0icHJlc2VudGVybmFtZSIgdmFsdWU9InRydWUiLz4JCQkNICA8dWlzaG93IG5hbWU9InByZXNlbnRlcnRpdGxlIiB2YWx1ZT0idHJ1ZSIvPgkJCQ0gIDx1aXNob3cgbmFtZT0icHJlc2VudGVyZW1haWwiIHZhbHVlPSJ0cnVlIi8+CQkJDSAgPHVpc2hvdyBuYW1lPSJwcmVzZW50ZXJiaW8iIHZhbHVlPSJ0cnVlIi8+CQkJDSAgPHVpc2hvdyBuYW1lPSJjb21wYW55bG9nbyIgdmFsdWU9InRydWUiLz4JCQkJDSAgPHVpc2hvdyBuYW1lPSJzaWRlYmFyIiB2YWx1ZT0idHJ1ZSIvPgkJCQkJDSAgPHVpc2hvdyBuYW1lPSJvdXRsaW5lIiB2YWx1ZT0idHJ1ZSIvPg0gIDx1aXNob3cgbmFtZT0idGh1bWJuYWlsIiB2YWx1ZT0idHJ1ZSIvPg0gIDx1aXNob3cgbmFtZT0ibm90ZXMiIHZhbHVlPSJ0cnVlIi8+DSAgPHVpc2hvdyBuYW1lPSJzZWFyY2giIHZhbHVlPSJ0cnVlIi8+DSAgPHVpc2hvdyBuYW1lPSJxdWl6IiB2YWx1ZT0idHJ1ZSIvPg0gIDx1aXNob3cgbmFtZT0iYXR0YWNobWVudHMiIHZhbHVlPSJ0cnVlIi8+CQkJCQ0gIDx1aXNob3cgbmFtZT0idXRpbHMiIHZhbHVlPSJ0cnVlIi8+CQkJCQkNICA8dWlzaG93IG5hbWU9InZvbHVtZSIgdmFsdWU9InRydWUiLz4JCQkJCQ0gIDx1aXNob3cgbmFtZT0icGxheWJhciIgdmFsdWU9InRydWUiLz4JCQkJCQ0gIDx1aXNob3cgbmFtZT0idGFsa2luZ2hlYWQiIHZhbHVlPSJ0cnVlIi8+CQkJCQkNICA8dWlzaG93IG5hbWU9InNpZGViYXJvbnJpZ2h0IiB2YWx1ZT0idHJ1ZSIvPgkJCQ0gIDx1aXNob3cgbmFtZT0idmlld2NoYW5nZSIgdmFsdWU9InRydWUiLz4JCQkJDSAgPHVpc2hvdyBuYW1lPSJhbHdheXNTY3J1bmNoIiB2YWx1ZT0iZmFsc2UiLz4JCQkJDSAgPHVpc2hvdyBuYW1lPSJpbml0aWFsZGlzcGxheW1vZGVpc25vcm1hbCIgdmFsdWU9InRydWUiLz4JDSAgPHVpcmVwbGFjZSBuYW1lPSJsb2dvIiB2YWx1ZT0iIi8+DSAgPHVpcmVwbGFjZSBuYW1lPSJiZ2ltYWdlIiB2YWx1ZT0iIi8+DSAgPHVpcmVwbGFjZSBuYW1lPSJpbml0aWFsdGFiIiB2YWx1ZT0ib3V0bGluZSIvPg08L2xheW91dD4NDTwvY29uZmlndXJhdGlvbj4NDQ=="/>
  <p:tag name="MMPROD_DATA" val="&lt;object type=&quot;10002&quot; unique_id=&quot;901&quot;&gt;&lt;property id=&quot;10007&quot; value=&quot;Next&quot;/&gt;&lt;property id=&quot;10008&quot; value=&quot;Back&quot;/&gt;&lt;property id=&quot;10009&quot; value=&quot;Trả lời&quot;/&gt;&lt;property id=&quot;10012&quot; value=&quot;0&quot;/&gt;&lt;property id=&quot;10022&quot; value=&quot;Em hãy trả lời lại&quot;/&gt;&lt;property id=&quot;10068&quot; value=&quot;Câu trả lời của em chính xác!&quot;/&gt;&lt;property id=&quot;10069&quot; value=&quot;Câu trả lời của em chưa chính xác!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Xóa&quot;/&gt;&lt;property id=&quot;10128&quot; value=&quot;Click to clear&quot;/&gt;&lt;property id=&quot;10133&quot; value=&quot;6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Em hãy hoàn thành câu hỏi để tiếp tục&quot;/&gt;&lt;property id=&quot;10185&quot; value=&quot;1&quot;/&gt;&lt;property id=&quot;10188&quot; value=&quot;The time to answer this question has expired.&quot;/&gt;&lt;property id=&quot;10189&quot; value=&quot;1&quot;/&gt;&lt;property id=&quot;10192&quot; value=&quot;C:\Users\Admin\Desktop\elearning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Georgia&amp;quot; IsBold=&amp;quot;0&amp;quot; IsItalic=&amp;quot;0&amp;quot; IsUnderline=&amp;quot;0&amp;quot; FontSize=&amp;quot;33&amp;quot;/&amp;gt;&amp;lt;Answer FontName=&amp;quot;Georgia&amp;quot; IsBold=&amp;quot;0&amp;quot; IsItalic=&amp;quot;0&amp;quot; IsUnderline=&amp;quot;0&amp;quot; FontSize=&amp;quot;18&amp;quot;/&amp;gt;&amp;lt;Button FontName=&amp;quot;Georgia&amp;quot; IsBold=&amp;quot;0&amp;quot; IsItalic=&amp;quot;0&amp;quot; IsUnderline=&amp;quot;0&amp;quot; FontSize=&amp;quot;14&amp;quot;/&amp;gt;&amp;lt;Message FontName=&amp;quot;Georgia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038&quot;&gt;&lt;property id=&quot;10002&quot; value=&quot;Quiz&quot;/&gt;&lt;property id=&quot;10003&quot; value=&quot;0&quot;/&gt;&lt;property id=&quot;10004&quot; value=&quot;2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038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50&quot;/&gt;&lt;object type=&quot;10062&quot; unique_id=&quot;10040&quot;&gt;&lt;object type=&quot;10050&quot; unique_id=&quot;10041&quot;&gt;&lt;property id=&quot;10020&quot; value=&quot;2&quot;/&gt;&lt;property id=&quot;10102&quot; value=&quot;0&quot;/&gt;&lt;property id=&quot;10191&quot; value=&quot;-1&quot;/&gt;&lt;/object&gt;&lt;object type=&quot;10051&quot; unique_id=&quot;10042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/object&gt;"/>
  <p:tag name="MMPROD_NEXTUNIQUEID" val="10144"/>
  <p:tag name="MMPROD_UIDATA" val="&lt;database version=&quot;7.0&quot;&gt;&lt;object type=&quot;1&quot; unique_id=&quot;10001&quot;&gt;&lt;property id=&quot;20141&quot; value=&quot;BÀI GIẢNG&quot;/&gt;&lt;property id=&quot;20144&quot; value=&quot;1&quot;/&gt;&lt;property id=&quot;20146&quot; value=&quot;0&quot;/&gt;&lt;property id=&quot;20147&quot; value=&quot;0&quot;/&gt;&lt;property id=&quot;20148&quot; value=&quot;5&quot;/&gt;&lt;property id=&quot;20184&quot; value=&quot;7&quot;/&gt;&lt;object type=&quot;8&quot; unique_id=&quot;10002&quot;&gt;&lt;/object&gt;&lt;object type=&quot;2&quot; unique_id=&quot;10003&quot;&gt;&lt;object type=&quot;3&quot; unique_id=&quot;10047&quot;&gt;&lt;property id=&quot;20148&quot; value=&quot;5&quot;/&gt;&lt;property id=&quot;20300&quot; value=&quot;Slide 1 - &amp;quot;&amp;#x0D;&amp;#x0A;BÀI GIẢNG&amp;#x0D;&amp;#x0A;TÍNH CHẤT TIA PHÂN GIÁC CỦA MỘT GÓC&amp;#x0D;&amp;#x0A;CHƯƠNG TRÌNH HÌNH HỌC LỚP 7&amp;#x0D;&amp;#x0A;&amp;quot;&quot;/&gt;&lt;property id=&quot;20307&quot; value=&quot;257&quot;/&gt;&lt;/object&gt;&lt;object type=&quot;3&quot; unique_id=&quot;10075&quot;&gt;&lt;property id=&quot;20148&quot; value=&quot;5&quot;/&gt;&lt;property id=&quot;20300&quot; value=&quot;Slide 2 - &amp;quot; MỤC TIÊU BÀI HỌC&amp;quot;&quot;/&gt;&lt;property id=&quot;20307&quot; value=&quot;258&quot;/&gt;&lt;/object&gt;&lt;object type=&quot;3&quot; unique_id=&quot;10076&quot;&gt;&lt;property id=&quot;20148&quot; value=&quot;5&quot;/&gt;&lt;property id=&quot;20300&quot; value=&quot;Slide 3 - &amp;quot;MỤC TIÊU BÀI HỌC&amp;quot;&quot;/&gt;&lt;property id=&quot;20307&quot; value=&quot;259&quot;/&gt;&lt;/object&gt;&lt;object type=&quot;3&quot; unique_id=&quot;10077&quot;&gt;&lt;property id=&quot;20148&quot; value=&quot;5&quot;/&gt;&lt;property id=&quot;20300&quot; value=&quot;Slide 4 - &amp;quot;ĐỀ CƯƠNG BÀI HỌC &amp;quot;&quot;/&gt;&lt;property id=&quot;20307&quot; value=&quot;260&quot;/&gt;&lt;/object&gt;&lt;object type=&quot;3&quot; unique_id=&quot;10081&quot;&gt;&lt;property id=&quot;20148&quot; value=&quot;5&quot;/&gt;&lt;property id=&quot;20300&quot; value=&quot;Slide 5 - &amp;quot;Câu hỏi 1: Trong hình sau, khoảng cách từ điểm A đến đường thẳng a là&amp;quot;&quot;/&gt;&lt;property id=&quot;20307&quot; value=&quot;262&quot;/&gt;&lt;/object&gt;&lt;object type=&quot;3&quot; unique_id=&quot;10082&quot;&gt;&lt;property id=&quot;20148&quot; value=&quot;5&quot;/&gt;&lt;property id=&quot;20300&quot; value=&quot;Slide 6 - &amp;quot;Câu hỏi 2: Cho hình vẽ, khoảng cách giữa hai đường thẳng a//b là:&amp;quot;&quot;/&gt;&lt;property id=&quot;20307&quot; value=&quot;263&quot;/&gt;&lt;/object&gt;&lt;object type=&quot;3&quot; unique_id=&quot;10108&quot;&gt;&lt;property id=&quot;20148&quot; value=&quot;5&quot;/&gt;&lt;property id=&quot;20300&quot; value=&quot;Slide 7 - &amp;quot;&amp;#x0D;&amp;#x0A; PHẦN II: TÍNH CHẤT TIA PHÂN GIÁC CỦA MỘT GÓC&amp;quot;&quot;/&gt;&lt;property id=&quot;20307&quot; value=&quot;264&quot;/&gt;&lt;/object&gt;&lt;object type=&quot;3&quot; unique_id=&quot;10280&quot;&gt;&lt;property id=&quot;20148&quot; value=&quot;5&quot;/&gt;&lt;property id=&quot;20300&quot; value=&quot;Slide 8 - &amp;quot;Cho tam giác ABC cân tại A, M là trung điểm của BC.&amp;#x0D;&amp;#x0A;Điểm M có cách đều hai cạnh AB, AC không?&amp;quot;&quot;/&gt;&lt;property id=&quot;20307&quot; value=&quot;266&quot;/&gt;&lt;/object&gt;&lt;object type=&quot;3&quot; unique_id=&quot;10281&quot;&gt;&lt;property id=&quot;20148&quot; value=&quot;5&quot;/&gt;&lt;property id=&quot;20300&quot; value=&quot;Slide 9&quot;/&gt;&lt;property id=&quot;20307&quot; value=&quot;267&quot;/&gt;&lt;/object&gt;&lt;object type=&quot;3&quot; unique_id=&quot;10341&quot;&gt;&lt;property id=&quot;20148&quot; value=&quot;5&quot;/&gt;&lt;property id=&quot;20300&quot; value=&quot;Slide 10 - &amp;quot;Điểm M nằm trong góc xOy, biết khoảng cách từ M đến Ox và Oy bằng nhau.&amp;#x0D;&amp;#x0A;OM là tia phân giác của góc xOy là đúng ha&quot;/&gt;&lt;property id=&quot;20307&quot; value=&quot;269&quot;/&gt;&lt;/object&gt;&lt;object type=&quot;3&quot; unique_id=&quot;10342&quot;&gt;&lt;property id=&quot;20148&quot; value=&quot;5&quot;/&gt;&lt;property id=&quot;20300&quot; value=&quot;Slide 11&quot;/&gt;&lt;property id=&quot;20307&quot; value=&quot;268&quot;/&gt;&lt;/object&gt;&lt;object type=&quot;3&quot; unique_id=&quot;10501&quot;&gt;&lt;property id=&quot;20148&quot; value=&quot;5&quot;/&gt;&lt;property id=&quot;20300&quot; value=&quot;Slide 13&quot;/&gt;&lt;property id=&quot;20307&quot; value=&quot;271&quot;/&gt;&lt;/object&gt;&lt;object type=&quot;3&quot; unique_id=&quot;10502&quot;&gt;&lt;property id=&quot;20148&quot; value=&quot;5&quot;/&gt;&lt;property id=&quot;20300&quot; value=&quot;Slide 12 - &amp;quot;Cho tam giác ABC. Tia phân giác của hai góc B1 và C1 cắt nhau tại M. Vật M có nằm trên tia phân giác của góc BAC k&quot;/&gt;&lt;property id=&quot;20307&quot; value=&quot;270&quot;/&gt;&lt;/object&gt;&lt;object type=&quot;3&quot; unique_id=&quot;10503&quot;&gt;&lt;property id=&quot;20148&quot; value=&quot;5&quot;/&gt;&lt;property id=&quot;20300&quot; value=&quot;Slide 14 - &amp;quot;Hướng dẫn tự học&amp;quot;&quot;/&gt;&lt;property id=&quot;20307&quot; value=&quot;272&quot;/&gt;&lt;/object&gt;&lt;/object&gt;&lt;object type=&quot;10&quot; unique_id=&quot;10026&quot;&gt;&lt;object type=&quot;11&quot; unique_id=&quot;10027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0028&quot;&gt;&lt;/object&gt;&lt;/object&gt;&lt;object type=&quot;4&quot; unique_id=&quot;10364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4"/>
  <p:tag name="MMPROD_LASTVALUES" val="&lt;ChangeData&gt;&lt;Text&gt;&lt;![CDATA[Em hãy trả lời lại]]&gt;&lt;/Text&gt;&lt;FontSize&gt;&lt;![CDATA[18]]&gt;&lt;/FontSize&gt;&lt;Left&gt;&lt;![CDATA[0]]&gt;&lt;/Left&gt;&lt;Top&gt;&lt;![CDATA[0]]&gt;&lt;/Top&gt;&lt;/ChangeData&gt;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hãy hoàn thành câu hỏi để tiếp tục]]&gt;&lt;/Text&gt;&lt;FontSize&gt;&lt;![CDATA[18]]&gt;&lt;/FontSize&gt;&lt;Left&gt;&lt;![CDATA[0]]&gt;&lt;/Left&gt;&lt;Top&gt;&lt;![CDATA[0]]&gt;&lt;/Top&gt;&lt;/ChangeData&gt;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501.16]]&gt;&lt;/Left&gt;&lt;Top&gt;&lt;![CDATA[449.5656]]&gt;&lt;/Top&gt;&lt;/ChangeData&gt;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601.96]]&gt;&lt;/Left&gt;&lt;Top&gt;&lt;![CDATA[449.5656]]&gt;&lt;/Top&gt;&lt;/ChangeData&gt;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Xóa]]&gt;&lt;/Text&gt;&lt;FontSize&gt;&lt;![CDATA[14]]&gt;&lt;/FontSize&gt;&lt;Left&gt;&lt;![CDATA[603.96]]&gt;&lt;/Left&gt;&lt;Top&gt;&lt;![CDATA[451.5656]]&gt;&lt;/Top&gt;&lt;/ChangeData&gt;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Trả lời]]&gt;&lt;/Text&gt;&lt;FontSize&gt;&lt;![CDATA[14]]&gt;&lt;/FontSize&gt;&lt;Left&gt;&lt;![CDATA[503.16]]&gt;&lt;/Left&gt;&lt;Top&gt;&lt;![CDATA[451.5656]]&gt;&lt;/Top&gt;&lt;/ChangeData&gt;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2"/>
  <p:tag name="MMPROD_LASTVALUES" val="&lt;ChangeData&gt;&lt;Text&gt;&lt;![CDATA[B) ]]&gt;&lt;/Text&gt;&lt;FontSize&gt;&lt;![CDATA[18]]&gt;&lt;/FontSize&gt;&lt;Left&gt;&lt;![CDATA[61]]&gt;&lt;/Left&gt;&lt;Top&gt;&lt;![CDATA[158.7999]]&gt;&lt;/Top&gt;&lt;/ChangeData&gt;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22"/>
  <p:tag name="MMPROD_LASTVALUES" val="&lt;ChangeData&gt;&lt;Text&gt;&lt;![CDATA[Không]]&gt;&lt;/Text&gt;&lt;FontSize&gt;&lt;![CDATA[18]]&gt;&lt;/FontSize&gt;&lt;Left&gt;&lt;![CDATA[88]]&gt;&lt;/Left&gt;&lt;Top&gt;&lt;![CDATA[158.7999]]&gt;&lt;/Top&gt;&lt;/ChangeData&gt;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  <p:tag name="MMPROD_TEXTSHAPE" val="102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1"/>
  <p:tag name="MMPROD_LASTVALUES" val="&lt;ChangeData&gt;&lt;Text&gt;&lt;![CDATA[A) ]]&gt;&lt;/Text&gt;&lt;FontSize&gt;&lt;![CDATA[18]]&gt;&lt;/FontSize&gt;&lt;Left&gt;&lt;![CDATA[61]]&gt;&lt;/Left&gt;&lt;Top&gt;&lt;![CDATA[123.5999]]&gt;&lt;/Top&gt;&lt;/ChangeData&gt;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21"/>
  <p:tag name="MMPROD_LASTVALUES" val="&lt;ChangeData&gt;&lt;Text&gt;&lt;![CDATA[Có]]&gt;&lt;/Text&gt;&lt;FontSize&gt;&lt;![CDATA[18]]&gt;&lt;/FontSize&gt;&lt;Left&gt;&lt;![CDATA[89]]&gt;&lt;/Left&gt;&lt;Top&gt;&lt;![CDATA[123.5999]]&gt;&lt;/Top&gt;&lt;/ChangeData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hãy hoàn thành câu hỏi để tiếp tục]]&gt;&lt;/Text&gt;&lt;FontSize&gt;&lt;![CDATA[18]]&gt;&lt;/FontSize&gt;&lt;Left&gt;&lt;![CDATA[0]]&gt;&lt;/Left&gt;&lt;Top&gt;&lt;![CDATA[0]]&gt;&lt;/Top&gt;&lt;/ChangeData&gt;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  <p:tag name="MMPROD_TEXTSHAPE" val="102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7,1081068949,C:\Users\Admin\Desktop\elearning\BÀI GIẢNG_pptx\Media.ppcx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9,1081068949,C:\Users\Admin\Desktop\elearning\BÀI GIẢNG_pptx\Media.ppc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501.16]]&gt;&lt;/Left&gt;&lt;Top&gt;&lt;![CDATA[449.5656]]&gt;&lt;/Top&gt;&lt;/ChangeData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601.96]]&gt;&lt;/Left&gt;&lt;Top&gt;&lt;![CDATA[449.5656]]&gt;&lt;/Top&gt;&lt;/ChangeData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36]]&gt;&lt;/Left&gt;&lt;Top&gt;&lt;![CDATA[186]]&gt;&lt;/Top&gt;&lt;/ChangeData&gt;"/>
  <p:tag name="MMPROD_ID" val="10047"/>
  <p:tag name="MMPROD_TYPE" val="10018"/>
  <p:tag name="MMPROD_DATA" val="&lt;property id=&quot;10074&quot; value=&quot;0&quot;/&gt;&lt;property id=&quot;10193&quot; value=&quot;A&quot;/&gt;&lt;property id=&quot;10199&quot; value=&quot;0&quot;/&gt;&lt;object type=&quot;10049&quot; unique_id=&quot;10048&quot;&gt;&lt;property id=&quot;10020&quot; value=&quot;9&quot;/&gt;&lt;property id=&quot;10102&quot; value=&quot;0&quot;/&gt;&lt;property id=&quot;10191&quot; value=&quot;-1&quot;/&gt;&lt;/object&gt;"/>
  <p:tag name="MMPROD_COLLECTIONCONTAINERID" val="10044"/>
  <p:tag name="MMPROD_PARENTID" val="10043"/>
  <p:tag name="MMPROD_ANSWERLETTER" val="A) 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256.9601]]&gt;&lt;/Left&gt;&lt;Top&gt;&lt;![CDATA[192]]&gt;&lt;/Top&gt;&lt;/ChangeData&gt;"/>
  <p:tag name="MMPROD_ID" val="10049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050&quot;&gt;&lt;property id=&quot;10020&quot; value=&quot;9&quot;/&gt;&lt;property id=&quot;10102&quot; value=&quot;0&quot;/&gt;&lt;property id=&quot;10191&quot; value=&quot;-1&quot;/&gt;&lt;/object&gt;"/>
  <p:tag name="MMPROD_COLLECTIONCONTAINERID" val="10044"/>
  <p:tag name="MMPROD_PARENTID" val="10043"/>
  <p:tag name="MMPROD_ANSWERLETTER" val="B) 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3"/>
  <p:tag name="MMPROD_LASTVALUES" val="&lt;ChangeData&gt;&lt;Left&gt;&lt;![CDATA[36]]&gt;&lt;/Left&gt;&lt;Top&gt;&lt;![CDATA[228]]&gt;&lt;/Top&gt;&lt;/ChangeData&gt;"/>
  <p:tag name="MMPROD_ID" val="10051"/>
  <p:tag name="MMPROD_TYPE" val="10018"/>
  <p:tag name="MMPROD_DATA" val="&lt;property id=&quot;10074&quot; value=&quot;1&quot;/&gt;&lt;property id=&quot;10193&quot; value=&quot;C&quot;/&gt;&lt;property id=&quot;10199&quot; value=&quot;0&quot;/&gt;&lt;object type=&quot;10049&quot; unique_id=&quot;10052&quot;&gt;&lt;property id=&quot;10020&quot; value=&quot;9&quot;/&gt;&lt;property id=&quot;10102&quot; value=&quot;0&quot;/&gt;&lt;property id=&quot;10191&quot; value=&quot;-1&quot;/&gt;&lt;/object&gt;"/>
  <p:tag name="MMPROD_COLLECTIONCONTAINERID" val="10044"/>
  <p:tag name="MMPROD_PARENTID" val="10043"/>
  <p:tag name="MMPROD_ANSWERLETTER" val="C) 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4"/>
  <p:tag name="MMPROD_LASTVALUES" val="&lt;ChangeData&gt;&lt;Left&gt;&lt;![CDATA[256.9601]]&gt;&lt;/Left&gt;&lt;Top&gt;&lt;![CDATA[228]]&gt;&lt;/Top&gt;&lt;/ChangeData&gt;"/>
  <p:tag name="MMPROD_ID" val="10053"/>
  <p:tag name="MMPROD_TYPE" val="10018"/>
  <p:tag name="MMPROD_DATA" val="&lt;property id=&quot;10074&quot; value=&quot;0&quot;/&gt;&lt;property id=&quot;10193&quot; value=&quot;D&quot;/&gt;&lt;property id=&quot;10199&quot; value=&quot;0&quot;/&gt;&lt;object type=&quot;10049&quot; unique_id=&quot;10054&quot;&gt;&lt;property id=&quot;10020&quot; value=&quot;9&quot;/&gt;&lt;property id=&quot;10102&quot; value=&quot;0&quot;/&gt;&lt;property id=&quot;10191&quot; value=&quot;-1&quot;/&gt;&lt;/object&gt;"/>
  <p:tag name="MMPROD_COLLECTIONCONTAINERID" val="10044"/>
  <p:tag name="MMPROD_PARENTID" val="10043"/>
  <p:tag name="MMPROD_ANSWERLETTER" val="D) 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D) ]]&gt;&lt;/Text&gt;&lt;FontSize&gt;&lt;![CDATA[18]]&gt;&lt;/FontSize&gt;&lt;Left&gt;&lt;![CDATA[61]]&gt;&lt;/Left&gt;&lt;Top&gt;&lt;![CDATA[229.1998]]&gt;&lt;/Top&gt;&lt;/ChangeData&gt;"/>
  <p:tag name="MMPROD_ABSOLUTEPOSITIONID" val="104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H]]&gt;&lt;/Text&gt;&lt;FontSize&gt;&lt;![CDATA[18]]&gt;&lt;/FontSize&gt;&lt;Left&gt;&lt;![CDATA[90]]&gt;&lt;/Left&gt;&lt;Top&gt;&lt;![CDATA[229.1998]]&gt;&lt;/Top&gt;&lt;/ChangeData&gt;"/>
  <p:tag name="MMPROD_ABSOLUTEPOSITIONID" val="102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6,1081068949,C:\Users\Admin\Desktop\elearning\BÀI GIẢNG_pptx\Media.ppcx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4"/>
  <p:tag name="MMPROD_CONTROLTYPE" val="1"/>
  <p:tag name="MMPROD_SCALEOPERATION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) ]]&gt;&lt;/Text&gt;&lt;FontSize&gt;&lt;![CDATA[18]]&gt;&lt;/FontSize&gt;&lt;Left&gt;&lt;![CDATA[61]]&gt;&lt;/Left&gt;&lt;Top&gt;&lt;![CDATA[193.9999]]&gt;&lt;/Top&gt;&lt;/ChangeData&gt;"/>
  <p:tag name="MMPROD_ABSOLUTEPOSITIONID" val="104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H]]&gt;&lt;/Text&gt;&lt;FontSize&gt;&lt;![CDATA[18]]&gt;&lt;/FontSize&gt;&lt;Left&gt;&lt;![CDATA[88]]&gt;&lt;/Left&gt;&lt;Top&gt;&lt;![CDATA[193.9999]]&gt;&lt;/Top&gt;&lt;/ChangeData&gt;"/>
  <p:tag name="MMPROD_ABSOLUTEPOSITIONID" val="102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3"/>
  <p:tag name="MMPROD_CONTROLTYPE" val="1"/>
  <p:tag name="MMPROD_SCALEOPERATION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18]]&gt;&lt;/FontSize&gt;&lt;Left&gt;&lt;![CDATA[61]]&gt;&lt;/Left&gt;&lt;Top&gt;&lt;![CDATA[158.7999]]&gt;&lt;/Top&gt;&lt;/ChangeData&gt;"/>
  <p:tag name="MMPROD_ABSOLUTEPOSITIONID" val="104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C]]&gt;&lt;/Text&gt;&lt;FontSize&gt;&lt;![CDATA[18]]&gt;&lt;/FontSize&gt;&lt;Left&gt;&lt;![CDATA[88]]&gt;&lt;/Left&gt;&lt;Top&gt;&lt;![CDATA[158.7999]]&gt;&lt;/Top&gt;&lt;/ChangeData&gt;"/>
  <p:tag name="MMPROD_ABSOLUTEPOSITIONID" val="102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18]]&gt;&lt;/FontSize&gt;&lt;Left&gt;&lt;![CDATA[61]]&gt;&lt;/Left&gt;&lt;Top&gt;&lt;![CDATA[123.5999]]&gt;&lt;/Top&gt;&lt;/ChangeData&gt;"/>
  <p:tag name="MMPROD_ABSOLUTEPOSITIONID" val="104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B]]&gt;&lt;/Text&gt;&lt;FontSize&gt;&lt;![CDATA[18]]&gt;&lt;/FontSize&gt;&lt;Left&gt;&lt;![CDATA[89]]&gt;&lt;/Left&gt;&lt;Top&gt;&lt;![CDATA[123.5999]]&gt;&lt;/Top&gt;&lt;/ChangeData&gt;"/>
  <p:tag name="MMPROD_ABSOLUTEPOSITIONID" val="102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7,1081068949,C:\Users\Admin\Desktop\elearning\BÀI GIẢNG_pptx\Media.ppcx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Clear]]&gt;&lt;/Text&gt;&lt;FontSize&gt;&lt;![CDATA[14]]&gt;&lt;/FontSize&gt;&lt;Left&gt;&lt;![CDATA[603.96]]&gt;&lt;/Left&gt;&lt;Top&gt;&lt;![CDATA[451.5656]]&gt;&lt;/Top&gt;&lt;/ChangeData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Submit]]&gt;&lt;/Text&gt;&lt;FontSize&gt;&lt;![CDATA[14]]&gt;&lt;/FontSize&gt;&lt;Left&gt;&lt;![CDATA[503.16]]&gt;&lt;/Left&gt;&lt;Top&gt;&lt;![CDATA[451.5656]]&gt;&lt;/Top&gt;&lt;/ChangeData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63]]&gt;&lt;/SlideID&gt;&lt;/ChangeData&gt;"/>
  <p:tag name="MMPROD_PASSDATA" val="&lt;object type=&quot;10050&quot; unique_id=&quot;10059&quot;&gt;&lt;property id=&quot;10020&quot; value=&quot;2&quot;/&gt;&lt;property id=&quot;10191&quot; value=&quot;6&quot;/&gt;&lt;/object&gt;"/>
  <p:tag name="MMPROD_FAILDATA" val="&lt;object type=&quot;10051&quot; unique_id=&quot;10060&quot;&gt;&lt;property id=&quot;10020&quot; value=&quot;2&quot;/&gt;&lt;property id=&quot;10191&quot; value=&quot;7&quot;/&gt;&lt;/object&gt;"/>
  <p:tag name="MMPROD_ID" val="10057"/>
  <p:tag name="MMPROD_TYPE" val="10008"/>
  <p:tag name="MMPROD_DATA" val="&lt;property id=&quot;10026&quot; value=&quot;10&quot;/&gt;&lt;property id=&quot;10027&quot; value=&quot;Interaction10057&quot;/&gt;&lt;property id=&quot;10028&quot; value=&quot;0&quot;/&gt;&lt;property id=&quot;10063&quot; value=&quot;2&quot;/&gt;&lt;property id=&quot;10070&quot; value=&quot;Multiple choice&quot;/&gt;&lt;property id=&quot;10098&quot; value=&quot;Multiple choic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1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38"/>
  <p:tag name="MMPROD_PARENTQUESTIONGROUPID" val="-1"/>
  <p:tag name="QUIZCLIPSSOURCE" val="1081068949,C:\Users\Admin\Desktop\elearning\BÀI GIẢNG_pptx\Media.ppcx"/>
  <p:tag name="PPSNARRATION" val="21,1081068949,C:\Users\Admin\Desktop\elearning\BÀI GIẢNG_pptx\Media.ppcx"/>
  <p:tag name="MMPROD_ANSWERCOUNT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57"/>
  <p:tag name="MMPROD_ABSOLUTEPOSITIONID" val="100"/>
  <p:tag name="MMPROD_LASTVALUES" val="&lt;ChangeData&gt;&lt;Text&gt;&lt;![CDATA[Câu hỏi 2: Cho hình vẽ, khoảng cách giữa hai đường thẳng a//b là:]]&gt;&lt;/Text&gt;&lt;FontSize&gt;&lt;![CDATA[24]]&gt;&lt;/FontSize&gt;&lt;Left&gt;&lt;![CDATA[0]]&gt;&lt;/Left&gt;&lt;Top&gt;&lt;![CDATA[0]]&gt;&lt;/Top&gt;&lt;/ChangeData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Câu trả lời của em chính xác!]]&gt;&lt;/Text&gt;&lt;FontSize&gt;&lt;![CDATA[18]]&gt;&lt;/FontSize&gt;&lt;Left&gt;&lt;![CDATA[0]]&gt;&lt;/Left&gt;&lt;Top&gt;&lt;![CDATA[0]]&gt;&lt;/Top&gt;&lt;/ChangeData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âu trả lời của em chưa chính xác!]]&gt;&lt;/Text&gt;&lt;FontSize&gt;&lt;![CDATA[18]]&gt;&lt;/FontSize&gt;&lt;Left&gt;&lt;![CDATA[0]]&gt;&lt;/Left&gt;&lt;Top&gt;&lt;![CDATA[0]]&gt;&lt;/Top&gt;&lt;/ChangeData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hãy hoàn thành câu hỏi để tiếp tục]]&gt;&lt;/Text&gt;&lt;FontSize&gt;&lt;![CDATA[18]]&gt;&lt;/FontSize&gt;&lt;Left&gt;&lt;![CDATA[0]]&gt;&lt;/Left&gt;&lt;Top&gt;&lt;![CDATA[0]]&gt;&lt;/Top&gt;&lt;/ChangeData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501.16]]&gt;&lt;/Left&gt;&lt;Top&gt;&lt;![CDATA[449.5656]]&gt;&lt;/Top&gt;&lt;/ChangeData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601.96]]&gt;&lt;/Left&gt;&lt;Top&gt;&lt;![CDATA[449.5656]]&gt;&lt;/Top&gt;&lt;/ChangeData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36]]&gt;&lt;/Left&gt;&lt;Top&gt;&lt;![CDATA[192]]&gt;&lt;/Top&gt;&lt;/ChangeData&gt;"/>
  <p:tag name="MMPROD_ID" val="10061"/>
  <p:tag name="MMPROD_TYPE" val="10018"/>
  <p:tag name="MMPROD_DATA" val="&lt;property id=&quot;10074&quot; value=&quot;0&quot;/&gt;&lt;property id=&quot;10193&quot; value=&quot;A&quot;/&gt;&lt;property id=&quot;10199&quot; value=&quot;0&quot;/&gt;&lt;object type=&quot;10049&quot; unique_id=&quot;10062&quot;&gt;&lt;property id=&quot;10020&quot; value=&quot;9&quot;/&gt;&lt;property id=&quot;10102&quot; value=&quot;0&quot;/&gt;&lt;property id=&quot;10191&quot; value=&quot;-1&quot;/&gt;&lt;/object&gt;"/>
  <p:tag name="MMPROD_COLLECTIONCONTAINERID" val="10058"/>
  <p:tag name="MMPROD_PARENTID" val="10057"/>
  <p:tag name="MMPROD_ANSWERLETTER" val="A) 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8,1081068949,C:\Users\Admin\Desktop\elearning\BÀI GIẢNG_pptx\Media.ppcx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228]]&gt;&lt;/Left&gt;&lt;Top&gt;&lt;![CDATA[192]]&gt;&lt;/Top&gt;&lt;/ChangeData&gt;"/>
  <p:tag name="MMPROD_ID" val="10063"/>
  <p:tag name="MMPROD_TYPE" val="10018"/>
  <p:tag name="MMPROD_DATA" val="&lt;property id=&quot;10074&quot; value=&quot;1&quot;/&gt;&lt;property id=&quot;10193&quot; value=&quot;B&quot;/&gt;&lt;property id=&quot;10199&quot; value=&quot;0&quot;/&gt;&lt;object type=&quot;10049&quot; unique_id=&quot;10064&quot;&gt;&lt;property id=&quot;10020&quot; value=&quot;9&quot;/&gt;&lt;property id=&quot;10102&quot; value=&quot;0&quot;/&gt;&lt;property id=&quot;10191&quot; value=&quot;-1&quot;/&gt;&lt;/object&gt;"/>
  <p:tag name="MMPROD_COLLECTIONCONTAINERID" val="10058"/>
  <p:tag name="MMPROD_PARENTID" val="10057"/>
  <p:tag name="MMPROD_ANSWERLETTER" val="B) 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3"/>
  <p:tag name="MMPROD_LASTVALUES" val="&lt;ChangeData&gt;&lt;Left&gt;&lt;![CDATA[36]]&gt;&lt;/Left&gt;&lt;Top&gt;&lt;![CDATA[228]]&gt;&lt;/Top&gt;&lt;/ChangeData&gt;"/>
  <p:tag name="MMPROD_ID" val="10065"/>
  <p:tag name="MMPROD_TYPE" val="10018"/>
  <p:tag name="MMPROD_DATA" val="&lt;property id=&quot;10074&quot; value=&quot;0&quot;/&gt;&lt;property id=&quot;10193&quot; value=&quot;C&quot;/&gt;&lt;property id=&quot;10199&quot; value=&quot;0&quot;/&gt;&lt;object type=&quot;10049&quot; unique_id=&quot;10066&quot;&gt;&lt;property id=&quot;10020&quot; value=&quot;9&quot;/&gt;&lt;property id=&quot;10102&quot; value=&quot;0&quot;/&gt;&lt;property id=&quot;10191&quot; value=&quot;-1&quot;/&gt;&lt;/object&gt;"/>
  <p:tag name="MMPROD_COLLECTIONCONTAINERID" val="10058"/>
  <p:tag name="MMPROD_PARENTID" val="10057"/>
  <p:tag name="MMPROD_ANSWERLETTER" val="C) 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4"/>
  <p:tag name="MMPROD_LASTVALUES" val="&lt;ChangeData&gt;&lt;Left&gt;&lt;![CDATA[228]]&gt;&lt;/Left&gt;&lt;Top&gt;&lt;![CDATA[228]]&gt;&lt;/Top&gt;&lt;/ChangeData&gt;"/>
  <p:tag name="MMPROD_ID" val="10067"/>
  <p:tag name="MMPROD_TYPE" val="10018"/>
  <p:tag name="MMPROD_DATA" val="&lt;property id=&quot;10074&quot; value=&quot;0&quot;/&gt;&lt;property id=&quot;10193&quot; value=&quot;D&quot;/&gt;&lt;property id=&quot;10199&quot; value=&quot;0&quot;/&gt;&lt;object type=&quot;10049&quot; unique_id=&quot;10068&quot;&gt;&lt;property id=&quot;10020&quot; value=&quot;9&quot;/&gt;&lt;property id=&quot;10102&quot; value=&quot;0&quot;/&gt;&lt;property id=&quot;10191&quot; value=&quot;-1&quot;/&gt;&lt;/object&gt;"/>
  <p:tag name="MMPROD_COLLECTIONCONTAINERID" val="10058"/>
  <p:tag name="MMPROD_PARENTID" val="10057"/>
  <p:tag name="MMPROD_ANSWERLETTER" val="D) 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D) ]]&gt;&lt;/Text&gt;&lt;FontSize&gt;&lt;![CDATA[18]]&gt;&lt;/FontSize&gt;&lt;Left&gt;&lt;![CDATA[61]]&gt;&lt;/Left&gt;&lt;Top&gt;&lt;![CDATA[229.1998]]&gt;&lt;/Top&gt;&lt;/ChangeData&gt;"/>
  <p:tag name="MMPROD_ABSOLUTEPOSITIONID" val="104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H]]&gt;&lt;/Text&gt;&lt;FontSize&gt;&lt;![CDATA[18]]&gt;&lt;/FontSize&gt;&lt;Left&gt;&lt;![CDATA[90]]&gt;&lt;/Left&gt;&lt;Top&gt;&lt;![CDATA[229.1998]]&gt;&lt;/Top&gt;&lt;/ChangeData&gt;"/>
  <p:tag name="MMPROD_ABSOLUTEPOSITIONID" val="102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4"/>
  <p:tag name="MMPROD_CONTROLTYPE" val="1"/>
  <p:tag name="MMPROD_SCALEOPERATION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) ]]&gt;&lt;/Text&gt;&lt;FontSize&gt;&lt;![CDATA[18]]&gt;&lt;/FontSize&gt;&lt;Left&gt;&lt;![CDATA[61]]&gt;&lt;/Left&gt;&lt;Top&gt;&lt;![CDATA[193.9999]]&gt;&lt;/Top&gt;&lt;/ChangeData&gt;"/>
  <p:tag name="MMPROD_ABSOLUTEPOSITIONID" val="104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C]]&gt;&lt;/Text&gt;&lt;FontSize&gt;&lt;![CDATA[18]]&gt;&lt;/FontSize&gt;&lt;Left&gt;&lt;![CDATA[88]]&gt;&lt;/Left&gt;&lt;Top&gt;&lt;![CDATA[193.9999]]&gt;&lt;/Top&gt;&lt;/ChangeData&gt;"/>
  <p:tag name="MMPROD_ABSOLUTEPOSITIONID" val="10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3"/>
  <p:tag name="MMPROD_CONTROLTYPE" val="1"/>
  <p:tag name="MMPROD_SCALEOPERATION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18]]&gt;&lt;/FontSize&gt;&lt;Left&gt;&lt;![CDATA[61]]&gt;&lt;/Left&gt;&lt;Top&gt;&lt;![CDATA[158.7999]]&gt;&lt;/Top&gt;&lt;/ChangeData&gt;"/>
  <p:tag name="MMPROD_ABSOLUTEPOSITIONID" val="104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9,1081068949,C:\Users\Admin\Desktop\elearning\BÀI GIẢNG_pptx\Media.ppcx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H]]&gt;&lt;/Text&gt;&lt;FontSize&gt;&lt;![CDATA[18]]&gt;&lt;/FontSize&gt;&lt;Left&gt;&lt;![CDATA[88]]&gt;&lt;/Left&gt;&lt;Top&gt;&lt;![CDATA[158.7999]]&gt;&lt;/Top&gt;&lt;/ChangeData&gt;"/>
  <p:tag name="MMPROD_ABSOLUTEPOSITIONID" val="102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18]]&gt;&lt;/FontSize&gt;&lt;Left&gt;&lt;![CDATA[61]]&gt;&lt;/Left&gt;&lt;Top&gt;&lt;![CDATA[123.5999]]&gt;&lt;/Top&gt;&lt;/ChangeData&gt;"/>
  <p:tag name="MMPROD_ABSOLUTEPOSITIONID" val="104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B]]&gt;&lt;/Text&gt;&lt;FontSize&gt;&lt;![CDATA[18]]&gt;&lt;/FontSize&gt;&lt;Left&gt;&lt;![CDATA[89]]&gt;&lt;/Left&gt;&lt;Top&gt;&lt;![CDATA[123.5999]]&gt;&lt;/Top&gt;&lt;/ChangeData&gt;"/>
  <p:tag name="MMPROD_ABSOLUTEPOSITIONID" val="102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Clear]]&gt;&lt;/Text&gt;&lt;FontSize&gt;&lt;![CDATA[14]]&gt;&lt;/FontSize&gt;&lt;Left&gt;&lt;![CDATA[603.96]]&gt;&lt;/Left&gt;&lt;Top&gt;&lt;![CDATA[451.5656]]&gt;&lt;/Top&gt;&lt;/ChangeData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Submit]]&gt;&lt;/Text&gt;&lt;FontSize&gt;&lt;![CDATA[14]]&gt;&lt;/FontSize&gt;&lt;Left&gt;&lt;![CDATA[503.16]]&gt;&lt;/Left&gt;&lt;Top&gt;&lt;![CDATA[451.5656]]&gt;&lt;/Top&gt;&lt;/ChangeData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2,1081068949,C:\Users\Admin\Desktop\elearning\BÀI GIẢNG_pptx\Media.ppcx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66]]&gt;&lt;/SlideID&gt;&lt;/ChangeData&gt;"/>
  <p:tag name="MMPROD_PASSDATA" val="&lt;object type=&quot;10050&quot; unique_id=&quot;10088&quot;&gt;&lt;property id=&quot;10020&quot; value=&quot;2&quot;/&gt;&lt;property id=&quot;10191&quot; value=&quot;8&quot;/&gt;&lt;/object&gt;"/>
  <p:tag name="MMPROD_FAILDATA" val="&lt;object type=&quot;10051&quot; unique_id=&quot;10089&quot;&gt;&lt;property id=&quot;10020&quot; value=&quot;2&quot;/&gt;&lt;property id=&quot;10191&quot; value=&quot;9&quot;/&gt;&lt;/object&gt;"/>
  <p:tag name="MMPROD_ID" val="10086"/>
  <p:tag name="MMPROD_TYPE" val="10055"/>
  <p:tag name="MMPROD_DATA" val="&lt;property id=&quot;10026&quot; value=&quot;10&quot;/&gt;&lt;property id=&quot;10027&quot; value=&quot;Interaction10086&quot;/&gt;&lt;property id=&quot;10028&quot; value=&quot;0&quot;/&gt;&lt;property id=&quot;10063&quot; value=&quot;1&quot;/&gt;&lt;property id=&quot;10070&quot; value=&quot;True/False&quot;/&gt;&lt;property id=&quot;10098&quot; value=&quot;True/Fals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1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38"/>
  <p:tag name="MMPROD_PARENTQUESTIONGROUPID" val="-1"/>
  <p:tag name="QUIZCLIPSSOURCE" val="1081068949,C:\Users\Admin\Desktop\elearning\BÀI GIẢNG_pptx\Media.ppcx"/>
  <p:tag name="PPSNARRATION" val="23,1081068949,C:\Users\Admin\Desktop\elearning\BÀI GIẢNG_pptx\Media.ppcx"/>
  <p:tag name="MMPROD_ANSWERCOUNT" val="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86"/>
  <p:tag name="MMPROD_ABSOLUTEPOSITIONID" val="100"/>
  <p:tag name="MMPROD_LASTVALUES" val="&lt;ChangeData&gt;&lt;Text&gt;&lt;![CDATA[Cho tam giác ABC cân tại A, M là trung điểm của BC.&amp;#x0D;&amp;#x0A;Điểm M có cách đều hai cạnh AB, AC không?]]&gt;&lt;/Text&gt;&lt;FontSize&gt;&lt;![CDATA[24]]&gt;&lt;/FontSize&gt;&lt;Left&gt;&lt;![CDATA[0]]&gt;&lt;/Left&gt;&lt;Top&gt;&lt;![CDATA[0]]&gt;&lt;/Top&gt;&lt;/ChangeData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62]]&gt;&lt;/SlideID&gt;&lt;/ChangeData&gt;"/>
  <p:tag name="MMPROD_PASSDATA" val="&lt;object type=&quot;10050&quot; unique_id=&quot;10045&quot;&gt;&lt;property id=&quot;10020&quot; value=&quot;2&quot;/&gt;&lt;property id=&quot;10191&quot; value=&quot;4&quot;/&gt;&lt;/object&gt;"/>
  <p:tag name="MMPROD_FAILDATA" val="&lt;object type=&quot;10051&quot; unique_id=&quot;10046&quot;&gt;&lt;property id=&quot;10020&quot; value=&quot;2&quot;/&gt;&lt;property id=&quot;10191&quot; value=&quot;5&quot;/&gt;&lt;/object&gt;"/>
  <p:tag name="MMPROD_ID" val="10043"/>
  <p:tag name="MMPROD_TYPE" val="10008"/>
  <p:tag name="MMPROD_DATA" val="&lt;property id=&quot;10026&quot; value=&quot;10&quot;/&gt;&lt;property id=&quot;10027&quot; value=&quot;Interaction10043&quot;/&gt;&lt;property id=&quot;10028&quot; value=&quot;0&quot;/&gt;&lt;property id=&quot;10063&quot; value=&quot;2&quot;/&gt;&lt;property id=&quot;10070&quot; value=&quot;Multiple choice&quot;/&gt;&lt;property id=&quot;10098&quot; value=&quot;Multiple choice&quot;/&gt;&lt;property id=&quot;10100&quot; value=&quot;0&quot;/&gt;&lt;property id=&quot;10108&quot; value=&quot;1&quot;/&gt;&lt;property id=&quot;10109&quot; value=&quot;1&quot;/&gt;&lt;property id=&quot;10110&quot; value=&quot;1&quot;/&gt;&lt;property id=&quot;10111&quot; value=&quot;3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38"/>
  <p:tag name="MMPROD_PARENTQUESTIONGROUPID" val="-1"/>
  <p:tag name="QUIZCLIPSSOURCE" val="1081068949,C:\Users\Admin\Desktop\elearning\BÀI GIẢNG_pptx\Media.ppcx"/>
  <p:tag name="PPSNARRATION" val="20,1081068949,C:\Users\Admin\Desktop\elearning\BÀI GIẢNG_pptx\Media.ppcx"/>
  <p:tag name="MMPROD_ANSWERCOUNT" val="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Câu trả lời của em chính xác!]]&gt;&lt;/Text&gt;&lt;FontSize&gt;&lt;![CDATA[18]]&gt;&lt;/FontSize&gt;&lt;Left&gt;&lt;![CDATA[0]]&gt;&lt;/Left&gt;&lt;Top&gt;&lt;![CDATA[0]]&gt;&lt;/Top&gt;&lt;/ChangeData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âu trả lời của em chưa chính xác!]]&gt;&lt;/Text&gt;&lt;FontSize&gt;&lt;![CDATA[18]]&gt;&lt;/FontSize&gt;&lt;Left&gt;&lt;![CDATA[0]]&gt;&lt;/Left&gt;&lt;Top&gt;&lt;![CDATA[0]]&gt;&lt;/Top&gt;&lt;/ChangeData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hãy hoàn thành câu hỏi để tiếp tục]]&gt;&lt;/Text&gt;&lt;FontSize&gt;&lt;![CDATA[18]]&gt;&lt;/FontSize&gt;&lt;Left&gt;&lt;![CDATA[0]]&gt;&lt;/Left&gt;&lt;Top&gt;&lt;![CDATA[0]]&gt;&lt;/Top&gt;&lt;/ChangeData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501.16]]&gt;&lt;/Left&gt;&lt;Top&gt;&lt;![CDATA[449.5656]]&gt;&lt;/Top&gt;&lt;/ChangeData&gt;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601.96]]&gt;&lt;/Left&gt;&lt;Top&gt;&lt;![CDATA[449.5656]]&gt;&lt;/Top&gt;&lt;/ChangeData&gt;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102]]&gt;&lt;/Left&gt;&lt;Top&gt;&lt;![CDATA[246]]&gt;&lt;/Top&gt;&lt;/ChangeData&gt;"/>
  <p:tag name="MMPROD_ID" val="10090"/>
  <p:tag name="MMPROD_TYPE" val="10018"/>
  <p:tag name="MMPROD_DATA" val="&lt;property id=&quot;10074&quot; value=&quot;1&quot;/&gt;&lt;property id=&quot;10193&quot; value=&quot;A&quot;/&gt;&lt;property id=&quot;10199&quot; value=&quot;0&quot;/&gt;&lt;object type=&quot;10049&quot; unique_id=&quot;10091&quot;&gt;&lt;property id=&quot;10020&quot; value=&quot;9&quot;/&gt;&lt;property id=&quot;10102&quot; value=&quot;0&quot;/&gt;&lt;property id=&quot;10191&quot; value=&quot;-1&quot;/&gt;&lt;/object&gt;"/>
  <p:tag name="MMPROD_COLLECTIONCONTAINERID" val="10087"/>
  <p:tag name="MMPROD_PARENTID" val="10086"/>
  <p:tag name="MMPROD_ANSWERLETTER" val="A) 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102]]&gt;&lt;/Left&gt;&lt;Top&gt;&lt;![CDATA[294]]&gt;&lt;/Top&gt;&lt;/ChangeData&gt;"/>
  <p:tag name="MMPROD_ID" val="10092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093&quot;&gt;&lt;property id=&quot;10020&quot; value=&quot;9&quot;/&gt;&lt;property id=&quot;10102&quot; value=&quot;0&quot;/&gt;&lt;property id=&quot;10191&quot; value=&quot;-1&quot;/&gt;&lt;/object&gt;"/>
  <p:tag name="MMPROD_COLLECTIONCONTAINERID" val="10087"/>
  <p:tag name="MMPROD_PARENTID" val="10086"/>
  <p:tag name="MMPROD_ANSWERLETTER" val="B) 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18]]&gt;&lt;/FontSize&gt;&lt;Left&gt;&lt;![CDATA[61]]&gt;&lt;/Left&gt;&lt;Top&gt;&lt;![CDATA[158.7999]]&gt;&lt;/Top&gt;&lt;/ChangeData&gt;"/>
  <p:tag name="MMPROD_ABSOLUTEPOSITIONID" val="104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KHÔNG]]&gt;&lt;/Text&gt;&lt;FontSize&gt;&lt;![CDATA[18]]&gt;&lt;/FontSize&gt;&lt;Left&gt;&lt;![CDATA[88]]&gt;&lt;/Left&gt;&lt;Top&gt;&lt;![CDATA[158.7999]]&gt;&lt;/Top&gt;&lt;/ChangeData&gt;"/>
  <p:tag name="MMPROD_ABSOLUTEPOSITIONID" val="102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43"/>
  <p:tag name="MMPROD_ABSOLUTEPOSITIONID" val="100"/>
  <p:tag name="MMPROD_LASTVALUES" val="&lt;ChangeData&gt;&lt;Text&gt;&lt;![CDATA[Câu hỏi 1: Trong hình sau, khoảng cách từ điểm A đến đường thẳng a là]]&gt;&lt;/Text&gt;&lt;FontSize&gt;&lt;![CDATA[24]]&gt;&lt;/FontSize&gt;&lt;Left&gt;&lt;![CDATA[0]]&gt;&lt;/Left&gt;&lt;Top&gt;&lt;![CDATA[0]]&gt;&lt;/Top&gt;&lt;/ChangeData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18]]&gt;&lt;/FontSize&gt;&lt;Left&gt;&lt;![CDATA[61]]&gt;&lt;/Left&gt;&lt;Top&gt;&lt;![CDATA[123.5999]]&gt;&lt;/Top&gt;&lt;/ChangeData&gt;"/>
  <p:tag name="MMPROD_ABSOLUTEPOSITIONID" val="104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Ó]]&gt;&lt;/Text&gt;&lt;FontSize&gt;&lt;![CDATA[18]]&gt;&lt;/FontSize&gt;&lt;Left&gt;&lt;![CDATA[89]]&gt;&lt;/Left&gt;&lt;Top&gt;&lt;![CDATA[123.5999]]&gt;&lt;/Top&gt;&lt;/ChangeData&gt;"/>
  <p:tag name="MMPROD_ABSOLUTEPOSITIONID" val="102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Xóa]]&gt;&lt;/Text&gt;&lt;FontSize&gt;&lt;![CDATA[14]]&gt;&lt;/FontSize&gt;&lt;Left&gt;&lt;![CDATA[603.96]]&gt;&lt;/Left&gt;&lt;Top&gt;&lt;![CDATA[451.5656]]&gt;&lt;/Top&gt;&lt;/ChangeData&gt;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Trả lời]]&gt;&lt;/Text&gt;&lt;FontSize&gt;&lt;![CDATA[14]]&gt;&lt;/FontSize&gt;&lt;Left&gt;&lt;![CDATA[503.16]]&gt;&lt;/Left&gt;&lt;Top&gt;&lt;![CDATA[451.5656]]&gt;&lt;/Top&gt;&lt;/ChangeData&gt;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4,1081068949,C:\Users\Admin\Desktop\elearning\BÀI GIẢNG_pptx\Media.ppcx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69]]&gt;&lt;/SlideID&gt;&lt;/ChangeData&gt;"/>
  <p:tag name="MMPROD_PASSDATA" val="&lt;object type=&quot;10050&quot; unique_id=&quot;10106&quot;&gt;&lt;property id=&quot;10020&quot; value=&quot;2&quot;/&gt;&lt;property id=&quot;10191&quot; value=&quot;10&quot;/&gt;&lt;/object&gt;"/>
  <p:tag name="MMPROD_FAILDATA" val="&lt;object type=&quot;10051&quot; unique_id=&quot;10107&quot;&gt;&lt;property id=&quot;10020&quot; value=&quot;2&quot;/&gt;&lt;property id=&quot;10191&quot; value=&quot;11&quot;/&gt;&lt;/object&gt;"/>
  <p:tag name="MMPROD_ID" val="10104"/>
  <p:tag name="MMPROD_TYPE" val="10055"/>
  <p:tag name="MMPROD_DATA" val="&lt;property id=&quot;10026&quot; value=&quot;10&quot;/&gt;&lt;property id=&quot;10027&quot; value=&quot;Interaction10104&quot;/&gt;&lt;property id=&quot;10028&quot; value=&quot;0&quot;/&gt;&lt;property id=&quot;10063&quot; value=&quot;1&quot;/&gt;&lt;property id=&quot;10070&quot; value=&quot;True/False&quot;/&gt;&lt;property id=&quot;10098&quot; value=&quot;True/Fals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1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38"/>
  <p:tag name="MMPROD_PARENTQUESTIONGROUPID" val="-1"/>
  <p:tag name="QUIZCLIPSSOURCE" val="1081068949,C:\Users\Admin\Desktop\elearning\BÀI GIẢNG_pptx\Media.ppcx"/>
  <p:tag name="PPSNARRATION" val="25,1081068949,C:\Users\Admin\Desktop\elearning\BÀI GIẢNG_pptx\Media.ppcx"/>
  <p:tag name="MMPROD_ANSWERCOUNT" val="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104"/>
  <p:tag name="MMPROD_ABSOLUTEPOSITIONID" val="100"/>
  <p:tag name="MMPROD_LASTVALUES" val="&lt;ChangeData&gt;&lt;Text&gt;&lt;![CDATA[Điểm M nằm trong góc xOy, biết khoảng cách từ M đến Ox và Oy bằng nhau.&amp;#x0D;&amp;#x0A;OM là tia phân giác của góc xOy là đúng hay sai?]]&gt;&lt;/Text&gt;&lt;FontSize&gt;&lt;![CDATA[18]]&gt;&lt;/FontSize&gt;&lt;Left&gt;&lt;![CDATA[0]]&gt;&lt;/Left&gt;&lt;Top&gt;&lt;![CDATA[0]]&gt;&lt;/Top&gt;&lt;/ChangeData&gt;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Câu trả lời của em chính xác!]]&gt;&lt;/Text&gt;&lt;FontSize&gt;&lt;![CDATA[18]]&gt;&lt;/FontSize&gt;&lt;Left&gt;&lt;![CDATA[0]]&gt;&lt;/Left&gt;&lt;Top&gt;&lt;![CDATA[0]]&gt;&lt;/Top&gt;&lt;/ChangeData&gt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âu trả lời của em chưa chính xác!]]&gt;&lt;/Text&gt;&lt;FontSize&gt;&lt;![CDATA[18]]&gt;&lt;/FontSize&gt;&lt;Left&gt;&lt;![CDATA[0]]&gt;&lt;/Left&gt;&lt;Top&gt;&lt;![CDATA[0]]&gt;&lt;/Top&gt;&lt;/ChangeData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Câu trả lời của em chính xác!]]&gt;&lt;/Text&gt;&lt;FontSize&gt;&lt;![CDATA[18]]&gt;&lt;/FontSize&gt;&lt;Left&gt;&lt;![CDATA[0]]&gt;&lt;/Left&gt;&lt;Top&gt;&lt;![CDATA[0]]&gt;&lt;/Top&gt;&lt;/ChangeData&gt;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7"/>
  <p:tag name="MMPROD_LASTVALUES" val="&lt;ChangeData&gt;&lt;Text&gt;&lt;![CDATA[Em hãy hoàn thành câu hỏi để tiếp tục]]&gt;&lt;/Text&gt;&lt;FontSize&gt;&lt;![CDATA[18]]&gt;&lt;/FontSize&gt;&lt;Left&gt;&lt;![CDATA[0]]&gt;&lt;/Left&gt;&lt;Top&gt;&lt;![CDATA[0]]&gt;&lt;/Top&gt;&lt;/ChangeData&gt;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4"/>
  <p:tag name="MMPROD_LASTVALUES" val="&lt;ChangeData&gt;&lt;Left&gt;&lt;![CDATA[501.16]]&gt;&lt;/Left&gt;&lt;Top&gt;&lt;![CDATA[449.5656]]&gt;&lt;/Top&gt;&lt;/ChangeData&gt;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6"/>
  <p:tag name="MMPROD_LASTVALUES" val="&lt;ChangeData&gt;&lt;Left&gt;&lt;![CDATA[601.96]]&gt;&lt;/Left&gt;&lt;Top&gt;&lt;![CDATA[449.5656]]&gt;&lt;/Top&gt;&lt;/ChangeData&gt;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90]]&gt;&lt;/Left&gt;&lt;Top&gt;&lt;![CDATA[258]]&gt;&lt;/Top&gt;&lt;/ChangeData&gt;"/>
  <p:tag name="MMPROD_ID" val="10108"/>
  <p:tag name="MMPROD_TYPE" val="10018"/>
  <p:tag name="MMPROD_DATA" val="&lt;property id=&quot;10073&quot; value=&quot;T&quot;/&gt;&lt;property id=&quot;10074&quot; value=&quot;1&quot;/&gt;&lt;property id=&quot;10193&quot; value=&quot;A&quot;/&gt;&lt;property id=&quot;10199&quot; value=&quot;0&quot;/&gt;&lt;object type=&quot;10049&quot; unique_id=&quot;10109&quot;&gt;&lt;property id=&quot;10020&quot; value=&quot;9&quot;/&gt;&lt;property id=&quot;10102&quot; value=&quot;0&quot;/&gt;&lt;property id=&quot;10191&quot; value=&quot;-1&quot;/&gt;&lt;/object&gt;"/>
  <p:tag name="MMPROD_COLLECTIONCONTAINERID" val="10105"/>
  <p:tag name="MMPROD_PARENTID" val="10104"/>
  <p:tag name="MMPROD_ANSWERLETTER" val="A) 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90]]&gt;&lt;/Left&gt;&lt;Top&gt;&lt;![CDATA[306]]&gt;&lt;/Top&gt;&lt;/ChangeData&gt;"/>
  <p:tag name="MMPROD_ID" val="10110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111&quot;&gt;&lt;property id=&quot;10020&quot; value=&quot;9&quot;/&gt;&lt;property id=&quot;10102&quot; value=&quot;0&quot;/&gt;&lt;property id=&quot;10191&quot; value=&quot;-1&quot;/&gt;&lt;/object&gt;"/>
  <p:tag name="MMPROD_COLLECTIONCONTAINERID" val="10105"/>
  <p:tag name="MMPROD_PARENTID" val="10104"/>
  <p:tag name="MMPROD_ANSWERLETTER" val="B) 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B) ]]&gt;&lt;/Text&gt;&lt;FontSize&gt;&lt;![CDATA[18]]&gt;&lt;/FontSize&gt;&lt;Left&gt;&lt;![CDATA[61]]&gt;&lt;/Left&gt;&lt;Top&gt;&lt;![CDATA[158.7999]]&gt;&lt;/Top&gt;&lt;/ChangeData&gt;"/>
  <p:tag name="MMPROD_ABSOLUTEPOSITIONID" val="104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False]]&gt;&lt;/Text&gt;&lt;FontSize&gt;&lt;![CDATA[18]]&gt;&lt;/FontSize&gt;&lt;Left&gt;&lt;![CDATA[88]]&gt;&lt;/Left&gt;&lt;Top&gt;&lt;![CDATA[158.7999]]&gt;&lt;/Top&gt;&lt;/ChangeData&gt;"/>
  <p:tag name="MMPROD_ABSOLUTEPOSITIONID" val="102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2"/>
  <p:tag name="MMPROD_CONTROLTYPE" val="1"/>
  <p:tag name="MMPROD_SCALEOPERATION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A) ]]&gt;&lt;/Text&gt;&lt;FontSize&gt;&lt;![CDATA[18]]&gt;&lt;/FontSize&gt;&lt;Left&gt;&lt;![CDATA[61]]&gt;&lt;/Left&gt;&lt;Top&gt;&lt;![CDATA[123.5999]]&gt;&lt;/Top&gt;&lt;/ChangeData&gt;"/>
  <p:tag name="MMPROD_ABSOLUTEPOSITIONID" val="104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True]]&gt;&lt;/Text&gt;&lt;FontSize&gt;&lt;![CDATA[18]]&gt;&lt;/FontSize&gt;&lt;Left&gt;&lt;![CDATA[89]]&gt;&lt;/Left&gt;&lt;Top&gt;&lt;![CDATA[123.5999]]&gt;&lt;/Top&gt;&lt;/ChangeData&gt;"/>
  <p:tag name="MMPROD_ABSOLUTEPOSITIONID" val="102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âu trả lời của em chưa chính xác!]]&gt;&lt;/Text&gt;&lt;FontSize&gt;&lt;![CDATA[18]]&gt;&lt;/FontSize&gt;&lt;Left&gt;&lt;![CDATA[0]]&gt;&lt;/Left&gt;&lt;Top&gt;&lt;![CDATA[0]]&gt;&lt;/Top&gt;&lt;/ChangeData&gt;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11"/>
  <p:tag name="MMPROD_CONTROLTYPE" val="1"/>
  <p:tag name="MMPROD_SCALEOPERATION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7"/>
  <p:tag name="MMPROD_LASTVALUES" val="&lt;ChangeData&gt;&lt;Text&gt;&lt;![CDATA[Xóa]]&gt;&lt;/Text&gt;&lt;FontSize&gt;&lt;![CDATA[14]]&gt;&lt;/FontSize&gt;&lt;Left&gt;&lt;![CDATA[603.96]]&gt;&lt;/Left&gt;&lt;Top&gt;&lt;![CDATA[451.5656]]&gt;&lt;/Top&gt;&lt;/ChangeData&gt;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5"/>
  <p:tag name="MMPROD_LASTVALUES" val="&lt;ChangeData&gt;&lt;Text&gt;&lt;![CDATA[Trả lời]]&gt;&lt;/Text&gt;&lt;FontSize&gt;&lt;![CDATA[14]]&gt;&lt;/FontSize&gt;&lt;Left&gt;&lt;![CDATA[503.16]]&gt;&lt;/Left&gt;&lt;Top&gt;&lt;![CDATA[451.5656]]&gt;&lt;/Top&gt;&lt;/ChangeData&gt;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6,1081068949,C:\Users\Admin\Desktop\elearning\BÀI GIẢNG_pptx\Media.ppcx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SlideID&gt;&lt;![CDATA[270]]&gt;&lt;/SlideID&gt;&lt;/ChangeData&gt;"/>
  <p:tag name="MMPROD_PASSDATA" val="&lt;object type=&quot;10050&quot; unique_id=&quot;10137&quot;&gt;&lt;property id=&quot;10020&quot; value=&quot;2&quot;/&gt;&lt;property id=&quot;10191&quot; value=&quot;14&quot;/&gt;&lt;/object&gt;"/>
  <p:tag name="MMPROD_FAILDATA" val="&lt;object type=&quot;10051&quot; unique_id=&quot;10138&quot;&gt;&lt;property id=&quot;10020&quot; value=&quot;2&quot;/&gt;&lt;property id=&quot;10191&quot; value=&quot;15&quot;/&gt;&lt;/object&gt;"/>
  <p:tag name="MMPROD_ID" val="10135"/>
  <p:tag name="MMPROD_TYPE" val="10055"/>
  <p:tag name="MMPROD_DATA" val="&lt;property id=&quot;10026&quot; value=&quot;10&quot;/&gt;&lt;property id=&quot;10027&quot; value=&quot;Interaction10135&quot;/&gt;&lt;property id=&quot;10028&quot; value=&quot;0&quot;/&gt;&lt;property id=&quot;10063&quot; value=&quot;1&quot;/&gt;&lt;property id=&quot;10070&quot; value=&quot;True/False&quot;/&gt;&lt;property id=&quot;10098&quot; value=&quot;True/False&quot;/&gt;&lt;property id=&quot;10100&quot; value=&quot;0&quot;/&gt;&lt;property id=&quot;10108&quot; value=&quot;1&quot;/&gt;&lt;property id=&quot;10109&quot; value=&quot;1&quot;/&gt;&lt;property id=&quot;10110&quot; value=&quot;0&quot;/&gt;&lt;property id=&quot;10111&quot; value=&quot;1&quot;/&gt;&lt;property id=&quot;10112&quot; value=&quot;1&quot;/&gt;&lt;property id=&quot;10115&quot; value=&quot;1&quot;/&gt;&lt;property id=&quot;10120&quot; value=&quot;1&quot;/&gt;&lt;property id=&quot;10131&quot; value=&quot;1&quot;/&gt;&lt;property id=&quot;10132&quot; value=&quot;1&quot;/&gt;&lt;property id=&quot;10159&quot; value=&quot;0&quot;/&gt;&lt;property id=&quot;10178&quot; value=&quot;1&quot;/&gt;&lt;property id=&quot;10182&quot; value=&quot;1&quot;/&gt;&lt;property id=&quot;10206&quot; value=&quot;0&quot;/&gt;&lt;property id=&quot;10207&quot; value=&quot;0&quot;/&gt;"/>
  <p:tag name="MMPROD_COLLECTIONCONTAINERID" val="20000"/>
  <p:tag name="MMPROD_PARENTID" val="10038"/>
  <p:tag name="MMPROD_PARENTQUESTIONGROUPID" val="-1"/>
  <p:tag name="QUIZCLIPSSOURCE" val="1081068949,C:\Users\Admin\Desktop\elearning\BÀI GIẢNG_pptx\Media.ppcx"/>
  <p:tag name="PPSNARRATION" val="28,1081068949,C:\Users\Admin\Desktop\elearning\BÀI GIẢNG_pptx\Media.ppcx"/>
  <p:tag name="MMPROD_ANSWERCOUNT" val="2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LASTVALUES" val="&lt;ChangeData&gt;&lt;Text&gt;&lt;![CDATA[Cho tam giác ABC. Tia phân giác của hai góc B1 và C1 cắt nhau tại M. Vật M có nằm trên tia phân giác của góc BAC k?]]&gt;&lt;/Text&gt;&lt;FontSize&gt;&lt;![CDATA[24]]&gt;&lt;/FontSize&gt;&lt;Left&gt;&lt;![CDATA[0]]&gt;&lt;/Left&gt;&lt;Top&gt;&lt;![CDATA[0]]&gt;&lt;/Top&gt;&lt;/ChangeData&gt;"/>
  <p:tag name="MMPROD_ID" val="10135"/>
  <p:tag name="MMPROD_ABSOLUTEPOSITIONID" val="1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1"/>
  <p:tag name="MMPROD_LASTVALUES" val="&lt;ChangeData&gt;&lt;Left&gt;&lt;![CDATA[34.76]]&gt;&lt;/Left&gt;&lt;Top&gt;&lt;![CDATA[123.5999]]&gt;&lt;/Top&gt;&lt;/ChangeData&gt;"/>
  <p:tag name="MMPROD_ID" val="10139"/>
  <p:tag name="MMPROD_TYPE" val="10018"/>
  <p:tag name="MMPROD_DATA" val="&lt;property id=&quot;10074&quot; value=&quot;1&quot;/&gt;&lt;property id=&quot;10193&quot; value=&quot;A&quot;/&gt;&lt;property id=&quot;10199&quot; value=&quot;0&quot;/&gt;&lt;object type=&quot;10049&quot; unique_id=&quot;10140&quot;&gt;&lt;property id=&quot;10020&quot; value=&quot;9&quot;/&gt;&lt;property id=&quot;10102&quot; value=&quot;0&quot;/&gt;&lt;property id=&quot;10191&quot; value=&quot;-1&quot;/&gt;&lt;/object&gt;"/>
  <p:tag name="MMPROD_COLLECTIONCONTAINERID" val="10136"/>
  <p:tag name="MMPROD_PARENTID" val="10135"/>
  <p:tag name="MMPROD_ANSWERLETTER" val="A) 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1002"/>
  <p:tag name="MMPROD_LASTVALUES" val="&lt;ChangeData&gt;&lt;Left&gt;&lt;![CDATA[34.76]]&gt;&lt;/Left&gt;&lt;Top&gt;&lt;![CDATA[158.7999]]&gt;&lt;/Top&gt;&lt;/ChangeData&gt;"/>
  <p:tag name="MMPROD_ID" val="10141"/>
  <p:tag name="MMPROD_TYPE" val="10018"/>
  <p:tag name="MMPROD_DATA" val="&lt;property id=&quot;10074&quot; value=&quot;0&quot;/&gt;&lt;property id=&quot;10193&quot; value=&quot;B&quot;/&gt;&lt;property id=&quot;10199&quot; value=&quot;0&quot;/&gt;&lt;object type=&quot;10049&quot; unique_id=&quot;10142&quot;&gt;&lt;property id=&quot;10020&quot; value=&quot;9&quot;/&gt;&lt;property id=&quot;10102&quot; value=&quot;0&quot;/&gt;&lt;property id=&quot;10191&quot; value=&quot;-1&quot;/&gt;&lt;/object&gt;"/>
  <p:tag name="MMPROD_COLLECTIONCONTAINERID" val="10136"/>
  <p:tag name="MMPROD_PARENTID" val="10135"/>
  <p:tag name="MMPROD_ANSWERLETTER" val="B) 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0"/>
  <p:tag name="MMPROD_LASTVALUES" val="&lt;ChangeData&gt;&lt;Text&gt;&lt;![CDATA[Câu trả lời của em chính xác!]]&gt;&lt;/Text&gt;&lt;FontSize&gt;&lt;![CDATA[18]]&gt;&lt;/FontSize&gt;&lt;Left&gt;&lt;![CDATA[0]]&gt;&lt;/Left&gt;&lt;Top&gt;&lt;![CDATA[0]]&gt;&lt;/Top&gt;&lt;/ChangeData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ABSOLUTEPOSITIONID" val="7002"/>
  <p:tag name="MMPROD_LASTVALUES" val="&lt;ChangeData&gt;&lt;Text&gt;&lt;![CDATA[Câu trả lời của em chưa chính xác!]]&gt;&lt;/Text&gt;&lt;FontSize&gt;&lt;![CDATA[18]]&gt;&lt;/FontSize&gt;&lt;Left&gt;&lt;![CDATA[0]]&gt;&lt;/Left&gt;&lt;Top&gt;&lt;![CDATA[0]]&gt;&lt;/Top&gt;&lt;/ChangeData&gt;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731</TotalTime>
  <Words>779</Words>
  <Application>Microsoft Office PowerPoint</Application>
  <PresentationFormat>On-screen Show (4:3)</PresentationFormat>
  <Paragraphs>216</Paragraphs>
  <Slides>14</Slides>
  <Notes>1</Notes>
  <HiddenSlides>0</HiddenSlides>
  <MMClips>14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 BÀI GIẢNG TÍNH CHẤT TIA PHÂN GIÁC CỦA MỘT GÓC CHƯƠNG TRÌNH HÌNH HỌC LỚP 7 </vt:lpstr>
      <vt:lpstr> MỤC TIÊU BÀI HỌC</vt:lpstr>
      <vt:lpstr>MỤC TIÊU BÀI HỌC</vt:lpstr>
      <vt:lpstr>ĐỀ CƯƠNG BÀI HỌC </vt:lpstr>
      <vt:lpstr>Câu hỏi 1: Trong hình sau, khoảng cách từ điểm A đến đường thẳng a là</vt:lpstr>
      <vt:lpstr>Câu hỏi 2: Cho hình vẽ, khoảng cách giữa hai đường thẳng a//b là:</vt:lpstr>
      <vt:lpstr>  PHẦN II: TÍNH CHẤT TIA PHÂN GIÁC CỦA MỘT GÓC</vt:lpstr>
      <vt:lpstr>Cho tam giác ABC cân tại A, M là trung điểm của BC. Điểm M có cách đều hai cạnh AB, AC không?</vt:lpstr>
      <vt:lpstr>Slide 9</vt:lpstr>
      <vt:lpstr>Điểm M nằm trong góc xOy, biết khoảng cách từ M đến Ox và Oy bằng nhau. OM là tia phân giác của góc xOy là đúng hay sai?</vt:lpstr>
      <vt:lpstr>Slide 11</vt:lpstr>
      <vt:lpstr>Cho tam giác ABC. Tia phân giác của hai góc B1 và C1 cắt nhau tại M. Vật M có nằm trên tia phân giác của góc BAC k?</vt:lpstr>
      <vt:lpstr>Slide 13</vt:lpstr>
      <vt:lpstr>Hướng dẫn tự học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GIẢNG</dc:title>
  <dc:creator>Admin</dc:creator>
  <cp:lastModifiedBy>Admin</cp:lastModifiedBy>
  <cp:revision>80</cp:revision>
  <dcterms:created xsi:type="dcterms:W3CDTF">2017-06-22T02:11:28Z</dcterms:created>
  <dcterms:modified xsi:type="dcterms:W3CDTF">2020-04-21T13:57:36Z</dcterms:modified>
</cp:coreProperties>
</file>