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58" r:id="rId3"/>
    <p:sldId id="260" r:id="rId4"/>
    <p:sldId id="263" r:id="rId5"/>
    <p:sldId id="275" r:id="rId6"/>
    <p:sldId id="276" r:id="rId7"/>
    <p:sldId id="277" r:id="rId8"/>
    <p:sldId id="265" r:id="rId9"/>
    <p:sldId id="266" r:id="rId10"/>
    <p:sldId id="267" r:id="rId11"/>
    <p:sldId id="268" r:id="rId12"/>
    <p:sldId id="264" r:id="rId13"/>
    <p:sldId id="269" r:id="rId14"/>
    <p:sldId id="270" r:id="rId15"/>
    <p:sldId id="271" r:id="rId16"/>
    <p:sldId id="272" r:id="rId17"/>
    <p:sldId id="273" r:id="rId18"/>
    <p:sldId id="274"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08-22T05:17:15.51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-2147483648-2147483648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BB7D5-B7C3-4D0A-9C3F-048A08B9C317}" type="datetimeFigureOut">
              <a:rPr lang="en-US" smtClean="0"/>
              <a:t>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CE06E-4DAF-490C-9BC3-FD87E793ED8F}" type="slidenum">
              <a:rPr lang="en-US" smtClean="0"/>
              <a:t>‹#›</a:t>
            </a:fld>
            <a:endParaRPr lang="en-US"/>
          </a:p>
        </p:txBody>
      </p:sp>
    </p:spTree>
    <p:extLst>
      <p:ext uri="{BB962C8B-B14F-4D97-AF65-F5344CB8AC3E}">
        <p14:creationId xmlns:p14="http://schemas.microsoft.com/office/powerpoint/2010/main" val="323305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E86A1E-277F-4873-9CFE-3FDA057DDF8C}" type="slidenum">
              <a:rPr lang="en-US"/>
              <a:pPr eaLnBrk="1" hangingPunct="1"/>
              <a:t>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5242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C397E-EFD9-4773-AC2C-97A7A977CCC7}" type="slidenum">
              <a:rPr lang="en-US"/>
              <a:pPr/>
              <a:t>4</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238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D21D11D-80AD-4F37-8FA1-8765D53C3501}" type="slidenum">
              <a:rPr lang="en-US" altLang="en-US" smtClean="0"/>
              <a:pPr/>
              <a:t>10</a:t>
            </a:fld>
            <a:endParaRPr lang="en-US" altLang="en-US" smtClean="0"/>
          </a:p>
        </p:txBody>
      </p:sp>
      <p:sp>
        <p:nvSpPr>
          <p:cNvPr id="22531" name="Rectangle 2"/>
          <p:cNvSpPr>
            <a:spLocks noGrp="1" noRot="1" noChangeAspect="1" noChangeArrowheads="1" noTextEdit="1"/>
          </p:cNvSpPr>
          <p:nvPr>
            <p:ph type="sldImg"/>
          </p:nvPr>
        </p:nvSpPr>
        <p:spPr>
          <a:xfrm>
            <a:off x="1143000" y="685800"/>
            <a:ext cx="4573588" cy="3430588"/>
          </a:xfrm>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extLst>
      <p:ext uri="{BB962C8B-B14F-4D97-AF65-F5344CB8AC3E}">
        <p14:creationId xmlns:p14="http://schemas.microsoft.com/office/powerpoint/2010/main" val="246029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C13FCF3-57C8-4373-9E97-6D5DC2D086B9}" type="slidenum">
              <a:rPr lang="vi-VN" smtClean="0"/>
              <a:pPr>
                <a:defRPr/>
              </a:pPr>
              <a:t>13</a:t>
            </a:fld>
            <a:endParaRPr lang="vi-VN"/>
          </a:p>
        </p:txBody>
      </p:sp>
    </p:spTree>
    <p:extLst>
      <p:ext uri="{BB962C8B-B14F-4D97-AF65-F5344CB8AC3E}">
        <p14:creationId xmlns:p14="http://schemas.microsoft.com/office/powerpoint/2010/main" val="327461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C13FCF3-57C8-4373-9E97-6D5DC2D086B9}" type="slidenum">
              <a:rPr lang="vi-VN" smtClean="0"/>
              <a:pPr>
                <a:defRPr/>
              </a:pPr>
              <a:t>14</a:t>
            </a:fld>
            <a:endParaRPr lang="vi-VN"/>
          </a:p>
        </p:txBody>
      </p:sp>
    </p:spTree>
    <p:extLst>
      <p:ext uri="{BB962C8B-B14F-4D97-AF65-F5344CB8AC3E}">
        <p14:creationId xmlns:p14="http://schemas.microsoft.com/office/powerpoint/2010/main" val="62552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7F8BB7-4295-4B8B-BE96-727DB2EDD6D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66264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8BB7-4295-4B8B-BE96-727DB2EDD6D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394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8BB7-4295-4B8B-BE96-727DB2EDD6D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1230049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7CE3A49-067E-4B40-BD96-46834B78A49E}" type="slidenum">
              <a:rPr lang="en-US"/>
              <a:pPr/>
              <a:t>‹#›</a:t>
            </a:fld>
            <a:endParaRPr lang="en-US"/>
          </a:p>
        </p:txBody>
      </p:sp>
    </p:spTree>
    <p:extLst>
      <p:ext uri="{BB962C8B-B14F-4D97-AF65-F5344CB8AC3E}">
        <p14:creationId xmlns:p14="http://schemas.microsoft.com/office/powerpoint/2010/main" val="164251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3F2EE4B-2E2E-4291-8E8C-1EA03E9D9D87}" type="slidenum">
              <a:rPr lang="en-US" altLang="en-US"/>
              <a:pPr>
                <a:defRPr/>
              </a:pPr>
              <a:t>‹#›</a:t>
            </a:fld>
            <a:endParaRPr lang="en-US" altLang="en-US"/>
          </a:p>
        </p:txBody>
      </p:sp>
    </p:spTree>
    <p:extLst>
      <p:ext uri="{BB962C8B-B14F-4D97-AF65-F5344CB8AC3E}">
        <p14:creationId xmlns:p14="http://schemas.microsoft.com/office/powerpoint/2010/main" val="203363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52B85706-67C5-41EB-A8EB-91AB14CBD497}" type="slidenum">
              <a:rPr lang="en-US" altLang="en-US"/>
              <a:pPr/>
              <a:t>‹#›</a:t>
            </a:fld>
            <a:endParaRPr lang="en-US" altLang="en-US"/>
          </a:p>
        </p:txBody>
      </p:sp>
    </p:spTree>
    <p:extLst>
      <p:ext uri="{BB962C8B-B14F-4D97-AF65-F5344CB8AC3E}">
        <p14:creationId xmlns:p14="http://schemas.microsoft.com/office/powerpoint/2010/main" val="2315257722"/>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8BB7-4295-4B8B-BE96-727DB2EDD6D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198627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F8BB7-4295-4B8B-BE96-727DB2EDD6D0}"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139139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7F8BB7-4295-4B8B-BE96-727DB2EDD6D0}"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338497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7F8BB7-4295-4B8B-BE96-727DB2EDD6D0}"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18548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7F8BB7-4295-4B8B-BE96-727DB2EDD6D0}"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313543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F8BB7-4295-4B8B-BE96-727DB2EDD6D0}"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66697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F8BB7-4295-4B8B-BE96-727DB2EDD6D0}"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157882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F8BB7-4295-4B8B-BE96-727DB2EDD6D0}"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4FE97-99F6-4ADE-9106-79A4E9E2960A}" type="slidenum">
              <a:rPr lang="en-US" smtClean="0"/>
              <a:t>‹#›</a:t>
            </a:fld>
            <a:endParaRPr lang="en-US"/>
          </a:p>
        </p:txBody>
      </p:sp>
    </p:spTree>
    <p:extLst>
      <p:ext uri="{BB962C8B-B14F-4D97-AF65-F5344CB8AC3E}">
        <p14:creationId xmlns:p14="http://schemas.microsoft.com/office/powerpoint/2010/main" val="54523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F8BB7-4295-4B8B-BE96-727DB2EDD6D0}" type="datetimeFigureOut">
              <a:rPr lang="en-US" smtClean="0"/>
              <a:t>2/20/2021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4FE97-99F6-4ADE-9106-79A4E9E2960A}" type="slidenum">
              <a:rPr lang="en-US" smtClean="0"/>
              <a:t>‹#›</a:t>
            </a:fld>
            <a:endParaRPr lang="en-US"/>
          </a:p>
        </p:txBody>
      </p:sp>
    </p:spTree>
    <p:extLst>
      <p:ext uri="{BB962C8B-B14F-4D97-AF65-F5344CB8AC3E}">
        <p14:creationId xmlns:p14="http://schemas.microsoft.com/office/powerpoint/2010/main" val="203113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18" Type="http://schemas.openxmlformats.org/officeDocument/2006/relationships/image" Target="../media/image22.png"/><Relationship Id="rId3" Type="http://schemas.openxmlformats.org/officeDocument/2006/relationships/notesSlide" Target="../notesSlides/notesSlide3.xml"/><Relationship Id="rId7" Type="http://schemas.openxmlformats.org/officeDocument/2006/relationships/image" Target="../media/image27.wmf"/><Relationship Id="rId12" Type="http://schemas.openxmlformats.org/officeDocument/2006/relationships/oleObject" Target="../embeddings/oleObject24.bin"/><Relationship Id="rId17" Type="http://schemas.openxmlformats.org/officeDocument/2006/relationships/image" Target="../media/image31.wmf"/><Relationship Id="rId2" Type="http://schemas.openxmlformats.org/officeDocument/2006/relationships/slideLayout" Target="../slideLayouts/slideLayout13.xml"/><Relationship Id="rId16" Type="http://schemas.openxmlformats.org/officeDocument/2006/relationships/oleObject" Target="../embeddings/oleObject26.bin"/><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25.png"/><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8.wmf"/><Relationship Id="rId14"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customXml" Target="../ink/ink1.xml"/><Relationship Id="rId5" Type="http://schemas.openxmlformats.org/officeDocument/2006/relationships/image" Target="../media/image39.wmf"/><Relationship Id="rId4" Type="http://schemas.openxmlformats.org/officeDocument/2006/relationships/oleObject" Target="../embeddings/oleObject32.bin"/><Relationship Id="rId9" Type="http://schemas.openxmlformats.org/officeDocument/2006/relationships/image" Target="../media/image39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40.wmf"/><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hyperlink" Target="file:///D:\My%20Documents\Downloads\T51-H9.gsp" TargetMode="External"/><Relationship Id="rId12"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image" Target="../media/image6.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7.png"/><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2.jpe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hyperlink" Target="https://vi.wikipedia.org/wiki/To%C3%A1n_h%E1%BB%8Dc" TargetMode="External"/><Relationship Id="rId13" Type="http://schemas.openxmlformats.org/officeDocument/2006/relationships/hyperlink" Target="https://vi.wikipedia.org/wiki/Ti%E1%BA%BFng_Hy_L%E1%BA%A1p" TargetMode="External"/><Relationship Id="rId18" Type="http://schemas.openxmlformats.org/officeDocument/2006/relationships/hyperlink" Target="https://vi.wikipedia.org/wiki/Th%E1%BA%BF_k%E1%BB%B7_XXI" TargetMode="External"/><Relationship Id="rId3" Type="http://schemas.openxmlformats.org/officeDocument/2006/relationships/image" Target="../media/image14.jpeg"/><Relationship Id="rId21" Type="http://schemas.openxmlformats.org/officeDocument/2006/relationships/hyperlink" Target="https://vi.wikipedia.org/wiki/Pi#cite_note-2" TargetMode="External"/><Relationship Id="rId7" Type="http://schemas.openxmlformats.org/officeDocument/2006/relationships/hyperlink" Target="https://vi.wikipedia.org/wiki/H%E1%BA%B1ng_s%E1%BB%91" TargetMode="External"/><Relationship Id="rId12" Type="http://schemas.openxmlformats.org/officeDocument/2006/relationships/hyperlink" Target="https://vi.wikipedia.org/wiki/%C4%90%C6%B0%E1%BB%9Dng_k%C3%ADnh" TargetMode="External"/><Relationship Id="rId17" Type="http://schemas.openxmlformats.org/officeDocument/2006/relationships/hyperlink" Target="https://vi.wikipedia.org/wiki/H%E1%BB%87_th%E1%BA%ADp_ph%C3%A2n" TargetMode="External"/><Relationship Id="rId2" Type="http://schemas.openxmlformats.org/officeDocument/2006/relationships/slideLayout" Target="../slideLayouts/slideLayout14.xml"/><Relationship Id="rId16" Type="http://schemas.openxmlformats.org/officeDocument/2006/relationships/hyperlink" Target="https://vi.wikipedia.org/wiki/S%E1%BB%91_nguy%C3%AAn" TargetMode="External"/><Relationship Id="rId20" Type="http://schemas.openxmlformats.org/officeDocument/2006/relationships/hyperlink" Target="https://vi.wikipedia.org/wiki/Pi#cite_note-1" TargetMode="Externa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hyperlink" Target="https://vi.wikipedia.org/wiki/%C4%90%C6%B0%E1%BB%9Dng_tr%C3%B2n" TargetMode="External"/><Relationship Id="rId5" Type="http://schemas.openxmlformats.org/officeDocument/2006/relationships/oleObject" Target="../embeddings/oleObject10.bin"/><Relationship Id="rId15" Type="http://schemas.openxmlformats.org/officeDocument/2006/relationships/hyperlink" Target="https://vi.wikipedia.org/wiki/S%E1%BB%91_v%C3%B4_t%E1%BB%89" TargetMode="External"/><Relationship Id="rId10" Type="http://schemas.openxmlformats.org/officeDocument/2006/relationships/hyperlink" Target="https://vi.wikipedia.org/wiki/Chu_vi" TargetMode="External"/><Relationship Id="rId19" Type="http://schemas.openxmlformats.org/officeDocument/2006/relationships/hyperlink" Target="https://vi.wikipedia.org/wiki/Khoa_h%E1%BB%8Dc_m%C3%A1y_t%C3%ADnh" TargetMode="External"/><Relationship Id="rId4" Type="http://schemas.openxmlformats.org/officeDocument/2006/relationships/image" Target="../media/image15.png"/><Relationship Id="rId9" Type="http://schemas.openxmlformats.org/officeDocument/2006/relationships/hyperlink" Target="https://vi.wikipedia.org/wiki/T%E1%BB%B7_s%E1%BB%91" TargetMode="External"/><Relationship Id="rId14" Type="http://schemas.openxmlformats.org/officeDocument/2006/relationships/hyperlink" Target="https://vi.wikipedia.org/wiki/Pi_(ch%E1%BB%AF_c%C3%A1i)" TargetMode="External"/><Relationship Id="rId22" Type="http://schemas.openxmlformats.org/officeDocument/2006/relationships/hyperlink" Target="https://vi.wikipedia.org/wiki/Si%C3%AAu_m%C3%A1y_t%C3%ADnh"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 Id="rId14"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
          <p:cNvGrpSpPr>
            <a:grpSpLocks/>
          </p:cNvGrpSpPr>
          <p:nvPr/>
        </p:nvGrpSpPr>
        <p:grpSpPr bwMode="auto">
          <a:xfrm>
            <a:off x="-163513" y="-155575"/>
            <a:ext cx="9474201" cy="7169150"/>
            <a:chOff x="-104" y="-98"/>
            <a:chExt cx="5968" cy="4516"/>
          </a:xfrm>
        </p:grpSpPr>
        <p:pic>
          <p:nvPicPr>
            <p:cNvPr id="3356"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 y="-98"/>
              <a:ext cx="573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7" name="Picture 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 y="4308"/>
              <a:ext cx="573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2270" y="2088"/>
              <a:ext cx="446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9"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568" y="2094"/>
              <a:ext cx="446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5" name="Group 287"/>
          <p:cNvGrpSpPr>
            <a:grpSpLocks/>
          </p:cNvGrpSpPr>
          <p:nvPr/>
        </p:nvGrpSpPr>
        <p:grpSpPr bwMode="auto">
          <a:xfrm>
            <a:off x="-179388" y="-155575"/>
            <a:ext cx="9474201" cy="7169150"/>
            <a:chOff x="-178594" y="-155575"/>
            <a:chExt cx="9474200" cy="7169150"/>
          </a:xfrm>
        </p:grpSpPr>
        <p:pic>
          <p:nvPicPr>
            <p:cNvPr id="3352"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3"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4" name="Picture 1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5" name="Picture 1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9" name="WordArt 21"/>
          <p:cNvSpPr>
            <a:spLocks noChangeArrowheads="1" noChangeShapeType="1" noTextEdit="1"/>
          </p:cNvSpPr>
          <p:nvPr/>
        </p:nvSpPr>
        <p:spPr bwMode="auto">
          <a:xfrm>
            <a:off x="2478088" y="5473700"/>
            <a:ext cx="4408487"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kern="1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cs typeface="Arial" panose="020B0604020202020204" pitchFamily="34" charset="0"/>
              </a:rPr>
              <a:t>Giáo viên: Đào Thị Thu</a:t>
            </a:r>
          </a:p>
          <a:p>
            <a:pPr algn="ctr"/>
            <a:r>
              <a:rPr lang="vi-VN" sz="2000" kern="1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cs typeface="Arial" panose="020B0604020202020204" pitchFamily="34" charset="0"/>
              </a:rPr>
              <a:t>Trường THCS Long Biên</a:t>
            </a:r>
          </a:p>
        </p:txBody>
      </p:sp>
      <p:grpSp>
        <p:nvGrpSpPr>
          <p:cNvPr id="6" name="Group 22"/>
          <p:cNvGrpSpPr>
            <a:grpSpLocks/>
          </p:cNvGrpSpPr>
          <p:nvPr/>
        </p:nvGrpSpPr>
        <p:grpSpPr bwMode="auto">
          <a:xfrm>
            <a:off x="0" y="3500438"/>
            <a:ext cx="2411413" cy="2951162"/>
            <a:chOff x="3115" y="0"/>
            <a:chExt cx="2170" cy="2486"/>
          </a:xfrm>
        </p:grpSpPr>
        <p:grpSp>
          <p:nvGrpSpPr>
            <p:cNvPr id="3218" name="Group 23"/>
            <p:cNvGrpSpPr>
              <a:grpSpLocks/>
            </p:cNvGrpSpPr>
            <p:nvPr/>
          </p:nvGrpSpPr>
          <p:grpSpPr bwMode="auto">
            <a:xfrm>
              <a:off x="4080" y="1910"/>
              <a:ext cx="768" cy="576"/>
              <a:chOff x="0" y="0"/>
              <a:chExt cx="768" cy="576"/>
            </a:xfrm>
          </p:grpSpPr>
          <p:sp>
            <p:nvSpPr>
              <p:cNvPr id="3350" name="Oval 24"/>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351" name="Oval 2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219" name="Group 26"/>
            <p:cNvGrpSpPr>
              <a:grpSpLocks/>
            </p:cNvGrpSpPr>
            <p:nvPr/>
          </p:nvGrpSpPr>
          <p:grpSpPr bwMode="auto">
            <a:xfrm>
              <a:off x="4257" y="1103"/>
              <a:ext cx="768" cy="576"/>
              <a:chOff x="0" y="0"/>
              <a:chExt cx="768" cy="576"/>
            </a:xfrm>
          </p:grpSpPr>
          <p:sp>
            <p:nvSpPr>
              <p:cNvPr id="3348" name="Oval 27"/>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349" name="Oval 2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220" name="Group 29"/>
            <p:cNvGrpSpPr>
              <a:grpSpLocks/>
            </p:cNvGrpSpPr>
            <p:nvPr/>
          </p:nvGrpSpPr>
          <p:grpSpPr bwMode="auto">
            <a:xfrm>
              <a:off x="3134" y="0"/>
              <a:ext cx="768" cy="576"/>
              <a:chOff x="0" y="0"/>
              <a:chExt cx="768" cy="576"/>
            </a:xfrm>
          </p:grpSpPr>
          <p:sp>
            <p:nvSpPr>
              <p:cNvPr id="3346" name="Oval 30"/>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347" name="Oval 3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221" name="Group 32"/>
            <p:cNvGrpSpPr>
              <a:grpSpLocks/>
            </p:cNvGrpSpPr>
            <p:nvPr/>
          </p:nvGrpSpPr>
          <p:grpSpPr bwMode="auto">
            <a:xfrm>
              <a:off x="3115" y="0"/>
              <a:ext cx="2170" cy="1702"/>
              <a:chOff x="3115" y="0"/>
              <a:chExt cx="2170" cy="1702"/>
            </a:xfrm>
          </p:grpSpPr>
          <p:grpSp>
            <p:nvGrpSpPr>
              <p:cNvPr id="3222" name="Group 33"/>
              <p:cNvGrpSpPr>
                <a:grpSpLocks/>
              </p:cNvGrpSpPr>
              <p:nvPr/>
            </p:nvGrpSpPr>
            <p:grpSpPr bwMode="auto">
              <a:xfrm>
                <a:off x="3640" y="308"/>
                <a:ext cx="1145" cy="844"/>
                <a:chOff x="1265" y="814"/>
                <a:chExt cx="2919" cy="2151"/>
              </a:xfrm>
            </p:grpSpPr>
            <p:sp>
              <p:nvSpPr>
                <p:cNvPr id="3344" name="Oval 3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345" name="Oval 3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223" name="Group 36"/>
              <p:cNvGrpSpPr>
                <a:grpSpLocks/>
              </p:cNvGrpSpPr>
              <p:nvPr/>
            </p:nvGrpSpPr>
            <p:grpSpPr bwMode="auto">
              <a:xfrm>
                <a:off x="3115" y="0"/>
                <a:ext cx="2145" cy="1702"/>
                <a:chOff x="3115" y="0"/>
                <a:chExt cx="2145" cy="1702"/>
              </a:xfrm>
            </p:grpSpPr>
            <p:grpSp>
              <p:nvGrpSpPr>
                <p:cNvPr id="3246" name="Group 37"/>
                <p:cNvGrpSpPr>
                  <a:grpSpLocks/>
                </p:cNvGrpSpPr>
                <p:nvPr/>
              </p:nvGrpSpPr>
              <p:grpSpPr bwMode="auto">
                <a:xfrm>
                  <a:off x="4505" y="589"/>
                  <a:ext cx="493" cy="912"/>
                  <a:chOff x="3471" y="1530"/>
                  <a:chExt cx="1258" cy="2327"/>
                </a:xfrm>
              </p:grpSpPr>
              <p:sp>
                <p:nvSpPr>
                  <p:cNvPr id="3342" name="Freeform 38"/>
                  <p:cNvSpPr>
                    <a:spLocks/>
                  </p:cNvSpPr>
                  <p:nvPr/>
                </p:nvSpPr>
                <p:spPr bwMode="hidden">
                  <a:xfrm rot="2711884">
                    <a:off x="2765" y="2236"/>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343" name="Freeform 39"/>
                  <p:cNvSpPr>
                    <a:spLocks/>
                  </p:cNvSpPr>
                  <p:nvPr/>
                </p:nvSpPr>
                <p:spPr bwMode="hidden">
                  <a:xfrm rot="2711884">
                    <a:off x="4021" y="3150"/>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247" name="Group 40"/>
                <p:cNvGrpSpPr>
                  <a:grpSpLocks/>
                </p:cNvGrpSpPr>
                <p:nvPr/>
              </p:nvGrpSpPr>
              <p:grpSpPr bwMode="auto">
                <a:xfrm>
                  <a:off x="4267" y="781"/>
                  <a:ext cx="966" cy="522"/>
                  <a:chOff x="2864" y="2019"/>
                  <a:chExt cx="2463" cy="1332"/>
                </a:xfrm>
              </p:grpSpPr>
              <p:sp>
                <p:nvSpPr>
                  <p:cNvPr id="3340" name="Freeform 41"/>
                  <p:cNvSpPr>
                    <a:spLocks/>
                  </p:cNvSpPr>
                  <p:nvPr/>
                </p:nvSpPr>
                <p:spPr bwMode="hidden">
                  <a:xfrm rot="2104081">
                    <a:off x="2864" y="2019"/>
                    <a:ext cx="1814" cy="34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41" name="Freeform 42"/>
                  <p:cNvSpPr>
                    <a:spLocks/>
                  </p:cNvSpPr>
                  <p:nvPr/>
                </p:nvSpPr>
                <p:spPr bwMode="hidden">
                  <a:xfrm rot="2104081">
                    <a:off x="4353" y="2806"/>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48" name="Group 43"/>
                <p:cNvGrpSpPr>
                  <a:grpSpLocks/>
                </p:cNvGrpSpPr>
                <p:nvPr/>
              </p:nvGrpSpPr>
              <p:grpSpPr bwMode="auto">
                <a:xfrm>
                  <a:off x="4280" y="707"/>
                  <a:ext cx="971" cy="417"/>
                  <a:chOff x="2897" y="1832"/>
                  <a:chExt cx="2477" cy="1064"/>
                </a:xfrm>
              </p:grpSpPr>
              <p:sp>
                <p:nvSpPr>
                  <p:cNvPr id="3338" name="Freeform 44"/>
                  <p:cNvSpPr>
                    <a:spLocks/>
                  </p:cNvSpPr>
                  <p:nvPr/>
                </p:nvSpPr>
                <p:spPr bwMode="hidden">
                  <a:xfrm rot="1582915">
                    <a:off x="2897" y="1832"/>
                    <a:ext cx="1736" cy="30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39" name="Freeform 45"/>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49" name="Group 46"/>
                <p:cNvGrpSpPr>
                  <a:grpSpLocks/>
                </p:cNvGrpSpPr>
                <p:nvPr/>
              </p:nvGrpSpPr>
              <p:grpSpPr bwMode="auto">
                <a:xfrm>
                  <a:off x="4291" y="630"/>
                  <a:ext cx="969" cy="364"/>
                  <a:chOff x="2924" y="1636"/>
                  <a:chExt cx="2472" cy="927"/>
                </a:xfrm>
              </p:grpSpPr>
              <p:sp>
                <p:nvSpPr>
                  <p:cNvPr id="3336" name="Freeform 47"/>
                  <p:cNvSpPr>
                    <a:spLocks/>
                  </p:cNvSpPr>
                  <p:nvPr/>
                </p:nvSpPr>
                <p:spPr bwMode="hidden">
                  <a:xfrm rot="1080363">
                    <a:off x="2924" y="1636"/>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37" name="Freeform 48"/>
                  <p:cNvSpPr>
                    <a:spLocks/>
                  </p:cNvSpPr>
                  <p:nvPr/>
                </p:nvSpPr>
                <p:spPr bwMode="hidden">
                  <a:xfrm rot="1080363">
                    <a:off x="4495" y="2037"/>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0" name="Group 49"/>
                <p:cNvGrpSpPr>
                  <a:grpSpLocks/>
                </p:cNvGrpSpPr>
                <p:nvPr/>
              </p:nvGrpSpPr>
              <p:grpSpPr bwMode="auto">
                <a:xfrm>
                  <a:off x="4304" y="543"/>
                  <a:ext cx="918" cy="258"/>
                  <a:chOff x="2958" y="1414"/>
                  <a:chExt cx="2342" cy="657"/>
                </a:xfrm>
              </p:grpSpPr>
              <p:sp>
                <p:nvSpPr>
                  <p:cNvPr id="3334" name="Freeform 50"/>
                  <p:cNvSpPr>
                    <a:spLocks/>
                  </p:cNvSpPr>
                  <p:nvPr/>
                </p:nvSpPr>
                <p:spPr bwMode="hidden">
                  <a:xfrm rot="463793">
                    <a:off x="2958" y="1414"/>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35" name="Freeform 51"/>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1" name="Group 52"/>
                <p:cNvGrpSpPr>
                  <a:grpSpLocks/>
                </p:cNvGrpSpPr>
                <p:nvPr/>
              </p:nvGrpSpPr>
              <p:grpSpPr bwMode="auto">
                <a:xfrm>
                  <a:off x="4314" y="487"/>
                  <a:ext cx="843" cy="134"/>
                  <a:chOff x="2983" y="1269"/>
                  <a:chExt cx="2150" cy="343"/>
                </a:xfrm>
              </p:grpSpPr>
              <p:sp>
                <p:nvSpPr>
                  <p:cNvPr id="3332" name="Freeform 53"/>
                  <p:cNvSpPr>
                    <a:spLocks/>
                  </p:cNvSpPr>
                  <p:nvPr/>
                </p:nvSpPr>
                <p:spPr bwMode="hidden">
                  <a:xfrm rot="-84182">
                    <a:off x="2983" y="1289"/>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33" name="Freeform 54"/>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2" name="Group 55"/>
                <p:cNvGrpSpPr>
                  <a:grpSpLocks/>
                </p:cNvGrpSpPr>
                <p:nvPr/>
              </p:nvGrpSpPr>
              <p:grpSpPr bwMode="auto">
                <a:xfrm>
                  <a:off x="4296" y="349"/>
                  <a:ext cx="737" cy="167"/>
                  <a:chOff x="2938" y="917"/>
                  <a:chExt cx="1879" cy="427"/>
                </a:xfrm>
              </p:grpSpPr>
              <p:sp>
                <p:nvSpPr>
                  <p:cNvPr id="3330" name="Freeform 56"/>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31" name="Freeform 57"/>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3" name="Group 58"/>
                <p:cNvGrpSpPr>
                  <a:grpSpLocks/>
                </p:cNvGrpSpPr>
                <p:nvPr/>
              </p:nvGrpSpPr>
              <p:grpSpPr bwMode="auto">
                <a:xfrm>
                  <a:off x="3394" y="637"/>
                  <a:ext cx="493" cy="912"/>
                  <a:chOff x="637" y="1653"/>
                  <a:chExt cx="1257" cy="2326"/>
                </a:xfrm>
              </p:grpSpPr>
              <p:sp>
                <p:nvSpPr>
                  <p:cNvPr id="3328" name="Freeform 59"/>
                  <p:cNvSpPr>
                    <a:spLocks/>
                  </p:cNvSpPr>
                  <p:nvPr/>
                </p:nvSpPr>
                <p:spPr bwMode="hidden">
                  <a:xfrm rot="18888116" flipH="1">
                    <a:off x="876" y="2359"/>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329" name="Freeform 60"/>
                  <p:cNvSpPr>
                    <a:spLocks/>
                  </p:cNvSpPr>
                  <p:nvPr/>
                </p:nvSpPr>
                <p:spPr bwMode="hidden">
                  <a:xfrm rot="18888116" flipH="1">
                    <a:off x="419" y="327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254" name="Group 61"/>
                <p:cNvGrpSpPr>
                  <a:grpSpLocks/>
                </p:cNvGrpSpPr>
                <p:nvPr/>
              </p:nvGrpSpPr>
              <p:grpSpPr bwMode="auto">
                <a:xfrm>
                  <a:off x="3142" y="850"/>
                  <a:ext cx="966" cy="522"/>
                  <a:chOff x="-5" y="2196"/>
                  <a:chExt cx="2463" cy="1332"/>
                </a:xfrm>
              </p:grpSpPr>
              <p:sp>
                <p:nvSpPr>
                  <p:cNvPr id="3326" name="Freeform 62"/>
                  <p:cNvSpPr>
                    <a:spLocks/>
                  </p:cNvSpPr>
                  <p:nvPr/>
                </p:nvSpPr>
                <p:spPr bwMode="hidden">
                  <a:xfrm rot="19495919" flipH="1">
                    <a:off x="644" y="2196"/>
                    <a:ext cx="1814" cy="34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27" name="Freeform 63"/>
                  <p:cNvSpPr>
                    <a:spLocks/>
                  </p:cNvSpPr>
                  <p:nvPr/>
                </p:nvSpPr>
                <p:spPr bwMode="hidden">
                  <a:xfrm rot="19495919" flipH="1">
                    <a:off x="-5" y="2983"/>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5" name="Group 64"/>
                <p:cNvGrpSpPr>
                  <a:grpSpLocks/>
                </p:cNvGrpSpPr>
                <p:nvPr/>
              </p:nvGrpSpPr>
              <p:grpSpPr bwMode="auto">
                <a:xfrm>
                  <a:off x="3124" y="777"/>
                  <a:ext cx="971" cy="417"/>
                  <a:chOff x="-52" y="2009"/>
                  <a:chExt cx="2477" cy="1064"/>
                </a:xfrm>
              </p:grpSpPr>
              <p:sp>
                <p:nvSpPr>
                  <p:cNvPr id="3324" name="Freeform 65"/>
                  <p:cNvSpPr>
                    <a:spLocks/>
                  </p:cNvSpPr>
                  <p:nvPr/>
                </p:nvSpPr>
                <p:spPr bwMode="hidden">
                  <a:xfrm rot="20017085" flipH="1">
                    <a:off x="689" y="2009"/>
                    <a:ext cx="1736" cy="30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25" name="Freeform 66"/>
                  <p:cNvSpPr>
                    <a:spLocks/>
                  </p:cNvSpPr>
                  <p:nvPr/>
                </p:nvSpPr>
                <p:spPr bwMode="hidden">
                  <a:xfrm rot="20017085" flipH="1">
                    <a:off x="-52" y="2597"/>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6" name="Group 67"/>
                <p:cNvGrpSpPr>
                  <a:grpSpLocks/>
                </p:cNvGrpSpPr>
                <p:nvPr/>
              </p:nvGrpSpPr>
              <p:grpSpPr bwMode="auto">
                <a:xfrm>
                  <a:off x="3115" y="700"/>
                  <a:ext cx="969" cy="363"/>
                  <a:chOff x="-74" y="1813"/>
                  <a:chExt cx="2472" cy="927"/>
                </a:xfrm>
              </p:grpSpPr>
              <p:sp>
                <p:nvSpPr>
                  <p:cNvPr id="3322" name="Freeform 68"/>
                  <p:cNvSpPr>
                    <a:spLocks/>
                  </p:cNvSpPr>
                  <p:nvPr/>
                </p:nvSpPr>
                <p:spPr bwMode="hidden">
                  <a:xfrm rot="20519637" flipH="1">
                    <a:off x="721" y="1813"/>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23" name="Freeform 69"/>
                  <p:cNvSpPr>
                    <a:spLocks/>
                  </p:cNvSpPr>
                  <p:nvPr/>
                </p:nvSpPr>
                <p:spPr bwMode="hidden">
                  <a:xfrm rot="20519637" flipH="1">
                    <a:off x="-74" y="2214"/>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7" name="Group 70"/>
                <p:cNvGrpSpPr>
                  <a:grpSpLocks/>
                </p:cNvGrpSpPr>
                <p:nvPr/>
              </p:nvGrpSpPr>
              <p:grpSpPr bwMode="auto">
                <a:xfrm>
                  <a:off x="3153" y="613"/>
                  <a:ext cx="918" cy="257"/>
                  <a:chOff x="22" y="1591"/>
                  <a:chExt cx="2342" cy="657"/>
                </a:xfrm>
              </p:grpSpPr>
              <p:sp>
                <p:nvSpPr>
                  <p:cNvPr id="3320" name="Freeform 71"/>
                  <p:cNvSpPr>
                    <a:spLocks/>
                  </p:cNvSpPr>
                  <p:nvPr/>
                </p:nvSpPr>
                <p:spPr bwMode="hidden">
                  <a:xfrm rot="21136207" flipH="1">
                    <a:off x="819" y="1591"/>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21" name="Freeform 72"/>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8" name="Group 73"/>
                <p:cNvGrpSpPr>
                  <a:grpSpLocks/>
                </p:cNvGrpSpPr>
                <p:nvPr/>
              </p:nvGrpSpPr>
              <p:grpSpPr bwMode="auto">
                <a:xfrm>
                  <a:off x="3218" y="556"/>
                  <a:ext cx="843" cy="134"/>
                  <a:chOff x="189" y="1446"/>
                  <a:chExt cx="2150" cy="343"/>
                </a:xfrm>
              </p:grpSpPr>
              <p:sp>
                <p:nvSpPr>
                  <p:cNvPr id="3318" name="Freeform 74"/>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19" name="Freeform 75"/>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59" name="Group 76"/>
                <p:cNvGrpSpPr>
                  <a:grpSpLocks/>
                </p:cNvGrpSpPr>
                <p:nvPr/>
              </p:nvGrpSpPr>
              <p:grpSpPr bwMode="auto">
                <a:xfrm>
                  <a:off x="3342" y="418"/>
                  <a:ext cx="737" cy="167"/>
                  <a:chOff x="505" y="1094"/>
                  <a:chExt cx="1879" cy="427"/>
                </a:xfrm>
              </p:grpSpPr>
              <p:sp>
                <p:nvSpPr>
                  <p:cNvPr id="3316" name="Freeform 77"/>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17" name="Freeform 78"/>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60" name="Group 79"/>
                <p:cNvGrpSpPr>
                  <a:grpSpLocks/>
                </p:cNvGrpSpPr>
                <p:nvPr/>
              </p:nvGrpSpPr>
              <p:grpSpPr bwMode="auto">
                <a:xfrm>
                  <a:off x="3386" y="341"/>
                  <a:ext cx="725" cy="218"/>
                  <a:chOff x="616" y="899"/>
                  <a:chExt cx="1850" cy="554"/>
                </a:xfrm>
              </p:grpSpPr>
              <p:sp>
                <p:nvSpPr>
                  <p:cNvPr id="3314" name="Freeform 80"/>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15" name="Freeform 81"/>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61" name="Group 82"/>
                <p:cNvGrpSpPr>
                  <a:grpSpLocks/>
                </p:cNvGrpSpPr>
                <p:nvPr/>
              </p:nvGrpSpPr>
              <p:grpSpPr bwMode="auto">
                <a:xfrm>
                  <a:off x="3472" y="231"/>
                  <a:ext cx="693" cy="291"/>
                  <a:chOff x="3472" y="231"/>
                  <a:chExt cx="693" cy="291"/>
                </a:xfrm>
              </p:grpSpPr>
              <p:sp>
                <p:nvSpPr>
                  <p:cNvPr id="3312" name="Freeform 83"/>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13" name="Freeform 84"/>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62" name="Group 85"/>
                <p:cNvGrpSpPr>
                  <a:grpSpLocks/>
                </p:cNvGrpSpPr>
                <p:nvPr/>
              </p:nvGrpSpPr>
              <p:grpSpPr bwMode="auto">
                <a:xfrm>
                  <a:off x="3554" y="118"/>
                  <a:ext cx="664" cy="349"/>
                  <a:chOff x="3554" y="118"/>
                  <a:chExt cx="664" cy="349"/>
                </a:xfrm>
              </p:grpSpPr>
              <p:sp>
                <p:nvSpPr>
                  <p:cNvPr id="3310" name="Freeform 86"/>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11" name="Freeform 87"/>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63" name="Group 88"/>
                <p:cNvGrpSpPr>
                  <a:grpSpLocks/>
                </p:cNvGrpSpPr>
                <p:nvPr/>
              </p:nvGrpSpPr>
              <p:grpSpPr bwMode="auto">
                <a:xfrm>
                  <a:off x="3784" y="30"/>
                  <a:ext cx="305" cy="593"/>
                  <a:chOff x="1633" y="104"/>
                  <a:chExt cx="778" cy="1512"/>
                </a:xfrm>
              </p:grpSpPr>
              <p:sp>
                <p:nvSpPr>
                  <p:cNvPr id="3308" name="Freeform 89"/>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309" name="Freeform 90"/>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264" name="Group 91"/>
                <p:cNvGrpSpPr>
                  <a:grpSpLocks/>
                </p:cNvGrpSpPr>
                <p:nvPr/>
              </p:nvGrpSpPr>
              <p:grpSpPr bwMode="auto">
                <a:xfrm>
                  <a:off x="3903" y="0"/>
                  <a:ext cx="248" cy="601"/>
                  <a:chOff x="1935" y="28"/>
                  <a:chExt cx="634" cy="1534"/>
                </a:xfrm>
              </p:grpSpPr>
              <p:sp>
                <p:nvSpPr>
                  <p:cNvPr id="3306" name="Freeform 92"/>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307" name="Freeform 93"/>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265" name="Group 94"/>
                <p:cNvGrpSpPr>
                  <a:grpSpLocks/>
                </p:cNvGrpSpPr>
                <p:nvPr/>
              </p:nvGrpSpPr>
              <p:grpSpPr bwMode="auto">
                <a:xfrm>
                  <a:off x="4251" y="252"/>
                  <a:ext cx="723" cy="222"/>
                  <a:chOff x="2822" y="672"/>
                  <a:chExt cx="1845" cy="566"/>
                </a:xfrm>
              </p:grpSpPr>
              <p:sp>
                <p:nvSpPr>
                  <p:cNvPr id="3304" name="Freeform 95"/>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05" name="Freeform 96"/>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266" name="Group 97"/>
                <p:cNvGrpSpPr>
                  <a:grpSpLocks/>
                </p:cNvGrpSpPr>
                <p:nvPr/>
              </p:nvGrpSpPr>
              <p:grpSpPr bwMode="auto">
                <a:xfrm>
                  <a:off x="4196" y="163"/>
                  <a:ext cx="699" cy="282"/>
                  <a:chOff x="2683" y="445"/>
                  <a:chExt cx="1781" cy="717"/>
                </a:xfrm>
              </p:grpSpPr>
              <p:sp>
                <p:nvSpPr>
                  <p:cNvPr id="3302" name="Freeform 98"/>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303" name="Freeform 99"/>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sp>
              <p:nvSpPr>
                <p:cNvPr id="3267" name="Freeform 10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268" name="Freeform 101"/>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nvGrpSpPr>
                <p:cNvPr id="3269" name="Group 102"/>
                <p:cNvGrpSpPr>
                  <a:grpSpLocks/>
                </p:cNvGrpSpPr>
                <p:nvPr/>
              </p:nvGrpSpPr>
              <p:grpSpPr bwMode="auto">
                <a:xfrm>
                  <a:off x="4242" y="5"/>
                  <a:ext cx="251" cy="596"/>
                  <a:chOff x="2800" y="41"/>
                  <a:chExt cx="640" cy="1520"/>
                </a:xfrm>
              </p:grpSpPr>
              <p:sp>
                <p:nvSpPr>
                  <p:cNvPr id="3300" name="Freeform 103"/>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301" name="Freeform 104"/>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270" name="Group 105"/>
                <p:cNvGrpSpPr>
                  <a:grpSpLocks/>
                </p:cNvGrpSpPr>
                <p:nvPr/>
              </p:nvGrpSpPr>
              <p:grpSpPr bwMode="auto">
                <a:xfrm>
                  <a:off x="4295" y="53"/>
                  <a:ext cx="398" cy="574"/>
                  <a:chOff x="2934" y="163"/>
                  <a:chExt cx="1017" cy="1464"/>
                </a:xfrm>
              </p:grpSpPr>
              <p:sp>
                <p:nvSpPr>
                  <p:cNvPr id="3298" name="Freeform 106"/>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299" name="Freeform 107"/>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271" name="Group 108"/>
                <p:cNvGrpSpPr>
                  <a:grpSpLocks/>
                </p:cNvGrpSpPr>
                <p:nvPr/>
              </p:nvGrpSpPr>
              <p:grpSpPr bwMode="auto">
                <a:xfrm>
                  <a:off x="4215" y="2"/>
                  <a:ext cx="95" cy="567"/>
                  <a:chOff x="2730" y="32"/>
                  <a:chExt cx="243" cy="1448"/>
                </a:xfrm>
              </p:grpSpPr>
              <p:sp>
                <p:nvSpPr>
                  <p:cNvPr id="3296" name="Freeform 109"/>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297" name="Freeform 110"/>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272" name="Group 111"/>
                <p:cNvGrpSpPr>
                  <a:grpSpLocks/>
                </p:cNvGrpSpPr>
                <p:nvPr/>
              </p:nvGrpSpPr>
              <p:grpSpPr bwMode="auto">
                <a:xfrm>
                  <a:off x="3514" y="683"/>
                  <a:ext cx="425" cy="960"/>
                  <a:chOff x="943" y="1769"/>
                  <a:chExt cx="1085" cy="2450"/>
                </a:xfrm>
              </p:grpSpPr>
              <p:sp>
                <p:nvSpPr>
                  <p:cNvPr id="3294" name="Freeform 112"/>
                  <p:cNvSpPr>
                    <a:spLocks/>
                  </p:cNvSpPr>
                  <p:nvPr/>
                </p:nvSpPr>
                <p:spPr bwMode="hidden">
                  <a:xfrm rot="18335692" flipH="1">
                    <a:off x="1010" y="2475"/>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295" name="Freeform 113"/>
                  <p:cNvSpPr>
                    <a:spLocks/>
                  </p:cNvSpPr>
                  <p:nvPr/>
                </p:nvSpPr>
                <p:spPr bwMode="hidden">
                  <a:xfrm rot="18335692" flipH="1">
                    <a:off x="725" y="351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273" name="Group 114"/>
                <p:cNvGrpSpPr>
                  <a:grpSpLocks/>
                </p:cNvGrpSpPr>
                <p:nvPr/>
              </p:nvGrpSpPr>
              <p:grpSpPr bwMode="auto">
                <a:xfrm>
                  <a:off x="3715" y="748"/>
                  <a:ext cx="300" cy="930"/>
                  <a:chOff x="1455" y="1936"/>
                  <a:chExt cx="766" cy="2373"/>
                </a:xfrm>
              </p:grpSpPr>
              <p:sp>
                <p:nvSpPr>
                  <p:cNvPr id="3292" name="Freeform 115"/>
                  <p:cNvSpPr>
                    <a:spLocks/>
                  </p:cNvSpPr>
                  <p:nvPr/>
                </p:nvSpPr>
                <p:spPr bwMode="hidden">
                  <a:xfrm rot="17542885" flipH="1">
                    <a:off x="1267" y="2578"/>
                    <a:ext cx="159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293" name="Freeform 116"/>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274" name="Group 117"/>
                <p:cNvGrpSpPr>
                  <a:grpSpLocks/>
                </p:cNvGrpSpPr>
                <p:nvPr/>
              </p:nvGrpSpPr>
              <p:grpSpPr bwMode="auto">
                <a:xfrm rot="88588">
                  <a:off x="3923" y="769"/>
                  <a:ext cx="180" cy="913"/>
                  <a:chOff x="1956" y="1990"/>
                  <a:chExt cx="492" cy="2604"/>
                </a:xfrm>
              </p:grpSpPr>
              <p:sp>
                <p:nvSpPr>
                  <p:cNvPr id="3290" name="Freeform 118"/>
                  <p:cNvSpPr>
                    <a:spLocks/>
                  </p:cNvSpPr>
                  <p:nvPr/>
                </p:nvSpPr>
                <p:spPr bwMode="hidden">
                  <a:xfrm rot="16782062" flipH="1">
                    <a:off x="1442" y="2695"/>
                    <a:ext cx="1711" cy="30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291" name="Freeform 119"/>
                  <p:cNvSpPr>
                    <a:spLocks/>
                  </p:cNvSpPr>
                  <p:nvPr/>
                </p:nvSpPr>
                <p:spPr bwMode="hidden">
                  <a:xfrm rot="16782062" flipH="1">
                    <a:off x="1734" y="3898"/>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275" name="Group 120"/>
                <p:cNvGrpSpPr>
                  <a:grpSpLocks/>
                </p:cNvGrpSpPr>
                <p:nvPr/>
              </p:nvGrpSpPr>
              <p:grpSpPr bwMode="auto">
                <a:xfrm>
                  <a:off x="4451" y="662"/>
                  <a:ext cx="442" cy="951"/>
                  <a:chOff x="3334" y="1717"/>
                  <a:chExt cx="1125" cy="2426"/>
                </a:xfrm>
              </p:grpSpPr>
              <p:sp>
                <p:nvSpPr>
                  <p:cNvPr id="3288" name="Freeform 121"/>
                  <p:cNvSpPr>
                    <a:spLocks/>
                  </p:cNvSpPr>
                  <p:nvPr/>
                </p:nvSpPr>
                <p:spPr bwMode="hidden">
                  <a:xfrm rot="3144576">
                    <a:off x="2628" y="2423"/>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289" name="Freeform 122"/>
                  <p:cNvSpPr>
                    <a:spLocks/>
                  </p:cNvSpPr>
                  <p:nvPr/>
                </p:nvSpPr>
                <p:spPr bwMode="hidden">
                  <a:xfrm rot="3144576">
                    <a:off x="3751" y="3436"/>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276" name="Group 123"/>
                <p:cNvGrpSpPr>
                  <a:grpSpLocks/>
                </p:cNvGrpSpPr>
                <p:nvPr/>
              </p:nvGrpSpPr>
              <p:grpSpPr bwMode="auto">
                <a:xfrm>
                  <a:off x="4391" y="721"/>
                  <a:ext cx="347" cy="951"/>
                  <a:chOff x="3181" y="1866"/>
                  <a:chExt cx="883" cy="2426"/>
                </a:xfrm>
              </p:grpSpPr>
              <p:sp>
                <p:nvSpPr>
                  <p:cNvPr id="3286" name="Freeform 124"/>
                  <p:cNvSpPr>
                    <a:spLocks/>
                  </p:cNvSpPr>
                  <p:nvPr/>
                </p:nvSpPr>
                <p:spPr bwMode="hidden">
                  <a:xfrm rot="3745735">
                    <a:off x="2506" y="2541"/>
                    <a:ext cx="1650"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287" name="Freeform 125"/>
                  <p:cNvSpPr>
                    <a:spLocks/>
                  </p:cNvSpPr>
                  <p:nvPr/>
                </p:nvSpPr>
                <p:spPr bwMode="hidden">
                  <a:xfrm rot="3745735">
                    <a:off x="3387" y="3615"/>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277" name="Group 126"/>
                <p:cNvGrpSpPr>
                  <a:grpSpLocks/>
                </p:cNvGrpSpPr>
                <p:nvPr/>
              </p:nvGrpSpPr>
              <p:grpSpPr bwMode="auto">
                <a:xfrm>
                  <a:off x="4323" y="767"/>
                  <a:ext cx="243" cy="935"/>
                  <a:chOff x="3006" y="1983"/>
                  <a:chExt cx="619" cy="2386"/>
                </a:xfrm>
              </p:grpSpPr>
              <p:sp>
                <p:nvSpPr>
                  <p:cNvPr id="3284" name="Freeform 127"/>
                  <p:cNvSpPr>
                    <a:spLocks/>
                  </p:cNvSpPr>
                  <p:nvPr/>
                </p:nvSpPr>
                <p:spPr bwMode="hidden">
                  <a:xfrm rot="4286818">
                    <a:off x="2328" y="2661"/>
                    <a:ext cx="160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285" name="Freeform 128"/>
                  <p:cNvSpPr>
                    <a:spLocks/>
                  </p:cNvSpPr>
                  <p:nvPr/>
                </p:nvSpPr>
                <p:spPr bwMode="hidden">
                  <a:xfrm rot="4286818">
                    <a:off x="3002"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278" name="Group 129"/>
                <p:cNvGrpSpPr>
                  <a:grpSpLocks/>
                </p:cNvGrpSpPr>
                <p:nvPr/>
              </p:nvGrpSpPr>
              <p:grpSpPr bwMode="auto">
                <a:xfrm>
                  <a:off x="4249" y="813"/>
                  <a:ext cx="159" cy="870"/>
                  <a:chOff x="2819" y="2101"/>
                  <a:chExt cx="405" cy="2219"/>
                </a:xfrm>
              </p:grpSpPr>
              <p:sp>
                <p:nvSpPr>
                  <p:cNvPr id="3282" name="Freeform 130"/>
                  <p:cNvSpPr>
                    <a:spLocks/>
                  </p:cNvSpPr>
                  <p:nvPr/>
                </p:nvSpPr>
                <p:spPr bwMode="hidden">
                  <a:xfrm rot="4898956">
                    <a:off x="2206" y="2714"/>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283" name="Freeform 131"/>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279" name="Group 132"/>
                <p:cNvGrpSpPr>
                  <a:grpSpLocks/>
                </p:cNvGrpSpPr>
                <p:nvPr/>
              </p:nvGrpSpPr>
              <p:grpSpPr bwMode="auto">
                <a:xfrm>
                  <a:off x="4045" y="826"/>
                  <a:ext cx="167" cy="857"/>
                  <a:chOff x="2287" y="2135"/>
                  <a:chExt cx="426" cy="2185"/>
                </a:xfrm>
              </p:grpSpPr>
              <p:sp>
                <p:nvSpPr>
                  <p:cNvPr id="3280" name="Freeform 133"/>
                  <p:cNvSpPr>
                    <a:spLocks/>
                  </p:cNvSpPr>
                  <p:nvPr/>
                </p:nvSpPr>
                <p:spPr bwMode="hidden">
                  <a:xfrm rot="5755659">
                    <a:off x="1900"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281" name="Freeform 134"/>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sp>
            <p:nvSpPr>
              <p:cNvPr id="3224" name="Freeform 135"/>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25" name="Arc 136"/>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26" name="Arc 13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vi-VN"/>
              </a:p>
            </p:txBody>
          </p:sp>
          <p:sp>
            <p:nvSpPr>
              <p:cNvPr id="3227" name="Arc 138"/>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28" name="Arc 139"/>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29" name="Arc 14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0" name="Arc 14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1" name="Arc 142"/>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2" name="Arc 143"/>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3" name="Freeform 144"/>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4" name="Freeform 145"/>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vi-VN"/>
              </a:p>
            </p:txBody>
          </p:sp>
          <p:sp>
            <p:nvSpPr>
              <p:cNvPr id="3235" name="Arc 14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6" name="Arc 147"/>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7" name="Arc 148"/>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8" name="Freeform 149"/>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39" name="Freeform 150"/>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40" name="Freeform 15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41" name="Freeform 15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42" name="Freeform 153"/>
              <p:cNvSpPr>
                <a:spLocks/>
              </p:cNvSpPr>
              <p:nvPr/>
            </p:nvSpPr>
            <p:spPr bwMode="hidden">
              <a:xfrm>
                <a:off x="4636" y="576"/>
                <a:ext cx="595" cy="419"/>
              </a:xfrm>
              <a:custGeom>
                <a:avLst/>
                <a:gdLst>
                  <a:gd name="T0" fmla="*/ 0 w 776"/>
                  <a:gd name="T1" fmla="*/ 0 h 2368"/>
                  <a:gd name="T2" fmla="*/ 2 w 776"/>
                  <a:gd name="T3" fmla="*/ 0 h 2368"/>
                  <a:gd name="T4" fmla="*/ 2 w 776"/>
                  <a:gd name="T5" fmla="*/ 0 h 2368"/>
                  <a:gd name="T6" fmla="*/ 2 w 776"/>
                  <a:gd name="T7" fmla="*/ 0 h 2368"/>
                  <a:gd name="T8" fmla="*/ 2 w 776"/>
                  <a:gd name="T9" fmla="*/ 0 h 2368"/>
                  <a:gd name="T10" fmla="*/ 2 w 776"/>
                  <a:gd name="T11" fmla="*/ 0 h 2368"/>
                  <a:gd name="T12" fmla="*/ 2 w 776"/>
                  <a:gd name="T13" fmla="*/ 0 h 2368"/>
                  <a:gd name="T14" fmla="*/ 2 w 776"/>
                  <a:gd name="T15" fmla="*/ 0 h 2368"/>
                  <a:gd name="T16" fmla="*/ 2 w 776"/>
                  <a:gd name="T17" fmla="*/ 0 h 2368"/>
                  <a:gd name="T18" fmla="*/ 2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4 w 776"/>
                  <a:gd name="T31" fmla="*/ 0 h 2368"/>
                  <a:gd name="T32" fmla="*/ 3 w 776"/>
                  <a:gd name="T33" fmla="*/ 0 h 2368"/>
                  <a:gd name="T34" fmla="*/ 4 w 776"/>
                  <a:gd name="T35" fmla="*/ 0 h 2368"/>
                  <a:gd name="T36" fmla="*/ 3 w 776"/>
                  <a:gd name="T37" fmla="*/ 0 h 2368"/>
                  <a:gd name="T38" fmla="*/ 4 w 776"/>
                  <a:gd name="T39" fmla="*/ 0 h 2368"/>
                  <a:gd name="T40" fmla="*/ 4 w 776"/>
                  <a:gd name="T41" fmla="*/ 0 h 2368"/>
                  <a:gd name="T42" fmla="*/ 4 w 776"/>
                  <a:gd name="T43" fmla="*/ 0 h 2368"/>
                  <a:gd name="T44" fmla="*/ 4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43" name="Freeform 154"/>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44" name="Freeform 155"/>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45" name="Freeform 156"/>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grpSp>
      <p:grpSp>
        <p:nvGrpSpPr>
          <p:cNvPr id="2235" name="Group 157"/>
          <p:cNvGrpSpPr>
            <a:grpSpLocks/>
          </p:cNvGrpSpPr>
          <p:nvPr/>
        </p:nvGrpSpPr>
        <p:grpSpPr bwMode="auto">
          <a:xfrm>
            <a:off x="6948488" y="3357563"/>
            <a:ext cx="2195512" cy="3240087"/>
            <a:chOff x="3115" y="0"/>
            <a:chExt cx="2170" cy="2486"/>
          </a:xfrm>
        </p:grpSpPr>
        <p:grpSp>
          <p:nvGrpSpPr>
            <p:cNvPr id="3084" name="Group 158"/>
            <p:cNvGrpSpPr>
              <a:grpSpLocks/>
            </p:cNvGrpSpPr>
            <p:nvPr/>
          </p:nvGrpSpPr>
          <p:grpSpPr bwMode="auto">
            <a:xfrm>
              <a:off x="4080" y="1910"/>
              <a:ext cx="768" cy="576"/>
              <a:chOff x="0" y="0"/>
              <a:chExt cx="768" cy="576"/>
            </a:xfrm>
          </p:grpSpPr>
          <p:sp>
            <p:nvSpPr>
              <p:cNvPr id="3216" name="Oval 159"/>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217" name="Oval 16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085" name="Group 161"/>
            <p:cNvGrpSpPr>
              <a:grpSpLocks/>
            </p:cNvGrpSpPr>
            <p:nvPr/>
          </p:nvGrpSpPr>
          <p:grpSpPr bwMode="auto">
            <a:xfrm>
              <a:off x="4257" y="1103"/>
              <a:ext cx="768" cy="576"/>
              <a:chOff x="0" y="0"/>
              <a:chExt cx="768" cy="576"/>
            </a:xfrm>
          </p:grpSpPr>
          <p:sp>
            <p:nvSpPr>
              <p:cNvPr id="3214" name="Oval 162"/>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215" name="Oval 16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086" name="Group 164"/>
            <p:cNvGrpSpPr>
              <a:grpSpLocks/>
            </p:cNvGrpSpPr>
            <p:nvPr/>
          </p:nvGrpSpPr>
          <p:grpSpPr bwMode="auto">
            <a:xfrm>
              <a:off x="3134" y="0"/>
              <a:ext cx="768" cy="576"/>
              <a:chOff x="0" y="0"/>
              <a:chExt cx="768" cy="576"/>
            </a:xfrm>
          </p:grpSpPr>
          <p:sp>
            <p:nvSpPr>
              <p:cNvPr id="3212" name="Oval 165"/>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213" name="Oval 166"/>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087" name="Group 167"/>
            <p:cNvGrpSpPr>
              <a:grpSpLocks/>
            </p:cNvGrpSpPr>
            <p:nvPr/>
          </p:nvGrpSpPr>
          <p:grpSpPr bwMode="auto">
            <a:xfrm>
              <a:off x="3115" y="0"/>
              <a:ext cx="2170" cy="1702"/>
              <a:chOff x="3115" y="0"/>
              <a:chExt cx="2170" cy="1702"/>
            </a:xfrm>
          </p:grpSpPr>
          <p:grpSp>
            <p:nvGrpSpPr>
              <p:cNvPr id="3088" name="Group 168"/>
              <p:cNvGrpSpPr>
                <a:grpSpLocks/>
              </p:cNvGrpSpPr>
              <p:nvPr/>
            </p:nvGrpSpPr>
            <p:grpSpPr bwMode="auto">
              <a:xfrm>
                <a:off x="3640" y="308"/>
                <a:ext cx="1145" cy="844"/>
                <a:chOff x="1265" y="814"/>
                <a:chExt cx="2919" cy="2151"/>
              </a:xfrm>
            </p:grpSpPr>
            <p:sp>
              <p:nvSpPr>
                <p:cNvPr id="3210" name="Oval 16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sp>
              <p:nvSpPr>
                <p:cNvPr id="3211" name="Oval 17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800">
                    <a:latin typeface="Arial" panose="020B0604020202020204" pitchFamily="34" charset="0"/>
                  </a:endParaRPr>
                </a:p>
              </p:txBody>
            </p:sp>
          </p:grpSp>
          <p:grpSp>
            <p:nvGrpSpPr>
              <p:cNvPr id="3089" name="Group 171"/>
              <p:cNvGrpSpPr>
                <a:grpSpLocks/>
              </p:cNvGrpSpPr>
              <p:nvPr/>
            </p:nvGrpSpPr>
            <p:grpSpPr bwMode="auto">
              <a:xfrm>
                <a:off x="3115" y="0"/>
                <a:ext cx="2145" cy="1702"/>
                <a:chOff x="3115" y="0"/>
                <a:chExt cx="2145" cy="1702"/>
              </a:xfrm>
            </p:grpSpPr>
            <p:grpSp>
              <p:nvGrpSpPr>
                <p:cNvPr id="3112" name="Group 172"/>
                <p:cNvGrpSpPr>
                  <a:grpSpLocks/>
                </p:cNvGrpSpPr>
                <p:nvPr/>
              </p:nvGrpSpPr>
              <p:grpSpPr bwMode="auto">
                <a:xfrm>
                  <a:off x="4505" y="589"/>
                  <a:ext cx="493" cy="912"/>
                  <a:chOff x="3471" y="1530"/>
                  <a:chExt cx="1258" cy="2327"/>
                </a:xfrm>
              </p:grpSpPr>
              <p:sp>
                <p:nvSpPr>
                  <p:cNvPr id="3208" name="Freeform 173"/>
                  <p:cNvSpPr>
                    <a:spLocks/>
                  </p:cNvSpPr>
                  <p:nvPr/>
                </p:nvSpPr>
                <p:spPr bwMode="hidden">
                  <a:xfrm rot="2711884">
                    <a:off x="2765" y="2236"/>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209" name="Freeform 174"/>
                  <p:cNvSpPr>
                    <a:spLocks/>
                  </p:cNvSpPr>
                  <p:nvPr/>
                </p:nvSpPr>
                <p:spPr bwMode="hidden">
                  <a:xfrm rot="2711884">
                    <a:off x="4021" y="3150"/>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113" name="Group 175"/>
                <p:cNvGrpSpPr>
                  <a:grpSpLocks/>
                </p:cNvGrpSpPr>
                <p:nvPr/>
              </p:nvGrpSpPr>
              <p:grpSpPr bwMode="auto">
                <a:xfrm>
                  <a:off x="4267" y="781"/>
                  <a:ext cx="966" cy="522"/>
                  <a:chOff x="2864" y="2019"/>
                  <a:chExt cx="2463" cy="1332"/>
                </a:xfrm>
              </p:grpSpPr>
              <p:sp>
                <p:nvSpPr>
                  <p:cNvPr id="3206" name="Freeform 176"/>
                  <p:cNvSpPr>
                    <a:spLocks/>
                  </p:cNvSpPr>
                  <p:nvPr/>
                </p:nvSpPr>
                <p:spPr bwMode="hidden">
                  <a:xfrm rot="2104081">
                    <a:off x="2864" y="2019"/>
                    <a:ext cx="1814" cy="34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207" name="Freeform 177"/>
                  <p:cNvSpPr>
                    <a:spLocks/>
                  </p:cNvSpPr>
                  <p:nvPr/>
                </p:nvSpPr>
                <p:spPr bwMode="hidden">
                  <a:xfrm rot="2104081">
                    <a:off x="4353" y="2806"/>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14" name="Group 178"/>
                <p:cNvGrpSpPr>
                  <a:grpSpLocks/>
                </p:cNvGrpSpPr>
                <p:nvPr/>
              </p:nvGrpSpPr>
              <p:grpSpPr bwMode="auto">
                <a:xfrm>
                  <a:off x="4280" y="707"/>
                  <a:ext cx="971" cy="417"/>
                  <a:chOff x="2897" y="1832"/>
                  <a:chExt cx="2477" cy="1064"/>
                </a:xfrm>
              </p:grpSpPr>
              <p:sp>
                <p:nvSpPr>
                  <p:cNvPr id="3204" name="Freeform 179"/>
                  <p:cNvSpPr>
                    <a:spLocks/>
                  </p:cNvSpPr>
                  <p:nvPr/>
                </p:nvSpPr>
                <p:spPr bwMode="hidden">
                  <a:xfrm rot="1582915">
                    <a:off x="2897" y="1832"/>
                    <a:ext cx="1736" cy="30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205" name="Freeform 180"/>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15" name="Group 181"/>
                <p:cNvGrpSpPr>
                  <a:grpSpLocks/>
                </p:cNvGrpSpPr>
                <p:nvPr/>
              </p:nvGrpSpPr>
              <p:grpSpPr bwMode="auto">
                <a:xfrm>
                  <a:off x="4291" y="630"/>
                  <a:ext cx="969" cy="364"/>
                  <a:chOff x="2924" y="1636"/>
                  <a:chExt cx="2472" cy="927"/>
                </a:xfrm>
              </p:grpSpPr>
              <p:sp>
                <p:nvSpPr>
                  <p:cNvPr id="3202" name="Freeform 182"/>
                  <p:cNvSpPr>
                    <a:spLocks/>
                  </p:cNvSpPr>
                  <p:nvPr/>
                </p:nvSpPr>
                <p:spPr bwMode="hidden">
                  <a:xfrm rot="1080363">
                    <a:off x="2924" y="1636"/>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203" name="Freeform 183"/>
                  <p:cNvSpPr>
                    <a:spLocks/>
                  </p:cNvSpPr>
                  <p:nvPr/>
                </p:nvSpPr>
                <p:spPr bwMode="hidden">
                  <a:xfrm rot="1080363">
                    <a:off x="4495" y="2037"/>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16" name="Group 184"/>
                <p:cNvGrpSpPr>
                  <a:grpSpLocks/>
                </p:cNvGrpSpPr>
                <p:nvPr/>
              </p:nvGrpSpPr>
              <p:grpSpPr bwMode="auto">
                <a:xfrm>
                  <a:off x="4304" y="543"/>
                  <a:ext cx="918" cy="258"/>
                  <a:chOff x="2958" y="1414"/>
                  <a:chExt cx="2342" cy="657"/>
                </a:xfrm>
              </p:grpSpPr>
              <p:sp>
                <p:nvSpPr>
                  <p:cNvPr id="3200" name="Freeform 185"/>
                  <p:cNvSpPr>
                    <a:spLocks/>
                  </p:cNvSpPr>
                  <p:nvPr/>
                </p:nvSpPr>
                <p:spPr bwMode="hidden">
                  <a:xfrm rot="463793">
                    <a:off x="2958" y="1414"/>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201" name="Freeform 186"/>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17" name="Group 187"/>
                <p:cNvGrpSpPr>
                  <a:grpSpLocks/>
                </p:cNvGrpSpPr>
                <p:nvPr/>
              </p:nvGrpSpPr>
              <p:grpSpPr bwMode="auto">
                <a:xfrm>
                  <a:off x="4314" y="487"/>
                  <a:ext cx="843" cy="134"/>
                  <a:chOff x="2983" y="1269"/>
                  <a:chExt cx="2150" cy="343"/>
                </a:xfrm>
              </p:grpSpPr>
              <p:sp>
                <p:nvSpPr>
                  <p:cNvPr id="3198" name="Freeform 188"/>
                  <p:cNvSpPr>
                    <a:spLocks/>
                  </p:cNvSpPr>
                  <p:nvPr/>
                </p:nvSpPr>
                <p:spPr bwMode="hidden">
                  <a:xfrm rot="-84182">
                    <a:off x="2983" y="1289"/>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99" name="Freeform 189"/>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18" name="Group 190"/>
                <p:cNvGrpSpPr>
                  <a:grpSpLocks/>
                </p:cNvGrpSpPr>
                <p:nvPr/>
              </p:nvGrpSpPr>
              <p:grpSpPr bwMode="auto">
                <a:xfrm>
                  <a:off x="4296" y="349"/>
                  <a:ext cx="737" cy="167"/>
                  <a:chOff x="2938" y="917"/>
                  <a:chExt cx="1879" cy="427"/>
                </a:xfrm>
              </p:grpSpPr>
              <p:sp>
                <p:nvSpPr>
                  <p:cNvPr id="3196" name="Freeform 191"/>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97" name="Freeform 192"/>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19" name="Group 193"/>
                <p:cNvGrpSpPr>
                  <a:grpSpLocks/>
                </p:cNvGrpSpPr>
                <p:nvPr/>
              </p:nvGrpSpPr>
              <p:grpSpPr bwMode="auto">
                <a:xfrm>
                  <a:off x="3394" y="637"/>
                  <a:ext cx="493" cy="912"/>
                  <a:chOff x="637" y="1653"/>
                  <a:chExt cx="1257" cy="2326"/>
                </a:xfrm>
              </p:grpSpPr>
              <p:sp>
                <p:nvSpPr>
                  <p:cNvPr id="3194" name="Freeform 194"/>
                  <p:cNvSpPr>
                    <a:spLocks/>
                  </p:cNvSpPr>
                  <p:nvPr/>
                </p:nvSpPr>
                <p:spPr bwMode="hidden">
                  <a:xfrm rot="18888116" flipH="1">
                    <a:off x="876" y="2359"/>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195" name="Freeform 195"/>
                  <p:cNvSpPr>
                    <a:spLocks/>
                  </p:cNvSpPr>
                  <p:nvPr/>
                </p:nvSpPr>
                <p:spPr bwMode="hidden">
                  <a:xfrm rot="18888116" flipH="1">
                    <a:off x="419" y="327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120" name="Group 196"/>
                <p:cNvGrpSpPr>
                  <a:grpSpLocks/>
                </p:cNvGrpSpPr>
                <p:nvPr/>
              </p:nvGrpSpPr>
              <p:grpSpPr bwMode="auto">
                <a:xfrm>
                  <a:off x="3142" y="850"/>
                  <a:ext cx="966" cy="522"/>
                  <a:chOff x="-5" y="2196"/>
                  <a:chExt cx="2463" cy="1332"/>
                </a:xfrm>
              </p:grpSpPr>
              <p:sp>
                <p:nvSpPr>
                  <p:cNvPr id="3192" name="Freeform 197"/>
                  <p:cNvSpPr>
                    <a:spLocks/>
                  </p:cNvSpPr>
                  <p:nvPr/>
                </p:nvSpPr>
                <p:spPr bwMode="hidden">
                  <a:xfrm rot="19495919" flipH="1">
                    <a:off x="644" y="2196"/>
                    <a:ext cx="1814" cy="34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93" name="Freeform 198"/>
                  <p:cNvSpPr>
                    <a:spLocks/>
                  </p:cNvSpPr>
                  <p:nvPr/>
                </p:nvSpPr>
                <p:spPr bwMode="hidden">
                  <a:xfrm rot="19495919" flipH="1">
                    <a:off x="-5" y="2983"/>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1" name="Group 199"/>
                <p:cNvGrpSpPr>
                  <a:grpSpLocks/>
                </p:cNvGrpSpPr>
                <p:nvPr/>
              </p:nvGrpSpPr>
              <p:grpSpPr bwMode="auto">
                <a:xfrm>
                  <a:off x="3124" y="777"/>
                  <a:ext cx="971" cy="417"/>
                  <a:chOff x="-52" y="2009"/>
                  <a:chExt cx="2477" cy="1064"/>
                </a:xfrm>
              </p:grpSpPr>
              <p:sp>
                <p:nvSpPr>
                  <p:cNvPr id="3190" name="Freeform 200"/>
                  <p:cNvSpPr>
                    <a:spLocks/>
                  </p:cNvSpPr>
                  <p:nvPr/>
                </p:nvSpPr>
                <p:spPr bwMode="hidden">
                  <a:xfrm rot="20017085" flipH="1">
                    <a:off x="689" y="2009"/>
                    <a:ext cx="1736" cy="30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91" name="Freeform 201"/>
                  <p:cNvSpPr>
                    <a:spLocks/>
                  </p:cNvSpPr>
                  <p:nvPr/>
                </p:nvSpPr>
                <p:spPr bwMode="hidden">
                  <a:xfrm rot="20017085" flipH="1">
                    <a:off x="-52" y="2597"/>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2" name="Group 202"/>
                <p:cNvGrpSpPr>
                  <a:grpSpLocks/>
                </p:cNvGrpSpPr>
                <p:nvPr/>
              </p:nvGrpSpPr>
              <p:grpSpPr bwMode="auto">
                <a:xfrm>
                  <a:off x="3115" y="700"/>
                  <a:ext cx="969" cy="363"/>
                  <a:chOff x="-74" y="1813"/>
                  <a:chExt cx="2472" cy="927"/>
                </a:xfrm>
              </p:grpSpPr>
              <p:sp>
                <p:nvSpPr>
                  <p:cNvPr id="3188" name="Freeform 203"/>
                  <p:cNvSpPr>
                    <a:spLocks/>
                  </p:cNvSpPr>
                  <p:nvPr/>
                </p:nvSpPr>
                <p:spPr bwMode="hidden">
                  <a:xfrm rot="20519637" flipH="1">
                    <a:off x="721" y="1813"/>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89" name="Freeform 204"/>
                  <p:cNvSpPr>
                    <a:spLocks/>
                  </p:cNvSpPr>
                  <p:nvPr/>
                </p:nvSpPr>
                <p:spPr bwMode="hidden">
                  <a:xfrm rot="20519637" flipH="1">
                    <a:off x="-74" y="2214"/>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3" name="Group 205"/>
                <p:cNvGrpSpPr>
                  <a:grpSpLocks/>
                </p:cNvGrpSpPr>
                <p:nvPr/>
              </p:nvGrpSpPr>
              <p:grpSpPr bwMode="auto">
                <a:xfrm>
                  <a:off x="3153" y="613"/>
                  <a:ext cx="918" cy="257"/>
                  <a:chOff x="22" y="1591"/>
                  <a:chExt cx="2342" cy="657"/>
                </a:xfrm>
              </p:grpSpPr>
              <p:sp>
                <p:nvSpPr>
                  <p:cNvPr id="3186" name="Freeform 206"/>
                  <p:cNvSpPr>
                    <a:spLocks/>
                  </p:cNvSpPr>
                  <p:nvPr/>
                </p:nvSpPr>
                <p:spPr bwMode="hidden">
                  <a:xfrm rot="21136207" flipH="1">
                    <a:off x="819" y="1591"/>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87" name="Freeform 207"/>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4" name="Group 208"/>
                <p:cNvGrpSpPr>
                  <a:grpSpLocks/>
                </p:cNvGrpSpPr>
                <p:nvPr/>
              </p:nvGrpSpPr>
              <p:grpSpPr bwMode="auto">
                <a:xfrm>
                  <a:off x="3218" y="556"/>
                  <a:ext cx="843" cy="134"/>
                  <a:chOff x="189" y="1446"/>
                  <a:chExt cx="2150" cy="343"/>
                </a:xfrm>
              </p:grpSpPr>
              <p:sp>
                <p:nvSpPr>
                  <p:cNvPr id="3184" name="Freeform 209"/>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85" name="Freeform 210"/>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5" name="Group 211"/>
                <p:cNvGrpSpPr>
                  <a:grpSpLocks/>
                </p:cNvGrpSpPr>
                <p:nvPr/>
              </p:nvGrpSpPr>
              <p:grpSpPr bwMode="auto">
                <a:xfrm>
                  <a:off x="3342" y="418"/>
                  <a:ext cx="737" cy="167"/>
                  <a:chOff x="505" y="1094"/>
                  <a:chExt cx="1879" cy="427"/>
                </a:xfrm>
              </p:grpSpPr>
              <p:sp>
                <p:nvSpPr>
                  <p:cNvPr id="3182" name="Freeform 212"/>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83" name="Freeform 213"/>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6" name="Group 214"/>
                <p:cNvGrpSpPr>
                  <a:grpSpLocks/>
                </p:cNvGrpSpPr>
                <p:nvPr/>
              </p:nvGrpSpPr>
              <p:grpSpPr bwMode="auto">
                <a:xfrm>
                  <a:off x="3386" y="341"/>
                  <a:ext cx="725" cy="218"/>
                  <a:chOff x="616" y="899"/>
                  <a:chExt cx="1850" cy="554"/>
                </a:xfrm>
              </p:grpSpPr>
              <p:sp>
                <p:nvSpPr>
                  <p:cNvPr id="3180" name="Freeform 215"/>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81" name="Freeform 216"/>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7" name="Group 217"/>
                <p:cNvGrpSpPr>
                  <a:grpSpLocks/>
                </p:cNvGrpSpPr>
                <p:nvPr/>
              </p:nvGrpSpPr>
              <p:grpSpPr bwMode="auto">
                <a:xfrm>
                  <a:off x="3472" y="231"/>
                  <a:ext cx="693" cy="291"/>
                  <a:chOff x="3472" y="231"/>
                  <a:chExt cx="693" cy="291"/>
                </a:xfrm>
              </p:grpSpPr>
              <p:sp>
                <p:nvSpPr>
                  <p:cNvPr id="3178" name="Freeform 218"/>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79" name="Freeform 219"/>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8" name="Group 220"/>
                <p:cNvGrpSpPr>
                  <a:grpSpLocks/>
                </p:cNvGrpSpPr>
                <p:nvPr/>
              </p:nvGrpSpPr>
              <p:grpSpPr bwMode="auto">
                <a:xfrm>
                  <a:off x="3554" y="118"/>
                  <a:ext cx="664" cy="349"/>
                  <a:chOff x="3554" y="118"/>
                  <a:chExt cx="664" cy="349"/>
                </a:xfrm>
              </p:grpSpPr>
              <p:sp>
                <p:nvSpPr>
                  <p:cNvPr id="3176" name="Freeform 221"/>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77" name="Freeform 222"/>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29" name="Group 223"/>
                <p:cNvGrpSpPr>
                  <a:grpSpLocks/>
                </p:cNvGrpSpPr>
                <p:nvPr/>
              </p:nvGrpSpPr>
              <p:grpSpPr bwMode="auto">
                <a:xfrm>
                  <a:off x="3784" y="30"/>
                  <a:ext cx="305" cy="593"/>
                  <a:chOff x="1633" y="104"/>
                  <a:chExt cx="778" cy="1512"/>
                </a:xfrm>
              </p:grpSpPr>
              <p:sp>
                <p:nvSpPr>
                  <p:cNvPr id="3174" name="Freeform 224"/>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75" name="Freeform 225"/>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130" name="Group 226"/>
                <p:cNvGrpSpPr>
                  <a:grpSpLocks/>
                </p:cNvGrpSpPr>
                <p:nvPr/>
              </p:nvGrpSpPr>
              <p:grpSpPr bwMode="auto">
                <a:xfrm>
                  <a:off x="3903" y="0"/>
                  <a:ext cx="248" cy="601"/>
                  <a:chOff x="1935" y="28"/>
                  <a:chExt cx="634" cy="1534"/>
                </a:xfrm>
              </p:grpSpPr>
              <p:sp>
                <p:nvSpPr>
                  <p:cNvPr id="3172" name="Freeform 227"/>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73" name="Freeform 228"/>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131" name="Group 229"/>
                <p:cNvGrpSpPr>
                  <a:grpSpLocks/>
                </p:cNvGrpSpPr>
                <p:nvPr/>
              </p:nvGrpSpPr>
              <p:grpSpPr bwMode="auto">
                <a:xfrm>
                  <a:off x="4251" y="252"/>
                  <a:ext cx="723" cy="222"/>
                  <a:chOff x="2822" y="672"/>
                  <a:chExt cx="1845" cy="566"/>
                </a:xfrm>
              </p:grpSpPr>
              <p:sp>
                <p:nvSpPr>
                  <p:cNvPr id="3170" name="Freeform 230"/>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71" name="Freeform 231"/>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132" name="Group 232"/>
                <p:cNvGrpSpPr>
                  <a:grpSpLocks/>
                </p:cNvGrpSpPr>
                <p:nvPr/>
              </p:nvGrpSpPr>
              <p:grpSpPr bwMode="auto">
                <a:xfrm>
                  <a:off x="4196" y="163"/>
                  <a:ext cx="699" cy="282"/>
                  <a:chOff x="2683" y="445"/>
                  <a:chExt cx="1781" cy="717"/>
                </a:xfrm>
              </p:grpSpPr>
              <p:sp>
                <p:nvSpPr>
                  <p:cNvPr id="3168" name="Freeform 233"/>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3169" name="Freeform 234"/>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sp>
              <p:nvSpPr>
                <p:cNvPr id="3133" name="Freeform 235"/>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34" name="Freeform 236"/>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nvGrpSpPr>
                <p:cNvPr id="3135" name="Group 237"/>
                <p:cNvGrpSpPr>
                  <a:grpSpLocks/>
                </p:cNvGrpSpPr>
                <p:nvPr/>
              </p:nvGrpSpPr>
              <p:grpSpPr bwMode="auto">
                <a:xfrm>
                  <a:off x="4242" y="5"/>
                  <a:ext cx="251" cy="596"/>
                  <a:chOff x="2800" y="41"/>
                  <a:chExt cx="640" cy="1520"/>
                </a:xfrm>
              </p:grpSpPr>
              <p:sp>
                <p:nvSpPr>
                  <p:cNvPr id="3166" name="Freeform 238"/>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167" name="Freeform 239"/>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136" name="Group 240"/>
                <p:cNvGrpSpPr>
                  <a:grpSpLocks/>
                </p:cNvGrpSpPr>
                <p:nvPr/>
              </p:nvGrpSpPr>
              <p:grpSpPr bwMode="auto">
                <a:xfrm>
                  <a:off x="4295" y="53"/>
                  <a:ext cx="398" cy="574"/>
                  <a:chOff x="2934" y="163"/>
                  <a:chExt cx="1017" cy="1464"/>
                </a:xfrm>
              </p:grpSpPr>
              <p:sp>
                <p:nvSpPr>
                  <p:cNvPr id="3164" name="Freeform 241"/>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165" name="Freeform 242"/>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137" name="Group 243"/>
                <p:cNvGrpSpPr>
                  <a:grpSpLocks/>
                </p:cNvGrpSpPr>
                <p:nvPr/>
              </p:nvGrpSpPr>
              <p:grpSpPr bwMode="auto">
                <a:xfrm>
                  <a:off x="4215" y="2"/>
                  <a:ext cx="95" cy="567"/>
                  <a:chOff x="2730" y="32"/>
                  <a:chExt cx="243" cy="1448"/>
                </a:xfrm>
              </p:grpSpPr>
              <p:sp>
                <p:nvSpPr>
                  <p:cNvPr id="3162" name="Freeform 244"/>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163" name="Freeform 245"/>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138" name="Group 246"/>
                <p:cNvGrpSpPr>
                  <a:grpSpLocks/>
                </p:cNvGrpSpPr>
                <p:nvPr/>
              </p:nvGrpSpPr>
              <p:grpSpPr bwMode="auto">
                <a:xfrm>
                  <a:off x="3514" y="683"/>
                  <a:ext cx="425" cy="960"/>
                  <a:chOff x="943" y="1769"/>
                  <a:chExt cx="1085" cy="2450"/>
                </a:xfrm>
              </p:grpSpPr>
              <p:sp>
                <p:nvSpPr>
                  <p:cNvPr id="3160" name="Freeform 247"/>
                  <p:cNvSpPr>
                    <a:spLocks/>
                  </p:cNvSpPr>
                  <p:nvPr/>
                </p:nvSpPr>
                <p:spPr bwMode="hidden">
                  <a:xfrm rot="18335692" flipH="1">
                    <a:off x="1010" y="2475"/>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161" name="Freeform 248"/>
                  <p:cNvSpPr>
                    <a:spLocks/>
                  </p:cNvSpPr>
                  <p:nvPr/>
                </p:nvSpPr>
                <p:spPr bwMode="hidden">
                  <a:xfrm rot="18335692" flipH="1">
                    <a:off x="725" y="351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139" name="Group 249"/>
                <p:cNvGrpSpPr>
                  <a:grpSpLocks/>
                </p:cNvGrpSpPr>
                <p:nvPr/>
              </p:nvGrpSpPr>
              <p:grpSpPr bwMode="auto">
                <a:xfrm>
                  <a:off x="3715" y="748"/>
                  <a:ext cx="300" cy="930"/>
                  <a:chOff x="1455" y="1936"/>
                  <a:chExt cx="766" cy="2373"/>
                </a:xfrm>
              </p:grpSpPr>
              <p:sp>
                <p:nvSpPr>
                  <p:cNvPr id="3158" name="Freeform 250"/>
                  <p:cNvSpPr>
                    <a:spLocks/>
                  </p:cNvSpPr>
                  <p:nvPr/>
                </p:nvSpPr>
                <p:spPr bwMode="hidden">
                  <a:xfrm rot="17542885" flipH="1">
                    <a:off x="1267" y="2578"/>
                    <a:ext cx="159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159" name="Freeform 251"/>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140" name="Group 252"/>
                <p:cNvGrpSpPr>
                  <a:grpSpLocks/>
                </p:cNvGrpSpPr>
                <p:nvPr/>
              </p:nvGrpSpPr>
              <p:grpSpPr bwMode="auto">
                <a:xfrm rot="88588">
                  <a:off x="3923" y="769"/>
                  <a:ext cx="180" cy="913"/>
                  <a:chOff x="1956" y="1990"/>
                  <a:chExt cx="492" cy="2604"/>
                </a:xfrm>
              </p:grpSpPr>
              <p:sp>
                <p:nvSpPr>
                  <p:cNvPr id="3156" name="Freeform 253"/>
                  <p:cNvSpPr>
                    <a:spLocks/>
                  </p:cNvSpPr>
                  <p:nvPr/>
                </p:nvSpPr>
                <p:spPr bwMode="hidden">
                  <a:xfrm rot="16782062" flipH="1">
                    <a:off x="1442" y="2695"/>
                    <a:ext cx="1711" cy="30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sp>
                <p:nvSpPr>
                  <p:cNvPr id="3157" name="Freeform 254"/>
                  <p:cNvSpPr>
                    <a:spLocks/>
                  </p:cNvSpPr>
                  <p:nvPr/>
                </p:nvSpPr>
                <p:spPr bwMode="hidden">
                  <a:xfrm rot="16782062" flipH="1">
                    <a:off x="1734" y="3898"/>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vi-VN"/>
                  </a:p>
                </p:txBody>
              </p:sp>
            </p:grpSp>
            <p:grpSp>
              <p:nvGrpSpPr>
                <p:cNvPr id="3141" name="Group 255"/>
                <p:cNvGrpSpPr>
                  <a:grpSpLocks/>
                </p:cNvGrpSpPr>
                <p:nvPr/>
              </p:nvGrpSpPr>
              <p:grpSpPr bwMode="auto">
                <a:xfrm>
                  <a:off x="4451" y="662"/>
                  <a:ext cx="442" cy="951"/>
                  <a:chOff x="3334" y="1717"/>
                  <a:chExt cx="1125" cy="2426"/>
                </a:xfrm>
              </p:grpSpPr>
              <p:sp>
                <p:nvSpPr>
                  <p:cNvPr id="3154" name="Freeform 256"/>
                  <p:cNvSpPr>
                    <a:spLocks/>
                  </p:cNvSpPr>
                  <p:nvPr/>
                </p:nvSpPr>
                <p:spPr bwMode="hidden">
                  <a:xfrm rot="3144576">
                    <a:off x="2628" y="2423"/>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55" name="Freeform 257"/>
                  <p:cNvSpPr>
                    <a:spLocks/>
                  </p:cNvSpPr>
                  <p:nvPr/>
                </p:nvSpPr>
                <p:spPr bwMode="hidden">
                  <a:xfrm rot="3144576">
                    <a:off x="3751" y="3436"/>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142" name="Group 258"/>
                <p:cNvGrpSpPr>
                  <a:grpSpLocks/>
                </p:cNvGrpSpPr>
                <p:nvPr/>
              </p:nvGrpSpPr>
              <p:grpSpPr bwMode="auto">
                <a:xfrm>
                  <a:off x="4391" y="721"/>
                  <a:ext cx="347" cy="951"/>
                  <a:chOff x="3181" y="1866"/>
                  <a:chExt cx="883" cy="2426"/>
                </a:xfrm>
              </p:grpSpPr>
              <p:sp>
                <p:nvSpPr>
                  <p:cNvPr id="3152" name="Freeform 259"/>
                  <p:cNvSpPr>
                    <a:spLocks/>
                  </p:cNvSpPr>
                  <p:nvPr/>
                </p:nvSpPr>
                <p:spPr bwMode="hidden">
                  <a:xfrm rot="3745735">
                    <a:off x="2506" y="2541"/>
                    <a:ext cx="1650"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53" name="Freeform 260"/>
                  <p:cNvSpPr>
                    <a:spLocks/>
                  </p:cNvSpPr>
                  <p:nvPr/>
                </p:nvSpPr>
                <p:spPr bwMode="hidden">
                  <a:xfrm rot="3745735">
                    <a:off x="3387" y="3615"/>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143" name="Group 261"/>
                <p:cNvGrpSpPr>
                  <a:grpSpLocks/>
                </p:cNvGrpSpPr>
                <p:nvPr/>
              </p:nvGrpSpPr>
              <p:grpSpPr bwMode="auto">
                <a:xfrm>
                  <a:off x="4323" y="767"/>
                  <a:ext cx="243" cy="935"/>
                  <a:chOff x="3006" y="1983"/>
                  <a:chExt cx="619" cy="2386"/>
                </a:xfrm>
              </p:grpSpPr>
              <p:sp>
                <p:nvSpPr>
                  <p:cNvPr id="3150" name="Freeform 262"/>
                  <p:cNvSpPr>
                    <a:spLocks/>
                  </p:cNvSpPr>
                  <p:nvPr/>
                </p:nvSpPr>
                <p:spPr bwMode="hidden">
                  <a:xfrm rot="4286818">
                    <a:off x="2328" y="2661"/>
                    <a:ext cx="160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51" name="Freeform 263"/>
                  <p:cNvSpPr>
                    <a:spLocks/>
                  </p:cNvSpPr>
                  <p:nvPr/>
                </p:nvSpPr>
                <p:spPr bwMode="hidden">
                  <a:xfrm rot="4286818">
                    <a:off x="3002"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144" name="Group 264"/>
                <p:cNvGrpSpPr>
                  <a:grpSpLocks/>
                </p:cNvGrpSpPr>
                <p:nvPr/>
              </p:nvGrpSpPr>
              <p:grpSpPr bwMode="auto">
                <a:xfrm>
                  <a:off x="4249" y="813"/>
                  <a:ext cx="159" cy="870"/>
                  <a:chOff x="2819" y="2101"/>
                  <a:chExt cx="405" cy="2219"/>
                </a:xfrm>
              </p:grpSpPr>
              <p:sp>
                <p:nvSpPr>
                  <p:cNvPr id="3148" name="Freeform 265"/>
                  <p:cNvSpPr>
                    <a:spLocks/>
                  </p:cNvSpPr>
                  <p:nvPr/>
                </p:nvSpPr>
                <p:spPr bwMode="hidden">
                  <a:xfrm rot="4898956">
                    <a:off x="2206" y="2714"/>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49" name="Freeform 266"/>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nvGrpSpPr>
                <p:cNvPr id="3145" name="Group 267"/>
                <p:cNvGrpSpPr>
                  <a:grpSpLocks/>
                </p:cNvGrpSpPr>
                <p:nvPr/>
              </p:nvGrpSpPr>
              <p:grpSpPr bwMode="auto">
                <a:xfrm>
                  <a:off x="4045" y="826"/>
                  <a:ext cx="167" cy="857"/>
                  <a:chOff x="2287" y="2135"/>
                  <a:chExt cx="426" cy="2185"/>
                </a:xfrm>
              </p:grpSpPr>
              <p:sp>
                <p:nvSpPr>
                  <p:cNvPr id="3146" name="Freeform 268"/>
                  <p:cNvSpPr>
                    <a:spLocks/>
                  </p:cNvSpPr>
                  <p:nvPr/>
                </p:nvSpPr>
                <p:spPr bwMode="hidden">
                  <a:xfrm rot="5755659">
                    <a:off x="1900"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sp>
                <p:nvSpPr>
                  <p:cNvPr id="3147" name="Freeform 269"/>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vi-VN"/>
                  </a:p>
                </p:txBody>
              </p:sp>
            </p:grpSp>
          </p:grpSp>
          <p:sp>
            <p:nvSpPr>
              <p:cNvPr id="3090" name="Freeform 270"/>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1" name="Arc 271"/>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2" name="Arc 272"/>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vi-VN"/>
              </a:p>
            </p:txBody>
          </p:sp>
          <p:sp>
            <p:nvSpPr>
              <p:cNvPr id="3093" name="Arc 273"/>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4" name="Arc 274"/>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5" name="Arc 275"/>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6" name="Arc 276"/>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7" name="Arc 277"/>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8" name="Arc 278"/>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99" name="Freeform 279"/>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0" name="Freeform 280"/>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vi-VN"/>
              </a:p>
            </p:txBody>
          </p:sp>
          <p:sp>
            <p:nvSpPr>
              <p:cNvPr id="3101" name="Arc 281"/>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2" name="Arc 282"/>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3" name="Arc 283"/>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4" name="Freeform 284"/>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5" name="Freeform 285"/>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6" name="Freeform 286"/>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7" name="Freeform 287"/>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8" name="Freeform 288"/>
              <p:cNvSpPr>
                <a:spLocks/>
              </p:cNvSpPr>
              <p:nvPr/>
            </p:nvSpPr>
            <p:spPr bwMode="hidden">
              <a:xfrm>
                <a:off x="4636" y="576"/>
                <a:ext cx="595" cy="419"/>
              </a:xfrm>
              <a:custGeom>
                <a:avLst/>
                <a:gdLst>
                  <a:gd name="T0" fmla="*/ 0 w 776"/>
                  <a:gd name="T1" fmla="*/ 0 h 2368"/>
                  <a:gd name="T2" fmla="*/ 2 w 776"/>
                  <a:gd name="T3" fmla="*/ 0 h 2368"/>
                  <a:gd name="T4" fmla="*/ 2 w 776"/>
                  <a:gd name="T5" fmla="*/ 0 h 2368"/>
                  <a:gd name="T6" fmla="*/ 2 w 776"/>
                  <a:gd name="T7" fmla="*/ 0 h 2368"/>
                  <a:gd name="T8" fmla="*/ 2 w 776"/>
                  <a:gd name="T9" fmla="*/ 0 h 2368"/>
                  <a:gd name="T10" fmla="*/ 2 w 776"/>
                  <a:gd name="T11" fmla="*/ 0 h 2368"/>
                  <a:gd name="T12" fmla="*/ 2 w 776"/>
                  <a:gd name="T13" fmla="*/ 0 h 2368"/>
                  <a:gd name="T14" fmla="*/ 2 w 776"/>
                  <a:gd name="T15" fmla="*/ 0 h 2368"/>
                  <a:gd name="T16" fmla="*/ 2 w 776"/>
                  <a:gd name="T17" fmla="*/ 0 h 2368"/>
                  <a:gd name="T18" fmla="*/ 2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4 w 776"/>
                  <a:gd name="T31" fmla="*/ 0 h 2368"/>
                  <a:gd name="T32" fmla="*/ 3 w 776"/>
                  <a:gd name="T33" fmla="*/ 0 h 2368"/>
                  <a:gd name="T34" fmla="*/ 4 w 776"/>
                  <a:gd name="T35" fmla="*/ 0 h 2368"/>
                  <a:gd name="T36" fmla="*/ 3 w 776"/>
                  <a:gd name="T37" fmla="*/ 0 h 2368"/>
                  <a:gd name="T38" fmla="*/ 4 w 776"/>
                  <a:gd name="T39" fmla="*/ 0 h 2368"/>
                  <a:gd name="T40" fmla="*/ 4 w 776"/>
                  <a:gd name="T41" fmla="*/ 0 h 2368"/>
                  <a:gd name="T42" fmla="*/ 4 w 776"/>
                  <a:gd name="T43" fmla="*/ 0 h 2368"/>
                  <a:gd name="T44" fmla="*/ 4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09" name="Freeform 289"/>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10" name="Freeform 290"/>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11" name="Freeform 291"/>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grpSp>
      <p:sp>
        <p:nvSpPr>
          <p:cNvPr id="2340" name="WordArt 292"/>
          <p:cNvSpPr>
            <a:spLocks noChangeArrowheads="1" noChangeShapeType="1" noTextEdit="1"/>
          </p:cNvSpPr>
          <p:nvPr/>
        </p:nvSpPr>
        <p:spPr bwMode="auto">
          <a:xfrm>
            <a:off x="2411413" y="3933825"/>
            <a:ext cx="4394200" cy="863600"/>
          </a:xfrm>
          <a:prstGeom prst="rect">
            <a:avLst/>
          </a:prstGeom>
        </p:spPr>
        <p:txBody>
          <a:bodyPr wrap="none" fromWordArt="1">
            <a:prstTxWarp prst="textPlain">
              <a:avLst>
                <a:gd name="adj" fmla="val 50000"/>
              </a:avLst>
            </a:prstTxWarp>
          </a:bodyPr>
          <a:lstStyle/>
          <a:p>
            <a:pPr algn="ctr"/>
            <a:r>
              <a:rPr lang="vi-VN" sz="4000" kern="10">
                <a:ln w="12700">
                  <a:solidFill>
                    <a:srgbClr val="EAEAEA"/>
                  </a:solidFill>
                  <a:round/>
                  <a:headEnd/>
                  <a:tailEnd/>
                </a:ln>
                <a:solidFill>
                  <a:srgbClr val="0000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 HÌNH HỌC 9 </a:t>
            </a:r>
          </a:p>
        </p:txBody>
      </p:sp>
      <p:sp>
        <p:nvSpPr>
          <p:cNvPr id="3080" name="Text Box 294"/>
          <p:cNvSpPr txBox="1">
            <a:spLocks noChangeArrowheads="1"/>
          </p:cNvSpPr>
          <p:nvPr/>
        </p:nvSpPr>
        <p:spPr bwMode="auto">
          <a:xfrm>
            <a:off x="8316913" y="6496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EF8EE9C-8CE1-4211-B608-B53390DF5B9E}" type="datetime10">
              <a:rPr lang="en-US" altLang="vi-VN" sz="1800">
                <a:solidFill>
                  <a:srgbClr val="009999"/>
                </a:solidFill>
                <a:latin typeface="Arial" panose="020B0604020202020204" pitchFamily="34" charset="0"/>
                <a:cs typeface="Arial" panose="020B0604020202020204" pitchFamily="34" charset="0"/>
              </a:rPr>
              <a:pPr algn="r" eaLnBrk="1" hangingPunct="1">
                <a:spcBef>
                  <a:spcPct val="0"/>
                </a:spcBef>
                <a:buFontTx/>
                <a:buNone/>
              </a:pPr>
              <a:t>13:35</a:t>
            </a:fld>
            <a:endParaRPr lang="en-US" altLang="vi-VN" sz="1800">
              <a:solidFill>
                <a:srgbClr val="009999"/>
              </a:solidFill>
              <a:latin typeface="Arial" panose="020B0604020202020204" pitchFamily="34" charset="0"/>
              <a:cs typeface="Arial" panose="020B0604020202020204" pitchFamily="34" charset="0"/>
            </a:endParaRPr>
          </a:p>
        </p:txBody>
      </p:sp>
      <p:pic>
        <p:nvPicPr>
          <p:cNvPr id="3081" name="Picture 1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900113" y="2286000"/>
            <a:ext cx="7081837"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WordArt 292"/>
          <p:cNvSpPr>
            <a:spLocks noChangeArrowheads="1" noChangeShapeType="1" noTextEdit="1"/>
          </p:cNvSpPr>
          <p:nvPr/>
        </p:nvSpPr>
        <p:spPr bwMode="auto">
          <a:xfrm>
            <a:off x="998538" y="533400"/>
            <a:ext cx="7086600" cy="1143000"/>
          </a:xfrm>
          <a:prstGeom prst="rect">
            <a:avLst/>
          </a:prstGeom>
        </p:spPr>
        <p:txBody>
          <a:bodyPr wrap="none" fromWordArt="1">
            <a:prstTxWarp prst="textPlain">
              <a:avLst>
                <a:gd name="adj" fmla="val 50000"/>
              </a:avLst>
            </a:prstTxWarp>
          </a:bodyPr>
          <a:lstStyle/>
          <a:p>
            <a:pPr algn="ctr"/>
            <a:r>
              <a:rPr lang="vi-VN" sz="4000" kern="10">
                <a:ln w="12700">
                  <a:solidFill>
                    <a:srgbClr val="EAEAEA"/>
                  </a:solidFill>
                  <a:round/>
                  <a:headEnd/>
                  <a:tailEnd/>
                </a:ln>
                <a:solidFill>
                  <a:srgbClr val="0000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Chào mừng các em học sinh lớp 9B</a:t>
            </a:r>
          </a:p>
        </p:txBody>
      </p:sp>
      <p:sp>
        <p:nvSpPr>
          <p:cNvPr id="287" name="WordArt 292"/>
          <p:cNvSpPr>
            <a:spLocks noChangeArrowheads="1" noChangeShapeType="1" noTextEdit="1"/>
          </p:cNvSpPr>
          <p:nvPr/>
        </p:nvSpPr>
        <p:spPr bwMode="auto">
          <a:xfrm>
            <a:off x="1852613" y="2590800"/>
            <a:ext cx="5649912" cy="863600"/>
          </a:xfrm>
          <a:prstGeom prst="rect">
            <a:avLst/>
          </a:prstGeom>
        </p:spPr>
        <p:txBody>
          <a:bodyPr wrap="none" fromWordArt="1">
            <a:prstTxWarp prst="textPlain">
              <a:avLst>
                <a:gd name="adj" fmla="val 50000"/>
              </a:avLst>
            </a:prstTxWarp>
          </a:bodyPr>
          <a:lstStyle/>
          <a:p>
            <a:pPr algn="ctr"/>
            <a:r>
              <a:rPr lang="vi-VN" sz="4000" b="1" kern="1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47: Độ </a:t>
            </a:r>
            <a:r>
              <a:rPr lang="vi-VN" sz="4000" b="1"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dài đường trong, cung tròn</a:t>
            </a:r>
            <a:endParaRPr lang="vi-VN" sz="40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046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340"/>
                                        </p:tgtEl>
                                        <p:attrNameLst>
                                          <p:attrName>style.visibility</p:attrName>
                                        </p:attrNameLst>
                                      </p:cBhvr>
                                      <p:to>
                                        <p:strVal val="visible"/>
                                      </p:to>
                                    </p:set>
                                    <p:anim calcmode="lin" valueType="num">
                                      <p:cBhvr>
                                        <p:cTn id="7" dur="3000" fill="hold"/>
                                        <p:tgtEl>
                                          <p:spTgt spid="2340"/>
                                        </p:tgtEl>
                                        <p:attrNameLst>
                                          <p:attrName>ppt_w</p:attrName>
                                        </p:attrNameLst>
                                      </p:cBhvr>
                                      <p:tavLst>
                                        <p:tav tm="0">
                                          <p:val>
                                            <p:fltVal val="0"/>
                                          </p:val>
                                        </p:tav>
                                        <p:tav tm="100000">
                                          <p:val>
                                            <p:strVal val="#ppt_w"/>
                                          </p:val>
                                        </p:tav>
                                      </p:tavLst>
                                    </p:anim>
                                    <p:anim calcmode="lin" valueType="num">
                                      <p:cBhvr>
                                        <p:cTn id="8" dur="3000" fill="hold"/>
                                        <p:tgtEl>
                                          <p:spTgt spid="234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69"/>
                                        </p:tgtEl>
                                        <p:attrNameLst>
                                          <p:attrName>style.visibility</p:attrName>
                                        </p:attrNameLst>
                                      </p:cBhvr>
                                      <p:to>
                                        <p:strVal val="visible"/>
                                      </p:to>
                                    </p:set>
                                    <p:anim calcmode="lin" valueType="num">
                                      <p:cBhvr>
                                        <p:cTn id="11" dur="3000" fill="hold"/>
                                        <p:tgtEl>
                                          <p:spTgt spid="2069"/>
                                        </p:tgtEl>
                                        <p:attrNameLst>
                                          <p:attrName>ppt_w</p:attrName>
                                        </p:attrNameLst>
                                      </p:cBhvr>
                                      <p:tavLst>
                                        <p:tav tm="0">
                                          <p:val>
                                            <p:fltVal val="0"/>
                                          </p:val>
                                        </p:tav>
                                        <p:tav tm="100000">
                                          <p:val>
                                            <p:strVal val="#ppt_w"/>
                                          </p:val>
                                        </p:tav>
                                      </p:tavLst>
                                    </p:anim>
                                    <p:anim calcmode="lin" valueType="num">
                                      <p:cBhvr>
                                        <p:cTn id="12" dur="3000" fill="hold"/>
                                        <p:tgtEl>
                                          <p:spTgt spid="2069"/>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fltVal val="0"/>
                                          </p:val>
                                        </p:tav>
                                        <p:tav tm="100000">
                                          <p:val>
                                            <p:strVal val="#ppt_w"/>
                                          </p:val>
                                        </p:tav>
                                      </p:tavLst>
                                    </p:anim>
                                    <p:anim calcmode="lin" valueType="num">
                                      <p:cBhvr>
                                        <p:cTn id="16" dur="50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7" presetID="23" presetClass="entr" presetSubtype="16" repeatCount="indefinite" fill="hold" nodeType="withEffect">
                                  <p:stCondLst>
                                    <p:cond delay="0"/>
                                  </p:stCondLst>
                                  <p:childTnLst>
                                    <p:set>
                                      <p:cBhvr>
                                        <p:cTn id="18" dur="1" fill="hold">
                                          <p:stCondLst>
                                            <p:cond delay="0"/>
                                          </p:stCondLst>
                                        </p:cTn>
                                        <p:tgtEl>
                                          <p:spTgt spid="2235"/>
                                        </p:tgtEl>
                                        <p:attrNameLst>
                                          <p:attrName>style.visibility</p:attrName>
                                        </p:attrNameLst>
                                      </p:cBhvr>
                                      <p:to>
                                        <p:strVal val="visible"/>
                                      </p:to>
                                    </p:set>
                                    <p:anim calcmode="lin" valueType="num">
                                      <p:cBhvr>
                                        <p:cTn id="19" dur="5000" fill="hold"/>
                                        <p:tgtEl>
                                          <p:spTgt spid="2235"/>
                                        </p:tgtEl>
                                        <p:attrNameLst>
                                          <p:attrName>ppt_w</p:attrName>
                                        </p:attrNameLst>
                                      </p:cBhvr>
                                      <p:tavLst>
                                        <p:tav tm="0">
                                          <p:val>
                                            <p:fltVal val="0"/>
                                          </p:val>
                                        </p:tav>
                                        <p:tav tm="100000">
                                          <p:val>
                                            <p:strVal val="#ppt_w"/>
                                          </p:val>
                                        </p:tav>
                                      </p:tavLst>
                                    </p:anim>
                                    <p:anim calcmode="lin" valueType="num">
                                      <p:cBhvr>
                                        <p:cTn id="20" dur="5000" fill="hold"/>
                                        <p:tgtEl>
                                          <p:spTgt spid="223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1" presetID="23" presetClass="entr" presetSubtype="16" fill="hold" nodeType="withEffect">
                                  <p:stCondLst>
                                    <p:cond delay="0"/>
                                  </p:stCondLst>
                                  <p:childTnLst>
                                    <p:set>
                                      <p:cBhvr>
                                        <p:cTn id="22" dur="1" fill="hold">
                                          <p:stCondLst>
                                            <p:cond delay="0"/>
                                          </p:stCondLst>
                                        </p:cTn>
                                        <p:tgtEl>
                                          <p:spTgt spid="286"/>
                                        </p:tgtEl>
                                        <p:attrNameLst>
                                          <p:attrName>style.visibility</p:attrName>
                                        </p:attrNameLst>
                                      </p:cBhvr>
                                      <p:to>
                                        <p:strVal val="visible"/>
                                      </p:to>
                                    </p:set>
                                    <p:anim calcmode="lin" valueType="num">
                                      <p:cBhvr>
                                        <p:cTn id="23" dur="3000" fill="hold"/>
                                        <p:tgtEl>
                                          <p:spTgt spid="286"/>
                                        </p:tgtEl>
                                        <p:attrNameLst>
                                          <p:attrName>ppt_w</p:attrName>
                                        </p:attrNameLst>
                                      </p:cBhvr>
                                      <p:tavLst>
                                        <p:tav tm="0">
                                          <p:val>
                                            <p:fltVal val="0"/>
                                          </p:val>
                                        </p:tav>
                                        <p:tav tm="100000">
                                          <p:val>
                                            <p:strVal val="#ppt_w"/>
                                          </p:val>
                                        </p:tav>
                                      </p:tavLst>
                                    </p:anim>
                                    <p:anim calcmode="lin" valueType="num">
                                      <p:cBhvr>
                                        <p:cTn id="24" dur="3000" fill="hold"/>
                                        <p:tgtEl>
                                          <p:spTgt spid="28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87"/>
                                        </p:tgtEl>
                                        <p:attrNameLst>
                                          <p:attrName>style.visibility</p:attrName>
                                        </p:attrNameLst>
                                      </p:cBhvr>
                                      <p:to>
                                        <p:strVal val="visible"/>
                                      </p:to>
                                    </p:set>
                                    <p:anim calcmode="lin" valueType="num">
                                      <p:cBhvr>
                                        <p:cTn id="27" dur="3000" fill="hold"/>
                                        <p:tgtEl>
                                          <p:spTgt spid="287"/>
                                        </p:tgtEl>
                                        <p:attrNameLst>
                                          <p:attrName>ppt_w</p:attrName>
                                        </p:attrNameLst>
                                      </p:cBhvr>
                                      <p:tavLst>
                                        <p:tav tm="0">
                                          <p:val>
                                            <p:fltVal val="0"/>
                                          </p:val>
                                        </p:tav>
                                        <p:tav tm="100000">
                                          <p:val>
                                            <p:strVal val="#ppt_w"/>
                                          </p:val>
                                        </p:tav>
                                      </p:tavLst>
                                    </p:anim>
                                    <p:anim calcmode="lin" valueType="num">
                                      <p:cBhvr>
                                        <p:cTn id="28" dur="3000" fill="hold"/>
                                        <p:tgtEl>
                                          <p:spTgt spid="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04800" y="990600"/>
            <a:ext cx="3886200" cy="461665"/>
          </a:xfrm>
          <a:prstGeom prst="rect">
            <a:avLst/>
          </a:prstGeom>
          <a:noFill/>
          <a:ln>
            <a:noFill/>
          </a:ln>
          <a:effectLs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30388">
              <a:defRPr>
                <a:solidFill>
                  <a:schemeClr val="tx1"/>
                </a:solidFill>
                <a:latin typeface="Arial" panose="020B0604020202020204" pitchFamily="34" charset="0"/>
                <a:cs typeface="Arial" panose="020B0604020202020204" pitchFamily="34" charset="0"/>
              </a:defRPr>
            </a:lvl5pPr>
            <a:lvl6pPr marL="22875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44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01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591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b="1" smtClean="0">
              <a:solidFill>
                <a:schemeClr val="accent2"/>
              </a:solidFill>
              <a:effectLst>
                <a:outerShdw blurRad="38100" dist="38100" dir="2700000" algn="tl">
                  <a:srgbClr val="C0C0C0"/>
                </a:outerShdw>
              </a:effectLst>
              <a:latin typeface="VNI-Times" pitchFamily="2" charset="0"/>
            </a:endParaRPr>
          </a:p>
        </p:txBody>
      </p:sp>
      <p:sp>
        <p:nvSpPr>
          <p:cNvPr id="3082" name="Text Box 3"/>
          <p:cNvSpPr txBox="1">
            <a:spLocks noChangeArrowheads="1"/>
          </p:cNvSpPr>
          <p:nvPr/>
        </p:nvSpPr>
        <p:spPr bwMode="auto">
          <a:xfrm>
            <a:off x="3200400" y="541020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sz="2400"/>
          </a:p>
        </p:txBody>
      </p:sp>
      <p:graphicFrame>
        <p:nvGraphicFramePr>
          <p:cNvPr id="79877" name="Object 5"/>
          <p:cNvGraphicFramePr>
            <a:graphicFrameLocks noGrp="1" noChangeAspect="1"/>
          </p:cNvGraphicFramePr>
          <p:nvPr>
            <p:ph sz="quarter" idx="2"/>
            <p:extLst>
              <p:ext uri="{D42A27DB-BD31-4B8C-83A1-F6EECF244321}">
                <p14:modId xmlns:p14="http://schemas.microsoft.com/office/powerpoint/2010/main" val="2167085273"/>
              </p:ext>
            </p:extLst>
          </p:nvPr>
        </p:nvGraphicFramePr>
        <p:xfrm>
          <a:off x="3657600" y="5641032"/>
          <a:ext cx="942975" cy="990600"/>
        </p:xfrm>
        <a:graphic>
          <a:graphicData uri="http://schemas.openxmlformats.org/presentationml/2006/ole">
            <mc:AlternateContent xmlns:mc="http://schemas.openxmlformats.org/markup-compatibility/2006">
              <mc:Choice xmlns:v="urn:schemas-microsoft-com:vml" Requires="v">
                <p:oleObj spid="_x0000_s6405" name="Equation" r:id="rId4" imgW="330057" imgH="393529" progId="Equation.DSMT4">
                  <p:embed/>
                </p:oleObj>
              </mc:Choice>
              <mc:Fallback>
                <p:oleObj name="Equation" r:id="rId4" imgW="330057"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641032"/>
                        <a:ext cx="9429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78" name="Object 6"/>
          <p:cNvGraphicFramePr>
            <a:graphicFrameLocks noGrp="1" noChangeAspect="1"/>
          </p:cNvGraphicFramePr>
          <p:nvPr>
            <p:ph sz="quarter" idx="3"/>
            <p:extLst>
              <p:ext uri="{D42A27DB-BD31-4B8C-83A1-F6EECF244321}">
                <p14:modId xmlns:p14="http://schemas.microsoft.com/office/powerpoint/2010/main" val="2056905651"/>
              </p:ext>
            </p:extLst>
          </p:nvPr>
        </p:nvGraphicFramePr>
        <p:xfrm>
          <a:off x="1905000" y="5564832"/>
          <a:ext cx="942975" cy="1066800"/>
        </p:xfrm>
        <a:graphic>
          <a:graphicData uri="http://schemas.openxmlformats.org/presentationml/2006/ole">
            <mc:AlternateContent xmlns:mc="http://schemas.openxmlformats.org/markup-compatibility/2006">
              <mc:Choice xmlns:v="urn:schemas-microsoft-com:vml" Requires="v">
                <p:oleObj spid="_x0000_s6406" name="Equation" r:id="rId6" imgW="330057" imgH="393529" progId="Equation.DSMT4">
                  <p:embed/>
                </p:oleObj>
              </mc:Choice>
              <mc:Fallback>
                <p:oleObj name="Equation" r:id="rId6" imgW="330057"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564832"/>
                        <a:ext cx="94297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79" name="Object 7"/>
          <p:cNvGraphicFramePr>
            <a:graphicFrameLocks noChangeAspect="1"/>
          </p:cNvGraphicFramePr>
          <p:nvPr>
            <p:extLst>
              <p:ext uri="{D42A27DB-BD31-4B8C-83A1-F6EECF244321}">
                <p14:modId xmlns:p14="http://schemas.microsoft.com/office/powerpoint/2010/main" val="996279382"/>
              </p:ext>
            </p:extLst>
          </p:nvPr>
        </p:nvGraphicFramePr>
        <p:xfrm>
          <a:off x="5791200" y="1601788"/>
          <a:ext cx="730250" cy="971550"/>
        </p:xfrm>
        <a:graphic>
          <a:graphicData uri="http://schemas.openxmlformats.org/presentationml/2006/ole">
            <mc:AlternateContent xmlns:mc="http://schemas.openxmlformats.org/markup-compatibility/2006">
              <mc:Choice xmlns:v="urn:schemas-microsoft-com:vml" Requires="v">
                <p:oleObj spid="_x0000_s6407" name="Equation" r:id="rId8" imgW="406048" imgH="393359" progId="Equation.DSMT4">
                  <p:embed/>
                </p:oleObj>
              </mc:Choice>
              <mc:Fallback>
                <p:oleObj name="Equation" r:id="rId8" imgW="406048" imgH="39335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601788"/>
                        <a:ext cx="730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0" name="Text Box 8"/>
          <p:cNvSpPr txBox="1">
            <a:spLocks noChangeArrowheads="1"/>
          </p:cNvSpPr>
          <p:nvPr/>
        </p:nvSpPr>
        <p:spPr bwMode="auto">
          <a:xfrm>
            <a:off x="381000" y="5867400"/>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err="1" smtClean="0">
                <a:solidFill>
                  <a:srgbClr val="3333FF"/>
                </a:solidFill>
                <a:latin typeface="Times New Roman" pitchFamily="18" charset="0"/>
                <a:cs typeface="Times New Roman" pitchFamily="18" charset="0"/>
              </a:rPr>
              <a:t>Suy</a:t>
            </a:r>
            <a:r>
              <a:rPr lang="en-US" altLang="en-US" sz="2400" b="1" dirty="0" smtClean="0">
                <a:solidFill>
                  <a:srgbClr val="3333FF"/>
                </a:solidFill>
                <a:latin typeface="Times New Roman" pitchFamily="18" charset="0"/>
                <a:cs typeface="Times New Roman" pitchFamily="18" charset="0"/>
              </a:rPr>
              <a:t> </a:t>
            </a:r>
            <a:r>
              <a:rPr lang="en-US" altLang="en-US" sz="2400" b="1" dirty="0" err="1" smtClean="0">
                <a:solidFill>
                  <a:srgbClr val="3333FF"/>
                </a:solidFill>
                <a:latin typeface="Times New Roman" pitchFamily="18" charset="0"/>
                <a:cs typeface="Times New Roman" pitchFamily="18" charset="0"/>
              </a:rPr>
              <a:t>ra</a:t>
            </a:r>
            <a:r>
              <a:rPr lang="en-US" altLang="en-US" sz="2400" b="1" dirty="0" smtClean="0">
                <a:solidFill>
                  <a:srgbClr val="3333FF"/>
                </a:solidFill>
                <a:latin typeface="Times New Roman" pitchFamily="18" charset="0"/>
                <a:cs typeface="Times New Roman" pitchFamily="18" charset="0"/>
              </a:rPr>
              <a:t> R = </a:t>
            </a:r>
            <a:endParaRPr lang="en-US" altLang="en-US" sz="2400" b="1" dirty="0">
              <a:solidFill>
                <a:srgbClr val="3333FF"/>
              </a:solidFill>
              <a:latin typeface="Times New Roman" pitchFamily="18" charset="0"/>
              <a:cs typeface="Times New Roman" pitchFamily="18" charset="0"/>
            </a:endParaRPr>
          </a:p>
        </p:txBody>
      </p:sp>
      <p:graphicFrame>
        <p:nvGraphicFramePr>
          <p:cNvPr id="79892" name="Object 20"/>
          <p:cNvGraphicFramePr>
            <a:graphicFrameLocks noChangeAspect="1"/>
          </p:cNvGraphicFramePr>
          <p:nvPr>
            <p:extLst>
              <p:ext uri="{D42A27DB-BD31-4B8C-83A1-F6EECF244321}">
                <p14:modId xmlns:p14="http://schemas.microsoft.com/office/powerpoint/2010/main" val="2881730156"/>
              </p:ext>
            </p:extLst>
          </p:nvPr>
        </p:nvGraphicFramePr>
        <p:xfrm>
          <a:off x="1589087" y="1343835"/>
          <a:ext cx="658813" cy="457200"/>
        </p:xfrm>
        <a:graphic>
          <a:graphicData uri="http://schemas.openxmlformats.org/presentationml/2006/ole">
            <mc:AlternateContent xmlns:mc="http://schemas.openxmlformats.org/markup-compatibility/2006">
              <mc:Choice xmlns:v="urn:schemas-microsoft-com:vml" Requires="v">
                <p:oleObj spid="_x0000_s6408" name="Equation" r:id="rId10" imgW="317087" imgH="177569" progId="Equation.DSMT4">
                  <p:embed/>
                </p:oleObj>
              </mc:Choice>
              <mc:Fallback>
                <p:oleObj name="Equation" r:id="rId10" imgW="317087" imgH="17756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9087" y="1343835"/>
                        <a:ext cx="6588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93" name="Text Box 21"/>
          <p:cNvSpPr txBox="1">
            <a:spLocks noChangeArrowheads="1"/>
          </p:cNvSpPr>
          <p:nvPr/>
        </p:nvSpPr>
        <p:spPr bwMode="auto">
          <a:xfrm>
            <a:off x="114300" y="971686"/>
            <a:ext cx="651856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err="1" smtClean="0">
                <a:solidFill>
                  <a:srgbClr val="0000FF"/>
                </a:solidFill>
                <a:latin typeface="Times New Roman" pitchFamily="18" charset="0"/>
                <a:cs typeface="Times New Roman" pitchFamily="18" charset="0"/>
              </a:rPr>
              <a:t>Đường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tròn</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bán</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kính</a:t>
            </a:r>
            <a:r>
              <a:rPr lang="en-US" altLang="en-US" sz="2400" b="1" dirty="0" smtClean="0">
                <a:solidFill>
                  <a:srgbClr val="0000FF"/>
                </a:solidFill>
                <a:latin typeface="Times New Roman" pitchFamily="18" charset="0"/>
                <a:cs typeface="Times New Roman" pitchFamily="18" charset="0"/>
              </a:rPr>
              <a:t> R(</a:t>
            </a:r>
            <a:r>
              <a:rPr lang="en-US" altLang="en-US" sz="2400" b="1" dirty="0" err="1" smtClean="0">
                <a:solidFill>
                  <a:srgbClr val="0000FF"/>
                </a:solidFill>
                <a:latin typeface="Times New Roman" pitchFamily="18" charset="0"/>
                <a:cs typeface="Times New Roman" pitchFamily="18" charset="0"/>
              </a:rPr>
              <a:t>ứng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với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cung</a:t>
            </a:r>
            <a:r>
              <a:rPr lang="en-US" altLang="en-US" sz="2400" b="1" dirty="0" smtClean="0">
                <a:solidFill>
                  <a:srgbClr val="0000FF"/>
                </a:solidFill>
                <a:latin typeface="Times New Roman" pitchFamily="18" charset="0"/>
                <a:cs typeface="Times New Roman" pitchFamily="18" charset="0"/>
              </a:rPr>
              <a:t> 360</a:t>
            </a:r>
            <a:r>
              <a:rPr lang="en-US" altLang="en-US" sz="2400" b="1" baseline="30000" dirty="0" smtClean="0">
                <a:solidFill>
                  <a:srgbClr val="0000FF"/>
                </a:solidFill>
                <a:latin typeface="Times New Roman" pitchFamily="18" charset="0"/>
                <a:cs typeface="Times New Roman" pitchFamily="18" charset="0"/>
              </a:rPr>
              <a:t>0</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có</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độ</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dài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là</a:t>
            </a:r>
            <a:r>
              <a:rPr lang="en-US" altLang="en-US" sz="2400" b="1" dirty="0" smtClean="0">
                <a:solidFill>
                  <a:srgbClr val="0000FF"/>
                </a:solidFill>
                <a:latin typeface="Times New Roman" pitchFamily="18" charset="0"/>
                <a:cs typeface="Times New Roman" pitchFamily="18" charset="0"/>
              </a:rPr>
              <a:t>: </a:t>
            </a:r>
          </a:p>
          <a:p>
            <a:pPr>
              <a:spcBef>
                <a:spcPct val="50000"/>
              </a:spcBef>
            </a:pPr>
            <a:r>
              <a:rPr lang="en-US" altLang="en-US" sz="2400" b="1" dirty="0" err="1" smtClean="0">
                <a:solidFill>
                  <a:srgbClr val="0000FF"/>
                </a:solidFill>
                <a:latin typeface="Times New Roman" pitchFamily="18" charset="0"/>
                <a:cs typeface="Times New Roman" pitchFamily="18" charset="0"/>
              </a:rPr>
              <a:t>Vậy</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cung</a:t>
            </a:r>
            <a:r>
              <a:rPr lang="en-US" altLang="en-US" sz="2400" b="1" dirty="0" smtClean="0">
                <a:solidFill>
                  <a:srgbClr val="0000FF"/>
                </a:solidFill>
                <a:latin typeface="Times New Roman" pitchFamily="18" charset="0"/>
                <a:cs typeface="Times New Roman" pitchFamily="18" charset="0"/>
              </a:rPr>
              <a:t> 1</a:t>
            </a:r>
            <a:r>
              <a:rPr lang="en-US" altLang="en-US" sz="2400" b="1" baseline="30000" dirty="0" smtClean="0">
                <a:solidFill>
                  <a:srgbClr val="0000FF"/>
                </a:solidFill>
                <a:latin typeface="Times New Roman" pitchFamily="18" charset="0"/>
                <a:cs typeface="Times New Roman" pitchFamily="18" charset="0"/>
              </a:rPr>
              <a:t>0</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bán</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kính</a:t>
            </a:r>
            <a:r>
              <a:rPr lang="en-US" altLang="en-US" sz="2400" b="1" dirty="0" smtClean="0">
                <a:solidFill>
                  <a:srgbClr val="0000FF"/>
                </a:solidFill>
                <a:latin typeface="Times New Roman" pitchFamily="18" charset="0"/>
                <a:cs typeface="Times New Roman" pitchFamily="18" charset="0"/>
              </a:rPr>
              <a:t> R </a:t>
            </a:r>
            <a:r>
              <a:rPr lang="en-US" altLang="en-US" sz="2400" b="1" dirty="0" err="1" smtClean="0">
                <a:solidFill>
                  <a:srgbClr val="0000FF"/>
                </a:solidFill>
                <a:latin typeface="Times New Roman" pitchFamily="18" charset="0"/>
                <a:cs typeface="Times New Roman" pitchFamily="18" charset="0"/>
              </a:rPr>
              <a:t>có</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độ</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dài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là</a:t>
            </a:r>
            <a:r>
              <a:rPr lang="en-US" altLang="en-US" sz="2400" b="1" dirty="0" smtClean="0">
                <a:solidFill>
                  <a:srgbClr val="0000FF"/>
                </a:solidFill>
                <a:latin typeface="Times New Roman" pitchFamily="18" charset="0"/>
                <a:cs typeface="Times New Roman" pitchFamily="18" charset="0"/>
              </a:rPr>
              <a:t>:</a:t>
            </a:r>
          </a:p>
          <a:p>
            <a:pPr>
              <a:spcBef>
                <a:spcPct val="50000"/>
              </a:spcBef>
            </a:pPr>
            <a:endParaRPr lang="en-US" altLang="en-US" sz="2400" b="1" dirty="0" smtClean="0">
              <a:solidFill>
                <a:srgbClr val="0000FF"/>
              </a:solidFill>
              <a:latin typeface="Times New Roman" pitchFamily="18" charset="0"/>
              <a:cs typeface="Times New Roman" pitchFamily="18" charset="0"/>
            </a:endParaRPr>
          </a:p>
          <a:p>
            <a:pPr>
              <a:spcBef>
                <a:spcPct val="50000"/>
              </a:spcBef>
            </a:pPr>
            <a:r>
              <a:rPr lang="en-US" altLang="en-US" sz="2400" b="1" dirty="0" err="1" smtClean="0">
                <a:solidFill>
                  <a:srgbClr val="0000FF"/>
                </a:solidFill>
                <a:latin typeface="Times New Roman" pitchFamily="18" charset="0"/>
                <a:cs typeface="Times New Roman" pitchFamily="18" charset="0"/>
              </a:rPr>
              <a:t>Suy</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ra</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cung</a:t>
            </a:r>
            <a:r>
              <a:rPr lang="en-US" altLang="en-US" sz="2400" b="1" dirty="0" smtClean="0">
                <a:solidFill>
                  <a:srgbClr val="0000FF"/>
                </a:solidFill>
                <a:latin typeface="Times New Roman" pitchFamily="18" charset="0"/>
                <a:cs typeface="Times New Roman" pitchFamily="18" charset="0"/>
              </a:rPr>
              <a:t> n</a:t>
            </a:r>
            <a:r>
              <a:rPr lang="en-US" altLang="en-US" sz="2400" b="1" baseline="30000" dirty="0" smtClean="0">
                <a:solidFill>
                  <a:srgbClr val="0000FF"/>
                </a:solidFill>
                <a:latin typeface="Times New Roman" pitchFamily="18" charset="0"/>
                <a:cs typeface="Times New Roman" pitchFamily="18" charset="0"/>
              </a:rPr>
              <a:t>0</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bán</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kính</a:t>
            </a:r>
            <a:r>
              <a:rPr lang="en-US" altLang="en-US" sz="2400" b="1" dirty="0" smtClean="0">
                <a:solidFill>
                  <a:srgbClr val="0000FF"/>
                </a:solidFill>
                <a:latin typeface="Times New Roman" pitchFamily="18" charset="0"/>
                <a:cs typeface="Times New Roman" pitchFamily="18" charset="0"/>
              </a:rPr>
              <a:t> R </a:t>
            </a:r>
            <a:r>
              <a:rPr lang="en-US" altLang="en-US" sz="2400" b="1" dirty="0" err="1" smtClean="0">
                <a:solidFill>
                  <a:srgbClr val="0000FF"/>
                </a:solidFill>
                <a:latin typeface="Times New Roman" pitchFamily="18" charset="0"/>
                <a:cs typeface="Times New Roman" pitchFamily="18" charset="0"/>
              </a:rPr>
              <a:t>có</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độ</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dài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là</a:t>
            </a:r>
            <a:r>
              <a:rPr lang="en-US" altLang="en-US" sz="2400" b="1" dirty="0" smtClean="0">
                <a:solidFill>
                  <a:srgbClr val="0000FF"/>
                </a:solidFill>
                <a:latin typeface="Times New Roman" pitchFamily="18" charset="0"/>
                <a:cs typeface="Times New Roman" pitchFamily="18" charset="0"/>
              </a:rPr>
              <a:t>:</a:t>
            </a:r>
          </a:p>
        </p:txBody>
      </p:sp>
      <p:grpSp>
        <p:nvGrpSpPr>
          <p:cNvPr id="2" name="Group 24"/>
          <p:cNvGrpSpPr>
            <a:grpSpLocks/>
          </p:cNvGrpSpPr>
          <p:nvPr/>
        </p:nvGrpSpPr>
        <p:grpSpPr bwMode="auto">
          <a:xfrm>
            <a:off x="1476375" y="4648200"/>
            <a:ext cx="2575620" cy="971550"/>
            <a:chOff x="1200" y="3012"/>
            <a:chExt cx="816" cy="612"/>
          </a:xfrm>
        </p:grpSpPr>
        <p:sp>
          <p:nvSpPr>
            <p:cNvPr id="3098" name="Text Box 25"/>
            <p:cNvSpPr txBox="1">
              <a:spLocks noChangeArrowheads="1"/>
            </p:cNvSpPr>
            <p:nvPr/>
          </p:nvSpPr>
          <p:spPr bwMode="auto">
            <a:xfrm>
              <a:off x="1200" y="3120"/>
              <a:ext cx="3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CC3300"/>
                  </a:solidFill>
                  <a:latin typeface="VNI-Times" pitchFamily="2" charset="0"/>
                </a:rPr>
                <a:t>  </a:t>
              </a:r>
              <a:r>
                <a:rPr lang="en-US" altLang="en-US" sz="2400" b="1" dirty="0" smtClean="0">
                  <a:solidFill>
                    <a:srgbClr val="CC3300"/>
                  </a:solidFill>
                  <a:latin typeface="VNI-Times" pitchFamily="2" charset="0"/>
                </a:rPr>
                <a:t>    </a:t>
              </a:r>
              <a:r>
                <a:rPr lang="en-US" altLang="en-US" sz="2400" b="1" i="1" dirty="0" smtClean="0">
                  <a:solidFill>
                    <a:srgbClr val="CC3300"/>
                  </a:solidFill>
                  <a:latin typeface="Times New Roman" pitchFamily="18" charset="0"/>
                  <a:cs typeface="Times New Roman" pitchFamily="18" charset="0"/>
                </a:rPr>
                <a:t>l </a:t>
              </a:r>
              <a:r>
                <a:rPr lang="en-US" altLang="en-US" sz="2400" b="1" dirty="0" smtClean="0">
                  <a:solidFill>
                    <a:srgbClr val="CC3300"/>
                  </a:solidFill>
                  <a:latin typeface="Times New Roman" pitchFamily="18" charset="0"/>
                  <a:cs typeface="Times New Roman" pitchFamily="18" charset="0"/>
                </a:rPr>
                <a:t> =</a:t>
              </a:r>
              <a:r>
                <a:rPr lang="en-US" altLang="en-US" sz="2400" b="1" dirty="0" smtClean="0">
                  <a:solidFill>
                    <a:srgbClr val="CC3300"/>
                  </a:solidFill>
                  <a:latin typeface="VNI-Times" pitchFamily="2" charset="0"/>
                </a:rPr>
                <a:t> </a:t>
              </a:r>
              <a:endParaRPr lang="en-US" altLang="en-US" sz="2400" b="1" dirty="0">
                <a:solidFill>
                  <a:srgbClr val="CC3300"/>
                </a:solidFill>
                <a:latin typeface="VNI-Times" pitchFamily="2" charset="0"/>
              </a:endParaRPr>
            </a:p>
          </p:txBody>
        </p:sp>
        <p:graphicFrame>
          <p:nvGraphicFramePr>
            <p:cNvPr id="3080" name="Object 26"/>
            <p:cNvGraphicFramePr>
              <a:graphicFrameLocks noChangeAspect="1"/>
            </p:cNvGraphicFramePr>
            <p:nvPr/>
          </p:nvGraphicFramePr>
          <p:xfrm>
            <a:off x="1536" y="3012"/>
            <a:ext cx="480" cy="612"/>
          </p:xfrm>
          <a:graphic>
            <a:graphicData uri="http://schemas.openxmlformats.org/presentationml/2006/ole">
              <mc:AlternateContent xmlns:mc="http://schemas.openxmlformats.org/markup-compatibility/2006">
                <mc:Choice xmlns:v="urn:schemas-microsoft-com:vml" Requires="v">
                  <p:oleObj spid="_x0000_s6409" name="Equation" r:id="rId12" imgW="342751" imgH="393529" progId="Equation.DSMT4">
                    <p:embed/>
                  </p:oleObj>
                </mc:Choice>
                <mc:Fallback>
                  <p:oleObj name="Equation" r:id="rId12" imgW="342751"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6" y="3012"/>
                          <a:ext cx="480" cy="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9901" name="Text Box 29"/>
          <p:cNvSpPr txBox="1">
            <a:spLocks noChangeArrowheads="1"/>
          </p:cNvSpPr>
          <p:nvPr/>
        </p:nvSpPr>
        <p:spPr bwMode="auto">
          <a:xfrm>
            <a:off x="3048000" y="5900625"/>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smtClean="0">
                <a:solidFill>
                  <a:srgbClr val="3333FF"/>
                </a:solidFill>
                <a:latin typeface="Times New Roman" pitchFamily="18" charset="0"/>
                <a:cs typeface="Times New Roman" pitchFamily="18" charset="0"/>
              </a:rPr>
              <a:t>n = </a:t>
            </a:r>
            <a:endParaRPr lang="en-US" altLang="en-US" sz="2400" b="1" dirty="0">
              <a:solidFill>
                <a:srgbClr val="3333FF"/>
              </a:solidFill>
              <a:latin typeface="Times New Roman" pitchFamily="18" charset="0"/>
              <a:cs typeface="Times New Roman" pitchFamily="18" charset="0"/>
            </a:endParaRPr>
          </a:p>
        </p:txBody>
      </p:sp>
      <p:graphicFrame>
        <p:nvGraphicFramePr>
          <p:cNvPr id="79902" name="Object 30"/>
          <p:cNvGraphicFramePr>
            <a:graphicFrameLocks noGrp="1" noChangeAspect="1"/>
          </p:cNvGraphicFramePr>
          <p:nvPr>
            <p:ph sz="quarter" idx="4"/>
            <p:extLst>
              <p:ext uri="{D42A27DB-BD31-4B8C-83A1-F6EECF244321}">
                <p14:modId xmlns:p14="http://schemas.microsoft.com/office/powerpoint/2010/main" val="2464582333"/>
              </p:ext>
            </p:extLst>
          </p:nvPr>
        </p:nvGraphicFramePr>
        <p:xfrm>
          <a:off x="5492881" y="2849541"/>
          <a:ext cx="914400" cy="927100"/>
        </p:xfrm>
        <a:graphic>
          <a:graphicData uri="http://schemas.openxmlformats.org/presentationml/2006/ole">
            <mc:AlternateContent xmlns:mc="http://schemas.openxmlformats.org/markup-compatibility/2006">
              <mc:Choice xmlns:v="urn:schemas-microsoft-com:vml" Requires="v">
                <p:oleObj spid="_x0000_s6410" name="Equation" r:id="rId14" imgW="342751" imgH="393529" progId="Equation.DSMT4">
                  <p:embed/>
                </p:oleObj>
              </mc:Choice>
              <mc:Fallback>
                <p:oleObj name="Equation" r:id="rId14" imgW="342751"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2881" y="2849541"/>
                        <a:ext cx="9144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904" name="Text Box 32"/>
          <p:cNvSpPr txBox="1">
            <a:spLocks noChangeArrowheads="1"/>
          </p:cNvSpPr>
          <p:nvPr/>
        </p:nvSpPr>
        <p:spPr bwMode="auto">
          <a:xfrm>
            <a:off x="0" y="76200"/>
            <a:ext cx="990600" cy="457200"/>
          </a:xfrm>
          <a:prstGeom prst="rect">
            <a:avLst/>
          </a:prstGeom>
          <a:noFill/>
          <a:ln>
            <a:noFill/>
          </a:ln>
          <a:effectLs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30388">
              <a:defRPr>
                <a:solidFill>
                  <a:schemeClr val="tx1"/>
                </a:solidFill>
                <a:latin typeface="Arial" panose="020B0604020202020204" pitchFamily="34" charset="0"/>
                <a:cs typeface="Arial" panose="020B0604020202020204" pitchFamily="34" charset="0"/>
              </a:defRPr>
            </a:lvl5pPr>
            <a:lvl6pPr marL="22875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447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01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591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400" b="1" dirty="0" smtClean="0">
                <a:solidFill>
                  <a:srgbClr val="CC0000"/>
                </a:solidFill>
                <a:effectLst>
                  <a:outerShdw blurRad="38100" dist="38100" dir="2700000" algn="tl">
                    <a:srgbClr val="C0C0C0"/>
                  </a:outerShdw>
                </a:effectLst>
                <a:latin typeface="VNI-Times" pitchFamily="2" charset="0"/>
              </a:rPr>
              <a:t>    </a:t>
            </a:r>
            <a:r>
              <a:rPr lang="en-US" altLang="en-US" sz="2400" b="1" dirty="0" smtClean="0">
                <a:solidFill>
                  <a:srgbClr val="CC0000"/>
                </a:solidFill>
                <a:effectLst>
                  <a:outerShdw blurRad="38100" dist="38100" dir="2700000" algn="tl">
                    <a:srgbClr val="C0C0C0"/>
                  </a:outerShdw>
                </a:effectLst>
                <a:latin typeface="Times New Roman" pitchFamily="18" charset="0"/>
                <a:cs typeface="Times New Roman" pitchFamily="18" charset="0"/>
              </a:rPr>
              <a:t>?2.</a:t>
            </a:r>
            <a:endParaRPr lang="en-US" altLang="en-US" sz="2400" b="1" dirty="0" smtClean="0">
              <a:solidFill>
                <a:srgbClr val="CC0000"/>
              </a:solidFill>
              <a:effectLst>
                <a:outerShdw blurRad="38100" dist="38100" dir="2700000" algn="tl">
                  <a:srgbClr val="C0C0C0"/>
                </a:outerShdw>
              </a:effectLst>
              <a:latin typeface="VNI-Times" pitchFamily="2" charset="0"/>
            </a:endParaRPr>
          </a:p>
        </p:txBody>
      </p:sp>
      <p:sp>
        <p:nvSpPr>
          <p:cNvPr id="79906" name="Text Box 34"/>
          <p:cNvSpPr txBox="1">
            <a:spLocks noChangeArrowheads="1"/>
          </p:cNvSpPr>
          <p:nvPr/>
        </p:nvSpPr>
        <p:spPr bwMode="auto">
          <a:xfrm>
            <a:off x="110836" y="489239"/>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err="1" smtClean="0">
                <a:solidFill>
                  <a:srgbClr val="FF0000"/>
                </a:solidFill>
                <a:latin typeface="Times New Roman" pitchFamily="18" charset="0"/>
                <a:cs typeface="Times New Roman" pitchFamily="18" charset="0"/>
              </a:rPr>
              <a:t>Hãy</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điền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biểu</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thức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thích</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hợp</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vào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các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chỗ</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trống</a:t>
            </a:r>
            <a:r>
              <a:rPr lang="en-US" altLang="en-US" sz="2400" b="1" dirty="0" smtClean="0">
                <a:solidFill>
                  <a:srgbClr val="FF0000"/>
                </a:solidFill>
                <a:latin typeface="Times New Roman" pitchFamily="18" charset="0"/>
                <a:cs typeface="Times New Roman" pitchFamily="18" charset="0"/>
              </a:rPr>
              <a:t>(…)</a:t>
            </a:r>
            <a:endParaRPr lang="en-US" altLang="en-US" sz="2400" b="1" dirty="0">
              <a:solidFill>
                <a:srgbClr val="FF0000"/>
              </a:solidFill>
              <a:latin typeface="Times New Roman" pitchFamily="18" charset="0"/>
              <a:cs typeface="Times New Roman" pitchFamily="18" charset="0"/>
            </a:endParaRPr>
          </a:p>
        </p:txBody>
      </p:sp>
      <p:pic>
        <p:nvPicPr>
          <p:cNvPr id="3094" name="Picture 40"/>
          <p:cNvPicPr>
            <a:picLocks noChangeAspect="1" noChangeArrowheads="1"/>
          </p:cNvPicPr>
          <p:nvPr/>
        </p:nvPicPr>
        <p:blipFill>
          <a:blip r:embed="rId15">
            <a:extLst>
              <a:ext uri="{28A0092B-C50C-407E-A947-70E740481C1C}">
                <a14:useLocalDpi xmlns:a14="http://schemas.microsoft.com/office/drawing/2010/main" val="0"/>
              </a:ext>
            </a:extLst>
          </a:blip>
          <a:srcRect l="24515" t="21039" r="37769" b="29265"/>
          <a:stretch>
            <a:fillRect/>
          </a:stretch>
        </p:blipFill>
        <p:spPr bwMode="auto">
          <a:xfrm>
            <a:off x="6924675" y="333375"/>
            <a:ext cx="2255838"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780443842"/>
              </p:ext>
            </p:extLst>
          </p:nvPr>
        </p:nvGraphicFramePr>
        <p:xfrm>
          <a:off x="5119255" y="1543259"/>
          <a:ext cx="642938" cy="990600"/>
        </p:xfrm>
        <a:graphic>
          <a:graphicData uri="http://schemas.openxmlformats.org/presentationml/2006/ole">
            <mc:AlternateContent xmlns:mc="http://schemas.openxmlformats.org/markup-compatibility/2006">
              <mc:Choice xmlns:v="urn:schemas-microsoft-com:vml" Requires="v">
                <p:oleObj spid="_x0000_s6411" name="Equation" r:id="rId16" imgW="355292" imgH="393359" progId="Equation.DSMT4">
                  <p:embed/>
                </p:oleObj>
              </mc:Choice>
              <mc:Fallback>
                <p:oleObj name="Equation" r:id="rId16" imgW="355292" imgH="393359" progId="Equation.DSMT4">
                  <p:embed/>
                  <p:pic>
                    <p:nvPicPr>
                      <p:cNvPr id="0"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9255" y="1543259"/>
                        <a:ext cx="6429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304800" y="3848494"/>
            <a:ext cx="8028480" cy="830997"/>
          </a:xfrm>
          <a:prstGeom prst="rect">
            <a:avLst/>
          </a:prstGeom>
          <a:noFill/>
        </p:spPr>
        <p:txBody>
          <a:bodyPr wrap="square" rtlCol="0">
            <a:spAutoFit/>
          </a:bodyPr>
          <a:lstStyle/>
          <a:p>
            <a:r>
              <a:rPr lang="en-US" sz="2400" b="1" dirty="0" err="1" smtClean="0">
                <a:solidFill>
                  <a:srgbClr val="FF00FF"/>
                </a:solidFill>
                <a:latin typeface="Times New Roman" pitchFamily="18" charset="0"/>
                <a:cs typeface="Times New Roman" pitchFamily="18" charset="0"/>
              </a:rPr>
              <a:t>Trên</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đường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tròn</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bán</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kính</a:t>
            </a:r>
            <a:r>
              <a:rPr lang="en-US" sz="2400" b="1" dirty="0" smtClean="0">
                <a:solidFill>
                  <a:srgbClr val="FF00FF"/>
                </a:solidFill>
                <a:latin typeface="Times New Roman" pitchFamily="18" charset="0"/>
                <a:cs typeface="Times New Roman" pitchFamily="18" charset="0"/>
              </a:rPr>
              <a:t> R, </a:t>
            </a:r>
            <a:r>
              <a:rPr lang="en-US" sz="2400" b="1" dirty="0" err="1" smtClean="0">
                <a:solidFill>
                  <a:srgbClr val="FF00FF"/>
                </a:solidFill>
                <a:latin typeface="Times New Roman" pitchFamily="18" charset="0"/>
                <a:cs typeface="Times New Roman" pitchFamily="18" charset="0"/>
              </a:rPr>
              <a:t>có</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độ</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dài</a:t>
            </a:r>
            <a:r>
              <a:rPr lang="en-US" sz="2400" b="1" dirty="0" smtClean="0">
                <a:solidFill>
                  <a:srgbClr val="FF00FF"/>
                </a:solidFill>
                <a:latin typeface="Times New Roman" pitchFamily="18" charset="0"/>
                <a:cs typeface="Times New Roman" pitchFamily="18" charset="0"/>
              </a:rPr>
              <a:t> </a:t>
            </a:r>
            <a:r>
              <a:rPr lang="en-US" sz="2400" b="1" i="1" dirty="0" smtClean="0">
                <a:solidFill>
                  <a:srgbClr val="FF00FF"/>
                </a:solidFill>
                <a:latin typeface="Times New Roman" pitchFamily="18" charset="0"/>
                <a:cs typeface="Times New Roman" pitchFamily="18" charset="0"/>
              </a:rPr>
              <a:t>l</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của</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một</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cung</a:t>
            </a:r>
            <a:r>
              <a:rPr lang="en-US" sz="2400" b="1" dirty="0" smtClean="0">
                <a:solidFill>
                  <a:srgbClr val="FF00FF"/>
                </a:solidFill>
                <a:latin typeface="Times New Roman" pitchFamily="18" charset="0"/>
                <a:cs typeface="Times New Roman" pitchFamily="18" charset="0"/>
              </a:rPr>
              <a:t> n</a:t>
            </a:r>
            <a:r>
              <a:rPr lang="en-US" sz="2400" b="1" baseline="30000" dirty="0" smtClean="0">
                <a:solidFill>
                  <a:srgbClr val="FF00FF"/>
                </a:solidFill>
                <a:latin typeface="Times New Roman" pitchFamily="18" charset="0"/>
                <a:cs typeface="Times New Roman" pitchFamily="18" charset="0"/>
              </a:rPr>
              <a:t>0</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được</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tính</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theo</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công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thức</a:t>
            </a:r>
            <a:r>
              <a:rPr lang="en-US" sz="2400" b="1" dirty="0" smtClean="0">
                <a:solidFill>
                  <a:srgbClr val="FF00FF"/>
                </a:solidFill>
                <a:latin typeface="Times New Roman" pitchFamily="18" charset="0"/>
                <a:cs typeface="Times New Roman" pitchFamily="18" charset="0"/>
              </a:rPr>
              <a:t>:</a:t>
            </a:r>
            <a:endParaRPr lang="en-US" sz="2400" b="1" dirty="0">
              <a:solidFill>
                <a:srgbClr val="FF00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4191000" y="4603940"/>
                <a:ext cx="4419600" cy="12714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cs typeface="Times New Roman" pitchFamily="18" charset="0"/>
                            </a:rPr>
                          </m:ctrlPr>
                        </m:dPr>
                        <m:e>
                          <m:eqArr>
                            <m:eqArrPr>
                              <m:ctrlPr>
                                <a:rPr lang="en-US" sz="2400" i="1" smtClean="0">
                                  <a:latin typeface="Cambria Math" panose="02040503050406030204" pitchFamily="18" charset="0"/>
                                  <a:cs typeface="Times New Roman" pitchFamily="18" charset="0"/>
                                </a:rPr>
                              </m:ctrlPr>
                            </m:eqArrPr>
                            <m:e>
                              <m:r>
                                <a:rPr lang="en-US" sz="2400" b="0" i="1" smtClean="0">
                                  <a:latin typeface="Cambria Math"/>
                                  <a:cs typeface="Times New Roman" pitchFamily="18" charset="0"/>
                                </a:rPr>
                                <m:t>𝑙</m:t>
                              </m:r>
                              <m:r>
                                <a:rPr lang="en-US" sz="2400" b="0" i="1" smtClean="0">
                                  <a:latin typeface="Cambria Math"/>
                                  <a:cs typeface="Times New Roman" pitchFamily="18" charset="0"/>
                                </a:rPr>
                                <m:t> −Độ </m:t>
                              </m:r>
                              <m:r>
                                <a:rPr lang="en-US" sz="2400" b="0" i="1" smtClean="0">
                                  <a:latin typeface="Cambria Math"/>
                                  <a:cs typeface="Times New Roman" pitchFamily="18" charset="0"/>
                                </a:rPr>
                                <m:t>𝑑</m:t>
                              </m:r>
                              <m:r>
                                <a:rPr lang="en-US" sz="2400" b="0" i="1" smtClean="0">
                                  <a:latin typeface="Cambria Math"/>
                                  <a:cs typeface="Times New Roman" pitchFamily="18" charset="0"/>
                                </a:rPr>
                                <m:t>à</m:t>
                              </m:r>
                              <m:r>
                                <a:rPr lang="en-US" sz="2400" b="0" i="1" smtClean="0">
                                  <a:latin typeface="Cambria Math"/>
                                  <a:cs typeface="Times New Roman" pitchFamily="18" charset="0"/>
                                </a:rPr>
                                <m:t>𝑖</m:t>
                              </m:r>
                              <m:r>
                                <a:rPr lang="en-US" sz="2400" b="0" i="1" smtClean="0">
                                  <a:latin typeface="Cambria Math"/>
                                  <a:cs typeface="Times New Roman" pitchFamily="18" charset="0"/>
                                </a:rPr>
                                <m:t> </m:t>
                              </m:r>
                              <m:r>
                                <a:rPr lang="en-US" sz="2400" b="0" i="1" smtClean="0">
                                  <a:latin typeface="Cambria Math"/>
                                  <a:cs typeface="Times New Roman" pitchFamily="18" charset="0"/>
                                </a:rPr>
                                <m:t>𝑐𝑢𝑛𝑔</m:t>
                              </m:r>
                              <m:r>
                                <a:rPr lang="en-US" sz="2400" b="0" i="1" smtClean="0">
                                  <a:latin typeface="Cambria Math"/>
                                  <a:cs typeface="Times New Roman" pitchFamily="18" charset="0"/>
                                </a:rPr>
                                <m:t> </m:t>
                              </m:r>
                              <m:r>
                                <a:rPr lang="en-US" sz="2400" b="0" i="1" smtClean="0">
                                  <a:latin typeface="Cambria Math"/>
                                  <a:cs typeface="Times New Roman" pitchFamily="18" charset="0"/>
                                </a:rPr>
                                <m:t>𝑡𝑟</m:t>
                              </m:r>
                              <m:r>
                                <a:rPr lang="en-US" sz="2400" b="0" i="1" smtClean="0">
                                  <a:latin typeface="Cambria Math"/>
                                  <a:cs typeface="Times New Roman" pitchFamily="18" charset="0"/>
                                </a:rPr>
                                <m:t>ò</m:t>
                              </m:r>
                              <m:r>
                                <a:rPr lang="en-US" sz="2400" b="0" i="1" smtClean="0">
                                  <a:latin typeface="Cambria Math"/>
                                  <a:cs typeface="Times New Roman" pitchFamily="18" charset="0"/>
                                </a:rPr>
                                <m:t>𝑛</m:t>
                              </m:r>
                            </m:e>
                            <m:e>
                              <m:r>
                                <a:rPr lang="en-US" sz="2400" b="0" i="1" smtClean="0">
                                  <a:latin typeface="Cambria Math"/>
                                  <a:cs typeface="Times New Roman" pitchFamily="18" charset="0"/>
                                </a:rPr>
                                <m:t>𝑅</m:t>
                              </m:r>
                              <m:r>
                                <a:rPr lang="en-US" sz="2400" b="0" i="1" smtClean="0">
                                  <a:latin typeface="Cambria Math"/>
                                  <a:cs typeface="Times New Roman" pitchFamily="18" charset="0"/>
                                </a:rPr>
                                <m:t>−</m:t>
                              </m:r>
                              <m:r>
                                <a:rPr lang="en-US" sz="2400" b="0" i="1" smtClean="0">
                                  <a:latin typeface="Cambria Math"/>
                                  <a:cs typeface="Times New Roman" pitchFamily="18" charset="0"/>
                                </a:rPr>
                                <m:t>𝐵</m:t>
                              </m:r>
                              <m:r>
                                <a:rPr lang="en-US" sz="2400" b="0" i="1" smtClean="0">
                                  <a:latin typeface="Cambria Math"/>
                                  <a:cs typeface="Times New Roman" pitchFamily="18" charset="0"/>
                                </a:rPr>
                                <m:t>á</m:t>
                              </m:r>
                              <m:r>
                                <a:rPr lang="en-US" sz="2400" b="0" i="1" smtClean="0">
                                  <a:latin typeface="Cambria Math"/>
                                  <a:cs typeface="Times New Roman" pitchFamily="18" charset="0"/>
                                </a:rPr>
                                <m:t>𝑛</m:t>
                              </m:r>
                              <m:r>
                                <a:rPr lang="en-US" sz="2400" b="0" i="1" smtClean="0">
                                  <a:latin typeface="Cambria Math"/>
                                  <a:cs typeface="Times New Roman" pitchFamily="18" charset="0"/>
                                </a:rPr>
                                <m:t> </m:t>
                              </m:r>
                              <m:r>
                                <a:rPr lang="en-US" sz="2400" b="0" i="1" smtClean="0">
                                  <a:latin typeface="Cambria Math"/>
                                  <a:cs typeface="Times New Roman" pitchFamily="18" charset="0"/>
                                </a:rPr>
                                <m:t>𝑘</m:t>
                              </m:r>
                              <m:r>
                                <a:rPr lang="en-US" sz="2400" b="0" i="1" smtClean="0">
                                  <a:latin typeface="Cambria Math"/>
                                  <a:cs typeface="Times New Roman" pitchFamily="18" charset="0"/>
                                </a:rPr>
                                <m:t>í</m:t>
                              </m:r>
                              <m:r>
                                <a:rPr lang="en-US" sz="2400" b="0" i="1" smtClean="0">
                                  <a:latin typeface="Cambria Math"/>
                                  <a:cs typeface="Times New Roman" pitchFamily="18" charset="0"/>
                                </a:rPr>
                                <m:t>𝑛</m:t>
                              </m:r>
                              <m:r>
                                <a:rPr lang="en-US" sz="2400" b="0" i="1" smtClean="0">
                                  <a:latin typeface="Cambria Math"/>
                                  <a:cs typeface="Times New Roman" pitchFamily="18" charset="0"/>
                                </a:rPr>
                                <m:t>h</m:t>
                              </m:r>
                              <m:r>
                                <a:rPr lang="en-US" sz="2400" b="0" i="1" smtClean="0">
                                  <a:latin typeface="Cambria Math"/>
                                  <a:cs typeface="Times New Roman" pitchFamily="18" charset="0"/>
                                </a:rPr>
                                <m:t> đườ</m:t>
                              </m:r>
                              <m:r>
                                <a:rPr lang="en-US" sz="2400" b="0" i="1" smtClean="0">
                                  <a:latin typeface="Cambria Math"/>
                                  <a:cs typeface="Times New Roman" pitchFamily="18" charset="0"/>
                                </a:rPr>
                                <m:t>𝑛𝑔</m:t>
                              </m:r>
                              <m:r>
                                <a:rPr lang="en-US" sz="2400" b="0" i="1" smtClean="0">
                                  <a:latin typeface="Cambria Math"/>
                                  <a:cs typeface="Times New Roman" pitchFamily="18" charset="0"/>
                                </a:rPr>
                                <m:t> </m:t>
                              </m:r>
                              <m:r>
                                <a:rPr lang="en-US" sz="2400" b="0" i="1" smtClean="0">
                                  <a:latin typeface="Cambria Math"/>
                                  <a:cs typeface="Times New Roman" pitchFamily="18" charset="0"/>
                                </a:rPr>
                                <m:t>𝑡𝑟</m:t>
                              </m:r>
                              <m:r>
                                <a:rPr lang="en-US" sz="2400" b="0" i="1" smtClean="0">
                                  <a:latin typeface="Cambria Math"/>
                                  <a:cs typeface="Times New Roman" pitchFamily="18" charset="0"/>
                                </a:rPr>
                                <m:t>ò</m:t>
                              </m:r>
                              <m:r>
                                <a:rPr lang="en-US" sz="2400" b="0" i="1" smtClean="0">
                                  <a:latin typeface="Cambria Math"/>
                                  <a:cs typeface="Times New Roman" pitchFamily="18" charset="0"/>
                                </a:rPr>
                                <m:t>𝑛</m:t>
                              </m:r>
                            </m:e>
                            <m:e>
                              <m:r>
                                <a:rPr lang="en-US" sz="2400" b="0" i="1" smtClean="0">
                                  <a:latin typeface="Cambria Math"/>
                                  <a:cs typeface="Times New Roman" pitchFamily="18" charset="0"/>
                                </a:rPr>
                                <m:t>𝑛</m:t>
                              </m:r>
                              <m:r>
                                <a:rPr lang="en-US" sz="2400" b="0" i="1" smtClean="0">
                                  <a:latin typeface="Cambria Math"/>
                                  <a:cs typeface="Times New Roman" pitchFamily="18" charset="0"/>
                                </a:rPr>
                                <m:t>−</m:t>
                              </m:r>
                              <m:r>
                                <a:rPr lang="en-US" sz="2400" b="0" i="1" smtClean="0">
                                  <a:latin typeface="Cambria Math"/>
                                  <a:cs typeface="Times New Roman" pitchFamily="18" charset="0"/>
                                </a:rPr>
                                <m:t>𝑠</m:t>
                              </m:r>
                              <m:r>
                                <a:rPr lang="en-US" sz="2400" b="0" i="1" smtClean="0">
                                  <a:latin typeface="Cambria Math"/>
                                  <a:cs typeface="Times New Roman" pitchFamily="18" charset="0"/>
                                </a:rPr>
                                <m:t>ố đ</m:t>
                              </m:r>
                              <m:r>
                                <a:rPr lang="en-US" sz="2400" b="0" i="1" smtClean="0">
                                  <a:latin typeface="Cambria Math"/>
                                  <a:cs typeface="Times New Roman" pitchFamily="18" charset="0"/>
                                </a:rPr>
                                <m:t>𝑜</m:t>
                              </m:r>
                              <m:r>
                                <a:rPr lang="en-US" sz="2400" b="0" i="1" smtClean="0">
                                  <a:latin typeface="Cambria Math"/>
                                  <a:cs typeface="Times New Roman" pitchFamily="18" charset="0"/>
                                </a:rPr>
                                <m:t> độ </m:t>
                              </m:r>
                              <m:r>
                                <a:rPr lang="en-US" sz="2400" b="0" i="1" smtClean="0">
                                  <a:latin typeface="Cambria Math"/>
                                  <a:cs typeface="Times New Roman" pitchFamily="18" charset="0"/>
                                </a:rPr>
                                <m:t>𝑐</m:t>
                              </m:r>
                              <m:r>
                                <a:rPr lang="en-US" sz="2400" b="0" i="1" smtClean="0">
                                  <a:latin typeface="Cambria Math"/>
                                  <a:cs typeface="Times New Roman" pitchFamily="18" charset="0"/>
                                </a:rPr>
                                <m:t>ủ</m:t>
                              </m:r>
                              <m:r>
                                <a:rPr lang="en-US" sz="2400" b="0" i="1" smtClean="0">
                                  <a:latin typeface="Cambria Math"/>
                                  <a:cs typeface="Times New Roman" pitchFamily="18" charset="0"/>
                                </a:rPr>
                                <m:t>𝑎</m:t>
                              </m:r>
                              <m:r>
                                <a:rPr lang="en-US" sz="2400" b="0" i="1" smtClean="0">
                                  <a:latin typeface="Cambria Math"/>
                                  <a:cs typeface="Times New Roman" pitchFamily="18" charset="0"/>
                                </a:rPr>
                                <m:t> </m:t>
                              </m:r>
                              <m:r>
                                <a:rPr lang="en-US" sz="2400" b="0" i="1" smtClean="0">
                                  <a:latin typeface="Cambria Math"/>
                                  <a:cs typeface="Times New Roman" pitchFamily="18" charset="0"/>
                                </a:rPr>
                                <m:t>𝑐𝑢𝑛𝑔</m:t>
                              </m:r>
                              <m:r>
                                <a:rPr lang="en-US" sz="2400" b="0" i="1" smtClean="0">
                                  <a:latin typeface="Cambria Math"/>
                                  <a:cs typeface="Times New Roman" pitchFamily="18" charset="0"/>
                                </a:rPr>
                                <m:t> </m:t>
                              </m:r>
                              <m:r>
                                <a:rPr lang="en-US" sz="2400" b="0" i="1" smtClean="0">
                                  <a:latin typeface="Cambria Math"/>
                                  <a:cs typeface="Times New Roman" pitchFamily="18" charset="0"/>
                                </a:rPr>
                                <m:t>𝑡𝑟</m:t>
                              </m:r>
                              <m:r>
                                <a:rPr lang="en-US" sz="2400" b="0" i="1" smtClean="0">
                                  <a:latin typeface="Cambria Math"/>
                                  <a:cs typeface="Times New Roman" pitchFamily="18" charset="0"/>
                                </a:rPr>
                                <m:t>ò</m:t>
                              </m:r>
                              <m:r>
                                <a:rPr lang="en-US" sz="2400" b="0" i="1" smtClean="0">
                                  <a:latin typeface="Cambria Math"/>
                                  <a:cs typeface="Times New Roman" pitchFamily="18" charset="0"/>
                                </a:rPr>
                                <m:t>𝑛</m:t>
                              </m:r>
                            </m:e>
                          </m:eqArr>
                        </m:e>
                      </m:d>
                    </m:oMath>
                  </m:oMathPara>
                </a14:m>
                <a:endParaRPr lang="en-US" sz="2400" dirty="0">
                  <a:latin typeface="Times New Roman"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91000" y="4603940"/>
                <a:ext cx="4419600" cy="1271438"/>
              </a:xfrm>
              <a:prstGeom prst="rect">
                <a:avLst/>
              </a:prstGeom>
              <a:blipFill rotWithShape="1">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9301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9904"/>
                                        </p:tgtEl>
                                        <p:attrNameLst>
                                          <p:attrName>style.visibility</p:attrName>
                                        </p:attrNameLst>
                                      </p:cBhvr>
                                      <p:to>
                                        <p:strVal val="visible"/>
                                      </p:to>
                                    </p:set>
                                    <p:anim calcmode="lin" valueType="num">
                                      <p:cBhvr>
                                        <p:cTn id="7" dur="1000" fill="hold"/>
                                        <p:tgtEl>
                                          <p:spTgt spid="79904"/>
                                        </p:tgtEl>
                                        <p:attrNameLst>
                                          <p:attrName>ppt_w</p:attrName>
                                        </p:attrNameLst>
                                      </p:cBhvr>
                                      <p:tavLst>
                                        <p:tav tm="0">
                                          <p:val>
                                            <p:strVal val="#ppt_w*0.70"/>
                                          </p:val>
                                        </p:tav>
                                        <p:tav tm="100000">
                                          <p:val>
                                            <p:strVal val="#ppt_w"/>
                                          </p:val>
                                        </p:tav>
                                      </p:tavLst>
                                    </p:anim>
                                    <p:anim calcmode="lin" valueType="num">
                                      <p:cBhvr>
                                        <p:cTn id="8" dur="1000" fill="hold"/>
                                        <p:tgtEl>
                                          <p:spTgt spid="79904"/>
                                        </p:tgtEl>
                                        <p:attrNameLst>
                                          <p:attrName>ppt_h</p:attrName>
                                        </p:attrNameLst>
                                      </p:cBhvr>
                                      <p:tavLst>
                                        <p:tav tm="0">
                                          <p:val>
                                            <p:strVal val="#ppt_h"/>
                                          </p:val>
                                        </p:tav>
                                        <p:tav tm="100000">
                                          <p:val>
                                            <p:strVal val="#ppt_h"/>
                                          </p:val>
                                        </p:tav>
                                      </p:tavLst>
                                    </p:anim>
                                    <p:animEffect transition="in" filter="fade">
                                      <p:cBhvr>
                                        <p:cTn id="9" dur="1000"/>
                                        <p:tgtEl>
                                          <p:spTgt spid="799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79906"/>
                                        </p:tgtEl>
                                        <p:attrNameLst>
                                          <p:attrName>style.visibility</p:attrName>
                                        </p:attrNameLst>
                                      </p:cBhvr>
                                      <p:to>
                                        <p:strVal val="visible"/>
                                      </p:to>
                                    </p:set>
                                    <p:animEffect transition="in" filter="strips(downRight)">
                                      <p:cBhvr>
                                        <p:cTn id="14" dur="1000"/>
                                        <p:tgtEl>
                                          <p:spTgt spid="799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9893"/>
                                        </p:tgtEl>
                                        <p:attrNameLst>
                                          <p:attrName>style.visibility</p:attrName>
                                        </p:attrNameLst>
                                      </p:cBhvr>
                                      <p:to>
                                        <p:strVal val="visible"/>
                                      </p:to>
                                    </p:set>
                                    <p:animEffect transition="in" filter="blinds(horizontal)">
                                      <p:cBhvr>
                                        <p:cTn id="19" dur="500"/>
                                        <p:tgtEl>
                                          <p:spTgt spid="798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79892"/>
                                        </p:tgtEl>
                                        <p:attrNameLst>
                                          <p:attrName>style.visibility</p:attrName>
                                        </p:attrNameLst>
                                      </p:cBhvr>
                                      <p:to>
                                        <p:strVal val="visible"/>
                                      </p:to>
                                    </p:set>
                                    <p:animEffect transition="in" filter="wheel(4)">
                                      <p:cBhvr>
                                        <p:cTn id="24" dur="2000"/>
                                        <p:tgtEl>
                                          <p:spTgt spid="798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79879"/>
                                        </p:tgtEl>
                                        <p:attrNameLst>
                                          <p:attrName>style.visibility</p:attrName>
                                        </p:attrNameLst>
                                      </p:cBhvr>
                                      <p:to>
                                        <p:strVal val="visible"/>
                                      </p:to>
                                    </p:set>
                                    <p:animEffect transition="in" filter="strips(downRight)">
                                      <p:cBhvr>
                                        <p:cTn id="36" dur="500"/>
                                        <p:tgtEl>
                                          <p:spTgt spid="7987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79902"/>
                                        </p:tgtEl>
                                        <p:attrNameLst>
                                          <p:attrName>style.visibility</p:attrName>
                                        </p:attrNameLst>
                                      </p:cBhvr>
                                      <p:to>
                                        <p:strVal val="visible"/>
                                      </p:to>
                                    </p:set>
                                    <p:animEffect transition="in" filter="strips(downRight)">
                                      <p:cBhvr>
                                        <p:cTn id="41" dur="1000"/>
                                        <p:tgtEl>
                                          <p:spTgt spid="7990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1000" fill="hold"/>
                                        <p:tgtEl>
                                          <p:spTgt spid="2"/>
                                        </p:tgtEl>
                                        <p:attrNameLst>
                                          <p:attrName>ppt_x</p:attrName>
                                        </p:attrNameLst>
                                      </p:cBhvr>
                                      <p:tavLst>
                                        <p:tav tm="0">
                                          <p:val>
                                            <p:strVal val="#ppt_x"/>
                                          </p:val>
                                        </p:tav>
                                        <p:tav tm="100000">
                                          <p:val>
                                            <p:strVal val="#ppt_x"/>
                                          </p:val>
                                        </p:tav>
                                      </p:tavLst>
                                    </p:anim>
                                    <p:anim calcmode="lin" valueType="num">
                                      <p:cBhvr additive="base">
                                        <p:cTn id="5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79880"/>
                                        </p:tgtEl>
                                        <p:attrNameLst>
                                          <p:attrName>style.visibility</p:attrName>
                                        </p:attrNameLst>
                                      </p:cBhvr>
                                      <p:to>
                                        <p:strVal val="visible"/>
                                      </p:to>
                                    </p:set>
                                    <p:anim calcmode="lin" valueType="num">
                                      <p:cBhvr>
                                        <p:cTn id="62" dur="1000" fill="hold"/>
                                        <p:tgtEl>
                                          <p:spTgt spid="79880"/>
                                        </p:tgtEl>
                                        <p:attrNameLst>
                                          <p:attrName>ppt_x</p:attrName>
                                        </p:attrNameLst>
                                      </p:cBhvr>
                                      <p:tavLst>
                                        <p:tav tm="0">
                                          <p:val>
                                            <p:strVal val="#ppt_x-.2"/>
                                          </p:val>
                                        </p:tav>
                                        <p:tav tm="100000">
                                          <p:val>
                                            <p:strVal val="#ppt_x"/>
                                          </p:val>
                                        </p:tav>
                                      </p:tavLst>
                                    </p:anim>
                                    <p:anim calcmode="lin" valueType="num">
                                      <p:cBhvr>
                                        <p:cTn id="63" dur="1000" fill="hold"/>
                                        <p:tgtEl>
                                          <p:spTgt spid="79880"/>
                                        </p:tgtEl>
                                        <p:attrNameLst>
                                          <p:attrName>ppt_y</p:attrName>
                                        </p:attrNameLst>
                                      </p:cBhvr>
                                      <p:tavLst>
                                        <p:tav tm="0">
                                          <p:val>
                                            <p:strVal val="#ppt_y"/>
                                          </p:val>
                                        </p:tav>
                                        <p:tav tm="100000">
                                          <p:val>
                                            <p:strVal val="#ppt_y"/>
                                          </p:val>
                                        </p:tav>
                                      </p:tavLst>
                                    </p:anim>
                                    <p:animEffect transition="in" filter="wipe(right)" prLst="gradientSize: 0.1">
                                      <p:cBhvr>
                                        <p:cTn id="64" dur="1000"/>
                                        <p:tgtEl>
                                          <p:spTgt spid="79880"/>
                                        </p:tgtEl>
                                      </p:cBhvr>
                                    </p:animEffect>
                                  </p:childTnLst>
                                </p:cTn>
                              </p:par>
                              <p:par>
                                <p:cTn id="65" presetID="18" presetClass="entr" presetSubtype="6" fill="hold" nodeType="withEffect">
                                  <p:stCondLst>
                                    <p:cond delay="0"/>
                                  </p:stCondLst>
                                  <p:childTnLst>
                                    <p:set>
                                      <p:cBhvr>
                                        <p:cTn id="66" dur="1" fill="hold">
                                          <p:stCondLst>
                                            <p:cond delay="0"/>
                                          </p:stCondLst>
                                        </p:cTn>
                                        <p:tgtEl>
                                          <p:spTgt spid="79878"/>
                                        </p:tgtEl>
                                        <p:attrNameLst>
                                          <p:attrName>style.visibility</p:attrName>
                                        </p:attrNameLst>
                                      </p:cBhvr>
                                      <p:to>
                                        <p:strVal val="visible"/>
                                      </p:to>
                                    </p:set>
                                    <p:animEffect transition="in" filter="strips(downRight)">
                                      <p:cBhvr>
                                        <p:cTn id="67" dur="1000"/>
                                        <p:tgtEl>
                                          <p:spTgt spid="7987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79901"/>
                                        </p:tgtEl>
                                        <p:attrNameLst>
                                          <p:attrName>style.visibility</p:attrName>
                                        </p:attrNameLst>
                                      </p:cBhvr>
                                      <p:to>
                                        <p:strVal val="visible"/>
                                      </p:to>
                                    </p:set>
                                    <p:animEffect transition="in" filter="randombar(horizontal)">
                                      <p:cBhvr>
                                        <p:cTn id="72" dur="500"/>
                                        <p:tgtEl>
                                          <p:spTgt spid="79901"/>
                                        </p:tgtEl>
                                      </p:cBhvr>
                                    </p:animEffect>
                                  </p:childTnLst>
                                </p:cTn>
                              </p:par>
                              <p:par>
                                <p:cTn id="73" presetID="18" presetClass="entr" presetSubtype="6" fill="hold" nodeType="withEffect">
                                  <p:stCondLst>
                                    <p:cond delay="0"/>
                                  </p:stCondLst>
                                  <p:childTnLst>
                                    <p:set>
                                      <p:cBhvr>
                                        <p:cTn id="74" dur="1" fill="hold">
                                          <p:stCondLst>
                                            <p:cond delay="0"/>
                                          </p:stCondLst>
                                        </p:cTn>
                                        <p:tgtEl>
                                          <p:spTgt spid="79877"/>
                                        </p:tgtEl>
                                        <p:attrNameLst>
                                          <p:attrName>style.visibility</p:attrName>
                                        </p:attrNameLst>
                                      </p:cBhvr>
                                      <p:to>
                                        <p:strVal val="visible"/>
                                      </p:to>
                                    </p:set>
                                    <p:animEffect transition="in" filter="strips(downRight)">
                                      <p:cBhvr>
                                        <p:cTn id="75"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p:bldP spid="79893" grpId="0"/>
      <p:bldP spid="79901" grpId="0"/>
      <p:bldP spid="79904" grpId="0"/>
      <p:bldP spid="79906"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101600" y="214313"/>
            <a:ext cx="289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66 </a:t>
            </a:r>
            <a:r>
              <a:rPr lang="en-US" sz="2800" b="1" dirty="0">
                <a:solidFill>
                  <a:srgbClr val="FF0000"/>
                </a:solidFill>
                <a:latin typeface="Times New Roman" pitchFamily="18" charset="0"/>
                <a:cs typeface="Times New Roman" pitchFamily="18" charset="0"/>
              </a:rPr>
              <a:t>(SGK - 95)</a:t>
            </a:r>
            <a:endParaRPr lang="vi-VN" sz="2800" b="1" dirty="0">
              <a:solidFill>
                <a:srgbClr val="FF0000"/>
              </a:solidFill>
              <a:latin typeface="Times New Roman" pitchFamily="18" charset="0"/>
              <a:cs typeface="Times New Roman" pitchFamily="18" charset="0"/>
            </a:endParaRPr>
          </a:p>
        </p:txBody>
      </p:sp>
      <p:sp>
        <p:nvSpPr>
          <p:cNvPr id="3076" name="TextBox 2"/>
          <p:cNvSpPr txBox="1">
            <a:spLocks noChangeArrowheads="1"/>
          </p:cNvSpPr>
          <p:nvPr/>
        </p:nvSpPr>
        <p:spPr bwMode="auto">
          <a:xfrm>
            <a:off x="174625" y="857250"/>
            <a:ext cx="8916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lphaLcParenR"/>
            </a:pP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2dm </a:t>
            </a:r>
          </a:p>
          <a:p>
            <a:pPr eaLnBrk="1" hangingPunct="1">
              <a:buFontTx/>
              <a:buAutoNum type="alphaLcParenR"/>
            </a:pP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vành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650 mm</a:t>
            </a:r>
            <a:endParaRPr lang="vi-VN" sz="2800" dirty="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3078163" y="928688"/>
          <a:ext cx="422275" cy="371475"/>
        </p:xfrm>
        <a:graphic>
          <a:graphicData uri="http://schemas.openxmlformats.org/presentationml/2006/ole">
            <mc:AlternateContent xmlns:mc="http://schemas.openxmlformats.org/markup-compatibility/2006">
              <mc:Choice xmlns:v="urn:schemas-microsoft-com:vml" Requires="v">
                <p:oleObj spid="_x0000_s7340" name="Equation" r:id="rId3" imgW="279400" imgH="228600" progId="Equation.DSMT4">
                  <p:embed/>
                </p:oleObj>
              </mc:Choice>
              <mc:Fallback>
                <p:oleObj name="Equation" r:id="rId3" imgW="2794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163" y="928688"/>
                        <a:ext cx="4222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p:cNvGraphicFramePr>
            <a:graphicFrameLocks noChangeAspect="1"/>
          </p:cNvGraphicFramePr>
          <p:nvPr/>
        </p:nvGraphicFramePr>
        <p:xfrm>
          <a:off x="4572000" y="2676525"/>
          <a:ext cx="1143000" cy="823913"/>
        </p:xfrm>
        <a:graphic>
          <a:graphicData uri="http://schemas.openxmlformats.org/presentationml/2006/ole">
            <mc:AlternateContent xmlns:mc="http://schemas.openxmlformats.org/markup-compatibility/2006">
              <mc:Choice xmlns:v="urn:schemas-microsoft-com:vml" Requires="v">
                <p:oleObj spid="_x0000_s7341" name="Equation" r:id="rId5" imgW="545863" imgH="393529" progId="Equation.DSMT4">
                  <p:embed/>
                </p:oleObj>
              </mc:Choice>
              <mc:Fallback>
                <p:oleObj name="Equation" r:id="rId5" imgW="545863"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76525"/>
                        <a:ext cx="11430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1071563" y="3429000"/>
          <a:ext cx="4786312" cy="1039813"/>
        </p:xfrm>
        <a:graphic>
          <a:graphicData uri="http://schemas.openxmlformats.org/presentationml/2006/ole">
            <mc:AlternateContent xmlns:mc="http://schemas.openxmlformats.org/markup-compatibility/2006">
              <mc:Choice xmlns:v="urn:schemas-microsoft-com:vml" Requires="v">
                <p:oleObj spid="_x0000_s7342" name="Equation" r:id="rId7" imgW="2108200" imgH="393700" progId="Equation.DSMT4">
                  <p:embed/>
                </p:oleObj>
              </mc:Choice>
              <mc:Fallback>
                <p:oleObj name="Equation" r:id="rId7" imgW="21082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3" y="3429000"/>
                        <a:ext cx="4786312"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4143375" y="4286250"/>
          <a:ext cx="1447800" cy="503238"/>
        </p:xfrm>
        <a:graphic>
          <a:graphicData uri="http://schemas.openxmlformats.org/presentationml/2006/ole">
            <mc:AlternateContent xmlns:mc="http://schemas.openxmlformats.org/markup-compatibility/2006">
              <mc:Choice xmlns:v="urn:schemas-microsoft-com:vml" Requires="v">
                <p:oleObj spid="_x0000_s7343" name="Equation" r:id="rId9" imgW="583947" imgH="203112" progId="Equation.DSMT4">
                  <p:embed/>
                </p:oleObj>
              </mc:Choice>
              <mc:Fallback>
                <p:oleObj name="Equation" r:id="rId9" imgW="583947"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5" y="4286250"/>
                        <a:ext cx="14478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16"/>
          <p:cNvSpPr>
            <a:spLocks noChangeArrowheads="1"/>
          </p:cNvSpPr>
          <p:nvPr/>
        </p:nvSpPr>
        <p:spPr bwMode="auto">
          <a:xfrm>
            <a:off x="357188" y="4929188"/>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50000"/>
              </a:spcBef>
            </a:pPr>
            <a:r>
              <a:rPr lang="en-US" sz="2800">
                <a:latin typeface="Times New Roman" pitchFamily="18" charset="0"/>
                <a:cs typeface="Times New Roman" pitchFamily="18" charset="0"/>
              </a:rPr>
              <a:t>b) Chu vi vành xe đạp là:</a:t>
            </a:r>
          </a:p>
        </p:txBody>
      </p:sp>
      <p:graphicFrame>
        <p:nvGraphicFramePr>
          <p:cNvPr id="10" name="Object 7"/>
          <p:cNvGraphicFramePr>
            <a:graphicFrameLocks noChangeAspect="1"/>
          </p:cNvGraphicFramePr>
          <p:nvPr/>
        </p:nvGraphicFramePr>
        <p:xfrm>
          <a:off x="785813" y="5572125"/>
          <a:ext cx="5857875" cy="587375"/>
        </p:xfrm>
        <a:graphic>
          <a:graphicData uri="http://schemas.openxmlformats.org/presentationml/2006/ole">
            <mc:AlternateContent xmlns:mc="http://schemas.openxmlformats.org/markup-compatibility/2006">
              <mc:Choice xmlns:v="urn:schemas-microsoft-com:vml" Requires="v">
                <p:oleObj spid="_x0000_s7344" name="Equation" r:id="rId11" imgW="2057400" imgH="203200" progId="Equation.DSMT4">
                  <p:embed/>
                </p:oleObj>
              </mc:Choice>
              <mc:Fallback>
                <p:oleObj name="Equation" r:id="rId11" imgW="2057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5572125"/>
                        <a:ext cx="585787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a:spLocks noChangeArrowheads="1"/>
          </p:cNvSpPr>
          <p:nvPr/>
        </p:nvSpPr>
        <p:spPr bwMode="auto">
          <a:xfrm>
            <a:off x="3786188" y="2000250"/>
            <a:ext cx="84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a:solidFill>
                  <a:srgbClr val="0000FF"/>
                </a:solidFill>
                <a:latin typeface="Times New Roman" pitchFamily="18" charset="0"/>
                <a:cs typeface="Times New Roman" pitchFamily="18" charset="0"/>
              </a:rPr>
              <a:t>Giải</a:t>
            </a:r>
            <a:endParaRPr lang="vi-VN" sz="2800" b="1" u="sng">
              <a:solidFill>
                <a:srgbClr val="0000FF"/>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285750" y="2786063"/>
            <a:ext cx="8858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lphaLcParenR"/>
            </a:pP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a:t>
            </a:r>
          </a:p>
          <a:p>
            <a:pPr eaLnBrk="1" hangingPunct="1">
              <a:buFontTx/>
              <a:buAutoNum type="alphaLcParenR"/>
            </a:pP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405251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1000"/>
                                        <p:tgtEl>
                                          <p:spTgt spid="307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in)">
                                      <p:cBhvr>
                                        <p:cTn id="10" dur="1000"/>
                                        <p:tgtEl>
                                          <p:spTgt spid="3076"/>
                                        </p:tgtEl>
                                      </p:cBhvr>
                                    </p:animEffect>
                                  </p:childTnLst>
                                </p:cTn>
                              </p:par>
                              <p:par>
                                <p:cTn id="11" presetID="6"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1000"/>
                                        <p:tgtEl>
                                          <p:spTgt spid="30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1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1000"/>
                                        <p:tgtEl>
                                          <p:spTgt spid="13"/>
                                        </p:tgtEl>
                                      </p:cBhvr>
                                    </p:animEffect>
                                  </p:childTnLst>
                                </p:cTn>
                              </p:par>
                              <p:par>
                                <p:cTn id="22" presetID="4"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1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500"/>
                                        <p:tgtEl>
                                          <p:spTgt spid="6"/>
                                        </p:tgtEl>
                                      </p:cBhvr>
                                    </p:animEffect>
                                  </p:childTnLst>
                                </p:cTn>
                              </p:par>
                              <p:par>
                                <p:cTn id="30" presetID="4"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par>
                                <p:cTn id="38" presetID="4"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
          <p:cNvSpPr txBox="1">
            <a:spLocks noChangeArrowheads="1"/>
          </p:cNvSpPr>
          <p:nvPr/>
        </p:nvSpPr>
        <p:spPr bwMode="auto">
          <a:xfrm>
            <a:off x="47625" y="142875"/>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67</a:t>
            </a:r>
            <a:r>
              <a:rPr lang="en-US" sz="2800" b="1" dirty="0">
                <a:solidFill>
                  <a:srgbClr val="0000FF"/>
                </a:solidFill>
                <a:latin typeface="Times New Roman" pitchFamily="18" charset="0"/>
                <a:cs typeface="Times New Roman" pitchFamily="18" charset="0"/>
              </a:rPr>
              <a:t>(SGK - 95)</a:t>
            </a:r>
          </a:p>
          <a:p>
            <a:pPr eaLnBrk="1" hangingPunct="1">
              <a:spcBef>
                <a:spcPct val="50000"/>
              </a:spcBef>
            </a:pP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sym typeface="Symbol" pitchFamily="18" charset="2"/>
              </a:rPr>
              <a:t>  </a:t>
            </a:r>
            <a:r>
              <a:rPr lang="en-US" sz="2800" dirty="0" err="1">
                <a:latin typeface="Times New Roman" pitchFamily="18" charset="0"/>
                <a:cs typeface="Times New Roman" pitchFamily="18" charset="0"/>
                <a:sym typeface="Symbol" pitchFamily="18" charset="2"/>
              </a:rPr>
              <a:t>là</a:t>
            </a:r>
            <a:r>
              <a:rPr lang="en-US" sz="2800" dirty="0">
                <a:latin typeface="Times New Roman" pitchFamily="18" charset="0"/>
                <a:cs typeface="Times New Roman" pitchFamily="18" charset="0"/>
                <a:sym typeface="Symbol" pitchFamily="18" charset="2"/>
              </a:rPr>
              <a:t> 3,14, </a:t>
            </a:r>
            <a:r>
              <a:rPr lang="en-US" sz="2800" dirty="0" err="1">
                <a:latin typeface="Times New Roman" pitchFamily="18" charset="0"/>
                <a:cs typeface="Times New Roman" pitchFamily="18" charset="0"/>
                <a:sym typeface="Symbol" pitchFamily="18" charset="2"/>
              </a:rPr>
              <a:t>hãy</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điền</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vào</a:t>
            </a:r>
            <a:r>
              <a:rPr lang="en-US" sz="2800" dirty="0">
                <a:latin typeface="Times New Roman" pitchFamily="18" charset="0"/>
                <a:cs typeface="Times New Roman" pitchFamily="18" charset="0"/>
                <a:sym typeface="Symbol" pitchFamily="18" charset="2"/>
              </a:rPr>
              <a:t> ô </a:t>
            </a:r>
            <a:r>
              <a:rPr lang="en-US" sz="2800" dirty="0" err="1">
                <a:latin typeface="Times New Roman" pitchFamily="18" charset="0"/>
                <a:cs typeface="Times New Roman" pitchFamily="18" charset="0"/>
                <a:sym typeface="Symbol" pitchFamily="18" charset="2"/>
              </a:rPr>
              <a:t>trống</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trong</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bảng</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sau</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làm</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tròn</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kết</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quả</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đến</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chữ</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số</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thập</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phân</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thứ</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nhất</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và</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đến</a:t>
            </a:r>
            <a:r>
              <a:rPr lang="en-US" sz="2800" dirty="0">
                <a:latin typeface="Times New Roman" pitchFamily="18" charset="0"/>
                <a:cs typeface="Times New Roman" pitchFamily="18" charset="0"/>
                <a:sym typeface="Symbol" pitchFamily="18" charset="2"/>
              </a:rPr>
              <a:t> </a:t>
            </a:r>
            <a:r>
              <a:rPr lang="en-US" sz="2800" dirty="0" err="1">
                <a:latin typeface="Times New Roman" pitchFamily="18" charset="0"/>
                <a:cs typeface="Times New Roman" pitchFamily="18" charset="0"/>
                <a:sym typeface="Symbol" pitchFamily="18" charset="2"/>
              </a:rPr>
              <a:t>độ</a:t>
            </a:r>
            <a:r>
              <a:rPr lang="en-US" sz="2800" dirty="0">
                <a:latin typeface="Times New Roman" pitchFamily="18" charset="0"/>
                <a:cs typeface="Times New Roman" pitchFamily="18" charset="0"/>
                <a:sym typeface="Symbol" pitchFamily="18" charset="2"/>
              </a:rPr>
              <a:t>)</a:t>
            </a:r>
            <a:endParaRPr lang="en-US" b="1" dirty="0">
              <a:latin typeface=".Vn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62835593"/>
              </p:ext>
            </p:extLst>
          </p:nvPr>
        </p:nvGraphicFramePr>
        <p:xfrm>
          <a:off x="357188" y="2286000"/>
          <a:ext cx="8572499" cy="2835276"/>
        </p:xfrm>
        <a:graphic>
          <a:graphicData uri="http://schemas.openxmlformats.org/drawingml/2006/table">
            <a:tbl>
              <a:tblPr firstRow="1" bandRow="1">
                <a:tableStyleId>{5C22544A-7EE6-4342-B048-85BDC9FD1C3A}</a:tableStyleId>
              </a:tblPr>
              <a:tblGrid>
                <a:gridCol w="3117274">
                  <a:extLst>
                    <a:ext uri="{9D8B030D-6E8A-4147-A177-3AD203B41FA5}">
                      <a16:colId xmlns:a16="http://schemas.microsoft.com/office/drawing/2014/main" val="20000"/>
                    </a:ext>
                  </a:extLst>
                </a:gridCol>
                <a:gridCol w="1091045">
                  <a:extLst>
                    <a:ext uri="{9D8B030D-6E8A-4147-A177-3AD203B41FA5}">
                      <a16:colId xmlns:a16="http://schemas.microsoft.com/office/drawing/2014/main" val="20001"/>
                    </a:ext>
                  </a:extLst>
                </a:gridCol>
                <a:gridCol w="1091045">
                  <a:extLst>
                    <a:ext uri="{9D8B030D-6E8A-4147-A177-3AD203B41FA5}">
                      <a16:colId xmlns:a16="http://schemas.microsoft.com/office/drawing/2014/main" val="20002"/>
                    </a:ext>
                  </a:extLst>
                </a:gridCol>
                <a:gridCol w="1091045">
                  <a:extLst>
                    <a:ext uri="{9D8B030D-6E8A-4147-A177-3AD203B41FA5}">
                      <a16:colId xmlns:a16="http://schemas.microsoft.com/office/drawing/2014/main" val="20003"/>
                    </a:ext>
                  </a:extLst>
                </a:gridCol>
                <a:gridCol w="1091045">
                  <a:extLst>
                    <a:ext uri="{9D8B030D-6E8A-4147-A177-3AD203B41FA5}">
                      <a16:colId xmlns:a16="http://schemas.microsoft.com/office/drawing/2014/main" val="20004"/>
                    </a:ext>
                  </a:extLst>
                </a:gridCol>
                <a:gridCol w="1091045">
                  <a:extLst>
                    <a:ext uri="{9D8B030D-6E8A-4147-A177-3AD203B41FA5}">
                      <a16:colId xmlns:a16="http://schemas.microsoft.com/office/drawing/2014/main" val="20005"/>
                    </a:ext>
                  </a:extLst>
                </a:gridCol>
              </a:tblGrid>
              <a:tr h="945092">
                <a:tc>
                  <a:txBody>
                    <a:bodyPr/>
                    <a:lstStyle/>
                    <a:p>
                      <a:r>
                        <a:rPr lang="en-US" sz="2800" b="0" dirty="0" err="1" smtClean="0">
                          <a:solidFill>
                            <a:schemeClr val="tx1"/>
                          </a:solidFill>
                          <a:latin typeface="Times New Roman" pitchFamily="18" charset="0"/>
                          <a:cs typeface="Times New Roman" pitchFamily="18" charset="0"/>
                        </a:rPr>
                        <a:t>Bán</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kính</a:t>
                      </a:r>
                      <a:r>
                        <a:rPr lang="en-US" sz="2800" b="0" baseline="0" dirty="0" smtClean="0">
                          <a:solidFill>
                            <a:schemeClr val="tx1"/>
                          </a:solidFill>
                          <a:latin typeface="Times New Roman" pitchFamily="18" charset="0"/>
                          <a:cs typeface="Times New Roman" pitchFamily="18" charset="0"/>
                        </a:rPr>
                        <a:t> R </a:t>
                      </a:r>
                      <a:r>
                        <a:rPr lang="en-US" sz="2800" b="0" baseline="0" dirty="0" err="1" smtClean="0">
                          <a:solidFill>
                            <a:schemeClr val="tx1"/>
                          </a:solidFill>
                          <a:latin typeface="Times New Roman" pitchFamily="18" charset="0"/>
                          <a:cs typeface="Times New Roman" pitchFamily="18" charset="0"/>
                        </a:rPr>
                        <a:t>của</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đường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tròn</a:t>
                      </a:r>
                      <a:endParaRPr lang="vi-VN" sz="2800" b="0" dirty="0">
                        <a:solidFill>
                          <a:schemeClr val="tx1"/>
                        </a:solidFill>
                        <a:latin typeface="Times New Roman" pitchFamily="18" charset="0"/>
                        <a:cs typeface="Times New Roman" pitchFamily="18" charset="0"/>
                      </a:endParaRP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chemeClr val="tx1"/>
                          </a:solidFill>
                          <a:latin typeface="Times New Roman" pitchFamily="18" charset="0"/>
                          <a:cs typeface="Times New Roman" pitchFamily="18" charset="0"/>
                        </a:rPr>
                        <a:t>10cm</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chemeClr val="tx1"/>
                          </a:solidFill>
                          <a:latin typeface="Times New Roman" pitchFamily="18" charset="0"/>
                          <a:cs typeface="Times New Roman" pitchFamily="18" charset="0"/>
                        </a:rPr>
                        <a:t>21cm</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chemeClr val="tx1"/>
                          </a:solidFill>
                          <a:latin typeface="Times New Roman" pitchFamily="18" charset="0"/>
                          <a:cs typeface="Times New Roman" pitchFamily="18" charset="0"/>
                        </a:rPr>
                        <a:t>6,2cm</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45092">
                <a:tc>
                  <a:txBody>
                    <a:bodyPr/>
                    <a:lstStyle/>
                    <a:p>
                      <a:r>
                        <a:rPr lang="en-US" sz="2800" b="0" dirty="0" err="1" smtClean="0">
                          <a:solidFill>
                            <a:schemeClr val="tx1"/>
                          </a:solidFill>
                          <a:latin typeface="Times New Roman" pitchFamily="18" charset="0"/>
                          <a:cs typeface="Times New Roman" pitchFamily="18" charset="0"/>
                        </a:rPr>
                        <a:t>Số</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đo</a:t>
                      </a:r>
                      <a:r>
                        <a:rPr lang="en-US" sz="2800" b="0" baseline="0" dirty="0" smtClean="0">
                          <a:solidFill>
                            <a:schemeClr val="tx1"/>
                          </a:solidFill>
                          <a:latin typeface="Times New Roman" pitchFamily="18" charset="0"/>
                          <a:cs typeface="Times New Roman" pitchFamily="18" charset="0"/>
                        </a:rPr>
                        <a:t> </a:t>
                      </a:r>
                      <a:r>
                        <a:rPr lang="en-US" sz="2800" b="0" kern="1200" dirty="0" smtClean="0">
                          <a:solidFill>
                            <a:schemeClr val="dk1"/>
                          </a:solidFill>
                          <a:latin typeface="Times New Roman" pitchFamily="18" charset="0"/>
                          <a:ea typeface="+mn-ea"/>
                          <a:cs typeface="Times New Roman" pitchFamily="18" charset="0"/>
                        </a:rPr>
                        <a:t>n</a:t>
                      </a:r>
                      <a:r>
                        <a:rPr lang="en-US" sz="2800" b="0" kern="1200" baseline="30000" dirty="0" smtClean="0">
                          <a:solidFill>
                            <a:schemeClr val="dk1"/>
                          </a:solidFill>
                          <a:latin typeface="Times New Roman" pitchFamily="18" charset="0"/>
                          <a:ea typeface="+mn-ea"/>
                          <a:cs typeface="Times New Roman" pitchFamily="18" charset="0"/>
                        </a:rPr>
                        <a:t>0</a:t>
                      </a:r>
                      <a:r>
                        <a:rPr lang="en-US" sz="2800" b="0" kern="1200" baseline="30000" dirty="0" smtClean="0">
                          <a:solidFill>
                            <a:schemeClr val="dk1"/>
                          </a:solidFill>
                          <a:latin typeface="+mn-lt"/>
                          <a:ea typeface="+mn-ea"/>
                          <a:cs typeface="+mn-cs"/>
                        </a:rPr>
                        <a:t> </a:t>
                      </a:r>
                      <a:r>
                        <a:rPr lang="en-US" sz="2800" b="0" baseline="0" dirty="0" err="1" smtClean="0">
                          <a:solidFill>
                            <a:schemeClr val="tx1"/>
                          </a:solidFill>
                          <a:latin typeface="Times New Roman" pitchFamily="18" charset="0"/>
                          <a:cs typeface="Times New Roman" pitchFamily="18" charset="0"/>
                        </a:rPr>
                        <a:t>của</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cung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tròn</a:t>
                      </a:r>
                      <a:endParaRPr lang="vi-VN" sz="2800" b="0" dirty="0">
                        <a:solidFill>
                          <a:schemeClr val="tx1"/>
                        </a:solidFill>
                        <a:latin typeface="Times New Roman" pitchFamily="18" charset="0"/>
                        <a:cs typeface="Times New Roman" pitchFamily="18" charset="0"/>
                      </a:endParaRP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baseline="0" dirty="0" smtClean="0">
                          <a:solidFill>
                            <a:schemeClr val="tx1"/>
                          </a:solidFill>
                          <a:latin typeface="Times New Roman" pitchFamily="18" charset="0"/>
                          <a:cs typeface="Times New Roman" pitchFamily="18" charset="0"/>
                        </a:rPr>
                        <a:t> </a:t>
                      </a:r>
                      <a:r>
                        <a:rPr lang="en-US" sz="2800" b="0" kern="1200" dirty="0" smtClean="0">
                          <a:solidFill>
                            <a:schemeClr val="dk1"/>
                          </a:solidFill>
                          <a:latin typeface="Times New Roman" pitchFamily="18" charset="0"/>
                          <a:ea typeface="+mn-ea"/>
                          <a:cs typeface="Times New Roman" pitchFamily="18" charset="0"/>
                        </a:rPr>
                        <a:t>90</a:t>
                      </a:r>
                      <a:r>
                        <a:rPr lang="en-US" sz="2800" b="0" kern="1200" baseline="30000" dirty="0" smtClean="0">
                          <a:solidFill>
                            <a:schemeClr val="dk1"/>
                          </a:solidFill>
                          <a:latin typeface="Times New Roman" pitchFamily="18" charset="0"/>
                          <a:ea typeface="+mn-ea"/>
                          <a:cs typeface="Times New Roman" pitchFamily="18" charset="0"/>
                        </a:rPr>
                        <a:t>0 </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baseline="0" dirty="0" smtClean="0">
                          <a:solidFill>
                            <a:schemeClr val="tx1"/>
                          </a:solidFill>
                          <a:latin typeface="Times New Roman" pitchFamily="18" charset="0"/>
                          <a:cs typeface="Times New Roman" pitchFamily="18" charset="0"/>
                        </a:rPr>
                        <a:t> </a:t>
                      </a:r>
                      <a:r>
                        <a:rPr lang="en-US" sz="2800" b="0" kern="1200" baseline="0" dirty="0" smtClean="0">
                          <a:solidFill>
                            <a:schemeClr val="dk1"/>
                          </a:solidFill>
                          <a:latin typeface="Times New Roman" pitchFamily="18" charset="0"/>
                          <a:ea typeface="+mn-ea"/>
                          <a:cs typeface="Times New Roman" pitchFamily="18" charset="0"/>
                        </a:rPr>
                        <a:t>5</a:t>
                      </a:r>
                      <a:r>
                        <a:rPr lang="en-US" sz="2800" b="0" kern="1200" dirty="0" smtClean="0">
                          <a:solidFill>
                            <a:schemeClr val="dk1"/>
                          </a:solidFill>
                          <a:latin typeface="Times New Roman" pitchFamily="18" charset="0"/>
                          <a:ea typeface="+mn-ea"/>
                          <a:cs typeface="Times New Roman" pitchFamily="18" charset="0"/>
                        </a:rPr>
                        <a:t>0</a:t>
                      </a:r>
                      <a:r>
                        <a:rPr lang="en-US" sz="2800" b="0" kern="1200" baseline="30000" dirty="0" smtClean="0">
                          <a:solidFill>
                            <a:schemeClr val="dk1"/>
                          </a:solidFill>
                          <a:latin typeface="Times New Roman" pitchFamily="18" charset="0"/>
                          <a:ea typeface="+mn-ea"/>
                          <a:cs typeface="Times New Roman" pitchFamily="18" charset="0"/>
                        </a:rPr>
                        <a:t>0 </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chemeClr val="tx1"/>
                          </a:solidFill>
                          <a:latin typeface="Times New Roman" pitchFamily="18" charset="0"/>
                          <a:cs typeface="Times New Roman" pitchFamily="18" charset="0"/>
                        </a:rPr>
                        <a:t>41</a:t>
                      </a:r>
                      <a:r>
                        <a:rPr lang="en-US" sz="2800" b="0" kern="1200" baseline="30000" dirty="0" smtClean="0">
                          <a:solidFill>
                            <a:schemeClr val="dk1"/>
                          </a:solidFill>
                          <a:latin typeface="Times New Roman" pitchFamily="18" charset="0"/>
                          <a:ea typeface="+mn-ea"/>
                          <a:cs typeface="Times New Roman" pitchFamily="18" charset="0"/>
                        </a:rPr>
                        <a:t>0 </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baseline="0" dirty="0" smtClean="0">
                          <a:solidFill>
                            <a:schemeClr val="tx1"/>
                          </a:solidFill>
                          <a:latin typeface="Times New Roman" pitchFamily="18" charset="0"/>
                          <a:cs typeface="Times New Roman" pitchFamily="18" charset="0"/>
                        </a:rPr>
                        <a:t> </a:t>
                      </a:r>
                      <a:r>
                        <a:rPr lang="en-US" sz="2800" b="0" kern="1200" baseline="0" dirty="0" smtClean="0">
                          <a:solidFill>
                            <a:schemeClr val="dk1"/>
                          </a:solidFill>
                          <a:latin typeface="Times New Roman" pitchFamily="18" charset="0"/>
                          <a:ea typeface="+mn-ea"/>
                          <a:cs typeface="Times New Roman" pitchFamily="18" charset="0"/>
                        </a:rPr>
                        <a:t>25</a:t>
                      </a:r>
                      <a:r>
                        <a:rPr lang="en-US" sz="2800" b="0" kern="1200" baseline="30000" dirty="0" smtClean="0">
                          <a:solidFill>
                            <a:schemeClr val="dk1"/>
                          </a:solidFill>
                          <a:latin typeface="Times New Roman" pitchFamily="18" charset="0"/>
                          <a:ea typeface="+mn-ea"/>
                          <a:cs typeface="Times New Roman" pitchFamily="18" charset="0"/>
                        </a:rPr>
                        <a:t>0 </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45092">
                <a:tc>
                  <a:txBody>
                    <a:bodyPr/>
                    <a:lstStyle/>
                    <a:p>
                      <a:r>
                        <a:rPr lang="en-US" sz="2800" b="0" dirty="0" err="1" smtClean="0">
                          <a:solidFill>
                            <a:schemeClr val="tx1"/>
                          </a:solidFill>
                          <a:latin typeface="Times New Roman" pitchFamily="18" charset="0"/>
                          <a:cs typeface="Times New Roman" pitchFamily="18" charset="0"/>
                        </a:rPr>
                        <a:t>Độ</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dài</a:t>
                      </a:r>
                      <a:r>
                        <a:rPr lang="en-US" sz="2800" b="0" baseline="0" dirty="0" smtClean="0">
                          <a:solidFill>
                            <a:schemeClr val="tx1"/>
                          </a:solidFill>
                          <a:latin typeface="Times New Roman" pitchFamily="18" charset="0"/>
                          <a:cs typeface="Times New Roman" pitchFamily="18" charset="0"/>
                        </a:rPr>
                        <a:t> l </a:t>
                      </a:r>
                      <a:r>
                        <a:rPr lang="en-US" sz="2800" b="0" baseline="0" dirty="0" err="1" smtClean="0">
                          <a:solidFill>
                            <a:schemeClr val="tx1"/>
                          </a:solidFill>
                          <a:latin typeface="Times New Roman" pitchFamily="18" charset="0"/>
                          <a:cs typeface="Times New Roman" pitchFamily="18" charset="0"/>
                        </a:rPr>
                        <a:t>của</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cung</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tròn</a:t>
                      </a:r>
                      <a:endParaRPr lang="vi-VN" sz="2800" b="0" dirty="0">
                        <a:solidFill>
                          <a:schemeClr val="tx1"/>
                        </a:solidFill>
                        <a:latin typeface="Times New Roman" pitchFamily="18" charset="0"/>
                        <a:cs typeface="Times New Roman" pitchFamily="18" charset="0"/>
                      </a:endParaRP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chemeClr val="tx1"/>
                          </a:solidFill>
                          <a:latin typeface="Times New Roman" pitchFamily="18" charset="0"/>
                          <a:cs typeface="Times New Roman" pitchFamily="18" charset="0"/>
                        </a:rPr>
                        <a:t>35,6</a:t>
                      </a:r>
                    </a:p>
                    <a:p>
                      <a:pPr algn="ctr"/>
                      <a:r>
                        <a:rPr lang="en-US" sz="2800" b="0" dirty="0" smtClean="0">
                          <a:solidFill>
                            <a:schemeClr val="tx1"/>
                          </a:solidFill>
                          <a:latin typeface="Times New Roman" pitchFamily="18" charset="0"/>
                          <a:cs typeface="Times New Roman" pitchFamily="18" charset="0"/>
                        </a:rPr>
                        <a:t>cm</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chemeClr val="tx1"/>
                          </a:solidFill>
                          <a:latin typeface="Times New Roman" pitchFamily="18" charset="0"/>
                          <a:cs typeface="Times New Roman" pitchFamily="18" charset="0"/>
                        </a:rPr>
                        <a:t>20,8</a:t>
                      </a:r>
                    </a:p>
                    <a:p>
                      <a:pPr algn="ctr"/>
                      <a:r>
                        <a:rPr lang="en-US" sz="2800" b="0" dirty="0" smtClean="0">
                          <a:solidFill>
                            <a:schemeClr val="tx1"/>
                          </a:solidFill>
                          <a:latin typeface="Times New Roman" pitchFamily="18" charset="0"/>
                          <a:cs typeface="Times New Roman" pitchFamily="18" charset="0"/>
                        </a:rPr>
                        <a:t>cm</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chemeClr val="tx1"/>
                          </a:solidFill>
                          <a:latin typeface="Times New Roman" pitchFamily="18" charset="0"/>
                          <a:cs typeface="Times New Roman" pitchFamily="18" charset="0"/>
                        </a:rPr>
                        <a:t>9,2</a:t>
                      </a:r>
                    </a:p>
                    <a:p>
                      <a:pPr algn="ctr"/>
                      <a:r>
                        <a:rPr lang="en-US" sz="2800" b="0" dirty="0" smtClean="0">
                          <a:solidFill>
                            <a:schemeClr val="tx1"/>
                          </a:solidFill>
                          <a:latin typeface="Times New Roman" pitchFamily="18" charset="0"/>
                          <a:cs typeface="Times New Roman" pitchFamily="18" charset="0"/>
                        </a:rPr>
                        <a:t>cm</a:t>
                      </a:r>
                      <a:endParaRPr lang="vi-VN" sz="2800" b="0" dirty="0">
                        <a:solidFill>
                          <a:schemeClr val="tx1"/>
                        </a:solidFill>
                        <a:latin typeface="Times New Roman" pitchFamily="18" charset="0"/>
                        <a:cs typeface="Times New Roman" pitchFamily="18" charset="0"/>
                      </a:endParaRPr>
                    </a:p>
                  </a:txBody>
                  <a:tcPr marL="91439" marR="9143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TextBox 8"/>
          <p:cNvSpPr txBox="1">
            <a:spLocks noChangeArrowheads="1"/>
          </p:cNvSpPr>
          <p:nvPr/>
        </p:nvSpPr>
        <p:spPr bwMode="auto">
          <a:xfrm>
            <a:off x="3571875" y="4143375"/>
            <a:ext cx="81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00FF"/>
                </a:solidFill>
                <a:latin typeface="Times New Roman" pitchFamily="18" charset="0"/>
                <a:cs typeface="Times New Roman" pitchFamily="18" charset="0"/>
              </a:rPr>
              <a:t>15,7</a:t>
            </a:r>
          </a:p>
          <a:p>
            <a:pPr algn="ctr" eaLnBrk="1" hangingPunct="1"/>
            <a:r>
              <a:rPr lang="en-US" sz="2800" b="1" dirty="0">
                <a:solidFill>
                  <a:srgbClr val="0000FF"/>
                </a:solidFill>
                <a:latin typeface="Times New Roman" pitchFamily="18" charset="0"/>
                <a:cs typeface="Times New Roman" pitchFamily="18" charset="0"/>
              </a:rPr>
              <a:t>cm</a:t>
            </a:r>
            <a:endParaRPr lang="vi-VN" sz="2800" b="1" dirty="0">
              <a:solidFill>
                <a:srgbClr val="0000FF"/>
              </a:solidFill>
              <a:latin typeface="Times New Roman" pitchFamily="18" charset="0"/>
              <a:cs typeface="Times New Roman" pitchFamily="18" charset="0"/>
            </a:endParaRPr>
          </a:p>
        </p:txBody>
      </p:sp>
      <p:sp>
        <p:nvSpPr>
          <p:cNvPr id="10" name="TextBox 9"/>
          <p:cNvSpPr txBox="1">
            <a:spLocks noChangeArrowheads="1"/>
          </p:cNvSpPr>
          <p:nvPr/>
        </p:nvSpPr>
        <p:spPr bwMode="auto">
          <a:xfrm>
            <a:off x="4714875" y="2286000"/>
            <a:ext cx="81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00FF"/>
                </a:solidFill>
                <a:latin typeface="Times New Roman" pitchFamily="18" charset="0"/>
                <a:cs typeface="Times New Roman" pitchFamily="18" charset="0"/>
              </a:rPr>
              <a:t>40,8</a:t>
            </a:r>
          </a:p>
          <a:p>
            <a:pPr algn="ctr" eaLnBrk="1" hangingPunct="1"/>
            <a:r>
              <a:rPr lang="en-US" sz="2800" b="1" dirty="0">
                <a:solidFill>
                  <a:srgbClr val="0000FF"/>
                </a:solidFill>
                <a:latin typeface="Times New Roman" pitchFamily="18" charset="0"/>
                <a:cs typeface="Times New Roman" pitchFamily="18" charset="0"/>
              </a:rPr>
              <a:t>cm</a:t>
            </a:r>
            <a:endParaRPr lang="vi-VN" sz="2800" b="1" dirty="0">
              <a:solidFill>
                <a:srgbClr val="0000FF"/>
              </a:solidFill>
              <a:latin typeface="Times New Roman" pitchFamily="18" charset="0"/>
              <a:cs typeface="Times New Roman" pitchFamily="18" charset="0"/>
            </a:endParaRPr>
          </a:p>
        </p:txBody>
      </p:sp>
      <p:sp>
        <p:nvSpPr>
          <p:cNvPr id="11" name="Rectangle 10"/>
          <p:cNvSpPr>
            <a:spLocks noChangeArrowheads="1"/>
          </p:cNvSpPr>
          <p:nvPr/>
        </p:nvSpPr>
        <p:spPr bwMode="auto">
          <a:xfrm>
            <a:off x="5824538" y="3429000"/>
            <a:ext cx="676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rgbClr val="0000FF"/>
                </a:solidFill>
                <a:latin typeface="Times New Roman" pitchFamily="18" charset="0"/>
                <a:cs typeface="Times New Roman" pitchFamily="18" charset="0"/>
              </a:rPr>
              <a:t>57</a:t>
            </a:r>
            <a:r>
              <a:rPr lang="en-US" sz="2800" b="1" baseline="30000" dirty="0">
                <a:solidFill>
                  <a:srgbClr val="0000FF"/>
                </a:solidFill>
                <a:latin typeface="Times New Roman" pitchFamily="18" charset="0"/>
                <a:cs typeface="Times New Roman" pitchFamily="18" charset="0"/>
              </a:rPr>
              <a:t>0</a:t>
            </a:r>
            <a:endParaRPr lang="vi-VN" sz="2800" b="1" dirty="0">
              <a:solidFill>
                <a:srgbClr val="0000FF"/>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6929438" y="4214813"/>
            <a:ext cx="642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00FF"/>
                </a:solidFill>
                <a:latin typeface="Times New Roman" pitchFamily="18" charset="0"/>
                <a:cs typeface="Times New Roman" pitchFamily="18" charset="0"/>
              </a:rPr>
              <a:t>4,4</a:t>
            </a:r>
          </a:p>
          <a:p>
            <a:pPr algn="ctr" eaLnBrk="1" hangingPunct="1"/>
            <a:r>
              <a:rPr lang="en-US" sz="2800" b="1" dirty="0">
                <a:solidFill>
                  <a:srgbClr val="0000FF"/>
                </a:solidFill>
                <a:latin typeface="Times New Roman" pitchFamily="18" charset="0"/>
                <a:cs typeface="Times New Roman" pitchFamily="18" charset="0"/>
              </a:rPr>
              <a:t>cm</a:t>
            </a:r>
            <a:endParaRPr lang="vi-VN" sz="2800" b="1" dirty="0">
              <a:solidFill>
                <a:srgbClr val="0000FF"/>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7858125" y="2547938"/>
            <a:ext cx="1071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00FF"/>
                </a:solidFill>
                <a:latin typeface="Times New Roman" pitchFamily="18" charset="0"/>
                <a:cs typeface="Times New Roman" pitchFamily="18" charset="0"/>
              </a:rPr>
              <a:t>21cm</a:t>
            </a:r>
            <a:endParaRPr lang="vi-VN"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434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Bottom)">
                                      <p:cBhvr>
                                        <p:cTn id="25" dur="500"/>
                                        <p:tgtEl>
                                          <p:spTgt spid="11"/>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lide(fromBottom)">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lide(fromBottom)">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28" name="Text Box 16"/>
          <p:cNvSpPr txBox="1">
            <a:spLocks noChangeArrowheads="1"/>
          </p:cNvSpPr>
          <p:nvPr/>
        </p:nvSpPr>
        <p:spPr bwMode="auto">
          <a:xfrm>
            <a:off x="185737" y="12123"/>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68 </a:t>
            </a:r>
            <a:r>
              <a:rPr lang="en-US" sz="2800" b="1" dirty="0">
                <a:solidFill>
                  <a:srgbClr val="FF0000"/>
                </a:solidFill>
                <a:latin typeface="Times New Roman" pitchFamily="18" charset="0"/>
                <a:cs typeface="Times New Roman" pitchFamily="18" charset="0"/>
              </a:rPr>
              <a:t>(SGK - 95) </a:t>
            </a:r>
            <a:r>
              <a:rPr lang="en-US" sz="2800" dirty="0">
                <a:solidFill>
                  <a:srgbClr val="9900CC"/>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p>
          <a:p>
            <a:pPr eaLnBrk="1" hangingPunct="1"/>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rằng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AC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BC.</a:t>
            </a:r>
          </a:p>
        </p:txBody>
      </p:sp>
      <p:pic>
        <p:nvPicPr>
          <p:cNvPr id="32053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9957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42875" y="3276600"/>
            <a:ext cx="90011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dirty="0" err="1">
                <a:latin typeface="Times New Roman" pitchFamily="18" charset="0"/>
                <a:cs typeface="Times New Roman" pitchFamily="18" charset="0"/>
              </a:rPr>
              <a:t>Hướng</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dẫn</a:t>
            </a:r>
            <a:endParaRPr lang="en-US" sz="2800" b="1" u="sng" dirty="0">
              <a:latin typeface="Times New Roman" pitchFamily="18" charset="0"/>
              <a:cs typeface="Times New Roman" pitchFamily="18" charset="0"/>
            </a:endParaRPr>
          </a:p>
          <a:p>
            <a:pPr eaLnBrk="1" hangingPunct="1"/>
            <a:endParaRPr lang="en-US" sz="2800" b="1" u="sng" dirty="0">
              <a:latin typeface="Times New Roman" pitchFamily="18" charset="0"/>
              <a:cs typeface="Times New Roman" pitchFamily="18" charset="0"/>
            </a:endParaRPr>
          </a:p>
          <a:p>
            <a:pPr eaLnBrk="1" hangingPunct="1"/>
            <a:r>
              <a:rPr lang="vi-VN" sz="2800" dirty="0">
                <a:latin typeface="Times New Roman" pitchFamily="18" charset="0"/>
                <a:cs typeface="Times New Roman" pitchFamily="18" charset="0"/>
              </a:rPr>
              <a:t>- Tính độ dài các nửa đường tròn đường kính AC, AB, BC</a:t>
            </a:r>
          </a:p>
          <a:p>
            <a:pPr eaLnBrk="1" hangingPunct="1"/>
            <a:r>
              <a:rPr lang="vi-VN" sz="2800" dirty="0">
                <a:latin typeface="Times New Roman" pitchFamily="18" charset="0"/>
                <a:cs typeface="Times New Roman" pitchFamily="18" charset="0"/>
              </a:rPr>
              <a:t>- Tính tổng hai nửa đường tròn đường kính AB và BC</a:t>
            </a:r>
          </a:p>
          <a:p>
            <a:pPr eaLnBrk="1" hangingPunct="1"/>
            <a:r>
              <a:rPr lang="vi-VN" sz="2800" dirty="0">
                <a:latin typeface="Times New Roman" pitchFamily="18" charset="0"/>
                <a:cs typeface="Times New Roman" pitchFamily="18" charset="0"/>
              </a:rPr>
              <a:t>Suy 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nửa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AC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nửa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BC</a:t>
            </a:r>
            <a:endParaRPr lang="vi-VN" sz="2800" dirty="0">
              <a:latin typeface="Times New Roman" pitchFamily="18" charset="0"/>
              <a:cs typeface="Times New Roman" pitchFamily="18" charset="0"/>
            </a:endParaRPr>
          </a:p>
          <a:p>
            <a:pPr eaLnBrk="1" hangingPunct="1"/>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8695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0528"/>
                                        </p:tgtEl>
                                        <p:attrNameLst>
                                          <p:attrName>style.visibility</p:attrName>
                                        </p:attrNameLst>
                                      </p:cBhvr>
                                      <p:to>
                                        <p:strVal val="visible"/>
                                      </p:to>
                                    </p:set>
                                    <p:animEffect transition="in" filter="diamond(in)">
                                      <p:cBhvr>
                                        <p:cTn id="7" dur="1000"/>
                                        <p:tgtEl>
                                          <p:spTgt spid="320528"/>
                                        </p:tgtEl>
                                      </p:cBhvr>
                                    </p:animEffect>
                                  </p:childTnLst>
                                </p:cTn>
                              </p:par>
                              <p:par>
                                <p:cTn id="8" presetID="8" presetClass="entr" presetSubtype="16" fill="hold" nodeType="withEffect">
                                  <p:stCondLst>
                                    <p:cond delay="0"/>
                                  </p:stCondLst>
                                  <p:childTnLst>
                                    <p:set>
                                      <p:cBhvr>
                                        <p:cTn id="9" dur="1" fill="hold">
                                          <p:stCondLst>
                                            <p:cond delay="0"/>
                                          </p:stCondLst>
                                        </p:cTn>
                                        <p:tgtEl>
                                          <p:spTgt spid="320532"/>
                                        </p:tgtEl>
                                        <p:attrNameLst>
                                          <p:attrName>style.visibility</p:attrName>
                                        </p:attrNameLst>
                                      </p:cBhvr>
                                      <p:to>
                                        <p:strVal val="visible"/>
                                      </p:to>
                                    </p:set>
                                    <p:animEffect transition="in" filter="diamond(in)">
                                      <p:cBhvr>
                                        <p:cTn id="10" dur="1000"/>
                                        <p:tgtEl>
                                          <p:spTgt spid="3205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amond(in)">
                                      <p:cBhvr>
                                        <p:cTn id="15" dur="1000"/>
                                        <p:tgtEl>
                                          <p:spTgt spid="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diamond(in)">
                                      <p:cBhvr>
                                        <p:cTn id="20" dur="1000"/>
                                        <p:tgtEl>
                                          <p:spTgt spid="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diamond(in)">
                                      <p:cBhvr>
                                        <p:cTn id="25" dur="1000"/>
                                        <p:tgtEl>
                                          <p:spTgt spid="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diamond(in)">
                                      <p:cBhvr>
                                        <p:cTn id="30"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28" name="Text Box 16"/>
          <p:cNvSpPr txBox="1">
            <a:spLocks noChangeArrowheads="1"/>
          </p:cNvSpPr>
          <p:nvPr/>
        </p:nvSpPr>
        <p:spPr bwMode="auto">
          <a:xfrm>
            <a:off x="185737" y="12123"/>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68 </a:t>
            </a:r>
            <a:r>
              <a:rPr lang="en-US" sz="2800" b="1" dirty="0">
                <a:solidFill>
                  <a:srgbClr val="FF0000"/>
                </a:solidFill>
                <a:latin typeface="Times New Roman" pitchFamily="18" charset="0"/>
                <a:cs typeface="Times New Roman" pitchFamily="18" charset="0"/>
              </a:rPr>
              <a:t>(SGK - 95) </a:t>
            </a:r>
            <a:r>
              <a:rPr lang="en-US" sz="2800" dirty="0">
                <a:solidFill>
                  <a:srgbClr val="9900CC"/>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p>
          <a:p>
            <a:pPr eaLnBrk="1" hangingPunct="1"/>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rằng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AC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BC.</a:t>
            </a:r>
          </a:p>
        </p:txBody>
      </p:sp>
      <p:pic>
        <p:nvPicPr>
          <p:cNvPr id="32053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9957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5737" y="1981200"/>
            <a:ext cx="1414463"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Giải</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185737" y="3429000"/>
                <a:ext cx="6748463" cy="3289362"/>
              </a:xfrm>
              <a:prstGeom prst="rect">
                <a:avLst/>
              </a:prstGeom>
              <a:noFill/>
            </p:spPr>
            <p:txBody>
              <a:bodyPr wrap="square" rtlCol="0">
                <a:spAutoFit/>
              </a:bodyPr>
              <a:lstStyle/>
              <a:p>
                <a:pPr marL="457200" indent="-457200">
                  <a:buFontTx/>
                  <a:buChar char="-"/>
                </a:pPr>
                <a:r>
                  <a:rPr lang="en-US" sz="2800" dirty="0" smtClean="0">
                    <a:latin typeface="Times New Roman" pitchFamily="18" charset="0"/>
                    <a:cs typeface="Times New Roman" pitchFamily="18" charset="0"/>
                  </a:rPr>
                  <a:t>Độ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kính</a:t>
                </a:r>
                <a:r>
                  <a:rPr lang="en-US" sz="2800" dirty="0" smtClean="0">
                    <a:latin typeface="Times New Roman" pitchFamily="18" charset="0"/>
                    <a:cs typeface="Times New Roman" pitchFamily="18" charset="0"/>
                  </a:rPr>
                  <a:t> AC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pPr marL="457200" indent="-457200">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kính</a:t>
                </a:r>
                <a:r>
                  <a:rPr lang="en-US" sz="2800" dirty="0" smtClean="0">
                    <a:latin typeface="Times New Roman" pitchFamily="18" charset="0"/>
                    <a:cs typeface="Times New Roman" pitchFamily="18" charset="0"/>
                  </a:rPr>
                  <a:t> AB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pPr marL="457200" indent="-457200">
                  <a:buFontTx/>
                  <a:buChar char="-"/>
                </a:pPr>
                <a:endParaRPr lang="en-US" sz="2800" dirty="0" smtClean="0">
                  <a:latin typeface="Times New Roman" pitchFamily="18" charset="0"/>
                  <a:cs typeface="Times New Roman" pitchFamily="18" charset="0"/>
                </a:endParaRPr>
              </a:p>
              <a:p>
                <a:pPr marL="457200" indent="-457200">
                  <a:buFontTx/>
                  <a:buChar char="-"/>
                </a:pP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kính</a:t>
                </a:r>
                <a:r>
                  <a:rPr lang="en-US" sz="2800" dirty="0" smtClean="0">
                    <a:latin typeface="Times New Roman" pitchFamily="18" charset="0"/>
                    <a:cs typeface="Times New Roman" pitchFamily="18" charset="0"/>
                  </a:rPr>
                  <a:t> BC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Ta </a:t>
                </a:r>
                <a:r>
                  <a:rPr lang="en-US" sz="2800" dirty="0" err="1" smtClean="0">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14:m>
                  <m:oMath xmlns:m="http://schemas.openxmlformats.org/officeDocument/2006/math">
                    <m:f>
                      <m:fPr>
                        <m:ctrlPr>
                          <a:rPr lang="en-US" sz="2800" i="1" smtClean="0">
                            <a:solidFill>
                              <a:srgbClr val="FF0000"/>
                            </a:solidFill>
                            <a:latin typeface="Cambria Math" panose="02040503050406030204" pitchFamily="18" charset="0"/>
                            <a:cs typeface="Times New Roman" pitchFamily="18" charset="0"/>
                          </a:rPr>
                        </m:ctrlPr>
                      </m:fPr>
                      <m:num>
                        <m:r>
                          <a:rPr lang="en-US" sz="2800" i="1" smtClean="0">
                            <a:solidFill>
                              <a:srgbClr val="FF0000"/>
                            </a:solidFill>
                            <a:latin typeface="Cambria Math"/>
                            <a:ea typeface="Cambria Math"/>
                            <a:cs typeface="Times New Roman" pitchFamily="18" charset="0"/>
                          </a:rPr>
                          <m:t>𝜋</m:t>
                        </m:r>
                        <m:r>
                          <a:rPr lang="en-US" sz="2800" b="0" i="1" smtClean="0">
                            <a:solidFill>
                              <a:srgbClr val="FF0000"/>
                            </a:solidFill>
                            <a:latin typeface="Cambria Math"/>
                            <a:ea typeface="Cambria Math"/>
                            <a:cs typeface="Times New Roman" pitchFamily="18" charset="0"/>
                          </a:rPr>
                          <m:t>𝐴𝐵</m:t>
                        </m:r>
                      </m:num>
                      <m:den>
                        <m:r>
                          <a:rPr lang="en-US" sz="2800" b="0" i="1" smtClean="0">
                            <a:solidFill>
                              <a:srgbClr val="FF0000"/>
                            </a:solidFill>
                            <a:latin typeface="Cambria Math"/>
                            <a:cs typeface="Times New Roman" pitchFamily="18" charset="0"/>
                          </a:rPr>
                          <m:t>2</m:t>
                        </m:r>
                      </m:den>
                    </m:f>
                  </m:oMath>
                </a14:m>
                <a:r>
                  <a:rPr lang="en-US" sz="2800" dirty="0" smtClean="0">
                    <a:solidFill>
                      <a:srgbClr val="FF0000"/>
                    </a:solidFill>
                    <a:latin typeface="Times New Roman" pitchFamily="18" charset="0"/>
                    <a:cs typeface="Times New Roman" pitchFamily="18" charset="0"/>
                  </a:rPr>
                  <a:t> + </a:t>
                </a:r>
                <a14:m>
                  <m:oMath xmlns:m="http://schemas.openxmlformats.org/officeDocument/2006/math">
                    <m:f>
                      <m:fPr>
                        <m:ctrlPr>
                          <a:rPr lang="en-US" sz="2800" i="1" smtClean="0">
                            <a:solidFill>
                              <a:srgbClr val="FF0000"/>
                            </a:solidFill>
                            <a:latin typeface="Cambria Math" panose="02040503050406030204" pitchFamily="18" charset="0"/>
                            <a:cs typeface="Times New Roman" pitchFamily="18" charset="0"/>
                          </a:rPr>
                        </m:ctrlPr>
                      </m:fPr>
                      <m:num>
                        <m:r>
                          <a:rPr lang="en-US" sz="2800" i="1" smtClean="0">
                            <a:solidFill>
                              <a:srgbClr val="FF0000"/>
                            </a:solidFill>
                            <a:latin typeface="Cambria Math"/>
                            <a:ea typeface="Cambria Math"/>
                            <a:cs typeface="Times New Roman" pitchFamily="18" charset="0"/>
                          </a:rPr>
                          <m:t>𝜋</m:t>
                        </m:r>
                        <m:r>
                          <a:rPr lang="en-US" sz="2800" b="0" i="1" smtClean="0">
                            <a:solidFill>
                              <a:srgbClr val="FF0000"/>
                            </a:solidFill>
                            <a:latin typeface="Cambria Math"/>
                            <a:ea typeface="Cambria Math"/>
                            <a:cs typeface="Times New Roman" pitchFamily="18" charset="0"/>
                          </a:rPr>
                          <m:t>𝐵𝐶</m:t>
                        </m:r>
                      </m:num>
                      <m:den>
                        <m:r>
                          <a:rPr lang="en-US" sz="2800" b="0" i="1" smtClean="0">
                            <a:solidFill>
                              <a:srgbClr val="FF0000"/>
                            </a:solidFill>
                            <a:latin typeface="Cambria Math"/>
                            <a:cs typeface="Times New Roman" pitchFamily="18" charset="0"/>
                          </a:rPr>
                          <m:t>2</m:t>
                        </m:r>
                      </m:den>
                    </m:f>
                  </m:oMath>
                </a14:m>
                <a:r>
                  <a:rPr lang="en-US" sz="2800" dirty="0" smtClean="0">
                    <a:solidFill>
                      <a:srgbClr val="FF0000"/>
                    </a:solidFill>
                    <a:latin typeface="Times New Roman" pitchFamily="18" charset="0"/>
                    <a:cs typeface="Times New Roman" pitchFamily="18" charset="0"/>
                  </a:rPr>
                  <a:t> = </a:t>
                </a:r>
                <a14:m>
                  <m:oMath xmlns:m="http://schemas.openxmlformats.org/officeDocument/2006/math">
                    <m:f>
                      <m:fPr>
                        <m:ctrlPr>
                          <a:rPr lang="en-US" sz="2800" i="1" smtClean="0">
                            <a:solidFill>
                              <a:srgbClr val="FF0000"/>
                            </a:solidFill>
                            <a:latin typeface="Cambria Math" panose="02040503050406030204" pitchFamily="18" charset="0"/>
                            <a:cs typeface="Times New Roman" pitchFamily="18" charset="0"/>
                          </a:rPr>
                        </m:ctrlPr>
                      </m:fPr>
                      <m:num>
                        <m:r>
                          <a:rPr lang="en-US" sz="2800" i="1" smtClean="0">
                            <a:solidFill>
                              <a:srgbClr val="FF0000"/>
                            </a:solidFill>
                            <a:latin typeface="Cambria Math"/>
                            <a:ea typeface="Cambria Math"/>
                            <a:cs typeface="Times New Roman" pitchFamily="18" charset="0"/>
                          </a:rPr>
                          <m:t>𝜋</m:t>
                        </m:r>
                        <m:r>
                          <a:rPr lang="en-US" sz="2800" b="0" i="1" smtClean="0">
                            <a:solidFill>
                              <a:srgbClr val="FF0000"/>
                            </a:solidFill>
                            <a:latin typeface="Cambria Math"/>
                            <a:ea typeface="Cambria Math"/>
                            <a:cs typeface="Times New Roman" pitchFamily="18" charset="0"/>
                          </a:rPr>
                          <m:t>(</m:t>
                        </m:r>
                        <m:r>
                          <a:rPr lang="en-US" sz="2800" b="0" i="1" smtClean="0">
                            <a:solidFill>
                              <a:srgbClr val="FF0000"/>
                            </a:solidFill>
                            <a:latin typeface="Cambria Math"/>
                            <a:ea typeface="Cambria Math"/>
                            <a:cs typeface="Times New Roman" pitchFamily="18" charset="0"/>
                          </a:rPr>
                          <m:t>𝐴𝐵</m:t>
                        </m:r>
                        <m:r>
                          <a:rPr lang="en-US" sz="2800" b="0" i="1" smtClean="0">
                            <a:solidFill>
                              <a:srgbClr val="FF0000"/>
                            </a:solidFill>
                            <a:latin typeface="Cambria Math"/>
                            <a:ea typeface="Cambria Math"/>
                            <a:cs typeface="Times New Roman" pitchFamily="18" charset="0"/>
                          </a:rPr>
                          <m:t>+</m:t>
                        </m:r>
                        <m:r>
                          <a:rPr lang="en-US" sz="2800" b="0" i="1" smtClean="0">
                            <a:solidFill>
                              <a:srgbClr val="FF0000"/>
                            </a:solidFill>
                            <a:latin typeface="Cambria Math"/>
                            <a:ea typeface="Cambria Math"/>
                            <a:cs typeface="Times New Roman" pitchFamily="18" charset="0"/>
                          </a:rPr>
                          <m:t>𝐵𝐶</m:t>
                        </m:r>
                        <m:r>
                          <a:rPr lang="en-US" sz="2800" b="0" i="1" smtClean="0">
                            <a:solidFill>
                              <a:srgbClr val="FF0000"/>
                            </a:solidFill>
                            <a:latin typeface="Cambria Math"/>
                            <a:ea typeface="Cambria Math"/>
                            <a:cs typeface="Times New Roman" pitchFamily="18" charset="0"/>
                          </a:rPr>
                          <m:t>)</m:t>
                        </m:r>
                      </m:num>
                      <m:den>
                        <m:r>
                          <a:rPr lang="en-US" sz="2800" b="0" i="1" smtClean="0">
                            <a:solidFill>
                              <a:srgbClr val="FF0000"/>
                            </a:solidFill>
                            <a:latin typeface="Cambria Math"/>
                            <a:cs typeface="Times New Roman" pitchFamily="18" charset="0"/>
                          </a:rPr>
                          <m:t>2</m:t>
                        </m:r>
                      </m:den>
                    </m:f>
                  </m:oMath>
                </a14:m>
                <a:r>
                  <a:rPr lang="en-US" sz="2800" dirty="0" smtClean="0">
                    <a:solidFill>
                      <a:srgbClr val="FF0000"/>
                    </a:solidFill>
                    <a:latin typeface="Times New Roman" pitchFamily="18" charset="0"/>
                    <a:cs typeface="Times New Roman" pitchFamily="18" charset="0"/>
                  </a:rPr>
                  <a:t> = </a:t>
                </a:r>
                <a14:m>
                  <m:oMath xmlns:m="http://schemas.openxmlformats.org/officeDocument/2006/math">
                    <m:f>
                      <m:fPr>
                        <m:ctrlPr>
                          <a:rPr lang="en-US" sz="2800" i="1" smtClean="0">
                            <a:solidFill>
                              <a:srgbClr val="FF0000"/>
                            </a:solidFill>
                            <a:latin typeface="Cambria Math" panose="02040503050406030204" pitchFamily="18" charset="0"/>
                            <a:cs typeface="Times New Roman" pitchFamily="18" charset="0"/>
                          </a:rPr>
                        </m:ctrlPr>
                      </m:fPr>
                      <m:num>
                        <m:r>
                          <a:rPr lang="en-US" sz="2800" i="1" smtClean="0">
                            <a:solidFill>
                              <a:srgbClr val="FF0000"/>
                            </a:solidFill>
                            <a:latin typeface="Cambria Math"/>
                            <a:ea typeface="Cambria Math"/>
                            <a:cs typeface="Times New Roman" pitchFamily="18" charset="0"/>
                          </a:rPr>
                          <m:t>𝜋</m:t>
                        </m:r>
                        <m:r>
                          <a:rPr lang="en-US" sz="2800" b="0" i="1" smtClean="0">
                            <a:solidFill>
                              <a:srgbClr val="FF0000"/>
                            </a:solidFill>
                            <a:latin typeface="Cambria Math"/>
                            <a:ea typeface="Cambria Math"/>
                            <a:cs typeface="Times New Roman" pitchFamily="18" charset="0"/>
                          </a:rPr>
                          <m:t>𝐴𝐶</m:t>
                        </m:r>
                      </m:num>
                      <m:den>
                        <m:r>
                          <a:rPr lang="en-US" sz="2800" b="0" i="1" smtClean="0">
                            <a:solidFill>
                              <a:srgbClr val="FF0000"/>
                            </a:solidFill>
                            <a:latin typeface="Cambria Math"/>
                            <a:cs typeface="Times New Roman" pitchFamily="18" charset="0"/>
                          </a:rPr>
                          <m:t>2</m:t>
                        </m:r>
                      </m:den>
                    </m:f>
                  </m:oMath>
                </a14:m>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đpcm</a:t>
                </a:r>
                <a:r>
                  <a:rPr lang="en-US" sz="2800" dirty="0" smtClean="0">
                    <a:latin typeface="Times New Roman" pitchFamily="18" charset="0"/>
                    <a:cs typeface="Times New Roman"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85737" y="3429000"/>
                <a:ext cx="6748463" cy="3289362"/>
              </a:xfrm>
              <a:prstGeom prst="rect">
                <a:avLst/>
              </a:prstGeom>
              <a:blipFill rotWithShape="1">
                <a:blip r:embed="rId4"/>
                <a:stretch>
                  <a:fillRect l="-1805" t="-1855" r="-812" b="-1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781800" y="3403023"/>
                <a:ext cx="1828800" cy="704295"/>
              </a:xfrm>
              <a:prstGeom prst="rect">
                <a:avLst/>
              </a:prstGeom>
              <a:noFill/>
            </p:spPr>
            <p:txBody>
              <a:bodyPr wrap="square" rtlCol="0">
                <a:spAutoFit/>
              </a:bodyPr>
              <a:lstStyle/>
              <a:p>
                <a14:m>
                  <m:oMath xmlns:m="http://schemas.openxmlformats.org/officeDocument/2006/math">
                    <m:f>
                      <m:fPr>
                        <m:ctrlPr>
                          <a:rPr lang="en-US" sz="2800" i="1" smtClean="0">
                            <a:solidFill>
                              <a:srgbClr val="FF0000"/>
                            </a:solidFill>
                            <a:latin typeface="Cambria Math" panose="02040503050406030204" pitchFamily="18" charset="0"/>
                            <a:cs typeface="Times New Roman" pitchFamily="18" charset="0"/>
                          </a:rPr>
                        </m:ctrlPr>
                      </m:fPr>
                      <m:num>
                        <m:r>
                          <a:rPr lang="en-US" sz="2800" i="1" smtClean="0">
                            <a:solidFill>
                              <a:srgbClr val="FF0000"/>
                            </a:solidFill>
                            <a:latin typeface="Cambria Math"/>
                            <a:ea typeface="Cambria Math"/>
                            <a:cs typeface="Times New Roman" pitchFamily="18" charset="0"/>
                          </a:rPr>
                          <m:t>𝜋</m:t>
                        </m:r>
                        <m:r>
                          <a:rPr lang="en-US" sz="2800" b="0" i="1" smtClean="0">
                            <a:solidFill>
                              <a:srgbClr val="FF0000"/>
                            </a:solidFill>
                            <a:latin typeface="Cambria Math"/>
                            <a:ea typeface="Cambria Math"/>
                            <a:cs typeface="Times New Roman" pitchFamily="18" charset="0"/>
                          </a:rPr>
                          <m:t>𝐴𝐶</m:t>
                        </m:r>
                      </m:num>
                      <m:den>
                        <m:r>
                          <a:rPr lang="en-US" sz="2800" b="0" i="1" smtClean="0">
                            <a:solidFill>
                              <a:srgbClr val="FF0000"/>
                            </a:solidFill>
                            <a:latin typeface="Cambria Math"/>
                            <a:cs typeface="Times New Roman" pitchFamily="18" charset="0"/>
                          </a:rPr>
                          <m:t>2</m:t>
                        </m:r>
                      </m:den>
                    </m:f>
                  </m:oMath>
                </a14:m>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81800" y="3403023"/>
                <a:ext cx="1828800" cy="70429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99564" y="4235000"/>
                <a:ext cx="1828800" cy="704039"/>
              </a:xfrm>
              <a:prstGeom prst="rect">
                <a:avLst/>
              </a:prstGeom>
              <a:noFill/>
            </p:spPr>
            <p:txBody>
              <a:bodyPr wrap="square" rtlCol="0">
                <a:spAutoFit/>
              </a:bodyPr>
              <a:lstStyle/>
              <a:p>
                <a14:m>
                  <m:oMath xmlns:m="http://schemas.openxmlformats.org/officeDocument/2006/math">
                    <m:f>
                      <m:fPr>
                        <m:ctrlPr>
                          <a:rPr lang="en-US" sz="2800" i="1" smtClean="0">
                            <a:solidFill>
                              <a:srgbClr val="FF0000"/>
                            </a:solidFill>
                            <a:latin typeface="Cambria Math" panose="02040503050406030204" pitchFamily="18" charset="0"/>
                            <a:cs typeface="Times New Roman" pitchFamily="18" charset="0"/>
                          </a:rPr>
                        </m:ctrlPr>
                      </m:fPr>
                      <m:num>
                        <m:r>
                          <a:rPr lang="en-US" sz="2800" i="1" smtClean="0">
                            <a:solidFill>
                              <a:srgbClr val="FF0000"/>
                            </a:solidFill>
                            <a:latin typeface="Cambria Math"/>
                            <a:ea typeface="Cambria Math"/>
                            <a:cs typeface="Times New Roman" pitchFamily="18" charset="0"/>
                          </a:rPr>
                          <m:t>𝜋</m:t>
                        </m:r>
                        <m:r>
                          <a:rPr lang="en-US" sz="2800" b="0" i="1" smtClean="0">
                            <a:solidFill>
                              <a:srgbClr val="FF0000"/>
                            </a:solidFill>
                            <a:latin typeface="Cambria Math"/>
                            <a:ea typeface="Cambria Math"/>
                            <a:cs typeface="Times New Roman" pitchFamily="18" charset="0"/>
                          </a:rPr>
                          <m:t>𝐴𝐵</m:t>
                        </m:r>
                      </m:num>
                      <m:den>
                        <m:r>
                          <a:rPr lang="en-US" sz="2800" b="0" i="1" smtClean="0">
                            <a:solidFill>
                              <a:srgbClr val="FF0000"/>
                            </a:solidFill>
                            <a:latin typeface="Cambria Math"/>
                            <a:cs typeface="Times New Roman" pitchFamily="18" charset="0"/>
                          </a:rPr>
                          <m:t>2</m:t>
                        </m:r>
                      </m:den>
                    </m:f>
                  </m:oMath>
                </a14:m>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99564" y="4235000"/>
                <a:ext cx="1828800" cy="70403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81800" y="5105400"/>
                <a:ext cx="1828800" cy="704295"/>
              </a:xfrm>
              <a:prstGeom prst="rect">
                <a:avLst/>
              </a:prstGeom>
              <a:noFill/>
            </p:spPr>
            <p:txBody>
              <a:bodyPr wrap="square" rtlCol="0">
                <a:spAutoFit/>
              </a:bodyPr>
              <a:lstStyle/>
              <a:p>
                <a14:m>
                  <m:oMath xmlns:m="http://schemas.openxmlformats.org/officeDocument/2006/math">
                    <m:f>
                      <m:fPr>
                        <m:ctrlPr>
                          <a:rPr lang="en-US" sz="2800" i="1" smtClean="0">
                            <a:solidFill>
                              <a:srgbClr val="FF0000"/>
                            </a:solidFill>
                            <a:latin typeface="Cambria Math" panose="02040503050406030204" pitchFamily="18" charset="0"/>
                            <a:cs typeface="Times New Roman" pitchFamily="18" charset="0"/>
                          </a:rPr>
                        </m:ctrlPr>
                      </m:fPr>
                      <m:num>
                        <m:r>
                          <a:rPr lang="en-US" sz="2800" i="1" smtClean="0">
                            <a:solidFill>
                              <a:srgbClr val="FF0000"/>
                            </a:solidFill>
                            <a:latin typeface="Cambria Math"/>
                            <a:ea typeface="Cambria Math"/>
                            <a:cs typeface="Times New Roman" pitchFamily="18" charset="0"/>
                          </a:rPr>
                          <m:t>𝜋</m:t>
                        </m:r>
                        <m:r>
                          <a:rPr lang="en-US" sz="2800" b="0" i="1" smtClean="0">
                            <a:solidFill>
                              <a:srgbClr val="FF0000"/>
                            </a:solidFill>
                            <a:latin typeface="Cambria Math"/>
                            <a:ea typeface="Cambria Math"/>
                            <a:cs typeface="Times New Roman" pitchFamily="18" charset="0"/>
                          </a:rPr>
                          <m:t>𝐵𝐶</m:t>
                        </m:r>
                      </m:num>
                      <m:den>
                        <m:r>
                          <a:rPr lang="en-US" sz="2800" b="0" i="1" smtClean="0">
                            <a:solidFill>
                              <a:srgbClr val="FF0000"/>
                            </a:solidFill>
                            <a:latin typeface="Cambria Math"/>
                            <a:cs typeface="Times New Roman" pitchFamily="18" charset="0"/>
                          </a:rPr>
                          <m:t>2</m:t>
                        </m:r>
                      </m:den>
                    </m:f>
                  </m:oMath>
                </a14:m>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781800" y="5105400"/>
                <a:ext cx="1828800" cy="70429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247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0528"/>
                                        </p:tgtEl>
                                        <p:attrNameLst>
                                          <p:attrName>style.visibility</p:attrName>
                                        </p:attrNameLst>
                                      </p:cBhvr>
                                      <p:to>
                                        <p:strVal val="visible"/>
                                      </p:to>
                                    </p:set>
                                    <p:animEffect transition="in" filter="diamond(in)">
                                      <p:cBhvr>
                                        <p:cTn id="7" dur="1000"/>
                                        <p:tgtEl>
                                          <p:spTgt spid="320528"/>
                                        </p:tgtEl>
                                      </p:cBhvr>
                                    </p:animEffect>
                                  </p:childTnLst>
                                </p:cTn>
                              </p:par>
                              <p:par>
                                <p:cTn id="8" presetID="8" presetClass="entr" presetSubtype="16" fill="hold" nodeType="withEffect">
                                  <p:stCondLst>
                                    <p:cond delay="0"/>
                                  </p:stCondLst>
                                  <p:childTnLst>
                                    <p:set>
                                      <p:cBhvr>
                                        <p:cTn id="9" dur="1" fill="hold">
                                          <p:stCondLst>
                                            <p:cond delay="0"/>
                                          </p:stCondLst>
                                        </p:cTn>
                                        <p:tgtEl>
                                          <p:spTgt spid="320532"/>
                                        </p:tgtEl>
                                        <p:attrNameLst>
                                          <p:attrName>style.visibility</p:attrName>
                                        </p:attrNameLst>
                                      </p:cBhvr>
                                      <p:to>
                                        <p:strVal val="visible"/>
                                      </p:to>
                                    </p:set>
                                    <p:animEffect transition="in" filter="diamond(in)">
                                      <p:cBhvr>
                                        <p:cTn id="10" dur="1000"/>
                                        <p:tgtEl>
                                          <p:spTgt spid="3205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inVertic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8" grpId="0"/>
      <p:bldP spid="2" grpId="0"/>
      <p:bldP spid="5"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4117975"/>
            <a:ext cx="87868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2800" b="1" u="sng" dirty="0" err="1">
                <a:solidFill>
                  <a:srgbClr val="0000FF"/>
                </a:solidFill>
                <a:latin typeface="Times New Roman" pitchFamily="18" charset="0"/>
                <a:cs typeface="Times New Roman" pitchFamily="18" charset="0"/>
              </a:rPr>
              <a:t>Hướng</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dẫn</a:t>
            </a:r>
            <a:r>
              <a:rPr lang="en-US" sz="2800" b="1" u="sng" dirty="0">
                <a:solidFill>
                  <a:srgbClr val="0000FF"/>
                </a:solidFill>
                <a:latin typeface="Times New Roman" pitchFamily="18" charset="0"/>
                <a:cs typeface="Times New Roman" pitchFamily="18" charset="0"/>
              </a:rPr>
              <a:t>:</a:t>
            </a:r>
          </a:p>
          <a:p>
            <a:pPr algn="just" eaLnBrk="0" hangingPunct="0">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.d</a:t>
            </a:r>
            <a:r>
              <a:rPr lang="fr-FR" sz="2800" baseline="-25000" dirty="0">
                <a:latin typeface="Times New Roman" pitchFamily="18" charset="0"/>
                <a:cs typeface="Times New Roman" pitchFamily="18" charset="0"/>
              </a:rPr>
              <a:t>1</a:t>
            </a:r>
            <a:r>
              <a:rPr lang="fr-FR" sz="2800" dirty="0">
                <a:latin typeface="Times New Roman" pitchFamily="18" charset="0"/>
                <a:cs typeface="Times New Roman" pitchFamily="18" charset="0"/>
              </a:rPr>
              <a:t> =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.1,672 (m)</a:t>
            </a:r>
            <a:endParaRPr lang="en-US" sz="2800" dirty="0">
              <a:latin typeface="Times New Roman" pitchFamily="18" charset="0"/>
              <a:cs typeface="Times New Roman" pitchFamily="18" charset="0"/>
            </a:endParaRPr>
          </a:p>
          <a:p>
            <a:pPr algn="just" eaLnBrk="0" hangingPunct="0">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fr-FR"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.d</a:t>
            </a:r>
            <a:r>
              <a:rPr lang="fr-FR" sz="2800" baseline="-25000" dirty="0">
                <a:latin typeface="Times New Roman" pitchFamily="18" charset="0"/>
                <a:cs typeface="Times New Roman" pitchFamily="18" charset="0"/>
              </a:rPr>
              <a:t>2</a:t>
            </a:r>
            <a:r>
              <a:rPr lang="fr-FR" sz="2800" dirty="0">
                <a:latin typeface="Times New Roman" pitchFamily="18" charset="0"/>
                <a:cs typeface="Times New Roman" pitchFamily="18" charset="0"/>
              </a:rPr>
              <a:t> =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.1,672(m)</a:t>
            </a:r>
            <a:endParaRPr lang="en-US" sz="2800" dirty="0">
              <a:latin typeface="Times New Roman" pitchFamily="18" charset="0"/>
              <a:cs typeface="Times New Roman" pitchFamily="18" charset="0"/>
            </a:endParaRPr>
          </a:p>
          <a:p>
            <a:pPr algn="just" eaLnBrk="0" hangingPunct="0">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p>
        </p:txBody>
      </p:sp>
      <p:sp>
        <p:nvSpPr>
          <p:cNvPr id="3" name="Text Box 21"/>
          <p:cNvSpPr txBox="1">
            <a:spLocks noChangeArrowheads="1"/>
          </p:cNvSpPr>
          <p:nvPr/>
        </p:nvSpPr>
        <p:spPr bwMode="auto">
          <a:xfrm>
            <a:off x="228600" y="142875"/>
            <a:ext cx="4648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69 </a:t>
            </a:r>
            <a:r>
              <a:rPr lang="en-US" sz="2800" b="1" dirty="0">
                <a:solidFill>
                  <a:srgbClr val="FF0000"/>
                </a:solidFill>
                <a:latin typeface="Times New Roman" pitchFamily="18" charset="0"/>
                <a:cs typeface="Times New Roman" pitchFamily="18" charset="0"/>
              </a:rPr>
              <a:t> (SGK - 95) </a:t>
            </a:r>
            <a:r>
              <a:rPr lang="en-US" sz="2800" dirty="0">
                <a:solidFill>
                  <a:srgbClr val="9900CC"/>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là1,672m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88cm.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a:t>
            </a:r>
          </a:p>
        </p:txBody>
      </p:sp>
      <p:pic>
        <p:nvPicPr>
          <p:cNvPr id="4" name="Picture 22" descr="Bai tap_ 69_ May keo nong nghiep (SGK trang 95)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9188" y="252413"/>
            <a:ext cx="41148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754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1985">
                                            <p:txEl>
                                              <p:pRg st="0" end="0"/>
                                            </p:txEl>
                                          </p:spTgt>
                                        </p:tgtEl>
                                        <p:attrNameLst>
                                          <p:attrName>style.visibility</p:attrName>
                                        </p:attrNameLst>
                                      </p:cBhvr>
                                      <p:to>
                                        <p:strVal val="visible"/>
                                      </p:to>
                                    </p:set>
                                    <p:animEffect transition="in" filter="diamond(in)">
                                      <p:cBhvr>
                                        <p:cTn id="15" dur="2000"/>
                                        <p:tgtEl>
                                          <p:spTgt spid="4198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41985">
                                            <p:txEl>
                                              <p:pRg st="1" end="1"/>
                                            </p:txEl>
                                          </p:spTgt>
                                        </p:tgtEl>
                                        <p:attrNameLst>
                                          <p:attrName>style.visibility</p:attrName>
                                        </p:attrNameLst>
                                      </p:cBhvr>
                                      <p:to>
                                        <p:strVal val="visible"/>
                                      </p:to>
                                    </p:set>
                                    <p:animEffect transition="in" filter="diamond(in)">
                                      <p:cBhvr>
                                        <p:cTn id="20" dur="2000"/>
                                        <p:tgtEl>
                                          <p:spTgt spid="4198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41985">
                                            <p:txEl>
                                              <p:pRg st="2" end="2"/>
                                            </p:txEl>
                                          </p:spTgt>
                                        </p:tgtEl>
                                        <p:attrNameLst>
                                          <p:attrName>style.visibility</p:attrName>
                                        </p:attrNameLst>
                                      </p:cBhvr>
                                      <p:to>
                                        <p:strVal val="visible"/>
                                      </p:to>
                                    </p:set>
                                    <p:animEffect transition="in" filter="diamond(in)">
                                      <p:cBhvr>
                                        <p:cTn id="25" dur="2000"/>
                                        <p:tgtEl>
                                          <p:spTgt spid="4198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41985">
                                            <p:txEl>
                                              <p:pRg st="3" end="3"/>
                                            </p:txEl>
                                          </p:spTgt>
                                        </p:tgtEl>
                                        <p:attrNameLst>
                                          <p:attrName>style.visibility</p:attrName>
                                        </p:attrNameLst>
                                      </p:cBhvr>
                                      <p:to>
                                        <p:strVal val="visible"/>
                                      </p:to>
                                    </p:set>
                                    <p:animEffect transition="in" filter="diamond(in)">
                                      <p:cBhvr>
                                        <p:cTn id="30" dur="2000"/>
                                        <p:tgtEl>
                                          <p:spTgt spid="419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445" y="3972580"/>
            <a:ext cx="1414463"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Giải</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1"/>
              <p:cNvSpPr>
                <a:spLocks noChangeArrowheads="1"/>
              </p:cNvSpPr>
              <p:nvPr/>
            </p:nvSpPr>
            <p:spPr bwMode="auto">
              <a:xfrm>
                <a:off x="245533" y="4390287"/>
                <a:ext cx="8786813" cy="24604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just" eaLnBrk="0" hangingPunct="0"/>
                <a:r>
                  <a:rPr lang="en-US" sz="2800" dirty="0">
                    <a:latin typeface="Times New Roman" pitchFamily="18" charset="0"/>
                    <a:cs typeface="Times New Roman" pitchFamily="18" charset="0"/>
                  </a:rPr>
                  <a:t>C</a:t>
                </a:r>
                <a:r>
                  <a:rPr lang="en-US" sz="2800" dirty="0" smtClean="0">
                    <a:latin typeface="Times New Roman" pitchFamily="18" charset="0"/>
                    <a:cs typeface="Times New Roman" pitchFamily="18" charset="0"/>
                  </a:rPr>
                  <a:t>hu vi </a:t>
                </a:r>
                <a:r>
                  <a:rPr lang="en-US" sz="2800" dirty="0" err="1" smtClean="0">
                    <a:latin typeface="Times New Roman" pitchFamily="18" charset="0"/>
                    <a:cs typeface="Times New Roman" pitchFamily="18" charset="0"/>
                  </a:rPr>
                  <a:t>bánh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Symbol" pitchFamily="18" charset="2"/>
                  </a:rPr>
                  <a:t></a:t>
                </a:r>
                <a:r>
                  <a:rPr lang="fr-FR" sz="2800" dirty="0" smtClean="0">
                    <a:latin typeface="Times New Roman" pitchFamily="18" charset="0"/>
                    <a:cs typeface="Times New Roman" pitchFamily="18" charset="0"/>
                  </a:rPr>
                  <a:t>.d</a:t>
                </a:r>
                <a:r>
                  <a:rPr lang="fr-FR" sz="2800" baseline="-25000" dirty="0" smtClean="0">
                    <a:latin typeface="Times New Roman" pitchFamily="18" charset="0"/>
                    <a:cs typeface="Times New Roman" pitchFamily="18" charset="0"/>
                  </a:rPr>
                  <a:t>1</a:t>
                </a:r>
                <a:r>
                  <a:rPr lang="fr-FR"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sym typeface="Symbol" pitchFamily="18" charset="2"/>
                  </a:rPr>
                  <a:t></a:t>
                </a:r>
                <a:r>
                  <a:rPr lang="fr-FR" sz="2800" dirty="0" smtClean="0">
                    <a:latin typeface="Times New Roman" pitchFamily="18" charset="0"/>
                    <a:cs typeface="Times New Roman" pitchFamily="18" charset="0"/>
                  </a:rPr>
                  <a:t>.1,672 (m)</a:t>
                </a:r>
                <a:endParaRPr lang="en-US" sz="2800" dirty="0" smtClean="0">
                  <a:latin typeface="Times New Roman" pitchFamily="18" charset="0"/>
                  <a:cs typeface="Times New Roman" pitchFamily="18" charset="0"/>
                </a:endParaRPr>
              </a:p>
              <a:p>
                <a:pPr algn="just" eaLnBrk="0" hangingPunct="0"/>
                <a:r>
                  <a:rPr lang="en-US" sz="2800" dirty="0" smtClean="0">
                    <a:latin typeface="Times New Roman" pitchFamily="18" charset="0"/>
                    <a:cs typeface="Times New Roman" pitchFamily="18" charset="0"/>
                  </a:rPr>
                  <a:t>Chu vi </a:t>
                </a:r>
                <a:r>
                  <a:rPr lang="en-US" sz="2800" dirty="0" err="1" smtClean="0">
                    <a:latin typeface="Times New Roman" pitchFamily="18" charset="0"/>
                    <a:cs typeface="Times New Roman" pitchFamily="18" charset="0"/>
                  </a:rPr>
                  <a:t>bánh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Symbol" pitchFamily="18" charset="2"/>
                  </a:rPr>
                  <a:t></a:t>
                </a:r>
                <a:r>
                  <a:rPr lang="fr-FR" sz="2800" dirty="0" smtClean="0">
                    <a:latin typeface="Times New Roman" pitchFamily="18" charset="0"/>
                    <a:cs typeface="Times New Roman" pitchFamily="18" charset="0"/>
                  </a:rPr>
                  <a:t>.d</a:t>
                </a:r>
                <a:r>
                  <a:rPr lang="fr-FR" sz="2800" baseline="-25000" dirty="0" smtClean="0">
                    <a:latin typeface="Times New Roman" pitchFamily="18" charset="0"/>
                    <a:cs typeface="Times New Roman" pitchFamily="18" charset="0"/>
                  </a:rPr>
                  <a:t>2</a:t>
                </a:r>
                <a:r>
                  <a:rPr lang="fr-FR"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sym typeface="Symbol" pitchFamily="18" charset="2"/>
                  </a:rPr>
                  <a:t></a:t>
                </a:r>
                <a:r>
                  <a:rPr lang="fr-FR" sz="2800" dirty="0" smtClean="0">
                    <a:latin typeface="Times New Roman" pitchFamily="18" charset="0"/>
                    <a:cs typeface="Times New Roman" pitchFamily="18" charset="0"/>
                  </a:rPr>
                  <a:t>.0,88(m)</a:t>
                </a:r>
                <a:endParaRPr lang="en-US" sz="2800" dirty="0" smtClean="0">
                  <a:latin typeface="Times New Roman" pitchFamily="18" charset="0"/>
                  <a:cs typeface="Times New Roman" pitchFamily="18" charset="0"/>
                </a:endParaRPr>
              </a:p>
              <a:p>
                <a:pPr algn="just" eaLnBrk="0" hangingPunct="0"/>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lăn</a:t>
                </a:r>
                <a:r>
                  <a:rPr lang="en-US" sz="2800" dirty="0" smtClean="0">
                    <a:latin typeface="Times New Roman" pitchFamily="18" charset="0"/>
                    <a:cs typeface="Times New Roman" pitchFamily="18" charset="0"/>
                  </a:rPr>
                  <a:t> 10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endParaRPr lang="en-US" sz="2800" dirty="0" smtClean="0">
                  <a:latin typeface="Times New Roman" pitchFamily="18" charset="0"/>
                  <a:cs typeface="Times New Roman" pitchFamily="18" charset="0"/>
                </a:endParaRPr>
              </a:p>
              <a:p>
                <a:pPr algn="just" eaLnBrk="0" hangingPunct="0"/>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Quãng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Symbol" pitchFamily="18" charset="2"/>
                  </a:rPr>
                  <a:t></a:t>
                </a:r>
                <a:r>
                  <a:rPr lang="fr-FR" sz="2800" dirty="0" smtClean="0">
                    <a:latin typeface="Times New Roman" pitchFamily="18" charset="0"/>
                    <a:cs typeface="Times New Roman" pitchFamily="18" charset="0"/>
                  </a:rPr>
                  <a:t>.1,672.10(m)</a:t>
                </a:r>
                <a:endParaRPr lang="en-US" sz="2800" dirty="0" smtClean="0">
                  <a:latin typeface="Times New Roman" pitchFamily="18" charset="0"/>
                  <a:cs typeface="Times New Roman" pitchFamily="18" charset="0"/>
                </a:endParaRPr>
              </a:p>
              <a:p>
                <a:pPr algn="just" eaLnBrk="0" hangingPunct="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14:m>
                  <m:oMath xmlns:m="http://schemas.openxmlformats.org/officeDocument/2006/math">
                    <m:f>
                      <m:fPr>
                        <m:ctrlPr>
                          <a:rPr lang="en-US" sz="2800" i="1" smtClean="0">
                            <a:latin typeface="Cambria Math" panose="02040503050406030204" pitchFamily="18" charset="0"/>
                            <a:cs typeface="Times New Roman" pitchFamily="18" charset="0"/>
                          </a:rPr>
                        </m:ctrlPr>
                      </m:fPr>
                      <m:num>
                        <m:r>
                          <a:rPr lang="en-US" sz="2800" i="1" smtClean="0">
                            <a:latin typeface="Cambria Math"/>
                            <a:ea typeface="Cambria Math"/>
                            <a:cs typeface="Times New Roman" pitchFamily="18" charset="0"/>
                          </a:rPr>
                          <m:t>𝜋</m:t>
                        </m:r>
                        <m:r>
                          <a:rPr lang="en-US" sz="2800" b="0" i="1" smtClean="0">
                            <a:latin typeface="Cambria Math"/>
                            <a:ea typeface="Cambria Math"/>
                            <a:cs typeface="Times New Roman" pitchFamily="18" charset="0"/>
                          </a:rPr>
                          <m:t>.1,672.10</m:t>
                        </m:r>
                      </m:num>
                      <m:den>
                        <m:r>
                          <a:rPr lang="en-US" sz="2800" i="1" smtClean="0">
                            <a:latin typeface="Cambria Math"/>
                            <a:ea typeface="Cambria Math"/>
                            <a:cs typeface="Times New Roman" pitchFamily="18" charset="0"/>
                          </a:rPr>
                          <m:t>𝜋</m:t>
                        </m:r>
                        <m:r>
                          <a:rPr lang="en-US" sz="2800" b="0" i="1" smtClean="0">
                            <a:latin typeface="Cambria Math"/>
                            <a:ea typeface="Cambria Math"/>
                            <a:cs typeface="Times New Roman" pitchFamily="18" charset="0"/>
                          </a:rPr>
                          <m:t>.0,88</m:t>
                        </m:r>
                      </m:den>
                    </m:f>
                  </m:oMath>
                </a14:m>
                <a:r>
                  <a:rPr lang="en-US" sz="2800" dirty="0" smtClean="0">
                    <a:latin typeface="Times New Roman" pitchFamily="18" charset="0"/>
                    <a:cs typeface="Times New Roman" pitchFamily="18" charset="0"/>
                  </a:rPr>
                  <a:t> = 19(</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mc:Choice>
        <mc:Fallback xmlns="">
          <p:sp>
            <p:nvSpPr>
              <p:cNvPr id="3" name="Rectangle 1"/>
              <p:cNvSpPr>
                <a:spLocks noRot="1" noChangeAspect="1" noMove="1" noResize="1" noEditPoints="1" noAdjustHandles="1" noChangeArrowheads="1" noChangeShapeType="1" noTextEdit="1"/>
              </p:cNvSpPr>
              <p:nvPr/>
            </p:nvSpPr>
            <p:spPr bwMode="auto">
              <a:xfrm>
                <a:off x="245533" y="4390287"/>
                <a:ext cx="8786813" cy="2460482"/>
              </a:xfrm>
              <a:prstGeom prst="rect">
                <a:avLst/>
              </a:prstGeom>
              <a:blipFill rotWithShape="0">
                <a:blip r:embed="rId2"/>
                <a:stretch>
                  <a:fillRect l="-1387" t="-1980" b="-12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 Box 21"/>
          <p:cNvSpPr txBox="1">
            <a:spLocks noChangeArrowheads="1"/>
          </p:cNvSpPr>
          <p:nvPr/>
        </p:nvSpPr>
        <p:spPr bwMode="auto">
          <a:xfrm>
            <a:off x="228600" y="142875"/>
            <a:ext cx="4648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69 </a:t>
            </a:r>
            <a:r>
              <a:rPr lang="en-US" sz="2800" b="1" dirty="0">
                <a:solidFill>
                  <a:srgbClr val="FF0000"/>
                </a:solidFill>
                <a:latin typeface="Times New Roman" pitchFamily="18" charset="0"/>
                <a:cs typeface="Times New Roman" pitchFamily="18" charset="0"/>
              </a:rPr>
              <a:t> (SGK - 95) </a:t>
            </a:r>
            <a:r>
              <a:rPr lang="en-US" sz="2800" dirty="0">
                <a:solidFill>
                  <a:srgbClr val="9900CC"/>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là1,672m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88cm.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a:t>
            </a:r>
          </a:p>
        </p:txBody>
      </p:sp>
      <p:pic>
        <p:nvPicPr>
          <p:cNvPr id="5" name="Picture 22" descr="Bai tap_ 69_ May keo nong nghiep (SGK trang 95)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188" y="252413"/>
            <a:ext cx="41148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2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28638" y="858838"/>
            <a:ext cx="1909762" cy="1909762"/>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87" name="Group 3"/>
          <p:cNvGrpSpPr>
            <a:grpSpLocks/>
          </p:cNvGrpSpPr>
          <p:nvPr/>
        </p:nvGrpSpPr>
        <p:grpSpPr bwMode="auto">
          <a:xfrm>
            <a:off x="123825" y="858838"/>
            <a:ext cx="366713" cy="1905000"/>
            <a:chOff x="78" y="672"/>
            <a:chExt cx="231" cy="1200"/>
          </a:xfrm>
        </p:grpSpPr>
        <p:sp>
          <p:nvSpPr>
            <p:cNvPr id="16441" name="Line 4"/>
            <p:cNvSpPr>
              <a:spLocks noChangeShapeType="1"/>
            </p:cNvSpPr>
            <p:nvPr/>
          </p:nvSpPr>
          <p:spPr bwMode="auto">
            <a:xfrm>
              <a:off x="288" y="672"/>
              <a:ext cx="0" cy="1200"/>
            </a:xfrm>
            <a:prstGeom prst="line">
              <a:avLst/>
            </a:prstGeom>
            <a:noFill/>
            <a:ln w="9525">
              <a:solidFill>
                <a:schemeClr val="tx1"/>
              </a:solidFill>
              <a:prstDash val="dash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42" name="Text Box 5"/>
            <p:cNvSpPr txBox="1">
              <a:spLocks noChangeArrowheads="1"/>
            </p:cNvSpPr>
            <p:nvPr/>
          </p:nvSpPr>
          <p:spPr bwMode="auto">
            <a:xfrm rot="-5400000">
              <a:off x="-22" y="112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4cm</a:t>
              </a:r>
            </a:p>
          </p:txBody>
        </p:sp>
      </p:grpSp>
      <p:sp>
        <p:nvSpPr>
          <p:cNvPr id="16388" name="Oval 6" descr="Dark upward diagonal"/>
          <p:cNvSpPr>
            <a:spLocks noChangeArrowheads="1"/>
          </p:cNvSpPr>
          <p:nvPr/>
        </p:nvSpPr>
        <p:spPr bwMode="auto">
          <a:xfrm>
            <a:off x="533400" y="858838"/>
            <a:ext cx="1911350" cy="1914525"/>
          </a:xfrm>
          <a:prstGeom prst="ellipse">
            <a:avLst/>
          </a:prstGeom>
          <a:pattFill prst="dkUpDiag">
            <a:fgClr>
              <a:schemeClr val="accent2"/>
            </a:fgClr>
            <a:bgClr>
              <a:schemeClr val="bg1"/>
            </a:bgClr>
          </a:pattFill>
          <a:ln w="38100">
            <a:solidFill>
              <a:schemeClr val="tx2"/>
            </a:solidFill>
            <a:round/>
            <a:headEnd/>
            <a:tailEnd/>
          </a:ln>
        </p:spPr>
        <p:txBody>
          <a:bodyPr wrap="none" anchor="ctr"/>
          <a:lstStyle/>
          <a:p>
            <a:endParaRPr lang="en-US"/>
          </a:p>
        </p:txBody>
      </p:sp>
      <p:sp>
        <p:nvSpPr>
          <p:cNvPr id="16389" name="Line 7"/>
          <p:cNvSpPr>
            <a:spLocks noChangeShapeType="1"/>
          </p:cNvSpPr>
          <p:nvPr/>
        </p:nvSpPr>
        <p:spPr bwMode="auto">
          <a:xfrm>
            <a:off x="1481138" y="858838"/>
            <a:ext cx="0" cy="19050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8"/>
          <p:cNvSpPr>
            <a:spLocks noChangeShapeType="1"/>
          </p:cNvSpPr>
          <p:nvPr/>
        </p:nvSpPr>
        <p:spPr bwMode="auto">
          <a:xfrm flipH="1">
            <a:off x="528638" y="1801813"/>
            <a:ext cx="1938337"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91" name="Group 9"/>
          <p:cNvGrpSpPr>
            <a:grpSpLocks/>
          </p:cNvGrpSpPr>
          <p:nvPr/>
        </p:nvGrpSpPr>
        <p:grpSpPr bwMode="auto">
          <a:xfrm>
            <a:off x="2971800" y="858838"/>
            <a:ext cx="2366963" cy="1909762"/>
            <a:chOff x="1872" y="672"/>
            <a:chExt cx="1491" cy="1203"/>
          </a:xfrm>
        </p:grpSpPr>
        <p:sp>
          <p:nvSpPr>
            <p:cNvPr id="16437" name="Rectangle 10"/>
            <p:cNvSpPr>
              <a:spLocks noChangeArrowheads="1"/>
            </p:cNvSpPr>
            <p:nvPr/>
          </p:nvSpPr>
          <p:spPr bwMode="auto">
            <a:xfrm>
              <a:off x="2160" y="672"/>
              <a:ext cx="1203" cy="120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438" name="Group 11"/>
            <p:cNvGrpSpPr>
              <a:grpSpLocks/>
            </p:cNvGrpSpPr>
            <p:nvPr/>
          </p:nvGrpSpPr>
          <p:grpSpPr bwMode="auto">
            <a:xfrm>
              <a:off x="1872" y="672"/>
              <a:ext cx="231" cy="1200"/>
              <a:chOff x="78" y="672"/>
              <a:chExt cx="231" cy="1200"/>
            </a:xfrm>
          </p:grpSpPr>
          <p:sp>
            <p:nvSpPr>
              <p:cNvPr id="16439" name="Line 12"/>
              <p:cNvSpPr>
                <a:spLocks noChangeShapeType="1"/>
              </p:cNvSpPr>
              <p:nvPr/>
            </p:nvSpPr>
            <p:spPr bwMode="auto">
              <a:xfrm>
                <a:off x="288" y="672"/>
                <a:ext cx="0" cy="1200"/>
              </a:xfrm>
              <a:prstGeom prst="line">
                <a:avLst/>
              </a:prstGeom>
              <a:noFill/>
              <a:ln w="9525">
                <a:solidFill>
                  <a:schemeClr val="tx1"/>
                </a:solidFill>
                <a:prstDash val="dash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40" name="Text Box 13"/>
              <p:cNvSpPr txBox="1">
                <a:spLocks noChangeArrowheads="1"/>
              </p:cNvSpPr>
              <p:nvPr/>
            </p:nvSpPr>
            <p:spPr bwMode="auto">
              <a:xfrm rot="-5400000">
                <a:off x="-22" y="112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4cm</a:t>
                </a:r>
              </a:p>
            </p:txBody>
          </p:sp>
        </p:grpSp>
      </p:grpSp>
      <p:sp>
        <p:nvSpPr>
          <p:cNvPr id="16392" name="Rectangle 14"/>
          <p:cNvSpPr>
            <a:spLocks noChangeArrowheads="1"/>
          </p:cNvSpPr>
          <p:nvPr/>
        </p:nvSpPr>
        <p:spPr bwMode="auto">
          <a:xfrm>
            <a:off x="3430588" y="858838"/>
            <a:ext cx="1909762" cy="19097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393" name="Line 15"/>
          <p:cNvSpPr>
            <a:spLocks noChangeShapeType="1"/>
          </p:cNvSpPr>
          <p:nvPr/>
        </p:nvSpPr>
        <p:spPr bwMode="auto">
          <a:xfrm>
            <a:off x="4383088" y="858838"/>
            <a:ext cx="0" cy="19050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16"/>
          <p:cNvSpPr>
            <a:spLocks noChangeShapeType="1"/>
          </p:cNvSpPr>
          <p:nvPr/>
        </p:nvSpPr>
        <p:spPr bwMode="auto">
          <a:xfrm flipH="1" flipV="1">
            <a:off x="3409950" y="1760538"/>
            <a:ext cx="1924050" cy="17462"/>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Oval 17" descr="Dark upward diagonal"/>
          <p:cNvSpPr>
            <a:spLocks noChangeArrowheads="1"/>
          </p:cNvSpPr>
          <p:nvPr/>
        </p:nvSpPr>
        <p:spPr bwMode="auto">
          <a:xfrm>
            <a:off x="3429000" y="863600"/>
            <a:ext cx="1911350" cy="1914525"/>
          </a:xfrm>
          <a:prstGeom prst="ellipse">
            <a:avLst/>
          </a:prstGeom>
          <a:pattFill prst="dkUpDiag">
            <a:fgClr>
              <a:schemeClr val="accent2"/>
            </a:fgClr>
            <a:bgClr>
              <a:schemeClr val="bg1"/>
            </a:bgClr>
          </a:pattFill>
          <a:ln w="38100">
            <a:solidFill>
              <a:schemeClr val="tx1"/>
            </a:solidFill>
            <a:round/>
            <a:headEnd/>
            <a:tailEnd/>
          </a:ln>
        </p:spPr>
        <p:txBody>
          <a:bodyPr wrap="none" anchor="ctr"/>
          <a:lstStyle/>
          <a:p>
            <a:endParaRPr lang="en-US"/>
          </a:p>
        </p:txBody>
      </p:sp>
      <p:sp>
        <p:nvSpPr>
          <p:cNvPr id="16396" name="Arc 18"/>
          <p:cNvSpPr>
            <a:spLocks/>
          </p:cNvSpPr>
          <p:nvPr/>
        </p:nvSpPr>
        <p:spPr bwMode="auto">
          <a:xfrm>
            <a:off x="3352800" y="1778000"/>
            <a:ext cx="996950" cy="987425"/>
          </a:xfrm>
          <a:custGeom>
            <a:avLst/>
            <a:gdLst>
              <a:gd name="T0" fmla="*/ 2147483647 w 21600"/>
              <a:gd name="T1" fmla="*/ 0 h 21522"/>
              <a:gd name="T2" fmla="*/ 2147483647 w 21600"/>
              <a:gd name="T3" fmla="*/ 2147483647 h 21522"/>
              <a:gd name="T4" fmla="*/ 0 w 21600"/>
              <a:gd name="T5" fmla="*/ 2147483647 h 21522"/>
              <a:gd name="T6" fmla="*/ 0 60000 65536"/>
              <a:gd name="T7" fmla="*/ 0 60000 65536"/>
              <a:gd name="T8" fmla="*/ 0 60000 65536"/>
              <a:gd name="T9" fmla="*/ 0 w 21600"/>
              <a:gd name="T10" fmla="*/ 0 h 21522"/>
              <a:gd name="T11" fmla="*/ 21600 w 21600"/>
              <a:gd name="T12" fmla="*/ 21522 h 21522"/>
            </a:gdLst>
            <a:ahLst/>
            <a:cxnLst>
              <a:cxn ang="T6">
                <a:pos x="T0" y="T1"/>
              </a:cxn>
              <a:cxn ang="T7">
                <a:pos x="T2" y="T3"/>
              </a:cxn>
              <a:cxn ang="T8">
                <a:pos x="T4" y="T5"/>
              </a:cxn>
            </a:cxnLst>
            <a:rect l="T9" t="T10" r="T11" b="T12"/>
            <a:pathLst>
              <a:path w="21600" h="21522" fill="none" extrusionOk="0">
                <a:moveTo>
                  <a:pt x="1832" y="-1"/>
                </a:moveTo>
                <a:cubicBezTo>
                  <a:pt x="13010" y="951"/>
                  <a:pt x="21600" y="10302"/>
                  <a:pt x="21600" y="21522"/>
                </a:cubicBezTo>
              </a:path>
              <a:path w="21600" h="21522" stroke="0" extrusionOk="0">
                <a:moveTo>
                  <a:pt x="1832" y="-1"/>
                </a:moveTo>
                <a:cubicBezTo>
                  <a:pt x="13010" y="951"/>
                  <a:pt x="21600" y="10302"/>
                  <a:pt x="21600" y="21522"/>
                </a:cubicBezTo>
                <a:lnTo>
                  <a:pt x="0" y="21522"/>
                </a:lnTo>
                <a:lnTo>
                  <a:pt x="1832" y="-1"/>
                </a:lnTo>
                <a:close/>
              </a:path>
            </a:pathLst>
          </a:custGeom>
          <a:solidFill>
            <a:schemeClr val="bg1"/>
          </a:solidFill>
          <a:ln w="28575">
            <a:solidFill>
              <a:schemeClr val="tx1"/>
            </a:solidFill>
            <a:round/>
            <a:headEnd/>
            <a:tailEnd/>
          </a:ln>
        </p:spPr>
        <p:txBody>
          <a:bodyPr wrap="none" anchor="ctr"/>
          <a:lstStyle/>
          <a:p>
            <a:endParaRPr lang="en-US"/>
          </a:p>
        </p:txBody>
      </p:sp>
      <p:sp>
        <p:nvSpPr>
          <p:cNvPr id="16397" name="Line 19"/>
          <p:cNvSpPr>
            <a:spLocks noChangeShapeType="1"/>
          </p:cNvSpPr>
          <p:nvPr/>
        </p:nvSpPr>
        <p:spPr bwMode="auto">
          <a:xfrm>
            <a:off x="3429000" y="17780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20"/>
          <p:cNvSpPr>
            <a:spLocks noChangeShapeType="1"/>
          </p:cNvSpPr>
          <p:nvPr/>
        </p:nvSpPr>
        <p:spPr bwMode="auto">
          <a:xfrm>
            <a:off x="3429000" y="2768600"/>
            <a:ext cx="920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Arc 21"/>
          <p:cNvSpPr>
            <a:spLocks/>
          </p:cNvSpPr>
          <p:nvPr/>
        </p:nvSpPr>
        <p:spPr bwMode="auto">
          <a:xfrm rot="-5400000">
            <a:off x="4328319" y="1832769"/>
            <a:ext cx="1058863" cy="987425"/>
          </a:xfrm>
          <a:custGeom>
            <a:avLst/>
            <a:gdLst>
              <a:gd name="T0" fmla="*/ 2147483647 w 21600"/>
              <a:gd name="T1" fmla="*/ 0 h 21522"/>
              <a:gd name="T2" fmla="*/ 2147483647 w 21600"/>
              <a:gd name="T3" fmla="*/ 2147483647 h 21522"/>
              <a:gd name="T4" fmla="*/ 0 w 21600"/>
              <a:gd name="T5" fmla="*/ 2147483647 h 21522"/>
              <a:gd name="T6" fmla="*/ 0 60000 65536"/>
              <a:gd name="T7" fmla="*/ 0 60000 65536"/>
              <a:gd name="T8" fmla="*/ 0 60000 65536"/>
              <a:gd name="T9" fmla="*/ 0 w 21600"/>
              <a:gd name="T10" fmla="*/ 0 h 21522"/>
              <a:gd name="T11" fmla="*/ 21600 w 21600"/>
              <a:gd name="T12" fmla="*/ 21522 h 21522"/>
            </a:gdLst>
            <a:ahLst/>
            <a:cxnLst>
              <a:cxn ang="T6">
                <a:pos x="T0" y="T1"/>
              </a:cxn>
              <a:cxn ang="T7">
                <a:pos x="T2" y="T3"/>
              </a:cxn>
              <a:cxn ang="T8">
                <a:pos x="T4" y="T5"/>
              </a:cxn>
            </a:cxnLst>
            <a:rect l="T9" t="T10" r="T11" b="T12"/>
            <a:pathLst>
              <a:path w="21600" h="21522" fill="none" extrusionOk="0">
                <a:moveTo>
                  <a:pt x="1832" y="-1"/>
                </a:moveTo>
                <a:cubicBezTo>
                  <a:pt x="13010" y="951"/>
                  <a:pt x="21600" y="10302"/>
                  <a:pt x="21600" y="21522"/>
                </a:cubicBezTo>
              </a:path>
              <a:path w="21600" h="21522" stroke="0" extrusionOk="0">
                <a:moveTo>
                  <a:pt x="1832" y="-1"/>
                </a:moveTo>
                <a:cubicBezTo>
                  <a:pt x="13010" y="951"/>
                  <a:pt x="21600" y="10302"/>
                  <a:pt x="21600" y="21522"/>
                </a:cubicBezTo>
                <a:lnTo>
                  <a:pt x="0" y="21522"/>
                </a:lnTo>
                <a:lnTo>
                  <a:pt x="1832" y="-1"/>
                </a:lnTo>
                <a:close/>
              </a:path>
            </a:pathLst>
          </a:custGeom>
          <a:solidFill>
            <a:schemeClr val="bg1"/>
          </a:solidFill>
          <a:ln w="28575">
            <a:solidFill>
              <a:schemeClr val="tx1"/>
            </a:solidFill>
            <a:round/>
            <a:headEnd/>
            <a:tailEnd/>
          </a:ln>
        </p:spPr>
        <p:txBody>
          <a:bodyPr wrap="none" anchor="ctr"/>
          <a:lstStyle/>
          <a:p>
            <a:endParaRPr lang="en-US"/>
          </a:p>
        </p:txBody>
      </p:sp>
      <p:sp>
        <p:nvSpPr>
          <p:cNvPr id="16400" name="Line 22"/>
          <p:cNvSpPr>
            <a:spLocks noChangeShapeType="1"/>
          </p:cNvSpPr>
          <p:nvPr/>
        </p:nvSpPr>
        <p:spPr bwMode="auto">
          <a:xfrm rot="-5400000">
            <a:off x="4859338" y="2281238"/>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23"/>
          <p:cNvSpPr>
            <a:spLocks noChangeShapeType="1"/>
          </p:cNvSpPr>
          <p:nvPr/>
        </p:nvSpPr>
        <p:spPr bwMode="auto">
          <a:xfrm rot="-5400000">
            <a:off x="4865688" y="22875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24"/>
          <p:cNvSpPr>
            <a:spLocks noChangeShapeType="1"/>
          </p:cNvSpPr>
          <p:nvPr/>
        </p:nvSpPr>
        <p:spPr bwMode="auto">
          <a:xfrm flipH="1">
            <a:off x="3429000" y="1778000"/>
            <a:ext cx="1938338"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25"/>
          <p:cNvSpPr>
            <a:spLocks noChangeShapeType="1"/>
          </p:cNvSpPr>
          <p:nvPr/>
        </p:nvSpPr>
        <p:spPr bwMode="auto">
          <a:xfrm flipV="1">
            <a:off x="4364038" y="869950"/>
            <a:ext cx="0" cy="188436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Rectangle 26"/>
          <p:cNvSpPr>
            <a:spLocks noChangeArrowheads="1"/>
          </p:cNvSpPr>
          <p:nvPr/>
        </p:nvSpPr>
        <p:spPr bwMode="auto">
          <a:xfrm>
            <a:off x="6472238" y="706438"/>
            <a:ext cx="1909762" cy="1909762"/>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405" name="Group 27"/>
          <p:cNvGrpSpPr>
            <a:grpSpLocks/>
          </p:cNvGrpSpPr>
          <p:nvPr/>
        </p:nvGrpSpPr>
        <p:grpSpPr bwMode="auto">
          <a:xfrm>
            <a:off x="6026150" y="706438"/>
            <a:ext cx="366713" cy="1905000"/>
            <a:chOff x="78" y="672"/>
            <a:chExt cx="231" cy="1200"/>
          </a:xfrm>
        </p:grpSpPr>
        <p:sp>
          <p:nvSpPr>
            <p:cNvPr id="16435" name="Line 28"/>
            <p:cNvSpPr>
              <a:spLocks noChangeShapeType="1"/>
            </p:cNvSpPr>
            <p:nvPr/>
          </p:nvSpPr>
          <p:spPr bwMode="auto">
            <a:xfrm>
              <a:off x="288" y="672"/>
              <a:ext cx="0" cy="1200"/>
            </a:xfrm>
            <a:prstGeom prst="line">
              <a:avLst/>
            </a:prstGeom>
            <a:noFill/>
            <a:ln w="9525">
              <a:solidFill>
                <a:schemeClr val="tx1"/>
              </a:solidFill>
              <a:prstDash val="dash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36" name="Text Box 29"/>
            <p:cNvSpPr txBox="1">
              <a:spLocks noChangeArrowheads="1"/>
            </p:cNvSpPr>
            <p:nvPr/>
          </p:nvSpPr>
          <p:spPr bwMode="auto">
            <a:xfrm rot="-5400000">
              <a:off x="-22" y="112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4cm</a:t>
              </a:r>
            </a:p>
          </p:txBody>
        </p:sp>
      </p:grpSp>
      <p:sp>
        <p:nvSpPr>
          <p:cNvPr id="16406" name="Oval 30" descr="Light downward diagonal"/>
          <p:cNvSpPr>
            <a:spLocks noChangeArrowheads="1"/>
          </p:cNvSpPr>
          <p:nvPr/>
        </p:nvSpPr>
        <p:spPr bwMode="auto">
          <a:xfrm>
            <a:off x="6477000" y="706438"/>
            <a:ext cx="1911350" cy="1914525"/>
          </a:xfrm>
          <a:prstGeom prst="ellipse">
            <a:avLst/>
          </a:prstGeom>
          <a:pattFill prst="ltDnDiag">
            <a:fgClr>
              <a:schemeClr val="accent2"/>
            </a:fgClr>
            <a:bgClr>
              <a:schemeClr val="bg1"/>
            </a:bgClr>
          </a:pattFill>
          <a:ln w="9525">
            <a:solidFill>
              <a:schemeClr val="tx1"/>
            </a:solidFill>
            <a:round/>
            <a:headEnd/>
            <a:tailEnd/>
          </a:ln>
        </p:spPr>
        <p:txBody>
          <a:bodyPr wrap="none" anchor="ctr"/>
          <a:lstStyle/>
          <a:p>
            <a:endParaRPr lang="en-US"/>
          </a:p>
        </p:txBody>
      </p:sp>
      <p:sp>
        <p:nvSpPr>
          <p:cNvPr id="16407" name="Line 31"/>
          <p:cNvSpPr>
            <a:spLocks noChangeShapeType="1"/>
          </p:cNvSpPr>
          <p:nvPr/>
        </p:nvSpPr>
        <p:spPr bwMode="auto">
          <a:xfrm>
            <a:off x="7424738" y="706438"/>
            <a:ext cx="0" cy="19050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32"/>
          <p:cNvSpPr>
            <a:spLocks noChangeShapeType="1"/>
          </p:cNvSpPr>
          <p:nvPr/>
        </p:nvSpPr>
        <p:spPr bwMode="auto">
          <a:xfrm flipH="1">
            <a:off x="6472238" y="1649413"/>
            <a:ext cx="1938337"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33"/>
          <p:cNvSpPr>
            <a:spLocks noChangeShapeType="1"/>
          </p:cNvSpPr>
          <p:nvPr/>
        </p:nvSpPr>
        <p:spPr bwMode="auto">
          <a:xfrm flipH="1">
            <a:off x="7399338" y="727075"/>
            <a:ext cx="17462" cy="1912938"/>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34"/>
          <p:cNvSpPr>
            <a:spLocks noChangeShapeType="1"/>
          </p:cNvSpPr>
          <p:nvPr/>
        </p:nvSpPr>
        <p:spPr bwMode="auto">
          <a:xfrm flipH="1">
            <a:off x="6484938" y="1649413"/>
            <a:ext cx="1849437"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Arc 35"/>
          <p:cNvSpPr>
            <a:spLocks/>
          </p:cNvSpPr>
          <p:nvPr/>
        </p:nvSpPr>
        <p:spPr bwMode="auto">
          <a:xfrm>
            <a:off x="6484938" y="1649413"/>
            <a:ext cx="914400" cy="990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8100">
            <a:solidFill>
              <a:schemeClr val="tx1"/>
            </a:solidFill>
            <a:round/>
            <a:headEnd/>
            <a:tailEnd/>
          </a:ln>
        </p:spPr>
        <p:txBody>
          <a:bodyPr wrap="none" anchor="ctr"/>
          <a:lstStyle/>
          <a:p>
            <a:endParaRPr lang="en-US"/>
          </a:p>
        </p:txBody>
      </p:sp>
      <p:sp>
        <p:nvSpPr>
          <p:cNvPr id="16412" name="Arc 36"/>
          <p:cNvSpPr>
            <a:spLocks/>
          </p:cNvSpPr>
          <p:nvPr/>
        </p:nvSpPr>
        <p:spPr bwMode="auto">
          <a:xfrm rot="4494117">
            <a:off x="6461919" y="507206"/>
            <a:ext cx="914400" cy="1119188"/>
          </a:xfrm>
          <a:custGeom>
            <a:avLst/>
            <a:gdLst>
              <a:gd name="T0" fmla="*/ 2147483647 w 21600"/>
              <a:gd name="T1" fmla="*/ 0 h 22563"/>
              <a:gd name="T2" fmla="*/ 2147483647 w 21600"/>
              <a:gd name="T3" fmla="*/ 2147483647 h 22563"/>
              <a:gd name="T4" fmla="*/ 0 w 21600"/>
              <a:gd name="T5" fmla="*/ 2147483647 h 22563"/>
              <a:gd name="T6" fmla="*/ 0 60000 65536"/>
              <a:gd name="T7" fmla="*/ 0 60000 65536"/>
              <a:gd name="T8" fmla="*/ 0 60000 65536"/>
              <a:gd name="T9" fmla="*/ 0 w 21600"/>
              <a:gd name="T10" fmla="*/ 0 h 22563"/>
              <a:gd name="T11" fmla="*/ 21600 w 21600"/>
              <a:gd name="T12" fmla="*/ 22563 h 22563"/>
            </a:gdLst>
            <a:ahLst/>
            <a:cxnLst>
              <a:cxn ang="T6">
                <a:pos x="T0" y="T1"/>
              </a:cxn>
              <a:cxn ang="T7">
                <a:pos x="T2" y="T3"/>
              </a:cxn>
              <a:cxn ang="T8">
                <a:pos x="T4" y="T5"/>
              </a:cxn>
            </a:cxnLst>
            <a:rect l="T9" t="T10" r="T11" b="T12"/>
            <a:pathLst>
              <a:path w="21600" h="22563" fill="none" extrusionOk="0">
                <a:moveTo>
                  <a:pt x="5369" y="0"/>
                </a:moveTo>
                <a:cubicBezTo>
                  <a:pt x="14921" y="2451"/>
                  <a:pt x="21600" y="11060"/>
                  <a:pt x="21600" y="20922"/>
                </a:cubicBezTo>
                <a:cubicBezTo>
                  <a:pt x="21600" y="21469"/>
                  <a:pt x="21579" y="22016"/>
                  <a:pt x="21537" y="22562"/>
                </a:cubicBezTo>
              </a:path>
              <a:path w="21600" h="22563" stroke="0" extrusionOk="0">
                <a:moveTo>
                  <a:pt x="5369" y="0"/>
                </a:moveTo>
                <a:cubicBezTo>
                  <a:pt x="14921" y="2451"/>
                  <a:pt x="21600" y="11060"/>
                  <a:pt x="21600" y="20922"/>
                </a:cubicBezTo>
                <a:cubicBezTo>
                  <a:pt x="21600" y="21469"/>
                  <a:pt x="21579" y="22016"/>
                  <a:pt x="21537" y="22562"/>
                </a:cubicBezTo>
                <a:lnTo>
                  <a:pt x="0" y="20922"/>
                </a:lnTo>
                <a:lnTo>
                  <a:pt x="5369" y="0"/>
                </a:lnTo>
                <a:close/>
              </a:path>
            </a:pathLst>
          </a:custGeom>
          <a:solidFill>
            <a:schemeClr val="bg1"/>
          </a:solidFill>
          <a:ln w="38100">
            <a:solidFill>
              <a:schemeClr val="tx1"/>
            </a:solidFill>
            <a:round/>
            <a:headEnd/>
            <a:tailEnd/>
          </a:ln>
        </p:spPr>
        <p:txBody>
          <a:bodyPr wrap="none" anchor="ctr"/>
          <a:lstStyle/>
          <a:p>
            <a:endParaRPr lang="en-US"/>
          </a:p>
        </p:txBody>
      </p:sp>
      <p:sp>
        <p:nvSpPr>
          <p:cNvPr id="16413" name="Arc 37"/>
          <p:cNvSpPr>
            <a:spLocks/>
          </p:cNvSpPr>
          <p:nvPr/>
        </p:nvSpPr>
        <p:spPr bwMode="auto">
          <a:xfrm rot="10800000">
            <a:off x="7439025" y="652463"/>
            <a:ext cx="952500" cy="976312"/>
          </a:xfrm>
          <a:custGeom>
            <a:avLst/>
            <a:gdLst>
              <a:gd name="T0" fmla="*/ 0 w 22492"/>
              <a:gd name="T1" fmla="*/ 2147483647 h 21600"/>
              <a:gd name="T2" fmla="*/ 2147483647 w 22492"/>
              <a:gd name="T3" fmla="*/ 2147483647 h 21600"/>
              <a:gd name="T4" fmla="*/ 2147483647 w 22492"/>
              <a:gd name="T5" fmla="*/ 2147483647 h 21600"/>
              <a:gd name="T6" fmla="*/ 0 60000 65536"/>
              <a:gd name="T7" fmla="*/ 0 60000 65536"/>
              <a:gd name="T8" fmla="*/ 0 60000 65536"/>
              <a:gd name="T9" fmla="*/ 0 w 22492"/>
              <a:gd name="T10" fmla="*/ 0 h 21600"/>
              <a:gd name="T11" fmla="*/ 22492 w 22492"/>
              <a:gd name="T12" fmla="*/ 21600 h 21600"/>
            </a:gdLst>
            <a:ahLst/>
            <a:cxnLst>
              <a:cxn ang="T6">
                <a:pos x="T0" y="T1"/>
              </a:cxn>
              <a:cxn ang="T7">
                <a:pos x="T2" y="T3"/>
              </a:cxn>
              <a:cxn ang="T8">
                <a:pos x="T4" y="T5"/>
              </a:cxn>
            </a:cxnLst>
            <a:rect l="T9" t="T10" r="T11" b="T12"/>
            <a:pathLst>
              <a:path w="22492" h="21600" fill="none" extrusionOk="0">
                <a:moveTo>
                  <a:pt x="-1" y="21"/>
                </a:moveTo>
                <a:cubicBezTo>
                  <a:pt x="323" y="7"/>
                  <a:pt x="647" y="-1"/>
                  <a:pt x="972" y="0"/>
                </a:cubicBezTo>
                <a:cubicBezTo>
                  <a:pt x="12180" y="0"/>
                  <a:pt x="21527" y="8573"/>
                  <a:pt x="22491" y="19741"/>
                </a:cubicBezTo>
              </a:path>
              <a:path w="22492" h="21600" stroke="0" extrusionOk="0">
                <a:moveTo>
                  <a:pt x="-1" y="21"/>
                </a:moveTo>
                <a:cubicBezTo>
                  <a:pt x="323" y="7"/>
                  <a:pt x="647" y="-1"/>
                  <a:pt x="972" y="0"/>
                </a:cubicBezTo>
                <a:cubicBezTo>
                  <a:pt x="12180" y="0"/>
                  <a:pt x="21527" y="8573"/>
                  <a:pt x="22491" y="19741"/>
                </a:cubicBezTo>
                <a:lnTo>
                  <a:pt x="972" y="21600"/>
                </a:lnTo>
                <a:lnTo>
                  <a:pt x="-1" y="21"/>
                </a:lnTo>
                <a:close/>
              </a:path>
            </a:pathLst>
          </a:custGeom>
          <a:solidFill>
            <a:schemeClr val="bg1"/>
          </a:solidFill>
          <a:ln w="38100">
            <a:solidFill>
              <a:schemeClr val="tx1"/>
            </a:solidFill>
            <a:round/>
            <a:headEnd/>
            <a:tailEnd/>
          </a:ln>
        </p:spPr>
        <p:txBody>
          <a:bodyPr wrap="none" anchor="ctr"/>
          <a:lstStyle/>
          <a:p>
            <a:endParaRPr lang="en-US"/>
          </a:p>
        </p:txBody>
      </p:sp>
      <p:sp>
        <p:nvSpPr>
          <p:cNvPr id="16414" name="Arc 38"/>
          <p:cNvSpPr>
            <a:spLocks/>
          </p:cNvSpPr>
          <p:nvPr/>
        </p:nvSpPr>
        <p:spPr bwMode="auto">
          <a:xfrm flipH="1">
            <a:off x="7399338" y="1649413"/>
            <a:ext cx="990600" cy="990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8100">
            <a:solidFill>
              <a:schemeClr val="tx1"/>
            </a:solidFill>
            <a:round/>
            <a:headEnd/>
            <a:tailEnd/>
          </a:ln>
        </p:spPr>
        <p:txBody>
          <a:bodyPr wrap="none" anchor="ctr"/>
          <a:lstStyle/>
          <a:p>
            <a:endParaRPr lang="en-US"/>
          </a:p>
        </p:txBody>
      </p:sp>
      <p:sp>
        <p:nvSpPr>
          <p:cNvPr id="16415" name="Line 39"/>
          <p:cNvSpPr>
            <a:spLocks noChangeShapeType="1"/>
          </p:cNvSpPr>
          <p:nvPr/>
        </p:nvSpPr>
        <p:spPr bwMode="auto">
          <a:xfrm>
            <a:off x="6477000" y="706438"/>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40"/>
          <p:cNvSpPr>
            <a:spLocks noChangeShapeType="1"/>
          </p:cNvSpPr>
          <p:nvPr/>
        </p:nvSpPr>
        <p:spPr bwMode="auto">
          <a:xfrm>
            <a:off x="6477000" y="706438"/>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Line 41"/>
          <p:cNvSpPr>
            <a:spLocks noChangeShapeType="1"/>
          </p:cNvSpPr>
          <p:nvPr/>
        </p:nvSpPr>
        <p:spPr bwMode="auto">
          <a:xfrm>
            <a:off x="8382000" y="706438"/>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Line 42"/>
          <p:cNvSpPr>
            <a:spLocks noChangeShapeType="1"/>
          </p:cNvSpPr>
          <p:nvPr/>
        </p:nvSpPr>
        <p:spPr bwMode="auto">
          <a:xfrm>
            <a:off x="6477000" y="2611438"/>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19" name="Group 43"/>
          <p:cNvGrpSpPr>
            <a:grpSpLocks/>
          </p:cNvGrpSpPr>
          <p:nvPr/>
        </p:nvGrpSpPr>
        <p:grpSpPr bwMode="auto">
          <a:xfrm>
            <a:off x="6477000" y="2681288"/>
            <a:ext cx="1905000" cy="366712"/>
            <a:chOff x="4080" y="1820"/>
            <a:chExt cx="1200" cy="231"/>
          </a:xfrm>
        </p:grpSpPr>
        <p:sp>
          <p:nvSpPr>
            <p:cNvPr id="16433" name="Text Box 44"/>
            <p:cNvSpPr txBox="1">
              <a:spLocks noChangeArrowheads="1"/>
            </p:cNvSpPr>
            <p:nvPr/>
          </p:nvSpPr>
          <p:spPr bwMode="auto">
            <a:xfrm>
              <a:off x="4499" y="182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4cm</a:t>
              </a:r>
            </a:p>
          </p:txBody>
        </p:sp>
        <p:sp>
          <p:nvSpPr>
            <p:cNvPr id="16434" name="Line 45"/>
            <p:cNvSpPr>
              <a:spLocks noChangeShapeType="1"/>
            </p:cNvSpPr>
            <p:nvPr/>
          </p:nvSpPr>
          <p:spPr bwMode="auto">
            <a:xfrm>
              <a:off x="4080" y="1872"/>
              <a:ext cx="1200" cy="0"/>
            </a:xfrm>
            <a:prstGeom prst="line">
              <a:avLst/>
            </a:prstGeom>
            <a:noFill/>
            <a:ln w="9525">
              <a:solidFill>
                <a:schemeClr val="tx1"/>
              </a:solidFill>
              <a:prstDash val="dash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16420" name="Group 46"/>
          <p:cNvGrpSpPr>
            <a:grpSpLocks/>
          </p:cNvGrpSpPr>
          <p:nvPr/>
        </p:nvGrpSpPr>
        <p:grpSpPr bwMode="auto">
          <a:xfrm>
            <a:off x="3429000" y="2840038"/>
            <a:ext cx="1905000" cy="366712"/>
            <a:chOff x="4080" y="1820"/>
            <a:chExt cx="1200" cy="231"/>
          </a:xfrm>
        </p:grpSpPr>
        <p:sp>
          <p:nvSpPr>
            <p:cNvPr id="16431" name="Text Box 47"/>
            <p:cNvSpPr txBox="1">
              <a:spLocks noChangeArrowheads="1"/>
            </p:cNvSpPr>
            <p:nvPr/>
          </p:nvSpPr>
          <p:spPr bwMode="auto">
            <a:xfrm>
              <a:off x="4499" y="182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4cm</a:t>
              </a:r>
            </a:p>
          </p:txBody>
        </p:sp>
        <p:sp>
          <p:nvSpPr>
            <p:cNvPr id="16432" name="Line 48"/>
            <p:cNvSpPr>
              <a:spLocks noChangeShapeType="1"/>
            </p:cNvSpPr>
            <p:nvPr/>
          </p:nvSpPr>
          <p:spPr bwMode="auto">
            <a:xfrm>
              <a:off x="4080" y="1872"/>
              <a:ext cx="1200" cy="0"/>
            </a:xfrm>
            <a:prstGeom prst="line">
              <a:avLst/>
            </a:prstGeom>
            <a:noFill/>
            <a:ln w="9525">
              <a:solidFill>
                <a:schemeClr val="tx1"/>
              </a:solidFill>
              <a:prstDash val="dash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16421" name="Group 49"/>
          <p:cNvGrpSpPr>
            <a:grpSpLocks/>
          </p:cNvGrpSpPr>
          <p:nvPr/>
        </p:nvGrpSpPr>
        <p:grpSpPr bwMode="auto">
          <a:xfrm>
            <a:off x="533400" y="2867025"/>
            <a:ext cx="1905000" cy="366713"/>
            <a:chOff x="4080" y="1820"/>
            <a:chExt cx="1200" cy="231"/>
          </a:xfrm>
        </p:grpSpPr>
        <p:sp>
          <p:nvSpPr>
            <p:cNvPr id="16429" name="Text Box 50"/>
            <p:cNvSpPr txBox="1">
              <a:spLocks noChangeArrowheads="1"/>
            </p:cNvSpPr>
            <p:nvPr/>
          </p:nvSpPr>
          <p:spPr bwMode="auto">
            <a:xfrm>
              <a:off x="4499" y="182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4cm</a:t>
              </a:r>
            </a:p>
          </p:txBody>
        </p:sp>
        <p:sp>
          <p:nvSpPr>
            <p:cNvPr id="16430" name="Line 51"/>
            <p:cNvSpPr>
              <a:spLocks noChangeShapeType="1"/>
            </p:cNvSpPr>
            <p:nvPr/>
          </p:nvSpPr>
          <p:spPr bwMode="auto">
            <a:xfrm>
              <a:off x="4080" y="1872"/>
              <a:ext cx="1200" cy="0"/>
            </a:xfrm>
            <a:prstGeom prst="line">
              <a:avLst/>
            </a:prstGeom>
            <a:noFill/>
            <a:ln w="9525">
              <a:solidFill>
                <a:schemeClr val="tx1"/>
              </a:solidFill>
              <a:prstDash val="dash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54324" name="Text Box 52"/>
          <p:cNvSpPr txBox="1">
            <a:spLocks noChangeArrowheads="1"/>
          </p:cNvSpPr>
          <p:nvPr/>
        </p:nvSpPr>
        <p:spPr bwMode="auto">
          <a:xfrm>
            <a:off x="228600" y="139700"/>
            <a:ext cx="4419600" cy="457200"/>
          </a:xfrm>
          <a:prstGeom prst="rect">
            <a:avLst/>
          </a:prstGeom>
          <a:noFill/>
          <a:ln w="9525">
            <a:noFill/>
            <a:miter lim="800000"/>
            <a:headEnd/>
            <a:tailEnd/>
          </a:ln>
          <a:effectLst/>
        </p:spPr>
        <p:txBody>
          <a:bodyPr>
            <a:spAutoFit/>
          </a:bodyPr>
          <a:lstStyle/>
          <a:p>
            <a:pPr>
              <a:spcBef>
                <a:spcPct val="50000"/>
              </a:spcBef>
              <a:defRPr/>
            </a:pPr>
            <a:r>
              <a:rPr lang="en-US" sz="2400" b="1" u="sng" dirty="0" err="1" smtClean="0">
                <a:solidFill>
                  <a:srgbClr val="E20000"/>
                </a:solidFill>
                <a:effectLst>
                  <a:outerShdw blurRad="38100" dist="38100" dir="2700000" algn="tl">
                    <a:srgbClr val="C0C0C0"/>
                  </a:outerShdw>
                </a:effectLst>
                <a:latin typeface="Times New Roman" pitchFamily="18" charset="0"/>
                <a:cs typeface="Times New Roman" pitchFamily="18" charset="0"/>
              </a:rPr>
              <a:t>Bài</a:t>
            </a:r>
            <a:r>
              <a:rPr lang="en-US" sz="2400" b="1" u="sng" dirty="0" smtClean="0">
                <a:solidFill>
                  <a:srgbClr val="E20000"/>
                </a:solidFill>
                <a:effectLst>
                  <a:outerShdw blurRad="38100" dist="38100" dir="2700000" algn="tl">
                    <a:srgbClr val="C0C0C0"/>
                  </a:outerShdw>
                </a:effectLst>
                <a:latin typeface="Times New Roman" pitchFamily="18" charset="0"/>
                <a:cs typeface="Times New Roman" pitchFamily="18" charset="0"/>
              </a:rPr>
              <a:t> 70(SGK </a:t>
            </a:r>
            <a:r>
              <a:rPr lang="en-US" sz="2400" b="1" u="sng" dirty="0">
                <a:solidFill>
                  <a:srgbClr val="E20000"/>
                </a:solidFill>
                <a:effectLst>
                  <a:outerShdw blurRad="38100" dist="38100" dir="2700000" algn="tl">
                    <a:srgbClr val="C0C0C0"/>
                  </a:outerShdw>
                </a:effectLst>
                <a:latin typeface="Times New Roman" pitchFamily="18" charset="0"/>
                <a:cs typeface="Times New Roman" pitchFamily="18" charset="0"/>
              </a:rPr>
              <a:t>- 95))</a:t>
            </a:r>
          </a:p>
        </p:txBody>
      </p:sp>
      <p:sp>
        <p:nvSpPr>
          <p:cNvPr id="16423" name="Text Box 53"/>
          <p:cNvSpPr txBox="1">
            <a:spLocks noChangeArrowheads="1"/>
          </p:cNvSpPr>
          <p:nvPr/>
        </p:nvSpPr>
        <p:spPr bwMode="auto">
          <a:xfrm>
            <a:off x="609600" y="3276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chemeClr val="accent2"/>
                </a:solidFill>
                <a:latin typeface="Times New Roman" pitchFamily="18" charset="0"/>
                <a:cs typeface="Times New Roman" pitchFamily="18" charset="0"/>
              </a:rPr>
              <a:t>Hình 52</a:t>
            </a:r>
          </a:p>
        </p:txBody>
      </p:sp>
      <p:sp>
        <p:nvSpPr>
          <p:cNvPr id="16424" name="Text Box 54"/>
          <p:cNvSpPr txBox="1">
            <a:spLocks noChangeArrowheads="1"/>
          </p:cNvSpPr>
          <p:nvPr/>
        </p:nvSpPr>
        <p:spPr bwMode="auto">
          <a:xfrm>
            <a:off x="3733800" y="3200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chemeClr val="accent2"/>
                </a:solidFill>
                <a:latin typeface="Times New Roman" pitchFamily="18" charset="0"/>
                <a:cs typeface="Times New Roman" pitchFamily="18" charset="0"/>
              </a:rPr>
              <a:t>Hình 53</a:t>
            </a:r>
          </a:p>
        </p:txBody>
      </p:sp>
      <p:sp>
        <p:nvSpPr>
          <p:cNvPr id="16425" name="Text Box 55"/>
          <p:cNvSpPr txBox="1">
            <a:spLocks noChangeArrowheads="1"/>
          </p:cNvSpPr>
          <p:nvPr/>
        </p:nvSpPr>
        <p:spPr bwMode="auto">
          <a:xfrm>
            <a:off x="6858000" y="30686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chemeClr val="accent2"/>
                </a:solidFill>
                <a:latin typeface="Times New Roman" pitchFamily="18" charset="0"/>
                <a:cs typeface="Times New Roman" pitchFamily="18" charset="0"/>
              </a:rPr>
              <a:t>Hình 54</a:t>
            </a:r>
          </a:p>
        </p:txBody>
      </p:sp>
      <mc:AlternateContent xmlns:mc="http://schemas.openxmlformats.org/markup-compatibility/2006" xmlns:a14="http://schemas.microsoft.com/office/drawing/2010/main">
        <mc:Choice Requires="a14">
          <p:sp>
            <p:nvSpPr>
              <p:cNvPr id="16426" name="Text Box 56"/>
              <p:cNvSpPr txBox="1">
                <a:spLocks noChangeArrowheads="1"/>
              </p:cNvSpPr>
              <p:nvPr/>
            </p:nvSpPr>
            <p:spPr bwMode="auto">
              <a:xfrm>
                <a:off x="0" y="3643313"/>
                <a:ext cx="7239000" cy="344709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Chu </a:t>
                </a:r>
                <a:r>
                  <a:rPr lang="en-US" sz="3200" b="1" dirty="0">
                    <a:latin typeface="Times New Roman" pitchFamily="18" charset="0"/>
                    <a:cs typeface="Times New Roman" pitchFamily="18" charset="0"/>
                  </a:rPr>
                  <a:t>vi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chéo</a:t>
                </a:r>
                <a:r>
                  <a:rPr lang="en-US" sz="3200" b="1" dirty="0">
                    <a:latin typeface="Times New Roman" pitchFamily="18" charset="0"/>
                    <a:cs typeface="Times New Roman" pitchFamily="18" charset="0"/>
                  </a:rPr>
                  <a:t>):</a:t>
                </a:r>
              </a:p>
              <a:p>
                <a:pPr eaLnBrk="1" hangingPunct="1">
                  <a:spcBef>
                    <a:spcPct val="50000"/>
                  </a:spcBef>
                </a:pP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52: </a:t>
                </a:r>
                <a:r>
                  <a:rPr lang="en-US" sz="2800" dirty="0">
                    <a:latin typeface="Times New Roman" pitchFamily="18" charset="0"/>
                    <a:cs typeface="Times New Roman" pitchFamily="18" charset="0"/>
                  </a:rPr>
                  <a:t>C</a:t>
                </a:r>
                <a:r>
                  <a:rPr lang="en-US" sz="2800" baseline="-25000" dirty="0">
                    <a:latin typeface="Times New Roman" pitchFamily="18" charset="0"/>
                    <a:cs typeface="Times New Roman" pitchFamily="18" charset="0"/>
                  </a:rPr>
                  <a:t>1</a:t>
                </a:r>
                <a:r>
                  <a:rPr lang="en-US" sz="2800" dirty="0">
                    <a:latin typeface="Times New Roman" pitchFamily="18" charset="0"/>
                    <a:cs typeface="Times New Roman" pitchFamily="18" charset="0"/>
                  </a:rPr>
                  <a:t> = </a:t>
                </a:r>
                <a:r>
                  <a:rPr lang="en-US" sz="2800" dirty="0">
                    <a:latin typeface="Times New Roman" pitchFamily="18" charset="0"/>
                    <a:cs typeface="Times New Roman" pitchFamily="18" charset="0"/>
                    <a:sym typeface="Symbol" pitchFamily="18" charset="2"/>
                  </a:rPr>
                  <a:t>. </a:t>
                </a:r>
                <a:r>
                  <a:rPr lang="en-US" sz="2800" dirty="0" smtClean="0">
                    <a:latin typeface="Times New Roman" pitchFamily="18" charset="0"/>
                    <a:cs typeface="Times New Roman" pitchFamily="18" charset="0"/>
                    <a:sym typeface="Symbol" pitchFamily="18" charset="2"/>
                  </a:rPr>
                  <a:t>d </a:t>
                </a:r>
                <a14:m>
                  <m:oMath xmlns:m="http://schemas.openxmlformats.org/officeDocument/2006/math">
                    <m:r>
                      <a:rPr lang="en-US" sz="2800" i="1" smtClean="0">
                        <a:latin typeface="Cambria Math"/>
                        <a:ea typeface="Cambria Math"/>
                        <a:cs typeface="Times New Roman" pitchFamily="18" charset="0"/>
                        <a:sym typeface="Symbol" pitchFamily="18" charset="2"/>
                      </a:rPr>
                      <m:t>≈</m:t>
                    </m:r>
                  </m:oMath>
                </a14:m>
                <a:r>
                  <a:rPr lang="en-US" sz="2800" dirty="0" smtClean="0">
                    <a:latin typeface="Times New Roman" pitchFamily="18" charset="0"/>
                    <a:cs typeface="Times New Roman" pitchFamily="18" charset="0"/>
                    <a:sym typeface="Symbol" pitchFamily="18" charset="2"/>
                  </a:rPr>
                  <a:t> 3,14.4 </a:t>
                </a:r>
                <a14:m>
                  <m:oMath xmlns:m="http://schemas.openxmlformats.org/officeDocument/2006/math">
                    <m:r>
                      <a:rPr lang="en-US" sz="2800" i="1" smtClean="0">
                        <a:latin typeface="Cambria Math"/>
                        <a:ea typeface="Cambria Math"/>
                        <a:cs typeface="Times New Roman" pitchFamily="18" charset="0"/>
                        <a:sym typeface="Symbol" pitchFamily="18" charset="2"/>
                      </a:rPr>
                      <m:t>≈</m:t>
                    </m:r>
                  </m:oMath>
                </a14:m>
                <a:r>
                  <a:rPr lang="en-US" sz="2800" dirty="0" smtClean="0">
                    <a:latin typeface="Times New Roman" pitchFamily="18" charset="0"/>
                    <a:cs typeface="Times New Roman" pitchFamily="18" charset="0"/>
                    <a:sym typeface="Symbol" pitchFamily="18" charset="2"/>
                  </a:rPr>
                  <a:t> 12,56 </a:t>
                </a:r>
                <a:endParaRPr lang="en-US" sz="2800" dirty="0">
                  <a:latin typeface="Times New Roman" pitchFamily="18" charset="0"/>
                  <a:cs typeface="Times New Roman" pitchFamily="18" charset="0"/>
                  <a:sym typeface="Symbol" pitchFamily="18" charset="2"/>
                </a:endParaRPr>
              </a:p>
              <a:p>
                <a:pPr eaLnBrk="1" hangingPunct="1">
                  <a:spcBef>
                    <a:spcPct val="50000"/>
                  </a:spcBef>
                </a:pP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53:</a:t>
                </a:r>
              </a:p>
              <a:p>
                <a:pPr eaLnBrk="1" hangingPunct="1">
                  <a:spcBef>
                    <a:spcPct val="50000"/>
                  </a:spcBef>
                </a:pP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54:</a:t>
                </a:r>
                <a:endParaRPr lang="en-US" sz="2400" baseline="-25000"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sym typeface="Symbol" pitchFamily="18" charset="2"/>
                  </a:rPr>
                  <a:t>	</a:t>
                </a:r>
              </a:p>
              <a:p>
                <a:pPr eaLnBrk="1" hangingPunct="1">
                  <a:spcBef>
                    <a:spcPct val="50000"/>
                  </a:spcBef>
                </a:pPr>
                <a:endParaRPr lang="en-US" sz="2400" dirty="0">
                  <a:latin typeface="Times New Roman" pitchFamily="18" charset="0"/>
                  <a:cs typeface="Times New Roman" pitchFamily="18" charset="0"/>
                  <a:sym typeface="Symbol" pitchFamily="18" charset="2"/>
                </a:endParaRPr>
              </a:p>
            </p:txBody>
          </p:sp>
        </mc:Choice>
        <mc:Fallback xmlns="">
          <p:sp>
            <p:nvSpPr>
              <p:cNvPr id="16426" name="Text Box 56"/>
              <p:cNvSpPr txBox="1">
                <a:spLocks noRot="1" noChangeAspect="1" noMove="1" noResize="1" noEditPoints="1" noAdjustHandles="1" noChangeArrowheads="1" noChangeShapeType="1" noTextEdit="1"/>
              </p:cNvSpPr>
              <p:nvPr/>
            </p:nvSpPr>
            <p:spPr bwMode="auto">
              <a:xfrm>
                <a:off x="0" y="3643313"/>
                <a:ext cx="7239000" cy="3447098"/>
              </a:xfrm>
              <a:prstGeom prst="rect">
                <a:avLst/>
              </a:prstGeom>
              <a:blipFill rotWithShape="1">
                <a:blip r:embed="rId3"/>
                <a:stretch>
                  <a:fillRect l="-1263" t="-247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6427" name="Object 2"/>
          <p:cNvGraphicFramePr>
            <a:graphicFrameLocks noChangeAspect="1"/>
          </p:cNvGraphicFramePr>
          <p:nvPr>
            <p:extLst>
              <p:ext uri="{D42A27DB-BD31-4B8C-83A1-F6EECF244321}">
                <p14:modId xmlns:p14="http://schemas.microsoft.com/office/powerpoint/2010/main" val="1989252976"/>
              </p:ext>
            </p:extLst>
          </p:nvPr>
        </p:nvGraphicFramePr>
        <p:xfrm>
          <a:off x="1352550" y="4800600"/>
          <a:ext cx="4114800" cy="1485900"/>
        </p:xfrm>
        <a:graphic>
          <a:graphicData uri="http://schemas.openxmlformats.org/presentationml/2006/ole">
            <mc:AlternateContent xmlns:mc="http://schemas.openxmlformats.org/markup-compatibility/2006">
              <mc:Choice xmlns:v="urn:schemas-microsoft-com:vml" Requires="v">
                <p:oleObj spid="_x0000_s8223" name="Equation" r:id="rId4" imgW="1562100" imgH="812800" progId="Equation.DSMT4">
                  <p:embed/>
                </p:oleObj>
              </mc:Choice>
              <mc:Fallback>
                <p:oleObj name="Equation" r:id="rId4" imgW="1562100" imgH="812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4800600"/>
                        <a:ext cx="41148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8195" name="Ink 3"/>
              <p14:cNvContentPartPr>
                <a14:cpLocks xmlns:a14="http://schemas.microsoft.com/office/drawing/2010/main" noRot="1" noChangeAspect="1" noEditPoints="1" noChangeArrowheads="1" noChangeShapeType="1"/>
              </p14:cNvContentPartPr>
              <p14:nvPr/>
            </p14:nvContentPartPr>
            <p14:xfrm>
              <a:off x="5703888" y="6480175"/>
              <a:ext cx="1587" cy="1588"/>
            </p14:xfrm>
          </p:contentPart>
        </mc:Choice>
        <mc:Fallback xmlns="">
          <p:pic>
            <p:nvPicPr>
              <p:cNvPr id="8195" name="Ink 3"/>
              <p:cNvPicPr>
                <a:picLocks noRot="1" noChangeAspect="1" noEditPoints="1" noChangeArrowheads="1" noChangeShapeType="1"/>
              </p:cNvPicPr>
              <p:nvPr/>
            </p:nvPicPr>
            <p:blipFill>
              <a:blip r:embed="rId7"/>
              <a:stretch>
                <a:fillRect/>
              </a:stretch>
            </p:blipFill>
            <p:spPr>
              <a:xfrm>
                <a:off x="0" y="0"/>
                <a:ext cx="0" cy="0"/>
              </a:xfrm>
              <a:prstGeom prst="rect">
                <a:avLst/>
              </a:prstGeom>
            </p:spPr>
          </p:pic>
        </mc:Fallback>
      </mc:AlternateContent>
      <mc:AlternateContent xmlns:mc="http://schemas.openxmlformats.org/markup-compatibility/2006" xmlns:a14="http://schemas.microsoft.com/office/drawing/2010/main">
        <mc:Choice Requires="a14">
          <p:sp>
            <p:nvSpPr>
              <p:cNvPr id="2" name="TextBox 1"/>
              <p:cNvSpPr txBox="1"/>
              <p:nvPr/>
            </p:nvSpPr>
            <p:spPr>
              <a:xfrm>
                <a:off x="5501265" y="4997530"/>
                <a:ext cx="2652136" cy="369332"/>
              </a:xfrm>
              <a:prstGeom prst="rect">
                <a:avLst/>
              </a:prstGeom>
              <a:noFill/>
            </p:spPr>
            <p:txBody>
              <a:bodyPr wrap="square" rtlCol="0">
                <a:spAutoFit/>
              </a:bodyPr>
              <a:lstStyle/>
              <a:p>
                <a:r>
                  <a:rPr lang="en-US" dirty="0" smtClean="0">
                    <a:ea typeface="Cambria Math"/>
                    <a:cs typeface="Times New Roman" pitchFamily="18" charset="0"/>
                  </a:rPr>
                  <a:t>= </a:t>
                </a:r>
                <a14:m>
                  <m:oMath xmlns:m="http://schemas.openxmlformats.org/officeDocument/2006/math">
                    <m:r>
                      <a:rPr lang="en-US" i="1" smtClean="0">
                        <a:latin typeface="Cambria Math"/>
                        <a:ea typeface="Cambria Math"/>
                        <a:cs typeface="Times New Roman" pitchFamily="18" charset="0"/>
                      </a:rPr>
                      <m:t>𝜋</m:t>
                    </m:r>
                    <m:r>
                      <a:rPr lang="en-US" b="0" i="1" smtClean="0">
                        <a:latin typeface="Cambria Math"/>
                        <a:ea typeface="Cambria Math"/>
                        <a:cs typeface="Times New Roman" pitchFamily="18" charset="0"/>
                      </a:rPr>
                      <m:t>𝑅</m:t>
                    </m:r>
                    <m:r>
                      <a:rPr lang="en-US" b="0" i="1" smtClean="0">
                        <a:latin typeface="Cambria Math"/>
                        <a:ea typeface="Cambria Math"/>
                        <a:cs typeface="Times New Roman" pitchFamily="18" charset="0"/>
                      </a:rPr>
                      <m:t>+ </m:t>
                    </m:r>
                    <m:r>
                      <a:rPr lang="en-US" b="0" i="1" smtClean="0">
                        <a:latin typeface="Cambria Math"/>
                        <a:ea typeface="Cambria Math"/>
                        <a:cs typeface="Times New Roman" pitchFamily="18" charset="0"/>
                      </a:rPr>
                      <m:t>𝜋</m:t>
                    </m:r>
                    <m:r>
                      <a:rPr lang="en-US" b="0" i="1" smtClean="0">
                        <a:latin typeface="Cambria Math"/>
                        <a:ea typeface="Cambria Math"/>
                        <a:cs typeface="Times New Roman" pitchFamily="18" charset="0"/>
                      </a:rPr>
                      <m:t>𝑅</m:t>
                    </m:r>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2</m:t>
                    </m:r>
                    <m:r>
                      <a:rPr lang="en-US" b="0" i="1" smtClean="0">
                        <a:latin typeface="Cambria Math"/>
                        <a:ea typeface="Cambria Math"/>
                        <a:cs typeface="Times New Roman" pitchFamily="18" charset="0"/>
                      </a:rPr>
                      <m:t>𝜋</m:t>
                    </m:r>
                    <m:r>
                      <a:rPr lang="en-US" b="0" i="1" smtClean="0">
                        <a:latin typeface="Cambria Math"/>
                        <a:ea typeface="Cambria Math"/>
                        <a:cs typeface="Times New Roman" pitchFamily="18" charset="0"/>
                      </a:rPr>
                      <m:t>𝑅</m:t>
                    </m:r>
                    <m:r>
                      <a:rPr lang="en-US" b="0" i="1" smtClean="0">
                        <a:latin typeface="Cambria Math"/>
                        <a:ea typeface="Cambria Math"/>
                        <a:cs typeface="Times New Roman" pitchFamily="18" charset="0"/>
                      </a:rPr>
                      <m:t>= </m:t>
                    </m:r>
                    <m:r>
                      <a:rPr lang="en-US" b="0" i="1" smtClean="0">
                        <a:latin typeface="Cambria Math"/>
                        <a:ea typeface="Cambria Math"/>
                        <a:cs typeface="Times New Roman" pitchFamily="18" charset="0"/>
                      </a:rPr>
                      <m:t>𝜋</m:t>
                    </m:r>
                    <m:r>
                      <a:rPr lang="en-US" b="0" i="1" smtClean="0">
                        <a:latin typeface="Cambria Math"/>
                        <a:ea typeface="Cambria Math"/>
                        <a:cs typeface="Times New Roman" pitchFamily="18" charset="0"/>
                      </a:rPr>
                      <m:t>𝑑</m:t>
                    </m:r>
                    <m:r>
                      <a:rPr lang="en-US" b="0" i="1" smtClean="0">
                        <a:latin typeface="Cambria Math"/>
                        <a:ea typeface="Cambria Math"/>
                        <a:cs typeface="Times New Roman" pitchFamily="18" charset="0"/>
                      </a:rPr>
                      <m:t> </m:t>
                    </m:r>
                  </m:oMath>
                </a14:m>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501265" y="4997530"/>
                <a:ext cx="2652136" cy="369332"/>
              </a:xfrm>
              <a:prstGeom prst="rect">
                <a:avLst/>
              </a:prstGeom>
              <a:blipFill rotWithShape="1">
                <a:blip r:embed="rId8"/>
                <a:stretch>
                  <a:fillRect l="-1835"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661569" y="5791016"/>
                <a:ext cx="2735262"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2</m:t>
                      </m:r>
                      <m:r>
                        <a:rPr lang="en-US" b="0" i="1" smtClean="0">
                          <a:latin typeface="Cambria Math"/>
                          <a:ea typeface="Cambria Math"/>
                          <a:cs typeface="Times New Roman" pitchFamily="18" charset="0"/>
                        </a:rPr>
                        <m:t>𝜋</m:t>
                      </m:r>
                      <m:r>
                        <a:rPr lang="en-US" b="0" i="1" smtClean="0">
                          <a:latin typeface="Cambria Math"/>
                          <a:ea typeface="Cambria Math"/>
                          <a:cs typeface="Times New Roman" pitchFamily="18" charset="0"/>
                        </a:rPr>
                        <m:t>𝑅</m:t>
                      </m:r>
                      <m:r>
                        <a:rPr lang="en-US" b="0" i="1" smtClean="0">
                          <a:latin typeface="Cambria Math"/>
                          <a:ea typeface="Cambria Math"/>
                          <a:cs typeface="Times New Roman" pitchFamily="18" charset="0"/>
                        </a:rPr>
                        <m:t>= </m:t>
                      </m:r>
                      <m:r>
                        <a:rPr lang="en-US" b="0" i="1" smtClean="0">
                          <a:latin typeface="Cambria Math"/>
                          <a:ea typeface="Cambria Math"/>
                          <a:cs typeface="Times New Roman" pitchFamily="18" charset="0"/>
                        </a:rPr>
                        <m:t>𝜋</m:t>
                      </m:r>
                      <m:r>
                        <a:rPr lang="en-US" b="0" i="1" smtClean="0">
                          <a:latin typeface="Cambria Math"/>
                          <a:ea typeface="Cambria Math"/>
                          <a:cs typeface="Times New Roman" pitchFamily="18" charset="0"/>
                        </a:rPr>
                        <m:t>𝑑</m:t>
                      </m:r>
                    </m:oMath>
                  </m:oMathPara>
                </a14:m>
                <a:endParaRPr lang="en-US" dirty="0">
                  <a:latin typeface="Times New Roman" pitchFamily="18" charset="0"/>
                  <a:cs typeface="Times New Roman"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661569" y="5791016"/>
                <a:ext cx="2735262" cy="369332"/>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014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26">
                                            <p:txEl>
                                              <p:pRg st="0" end="0"/>
                                            </p:txEl>
                                          </p:spTgt>
                                        </p:tgtEl>
                                        <p:attrNameLst>
                                          <p:attrName>style.visibility</p:attrName>
                                        </p:attrNameLst>
                                      </p:cBhvr>
                                      <p:to>
                                        <p:strVal val="visible"/>
                                      </p:to>
                                    </p:set>
                                    <p:animEffect transition="in" filter="fade">
                                      <p:cBhvr>
                                        <p:cTn id="7" dur="500"/>
                                        <p:tgtEl>
                                          <p:spTgt spid="16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26">
                                            <p:txEl>
                                              <p:pRg st="1" end="1"/>
                                            </p:txEl>
                                          </p:spTgt>
                                        </p:tgtEl>
                                        <p:attrNameLst>
                                          <p:attrName>style.visibility</p:attrName>
                                        </p:attrNameLst>
                                      </p:cBhvr>
                                      <p:to>
                                        <p:strVal val="visible"/>
                                      </p:to>
                                    </p:set>
                                    <p:animEffect transition="in" filter="fade">
                                      <p:cBhvr>
                                        <p:cTn id="12" dur="500"/>
                                        <p:tgtEl>
                                          <p:spTgt spid="16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26">
                                            <p:txEl>
                                              <p:pRg st="2" end="2"/>
                                            </p:txEl>
                                          </p:spTgt>
                                        </p:tgtEl>
                                        <p:attrNameLst>
                                          <p:attrName>style.visibility</p:attrName>
                                        </p:attrNameLst>
                                      </p:cBhvr>
                                      <p:to>
                                        <p:strVal val="visible"/>
                                      </p:to>
                                    </p:set>
                                    <p:animEffect transition="in" filter="fade">
                                      <p:cBhvr>
                                        <p:cTn id="17" dur="500"/>
                                        <p:tgtEl>
                                          <p:spTgt spid="1642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426">
                                            <p:txEl>
                                              <p:pRg st="3" end="3"/>
                                            </p:txEl>
                                          </p:spTgt>
                                        </p:tgtEl>
                                        <p:attrNameLst>
                                          <p:attrName>style.visibility</p:attrName>
                                        </p:attrNameLst>
                                      </p:cBhvr>
                                      <p:to>
                                        <p:strVal val="visible"/>
                                      </p:to>
                                    </p:set>
                                    <p:animEffect transition="in" filter="fade">
                                      <p:cBhvr>
                                        <p:cTn id="20" dur="500"/>
                                        <p:tgtEl>
                                          <p:spTgt spid="1642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427"/>
                                        </p:tgtEl>
                                        <p:attrNameLst>
                                          <p:attrName>style.visibility</p:attrName>
                                        </p:attrNameLst>
                                      </p:cBhvr>
                                      <p:to>
                                        <p:strVal val="visible"/>
                                      </p:to>
                                    </p:set>
                                    <p:animEffect transition="in" filter="fade">
                                      <p:cBhvr>
                                        <p:cTn id="25" dur="500"/>
                                        <p:tgtEl>
                                          <p:spTgt spid="164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1398046590-gap-rut-sam-xe-dap-cho-c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3500"/>
            <a:ext cx="39052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8"/>
          <p:cNvSpPr txBox="1">
            <a:spLocks noChangeArrowheads="1"/>
          </p:cNvSpPr>
          <p:nvPr/>
        </p:nvSpPr>
        <p:spPr bwMode="auto">
          <a:xfrm>
            <a:off x="4343400" y="142875"/>
            <a:ext cx="464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2800">
                <a:latin typeface="Times New Roman" pitchFamily="18" charset="0"/>
                <a:cs typeface="Times New Roman" pitchFamily="18" charset="0"/>
              </a:rPr>
              <a:t>Bạn An đi xe đạp từ nhà đến trường, và đếm được bánh xe trước của mình quay được 700 vòng. Tính khoảng cách từ nhà An đến trường, biết đường kính của bánh xe là 650mm</a:t>
            </a:r>
            <a:endParaRPr lang="vi-VN" sz="2800">
              <a:latin typeface="Times New Roman" pitchFamily="18" charset="0"/>
              <a:cs typeface="Times New Roman" pitchFamily="18" charset="0"/>
            </a:endParaRPr>
          </a:p>
        </p:txBody>
      </p:sp>
      <p:sp>
        <p:nvSpPr>
          <p:cNvPr id="375817" name="Text Box 9"/>
          <p:cNvSpPr txBox="1">
            <a:spLocks noChangeArrowheads="1"/>
          </p:cNvSpPr>
          <p:nvPr/>
        </p:nvSpPr>
        <p:spPr bwMode="auto">
          <a:xfrm>
            <a:off x="2714625" y="2833688"/>
            <a:ext cx="2286000" cy="523875"/>
          </a:xfrm>
          <a:prstGeom prst="rect">
            <a:avLst/>
          </a:prstGeom>
          <a:noFill/>
          <a:ln w="9525">
            <a:noFill/>
            <a:miter lim="800000"/>
            <a:headEnd/>
            <a:tailEnd/>
          </a:ln>
          <a:effectLst/>
        </p:spPr>
        <p:txBody>
          <a:bodyPr>
            <a:spAutoFit/>
          </a:bodyPr>
          <a:lstStyle/>
          <a:p>
            <a:pPr>
              <a:defRPr/>
            </a:pPr>
            <a:r>
              <a:rPr lang="en-US" sz="2800" b="1" u="sng" dirty="0">
                <a:solidFill>
                  <a:srgbClr val="CC3300"/>
                </a:solidFill>
                <a:effectLst>
                  <a:outerShdw blurRad="38100" dist="38100" dir="2700000" algn="tl">
                    <a:srgbClr val="C0C0C0"/>
                  </a:outerShdw>
                </a:effectLst>
                <a:latin typeface="Times New Roman" pitchFamily="18" charset="0"/>
                <a:cs typeface="Times New Roman" pitchFamily="18" charset="0"/>
              </a:rPr>
              <a:t>GIẢI</a:t>
            </a:r>
          </a:p>
        </p:txBody>
      </p:sp>
      <p:sp>
        <p:nvSpPr>
          <p:cNvPr id="375818" name="Text Box 10"/>
          <p:cNvSpPr txBox="1">
            <a:spLocks noChangeArrowheads="1"/>
          </p:cNvSpPr>
          <p:nvPr/>
        </p:nvSpPr>
        <p:spPr bwMode="auto">
          <a:xfrm>
            <a:off x="762000" y="333375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Chu vi vành xe đạp là: </a:t>
            </a:r>
          </a:p>
        </p:txBody>
      </p:sp>
      <p:graphicFrame>
        <p:nvGraphicFramePr>
          <p:cNvPr id="375819" name="Object 2"/>
          <p:cNvGraphicFramePr>
            <a:graphicFrameLocks noChangeAspect="1"/>
          </p:cNvGraphicFramePr>
          <p:nvPr/>
        </p:nvGraphicFramePr>
        <p:xfrm>
          <a:off x="622300" y="3943350"/>
          <a:ext cx="5842000" cy="590550"/>
        </p:xfrm>
        <a:graphic>
          <a:graphicData uri="http://schemas.openxmlformats.org/presentationml/2006/ole">
            <mc:AlternateContent xmlns:mc="http://schemas.openxmlformats.org/markup-compatibility/2006">
              <mc:Choice xmlns:v="urn:schemas-microsoft-com:vml" Requires="v">
                <p:oleObj spid="_x0000_s9246" name="Equation" r:id="rId4" imgW="2324100" imgH="228600" progId="Equation.DSMT4">
                  <p:embed/>
                </p:oleObj>
              </mc:Choice>
              <mc:Fallback>
                <p:oleObj name="Equation" r:id="rId4" imgW="2324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3943350"/>
                        <a:ext cx="58420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5820" name="Text Box 12"/>
          <p:cNvSpPr txBox="1">
            <a:spLocks noChangeArrowheads="1"/>
          </p:cNvSpPr>
          <p:nvPr/>
        </p:nvSpPr>
        <p:spPr bwMode="auto">
          <a:xfrm>
            <a:off x="609600" y="4545013"/>
            <a:ext cx="81772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Quãng đường khi bánh xe quay được 700 vòng là</a:t>
            </a:r>
          </a:p>
          <a:p>
            <a:pPr eaLnBrk="1" hangingPunct="1">
              <a:spcBef>
                <a:spcPct val="50000"/>
              </a:spcBef>
            </a:pPr>
            <a:r>
              <a:rPr lang="en-US" sz="2800" b="1">
                <a:latin typeface="Times New Roman" pitchFamily="18" charset="0"/>
                <a:cs typeface="Times New Roman" pitchFamily="18" charset="0"/>
              </a:rPr>
              <a:t>2041.700 = 1 428 700(mm) = 1428,7(m).</a:t>
            </a:r>
          </a:p>
        </p:txBody>
      </p:sp>
      <p:sp>
        <p:nvSpPr>
          <p:cNvPr id="375821" name="Text Box 13"/>
          <p:cNvSpPr txBox="1">
            <a:spLocks noChangeArrowheads="1"/>
          </p:cNvSpPr>
          <p:nvPr/>
        </p:nvSpPr>
        <p:spPr bwMode="auto">
          <a:xfrm>
            <a:off x="214313" y="59055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Suy ra quãng đường từ nhà An đến trường là: 1428,7m</a:t>
            </a:r>
            <a:endParaRPr lang="vi-VN"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641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7"/>
                                        </p:tgtEl>
                                        <p:attrNameLst>
                                          <p:attrName>style.visibility</p:attrName>
                                        </p:attrNameLst>
                                      </p:cBhvr>
                                      <p:to>
                                        <p:strVal val="visible"/>
                                      </p:to>
                                    </p:set>
                                    <p:animEffect transition="in" filter="box(in)">
                                      <p:cBhvr>
                                        <p:cTn id="7" dur="500"/>
                                        <p:tgtEl>
                                          <p:spTgt spid="375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5818"/>
                                        </p:tgtEl>
                                        <p:attrNameLst>
                                          <p:attrName>style.visibility</p:attrName>
                                        </p:attrNameLst>
                                      </p:cBhvr>
                                      <p:to>
                                        <p:strVal val="visible"/>
                                      </p:to>
                                    </p:set>
                                    <p:animEffect transition="in" filter="box(in)">
                                      <p:cBhvr>
                                        <p:cTn id="12" dur="500"/>
                                        <p:tgtEl>
                                          <p:spTgt spid="375818"/>
                                        </p:tgtEl>
                                      </p:cBhvr>
                                    </p:animEffect>
                                  </p:childTnLst>
                                </p:cTn>
                              </p:par>
                              <p:par>
                                <p:cTn id="13" presetID="4" presetClass="entr" presetSubtype="16" fill="hold" nodeType="withEffect">
                                  <p:stCondLst>
                                    <p:cond delay="0"/>
                                  </p:stCondLst>
                                  <p:childTnLst>
                                    <p:set>
                                      <p:cBhvr>
                                        <p:cTn id="14" dur="1" fill="hold">
                                          <p:stCondLst>
                                            <p:cond delay="0"/>
                                          </p:stCondLst>
                                        </p:cTn>
                                        <p:tgtEl>
                                          <p:spTgt spid="375819"/>
                                        </p:tgtEl>
                                        <p:attrNameLst>
                                          <p:attrName>style.visibility</p:attrName>
                                        </p:attrNameLst>
                                      </p:cBhvr>
                                      <p:to>
                                        <p:strVal val="visible"/>
                                      </p:to>
                                    </p:set>
                                    <p:animEffect transition="in" filter="box(in)">
                                      <p:cBhvr>
                                        <p:cTn id="15" dur="500"/>
                                        <p:tgtEl>
                                          <p:spTgt spid="3758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375820"/>
                                        </p:tgtEl>
                                        <p:attrNameLst>
                                          <p:attrName>style.visibility</p:attrName>
                                        </p:attrNameLst>
                                      </p:cBhvr>
                                      <p:to>
                                        <p:strVal val="visible"/>
                                      </p:to>
                                    </p:set>
                                    <p:anim calcmode="lin" valueType="num">
                                      <p:cBhvr>
                                        <p:cTn id="20" dur="1000" fill="hold"/>
                                        <p:tgtEl>
                                          <p:spTgt spid="375820"/>
                                        </p:tgtEl>
                                        <p:attrNameLst>
                                          <p:attrName>ppt_w</p:attrName>
                                        </p:attrNameLst>
                                      </p:cBhvr>
                                      <p:tavLst>
                                        <p:tav tm="0">
                                          <p:val>
                                            <p:strVal val="#ppt_w*0.70"/>
                                          </p:val>
                                        </p:tav>
                                        <p:tav tm="100000">
                                          <p:val>
                                            <p:strVal val="#ppt_w"/>
                                          </p:val>
                                        </p:tav>
                                      </p:tavLst>
                                    </p:anim>
                                    <p:anim calcmode="lin" valueType="num">
                                      <p:cBhvr>
                                        <p:cTn id="21" dur="1000" fill="hold"/>
                                        <p:tgtEl>
                                          <p:spTgt spid="375820"/>
                                        </p:tgtEl>
                                        <p:attrNameLst>
                                          <p:attrName>ppt_h</p:attrName>
                                        </p:attrNameLst>
                                      </p:cBhvr>
                                      <p:tavLst>
                                        <p:tav tm="0">
                                          <p:val>
                                            <p:strVal val="#ppt_h"/>
                                          </p:val>
                                        </p:tav>
                                        <p:tav tm="100000">
                                          <p:val>
                                            <p:strVal val="#ppt_h"/>
                                          </p:val>
                                        </p:tav>
                                      </p:tavLst>
                                    </p:anim>
                                    <p:animEffect transition="in" filter="fade">
                                      <p:cBhvr>
                                        <p:cTn id="22" dur="1000"/>
                                        <p:tgtEl>
                                          <p:spTgt spid="3758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75821"/>
                                        </p:tgtEl>
                                        <p:attrNameLst>
                                          <p:attrName>style.visibility</p:attrName>
                                        </p:attrNameLst>
                                      </p:cBhvr>
                                      <p:to>
                                        <p:strVal val="visible"/>
                                      </p:to>
                                    </p:set>
                                    <p:animEffect transition="in" filter="box(in)">
                                      <p:cBhvr>
                                        <p:cTn id="27" dur="500"/>
                                        <p:tgtEl>
                                          <p:spTgt spid="375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7" grpId="0"/>
      <p:bldP spid="375818" grpId="0"/>
      <p:bldP spid="3758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0" y="152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dirty="0">
                <a:solidFill>
                  <a:srgbClr val="FF3399"/>
                </a:solidFill>
                <a:latin typeface="Times New Roman" panose="02020603050405020304" pitchFamily="18" charset="0"/>
                <a:cs typeface="Times New Roman" panose="02020603050405020304" pitchFamily="18" charset="0"/>
              </a:rPr>
              <a:t>HƯỚNG DẪN VỀ NHÀ</a:t>
            </a:r>
          </a:p>
        </p:txBody>
      </p:sp>
      <p:sp>
        <p:nvSpPr>
          <p:cNvPr id="132103" name="Text Box 7"/>
          <p:cNvSpPr txBox="1">
            <a:spLocks noChangeArrowheads="1"/>
          </p:cNvSpPr>
          <p:nvPr/>
        </p:nvSpPr>
        <p:spPr bwMode="auto">
          <a:xfrm>
            <a:off x="609600" y="1752600"/>
            <a:ext cx="8227144" cy="4278094"/>
          </a:xfrm>
          <a:prstGeom prst="rect">
            <a:avLst/>
          </a:prstGeom>
          <a:noFill/>
          <a:ln w="9525">
            <a:noFill/>
            <a:miter lim="800000"/>
            <a:headEnd/>
            <a:tailEnd/>
          </a:ln>
        </p:spPr>
        <p:txBody>
          <a:bodyPr wrap="square">
            <a:spAutoFit/>
          </a:bodyPr>
          <a:lstStyle/>
          <a:p>
            <a:pPr eaLnBrk="1" hangingPunct="1">
              <a:spcBef>
                <a:spcPct val="50000"/>
              </a:spcBef>
              <a:defRPr/>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Nắm </a:t>
            </a:r>
            <a:r>
              <a:rPr lang="en-US" sz="3200" dirty="0">
                <a:solidFill>
                  <a:srgbClr val="0000FF"/>
                </a:solidFill>
                <a:latin typeface="Times New Roman" panose="02020603050405020304" pitchFamily="18" charset="0"/>
                <a:cs typeface="Times New Roman" panose="02020603050405020304" pitchFamily="18" charset="0"/>
              </a:rPr>
              <a:t>vững </a:t>
            </a:r>
            <a:r>
              <a:rPr lang="en-US" sz="3200" dirty="0" smtClean="0">
                <a:solidFill>
                  <a:srgbClr val="0000FF"/>
                </a:solidFill>
                <a:latin typeface="Times New Roman" panose="02020603050405020304" pitchFamily="18" charset="0"/>
                <a:cs typeface="Times New Roman" panose="02020603050405020304" pitchFamily="18" charset="0"/>
              </a:rPr>
              <a:t>công thức tính độ dài đường tròn, cung tròn.</a:t>
            </a:r>
            <a:endParaRPr lang="en-US" sz="32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r>
              <a:rPr lang="en-US" sz="3200" dirty="0" smtClean="0">
                <a:solidFill>
                  <a:srgbClr val="0000FF"/>
                </a:solidFill>
                <a:latin typeface="Times New Roman" panose="02020603050405020304" pitchFamily="18" charset="0"/>
                <a:cs typeface="Times New Roman" panose="02020603050405020304" pitchFamily="18" charset="0"/>
              </a:rPr>
              <a:t>- Làm </a:t>
            </a:r>
            <a:r>
              <a:rPr lang="en-US" sz="3200" dirty="0">
                <a:solidFill>
                  <a:srgbClr val="0000FF"/>
                </a:solidFill>
                <a:latin typeface="Times New Roman" panose="02020603050405020304" pitchFamily="18" charset="0"/>
                <a:cs typeface="Times New Roman" panose="02020603050405020304" pitchFamily="18" charset="0"/>
              </a:rPr>
              <a:t>bài tập: </a:t>
            </a:r>
            <a:r>
              <a:rPr lang="en-US" sz="3200" dirty="0" smtClean="0">
                <a:solidFill>
                  <a:srgbClr val="0000FF"/>
                </a:solidFill>
                <a:latin typeface="Times New Roman" panose="02020603050405020304" pitchFamily="18" charset="0"/>
                <a:cs typeface="Times New Roman" panose="02020603050405020304" pitchFamily="18" charset="0"/>
              </a:rPr>
              <a:t>72 SGK; 59, 60 SBT</a:t>
            </a:r>
          </a:p>
          <a:p>
            <a:pPr eaLnBrk="1" hangingPunct="1">
              <a:spcBef>
                <a:spcPct val="50000"/>
              </a:spcBef>
              <a:defRPr/>
            </a:pPr>
            <a:r>
              <a:rPr lang="en-US" sz="3200" dirty="0" smtClean="0">
                <a:solidFill>
                  <a:srgbClr val="0000FF"/>
                </a:solidFill>
                <a:latin typeface="Times New Roman" panose="02020603050405020304" pitchFamily="18" charset="0"/>
                <a:cs typeface="Times New Roman" panose="02020603050405020304" pitchFamily="18" charset="0"/>
              </a:rPr>
              <a:t>- Xem </a:t>
            </a:r>
            <a:r>
              <a:rPr lang="en-US" sz="3200" dirty="0">
                <a:solidFill>
                  <a:srgbClr val="0000FF"/>
                </a:solidFill>
                <a:latin typeface="Times New Roman" panose="02020603050405020304" pitchFamily="18" charset="0"/>
                <a:cs typeface="Times New Roman" panose="02020603050405020304" pitchFamily="18" charset="0"/>
              </a:rPr>
              <a:t>trước </a:t>
            </a:r>
            <a:r>
              <a:rPr lang="en-US" sz="3200" b="1" dirty="0" smtClean="0">
                <a:solidFill>
                  <a:srgbClr val="0000FF"/>
                </a:solidFill>
                <a:latin typeface="Times New Roman" panose="02020603050405020304" pitchFamily="18" charset="0"/>
                <a:cs typeface="Times New Roman" panose="02020603050405020304" pitchFamily="18" charset="0"/>
              </a:rPr>
              <a:t>§</a:t>
            </a:r>
            <a:r>
              <a:rPr lang="en-US" sz="3200" dirty="0" smtClean="0">
                <a:solidFill>
                  <a:srgbClr val="0000FF"/>
                </a:solidFill>
                <a:latin typeface="Times New Roman" panose="02020603050405020304" pitchFamily="18" charset="0"/>
                <a:cs typeface="Times New Roman" panose="02020603050405020304" pitchFamily="18" charset="0"/>
              </a:rPr>
              <a:t>10. </a:t>
            </a:r>
            <a:r>
              <a:rPr lang="en-US" sz="3200" b="1" dirty="0" err="1" smtClean="0">
                <a:solidFill>
                  <a:srgbClr val="0000FF"/>
                </a:solidFill>
                <a:latin typeface="Times New Roman" panose="02020603050405020304" pitchFamily="18" charset="0"/>
                <a:cs typeface="Times New Roman" panose="02020603050405020304" pitchFamily="18" charset="0"/>
              </a:rPr>
              <a:t>Diện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tích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hình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tròn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hình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quạt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tròn</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r>
              <a:rPr lang="en-US" sz="3200" dirty="0" smtClean="0">
                <a:solidFill>
                  <a:srgbClr val="0000FF"/>
                </a:solidFill>
                <a:latin typeface="Times New Roman" panose="02020603050405020304" pitchFamily="18" charset="0"/>
                <a:cs typeface="Times New Roman" panose="02020603050405020304" pitchFamily="18" charset="0"/>
              </a:rPr>
              <a:t>- Làm BT trong Olm bài độ dài đường tròn, </a:t>
            </a:r>
            <a:r>
              <a:rPr lang="en-US" sz="3200" smtClean="0">
                <a:solidFill>
                  <a:srgbClr val="0000FF"/>
                </a:solidFill>
                <a:latin typeface="Times New Roman" panose="02020603050405020304" pitchFamily="18" charset="0"/>
                <a:cs typeface="Times New Roman" panose="02020603050405020304" pitchFamily="18" charset="0"/>
              </a:rPr>
              <a:t>cung tròn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22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9225" name="Rectangle 8"/>
          <p:cNvSpPr>
            <a:spLocks noChangeArrowheads="1"/>
          </p:cNvSpPr>
          <p:nvPr/>
        </p:nvSpPr>
        <p:spPr bwMode="auto">
          <a:xfrm>
            <a:off x="0" y="857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t> </a:t>
            </a:r>
            <a:endParaRPr lang="en-US" altLang="en-US" sz="2400"/>
          </a:p>
        </p:txBody>
      </p:sp>
    </p:spTree>
    <p:extLst>
      <p:ext uri="{BB962C8B-B14F-4D97-AF65-F5344CB8AC3E}">
        <p14:creationId xmlns:p14="http://schemas.microsoft.com/office/powerpoint/2010/main" val="4215418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in)">
                                      <p:cBhvr>
                                        <p:cTn id="7"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2032000" y="-3175"/>
            <a:ext cx="5040313" cy="646113"/>
          </a:xfrm>
          <a:prstGeom prst="rect">
            <a:avLst/>
          </a:prstGeom>
          <a:noFill/>
          <a:ln w="9525">
            <a:noFill/>
            <a:miter lim="800000"/>
            <a:headEnd/>
            <a:tailEnd/>
          </a:ln>
        </p:spPr>
        <p:txBody>
          <a:bodyPr>
            <a:spAutoFit/>
          </a:bodyPr>
          <a:lstStyle/>
          <a:p>
            <a:pPr>
              <a:spcBef>
                <a:spcPct val="50000"/>
              </a:spcBef>
              <a:defRPr/>
            </a:pPr>
            <a:r>
              <a:rPr lang="vi-VN" sz="3600" b="1" dirty="0">
                <a:solidFill>
                  <a:srgbClr val="FF0066"/>
                </a:solidFill>
                <a:latin typeface="+mj-lt"/>
              </a:rPr>
              <a:t>KIỂM TRA BÀI CŨ</a:t>
            </a:r>
          </a:p>
        </p:txBody>
      </p:sp>
      <p:sp>
        <p:nvSpPr>
          <p:cNvPr id="3079" name="Text Box 7"/>
          <p:cNvSpPr txBox="1">
            <a:spLocks noChangeArrowheads="1"/>
          </p:cNvSpPr>
          <p:nvPr/>
        </p:nvSpPr>
        <p:spPr bwMode="auto">
          <a:xfrm>
            <a:off x="285750" y="1428750"/>
            <a:ext cx="88582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latin typeface="Times New Roman" pitchFamily="18" charset="0"/>
                <a:cs typeface="Times New Roman" pitchFamily="18" charset="0"/>
              </a:rPr>
              <a:t>Nêu định nghĩa đường tròn ngoại tiếp đa giác, đường tròn nội tiếp đa giác?</a:t>
            </a:r>
            <a:endParaRPr lang="vi-VN" sz="3200">
              <a:latin typeface="Times New Roman" pitchFamily="18" charset="0"/>
              <a:cs typeface="Times New Roman" pitchFamily="18" charset="0"/>
            </a:endParaRPr>
          </a:p>
        </p:txBody>
      </p:sp>
      <p:sp>
        <p:nvSpPr>
          <p:cNvPr id="3083" name="Text Box 11"/>
          <p:cNvSpPr txBox="1">
            <a:spLocks noChangeArrowheads="1"/>
          </p:cNvSpPr>
          <p:nvPr/>
        </p:nvSpPr>
        <p:spPr bwMode="auto">
          <a:xfrm>
            <a:off x="214313" y="3214688"/>
            <a:ext cx="87153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latin typeface="Times New Roman" pitchFamily="18" charset="0"/>
                <a:cs typeface="Times New Roman" pitchFamily="18" charset="0"/>
              </a:rPr>
              <a:t>- Đường tròn đi qua tất cả các đỉnh của một đa giác được gọi là </a:t>
            </a:r>
            <a:r>
              <a:rPr lang="en-US" sz="3200">
                <a:solidFill>
                  <a:srgbClr val="0000FF"/>
                </a:solidFill>
                <a:latin typeface="Times New Roman" pitchFamily="18" charset="0"/>
                <a:cs typeface="Times New Roman" pitchFamily="18" charset="0"/>
              </a:rPr>
              <a:t>đường tròn ngoại tiếp </a:t>
            </a:r>
            <a:r>
              <a:rPr lang="en-US" sz="3200">
                <a:latin typeface="Times New Roman" pitchFamily="18" charset="0"/>
                <a:cs typeface="Times New Roman" pitchFamily="18" charset="0"/>
              </a:rPr>
              <a:t>đa giác và đa giác được gọi là </a:t>
            </a:r>
            <a:r>
              <a:rPr lang="en-US" sz="3200">
                <a:solidFill>
                  <a:srgbClr val="0000FF"/>
                </a:solidFill>
                <a:latin typeface="Times New Roman" pitchFamily="18" charset="0"/>
                <a:cs typeface="Times New Roman" pitchFamily="18" charset="0"/>
              </a:rPr>
              <a:t>đa giác nội tiếp </a:t>
            </a:r>
            <a:r>
              <a:rPr lang="en-US" sz="3200">
                <a:latin typeface="Times New Roman" pitchFamily="18" charset="0"/>
                <a:cs typeface="Times New Roman" pitchFamily="18" charset="0"/>
              </a:rPr>
              <a:t>đường tròn.</a:t>
            </a:r>
          </a:p>
          <a:p>
            <a:pPr eaLnBrk="1" hangingPunct="1">
              <a:spcBef>
                <a:spcPct val="50000"/>
              </a:spcBef>
              <a:buFontTx/>
              <a:buChar char="-"/>
            </a:pPr>
            <a:r>
              <a:rPr lang="en-US" sz="3200">
                <a:latin typeface="Times New Roman" pitchFamily="18" charset="0"/>
                <a:cs typeface="Times New Roman" pitchFamily="18" charset="0"/>
              </a:rPr>
              <a:t> Đường tròn tiếp xúc với tất cả các cạnh của một đa giác gọi là </a:t>
            </a:r>
            <a:r>
              <a:rPr lang="en-US" sz="3200">
                <a:solidFill>
                  <a:srgbClr val="0000FF"/>
                </a:solidFill>
                <a:latin typeface="Times New Roman" pitchFamily="18" charset="0"/>
                <a:cs typeface="Times New Roman" pitchFamily="18" charset="0"/>
              </a:rPr>
              <a:t>đường tròn nội tiếp </a:t>
            </a:r>
            <a:r>
              <a:rPr lang="en-US" sz="3200">
                <a:latin typeface="Times New Roman" pitchFamily="18" charset="0"/>
                <a:cs typeface="Times New Roman" pitchFamily="18" charset="0"/>
              </a:rPr>
              <a:t>đa giác và đa giác được gọi là </a:t>
            </a:r>
            <a:r>
              <a:rPr lang="en-US" sz="3200">
                <a:solidFill>
                  <a:srgbClr val="0000FF"/>
                </a:solidFill>
                <a:latin typeface="Times New Roman" pitchFamily="18" charset="0"/>
                <a:cs typeface="Times New Roman" pitchFamily="18" charset="0"/>
              </a:rPr>
              <a:t>đa giác ngoại tiếp </a:t>
            </a:r>
            <a:r>
              <a:rPr lang="en-US" sz="3200">
                <a:latin typeface="Times New Roman" pitchFamily="18" charset="0"/>
                <a:cs typeface="Times New Roman" pitchFamily="18" charset="0"/>
              </a:rPr>
              <a:t>đường tròn.</a:t>
            </a:r>
            <a:endParaRPr lang="vi-VN" sz="3200">
              <a:latin typeface="Times New Roman" pitchFamily="18" charset="0"/>
              <a:cs typeface="Times New Roman" pitchFamily="18" charset="0"/>
            </a:endParaRPr>
          </a:p>
        </p:txBody>
      </p:sp>
      <p:sp>
        <p:nvSpPr>
          <p:cNvPr id="12" name="Rectangle 11"/>
          <p:cNvSpPr>
            <a:spLocks noChangeArrowheads="1"/>
          </p:cNvSpPr>
          <p:nvPr/>
        </p:nvSpPr>
        <p:spPr bwMode="auto">
          <a:xfrm>
            <a:off x="285750" y="714375"/>
            <a:ext cx="156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u="sng">
                <a:solidFill>
                  <a:srgbClr val="FF0000"/>
                </a:solidFill>
                <a:latin typeface="Times New Roman" pitchFamily="18" charset="0"/>
                <a:cs typeface="Times New Roman" pitchFamily="18" charset="0"/>
              </a:rPr>
              <a:t>Câu hỏi</a:t>
            </a:r>
            <a:endParaRPr lang="vi-VN" sz="3200" b="1" u="sng">
              <a:solidFill>
                <a:srgbClr val="FF0000"/>
              </a:solidFill>
            </a:endParaRPr>
          </a:p>
        </p:txBody>
      </p:sp>
      <p:sp>
        <p:nvSpPr>
          <p:cNvPr id="13" name="Rectangle 12"/>
          <p:cNvSpPr>
            <a:spLocks noChangeArrowheads="1"/>
          </p:cNvSpPr>
          <p:nvPr/>
        </p:nvSpPr>
        <p:spPr bwMode="auto">
          <a:xfrm>
            <a:off x="357188" y="2500313"/>
            <a:ext cx="1552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Times New Roman" pitchFamily="18" charset="0"/>
                <a:cs typeface="Times New Roman" pitchFamily="18" charset="0"/>
              </a:rPr>
              <a:t> </a:t>
            </a:r>
            <a:r>
              <a:rPr lang="en-US" sz="3200" b="1" u="sng">
                <a:solidFill>
                  <a:srgbClr val="FF0000"/>
                </a:solidFill>
                <a:latin typeface="Times New Roman" pitchFamily="18" charset="0"/>
                <a:cs typeface="Times New Roman" pitchFamily="18" charset="0"/>
              </a:rPr>
              <a:t>Đáp án</a:t>
            </a:r>
            <a:endParaRPr lang="vi-VN" sz="3200" b="1" u="sng">
              <a:solidFill>
                <a:srgbClr val="FF0000"/>
              </a:solidFill>
            </a:endParaRPr>
          </a:p>
        </p:txBody>
      </p:sp>
    </p:spTree>
    <p:extLst>
      <p:ext uri="{BB962C8B-B14F-4D97-AF65-F5344CB8AC3E}">
        <p14:creationId xmlns:p14="http://schemas.microsoft.com/office/powerpoint/2010/main" val="40542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amond(in)">
                                      <p:cBhvr>
                                        <p:cTn id="7" dur="10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diamond(in)">
                                      <p:cBhvr>
                                        <p:cTn id="17" dur="1000"/>
                                        <p:tgtEl>
                                          <p:spTgt spid="30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diamond(in)">
                                      <p:cBhvr>
                                        <p:cTn id="27" dur="1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P spid="3083"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3" name="Line 3"/>
          <p:cNvSpPr>
            <a:spLocks noChangeShapeType="1"/>
          </p:cNvSpPr>
          <p:nvPr/>
        </p:nvSpPr>
        <p:spPr bwMode="auto">
          <a:xfrm>
            <a:off x="4495800" y="671513"/>
            <a:ext cx="0" cy="61722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Text Box 4"/>
          <p:cNvSpPr txBox="1">
            <a:spLocks noChangeArrowheads="1"/>
          </p:cNvSpPr>
          <p:nvPr/>
        </p:nvSpPr>
        <p:spPr bwMode="auto">
          <a:xfrm>
            <a:off x="0" y="762000"/>
            <a:ext cx="4267200" cy="830997"/>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a:solidFill>
                  <a:srgbClr val="0000FF"/>
                </a:solidFill>
                <a:latin typeface="Times New Roman" pitchFamily="18" charset="0"/>
                <a:cs typeface="Times New Roman" pitchFamily="18" charset="0"/>
              </a:rPr>
              <a:t>1. </a:t>
            </a:r>
            <a:r>
              <a:rPr lang="en-US" sz="2400" b="1" u="sng" dirty="0" err="1">
                <a:solidFill>
                  <a:srgbClr val="0000FF"/>
                </a:solidFill>
                <a:latin typeface="Times New Roman" pitchFamily="18" charset="0"/>
                <a:cs typeface="Times New Roman" pitchFamily="18" charset="0"/>
              </a:rPr>
              <a:t>Công</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thức</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tính</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độ</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dài</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đường</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tròn</a:t>
            </a:r>
            <a:endParaRPr lang="en-US" sz="2400" b="1" u="sng" dirty="0">
              <a:solidFill>
                <a:srgbClr val="0000FF"/>
              </a:solidFill>
              <a:latin typeface="Times New Roman" pitchFamily="18" charset="0"/>
              <a:cs typeface="Times New Roman" pitchFamily="18" charset="0"/>
            </a:endParaRPr>
          </a:p>
        </p:txBody>
      </p:sp>
      <p:sp>
        <p:nvSpPr>
          <p:cNvPr id="22533" name="Text Box 5"/>
          <p:cNvSpPr txBox="1">
            <a:spLocks noChangeArrowheads="1"/>
          </p:cNvSpPr>
          <p:nvPr/>
        </p:nvSpPr>
        <p:spPr bwMode="auto">
          <a:xfrm>
            <a:off x="4572000" y="762000"/>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dài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đường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tròn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còn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gọi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chu</a:t>
            </a:r>
            <a:r>
              <a:rPr lang="en-US" sz="2400" dirty="0">
                <a:solidFill>
                  <a:srgbClr val="0000CC"/>
                </a:solidFill>
                <a:latin typeface="Times New Roman" pitchFamily="18" charset="0"/>
                <a:cs typeface="Times New Roman" pitchFamily="18" charset="0"/>
              </a:rPr>
              <a:t> vi </a:t>
            </a:r>
            <a:r>
              <a:rPr lang="en-US" sz="2400" dirty="0" err="1">
                <a:solidFill>
                  <a:srgbClr val="0000CC"/>
                </a:solidFill>
                <a:latin typeface="Times New Roman" pitchFamily="18" charset="0"/>
                <a:cs typeface="Times New Roman" pitchFamily="18" charset="0"/>
              </a:rPr>
              <a:t>hình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tròn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được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ký</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hiệu</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a:t>
            </a:r>
            <a:r>
              <a:rPr lang="en-US" sz="2400" dirty="0">
                <a:solidFill>
                  <a:srgbClr val="0000CC"/>
                </a:solidFill>
                <a:latin typeface="Times New Roman" pitchFamily="18" charset="0"/>
                <a:cs typeface="Times New Roman" pitchFamily="18" charset="0"/>
              </a:rPr>
              <a:t> C</a:t>
            </a:r>
          </a:p>
        </p:txBody>
      </p:sp>
      <p:sp>
        <p:nvSpPr>
          <p:cNvPr id="4106" name="Text Box 8"/>
          <p:cNvSpPr txBox="1">
            <a:spLocks noChangeArrowheads="1"/>
          </p:cNvSpPr>
          <p:nvPr/>
        </p:nvSpPr>
        <p:spPr bwMode="auto">
          <a:xfrm>
            <a:off x="1219200" y="2895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2538" name="Oval 10"/>
          <p:cNvSpPr>
            <a:spLocks noChangeArrowheads="1"/>
          </p:cNvSpPr>
          <p:nvPr/>
        </p:nvSpPr>
        <p:spPr bwMode="auto">
          <a:xfrm>
            <a:off x="6019800" y="1524000"/>
            <a:ext cx="2895600" cy="28956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9" name="Text Box 11"/>
          <p:cNvSpPr txBox="1">
            <a:spLocks noChangeArrowheads="1"/>
          </p:cNvSpPr>
          <p:nvPr/>
        </p:nvSpPr>
        <p:spPr bwMode="auto">
          <a:xfrm>
            <a:off x="7010400" y="30003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3300"/>
                </a:solidFill>
              </a:rPr>
              <a:t>O</a:t>
            </a:r>
          </a:p>
        </p:txBody>
      </p:sp>
      <p:sp>
        <p:nvSpPr>
          <p:cNvPr id="22540" name="Oval 12"/>
          <p:cNvSpPr>
            <a:spLocks noChangeArrowheads="1"/>
          </p:cNvSpPr>
          <p:nvPr/>
        </p:nvSpPr>
        <p:spPr bwMode="auto">
          <a:xfrm>
            <a:off x="7423150" y="28829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41" name="Line 13"/>
          <p:cNvSpPr>
            <a:spLocks noChangeShapeType="1"/>
          </p:cNvSpPr>
          <p:nvPr/>
        </p:nvSpPr>
        <p:spPr bwMode="auto">
          <a:xfrm>
            <a:off x="6012082" y="2888275"/>
            <a:ext cx="2895600" cy="7620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4"/>
          <p:cNvSpPr>
            <a:spLocks noChangeShapeType="1"/>
          </p:cNvSpPr>
          <p:nvPr/>
        </p:nvSpPr>
        <p:spPr bwMode="auto">
          <a:xfrm flipH="1">
            <a:off x="6019800" y="1905000"/>
            <a:ext cx="0" cy="167640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flipH="1">
            <a:off x="8915400" y="1828800"/>
            <a:ext cx="0" cy="167640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6"/>
          <p:cNvSpPr>
            <a:spLocks noChangeShapeType="1"/>
          </p:cNvSpPr>
          <p:nvPr/>
        </p:nvSpPr>
        <p:spPr bwMode="auto">
          <a:xfrm>
            <a:off x="6019800" y="2286000"/>
            <a:ext cx="2895600" cy="76200"/>
          </a:xfrm>
          <a:prstGeom prst="line">
            <a:avLst/>
          </a:prstGeom>
          <a:noFill/>
          <a:ln w="31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Rectangle 17"/>
          <p:cNvSpPr>
            <a:spLocks noChangeArrowheads="1"/>
          </p:cNvSpPr>
          <p:nvPr/>
        </p:nvSpPr>
        <p:spPr bwMode="auto">
          <a:xfrm>
            <a:off x="7696200" y="2971800"/>
            <a:ext cx="685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3200" b="1">
                <a:solidFill>
                  <a:srgbClr val="FF0066"/>
                </a:solidFill>
                <a:latin typeface="Times New Roman" pitchFamily="18" charset="0"/>
              </a:rPr>
              <a:t>R</a:t>
            </a:r>
          </a:p>
          <a:p>
            <a:pPr algn="ctr"/>
            <a:endParaRPr lang="en-US" b="1">
              <a:solidFill>
                <a:srgbClr val="FF0066"/>
              </a:solidFill>
              <a:latin typeface="Times New Roman" pitchFamily="18" charset="0"/>
            </a:endParaRPr>
          </a:p>
        </p:txBody>
      </p:sp>
      <p:sp>
        <p:nvSpPr>
          <p:cNvPr id="22546" name="Rectangle 18"/>
          <p:cNvSpPr>
            <a:spLocks noChangeArrowheads="1"/>
          </p:cNvSpPr>
          <p:nvPr/>
        </p:nvSpPr>
        <p:spPr bwMode="auto">
          <a:xfrm>
            <a:off x="7239000" y="1676400"/>
            <a:ext cx="685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3200" b="1">
                <a:solidFill>
                  <a:srgbClr val="FF0066"/>
                </a:solidFill>
                <a:latin typeface="Times New Roman" pitchFamily="18" charset="0"/>
              </a:rPr>
              <a:t>d</a:t>
            </a:r>
          </a:p>
          <a:p>
            <a:pPr algn="ctr"/>
            <a:endParaRPr lang="en-US" b="1">
              <a:solidFill>
                <a:srgbClr val="FF0066"/>
              </a:solidFill>
              <a:latin typeface="Times New Roman" pitchFamily="18" charset="0"/>
            </a:endParaRPr>
          </a:p>
        </p:txBody>
      </p:sp>
      <p:grpSp>
        <p:nvGrpSpPr>
          <p:cNvPr id="2" name="Group 19"/>
          <p:cNvGrpSpPr>
            <a:grpSpLocks/>
          </p:cNvGrpSpPr>
          <p:nvPr/>
        </p:nvGrpSpPr>
        <p:grpSpPr bwMode="auto">
          <a:xfrm>
            <a:off x="8610600" y="2743200"/>
            <a:ext cx="260350" cy="228600"/>
            <a:chOff x="5068" y="2353"/>
            <a:chExt cx="62" cy="75"/>
          </a:xfrm>
        </p:grpSpPr>
        <p:sp>
          <p:nvSpPr>
            <p:cNvPr id="4125" name="Line 20"/>
            <p:cNvSpPr>
              <a:spLocks noChangeAspect="1" noChangeShapeType="1"/>
            </p:cNvSpPr>
            <p:nvPr/>
          </p:nvSpPr>
          <p:spPr bwMode="auto">
            <a:xfrm flipH="1">
              <a:off x="5069" y="2361"/>
              <a:ext cx="61" cy="0"/>
            </a:xfrm>
            <a:prstGeom prst="line">
              <a:avLst/>
            </a:prstGeom>
            <a:noFill/>
            <a:ln w="31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26" name="Line 21"/>
            <p:cNvSpPr>
              <a:spLocks noChangeAspect="1" noChangeShapeType="1"/>
            </p:cNvSpPr>
            <p:nvPr/>
          </p:nvSpPr>
          <p:spPr bwMode="auto">
            <a:xfrm flipH="1" flipV="1">
              <a:off x="5068" y="2353"/>
              <a:ext cx="1" cy="75"/>
            </a:xfrm>
            <a:prstGeom prst="line">
              <a:avLst/>
            </a:prstGeom>
            <a:noFill/>
            <a:ln w="31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2"/>
          <p:cNvGrpSpPr>
            <a:grpSpLocks/>
          </p:cNvGrpSpPr>
          <p:nvPr/>
        </p:nvGrpSpPr>
        <p:grpSpPr bwMode="auto">
          <a:xfrm>
            <a:off x="6019800" y="2667000"/>
            <a:ext cx="228600" cy="228600"/>
            <a:chOff x="3552" y="2688"/>
            <a:chExt cx="144" cy="144"/>
          </a:xfrm>
        </p:grpSpPr>
        <p:sp>
          <p:nvSpPr>
            <p:cNvPr id="4123" name="Line 23"/>
            <p:cNvSpPr>
              <a:spLocks noChangeShapeType="1"/>
            </p:cNvSpPr>
            <p:nvPr/>
          </p:nvSpPr>
          <p:spPr bwMode="auto">
            <a:xfrm flipV="1">
              <a:off x="3552" y="268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4" name="Line 24"/>
            <p:cNvSpPr>
              <a:spLocks noChangeShapeType="1"/>
            </p:cNvSpPr>
            <p:nvPr/>
          </p:nvSpPr>
          <p:spPr bwMode="auto">
            <a:xfrm>
              <a:off x="3696" y="2688"/>
              <a:ext cx="0" cy="144"/>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4099" name="Object 25"/>
          <p:cNvGraphicFramePr>
            <a:graphicFrameLocks noChangeAspect="1"/>
          </p:cNvGraphicFramePr>
          <p:nvPr>
            <p:extLst>
              <p:ext uri="{D42A27DB-BD31-4B8C-83A1-F6EECF244321}">
                <p14:modId xmlns:p14="http://schemas.microsoft.com/office/powerpoint/2010/main" val="4173612264"/>
              </p:ext>
            </p:extLst>
          </p:nvPr>
        </p:nvGraphicFramePr>
        <p:xfrm>
          <a:off x="228600" y="1699202"/>
          <a:ext cx="1174750" cy="366712"/>
        </p:xfrm>
        <a:graphic>
          <a:graphicData uri="http://schemas.openxmlformats.org/presentationml/2006/ole">
            <mc:AlternateContent xmlns:mc="http://schemas.openxmlformats.org/markup-compatibility/2006">
              <mc:Choice xmlns:v="urn:schemas-microsoft-com:vml" Requires="v">
                <p:oleObj spid="_x0000_s1120" name="Equation" r:id="rId4" imgW="571320" imgH="177480" progId="Equation.DSMT4">
                  <p:embed/>
                </p:oleObj>
              </mc:Choice>
              <mc:Fallback>
                <p:oleObj name="Equation" r:id="rId4" imgW="5713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99202"/>
                        <a:ext cx="1174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31"/>
          <p:cNvGraphicFramePr>
            <a:graphicFrameLocks noChangeAspect="1"/>
          </p:cNvGraphicFramePr>
          <p:nvPr>
            <p:extLst>
              <p:ext uri="{D42A27DB-BD31-4B8C-83A1-F6EECF244321}">
                <p14:modId xmlns:p14="http://schemas.microsoft.com/office/powerpoint/2010/main" val="172453126"/>
              </p:ext>
            </p:extLst>
          </p:nvPr>
        </p:nvGraphicFramePr>
        <p:xfrm>
          <a:off x="2660073" y="1664997"/>
          <a:ext cx="965200" cy="366713"/>
        </p:xfrm>
        <a:graphic>
          <a:graphicData uri="http://schemas.openxmlformats.org/presentationml/2006/ole">
            <mc:AlternateContent xmlns:mc="http://schemas.openxmlformats.org/markup-compatibility/2006">
              <mc:Choice xmlns:v="urn:schemas-microsoft-com:vml" Requires="v">
                <p:oleObj spid="_x0000_s1121" name="Equation" r:id="rId6" imgW="469800" imgH="177480" progId="Equation.DSMT4">
                  <p:embed/>
                </p:oleObj>
              </mc:Choice>
              <mc:Fallback>
                <p:oleObj name="Equation" r:id="rId6" imgW="46980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0073" y="1664997"/>
                        <a:ext cx="96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2560" name="Text Box 32"/>
              <p:cNvSpPr txBox="1">
                <a:spLocks noChangeArrowheads="1"/>
              </p:cNvSpPr>
              <p:nvPr/>
            </p:nvSpPr>
            <p:spPr bwMode="auto">
              <a:xfrm>
                <a:off x="4585855" y="4436630"/>
                <a:ext cx="4419600" cy="175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ct val="50000"/>
                  </a:spcBef>
                </a:pPr>
                <a:r>
                  <a:rPr lang="en-US" dirty="0" smtClean="0">
                    <a:solidFill>
                      <a:srgbClr val="0000CC"/>
                    </a:solidFill>
                    <a:latin typeface="Tahoma" pitchFamily="34" charset="0"/>
                  </a:rPr>
                  <a:t> </a:t>
                </a:r>
                <a14:m>
                  <m:oMath xmlns:m="http://schemas.openxmlformats.org/officeDocument/2006/math">
                    <m:r>
                      <a:rPr lang="en-US" sz="2400" i="1" smtClean="0">
                        <a:solidFill>
                          <a:srgbClr val="0000CC"/>
                        </a:solidFill>
                        <a:latin typeface="Cambria Math"/>
                        <a:ea typeface="Cambria Math"/>
                      </a:rPr>
                      <m:t>𝜋</m:t>
                    </m:r>
                    <m:r>
                      <a:rPr lang="en-US" sz="2400" b="0" i="1" smtClean="0">
                        <a:solidFill>
                          <a:srgbClr val="0000CC"/>
                        </a:solidFill>
                        <a:latin typeface="Cambria Math"/>
                        <a:ea typeface="Cambria Math"/>
                      </a:rPr>
                      <m:t> </m:t>
                    </m:r>
                  </m:oMath>
                </a14:m>
                <a:r>
                  <a:rPr lang="en-US" sz="2400" dirty="0" smtClean="0">
                    <a:solidFill>
                      <a:srgbClr val="0000CC"/>
                    </a:solidFill>
                    <a:latin typeface="Times New Roman" pitchFamily="18" charset="0"/>
                    <a:cs typeface="Times New Roman" pitchFamily="18" charset="0"/>
                  </a:rPr>
                  <a:t>(</a:t>
                </a:r>
                <a:r>
                  <a:rPr lang="en-US" sz="2400" dirty="0" err="1">
                    <a:solidFill>
                      <a:srgbClr val="0000CC"/>
                    </a:solidFill>
                    <a:latin typeface="Times New Roman" pitchFamily="18" charset="0"/>
                    <a:cs typeface="Times New Roman" pitchFamily="18" charset="0"/>
                  </a:rPr>
                  <a:t>đọc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a:t>
                </a:r>
                <a:r>
                  <a:rPr lang="en-US" sz="2400" dirty="0">
                    <a:solidFill>
                      <a:srgbClr val="0000CC"/>
                    </a:solidFill>
                    <a:latin typeface="Times New Roman" pitchFamily="18" charset="0"/>
                    <a:cs typeface="Times New Roman" pitchFamily="18" charset="0"/>
                  </a:rPr>
                  <a:t> "pi") </a:t>
                </a:r>
                <a:r>
                  <a:rPr lang="en-US" sz="2400" dirty="0" err="1">
                    <a:solidFill>
                      <a:srgbClr val="0000CC"/>
                    </a:solidFill>
                    <a:latin typeface="Times New Roman" pitchFamily="18" charset="0"/>
                    <a:cs typeface="Times New Roman" pitchFamily="18" charset="0"/>
                  </a:rPr>
                  <a:t>là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ký</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hiệu</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một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số</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vô</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tỷ</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giá</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trị</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gần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đúng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thường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được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lấy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a:t>
                </a:r>
                <a:r>
                  <a:rPr lang="en-US" sz="2400" dirty="0">
                    <a:solidFill>
                      <a:srgbClr val="0000CC"/>
                    </a:solidFill>
                    <a:latin typeface="Times New Roman" pitchFamily="18" charset="0"/>
                    <a:cs typeface="Times New Roman" pitchFamily="18" charset="0"/>
                  </a:rPr>
                  <a:t> </a:t>
                </a:r>
                <a:r>
                  <a:rPr lang="en-US" sz="2400" dirty="0" smtClean="0">
                    <a:solidFill>
                      <a:srgbClr val="0000CC"/>
                    </a:solidFill>
                    <a:latin typeface="Times New Roman" pitchFamily="18" charset="0"/>
                    <a:cs typeface="Times New Roman" pitchFamily="18" charset="0"/>
                  </a:rPr>
                  <a:t> </a:t>
                </a:r>
                <a:r>
                  <a:rPr lang="en-US" sz="2400" dirty="0">
                    <a:solidFill>
                      <a:srgbClr val="0000CC"/>
                    </a:solidFill>
                    <a:latin typeface="Times New Roman" pitchFamily="18" charset="0"/>
                    <a:cs typeface="Times New Roman" pitchFamily="18" charset="0"/>
                  </a:rPr>
                  <a:t> </a:t>
                </a:r>
                <a14:m>
                  <m:oMath xmlns:m="http://schemas.openxmlformats.org/officeDocument/2006/math">
                    <m:r>
                      <a:rPr lang="en-US" sz="2400" i="1">
                        <a:solidFill>
                          <a:srgbClr val="0000CC"/>
                        </a:solidFill>
                        <a:latin typeface="Cambria Math"/>
                        <a:ea typeface="Cambria Math"/>
                        <a:cs typeface="Times New Roman" pitchFamily="18" charset="0"/>
                      </a:rPr>
                      <m:t>𝜋</m:t>
                    </m:r>
                    <m:r>
                      <a:rPr lang="en-US" sz="2400" i="1">
                        <a:solidFill>
                          <a:srgbClr val="0000CC"/>
                        </a:solidFill>
                        <a:latin typeface="Cambria Math"/>
                        <a:ea typeface="Cambria Math"/>
                        <a:cs typeface="Times New Roman" pitchFamily="18" charset="0"/>
                      </a:rPr>
                      <m:t>≈</m:t>
                    </m:r>
                    <m:r>
                      <a:rPr lang="en-US" sz="2400" i="1">
                        <a:solidFill>
                          <a:srgbClr val="0000CC"/>
                        </a:solidFill>
                        <a:latin typeface="Cambria Math"/>
                        <a:ea typeface="Cambria Math"/>
                        <a:cs typeface="Times New Roman" pitchFamily="18" charset="0"/>
                      </a:rPr>
                      <m:t>3</m:t>
                    </m:r>
                    <m:r>
                      <a:rPr lang="en-US" sz="2400" i="1">
                        <a:solidFill>
                          <a:srgbClr val="0000CC"/>
                        </a:solidFill>
                        <a:latin typeface="Cambria Math"/>
                        <a:ea typeface="Cambria Math"/>
                        <a:cs typeface="Times New Roman" pitchFamily="18" charset="0"/>
                      </a:rPr>
                      <m:t>,</m:t>
                    </m:r>
                    <m:r>
                      <a:rPr lang="en-US" sz="2400" i="1">
                        <a:solidFill>
                          <a:srgbClr val="0000CC"/>
                        </a:solidFill>
                        <a:latin typeface="Cambria Math"/>
                        <a:ea typeface="Cambria Math"/>
                        <a:cs typeface="Times New Roman" pitchFamily="18" charset="0"/>
                      </a:rPr>
                      <m:t>14</m:t>
                    </m:r>
                  </m:oMath>
                </a14:m>
                <a:r>
                  <a:rPr lang="en-US" sz="2400" dirty="0">
                    <a:solidFill>
                      <a:srgbClr val="0000CC"/>
                    </a:solidFill>
                    <a:latin typeface="Times New Roman" pitchFamily="18" charset="0"/>
                    <a:cs typeface="Times New Roman" pitchFamily="18" charset="0"/>
                  </a:rPr>
                  <a:t> </a:t>
                </a:r>
                <a:r>
                  <a:rPr lang="en-US" sz="2400" dirty="0" smtClean="0">
                    <a:solidFill>
                      <a:srgbClr val="0000CC"/>
                    </a:solidFill>
                    <a:latin typeface="Times New Roman" pitchFamily="18" charset="0"/>
                    <a:cs typeface="Times New Roman" pitchFamily="18" charset="0"/>
                  </a:rPr>
                  <a:t>.</a:t>
                </a:r>
                <a:endParaRPr lang="en-US" sz="2400" dirty="0">
                  <a:solidFill>
                    <a:srgbClr val="0000CC"/>
                  </a:solidFill>
                  <a:latin typeface="Times New Roman" pitchFamily="18" charset="0"/>
                  <a:cs typeface="Times New Roman" pitchFamily="18" charset="0"/>
                </a:endParaRPr>
              </a:p>
            </p:txBody>
          </p:sp>
        </mc:Choice>
        <mc:Fallback xmlns="">
          <p:sp>
            <p:nvSpPr>
              <p:cNvPr id="22560" name="Text Box 32"/>
              <p:cNvSpPr txBox="1">
                <a:spLocks noRot="1" noChangeAspect="1" noMove="1" noResize="1" noEditPoints="1" noAdjustHandles="1" noChangeArrowheads="1" noChangeShapeType="1" noTextEdit="1"/>
              </p:cNvSpPr>
              <p:nvPr/>
            </p:nvSpPr>
            <p:spPr bwMode="auto">
              <a:xfrm>
                <a:off x="4585855" y="4436630"/>
                <a:ext cx="4419600" cy="1754326"/>
              </a:xfrm>
              <a:prstGeom prst="rect">
                <a:avLst/>
              </a:prstGeom>
              <a:blipFill rotWithShape="1">
                <a:blip r:embed="rId8"/>
                <a:stretch>
                  <a:fillRect l="-2069" r="-2207" b="-34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63" name="Text Box 35"/>
              <p:cNvSpPr txBox="1">
                <a:spLocks noChangeArrowheads="1"/>
              </p:cNvSpPr>
              <p:nvPr/>
            </p:nvSpPr>
            <p:spPr bwMode="auto">
              <a:xfrm>
                <a:off x="0" y="2781300"/>
                <a:ext cx="4419600" cy="35271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50000"/>
                  </a:spcBef>
                </a:pPr>
                <a:r>
                  <a:rPr lang="en-US" sz="2400" dirty="0" smtClean="0">
                    <a:solidFill>
                      <a:srgbClr val="0000CC"/>
                    </a:solidFill>
                    <a:latin typeface="Times New Roman" pitchFamily="18" charset="0"/>
                    <a:cs typeface="Times New Roman" pitchFamily="18" charset="0"/>
                  </a:rPr>
                  <a:t>C: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dài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đường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tròn</a:t>
                </a:r>
                <a:endParaRPr lang="en-US" sz="2400" dirty="0">
                  <a:solidFill>
                    <a:srgbClr val="0000CC"/>
                  </a:solidFill>
                  <a:latin typeface="Times New Roman" pitchFamily="18" charset="0"/>
                  <a:cs typeface="Times New Roman" pitchFamily="18" charset="0"/>
                </a:endParaRPr>
              </a:p>
              <a:p>
                <a:pPr algn="just" eaLnBrk="1" hangingPunct="1">
                  <a:lnSpc>
                    <a:spcPct val="90000"/>
                  </a:lnSpc>
                  <a:spcBef>
                    <a:spcPct val="50000"/>
                  </a:spcBef>
                </a:pPr>
                <a:r>
                  <a:rPr lang="en-US" sz="2400" dirty="0">
                    <a:solidFill>
                      <a:srgbClr val="0000CC"/>
                    </a:solidFill>
                    <a:latin typeface="Times New Roman" pitchFamily="18" charset="0"/>
                    <a:cs typeface="Times New Roman" pitchFamily="18" charset="0"/>
                  </a:rPr>
                  <a:t>R: </a:t>
                </a:r>
                <a:r>
                  <a:rPr lang="en-US" sz="2400" dirty="0" err="1">
                    <a:solidFill>
                      <a:srgbClr val="0000CC"/>
                    </a:solidFill>
                    <a:latin typeface="Times New Roman" pitchFamily="18" charset="0"/>
                    <a:cs typeface="Times New Roman" pitchFamily="18" charset="0"/>
                  </a:rPr>
                  <a:t>bán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kính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đường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tròn</a:t>
                </a:r>
                <a:endParaRPr lang="en-US" sz="2400" dirty="0">
                  <a:solidFill>
                    <a:srgbClr val="0000CC"/>
                  </a:solidFill>
                  <a:latin typeface="Times New Roman" pitchFamily="18" charset="0"/>
                  <a:cs typeface="Times New Roman" pitchFamily="18" charset="0"/>
                </a:endParaRPr>
              </a:p>
              <a:p>
                <a:pPr algn="just" eaLnBrk="1" hangingPunct="1">
                  <a:lnSpc>
                    <a:spcPct val="90000"/>
                  </a:lnSpc>
                  <a:spcBef>
                    <a:spcPct val="50000"/>
                  </a:spcBef>
                </a:pPr>
                <a:r>
                  <a:rPr lang="en-US" sz="2400" dirty="0" smtClean="0">
                    <a:solidFill>
                      <a:srgbClr val="0000CC"/>
                    </a:solidFill>
                    <a:latin typeface="Times New Roman" pitchFamily="18" charset="0"/>
                    <a:cs typeface="Times New Roman" pitchFamily="18" charset="0"/>
                  </a:rPr>
                  <a:t>d</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đường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kính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đường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tròn</a:t>
                </a:r>
                <a:r>
                  <a:rPr lang="en-US" sz="2400" dirty="0">
                    <a:solidFill>
                      <a:srgbClr val="0000CC"/>
                    </a:solidFill>
                    <a:latin typeface="Times New Roman" pitchFamily="18" charset="0"/>
                    <a:cs typeface="Times New Roman" pitchFamily="18" charset="0"/>
                  </a:rPr>
                  <a:t> </a:t>
                </a:r>
                <a:endParaRPr lang="en-US" sz="2400" dirty="0" smtClean="0">
                  <a:solidFill>
                    <a:srgbClr val="0000CC"/>
                  </a:solidFill>
                  <a:latin typeface="Times New Roman" pitchFamily="18" charset="0"/>
                  <a:cs typeface="Times New Roman" pitchFamily="18" charset="0"/>
                </a:endParaRPr>
              </a:p>
              <a:p>
                <a:pPr algn="just" eaLnBrk="1" hangingPunct="1">
                  <a:lnSpc>
                    <a:spcPct val="90000"/>
                  </a:lnSpc>
                  <a:spcBef>
                    <a:spcPct val="50000"/>
                  </a:spcBef>
                </a:pPr>
                <a:r>
                  <a:rPr lang="en-US" sz="2400" dirty="0">
                    <a:solidFill>
                      <a:srgbClr val="0000CC"/>
                    </a:solidFill>
                    <a:latin typeface="Times New Roman" pitchFamily="18" charset="0"/>
                    <a:cs typeface="Times New Roman" pitchFamily="18" charset="0"/>
                  </a:rPr>
                  <a:t> </a:t>
                </a:r>
                <a:r>
                  <a:rPr lang="en-US" sz="2400" dirty="0" smtClean="0">
                    <a:solidFill>
                      <a:srgbClr val="0000CC"/>
                    </a:solidFill>
                    <a:latin typeface="Times New Roman" pitchFamily="18" charset="0"/>
                    <a:cs typeface="Times New Roman" pitchFamily="18" charset="0"/>
                  </a:rPr>
                  <a:t>                    (</a:t>
                </a:r>
                <a:r>
                  <a:rPr lang="en-US" sz="2400" dirty="0">
                    <a:solidFill>
                      <a:srgbClr val="0000CC"/>
                    </a:solidFill>
                    <a:latin typeface="Times New Roman" pitchFamily="18" charset="0"/>
                    <a:cs typeface="Times New Roman" pitchFamily="18" charset="0"/>
                  </a:rPr>
                  <a:t>d = 2R</a:t>
                </a:r>
                <a:r>
                  <a:rPr lang="en-US" sz="2400" dirty="0" smtClean="0">
                    <a:solidFill>
                      <a:srgbClr val="0000CC"/>
                    </a:solidFill>
                    <a:latin typeface="Times New Roman" pitchFamily="18" charset="0"/>
                    <a:cs typeface="Times New Roman" pitchFamily="18" charset="0"/>
                  </a:rPr>
                  <a:t>)</a:t>
                </a:r>
              </a:p>
              <a:p>
                <a:pPr algn="just" eaLnBrk="1" hangingPunct="1">
                  <a:lnSpc>
                    <a:spcPct val="90000"/>
                  </a:lnSpc>
                  <a:spcBef>
                    <a:spcPct val="50000"/>
                  </a:spcBef>
                </a:pPr>
                <a:r>
                  <a:rPr lang="en-US" sz="2400" dirty="0" smtClean="0">
                    <a:solidFill>
                      <a:srgbClr val="0000CC"/>
                    </a:solidFill>
                    <a:latin typeface="Times New Roman" pitchFamily="18" charset="0"/>
                    <a:cs typeface="Times New Roman" pitchFamily="18" charset="0"/>
                  </a:rPr>
                  <a:t>  </a:t>
                </a:r>
                <a14:m>
                  <m:oMath xmlns:m="http://schemas.openxmlformats.org/officeDocument/2006/math">
                    <m:r>
                      <a:rPr lang="en-US" sz="2400" i="1" smtClean="0">
                        <a:solidFill>
                          <a:srgbClr val="0000CC"/>
                        </a:solidFill>
                        <a:latin typeface="Cambria Math"/>
                        <a:ea typeface="Cambria Math"/>
                        <a:cs typeface="Times New Roman" pitchFamily="18" charset="0"/>
                      </a:rPr>
                      <m:t>𝜋</m:t>
                    </m:r>
                    <m:r>
                      <a:rPr lang="en-US" sz="2400" i="1" smtClean="0">
                        <a:solidFill>
                          <a:srgbClr val="0000CC"/>
                        </a:solidFill>
                        <a:latin typeface="Cambria Math"/>
                        <a:ea typeface="Cambria Math"/>
                        <a:cs typeface="Times New Roman" pitchFamily="18" charset="0"/>
                      </a:rPr>
                      <m:t>≈</m:t>
                    </m:r>
                    <m:r>
                      <a:rPr lang="en-US" sz="2400" i="1" smtClean="0">
                        <a:solidFill>
                          <a:srgbClr val="0000CC"/>
                        </a:solidFill>
                        <a:latin typeface="Cambria Math"/>
                        <a:ea typeface="Cambria Math"/>
                        <a:cs typeface="Times New Roman" pitchFamily="18" charset="0"/>
                      </a:rPr>
                      <m:t>3</m:t>
                    </m:r>
                    <m:r>
                      <a:rPr lang="en-US" sz="2400" i="1" smtClean="0">
                        <a:solidFill>
                          <a:srgbClr val="0000CC"/>
                        </a:solidFill>
                        <a:latin typeface="Cambria Math"/>
                        <a:ea typeface="Cambria Math"/>
                        <a:cs typeface="Times New Roman" pitchFamily="18" charset="0"/>
                      </a:rPr>
                      <m:t>,</m:t>
                    </m:r>
                    <m:r>
                      <a:rPr lang="en-US" sz="2400" i="1" smtClean="0">
                        <a:solidFill>
                          <a:srgbClr val="0000CC"/>
                        </a:solidFill>
                        <a:latin typeface="Cambria Math"/>
                        <a:ea typeface="Cambria Math"/>
                        <a:cs typeface="Times New Roman" pitchFamily="18" charset="0"/>
                      </a:rPr>
                      <m:t>14</m:t>
                    </m:r>
                  </m:oMath>
                </a14:m>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đọc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là</a:t>
                </a:r>
                <a:r>
                  <a:rPr lang="en-US" sz="2400" dirty="0" smtClean="0">
                    <a:solidFill>
                      <a:srgbClr val="0000CC"/>
                    </a:solidFill>
                    <a:latin typeface="Times New Roman" pitchFamily="18" charset="0"/>
                    <a:cs typeface="Times New Roman" pitchFamily="18" charset="0"/>
                  </a:rPr>
                  <a:t> "</a:t>
                </a:r>
                <a:r>
                  <a:rPr lang="en-US" sz="2400" dirty="0">
                    <a:solidFill>
                      <a:srgbClr val="0000CC"/>
                    </a:solidFill>
                    <a:latin typeface="Times New Roman" pitchFamily="18" charset="0"/>
                    <a:cs typeface="Times New Roman" pitchFamily="18" charset="0"/>
                  </a:rPr>
                  <a:t>pi")</a:t>
                </a:r>
              </a:p>
              <a:p>
                <a:pPr algn="just" eaLnBrk="1" hangingPunct="1">
                  <a:lnSpc>
                    <a:spcPct val="90000"/>
                  </a:lnSpc>
                  <a:spcBef>
                    <a:spcPct val="50000"/>
                  </a:spcBef>
                </a:pPr>
                <a:endParaRPr lang="en-US" sz="2400" dirty="0">
                  <a:solidFill>
                    <a:srgbClr val="0000CC"/>
                  </a:solidFill>
                  <a:latin typeface="Times New Roman" pitchFamily="18" charset="0"/>
                  <a:cs typeface="Times New Roman" pitchFamily="18" charset="0"/>
                </a:endParaRPr>
              </a:p>
              <a:p>
                <a:pPr algn="just" eaLnBrk="1" hangingPunct="1">
                  <a:lnSpc>
                    <a:spcPct val="90000"/>
                  </a:lnSpc>
                  <a:spcBef>
                    <a:spcPct val="50000"/>
                  </a:spcBef>
                </a:pPr>
                <a:endParaRPr lang="en-US" sz="2400" dirty="0">
                  <a:solidFill>
                    <a:srgbClr val="0000CC"/>
                  </a:solidFill>
                  <a:latin typeface="Times New Roman" pitchFamily="18" charset="0"/>
                  <a:cs typeface="Times New Roman" pitchFamily="18" charset="0"/>
                </a:endParaRPr>
              </a:p>
            </p:txBody>
          </p:sp>
        </mc:Choice>
        <mc:Fallback xmlns="">
          <p:sp>
            <p:nvSpPr>
              <p:cNvPr id="22563" name="Text Box 35"/>
              <p:cNvSpPr txBox="1">
                <a:spLocks noRot="1" noChangeAspect="1" noMove="1" noResize="1" noEditPoints="1" noAdjustHandles="1" noChangeArrowheads="1" noChangeShapeType="1" noTextEdit="1"/>
              </p:cNvSpPr>
              <p:nvPr/>
            </p:nvSpPr>
            <p:spPr bwMode="auto">
              <a:xfrm>
                <a:off x="0" y="2781300"/>
                <a:ext cx="4419600" cy="3527119"/>
              </a:xfrm>
              <a:prstGeom prst="rect">
                <a:avLst/>
              </a:prstGeom>
              <a:blipFill rotWithShape="1">
                <a:blip r:embed="rId9"/>
                <a:stretch>
                  <a:fillRect l="-2069" t="-24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1" name="Text Box 4"/>
          <p:cNvSpPr txBox="1">
            <a:spLocks noChangeArrowheads="1"/>
          </p:cNvSpPr>
          <p:nvPr/>
        </p:nvSpPr>
        <p:spPr bwMode="auto">
          <a:xfrm>
            <a:off x="1371600" y="188639"/>
            <a:ext cx="7010400"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2400" b="1" dirty="0" smtClean="0">
                <a:solidFill>
                  <a:srgbClr val="FF3300"/>
                </a:solidFill>
                <a:effectLst>
                  <a:outerShdw blurRad="38100" dist="38100" dir="2700000" algn="tl">
                    <a:srgbClr val="000000"/>
                  </a:outerShdw>
                </a:effectLst>
                <a:latin typeface="VNI-Times" pitchFamily="2" charset="0"/>
              </a:rPr>
              <a:t>TIẾT 47: ÑOÄ </a:t>
            </a:r>
            <a:r>
              <a:rPr lang="en-US" sz="2400" b="1" dirty="0">
                <a:solidFill>
                  <a:srgbClr val="FF3300"/>
                </a:solidFill>
                <a:effectLst>
                  <a:outerShdw blurRad="38100" dist="38100" dir="2700000" algn="tl">
                    <a:srgbClr val="000000"/>
                  </a:outerShdw>
                </a:effectLst>
                <a:latin typeface="VNI-Times" pitchFamily="2" charset="0"/>
              </a:rPr>
              <a:t>DAØI ÑÖÔØNG </a:t>
            </a:r>
            <a:r>
              <a:rPr lang="en-US" sz="2400" b="1" dirty="0" smtClean="0">
                <a:solidFill>
                  <a:srgbClr val="FF3300"/>
                </a:solidFill>
                <a:effectLst>
                  <a:outerShdw blurRad="38100" dist="38100" dir="2700000" algn="tl">
                    <a:srgbClr val="000000"/>
                  </a:outerShdw>
                </a:effectLst>
                <a:latin typeface="VNI-Times" pitchFamily="2" charset="0"/>
              </a:rPr>
              <a:t>TROØN, CUNG </a:t>
            </a:r>
            <a:r>
              <a:rPr lang="en-US" sz="2400" b="1" dirty="0">
                <a:solidFill>
                  <a:srgbClr val="FF3300"/>
                </a:solidFill>
                <a:effectLst>
                  <a:outerShdw blurRad="38100" dist="38100" dir="2700000" algn="tl">
                    <a:srgbClr val="000000"/>
                  </a:outerShdw>
                </a:effectLst>
                <a:latin typeface="VNI-Times" pitchFamily="2" charset="0"/>
              </a:rPr>
              <a:t>TROØN</a:t>
            </a:r>
          </a:p>
        </p:txBody>
      </p:sp>
    </p:spTree>
    <p:extLst>
      <p:ext uri="{BB962C8B-B14F-4D97-AF65-F5344CB8AC3E}">
        <p14:creationId xmlns:p14="http://schemas.microsoft.com/office/powerpoint/2010/main" val="8531190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fade">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41"/>
                                        </p:tgtEl>
                                        <p:attrNameLst>
                                          <p:attrName>style.visibility</p:attrName>
                                        </p:attrNameLst>
                                      </p:cBhvr>
                                      <p:to>
                                        <p:strVal val="visible"/>
                                      </p:to>
                                    </p:set>
                                    <p:animEffect transition="in" filter="fade">
                                      <p:cBhvr>
                                        <p:cTn id="17" dur="500"/>
                                        <p:tgtEl>
                                          <p:spTgt spid="225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539"/>
                                        </p:tgtEl>
                                        <p:attrNameLst>
                                          <p:attrName>style.visibility</p:attrName>
                                        </p:attrNameLst>
                                      </p:cBhvr>
                                      <p:to>
                                        <p:strVal val="visible"/>
                                      </p:to>
                                    </p:set>
                                    <p:animEffect transition="in" filter="fade">
                                      <p:cBhvr>
                                        <p:cTn id="20" dur="500"/>
                                        <p:tgtEl>
                                          <p:spTgt spid="225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545"/>
                                        </p:tgtEl>
                                        <p:attrNameLst>
                                          <p:attrName>style.visibility</p:attrName>
                                        </p:attrNameLst>
                                      </p:cBhvr>
                                      <p:to>
                                        <p:strVal val="visible"/>
                                      </p:to>
                                    </p:set>
                                    <p:animEffect transition="in" filter="fade">
                                      <p:cBhvr>
                                        <p:cTn id="23" dur="500"/>
                                        <p:tgtEl>
                                          <p:spTgt spid="22545"/>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fade">
                                      <p:cBhvr>
                                        <p:cTn id="32" dur="500"/>
                                        <p:tgtEl>
                                          <p:spTgt spid="225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544"/>
                                        </p:tgtEl>
                                        <p:attrNameLst>
                                          <p:attrName>style.visibility</p:attrName>
                                        </p:attrNameLst>
                                      </p:cBhvr>
                                      <p:to>
                                        <p:strVal val="visible"/>
                                      </p:to>
                                    </p:set>
                                    <p:animEffect transition="in" filter="fade">
                                      <p:cBhvr>
                                        <p:cTn id="35" dur="500"/>
                                        <p:tgtEl>
                                          <p:spTgt spid="225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542"/>
                                        </p:tgtEl>
                                        <p:attrNameLst>
                                          <p:attrName>style.visibility</p:attrName>
                                        </p:attrNameLst>
                                      </p:cBhvr>
                                      <p:to>
                                        <p:strVal val="visible"/>
                                      </p:to>
                                    </p:set>
                                    <p:animEffect transition="in" filter="fade">
                                      <p:cBhvr>
                                        <p:cTn id="38" dur="500"/>
                                        <p:tgtEl>
                                          <p:spTgt spid="225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543"/>
                                        </p:tgtEl>
                                        <p:attrNameLst>
                                          <p:attrName>style.visibility</p:attrName>
                                        </p:attrNameLst>
                                      </p:cBhvr>
                                      <p:to>
                                        <p:strVal val="visible"/>
                                      </p:to>
                                    </p:set>
                                    <p:animEffect transition="in" filter="fade">
                                      <p:cBhvr>
                                        <p:cTn id="41" dur="500"/>
                                        <p:tgtEl>
                                          <p:spTgt spid="225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538"/>
                                        </p:tgtEl>
                                        <p:attrNameLst>
                                          <p:attrName>style.visibility</p:attrName>
                                        </p:attrNameLst>
                                      </p:cBhvr>
                                      <p:to>
                                        <p:strVal val="visible"/>
                                      </p:to>
                                    </p:set>
                                    <p:animEffect transition="in" filter="fade">
                                      <p:cBhvr>
                                        <p:cTn id="44" dur="500"/>
                                        <p:tgtEl>
                                          <p:spTgt spid="225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533"/>
                                        </p:tgtEl>
                                        <p:attrNameLst>
                                          <p:attrName>style.visibility</p:attrName>
                                        </p:attrNameLst>
                                      </p:cBhvr>
                                      <p:to>
                                        <p:strVal val="visible"/>
                                      </p:to>
                                    </p:set>
                                    <p:animEffect transition="in" filter="fade">
                                      <p:cBhvr>
                                        <p:cTn id="49" dur="500"/>
                                        <p:tgtEl>
                                          <p:spTgt spid="225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99"/>
                                        </p:tgtEl>
                                        <p:attrNameLst>
                                          <p:attrName>style.visibility</p:attrName>
                                        </p:attrNameLst>
                                      </p:cBhvr>
                                      <p:to>
                                        <p:strVal val="visible"/>
                                      </p:to>
                                    </p:set>
                                    <p:animEffect transition="in" filter="fade">
                                      <p:cBhvr>
                                        <p:cTn id="54" dur="500"/>
                                        <p:tgtEl>
                                          <p:spTgt spid="409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100"/>
                                        </p:tgtEl>
                                        <p:attrNameLst>
                                          <p:attrName>style.visibility</p:attrName>
                                        </p:attrNameLst>
                                      </p:cBhvr>
                                      <p:to>
                                        <p:strVal val="visible"/>
                                      </p:to>
                                    </p:set>
                                    <p:animEffect transition="in" filter="fade">
                                      <p:cBhvr>
                                        <p:cTn id="59" dur="500"/>
                                        <p:tgtEl>
                                          <p:spTgt spid="410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563">
                                            <p:txEl>
                                              <p:pRg st="0" end="0"/>
                                            </p:txEl>
                                          </p:spTgt>
                                        </p:tgtEl>
                                        <p:attrNameLst>
                                          <p:attrName>style.visibility</p:attrName>
                                        </p:attrNameLst>
                                      </p:cBhvr>
                                      <p:to>
                                        <p:strVal val="visible"/>
                                      </p:to>
                                    </p:set>
                                    <p:animEffect transition="in" filter="fade">
                                      <p:cBhvr>
                                        <p:cTn id="64" dur="500"/>
                                        <p:tgtEl>
                                          <p:spTgt spid="2256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563">
                                            <p:txEl>
                                              <p:pRg st="1" end="1"/>
                                            </p:txEl>
                                          </p:spTgt>
                                        </p:tgtEl>
                                        <p:attrNameLst>
                                          <p:attrName>style.visibility</p:attrName>
                                        </p:attrNameLst>
                                      </p:cBhvr>
                                      <p:to>
                                        <p:strVal val="visible"/>
                                      </p:to>
                                    </p:set>
                                    <p:animEffect transition="in" filter="fade">
                                      <p:cBhvr>
                                        <p:cTn id="69" dur="500"/>
                                        <p:tgtEl>
                                          <p:spTgt spid="22563">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2563">
                                            <p:txEl>
                                              <p:pRg st="2" end="2"/>
                                            </p:txEl>
                                          </p:spTgt>
                                        </p:tgtEl>
                                        <p:attrNameLst>
                                          <p:attrName>style.visibility</p:attrName>
                                        </p:attrNameLst>
                                      </p:cBhvr>
                                      <p:to>
                                        <p:strVal val="visible"/>
                                      </p:to>
                                    </p:set>
                                    <p:animEffect transition="in" filter="fade">
                                      <p:cBhvr>
                                        <p:cTn id="74" dur="500"/>
                                        <p:tgtEl>
                                          <p:spTgt spid="2256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563">
                                            <p:txEl>
                                              <p:pRg st="3" end="3"/>
                                            </p:txEl>
                                          </p:spTgt>
                                        </p:tgtEl>
                                        <p:attrNameLst>
                                          <p:attrName>style.visibility</p:attrName>
                                        </p:attrNameLst>
                                      </p:cBhvr>
                                      <p:to>
                                        <p:strVal val="visible"/>
                                      </p:to>
                                    </p:set>
                                    <p:animEffect transition="in" filter="fade">
                                      <p:cBhvr>
                                        <p:cTn id="79" dur="500"/>
                                        <p:tgtEl>
                                          <p:spTgt spid="22563">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2563">
                                            <p:txEl>
                                              <p:pRg st="4" end="4"/>
                                            </p:txEl>
                                          </p:spTgt>
                                        </p:tgtEl>
                                        <p:attrNameLst>
                                          <p:attrName>style.visibility</p:attrName>
                                        </p:attrNameLst>
                                      </p:cBhvr>
                                      <p:to>
                                        <p:strVal val="visible"/>
                                      </p:to>
                                    </p:set>
                                    <p:animEffect transition="in" filter="fade">
                                      <p:cBhvr>
                                        <p:cTn id="84" dur="500"/>
                                        <p:tgtEl>
                                          <p:spTgt spid="22563">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560"/>
                                        </p:tgtEl>
                                        <p:attrNameLst>
                                          <p:attrName>style.visibility</p:attrName>
                                        </p:attrNameLst>
                                      </p:cBhvr>
                                      <p:to>
                                        <p:strVal val="visible"/>
                                      </p:to>
                                    </p:set>
                                    <p:animEffect transition="in" filter="fade">
                                      <p:cBhvr>
                                        <p:cTn id="89" dur="500"/>
                                        <p:tgtEl>
                                          <p:spTgt spid="22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22533" grpId="0"/>
      <p:bldP spid="22538" grpId="0" animBg="1"/>
      <p:bldP spid="22539" grpId="0"/>
      <p:bldP spid="22540" grpId="0" animBg="1"/>
      <p:bldP spid="22541" grpId="0" animBg="1"/>
      <p:bldP spid="22542" grpId="0" animBg="1"/>
      <p:bldP spid="22543" grpId="0" animBg="1"/>
      <p:bldP spid="22544" grpId="0" animBg="1"/>
      <p:bldP spid="22545" grpId="0"/>
      <p:bldP spid="22546" grpId="0"/>
      <p:bldP spid="225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8" name="Line 48"/>
          <p:cNvSpPr>
            <a:spLocks noChangeShapeType="1"/>
          </p:cNvSpPr>
          <p:nvPr/>
        </p:nvSpPr>
        <p:spPr bwMode="auto">
          <a:xfrm>
            <a:off x="533400" y="5981700"/>
            <a:ext cx="79248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90" name="Group 50"/>
          <p:cNvGrpSpPr>
            <a:grpSpLocks/>
          </p:cNvGrpSpPr>
          <p:nvPr/>
        </p:nvGrpSpPr>
        <p:grpSpPr bwMode="auto">
          <a:xfrm>
            <a:off x="1312863" y="6000750"/>
            <a:ext cx="8493125" cy="609600"/>
            <a:chOff x="144" y="1632"/>
            <a:chExt cx="5350" cy="384"/>
          </a:xfrm>
        </p:grpSpPr>
        <p:grpSp>
          <p:nvGrpSpPr>
            <p:cNvPr id="10291" name="Group 51"/>
            <p:cNvGrpSpPr>
              <a:grpSpLocks/>
            </p:cNvGrpSpPr>
            <p:nvPr/>
          </p:nvGrpSpPr>
          <p:grpSpPr bwMode="auto">
            <a:xfrm>
              <a:off x="144" y="1632"/>
              <a:ext cx="5350" cy="384"/>
              <a:chOff x="144" y="1632"/>
              <a:chExt cx="5350" cy="384"/>
            </a:xfrm>
          </p:grpSpPr>
          <p:pic>
            <p:nvPicPr>
              <p:cNvPr id="10292" name="Picture 52"/>
              <p:cNvPicPr>
                <a:picLocks noChangeAspect="1" noChangeArrowheads="1"/>
              </p:cNvPicPr>
              <p:nvPr/>
            </p:nvPicPr>
            <p:blipFill>
              <a:blip r:embed="rId4">
                <a:extLst>
                  <a:ext uri="{28A0092B-C50C-407E-A947-70E740481C1C}">
                    <a14:useLocalDpi xmlns:a14="http://schemas.microsoft.com/office/drawing/2010/main" val="0"/>
                  </a:ext>
                </a:extLst>
              </a:blip>
              <a:srcRect l="1640" t="18565" r="50273" b="4529"/>
              <a:stretch>
                <a:fillRect/>
              </a:stretch>
            </p:blipFill>
            <p:spPr bwMode="auto">
              <a:xfrm>
                <a:off x="3063" y="1632"/>
                <a:ext cx="2431" cy="384"/>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38100" cmpd="dbl"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93" name="Group 53"/>
              <p:cNvGrpSpPr>
                <a:grpSpLocks/>
              </p:cNvGrpSpPr>
              <p:nvPr/>
            </p:nvGrpSpPr>
            <p:grpSpPr bwMode="auto">
              <a:xfrm>
                <a:off x="144" y="1632"/>
                <a:ext cx="3291" cy="384"/>
                <a:chOff x="528" y="1632"/>
                <a:chExt cx="3291" cy="384"/>
              </a:xfrm>
            </p:grpSpPr>
            <p:pic>
              <p:nvPicPr>
                <p:cNvPr id="10294" name="Picture 54"/>
                <p:cNvPicPr>
                  <a:picLocks noChangeAspect="1" noChangeArrowheads="1"/>
                </p:cNvPicPr>
                <p:nvPr/>
              </p:nvPicPr>
              <p:blipFill>
                <a:blip r:embed="rId4">
                  <a:extLst>
                    <a:ext uri="{28A0092B-C50C-407E-A947-70E740481C1C}">
                      <a14:useLocalDpi xmlns:a14="http://schemas.microsoft.com/office/drawing/2010/main" val="0"/>
                    </a:ext>
                  </a:extLst>
                </a:blip>
                <a:srcRect l="1640" t="18565" r="50273" b="4529"/>
                <a:stretch>
                  <a:fillRect/>
                </a:stretch>
              </p:blipFill>
              <p:spPr bwMode="auto">
                <a:xfrm>
                  <a:off x="1388" y="1632"/>
                  <a:ext cx="2431" cy="384"/>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38100" cmpd="dbl"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5" name="Picture 55"/>
                <p:cNvPicPr>
                  <a:picLocks noChangeAspect="1" noChangeArrowheads="1"/>
                </p:cNvPicPr>
                <p:nvPr/>
              </p:nvPicPr>
              <p:blipFill>
                <a:blip r:embed="rId4">
                  <a:extLst>
                    <a:ext uri="{28A0092B-C50C-407E-A947-70E740481C1C}">
                      <a14:useLocalDpi xmlns:a14="http://schemas.microsoft.com/office/drawing/2010/main" val="0"/>
                    </a:ext>
                  </a:extLst>
                </a:blip>
                <a:srcRect l="1640" t="18565" r="50273" b="4529"/>
                <a:stretch>
                  <a:fillRect/>
                </a:stretch>
              </p:blipFill>
              <p:spPr bwMode="auto">
                <a:xfrm>
                  <a:off x="528" y="1632"/>
                  <a:ext cx="2431" cy="384"/>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38100" cmpd="dbl"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296" name="Text Box 56"/>
            <p:cNvSpPr txBox="1">
              <a:spLocks noChangeArrowheads="1"/>
            </p:cNvSpPr>
            <p:nvPr/>
          </p:nvSpPr>
          <p:spPr bwMode="auto">
            <a:xfrm>
              <a:off x="2640" y="1632"/>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8</a:t>
              </a:r>
            </a:p>
          </p:txBody>
        </p:sp>
        <p:sp>
          <p:nvSpPr>
            <p:cNvPr id="10297" name="Text Box 57"/>
            <p:cNvSpPr txBox="1">
              <a:spLocks noChangeArrowheads="1"/>
            </p:cNvSpPr>
            <p:nvPr/>
          </p:nvSpPr>
          <p:spPr bwMode="auto">
            <a:xfrm>
              <a:off x="2932" y="1654"/>
              <a:ext cx="22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latin typeface="Times New Roman" pitchFamily="18" charset="0"/>
                </a:rPr>
                <a:t>9</a:t>
              </a:r>
            </a:p>
          </p:txBody>
        </p:sp>
        <p:sp>
          <p:nvSpPr>
            <p:cNvPr id="10298" name="Text Box 58"/>
            <p:cNvSpPr txBox="1">
              <a:spLocks noChangeArrowheads="1"/>
            </p:cNvSpPr>
            <p:nvPr/>
          </p:nvSpPr>
          <p:spPr bwMode="auto">
            <a:xfrm>
              <a:off x="3216" y="1632"/>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10</a:t>
              </a:r>
            </a:p>
          </p:txBody>
        </p:sp>
        <p:sp>
          <p:nvSpPr>
            <p:cNvPr id="10299" name="Text Box 59"/>
            <p:cNvSpPr txBox="1">
              <a:spLocks noChangeArrowheads="1"/>
            </p:cNvSpPr>
            <p:nvPr/>
          </p:nvSpPr>
          <p:spPr bwMode="auto">
            <a:xfrm>
              <a:off x="3479"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sp>
          <p:nvSpPr>
            <p:cNvPr id="10300" name="Text Box 60"/>
            <p:cNvSpPr txBox="1">
              <a:spLocks noChangeArrowheads="1"/>
            </p:cNvSpPr>
            <p:nvPr/>
          </p:nvSpPr>
          <p:spPr bwMode="auto">
            <a:xfrm>
              <a:off x="3770"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sp>
          <p:nvSpPr>
            <p:cNvPr id="10301" name="Text Box 61"/>
            <p:cNvSpPr txBox="1">
              <a:spLocks noChangeArrowheads="1"/>
            </p:cNvSpPr>
            <p:nvPr/>
          </p:nvSpPr>
          <p:spPr bwMode="auto">
            <a:xfrm>
              <a:off x="4080"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sp>
          <p:nvSpPr>
            <p:cNvPr id="10302" name="Text Box 62"/>
            <p:cNvSpPr txBox="1">
              <a:spLocks noChangeArrowheads="1"/>
            </p:cNvSpPr>
            <p:nvPr/>
          </p:nvSpPr>
          <p:spPr bwMode="auto">
            <a:xfrm>
              <a:off x="4377"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sp>
          <p:nvSpPr>
            <p:cNvPr id="10303" name="Text Box 63"/>
            <p:cNvSpPr txBox="1">
              <a:spLocks noChangeArrowheads="1"/>
            </p:cNvSpPr>
            <p:nvPr/>
          </p:nvSpPr>
          <p:spPr bwMode="auto">
            <a:xfrm>
              <a:off x="4656"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sp>
          <p:nvSpPr>
            <p:cNvPr id="10304" name="Text Box 64"/>
            <p:cNvSpPr txBox="1">
              <a:spLocks noChangeArrowheads="1"/>
            </p:cNvSpPr>
            <p:nvPr/>
          </p:nvSpPr>
          <p:spPr bwMode="auto">
            <a:xfrm>
              <a:off x="4975"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sp>
          <p:nvSpPr>
            <p:cNvPr id="10305" name="Text Box 65"/>
            <p:cNvSpPr txBox="1">
              <a:spLocks noChangeArrowheads="1"/>
            </p:cNvSpPr>
            <p:nvPr/>
          </p:nvSpPr>
          <p:spPr bwMode="auto">
            <a:xfrm>
              <a:off x="5254"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sp>
          <p:nvSpPr>
            <p:cNvPr id="10306" name="Text Box 66"/>
            <p:cNvSpPr txBox="1">
              <a:spLocks noChangeArrowheads="1"/>
            </p:cNvSpPr>
            <p:nvPr/>
          </p:nvSpPr>
          <p:spPr bwMode="auto">
            <a:xfrm>
              <a:off x="3504" y="1645"/>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b="1">
                  <a:latin typeface="Times New Roman" pitchFamily="18" charset="0"/>
                </a:rPr>
                <a:t>1</a:t>
              </a:r>
            </a:p>
          </p:txBody>
        </p:sp>
      </p:grpSp>
      <p:sp>
        <p:nvSpPr>
          <p:cNvPr id="10307" name="Text Box 67"/>
          <p:cNvSpPr txBox="1">
            <a:spLocks noChangeArrowheads="1"/>
          </p:cNvSpPr>
          <p:nvPr/>
        </p:nvSpPr>
        <p:spPr bwMode="auto">
          <a:xfrm>
            <a:off x="2743200" y="5424488"/>
            <a:ext cx="213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3333FF"/>
                </a:solidFill>
                <a:latin typeface="VNI-Times" pitchFamily="2" charset="0"/>
              </a:rPr>
              <a:t>Ñoä daøi ñöôøng troøn: </a:t>
            </a:r>
          </a:p>
        </p:txBody>
      </p:sp>
      <p:sp>
        <p:nvSpPr>
          <p:cNvPr id="10317" name="Text Box 77"/>
          <p:cNvSpPr txBox="1">
            <a:spLocks noChangeArrowheads="1"/>
          </p:cNvSpPr>
          <p:nvPr/>
        </p:nvSpPr>
        <p:spPr bwMode="auto">
          <a:xfrm>
            <a:off x="4724400" y="54625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12,56 cm</a:t>
            </a:r>
          </a:p>
        </p:txBody>
      </p:sp>
      <p:sp>
        <p:nvSpPr>
          <p:cNvPr id="10329" name="Line 89"/>
          <p:cNvSpPr>
            <a:spLocks noChangeShapeType="1"/>
          </p:cNvSpPr>
          <p:nvPr/>
        </p:nvSpPr>
        <p:spPr bwMode="auto">
          <a:xfrm>
            <a:off x="1600200" y="5981700"/>
            <a:ext cx="5791200" cy="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278" name="Object 38"/>
          <p:cNvGraphicFramePr>
            <a:graphicFrameLocks noGrp="1" noChangeAspect="1"/>
          </p:cNvGraphicFramePr>
          <p:nvPr>
            <p:ph sz="quarter" idx="2"/>
          </p:nvPr>
        </p:nvGraphicFramePr>
        <p:xfrm>
          <a:off x="2286000" y="3348038"/>
          <a:ext cx="1143000" cy="842962"/>
        </p:xfrm>
        <a:graphic>
          <a:graphicData uri="http://schemas.openxmlformats.org/presentationml/2006/ole">
            <mc:AlternateContent xmlns:mc="http://schemas.openxmlformats.org/markup-compatibility/2006">
              <mc:Choice xmlns:v="urn:schemas-microsoft-com:vml" Requires="v">
                <p:oleObj spid="_x0000_s4224" name="Equation" r:id="rId5" imgW="596880" imgH="393480" progId="Equation.DSMT4">
                  <p:embed/>
                </p:oleObj>
              </mc:Choice>
              <mc:Fallback>
                <p:oleObj name="Equation" r:id="rId5" imgW="5968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348038"/>
                        <a:ext cx="1143000"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9" name="Text Box 109">
            <a:hlinkClick r:id="rId7" action="ppaction://hlinkfile"/>
          </p:cNvPr>
          <p:cNvSpPr txBox="1">
            <a:spLocks noChangeArrowheads="1"/>
          </p:cNvSpPr>
          <p:nvPr/>
        </p:nvSpPr>
        <p:spPr bwMode="auto">
          <a:xfrm>
            <a:off x="533400" y="3505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err="1">
                <a:solidFill>
                  <a:srgbClr val="3333FF"/>
                </a:solidFill>
                <a:latin typeface="VNI-Times" pitchFamily="2" charset="0"/>
              </a:rPr>
              <a:t>Nhaän</a:t>
            </a:r>
            <a:r>
              <a:rPr lang="en-US" sz="2400" b="1" dirty="0">
                <a:solidFill>
                  <a:srgbClr val="3333FF"/>
                </a:solidFill>
                <a:latin typeface="VNI-Times" pitchFamily="2" charset="0"/>
              </a:rPr>
              <a:t> </a:t>
            </a:r>
            <a:r>
              <a:rPr lang="en-US" sz="2400" b="1" dirty="0" err="1">
                <a:solidFill>
                  <a:srgbClr val="3333FF"/>
                </a:solidFill>
                <a:latin typeface="VNI-Times" pitchFamily="2" charset="0"/>
              </a:rPr>
              <a:t>xeùt</a:t>
            </a:r>
            <a:r>
              <a:rPr lang="en-US" sz="2400" b="1" dirty="0">
                <a:solidFill>
                  <a:srgbClr val="3333FF"/>
                </a:solidFill>
                <a:latin typeface="VNI-Times" pitchFamily="2" charset="0"/>
              </a:rPr>
              <a:t>:</a:t>
            </a:r>
            <a:r>
              <a:rPr lang="en-US" sz="2400" b="1" dirty="0">
                <a:solidFill>
                  <a:schemeClr val="tx2"/>
                </a:solidFill>
                <a:latin typeface="VNI-Times" pitchFamily="2" charset="0"/>
              </a:rPr>
              <a:t>  </a:t>
            </a:r>
          </a:p>
        </p:txBody>
      </p:sp>
      <p:graphicFrame>
        <p:nvGraphicFramePr>
          <p:cNvPr id="10376" name="Object 136"/>
          <p:cNvGraphicFramePr>
            <a:graphicFrameLocks noChangeAspect="1"/>
          </p:cNvGraphicFramePr>
          <p:nvPr/>
        </p:nvGraphicFramePr>
        <p:xfrm>
          <a:off x="342900" y="3886200"/>
          <a:ext cx="1790700" cy="990600"/>
        </p:xfrm>
        <a:graphic>
          <a:graphicData uri="http://schemas.openxmlformats.org/presentationml/2006/ole">
            <mc:AlternateContent xmlns:mc="http://schemas.openxmlformats.org/markup-compatibility/2006">
              <mc:Choice xmlns:v="urn:schemas-microsoft-com:vml" Requires="v">
                <p:oleObj spid="_x0000_s4225" name="Equation" r:id="rId8" imgW="672840" imgH="393480" progId="Equation.DSMT4">
                  <p:embed/>
                </p:oleObj>
              </mc:Choice>
              <mc:Fallback>
                <p:oleObj name="Equation" r:id="rId8" imgW="67284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 y="3886200"/>
                        <a:ext cx="17907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90" name="Group 150"/>
          <p:cNvGrpSpPr>
            <a:grpSpLocks/>
          </p:cNvGrpSpPr>
          <p:nvPr/>
        </p:nvGrpSpPr>
        <p:grpSpPr bwMode="auto">
          <a:xfrm>
            <a:off x="1219200" y="4667250"/>
            <a:ext cx="3429000" cy="514350"/>
            <a:chOff x="1488" y="2604"/>
            <a:chExt cx="2160" cy="324"/>
          </a:xfrm>
        </p:grpSpPr>
        <p:sp>
          <p:nvSpPr>
            <p:cNvPr id="10387" name="Text Box 147"/>
            <p:cNvSpPr txBox="1">
              <a:spLocks noChangeArrowheads="1"/>
            </p:cNvSpPr>
            <p:nvPr/>
          </p:nvSpPr>
          <p:spPr bwMode="auto">
            <a:xfrm>
              <a:off x="1488" y="2604"/>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err="1">
                  <a:solidFill>
                    <a:srgbClr val="3333FF"/>
                  </a:solidFill>
                  <a:latin typeface="VNI-Times" pitchFamily="2" charset="0"/>
                </a:rPr>
                <a:t>Thöôøng</a:t>
              </a:r>
              <a:r>
                <a:rPr lang="en-US" sz="2400" b="1" dirty="0">
                  <a:solidFill>
                    <a:srgbClr val="3333FF"/>
                  </a:solidFill>
                  <a:latin typeface="VNI-Times" pitchFamily="2" charset="0"/>
                </a:rPr>
                <a:t> </a:t>
              </a:r>
              <a:r>
                <a:rPr lang="en-US" sz="2400" b="1" dirty="0" err="1">
                  <a:solidFill>
                    <a:srgbClr val="3333FF"/>
                  </a:solidFill>
                  <a:latin typeface="VNI-Times" pitchFamily="2" charset="0"/>
                </a:rPr>
                <a:t>laáy</a:t>
              </a:r>
              <a:r>
                <a:rPr lang="en-US" sz="2400" b="1" dirty="0">
                  <a:solidFill>
                    <a:schemeClr val="tx2"/>
                  </a:solidFill>
                  <a:latin typeface="VNI-Times" pitchFamily="2" charset="0"/>
                </a:rPr>
                <a:t>  </a:t>
              </a:r>
            </a:p>
          </p:txBody>
        </p:sp>
        <p:graphicFrame>
          <p:nvGraphicFramePr>
            <p:cNvPr id="10388" name="Object 148"/>
            <p:cNvGraphicFramePr>
              <a:graphicFrameLocks noChangeAspect="1"/>
            </p:cNvGraphicFramePr>
            <p:nvPr/>
          </p:nvGraphicFramePr>
          <p:xfrm>
            <a:off x="2522" y="2679"/>
            <a:ext cx="838" cy="249"/>
          </p:xfrm>
          <a:graphic>
            <a:graphicData uri="http://schemas.openxmlformats.org/presentationml/2006/ole">
              <mc:AlternateContent xmlns:mc="http://schemas.openxmlformats.org/markup-compatibility/2006">
                <mc:Choice xmlns:v="urn:schemas-microsoft-com:vml" Requires="v">
                  <p:oleObj spid="_x0000_s4226" name="Equation" r:id="rId10" imgW="596880" imgH="203040" progId="Equation.DSMT4">
                    <p:embed/>
                  </p:oleObj>
                </mc:Choice>
                <mc:Fallback>
                  <p:oleObj name="Equation" r:id="rId10" imgW="5968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2" y="2679"/>
                          <a:ext cx="838"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404" name="Group 164"/>
          <p:cNvGrpSpPr>
            <a:grpSpLocks/>
          </p:cNvGrpSpPr>
          <p:nvPr/>
        </p:nvGrpSpPr>
        <p:grpSpPr bwMode="auto">
          <a:xfrm>
            <a:off x="2362200" y="4191000"/>
            <a:ext cx="2921000" cy="427038"/>
            <a:chOff x="1392" y="2736"/>
            <a:chExt cx="1840" cy="269"/>
          </a:xfrm>
        </p:grpSpPr>
        <p:sp>
          <p:nvSpPr>
            <p:cNvPr id="10393" name="Rectangle 153"/>
            <p:cNvSpPr>
              <a:spLocks noChangeArrowheads="1"/>
            </p:cNvSpPr>
            <p:nvPr/>
          </p:nvSpPr>
          <p:spPr bwMode="auto">
            <a:xfrm>
              <a:off x="2112" y="2736"/>
              <a:ext cx="11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dirty="0">
                  <a:solidFill>
                    <a:srgbClr val="0000FF"/>
                  </a:solidFill>
                  <a:latin typeface="Times New Roman" pitchFamily="18" charset="0"/>
                </a:rPr>
                <a:t>3,1415926...</a:t>
              </a:r>
              <a:endParaRPr lang="en-US" sz="2800" dirty="0"/>
            </a:p>
          </p:txBody>
        </p:sp>
        <p:sp>
          <p:nvSpPr>
            <p:cNvPr id="10394" name="Rectangle 154"/>
            <p:cNvSpPr>
              <a:spLocks noChangeArrowheads="1"/>
            </p:cNvSpPr>
            <p:nvPr/>
          </p:nvSpPr>
          <p:spPr bwMode="auto">
            <a:xfrm>
              <a:off x="1392" y="2755"/>
              <a:ext cx="118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1" i="1" dirty="0" err="1">
                  <a:solidFill>
                    <a:srgbClr val="0000FF"/>
                  </a:solidFill>
                  <a:latin typeface="VNI-Times" pitchFamily="2" charset="0"/>
                </a:rPr>
                <a:t>Vôùi</a:t>
              </a:r>
              <a:r>
                <a:rPr lang="en-US" sz="2400" b="1" i="1" dirty="0">
                  <a:solidFill>
                    <a:srgbClr val="0000FF"/>
                  </a:solidFill>
                  <a:latin typeface="VNI-Times" pitchFamily="2" charset="0"/>
                </a:rPr>
                <a:t>  </a:t>
              </a:r>
              <a:r>
                <a:rPr lang="en-US" sz="2400" b="1" i="1" dirty="0">
                  <a:solidFill>
                    <a:srgbClr val="0000FF"/>
                  </a:solidFill>
                  <a:latin typeface="Symbol" pitchFamily="18" charset="2"/>
                </a:rPr>
                <a:t>p =  </a:t>
              </a:r>
              <a:endParaRPr lang="en-US" sz="2400" b="1" dirty="0"/>
            </a:p>
          </p:txBody>
        </p:sp>
      </p:grpSp>
      <p:sp>
        <p:nvSpPr>
          <p:cNvPr id="10419" name="Line 179"/>
          <p:cNvSpPr>
            <a:spLocks noChangeShapeType="1"/>
          </p:cNvSpPr>
          <p:nvPr/>
        </p:nvSpPr>
        <p:spPr bwMode="auto">
          <a:xfrm>
            <a:off x="7410450" y="5932488"/>
            <a:ext cx="0" cy="7620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0" name="Line 180"/>
          <p:cNvSpPr>
            <a:spLocks noChangeShapeType="1"/>
          </p:cNvSpPr>
          <p:nvPr/>
        </p:nvSpPr>
        <p:spPr bwMode="auto">
          <a:xfrm>
            <a:off x="1600200" y="5943600"/>
            <a:ext cx="0" cy="7620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5" name="Group 235"/>
          <p:cNvGrpSpPr>
            <a:grpSpLocks/>
          </p:cNvGrpSpPr>
          <p:nvPr/>
        </p:nvGrpSpPr>
        <p:grpSpPr bwMode="auto">
          <a:xfrm>
            <a:off x="608836" y="4036248"/>
            <a:ext cx="1962150" cy="1978025"/>
            <a:chOff x="456" y="2546"/>
            <a:chExt cx="1224" cy="1246"/>
          </a:xfrm>
        </p:grpSpPr>
        <p:sp>
          <p:nvSpPr>
            <p:cNvPr id="10476" name="Oval 236"/>
            <p:cNvSpPr>
              <a:spLocks noChangeArrowheads="1"/>
            </p:cNvSpPr>
            <p:nvPr/>
          </p:nvSpPr>
          <p:spPr bwMode="auto">
            <a:xfrm>
              <a:off x="456" y="2546"/>
              <a:ext cx="1224" cy="1196"/>
            </a:xfrm>
            <a:prstGeom prst="ellipse">
              <a:avLst/>
            </a:prstGeom>
            <a:solidFill>
              <a:srgbClr val="FFFF00"/>
            </a:solidFill>
            <a:ln w="381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77" name="Group 237"/>
            <p:cNvGrpSpPr>
              <a:grpSpLocks/>
            </p:cNvGrpSpPr>
            <p:nvPr/>
          </p:nvGrpSpPr>
          <p:grpSpPr bwMode="auto">
            <a:xfrm>
              <a:off x="943" y="3491"/>
              <a:ext cx="317" cy="301"/>
              <a:chOff x="3936" y="2592"/>
              <a:chExt cx="297" cy="288"/>
            </a:xfrm>
          </p:grpSpPr>
          <p:sp>
            <p:nvSpPr>
              <p:cNvPr id="10478" name="Text Box 238"/>
              <p:cNvSpPr txBox="1">
                <a:spLocks noChangeArrowheads="1"/>
              </p:cNvSpPr>
              <p:nvPr/>
            </p:nvSpPr>
            <p:spPr bwMode="auto">
              <a:xfrm>
                <a:off x="3936" y="2592"/>
                <a:ext cx="297"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3333FF"/>
                    </a:solidFill>
                  </a:rPr>
                  <a:t>A</a:t>
                </a:r>
              </a:p>
            </p:txBody>
          </p:sp>
          <p:sp>
            <p:nvSpPr>
              <p:cNvPr id="10479" name="Line 239"/>
              <p:cNvSpPr>
                <a:spLocks noChangeShapeType="1"/>
              </p:cNvSpPr>
              <p:nvPr/>
            </p:nvSpPr>
            <p:spPr bwMode="auto">
              <a:xfrm>
                <a:off x="4050" y="278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80" name="Group 240"/>
            <p:cNvGrpSpPr>
              <a:grpSpLocks/>
            </p:cNvGrpSpPr>
            <p:nvPr/>
          </p:nvGrpSpPr>
          <p:grpSpPr bwMode="auto">
            <a:xfrm>
              <a:off x="975" y="2842"/>
              <a:ext cx="681" cy="442"/>
              <a:chOff x="975" y="2842"/>
              <a:chExt cx="681" cy="442"/>
            </a:xfrm>
          </p:grpSpPr>
          <p:grpSp>
            <p:nvGrpSpPr>
              <p:cNvPr id="10481" name="Group 241"/>
              <p:cNvGrpSpPr>
                <a:grpSpLocks/>
              </p:cNvGrpSpPr>
              <p:nvPr/>
            </p:nvGrpSpPr>
            <p:grpSpPr bwMode="auto">
              <a:xfrm>
                <a:off x="1088" y="2954"/>
                <a:ext cx="568" cy="212"/>
                <a:chOff x="3696" y="2208"/>
                <a:chExt cx="576" cy="194"/>
              </a:xfrm>
            </p:grpSpPr>
            <p:sp>
              <p:nvSpPr>
                <p:cNvPr id="10482" name="Line 242"/>
                <p:cNvSpPr>
                  <a:spLocks noChangeShapeType="1"/>
                </p:cNvSpPr>
                <p:nvPr/>
              </p:nvSpPr>
              <p:spPr bwMode="auto">
                <a:xfrm>
                  <a:off x="3696" y="2400"/>
                  <a:ext cx="576" cy="0"/>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3" name="Text Box 243"/>
                <p:cNvSpPr txBox="1">
                  <a:spLocks noChangeArrowheads="1"/>
                </p:cNvSpPr>
                <p:nvPr/>
              </p:nvSpPr>
              <p:spPr bwMode="auto">
                <a:xfrm>
                  <a:off x="3793" y="2208"/>
                  <a:ext cx="4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3333FF"/>
                      </a:solidFill>
                    </a:rPr>
                    <a:t>2 cm</a:t>
                  </a:r>
                </a:p>
              </p:txBody>
            </p:sp>
          </p:grpSp>
          <p:sp>
            <p:nvSpPr>
              <p:cNvPr id="10484" name="Text Box 244"/>
              <p:cNvSpPr txBox="1">
                <a:spLocks noChangeArrowheads="1"/>
              </p:cNvSpPr>
              <p:nvPr/>
            </p:nvSpPr>
            <p:spPr bwMode="auto">
              <a:xfrm>
                <a:off x="975" y="2842"/>
                <a:ext cx="17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3333FF"/>
                    </a:solidFill>
                  </a:rPr>
                  <a:t>.</a:t>
                </a:r>
              </a:p>
            </p:txBody>
          </p:sp>
        </p:grpSp>
      </p:grpSp>
      <p:grpSp>
        <p:nvGrpSpPr>
          <p:cNvPr id="10446" name="Group 206"/>
          <p:cNvGrpSpPr>
            <a:grpSpLocks/>
          </p:cNvGrpSpPr>
          <p:nvPr/>
        </p:nvGrpSpPr>
        <p:grpSpPr bwMode="auto">
          <a:xfrm>
            <a:off x="619948" y="4047822"/>
            <a:ext cx="1962150" cy="1978025"/>
            <a:chOff x="456" y="2546"/>
            <a:chExt cx="1224" cy="1246"/>
          </a:xfrm>
        </p:grpSpPr>
        <p:sp>
          <p:nvSpPr>
            <p:cNvPr id="10447" name="Oval 207"/>
            <p:cNvSpPr>
              <a:spLocks noChangeArrowheads="1"/>
            </p:cNvSpPr>
            <p:nvPr/>
          </p:nvSpPr>
          <p:spPr bwMode="auto">
            <a:xfrm>
              <a:off x="456" y="2546"/>
              <a:ext cx="1224" cy="1196"/>
            </a:xfrm>
            <a:prstGeom prst="ellipse">
              <a:avLst/>
            </a:prstGeom>
            <a:solidFill>
              <a:srgbClr val="FFFF00"/>
            </a:solidFill>
            <a:ln w="381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48" name="Group 208"/>
            <p:cNvGrpSpPr>
              <a:grpSpLocks/>
            </p:cNvGrpSpPr>
            <p:nvPr/>
          </p:nvGrpSpPr>
          <p:grpSpPr bwMode="auto">
            <a:xfrm>
              <a:off x="943" y="3491"/>
              <a:ext cx="317" cy="301"/>
              <a:chOff x="3936" y="2592"/>
              <a:chExt cx="297" cy="288"/>
            </a:xfrm>
          </p:grpSpPr>
          <p:sp>
            <p:nvSpPr>
              <p:cNvPr id="10449" name="Text Box 209"/>
              <p:cNvSpPr txBox="1">
                <a:spLocks noChangeArrowheads="1"/>
              </p:cNvSpPr>
              <p:nvPr/>
            </p:nvSpPr>
            <p:spPr bwMode="auto">
              <a:xfrm>
                <a:off x="3936" y="2592"/>
                <a:ext cx="297"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3333FF"/>
                    </a:solidFill>
                  </a:rPr>
                  <a:t>A</a:t>
                </a:r>
              </a:p>
            </p:txBody>
          </p:sp>
          <p:sp>
            <p:nvSpPr>
              <p:cNvPr id="10450" name="Line 210"/>
              <p:cNvSpPr>
                <a:spLocks noChangeShapeType="1"/>
              </p:cNvSpPr>
              <p:nvPr/>
            </p:nvSpPr>
            <p:spPr bwMode="auto">
              <a:xfrm>
                <a:off x="4050" y="2784"/>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51" name="Group 211"/>
            <p:cNvGrpSpPr>
              <a:grpSpLocks/>
            </p:cNvGrpSpPr>
            <p:nvPr/>
          </p:nvGrpSpPr>
          <p:grpSpPr bwMode="auto">
            <a:xfrm>
              <a:off x="975" y="2842"/>
              <a:ext cx="681" cy="442"/>
              <a:chOff x="975" y="2842"/>
              <a:chExt cx="681" cy="442"/>
            </a:xfrm>
          </p:grpSpPr>
          <p:grpSp>
            <p:nvGrpSpPr>
              <p:cNvPr id="10452" name="Group 212"/>
              <p:cNvGrpSpPr>
                <a:grpSpLocks/>
              </p:cNvGrpSpPr>
              <p:nvPr/>
            </p:nvGrpSpPr>
            <p:grpSpPr bwMode="auto">
              <a:xfrm>
                <a:off x="1088" y="2954"/>
                <a:ext cx="568" cy="212"/>
                <a:chOff x="3696" y="2208"/>
                <a:chExt cx="576" cy="194"/>
              </a:xfrm>
            </p:grpSpPr>
            <p:sp>
              <p:nvSpPr>
                <p:cNvPr id="10453" name="Line 213"/>
                <p:cNvSpPr>
                  <a:spLocks noChangeShapeType="1"/>
                </p:cNvSpPr>
                <p:nvPr/>
              </p:nvSpPr>
              <p:spPr bwMode="auto">
                <a:xfrm>
                  <a:off x="3696" y="2400"/>
                  <a:ext cx="576" cy="0"/>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4" name="Text Box 214"/>
                <p:cNvSpPr txBox="1">
                  <a:spLocks noChangeArrowheads="1"/>
                </p:cNvSpPr>
                <p:nvPr/>
              </p:nvSpPr>
              <p:spPr bwMode="auto">
                <a:xfrm>
                  <a:off x="3793" y="2208"/>
                  <a:ext cx="4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3333FF"/>
                      </a:solidFill>
                    </a:rPr>
                    <a:t>2 cm</a:t>
                  </a:r>
                </a:p>
              </p:txBody>
            </p:sp>
          </p:grpSp>
          <p:sp>
            <p:nvSpPr>
              <p:cNvPr id="10455" name="Text Box 215"/>
              <p:cNvSpPr txBox="1">
                <a:spLocks noChangeArrowheads="1"/>
              </p:cNvSpPr>
              <p:nvPr/>
            </p:nvSpPr>
            <p:spPr bwMode="auto">
              <a:xfrm>
                <a:off x="975" y="2842"/>
                <a:ext cx="17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3333FF"/>
                    </a:solidFill>
                  </a:rPr>
                  <a:t>.</a:t>
                </a:r>
              </a:p>
            </p:txBody>
          </p:sp>
        </p:grpSp>
      </p:grpSp>
      <p:sp>
        <p:nvSpPr>
          <p:cNvPr id="10308" name="Line 68"/>
          <p:cNvSpPr>
            <a:spLocks noChangeShapeType="1"/>
          </p:cNvSpPr>
          <p:nvPr/>
        </p:nvSpPr>
        <p:spPr bwMode="auto">
          <a:xfrm>
            <a:off x="1600200" y="5791200"/>
            <a:ext cx="5791200" cy="0"/>
          </a:xfrm>
          <a:prstGeom prst="line">
            <a:avLst/>
          </a:prstGeom>
          <a:noFill/>
          <a:ln w="9525">
            <a:solidFill>
              <a:schemeClr val="tx1"/>
            </a:solidFill>
            <a:prstDash val="lg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graphicFrame>
            <p:nvGraphicFramePr>
              <p:cNvPr id="72" name="Group 134"/>
              <p:cNvGraphicFramePr>
                <a:graphicFrameLocks noGrp="1"/>
              </p:cNvGraphicFramePr>
              <p:nvPr>
                <p:ph sz="half" idx="1"/>
                <p:extLst>
                  <p:ext uri="{D42A27DB-BD31-4B8C-83A1-F6EECF244321}">
                    <p14:modId xmlns:p14="http://schemas.microsoft.com/office/powerpoint/2010/main" val="3284978160"/>
                  </p:ext>
                </p:extLst>
              </p:nvPr>
            </p:nvGraphicFramePr>
            <p:xfrm>
              <a:off x="541772" y="265468"/>
              <a:ext cx="8382000" cy="2879090"/>
            </p:xfrm>
            <a:graphic>
              <a:graphicData uri="http://schemas.openxmlformats.org/drawingml/2006/table">
                <a:tbl>
                  <a:tblPr/>
                  <a:tblGrid>
                    <a:gridCol w="1828800">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673225">
                      <a:extLst>
                        <a:ext uri="{9D8B030D-6E8A-4147-A177-3AD203B41FA5}">
                          <a16:colId xmlns:a16="http://schemas.microsoft.com/office/drawing/2014/main" val="20002"/>
                        </a:ext>
                      </a:extLst>
                    </a:gridCol>
                    <a:gridCol w="1677987">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Đường</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tròn</a:t>
                          </a: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1</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2</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3</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4</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Độ</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dài</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đường</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tròn</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sz="2000" b="1" i="1" u="none" strike="noStrike" cap="none" normalizeH="0" baseline="0" smtClean="0">
                                        <a:ln>
                                          <a:noFill/>
                                        </a:ln>
                                        <a:solidFill>
                                          <a:srgbClr val="3333FF"/>
                                        </a:solidFill>
                                        <a:effectLst/>
                                        <a:latin typeface="Cambria Math" panose="02040503050406030204" pitchFamily="18" charset="0"/>
                                        <a:cs typeface="Times New Roman" pitchFamily="18" charset="0"/>
                                      </a:rPr>
                                    </m:ctrlPr>
                                  </m:fPr>
                                  <m:num>
                                    <m:r>
                                      <a:rPr kumimoji="0" lang="en-US" sz="2000" b="1" i="1" u="none" strike="noStrike" cap="none" normalizeH="0" baseline="0" smtClean="0">
                                        <a:ln>
                                          <a:noFill/>
                                        </a:ln>
                                        <a:solidFill>
                                          <a:srgbClr val="3333FF"/>
                                        </a:solidFill>
                                        <a:effectLst/>
                                        <a:latin typeface="Cambria Math"/>
                                        <a:cs typeface="Times New Roman" pitchFamily="18" charset="0"/>
                                      </a:rPr>
                                      <m:t>𝑪</m:t>
                                    </m:r>
                                  </m:num>
                                  <m:den>
                                    <m:r>
                                      <a:rPr kumimoji="0" lang="en-US" sz="2000" b="1" i="1" u="none" strike="noStrike" cap="none" normalizeH="0" baseline="0" smtClean="0">
                                        <a:ln>
                                          <a:noFill/>
                                        </a:ln>
                                        <a:solidFill>
                                          <a:srgbClr val="3333FF"/>
                                        </a:solidFill>
                                        <a:effectLst/>
                                        <a:latin typeface="Cambria Math"/>
                                        <a:cs typeface="Times New Roman" pitchFamily="18" charset="0"/>
                                      </a:rPr>
                                      <m:t>𝒅</m:t>
                                    </m:r>
                                  </m:den>
                                </m:f>
                              </m:oMath>
                            </m:oMathPara>
                          </a14:m>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72" name="Group 134"/>
              <p:cNvGraphicFramePr>
                <a:graphicFrameLocks noGrp="1"/>
              </p:cNvGraphicFramePr>
              <p:nvPr>
                <p:ph sz="half" idx="1"/>
                <p:extLst>
                  <p:ext uri="{D42A27DB-BD31-4B8C-83A1-F6EECF244321}">
                    <p14:modId xmlns:p14="http://schemas.microsoft.com/office/powerpoint/2010/main" val="3284978160"/>
                  </p:ext>
                </p:extLst>
              </p:nvPr>
            </p:nvGraphicFramePr>
            <p:xfrm>
              <a:off x="541772" y="265468"/>
              <a:ext cx="8382000" cy="2879090"/>
            </p:xfrm>
            <a:graphic>
              <a:graphicData uri="http://schemas.openxmlformats.org/drawingml/2006/table">
                <a:tbl>
                  <a:tblPr/>
                  <a:tblGrid>
                    <a:gridCol w="1828800"/>
                    <a:gridCol w="1525588"/>
                    <a:gridCol w="1673225"/>
                    <a:gridCol w="1677987"/>
                    <a:gridCol w="16764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Đường</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tròn</a:t>
                          </a: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1</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2</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3</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(O</a:t>
                          </a:r>
                          <a:r>
                            <a:rPr kumimoji="0" lang="en-US" sz="2000" b="1" i="0" u="none" strike="noStrike" cap="none" normalizeH="0" baseline="-25000" dirty="0" smtClean="0">
                              <a:ln>
                                <a:noFill/>
                              </a:ln>
                              <a:solidFill>
                                <a:srgbClr val="3333FF"/>
                              </a:solidFill>
                              <a:effectLst/>
                              <a:latin typeface="Times New Roman" pitchFamily="18" charset="0"/>
                              <a:cs typeface="Times New Roman" pitchFamily="18" charset="0"/>
                            </a:rPr>
                            <a:t>4</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Độ</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dài</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đường</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3333FF"/>
                              </a:solidFill>
                              <a:effectLst/>
                              <a:latin typeface="Times New Roman" pitchFamily="18" charset="0"/>
                              <a:cs typeface="Times New Roman" pitchFamily="18" charset="0"/>
                            </a:rPr>
                            <a:t>tròn</a:t>
                          </a: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12"/>
                          <a:stretch>
                            <a:fillRect l="-667" t="-305085" r="-360333" b="-4237"/>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mc:Fallback>
      </mc:AlternateContent>
      <p:sp>
        <p:nvSpPr>
          <p:cNvPr id="73" name="TextBox 72"/>
          <p:cNvSpPr txBox="1"/>
          <p:nvPr/>
        </p:nvSpPr>
        <p:spPr>
          <a:xfrm>
            <a:off x="0" y="34636"/>
            <a:ext cx="8763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?1.</a:t>
            </a:r>
            <a:endParaRPr lang="en-US" sz="2400" b="1" dirty="0">
              <a:solidFill>
                <a:srgbClr val="FF0000"/>
              </a:solidFill>
              <a:latin typeface="Times New Roman" pitchFamily="18" charset="0"/>
              <a:cs typeface="Times New Roman" pitchFamily="18" charset="0"/>
            </a:endParaRPr>
          </a:p>
        </p:txBody>
      </p:sp>
      <p:sp>
        <p:nvSpPr>
          <p:cNvPr id="74" name="Text Box 76"/>
          <p:cNvSpPr txBox="1">
            <a:spLocks noChangeArrowheads="1"/>
          </p:cNvSpPr>
          <p:nvPr/>
        </p:nvSpPr>
        <p:spPr bwMode="auto">
          <a:xfrm>
            <a:off x="2362200" y="1143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FF00FF"/>
                </a:solidFill>
              </a:rPr>
              <a:t>12,56 cm</a:t>
            </a:r>
          </a:p>
        </p:txBody>
      </p:sp>
      <p:sp>
        <p:nvSpPr>
          <p:cNvPr id="75" name="Text Box 120"/>
          <p:cNvSpPr txBox="1">
            <a:spLocks noChangeArrowheads="1"/>
          </p:cNvSpPr>
          <p:nvPr/>
        </p:nvSpPr>
        <p:spPr bwMode="auto">
          <a:xfrm>
            <a:off x="2459483" y="1828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339933"/>
                </a:solidFill>
              </a:rPr>
              <a:t>4 cm</a:t>
            </a:r>
          </a:p>
        </p:txBody>
      </p:sp>
      <p:sp>
        <p:nvSpPr>
          <p:cNvPr id="76" name="Text Box 121"/>
          <p:cNvSpPr txBox="1">
            <a:spLocks noChangeArrowheads="1"/>
          </p:cNvSpPr>
          <p:nvPr/>
        </p:nvSpPr>
        <p:spPr bwMode="auto">
          <a:xfrm>
            <a:off x="2499807" y="2590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FF0000"/>
                </a:solidFill>
              </a:rPr>
              <a:t>3,14</a:t>
            </a:r>
          </a:p>
        </p:txBody>
      </p:sp>
      <p:sp>
        <p:nvSpPr>
          <p:cNvPr id="77" name="Text Box 79"/>
          <p:cNvSpPr txBox="1">
            <a:spLocks noChangeArrowheads="1"/>
          </p:cNvSpPr>
          <p:nvPr/>
        </p:nvSpPr>
        <p:spPr bwMode="auto">
          <a:xfrm>
            <a:off x="5774532" y="1112044"/>
            <a:ext cx="1181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latin typeface="Times New Roman" pitchFamily="18" charset="0"/>
              </a:rPr>
              <a:t>6,283</a:t>
            </a:r>
          </a:p>
        </p:txBody>
      </p:sp>
      <p:sp>
        <p:nvSpPr>
          <p:cNvPr id="78" name="Text Box 76"/>
          <p:cNvSpPr txBox="1">
            <a:spLocks noChangeArrowheads="1"/>
          </p:cNvSpPr>
          <p:nvPr/>
        </p:nvSpPr>
        <p:spPr bwMode="auto">
          <a:xfrm>
            <a:off x="6019800" y="1794164"/>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dirty="0">
                <a:latin typeface="Times New Roman" pitchFamily="18" charset="0"/>
              </a:rPr>
              <a:t>2</a:t>
            </a:r>
          </a:p>
        </p:txBody>
      </p:sp>
      <p:sp>
        <p:nvSpPr>
          <p:cNvPr id="79" name="Text Box 80"/>
          <p:cNvSpPr txBox="1">
            <a:spLocks noChangeArrowheads="1"/>
          </p:cNvSpPr>
          <p:nvPr/>
        </p:nvSpPr>
        <p:spPr bwMode="auto">
          <a:xfrm>
            <a:off x="5869782" y="2583873"/>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latin typeface="Times New Roman" pitchFamily="18" charset="0"/>
              </a:rPr>
              <a:t>3,142</a:t>
            </a:r>
          </a:p>
        </p:txBody>
      </p:sp>
      <p:sp>
        <p:nvSpPr>
          <p:cNvPr id="80" name="Text Box 49"/>
          <p:cNvSpPr txBox="1">
            <a:spLocks noChangeArrowheads="1"/>
          </p:cNvSpPr>
          <p:nvPr/>
        </p:nvSpPr>
        <p:spPr bwMode="auto">
          <a:xfrm>
            <a:off x="4236606" y="1070479"/>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latin typeface="Times New Roman" pitchFamily="18" charset="0"/>
              </a:rPr>
              <a:t>9,43</a:t>
            </a:r>
          </a:p>
        </p:txBody>
      </p:sp>
      <p:sp>
        <p:nvSpPr>
          <p:cNvPr id="81" name="Text Box 50"/>
          <p:cNvSpPr txBox="1">
            <a:spLocks noChangeArrowheads="1"/>
          </p:cNvSpPr>
          <p:nvPr/>
        </p:nvSpPr>
        <p:spPr bwMode="auto">
          <a:xfrm>
            <a:off x="4366491" y="1767681"/>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dirty="0">
                <a:latin typeface="Times New Roman" pitchFamily="18" charset="0"/>
              </a:rPr>
              <a:t>3</a:t>
            </a:r>
          </a:p>
        </p:txBody>
      </p:sp>
      <p:sp>
        <p:nvSpPr>
          <p:cNvPr id="82" name="Text Box 51"/>
          <p:cNvSpPr txBox="1">
            <a:spLocks noChangeArrowheads="1"/>
          </p:cNvSpPr>
          <p:nvPr/>
        </p:nvSpPr>
        <p:spPr bwMode="auto">
          <a:xfrm>
            <a:off x="4238625" y="2542309"/>
            <a:ext cx="106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latin typeface="Times New Roman" pitchFamily="18" charset="0"/>
              </a:rPr>
              <a:t>3,143</a:t>
            </a:r>
          </a:p>
        </p:txBody>
      </p:sp>
      <p:sp>
        <p:nvSpPr>
          <p:cNvPr id="83" name="Text Box 77"/>
          <p:cNvSpPr txBox="1">
            <a:spLocks noChangeArrowheads="1"/>
          </p:cNvSpPr>
          <p:nvPr/>
        </p:nvSpPr>
        <p:spPr bwMode="auto">
          <a:xfrm>
            <a:off x="7439026" y="1125465"/>
            <a:ext cx="1187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latin typeface="Times New Roman" pitchFamily="18" charset="0"/>
              </a:rPr>
              <a:t>3,141</a:t>
            </a:r>
          </a:p>
        </p:txBody>
      </p:sp>
      <p:sp>
        <p:nvSpPr>
          <p:cNvPr id="84" name="Text Box 75"/>
          <p:cNvSpPr txBox="1">
            <a:spLocks noChangeArrowheads="1"/>
          </p:cNvSpPr>
          <p:nvPr/>
        </p:nvSpPr>
        <p:spPr bwMode="auto">
          <a:xfrm>
            <a:off x="7561263" y="1782762"/>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dirty="0">
                <a:latin typeface="Times New Roman" pitchFamily="18" charset="0"/>
              </a:rPr>
              <a:t>1</a:t>
            </a:r>
          </a:p>
        </p:txBody>
      </p:sp>
      <p:sp>
        <p:nvSpPr>
          <p:cNvPr id="85" name="Text Box 78"/>
          <p:cNvSpPr txBox="1">
            <a:spLocks noChangeArrowheads="1"/>
          </p:cNvSpPr>
          <p:nvPr/>
        </p:nvSpPr>
        <p:spPr bwMode="auto">
          <a:xfrm>
            <a:off x="7439026" y="252888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latin typeface="Times New Roman" pitchFamily="18" charset="0"/>
              </a:rPr>
              <a:t>3,141</a:t>
            </a:r>
          </a:p>
        </p:txBody>
      </p:sp>
      <p:sp>
        <p:nvSpPr>
          <p:cNvPr id="2" name="Rectangle 1"/>
          <p:cNvSpPr/>
          <p:nvPr/>
        </p:nvSpPr>
        <p:spPr>
          <a:xfrm>
            <a:off x="525788" y="1821918"/>
            <a:ext cx="1836412" cy="400110"/>
          </a:xfrm>
          <a:prstGeom prst="rect">
            <a:avLst/>
          </a:prstGeom>
        </p:spPr>
        <p:txBody>
          <a:bodyPr wrap="square">
            <a:spAutoFit/>
          </a:bodyPr>
          <a:lstStyle/>
          <a:p>
            <a:pPr lvl="0" algn="ctr" fontAlgn="base">
              <a:spcBef>
                <a:spcPct val="20000"/>
              </a:spcBef>
              <a:spcAft>
                <a:spcPct val="0"/>
              </a:spcAft>
            </a:pPr>
            <a:r>
              <a:rPr lang="en-US" sz="2000" b="1" dirty="0" err="1">
                <a:solidFill>
                  <a:srgbClr val="3333FF"/>
                </a:solidFill>
                <a:latin typeface="Times New Roman" pitchFamily="18" charset="0"/>
                <a:cs typeface="Times New Roman" pitchFamily="18" charset="0"/>
              </a:rPr>
              <a:t>Đường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kính</a:t>
            </a:r>
            <a:r>
              <a:rPr lang="en-US" sz="2000" b="1" dirty="0">
                <a:solidFill>
                  <a:srgbClr val="3333FF"/>
                </a:solidFill>
                <a:latin typeface="Times New Roman" pitchFamily="18" charset="0"/>
                <a:cs typeface="Times New Roman" pitchFamily="18" charset="0"/>
              </a:rPr>
              <a:t>(d)</a:t>
            </a:r>
          </a:p>
        </p:txBody>
      </p:sp>
    </p:spTree>
    <p:extLst>
      <p:ext uri="{BB962C8B-B14F-4D97-AF65-F5344CB8AC3E}">
        <p14:creationId xmlns:p14="http://schemas.microsoft.com/office/powerpoint/2010/main" val="2902699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randombar(horizontal)">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0288"/>
                                        </p:tgtEl>
                                        <p:attrNameLst>
                                          <p:attrName>style.visibility</p:attrName>
                                        </p:attrNameLst>
                                      </p:cBhvr>
                                      <p:to>
                                        <p:strVal val="visible"/>
                                      </p:to>
                                    </p:set>
                                    <p:animEffect transition="in" filter="strips(upRight)">
                                      <p:cBhvr>
                                        <p:cTn id="15" dur="500"/>
                                        <p:tgtEl>
                                          <p:spTgt spid="102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47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446"/>
                                        </p:tgtEl>
                                        <p:attrNameLst>
                                          <p:attrName>style.visibility</p:attrName>
                                        </p:attrNameLst>
                                      </p:cBhvr>
                                      <p:to>
                                        <p:strVal val="visible"/>
                                      </p:to>
                                    </p:set>
                                  </p:childTnLst>
                                </p:cTn>
                              </p:par>
                              <p:par>
                                <p:cTn id="24" presetID="4" presetClass="exit" presetSubtype="16" fill="hold" nodeType="withEffect">
                                  <p:stCondLst>
                                    <p:cond delay="0"/>
                                  </p:stCondLst>
                                  <p:childTnLst>
                                    <p:animEffect transition="out" filter="box(in)">
                                      <p:cBhvr>
                                        <p:cTn id="25" dur="500"/>
                                        <p:tgtEl>
                                          <p:spTgt spid="10475"/>
                                        </p:tgtEl>
                                      </p:cBhvr>
                                    </p:animEffect>
                                    <p:set>
                                      <p:cBhvr>
                                        <p:cTn id="26" dur="1" fill="hold">
                                          <p:stCondLst>
                                            <p:cond delay="499"/>
                                          </p:stCondLst>
                                        </p:cTn>
                                        <p:tgtEl>
                                          <p:spTgt spid="10475"/>
                                        </p:tgtEl>
                                        <p:attrNameLst>
                                          <p:attrName>style.visibility</p:attrName>
                                        </p:attrNameLst>
                                      </p:cBhvr>
                                      <p:to>
                                        <p:strVal val="hidden"/>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0420"/>
                                        </p:tgtEl>
                                        <p:attrNameLst>
                                          <p:attrName>style.visibility</p:attrName>
                                        </p:attrNameLst>
                                      </p:cBhvr>
                                      <p:to>
                                        <p:strVal val="visible"/>
                                      </p:to>
                                    </p:set>
                                  </p:childTnLst>
                                </p:cTn>
                              </p:par>
                              <p:par>
                                <p:cTn id="30" presetID="8" presetClass="emph" presetSubtype="0" fill="hold" nodeType="withEffect">
                                  <p:stCondLst>
                                    <p:cond delay="0"/>
                                  </p:stCondLst>
                                  <p:childTnLst>
                                    <p:animRot by="21600000">
                                      <p:cBhvr>
                                        <p:cTn id="31" dur="2000" fill="hold"/>
                                        <p:tgtEl>
                                          <p:spTgt spid="10446"/>
                                        </p:tgtEl>
                                        <p:attrNameLst>
                                          <p:attrName>r</p:attrName>
                                        </p:attrNameLst>
                                      </p:cBhvr>
                                    </p:animRot>
                                  </p:childTnLst>
                                </p:cTn>
                              </p:par>
                              <p:par>
                                <p:cTn id="32" presetID="18" presetClass="entr" presetSubtype="6" fill="hold" grpId="0" nodeType="withEffect">
                                  <p:stCondLst>
                                    <p:cond delay="0"/>
                                  </p:stCondLst>
                                  <p:childTnLst>
                                    <p:set>
                                      <p:cBhvr>
                                        <p:cTn id="33" dur="1" fill="hold">
                                          <p:stCondLst>
                                            <p:cond delay="0"/>
                                          </p:stCondLst>
                                        </p:cTn>
                                        <p:tgtEl>
                                          <p:spTgt spid="10329"/>
                                        </p:tgtEl>
                                        <p:attrNameLst>
                                          <p:attrName>style.visibility</p:attrName>
                                        </p:attrNameLst>
                                      </p:cBhvr>
                                      <p:to>
                                        <p:strVal val="visible"/>
                                      </p:to>
                                    </p:set>
                                    <p:animEffect transition="in" filter="strips(downRight)">
                                      <p:cBhvr>
                                        <p:cTn id="34" dur="2000"/>
                                        <p:tgtEl>
                                          <p:spTgt spid="10329"/>
                                        </p:tgtEl>
                                      </p:cBhvr>
                                    </p:animEffect>
                                  </p:childTnLst>
                                </p:cTn>
                              </p:par>
                              <p:par>
                                <p:cTn id="35" presetID="63" presetClass="path" presetSubtype="0" accel="50000" decel="50000" fill="hold" nodeType="withEffect">
                                  <p:stCondLst>
                                    <p:cond delay="0"/>
                                  </p:stCondLst>
                                  <p:childTnLst>
                                    <p:animMotion origin="layout" path="M 0.00209 0.00255 L 0.63542 0.00255 " pathEditMode="relative" rAng="0" ptsTypes="AA">
                                      <p:cBhvr>
                                        <p:cTn id="36" dur="2000" fill="hold"/>
                                        <p:tgtEl>
                                          <p:spTgt spid="10446"/>
                                        </p:tgtEl>
                                        <p:attrNameLst>
                                          <p:attrName>ppt_x</p:attrName>
                                          <p:attrName>ppt_y</p:attrName>
                                        </p:attrNameLst>
                                      </p:cBhvr>
                                      <p:rCtr x="31667" y="0"/>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290"/>
                                        </p:tgtEl>
                                        <p:attrNameLst>
                                          <p:attrName>style.visibility</p:attrName>
                                        </p:attrNameLst>
                                      </p:cBhvr>
                                      <p:to>
                                        <p:strVal val="visible"/>
                                      </p:to>
                                    </p:set>
                                    <p:anim calcmode="lin" valueType="num">
                                      <p:cBhvr additive="base">
                                        <p:cTn id="41" dur="500" fill="hold"/>
                                        <p:tgtEl>
                                          <p:spTgt spid="10290"/>
                                        </p:tgtEl>
                                        <p:attrNameLst>
                                          <p:attrName>ppt_x</p:attrName>
                                        </p:attrNameLst>
                                      </p:cBhvr>
                                      <p:tavLst>
                                        <p:tav tm="0">
                                          <p:val>
                                            <p:strVal val="#ppt_x"/>
                                          </p:val>
                                        </p:tav>
                                        <p:tav tm="100000">
                                          <p:val>
                                            <p:strVal val="#ppt_x"/>
                                          </p:val>
                                        </p:tav>
                                      </p:tavLst>
                                    </p:anim>
                                    <p:anim calcmode="lin" valueType="num">
                                      <p:cBhvr additive="base">
                                        <p:cTn id="42" dur="500" fill="hold"/>
                                        <p:tgtEl>
                                          <p:spTgt spid="10290"/>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104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30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30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03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randombar(horizontal)">
                                      <p:cBhvr>
                                        <p:cTn id="73" dur="500"/>
                                        <p:tgtEl>
                                          <p:spTgt spid="81"/>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randombar(horizontal)">
                                      <p:cBhvr>
                                        <p:cTn id="78" dur="500"/>
                                        <p:tgtEl>
                                          <p:spTgt spid="80"/>
                                        </p:tgtEl>
                                      </p:cBhvr>
                                    </p:animEffect>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grpId="0" nodeType="clickEffect">
                                  <p:stCondLst>
                                    <p:cond delay="0"/>
                                  </p:stCondLst>
                                  <p:childTnLst>
                                    <p:set>
                                      <p:cBhvr>
                                        <p:cTn id="82" dur="1" fill="hold">
                                          <p:stCondLst>
                                            <p:cond delay="0"/>
                                          </p:stCondLst>
                                        </p:cTn>
                                        <p:tgtEl>
                                          <p:spTgt spid="82"/>
                                        </p:tgtEl>
                                        <p:attrNameLst>
                                          <p:attrName>style.visibility</p:attrName>
                                        </p:attrNameLst>
                                      </p:cBhvr>
                                      <p:to>
                                        <p:strVal val="visible"/>
                                      </p:to>
                                    </p:set>
                                    <p:anim to="" calcmode="lin" valueType="num">
                                      <p:cBhvr>
                                        <p:cTn id="83" dur="1" fill="hold"/>
                                        <p:tgtEl>
                                          <p:spTgt spid="82"/>
                                        </p:tgtEl>
                                        <p:attrNameLst>
                                          <p:attrName/>
                                        </p:attrNameLst>
                                      </p:cBhvr>
                                    </p:anim>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randombar(horizontal)">
                                      <p:cBhvr>
                                        <p:cTn id="88" dur="500"/>
                                        <p:tgtEl>
                                          <p:spTgt spid="78"/>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fade">
                                      <p:cBhvr>
                                        <p:cTn id="100" dur="1000"/>
                                        <p:tgtEl>
                                          <p:spTgt spid="79"/>
                                        </p:tgtEl>
                                      </p:cBhvr>
                                    </p:animEffect>
                                    <p:anim calcmode="lin" valueType="num">
                                      <p:cBhvr>
                                        <p:cTn id="101" dur="1000" fill="hold"/>
                                        <p:tgtEl>
                                          <p:spTgt spid="79"/>
                                        </p:tgtEl>
                                        <p:attrNameLst>
                                          <p:attrName>ppt_x</p:attrName>
                                        </p:attrNameLst>
                                      </p:cBhvr>
                                      <p:tavLst>
                                        <p:tav tm="0">
                                          <p:val>
                                            <p:strVal val="#ppt_x"/>
                                          </p:val>
                                        </p:tav>
                                        <p:tav tm="100000">
                                          <p:val>
                                            <p:strVal val="#ppt_x"/>
                                          </p:val>
                                        </p:tav>
                                      </p:tavLst>
                                    </p:anim>
                                    <p:anim calcmode="lin" valueType="num">
                                      <p:cBhvr>
                                        <p:cTn id="102"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fade">
                                      <p:cBhvr>
                                        <p:cTn id="107" dur="5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500"/>
                                        <p:tgtEl>
                                          <p:spTgt spid="83"/>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1000"/>
                                        <p:tgtEl>
                                          <p:spTgt spid="85"/>
                                        </p:tgtEl>
                                      </p:cBhvr>
                                    </p:animEffect>
                                    <p:anim calcmode="lin" valueType="num">
                                      <p:cBhvr>
                                        <p:cTn id="118" dur="1000" fill="hold"/>
                                        <p:tgtEl>
                                          <p:spTgt spid="85"/>
                                        </p:tgtEl>
                                        <p:attrNameLst>
                                          <p:attrName>ppt_x</p:attrName>
                                        </p:attrNameLst>
                                      </p:cBhvr>
                                      <p:tavLst>
                                        <p:tav tm="0">
                                          <p:val>
                                            <p:strVal val="#ppt_x"/>
                                          </p:val>
                                        </p:tav>
                                        <p:tav tm="100000">
                                          <p:val>
                                            <p:strVal val="#ppt_x"/>
                                          </p:val>
                                        </p:tav>
                                      </p:tavLst>
                                    </p:anim>
                                    <p:anim calcmode="lin" valueType="num">
                                      <p:cBhvr>
                                        <p:cTn id="11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349"/>
                                        </p:tgtEl>
                                        <p:attrNameLst>
                                          <p:attrName>style.visibility</p:attrName>
                                        </p:attrNameLst>
                                      </p:cBhvr>
                                      <p:to>
                                        <p:strVal val="visible"/>
                                      </p:to>
                                    </p:set>
                                    <p:animEffect transition="in" filter="fade">
                                      <p:cBhvr>
                                        <p:cTn id="124" dur="500"/>
                                        <p:tgtEl>
                                          <p:spTgt spid="10349"/>
                                        </p:tgtEl>
                                      </p:cBhvr>
                                    </p:animEffect>
                                  </p:childTnLst>
                                </p:cTn>
                              </p:par>
                            </p:childTnLst>
                          </p:cTn>
                        </p:par>
                      </p:childTnLst>
                    </p:cTn>
                  </p:par>
                  <p:par>
                    <p:cTn id="125" fill="hold">
                      <p:stCondLst>
                        <p:cond delay="indefinite"/>
                      </p:stCondLst>
                      <p:childTnLst>
                        <p:par>
                          <p:cTn id="126" fill="hold">
                            <p:stCondLst>
                              <p:cond delay="0"/>
                            </p:stCondLst>
                            <p:childTnLst>
                              <p:par>
                                <p:cTn id="127" presetID="18" presetClass="entr" presetSubtype="6" fill="hold" nodeType="clickEffect">
                                  <p:stCondLst>
                                    <p:cond delay="0"/>
                                  </p:stCondLst>
                                  <p:childTnLst>
                                    <p:set>
                                      <p:cBhvr>
                                        <p:cTn id="128" dur="1" fill="hold">
                                          <p:stCondLst>
                                            <p:cond delay="0"/>
                                          </p:stCondLst>
                                        </p:cTn>
                                        <p:tgtEl>
                                          <p:spTgt spid="10278"/>
                                        </p:tgtEl>
                                        <p:attrNameLst>
                                          <p:attrName>style.visibility</p:attrName>
                                        </p:attrNameLst>
                                      </p:cBhvr>
                                      <p:to>
                                        <p:strVal val="visible"/>
                                      </p:to>
                                    </p:set>
                                    <p:animEffect transition="in" filter="strips(downRight)">
                                      <p:cBhvr>
                                        <p:cTn id="129" dur="500"/>
                                        <p:tgtEl>
                                          <p:spTgt spid="10278"/>
                                        </p:tgtEl>
                                      </p:cBhvr>
                                    </p:animEffect>
                                  </p:childTnLst>
                                </p:cTn>
                              </p:par>
                            </p:childTnLst>
                          </p:cTn>
                        </p:par>
                      </p:childTnLst>
                    </p:cTn>
                  </p:par>
                  <p:par>
                    <p:cTn id="130" fill="hold">
                      <p:stCondLst>
                        <p:cond delay="indefinite"/>
                      </p:stCondLst>
                      <p:childTnLst>
                        <p:par>
                          <p:cTn id="131" fill="hold">
                            <p:stCondLst>
                              <p:cond delay="0"/>
                            </p:stCondLst>
                            <p:childTnLst>
                              <p:par>
                                <p:cTn id="132" presetID="18" presetClass="entr" presetSubtype="6" fill="hold" nodeType="clickEffect">
                                  <p:stCondLst>
                                    <p:cond delay="0"/>
                                  </p:stCondLst>
                                  <p:childTnLst>
                                    <p:set>
                                      <p:cBhvr>
                                        <p:cTn id="133" dur="1" fill="hold">
                                          <p:stCondLst>
                                            <p:cond delay="0"/>
                                          </p:stCondLst>
                                        </p:cTn>
                                        <p:tgtEl>
                                          <p:spTgt spid="10376"/>
                                        </p:tgtEl>
                                        <p:attrNameLst>
                                          <p:attrName>style.visibility</p:attrName>
                                        </p:attrNameLst>
                                      </p:cBhvr>
                                      <p:to>
                                        <p:strVal val="visible"/>
                                      </p:to>
                                    </p:set>
                                    <p:animEffect transition="in" filter="strips(downRight)">
                                      <p:cBhvr>
                                        <p:cTn id="134" dur="500"/>
                                        <p:tgtEl>
                                          <p:spTgt spid="1037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10404"/>
                                        </p:tgtEl>
                                        <p:attrNameLst>
                                          <p:attrName>style.visibility</p:attrName>
                                        </p:attrNameLst>
                                      </p:cBhvr>
                                      <p:to>
                                        <p:strVal val="visible"/>
                                      </p:to>
                                    </p:set>
                                    <p:animEffect transition="in" filter="fade">
                                      <p:cBhvr>
                                        <p:cTn id="139" dur="500"/>
                                        <p:tgtEl>
                                          <p:spTgt spid="10404"/>
                                        </p:tgtEl>
                                      </p:cBhvr>
                                    </p:animEffect>
                                  </p:childTnLst>
                                </p:cTn>
                              </p:par>
                            </p:childTnLst>
                          </p:cTn>
                        </p:par>
                      </p:childTnLst>
                    </p:cTn>
                  </p:par>
                  <p:par>
                    <p:cTn id="140" fill="hold">
                      <p:stCondLst>
                        <p:cond delay="indefinite"/>
                      </p:stCondLst>
                      <p:childTnLst>
                        <p:par>
                          <p:cTn id="141" fill="hold">
                            <p:stCondLst>
                              <p:cond delay="0"/>
                            </p:stCondLst>
                            <p:childTnLst>
                              <p:par>
                                <p:cTn id="142" presetID="18" presetClass="entr" presetSubtype="6" fill="hold" nodeType="clickEffect">
                                  <p:stCondLst>
                                    <p:cond delay="0"/>
                                  </p:stCondLst>
                                  <p:childTnLst>
                                    <p:set>
                                      <p:cBhvr>
                                        <p:cTn id="143" dur="1" fill="hold">
                                          <p:stCondLst>
                                            <p:cond delay="0"/>
                                          </p:stCondLst>
                                        </p:cTn>
                                        <p:tgtEl>
                                          <p:spTgt spid="10390"/>
                                        </p:tgtEl>
                                        <p:attrNameLst>
                                          <p:attrName>style.visibility</p:attrName>
                                        </p:attrNameLst>
                                      </p:cBhvr>
                                      <p:to>
                                        <p:strVal val="visible"/>
                                      </p:to>
                                    </p:set>
                                    <p:animEffect transition="in" filter="strips(downRight)">
                                      <p:cBhvr>
                                        <p:cTn id="144" dur="500"/>
                                        <p:tgtEl>
                                          <p:spTgt spid="10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8" grpId="0" animBg="1"/>
      <p:bldP spid="10307" grpId="0"/>
      <p:bldP spid="10329" grpId="0" animBg="1"/>
      <p:bldP spid="10349" grpId="0"/>
      <p:bldP spid="10419" grpId="0" animBg="1"/>
      <p:bldP spid="10420" grpId="0" animBg="1"/>
      <p:bldP spid="10308" grpId="0" animBg="1"/>
      <p:bldP spid="77" grpId="0"/>
      <p:bldP spid="78" grpId="0"/>
      <p:bldP spid="79" grpId="0"/>
      <p:bldP spid="80" grpId="0"/>
      <p:bldP spid="81" grpId="0"/>
      <p:bldP spid="82" grpId="0"/>
      <p:bldP spid="83" grpId="0"/>
      <p:bldP spid="84" grpId="0"/>
      <p:bldP spid="8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5"/>
          <p:cNvSpPr txBox="1">
            <a:spLocks noChangeArrowheads="1"/>
          </p:cNvSpPr>
          <p:nvPr/>
        </p:nvSpPr>
        <p:spPr bwMode="auto">
          <a:xfrm>
            <a:off x="5775325" y="1562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pic>
        <p:nvPicPr>
          <p:cNvPr id="9219" name="Picture 31" descr="DSCF6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9761" name="Object 2"/>
          <p:cNvGraphicFramePr>
            <a:graphicFrameLocks noChangeAspect="1"/>
          </p:cNvGraphicFramePr>
          <p:nvPr/>
        </p:nvGraphicFramePr>
        <p:xfrm>
          <a:off x="1219200" y="1447800"/>
          <a:ext cx="2819400" cy="1165225"/>
        </p:xfrm>
        <a:graphic>
          <a:graphicData uri="http://schemas.openxmlformats.org/presentationml/2006/ole">
            <mc:AlternateContent xmlns:mc="http://schemas.openxmlformats.org/markup-compatibility/2006">
              <mc:Choice xmlns:v="urn:schemas-microsoft-com:vml" Requires="v">
                <p:oleObj spid="_x0000_s10298" name="Equation" r:id="rId4" imgW="952087" imgH="393529" progId="Equation.DSMT4">
                  <p:embed/>
                </p:oleObj>
              </mc:Choice>
              <mc:Fallback>
                <p:oleObj name="Equation" r:id="rId4" imgW="952087"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28194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62" name="Object 3"/>
          <p:cNvGraphicFramePr>
            <a:graphicFrameLocks noChangeAspect="1"/>
          </p:cNvGraphicFramePr>
          <p:nvPr/>
        </p:nvGraphicFramePr>
        <p:xfrm>
          <a:off x="5791200" y="609600"/>
          <a:ext cx="2743200" cy="1119188"/>
        </p:xfrm>
        <a:graphic>
          <a:graphicData uri="http://schemas.openxmlformats.org/presentationml/2006/ole">
            <mc:AlternateContent xmlns:mc="http://schemas.openxmlformats.org/markup-compatibility/2006">
              <mc:Choice xmlns:v="urn:schemas-microsoft-com:vml" Requires="v">
                <p:oleObj spid="_x0000_s10299" name="Equation" r:id="rId6" imgW="965200" imgH="393700" progId="Equation.DSMT4">
                  <p:embed/>
                </p:oleObj>
              </mc:Choice>
              <mc:Fallback>
                <p:oleObj name="Equation" r:id="rId6" imgW="9652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609600"/>
                        <a:ext cx="27432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63" name="Object 4"/>
          <p:cNvGraphicFramePr>
            <a:graphicFrameLocks noChangeAspect="1"/>
          </p:cNvGraphicFramePr>
          <p:nvPr/>
        </p:nvGraphicFramePr>
        <p:xfrm>
          <a:off x="1066800" y="5745163"/>
          <a:ext cx="3124200" cy="1112837"/>
        </p:xfrm>
        <a:graphic>
          <a:graphicData uri="http://schemas.openxmlformats.org/presentationml/2006/ole">
            <mc:AlternateContent xmlns:mc="http://schemas.openxmlformats.org/markup-compatibility/2006">
              <mc:Choice xmlns:v="urn:schemas-microsoft-com:vml" Requires="v">
                <p:oleObj spid="_x0000_s10300" name="Equation" r:id="rId8" imgW="1028254" imgH="393529" progId="Equation.DSMT4">
                  <p:embed/>
                </p:oleObj>
              </mc:Choice>
              <mc:Fallback>
                <p:oleObj name="Equation" r:id="rId8" imgW="1028254"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5745163"/>
                        <a:ext cx="3124200" cy="111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64" name="Object 5"/>
          <p:cNvGraphicFramePr>
            <a:graphicFrameLocks noChangeAspect="1"/>
          </p:cNvGraphicFramePr>
          <p:nvPr/>
        </p:nvGraphicFramePr>
        <p:xfrm>
          <a:off x="5334000" y="5707063"/>
          <a:ext cx="2971800" cy="1150937"/>
        </p:xfrm>
        <a:graphic>
          <a:graphicData uri="http://schemas.openxmlformats.org/presentationml/2006/ole">
            <mc:AlternateContent xmlns:mc="http://schemas.openxmlformats.org/markup-compatibility/2006">
              <mc:Choice xmlns:v="urn:schemas-microsoft-com:vml" Requires="v">
                <p:oleObj spid="_x0000_s10301" name="Equation" r:id="rId10" imgW="1016000" imgH="393700" progId="Equation.DSMT4">
                  <p:embed/>
                </p:oleObj>
              </mc:Choice>
              <mc:Fallback>
                <p:oleObj name="Equation" r:id="rId10" imgW="1016000" imgH="393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5707063"/>
                        <a:ext cx="2971800" cy="115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22767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9761"/>
                                        </p:tgtEl>
                                        <p:attrNameLst>
                                          <p:attrName>style.visibility</p:attrName>
                                        </p:attrNameLst>
                                      </p:cBhvr>
                                      <p:to>
                                        <p:strVal val="visible"/>
                                      </p:to>
                                    </p:set>
                                    <p:animEffect transition="in" filter="dissolve">
                                      <p:cBhvr>
                                        <p:cTn id="7" dur="500"/>
                                        <p:tgtEl>
                                          <p:spTgt spid="329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9762"/>
                                        </p:tgtEl>
                                        <p:attrNameLst>
                                          <p:attrName>style.visibility</p:attrName>
                                        </p:attrNameLst>
                                      </p:cBhvr>
                                      <p:to>
                                        <p:strVal val="visible"/>
                                      </p:to>
                                    </p:set>
                                    <p:animEffect transition="in" filter="dissolve">
                                      <p:cBhvr>
                                        <p:cTn id="12" dur="500"/>
                                        <p:tgtEl>
                                          <p:spTgt spid="3297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9763"/>
                                        </p:tgtEl>
                                        <p:attrNameLst>
                                          <p:attrName>style.visibility</p:attrName>
                                        </p:attrNameLst>
                                      </p:cBhvr>
                                      <p:to>
                                        <p:strVal val="visible"/>
                                      </p:to>
                                    </p:set>
                                    <p:animEffect transition="in" filter="dissolve">
                                      <p:cBhvr>
                                        <p:cTn id="17" dur="500"/>
                                        <p:tgtEl>
                                          <p:spTgt spid="3297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29764"/>
                                        </p:tgtEl>
                                        <p:attrNameLst>
                                          <p:attrName>style.visibility</p:attrName>
                                        </p:attrNameLst>
                                      </p:cBhvr>
                                      <p:to>
                                        <p:strVal val="visible"/>
                                      </p:to>
                                    </p:set>
                                    <p:animEffect transition="in" filter="dissolve">
                                      <p:cBhvr>
                                        <p:cTn id="22" dur="500"/>
                                        <p:tgtEl>
                                          <p:spTgt spid="329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3351"/>
            <a:ext cx="5257800" cy="188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pi-po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52400"/>
            <a:ext cx="3519488" cy="1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4" name="Object 2"/>
          <p:cNvGraphicFramePr>
            <a:graphicFrameLocks noGrp="1" noChangeAspect="1"/>
          </p:cNvGraphicFramePr>
          <p:nvPr>
            <p:ph/>
          </p:nvPr>
        </p:nvGraphicFramePr>
        <p:xfrm>
          <a:off x="2362200" y="5486400"/>
          <a:ext cx="2667000" cy="1069975"/>
        </p:xfrm>
        <a:graphic>
          <a:graphicData uri="http://schemas.openxmlformats.org/presentationml/2006/ole">
            <mc:AlternateContent xmlns:mc="http://schemas.openxmlformats.org/markup-compatibility/2006">
              <mc:Choice xmlns:v="urn:schemas-microsoft-com:vml" Requires="v">
                <p:oleObj spid="_x0000_s11280" name="Equation" r:id="rId5" imgW="558558" imgH="203112" progId="Equation.DSMT4">
                  <p:embed/>
                </p:oleObj>
              </mc:Choice>
              <mc:Fallback>
                <p:oleObj name="Equation" r:id="rId5" imgW="558558"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5486400"/>
                        <a:ext cx="266700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0" y="1985438"/>
            <a:ext cx="9144000" cy="1938992"/>
          </a:xfrm>
          <a:prstGeom prst="rect">
            <a:avLst/>
          </a:prstGeom>
        </p:spPr>
        <p:txBody>
          <a:bodyPr wrap="square">
            <a:spAutoFit/>
          </a:bodyPr>
          <a:lstStyle/>
          <a:p>
            <a:r>
              <a:rPr lang="en-US" sz="2000" dirty="0" smtClean="0">
                <a:solidFill>
                  <a:srgbClr val="222222"/>
                </a:solidFill>
                <a:latin typeface="Times New Roman" panose="02020603050405020304" pitchFamily="18" charset="0"/>
                <a:cs typeface="Times New Roman" panose="02020603050405020304" pitchFamily="18" charset="0"/>
              </a:rPr>
              <a:t>    </a:t>
            </a:r>
            <a:r>
              <a:rPr lang="vi-VN" sz="2000" dirty="0" smtClean="0">
                <a:solidFill>
                  <a:srgbClr val="222222"/>
                </a:solidFill>
                <a:latin typeface="Times New Roman" panose="02020603050405020304" pitchFamily="18" charset="0"/>
                <a:cs typeface="Times New Roman" panose="02020603050405020304" pitchFamily="18" charset="0"/>
              </a:rPr>
              <a:t>Số</a:t>
            </a:r>
            <a:r>
              <a:rPr lang="vi-VN" sz="2000" dirty="0">
                <a:solidFill>
                  <a:srgbClr val="222222"/>
                </a:solidFill>
                <a:latin typeface="Times New Roman" panose="02020603050405020304" pitchFamily="18" charset="0"/>
                <a:cs typeface="Times New Roman" panose="02020603050405020304" pitchFamily="18" charset="0"/>
              </a:rPr>
              <a:t> </a:t>
            </a:r>
            <a:r>
              <a:rPr lang="vi-VN" sz="2000" b="1" dirty="0">
                <a:solidFill>
                  <a:srgbClr val="222222"/>
                </a:solidFill>
                <a:latin typeface="Times New Roman" panose="02020603050405020304" pitchFamily="18" charset="0"/>
                <a:cs typeface="Times New Roman" panose="02020603050405020304" pitchFamily="18" charset="0"/>
              </a:rPr>
              <a:t>pi</a:t>
            </a:r>
            <a:r>
              <a:rPr lang="vi-VN" sz="2000" dirty="0">
                <a:solidFill>
                  <a:srgbClr val="222222"/>
                </a:solidFill>
                <a:latin typeface="Times New Roman" panose="02020603050405020304" pitchFamily="18" charset="0"/>
                <a:cs typeface="Times New Roman" panose="02020603050405020304" pitchFamily="18" charset="0"/>
              </a:rPr>
              <a:t> (ký hiệu: </a:t>
            </a:r>
            <a:r>
              <a:rPr lang="el-GR" sz="2000" b="1" dirty="0">
                <a:solidFill>
                  <a:srgbClr val="222222"/>
                </a:solidFill>
                <a:latin typeface="Times New Roman" panose="02020603050405020304" pitchFamily="18" charset="0"/>
                <a:cs typeface="Times New Roman" panose="02020603050405020304" pitchFamily="18" charset="0"/>
              </a:rPr>
              <a:t>π</a:t>
            </a:r>
            <a:r>
              <a:rPr lang="el-GR" sz="2000" dirty="0">
                <a:solidFill>
                  <a:srgbClr val="222222"/>
                </a:solidFill>
                <a:latin typeface="Times New Roman" panose="02020603050405020304" pitchFamily="18" charset="0"/>
                <a:cs typeface="Times New Roman" panose="02020603050405020304" pitchFamily="18" charset="0"/>
              </a:rPr>
              <a:t>) </a:t>
            </a:r>
            <a:r>
              <a:rPr lang="vi-VN" sz="2000" dirty="0">
                <a:solidFill>
                  <a:srgbClr val="222222"/>
                </a:solidFill>
                <a:latin typeface="Times New Roman" panose="02020603050405020304" pitchFamily="18" charset="0"/>
                <a:cs typeface="Times New Roman" panose="02020603050405020304" pitchFamily="18" charset="0"/>
              </a:rPr>
              <a:t>còn gọi là </a:t>
            </a:r>
            <a:r>
              <a:rPr lang="vi-VN" sz="2000" b="1" dirty="0">
                <a:solidFill>
                  <a:srgbClr val="222222"/>
                </a:solidFill>
                <a:latin typeface="Times New Roman" panose="02020603050405020304" pitchFamily="18" charset="0"/>
                <a:cs typeface="Times New Roman" panose="02020603050405020304" pitchFamily="18" charset="0"/>
              </a:rPr>
              <a:t>hằng số Archimedes</a:t>
            </a:r>
            <a:r>
              <a:rPr lang="vi-VN" sz="2000" dirty="0">
                <a:solidFill>
                  <a:srgbClr val="222222"/>
                </a:solidFill>
                <a:latin typeface="Times New Roman" panose="02020603050405020304" pitchFamily="18" charset="0"/>
                <a:cs typeface="Times New Roman" panose="02020603050405020304" pitchFamily="18" charset="0"/>
              </a:rPr>
              <a:t>, là một </a:t>
            </a:r>
            <a:r>
              <a:rPr lang="vi-VN" sz="2000" dirty="0">
                <a:solidFill>
                  <a:srgbClr val="0B0080"/>
                </a:solidFill>
                <a:latin typeface="Times New Roman" panose="02020603050405020304" pitchFamily="18" charset="0"/>
                <a:cs typeface="Times New Roman" panose="02020603050405020304" pitchFamily="18" charset="0"/>
                <a:hlinkClick r:id="rId7" tooltip="Hằng số"/>
              </a:rPr>
              <a:t>hằng số</a:t>
            </a:r>
            <a:r>
              <a:rPr lang="vi-VN" sz="2000" dirty="0">
                <a:solidFill>
                  <a:srgbClr val="222222"/>
                </a:solidFill>
                <a:latin typeface="Times New Roman" panose="02020603050405020304" pitchFamily="18" charset="0"/>
                <a:cs typeface="Times New Roman" panose="02020603050405020304" pitchFamily="18" charset="0"/>
              </a:rPr>
              <a:t> </a:t>
            </a:r>
            <a:r>
              <a:rPr lang="vi-VN" sz="2000" dirty="0">
                <a:solidFill>
                  <a:srgbClr val="0B0080"/>
                </a:solidFill>
                <a:latin typeface="Times New Roman" panose="02020603050405020304" pitchFamily="18" charset="0"/>
                <a:cs typeface="Times New Roman" panose="02020603050405020304" pitchFamily="18" charset="0"/>
                <a:hlinkClick r:id="rId8" tooltip="Toán học"/>
              </a:rPr>
              <a:t>toán học</a:t>
            </a:r>
            <a:r>
              <a:rPr lang="vi-VN" sz="2000" dirty="0">
                <a:solidFill>
                  <a:srgbClr val="222222"/>
                </a:solidFill>
                <a:latin typeface="Times New Roman" panose="02020603050405020304" pitchFamily="18" charset="0"/>
                <a:cs typeface="Times New Roman" panose="02020603050405020304" pitchFamily="18" charset="0"/>
              </a:rPr>
              <a:t> có giá trị bằng </a:t>
            </a:r>
            <a:r>
              <a:rPr lang="vi-VN" sz="2000" dirty="0">
                <a:solidFill>
                  <a:srgbClr val="0B0080"/>
                </a:solidFill>
                <a:latin typeface="Times New Roman" panose="02020603050405020304" pitchFamily="18" charset="0"/>
                <a:cs typeface="Times New Roman" panose="02020603050405020304" pitchFamily="18" charset="0"/>
                <a:hlinkClick r:id="rId9" tooltip="Tỷ số"/>
              </a:rPr>
              <a:t>tỷ số</a:t>
            </a:r>
            <a:r>
              <a:rPr lang="vi-VN" sz="2000" dirty="0">
                <a:solidFill>
                  <a:srgbClr val="222222"/>
                </a:solidFill>
                <a:latin typeface="Times New Roman" panose="02020603050405020304" pitchFamily="18" charset="0"/>
                <a:cs typeface="Times New Roman" panose="02020603050405020304" pitchFamily="18" charset="0"/>
              </a:rPr>
              <a:t> giữa </a:t>
            </a:r>
            <a:r>
              <a:rPr lang="vi-VN" sz="2000" dirty="0">
                <a:solidFill>
                  <a:srgbClr val="0B0080"/>
                </a:solidFill>
                <a:latin typeface="Times New Roman" panose="02020603050405020304" pitchFamily="18" charset="0"/>
                <a:cs typeface="Times New Roman" panose="02020603050405020304" pitchFamily="18" charset="0"/>
                <a:hlinkClick r:id="rId10" tooltip="Chu vi"/>
              </a:rPr>
              <a:t>chu vi</a:t>
            </a:r>
            <a:r>
              <a:rPr lang="vi-VN" sz="2000" dirty="0">
                <a:solidFill>
                  <a:srgbClr val="222222"/>
                </a:solidFill>
                <a:latin typeface="Times New Roman" panose="02020603050405020304" pitchFamily="18" charset="0"/>
                <a:cs typeface="Times New Roman" panose="02020603050405020304" pitchFamily="18" charset="0"/>
              </a:rPr>
              <a:t> của một </a:t>
            </a:r>
            <a:r>
              <a:rPr lang="vi-VN" sz="2000" dirty="0">
                <a:solidFill>
                  <a:srgbClr val="0B0080"/>
                </a:solidFill>
                <a:latin typeface="Times New Roman" panose="02020603050405020304" pitchFamily="18" charset="0"/>
                <a:cs typeface="Times New Roman" panose="02020603050405020304" pitchFamily="18" charset="0"/>
                <a:hlinkClick r:id="rId11" tooltip="Đường tròn"/>
              </a:rPr>
              <a:t>đường tròn</a:t>
            </a:r>
            <a:r>
              <a:rPr lang="vi-VN" sz="2000" dirty="0">
                <a:solidFill>
                  <a:srgbClr val="222222"/>
                </a:solidFill>
                <a:latin typeface="Times New Roman" panose="02020603050405020304" pitchFamily="18" charset="0"/>
                <a:cs typeface="Times New Roman" panose="02020603050405020304" pitchFamily="18" charset="0"/>
              </a:rPr>
              <a:t> với </a:t>
            </a:r>
            <a:r>
              <a:rPr lang="vi-VN" sz="2000" dirty="0">
                <a:solidFill>
                  <a:srgbClr val="0B0080"/>
                </a:solidFill>
                <a:latin typeface="Times New Roman" panose="02020603050405020304" pitchFamily="18" charset="0"/>
                <a:cs typeface="Times New Roman" panose="02020603050405020304" pitchFamily="18" charset="0"/>
                <a:hlinkClick r:id="rId12" tooltip="Đường kính"/>
              </a:rPr>
              <a:t>đường kính</a:t>
            </a:r>
            <a:r>
              <a:rPr lang="vi-VN" sz="2000" dirty="0">
                <a:solidFill>
                  <a:srgbClr val="222222"/>
                </a:solidFill>
                <a:latin typeface="Times New Roman" panose="02020603050405020304" pitchFamily="18" charset="0"/>
                <a:cs typeface="Times New Roman" panose="02020603050405020304" pitchFamily="18" charset="0"/>
              </a:rPr>
              <a:t> của đường tròn đó. Hằng số này có giá trị xấp xỉ bằng 3,14159. Nó được biểu diễn bằng </a:t>
            </a:r>
            <a:r>
              <a:rPr lang="vi-VN" sz="2000" dirty="0">
                <a:solidFill>
                  <a:srgbClr val="0B0080"/>
                </a:solidFill>
                <a:latin typeface="Times New Roman" panose="02020603050405020304" pitchFamily="18" charset="0"/>
                <a:cs typeface="Times New Roman" panose="02020603050405020304" pitchFamily="18" charset="0"/>
                <a:hlinkClick r:id="rId13" tooltip="Tiếng Hy Lạp"/>
              </a:rPr>
              <a:t>chữ cái Hy Lạp</a:t>
            </a:r>
            <a:r>
              <a:rPr lang="vi-VN" sz="2000" dirty="0">
                <a:solidFill>
                  <a:srgbClr val="222222"/>
                </a:solidFill>
                <a:latin typeface="Times New Roman" panose="02020603050405020304" pitchFamily="18" charset="0"/>
                <a:cs typeface="Times New Roman" panose="02020603050405020304" pitchFamily="18" charset="0"/>
              </a:rPr>
              <a:t> </a:t>
            </a:r>
            <a:r>
              <a:rPr lang="el-GR" sz="2000" dirty="0">
                <a:solidFill>
                  <a:srgbClr val="0B0080"/>
                </a:solidFill>
                <a:latin typeface="Times New Roman" panose="02020603050405020304" pitchFamily="18" charset="0"/>
                <a:cs typeface="Times New Roman" panose="02020603050405020304" pitchFamily="18" charset="0"/>
                <a:hlinkClick r:id="rId14" tooltip="Pi (chữ cái)"/>
              </a:rPr>
              <a:t>π</a:t>
            </a:r>
            <a:r>
              <a:rPr lang="el-GR" sz="2000" dirty="0">
                <a:solidFill>
                  <a:srgbClr val="222222"/>
                </a:solidFill>
                <a:latin typeface="Times New Roman" panose="02020603050405020304" pitchFamily="18" charset="0"/>
                <a:cs typeface="Times New Roman" panose="02020603050405020304" pitchFamily="18" charset="0"/>
              </a:rPr>
              <a:t> </a:t>
            </a:r>
            <a:r>
              <a:rPr lang="vi-VN" sz="2000" dirty="0">
                <a:solidFill>
                  <a:srgbClr val="222222"/>
                </a:solidFill>
                <a:latin typeface="Times New Roman" panose="02020603050405020304" pitchFamily="18" charset="0"/>
                <a:cs typeface="Times New Roman" panose="02020603050405020304" pitchFamily="18" charset="0"/>
              </a:rPr>
              <a:t>từ giữa thế kỷ XVIII.</a:t>
            </a:r>
          </a:p>
          <a:p>
            <a:r>
              <a:rPr lang="en-US" sz="2000" dirty="0" smtClean="0">
                <a:solidFill>
                  <a:srgbClr val="222222"/>
                </a:solidFill>
                <a:latin typeface="Times New Roman" panose="02020603050405020304" pitchFamily="18" charset="0"/>
                <a:cs typeface="Times New Roman" panose="02020603050405020304" pitchFamily="18" charset="0"/>
              </a:rPr>
              <a:t>   </a:t>
            </a:r>
            <a:r>
              <a:rPr lang="el-GR" sz="2000" dirty="0" smtClean="0">
                <a:solidFill>
                  <a:srgbClr val="222222"/>
                </a:solidFill>
                <a:latin typeface="Times New Roman" panose="02020603050405020304" pitchFamily="18" charset="0"/>
                <a:cs typeface="Times New Roman" panose="02020603050405020304" pitchFamily="18" charset="0"/>
              </a:rPr>
              <a:t>π</a:t>
            </a:r>
            <a:r>
              <a:rPr lang="el-GR" sz="2000" dirty="0">
                <a:solidFill>
                  <a:srgbClr val="222222"/>
                </a:solidFill>
                <a:latin typeface="Times New Roman" panose="02020603050405020304" pitchFamily="18" charset="0"/>
                <a:cs typeface="Times New Roman" panose="02020603050405020304" pitchFamily="18" charset="0"/>
              </a:rPr>
              <a:t> </a:t>
            </a:r>
            <a:r>
              <a:rPr lang="vi-VN" sz="2000" dirty="0">
                <a:solidFill>
                  <a:srgbClr val="222222"/>
                </a:solidFill>
                <a:latin typeface="Times New Roman" panose="02020603050405020304" pitchFamily="18" charset="0"/>
                <a:cs typeface="Times New Roman" panose="02020603050405020304" pitchFamily="18" charset="0"/>
              </a:rPr>
              <a:t>là một </a:t>
            </a:r>
            <a:r>
              <a:rPr lang="vi-VN" sz="2000" dirty="0">
                <a:solidFill>
                  <a:srgbClr val="0B0080"/>
                </a:solidFill>
                <a:latin typeface="Times New Roman" panose="02020603050405020304" pitchFamily="18" charset="0"/>
                <a:cs typeface="Times New Roman" panose="02020603050405020304" pitchFamily="18" charset="0"/>
                <a:hlinkClick r:id="rId15" tooltip="Số vô tỉ"/>
              </a:rPr>
              <a:t>số vô tỉ</a:t>
            </a:r>
            <a:r>
              <a:rPr lang="vi-VN" sz="2000" dirty="0">
                <a:solidFill>
                  <a:srgbClr val="222222"/>
                </a:solidFill>
                <a:latin typeface="Times New Roman" panose="02020603050405020304" pitchFamily="18" charset="0"/>
                <a:cs typeface="Times New Roman" panose="02020603050405020304" pitchFamily="18" charset="0"/>
              </a:rPr>
              <a:t>, nghĩa là nó không thể được biểu diễn chính xác dưới dạng tỉ số của hai </a:t>
            </a:r>
            <a:r>
              <a:rPr lang="vi-VN" sz="2000" dirty="0">
                <a:solidFill>
                  <a:srgbClr val="0B0080"/>
                </a:solidFill>
                <a:latin typeface="Times New Roman" panose="02020603050405020304" pitchFamily="18" charset="0"/>
                <a:cs typeface="Times New Roman" panose="02020603050405020304" pitchFamily="18" charset="0"/>
                <a:hlinkClick r:id="rId16" tooltip="Số nguyên"/>
              </a:rPr>
              <a:t>số nguyên</a:t>
            </a:r>
            <a:r>
              <a:rPr lang="vi-VN" sz="2000" dirty="0">
                <a:solidFill>
                  <a:srgbClr val="222222"/>
                </a:solidFill>
                <a:latin typeface="Times New Roman" panose="02020603050405020304" pitchFamily="18" charset="0"/>
                <a:cs typeface="Times New Roman" panose="02020603050405020304" pitchFamily="18" charset="0"/>
              </a:rPr>
              <a:t>. Nói cách khác, nó là một số </a:t>
            </a:r>
            <a:r>
              <a:rPr lang="vi-VN" sz="2000" dirty="0">
                <a:solidFill>
                  <a:srgbClr val="0B0080"/>
                </a:solidFill>
                <a:latin typeface="Times New Roman" panose="02020603050405020304" pitchFamily="18" charset="0"/>
                <a:cs typeface="Times New Roman" panose="02020603050405020304" pitchFamily="18" charset="0"/>
                <a:hlinkClick r:id="rId17" tooltip="Hệ thập phân"/>
              </a:rPr>
              <a:t>thập phân</a:t>
            </a:r>
            <a:r>
              <a:rPr lang="vi-VN" sz="2000" dirty="0">
                <a:solidFill>
                  <a:srgbClr val="222222"/>
                </a:solidFill>
                <a:latin typeface="Times New Roman" panose="02020603050405020304" pitchFamily="18" charset="0"/>
                <a:cs typeface="Times New Roman" panose="02020603050405020304" pitchFamily="18" charset="0"/>
              </a:rPr>
              <a:t> vô hạn không tuần hoàn</a:t>
            </a:r>
          </a:p>
        </p:txBody>
      </p:sp>
      <p:sp>
        <p:nvSpPr>
          <p:cNvPr id="3" name="Rectangle 2"/>
          <p:cNvSpPr/>
          <p:nvPr/>
        </p:nvSpPr>
        <p:spPr>
          <a:xfrm>
            <a:off x="0" y="3807713"/>
            <a:ext cx="8991600" cy="707886"/>
          </a:xfrm>
          <a:prstGeom prst="rect">
            <a:avLst/>
          </a:prstGeom>
        </p:spPr>
        <p:txBody>
          <a:bodyPr wrap="square">
            <a:spAutoFit/>
          </a:bodyPr>
          <a:lstStyle/>
          <a:p>
            <a:r>
              <a:rPr lang="en-US" sz="2000" dirty="0" smtClean="0">
                <a:solidFill>
                  <a:srgbClr val="222222"/>
                </a:solidFill>
                <a:latin typeface="Times New Roman" panose="02020603050405020304" pitchFamily="18" charset="0"/>
                <a:cs typeface="Times New Roman" panose="02020603050405020304" pitchFamily="18" charset="0"/>
              </a:rPr>
              <a:t>   </a:t>
            </a:r>
            <a:r>
              <a:rPr lang="vi-VN" sz="2000" dirty="0" smtClean="0">
                <a:solidFill>
                  <a:srgbClr val="222222"/>
                </a:solidFill>
                <a:latin typeface="Times New Roman" panose="02020603050405020304" pitchFamily="18" charset="0"/>
                <a:cs typeface="Times New Roman" panose="02020603050405020304" pitchFamily="18" charset="0"/>
              </a:rPr>
              <a:t>Trong </a:t>
            </a:r>
            <a:r>
              <a:rPr lang="vi-VN" sz="2000" dirty="0">
                <a:solidFill>
                  <a:srgbClr val="222222"/>
                </a:solidFill>
                <a:latin typeface="Times New Roman" panose="02020603050405020304" pitchFamily="18" charset="0"/>
                <a:cs typeface="Times New Roman" panose="02020603050405020304" pitchFamily="18" charset="0"/>
              </a:rPr>
              <a:t>hàng ngàn năm, các nhà toán học đã nỗ lực mở rộng hiểu biết của con người về số </a:t>
            </a:r>
            <a:r>
              <a:rPr lang="el-GR" sz="2000" dirty="0">
                <a:solidFill>
                  <a:srgbClr val="222222"/>
                </a:solidFill>
                <a:latin typeface="Times New Roman" panose="02020603050405020304" pitchFamily="18" charset="0"/>
                <a:cs typeface="Times New Roman" panose="02020603050405020304" pitchFamily="18" charset="0"/>
              </a:rPr>
              <a:t>π, </a:t>
            </a:r>
            <a:r>
              <a:rPr lang="vi-VN" sz="2000" dirty="0">
                <a:solidFill>
                  <a:srgbClr val="222222"/>
                </a:solidFill>
                <a:latin typeface="Times New Roman" panose="02020603050405020304" pitchFamily="18" charset="0"/>
                <a:cs typeface="Times New Roman" panose="02020603050405020304" pitchFamily="18" charset="0"/>
              </a:rPr>
              <a:t>đôi khi bằng việc tính ra giá trị của nó với độ chính xác ngày càng cao.</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33867" y="4367831"/>
            <a:ext cx="9067800" cy="2554545"/>
          </a:xfrm>
          <a:prstGeom prst="rect">
            <a:avLst/>
          </a:prstGeom>
        </p:spPr>
        <p:txBody>
          <a:bodyPr wrap="square">
            <a:spAutoFit/>
          </a:bodyPr>
          <a:lstStyle/>
          <a:p>
            <a:r>
              <a:rPr lang="en-US" sz="2000" dirty="0" smtClean="0">
                <a:solidFill>
                  <a:srgbClr val="222222"/>
                </a:solidFill>
                <a:latin typeface="Times New Roman" panose="02020603050405020304" pitchFamily="18" charset="0"/>
                <a:cs typeface="Times New Roman" panose="02020603050405020304" pitchFamily="18" charset="0"/>
              </a:rPr>
              <a:t>     </a:t>
            </a:r>
            <a:r>
              <a:rPr lang="vi-VN" sz="2000" dirty="0" smtClean="0">
                <a:solidFill>
                  <a:srgbClr val="222222"/>
                </a:solidFill>
                <a:latin typeface="Times New Roman" panose="02020603050405020304" pitchFamily="18" charset="0"/>
                <a:cs typeface="Times New Roman" panose="02020603050405020304" pitchFamily="18" charset="0"/>
              </a:rPr>
              <a:t>Trong</a:t>
            </a:r>
            <a:r>
              <a:rPr lang="vi-VN" sz="2000" dirty="0">
                <a:solidFill>
                  <a:srgbClr val="222222"/>
                </a:solidFill>
                <a:latin typeface="Times New Roman" panose="02020603050405020304" pitchFamily="18" charset="0"/>
                <a:cs typeface="Times New Roman" panose="02020603050405020304" pitchFamily="18" charset="0"/>
              </a:rPr>
              <a:t> </a:t>
            </a:r>
            <a:r>
              <a:rPr lang="vi-VN" sz="2000" dirty="0">
                <a:solidFill>
                  <a:srgbClr val="0B0080"/>
                </a:solidFill>
                <a:latin typeface="Times New Roman" panose="02020603050405020304" pitchFamily="18" charset="0"/>
                <a:cs typeface="Times New Roman" panose="02020603050405020304" pitchFamily="18" charset="0"/>
                <a:hlinkClick r:id="rId18" tooltip="Thế kỷ XXI"/>
              </a:rPr>
              <a:t>thế kỷ XXI</a:t>
            </a:r>
            <a:r>
              <a:rPr lang="vi-VN" sz="2000" dirty="0">
                <a:solidFill>
                  <a:srgbClr val="222222"/>
                </a:solidFill>
                <a:latin typeface="Times New Roman" panose="02020603050405020304" pitchFamily="18" charset="0"/>
                <a:cs typeface="Times New Roman" panose="02020603050405020304" pitchFamily="18" charset="0"/>
              </a:rPr>
              <a:t>, các nhà toán học và các nhà </a:t>
            </a:r>
            <a:r>
              <a:rPr lang="vi-VN" sz="2000" dirty="0">
                <a:solidFill>
                  <a:srgbClr val="0B0080"/>
                </a:solidFill>
                <a:latin typeface="Times New Roman" panose="02020603050405020304" pitchFamily="18" charset="0"/>
                <a:cs typeface="Times New Roman" panose="02020603050405020304" pitchFamily="18" charset="0"/>
                <a:hlinkClick r:id="rId19" tooltip="Khoa học máy tính"/>
              </a:rPr>
              <a:t>khoa học máy tính</a:t>
            </a:r>
            <a:r>
              <a:rPr lang="vi-VN" sz="2000" dirty="0">
                <a:solidFill>
                  <a:srgbClr val="222222"/>
                </a:solidFill>
                <a:latin typeface="Times New Roman" panose="02020603050405020304" pitchFamily="18" charset="0"/>
                <a:cs typeface="Times New Roman" panose="02020603050405020304" pitchFamily="18" charset="0"/>
              </a:rPr>
              <a:t> đã khám phá ra những cách tiếp cận mới - kết hợp với sức mạnh tính toán ngày càng cao - để mở rộng khả năng biểu diễn thập phân của số </a:t>
            </a:r>
            <a:r>
              <a:rPr lang="el-GR" sz="2000" dirty="0">
                <a:solidFill>
                  <a:srgbClr val="222222"/>
                </a:solidFill>
                <a:latin typeface="Times New Roman" panose="02020603050405020304" pitchFamily="18" charset="0"/>
                <a:cs typeface="Times New Roman" panose="02020603050405020304" pitchFamily="18" charset="0"/>
              </a:rPr>
              <a:t>π </a:t>
            </a:r>
            <a:r>
              <a:rPr lang="vi-VN" sz="2000" dirty="0">
                <a:solidFill>
                  <a:srgbClr val="222222"/>
                </a:solidFill>
                <a:latin typeface="Times New Roman" panose="02020603050405020304" pitchFamily="18" charset="0"/>
                <a:cs typeface="Times New Roman" panose="02020603050405020304" pitchFamily="18" charset="0"/>
              </a:rPr>
              <a:t>tới 10</a:t>
            </a:r>
            <a:r>
              <a:rPr lang="vi-VN" sz="2000" baseline="30000" dirty="0">
                <a:solidFill>
                  <a:srgbClr val="222222"/>
                </a:solidFill>
                <a:latin typeface="Times New Roman" panose="02020603050405020304" pitchFamily="18" charset="0"/>
                <a:cs typeface="Times New Roman" panose="02020603050405020304" pitchFamily="18" charset="0"/>
              </a:rPr>
              <a:t>13</a:t>
            </a:r>
            <a:r>
              <a:rPr lang="vi-VN" sz="2000" dirty="0">
                <a:solidFill>
                  <a:srgbClr val="222222"/>
                </a:solidFill>
                <a:latin typeface="Times New Roman" panose="02020603050405020304" pitchFamily="18" charset="0"/>
                <a:cs typeface="Times New Roman" panose="02020603050405020304" pitchFamily="18" charset="0"/>
              </a:rPr>
              <a:t> chữ số</a:t>
            </a:r>
            <a:r>
              <a:rPr lang="vi-VN" sz="2000" baseline="30000" dirty="0">
                <a:solidFill>
                  <a:srgbClr val="0B0080"/>
                </a:solidFill>
                <a:latin typeface="Times New Roman" panose="02020603050405020304" pitchFamily="18" charset="0"/>
                <a:cs typeface="Times New Roman" panose="02020603050405020304" pitchFamily="18" charset="0"/>
                <a:hlinkClick r:id="rId20"/>
              </a:rPr>
              <a:t>[1]</a:t>
            </a:r>
            <a:r>
              <a:rPr lang="vi-VN" sz="2000" dirty="0">
                <a:solidFill>
                  <a:srgbClr val="222222"/>
                </a:solidFill>
                <a:latin typeface="Times New Roman" panose="02020603050405020304" pitchFamily="18" charset="0"/>
                <a:cs typeface="Times New Roman" panose="02020603050405020304" pitchFamily="18" charset="0"/>
              </a:rPr>
              <a:t>. Tháng 10 năm 2014, kỷ lục này được nâng lên 13.300.000.000.000 chữ số bởi một nhóm nghiên cứu lấy tên là </a:t>
            </a:r>
            <a:r>
              <a:rPr lang="vi-VN" sz="2000" i="1" dirty="0">
                <a:solidFill>
                  <a:srgbClr val="222222"/>
                </a:solidFill>
                <a:latin typeface="Times New Roman" panose="02020603050405020304" pitchFamily="18" charset="0"/>
                <a:cs typeface="Times New Roman" panose="02020603050405020304" pitchFamily="18" charset="0"/>
              </a:rPr>
              <a:t>houkouonchi</a:t>
            </a:r>
            <a:r>
              <a:rPr lang="vi-VN" sz="2000" dirty="0">
                <a:solidFill>
                  <a:srgbClr val="222222"/>
                </a:solidFill>
                <a:latin typeface="Times New Roman" panose="02020603050405020304" pitchFamily="18" charset="0"/>
                <a:cs typeface="Times New Roman" panose="02020603050405020304" pitchFamily="18" charset="0"/>
              </a:rPr>
              <a:t>.</a:t>
            </a:r>
            <a:r>
              <a:rPr lang="vi-VN" sz="2000" baseline="30000" dirty="0">
                <a:solidFill>
                  <a:srgbClr val="0B0080"/>
                </a:solidFill>
                <a:latin typeface="Times New Roman" panose="02020603050405020304" pitchFamily="18" charset="0"/>
                <a:cs typeface="Times New Roman" panose="02020603050405020304" pitchFamily="18" charset="0"/>
                <a:hlinkClick r:id="rId21"/>
              </a:rPr>
              <a:t>[2]</a:t>
            </a:r>
            <a:r>
              <a:rPr lang="vi-VN" sz="2000" dirty="0">
                <a:solidFill>
                  <a:srgbClr val="222222"/>
                </a:solidFill>
                <a:latin typeface="Times New Roman" panose="02020603050405020304" pitchFamily="18" charset="0"/>
                <a:cs typeface="Times New Roman" panose="02020603050405020304" pitchFamily="18" charset="0"/>
              </a:rPr>
              <a:t> Các ứng dụng khoa học thông thường yêu cầu không quá 40 chữ số của </a:t>
            </a:r>
            <a:r>
              <a:rPr lang="el-GR" sz="2000" dirty="0">
                <a:solidFill>
                  <a:srgbClr val="222222"/>
                </a:solidFill>
                <a:latin typeface="Times New Roman" panose="02020603050405020304" pitchFamily="18" charset="0"/>
                <a:cs typeface="Times New Roman" panose="02020603050405020304" pitchFamily="18" charset="0"/>
              </a:rPr>
              <a:t>π, </a:t>
            </a:r>
            <a:r>
              <a:rPr lang="vi-VN" sz="2000" dirty="0">
                <a:solidFill>
                  <a:srgbClr val="222222"/>
                </a:solidFill>
                <a:latin typeface="Times New Roman" panose="02020603050405020304" pitchFamily="18" charset="0"/>
                <a:cs typeface="Times New Roman" panose="02020603050405020304" pitchFamily="18" charset="0"/>
              </a:rPr>
              <a:t>do đó động lực của những tính toán này chủ yếu là tham vọng của con người muốn đạt tới những kỉ lục mới, nhưng những tính toán đó cũng được sử dụng để kiểm tra các </a:t>
            </a:r>
            <a:r>
              <a:rPr lang="vi-VN" sz="2000" dirty="0">
                <a:solidFill>
                  <a:srgbClr val="0B0080"/>
                </a:solidFill>
                <a:latin typeface="Times New Roman" panose="02020603050405020304" pitchFamily="18" charset="0"/>
                <a:cs typeface="Times New Roman" panose="02020603050405020304" pitchFamily="18" charset="0"/>
                <a:hlinkClick r:id="rId22" tooltip="Siêu máy tính"/>
              </a:rPr>
              <a:t>siêu máy tính</a:t>
            </a:r>
            <a:r>
              <a:rPr lang="vi-VN" sz="2000" dirty="0">
                <a:solidFill>
                  <a:srgbClr val="222222"/>
                </a:solidFill>
                <a:latin typeface="Times New Roman" panose="02020603050405020304" pitchFamily="18" charset="0"/>
                <a:cs typeface="Times New Roman" panose="02020603050405020304" pitchFamily="18" charset="0"/>
              </a:rPr>
              <a:t> và các thuật toán tính nhân với độ chính xác cao.</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588333"/>
      </p:ext>
    </p:extLst>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8"/>
          <p:cNvGrpSpPr>
            <a:grpSpLocks/>
          </p:cNvGrpSpPr>
          <p:nvPr/>
        </p:nvGrpSpPr>
        <p:grpSpPr bwMode="auto">
          <a:xfrm>
            <a:off x="3751263" y="5684838"/>
            <a:ext cx="228600" cy="228600"/>
            <a:chOff x="3552" y="3112"/>
            <a:chExt cx="384" cy="296"/>
          </a:xfrm>
        </p:grpSpPr>
        <p:sp>
          <p:nvSpPr>
            <p:cNvPr id="11288" name="Freeform 19"/>
            <p:cNvSpPr>
              <a:spLocks/>
            </p:cNvSpPr>
            <p:nvPr/>
          </p:nvSpPr>
          <p:spPr bwMode="auto">
            <a:xfrm>
              <a:off x="3552" y="3120"/>
              <a:ext cx="144" cy="288"/>
            </a:xfrm>
            <a:custGeom>
              <a:avLst/>
              <a:gdLst>
                <a:gd name="T0" fmla="*/ 144 w 144"/>
                <a:gd name="T1" fmla="*/ 0 h 240"/>
                <a:gd name="T2" fmla="*/ 96 w 144"/>
                <a:gd name="T3" fmla="*/ 5089 h 240"/>
                <a:gd name="T4" fmla="*/ 0 w 144"/>
                <a:gd name="T5" fmla="*/ 6403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144" y="0"/>
                  </a:moveTo>
                  <a:cubicBezTo>
                    <a:pt x="132" y="76"/>
                    <a:pt x="120" y="152"/>
                    <a:pt x="96" y="192"/>
                  </a:cubicBezTo>
                  <a:cubicBezTo>
                    <a:pt x="72" y="232"/>
                    <a:pt x="36" y="236"/>
                    <a:pt x="0" y="240"/>
                  </a:cubicBezTo>
                </a:path>
              </a:pathLst>
            </a:custGeom>
            <a:solidFill>
              <a:schemeClr val="bg1"/>
            </a:solidFill>
            <a:ln w="28575">
              <a:solidFill>
                <a:schemeClr val="bg1"/>
              </a:solidFill>
              <a:round/>
              <a:headEnd/>
              <a:tailEnd/>
            </a:ln>
          </p:spPr>
          <p:txBody>
            <a:bodyPr/>
            <a:lstStyle/>
            <a:p>
              <a:endParaRPr lang="en-US"/>
            </a:p>
          </p:txBody>
        </p:sp>
        <p:sp>
          <p:nvSpPr>
            <p:cNvPr id="11289" name="Freeform 20"/>
            <p:cNvSpPr>
              <a:spLocks/>
            </p:cNvSpPr>
            <p:nvPr/>
          </p:nvSpPr>
          <p:spPr bwMode="auto">
            <a:xfrm>
              <a:off x="3824" y="3120"/>
              <a:ext cx="112" cy="288"/>
            </a:xfrm>
            <a:custGeom>
              <a:avLst/>
              <a:gdLst>
                <a:gd name="T0" fmla="*/ 16 w 112"/>
                <a:gd name="T1" fmla="*/ 0 h 288"/>
                <a:gd name="T2" fmla="*/ 16 w 112"/>
                <a:gd name="T3" fmla="*/ 144 h 288"/>
                <a:gd name="T4" fmla="*/ 112 w 112"/>
                <a:gd name="T5" fmla="*/ 288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0"/>
                  </a:moveTo>
                  <a:cubicBezTo>
                    <a:pt x="8" y="48"/>
                    <a:pt x="0" y="96"/>
                    <a:pt x="16" y="144"/>
                  </a:cubicBezTo>
                  <a:cubicBezTo>
                    <a:pt x="32" y="192"/>
                    <a:pt x="72" y="240"/>
                    <a:pt x="112" y="288"/>
                  </a:cubicBezTo>
                </a:path>
              </a:pathLst>
            </a:custGeom>
            <a:solidFill>
              <a:schemeClr val="bg1"/>
            </a:solidFill>
            <a:ln w="28575">
              <a:solidFill>
                <a:schemeClr val="bg1"/>
              </a:solidFill>
              <a:round/>
              <a:headEnd/>
              <a:tailEnd/>
            </a:ln>
          </p:spPr>
          <p:txBody>
            <a:bodyPr/>
            <a:lstStyle/>
            <a:p>
              <a:endParaRPr lang="en-US"/>
            </a:p>
          </p:txBody>
        </p:sp>
        <p:sp>
          <p:nvSpPr>
            <p:cNvPr id="11290" name="Freeform 21"/>
            <p:cNvSpPr>
              <a:spLocks/>
            </p:cNvSpPr>
            <p:nvPr/>
          </p:nvSpPr>
          <p:spPr bwMode="auto">
            <a:xfrm>
              <a:off x="3600" y="3112"/>
              <a:ext cx="336" cy="8"/>
            </a:xfrm>
            <a:custGeom>
              <a:avLst/>
              <a:gdLst>
                <a:gd name="T0" fmla="*/ 0 w 336"/>
                <a:gd name="T1" fmla="*/ 8 h 8"/>
                <a:gd name="T2" fmla="*/ 336 w 336"/>
                <a:gd name="T3" fmla="*/ 8 h 8"/>
                <a:gd name="T4" fmla="*/ 0 60000 65536"/>
                <a:gd name="T5" fmla="*/ 0 60000 65536"/>
                <a:gd name="T6" fmla="*/ 0 w 336"/>
                <a:gd name="T7" fmla="*/ 0 h 8"/>
                <a:gd name="T8" fmla="*/ 336 w 336"/>
                <a:gd name="T9" fmla="*/ 8 h 8"/>
              </a:gdLst>
              <a:ahLst/>
              <a:cxnLst>
                <a:cxn ang="T4">
                  <a:pos x="T0" y="T1"/>
                </a:cxn>
                <a:cxn ang="T5">
                  <a:pos x="T2" y="T3"/>
                </a:cxn>
              </a:cxnLst>
              <a:rect l="T6" t="T7" r="T8" b="T9"/>
              <a:pathLst>
                <a:path w="336" h="8">
                  <a:moveTo>
                    <a:pt x="0" y="8"/>
                  </a:moveTo>
                  <a:cubicBezTo>
                    <a:pt x="140" y="4"/>
                    <a:pt x="280" y="0"/>
                    <a:pt x="336" y="8"/>
                  </a:cubicBezTo>
                </a:path>
              </a:pathLst>
            </a:custGeom>
            <a:solidFill>
              <a:schemeClr val="bg1"/>
            </a:solidFill>
            <a:ln w="28575">
              <a:solidFill>
                <a:schemeClr val="bg1"/>
              </a:solidFill>
              <a:round/>
              <a:headEnd/>
              <a:tailEnd/>
            </a:ln>
          </p:spPr>
          <p:txBody>
            <a:bodyPr/>
            <a:lstStyle/>
            <a:p>
              <a:endParaRPr lang="en-US"/>
            </a:p>
          </p:txBody>
        </p:sp>
      </p:grpSp>
      <p:sp>
        <p:nvSpPr>
          <p:cNvPr id="11267" name="Text Box 22"/>
          <p:cNvSpPr txBox="1">
            <a:spLocks noChangeArrowheads="1"/>
          </p:cNvSpPr>
          <p:nvPr/>
        </p:nvSpPr>
        <p:spPr bwMode="auto">
          <a:xfrm>
            <a:off x="6037263" y="553243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Calibri" panose="020F0502020204030204" pitchFamily="34" charset="0"/>
              </a:rPr>
              <a:t>=</a:t>
            </a:r>
          </a:p>
        </p:txBody>
      </p:sp>
      <p:grpSp>
        <p:nvGrpSpPr>
          <p:cNvPr id="11268" name="Group 23"/>
          <p:cNvGrpSpPr>
            <a:grpSpLocks/>
          </p:cNvGrpSpPr>
          <p:nvPr/>
        </p:nvGrpSpPr>
        <p:grpSpPr bwMode="auto">
          <a:xfrm>
            <a:off x="5656263" y="5684838"/>
            <a:ext cx="228600" cy="228600"/>
            <a:chOff x="3552" y="3112"/>
            <a:chExt cx="384" cy="296"/>
          </a:xfrm>
        </p:grpSpPr>
        <p:sp>
          <p:nvSpPr>
            <p:cNvPr id="11285" name="Freeform 24"/>
            <p:cNvSpPr>
              <a:spLocks/>
            </p:cNvSpPr>
            <p:nvPr/>
          </p:nvSpPr>
          <p:spPr bwMode="auto">
            <a:xfrm>
              <a:off x="3552" y="3120"/>
              <a:ext cx="144" cy="288"/>
            </a:xfrm>
            <a:custGeom>
              <a:avLst/>
              <a:gdLst>
                <a:gd name="T0" fmla="*/ 144 w 144"/>
                <a:gd name="T1" fmla="*/ 0 h 240"/>
                <a:gd name="T2" fmla="*/ 96 w 144"/>
                <a:gd name="T3" fmla="*/ 5089 h 240"/>
                <a:gd name="T4" fmla="*/ 0 w 144"/>
                <a:gd name="T5" fmla="*/ 6403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144" y="0"/>
                  </a:moveTo>
                  <a:cubicBezTo>
                    <a:pt x="132" y="76"/>
                    <a:pt x="120" y="152"/>
                    <a:pt x="96" y="192"/>
                  </a:cubicBezTo>
                  <a:cubicBezTo>
                    <a:pt x="72" y="232"/>
                    <a:pt x="36" y="236"/>
                    <a:pt x="0" y="240"/>
                  </a:cubicBezTo>
                </a:path>
              </a:pathLst>
            </a:custGeom>
            <a:solidFill>
              <a:schemeClr val="bg1"/>
            </a:solidFill>
            <a:ln w="28575">
              <a:solidFill>
                <a:schemeClr val="bg1"/>
              </a:solidFill>
              <a:round/>
              <a:headEnd/>
              <a:tailEnd/>
            </a:ln>
          </p:spPr>
          <p:txBody>
            <a:bodyPr/>
            <a:lstStyle/>
            <a:p>
              <a:endParaRPr lang="en-US"/>
            </a:p>
          </p:txBody>
        </p:sp>
        <p:sp>
          <p:nvSpPr>
            <p:cNvPr id="11286" name="Freeform 25"/>
            <p:cNvSpPr>
              <a:spLocks/>
            </p:cNvSpPr>
            <p:nvPr/>
          </p:nvSpPr>
          <p:spPr bwMode="auto">
            <a:xfrm>
              <a:off x="3824" y="3120"/>
              <a:ext cx="112" cy="288"/>
            </a:xfrm>
            <a:custGeom>
              <a:avLst/>
              <a:gdLst>
                <a:gd name="T0" fmla="*/ 16 w 112"/>
                <a:gd name="T1" fmla="*/ 0 h 288"/>
                <a:gd name="T2" fmla="*/ 16 w 112"/>
                <a:gd name="T3" fmla="*/ 144 h 288"/>
                <a:gd name="T4" fmla="*/ 112 w 112"/>
                <a:gd name="T5" fmla="*/ 288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0"/>
                  </a:moveTo>
                  <a:cubicBezTo>
                    <a:pt x="8" y="48"/>
                    <a:pt x="0" y="96"/>
                    <a:pt x="16" y="144"/>
                  </a:cubicBezTo>
                  <a:cubicBezTo>
                    <a:pt x="32" y="192"/>
                    <a:pt x="72" y="240"/>
                    <a:pt x="112" y="288"/>
                  </a:cubicBezTo>
                </a:path>
              </a:pathLst>
            </a:custGeom>
            <a:solidFill>
              <a:schemeClr val="bg1"/>
            </a:solidFill>
            <a:ln w="28575">
              <a:solidFill>
                <a:schemeClr val="bg1"/>
              </a:solidFill>
              <a:round/>
              <a:headEnd/>
              <a:tailEnd/>
            </a:ln>
          </p:spPr>
          <p:txBody>
            <a:bodyPr/>
            <a:lstStyle/>
            <a:p>
              <a:endParaRPr lang="en-US"/>
            </a:p>
          </p:txBody>
        </p:sp>
        <p:sp>
          <p:nvSpPr>
            <p:cNvPr id="11287" name="Freeform 26"/>
            <p:cNvSpPr>
              <a:spLocks/>
            </p:cNvSpPr>
            <p:nvPr/>
          </p:nvSpPr>
          <p:spPr bwMode="auto">
            <a:xfrm>
              <a:off x="3600" y="3112"/>
              <a:ext cx="336" cy="8"/>
            </a:xfrm>
            <a:custGeom>
              <a:avLst/>
              <a:gdLst>
                <a:gd name="T0" fmla="*/ 0 w 336"/>
                <a:gd name="T1" fmla="*/ 8 h 8"/>
                <a:gd name="T2" fmla="*/ 336 w 336"/>
                <a:gd name="T3" fmla="*/ 8 h 8"/>
                <a:gd name="T4" fmla="*/ 0 60000 65536"/>
                <a:gd name="T5" fmla="*/ 0 60000 65536"/>
                <a:gd name="T6" fmla="*/ 0 w 336"/>
                <a:gd name="T7" fmla="*/ 0 h 8"/>
                <a:gd name="T8" fmla="*/ 336 w 336"/>
                <a:gd name="T9" fmla="*/ 8 h 8"/>
              </a:gdLst>
              <a:ahLst/>
              <a:cxnLst>
                <a:cxn ang="T4">
                  <a:pos x="T0" y="T1"/>
                </a:cxn>
                <a:cxn ang="T5">
                  <a:pos x="T2" y="T3"/>
                </a:cxn>
              </a:cxnLst>
              <a:rect l="T6" t="T7" r="T8" b="T9"/>
              <a:pathLst>
                <a:path w="336" h="8">
                  <a:moveTo>
                    <a:pt x="0" y="8"/>
                  </a:moveTo>
                  <a:cubicBezTo>
                    <a:pt x="140" y="4"/>
                    <a:pt x="280" y="0"/>
                    <a:pt x="336" y="8"/>
                  </a:cubicBezTo>
                </a:path>
              </a:pathLst>
            </a:custGeom>
            <a:solidFill>
              <a:schemeClr val="bg1"/>
            </a:solidFill>
            <a:ln w="28575">
              <a:solidFill>
                <a:schemeClr val="bg1"/>
              </a:solidFill>
              <a:round/>
              <a:headEnd/>
              <a:tailEnd/>
            </a:ln>
          </p:spPr>
          <p:txBody>
            <a:bodyPr/>
            <a:lstStyle/>
            <a:p>
              <a:endParaRPr lang="en-US"/>
            </a:p>
          </p:txBody>
        </p:sp>
      </p:grpSp>
      <p:sp>
        <p:nvSpPr>
          <p:cNvPr id="9227" name="Text Box 13"/>
          <p:cNvSpPr txBox="1">
            <a:spLocks noChangeArrowheads="1"/>
          </p:cNvSpPr>
          <p:nvPr/>
        </p:nvSpPr>
        <p:spPr bwMode="auto">
          <a:xfrm>
            <a:off x="398463" y="46038"/>
            <a:ext cx="8077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anose="02020603050405020304" pitchFamily="18" charset="0"/>
                <a:cs typeface="Times New Roman" panose="02020603050405020304" pitchFamily="18" charset="0"/>
              </a:rPr>
              <a:t>Ở Việt Nam, các cụ ta dùng quy tắc:</a:t>
            </a:r>
          </a:p>
          <a:p>
            <a:pPr algn="just" eaLnBrk="1" hangingPunct="1"/>
            <a:endParaRPr lang="vi-VN" altLang="en-US" sz="2800" i="1">
              <a:solidFill>
                <a:srgbClr val="FF0000"/>
              </a:solidFill>
              <a:latin typeface="Times New Roman" panose="02020603050405020304" pitchFamily="18" charset="0"/>
              <a:cs typeface="Times New Roman" panose="02020603050405020304" pitchFamily="18" charset="0"/>
            </a:endParaRPr>
          </a:p>
          <a:p>
            <a:pPr algn="just" eaLnBrk="1" hangingPunct="1"/>
            <a:endParaRPr lang="en-US" altLang="en-US" sz="2800" i="1">
              <a:latin typeface="Times New Roman" panose="02020603050405020304" pitchFamily="18" charset="0"/>
              <a:cs typeface="Times New Roman" panose="02020603050405020304" pitchFamily="18" charset="0"/>
            </a:endParaRPr>
          </a:p>
          <a:p>
            <a:pPr algn="just" eaLnBrk="1" hangingPunct="1"/>
            <a:endParaRPr lang="en-US" altLang="en-US" sz="2800" i="1">
              <a:latin typeface="Times New Roman" panose="02020603050405020304" pitchFamily="18" charset="0"/>
              <a:cs typeface="Times New Roman" panose="02020603050405020304" pitchFamily="18" charset="0"/>
            </a:endParaRPr>
          </a:p>
          <a:p>
            <a:pPr algn="just" eaLnBrk="1" hangingPunct="1"/>
            <a:endParaRPr lang="en-US" altLang="en-US" sz="2800">
              <a:latin typeface="Times New Roman" panose="02020603050405020304" pitchFamily="18" charset="0"/>
              <a:cs typeface="Times New Roman" panose="02020603050405020304" pitchFamily="18" charset="0"/>
            </a:endParaRPr>
          </a:p>
        </p:txBody>
      </p:sp>
      <p:graphicFrame>
        <p:nvGraphicFramePr>
          <p:cNvPr id="9220" name="Object 2"/>
          <p:cNvGraphicFramePr>
            <a:graphicFrameLocks noChangeAspect="1"/>
          </p:cNvGraphicFramePr>
          <p:nvPr/>
        </p:nvGraphicFramePr>
        <p:xfrm>
          <a:off x="4419600" y="1863725"/>
          <a:ext cx="533400" cy="696913"/>
        </p:xfrm>
        <a:graphic>
          <a:graphicData uri="http://schemas.openxmlformats.org/presentationml/2006/ole">
            <mc:AlternateContent xmlns:mc="http://schemas.openxmlformats.org/markup-compatibility/2006">
              <mc:Choice xmlns:v="urn:schemas-microsoft-com:vml" Requires="v">
                <p:oleObj spid="_x0000_s12374" name="Equation" r:id="rId3" imgW="330057" imgH="431613" progId="Equation.DSMT4">
                  <p:embed/>
                </p:oleObj>
              </mc:Choice>
              <mc:Fallback>
                <p:oleObj name="Equation" r:id="rId3" imgW="330057"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63725"/>
                        <a:ext cx="533400"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3"/>
          <p:cNvGraphicFramePr>
            <a:graphicFrameLocks noChangeAspect="1"/>
          </p:cNvGraphicFramePr>
          <p:nvPr/>
        </p:nvGraphicFramePr>
        <p:xfrm>
          <a:off x="3962400" y="3203575"/>
          <a:ext cx="636588" cy="698500"/>
        </p:xfrm>
        <a:graphic>
          <a:graphicData uri="http://schemas.openxmlformats.org/presentationml/2006/ole">
            <mc:AlternateContent xmlns:mc="http://schemas.openxmlformats.org/markup-compatibility/2006">
              <mc:Choice xmlns:v="urn:schemas-microsoft-com:vml" Requires="v">
                <p:oleObj spid="_x0000_s12375" name="Equation" r:id="rId5" imgW="393529" imgH="431613" progId="Equation.DSMT4">
                  <p:embed/>
                </p:oleObj>
              </mc:Choice>
              <mc:Fallback>
                <p:oleObj name="Equation" r:id="rId5" imgW="393529"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203575"/>
                        <a:ext cx="636588"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4"/>
          <p:cNvGraphicFramePr>
            <a:graphicFrameLocks noChangeAspect="1"/>
          </p:cNvGraphicFramePr>
          <p:nvPr/>
        </p:nvGraphicFramePr>
        <p:xfrm>
          <a:off x="3733800" y="4148138"/>
          <a:ext cx="655638" cy="698500"/>
        </p:xfrm>
        <a:graphic>
          <a:graphicData uri="http://schemas.openxmlformats.org/presentationml/2006/ole">
            <mc:AlternateContent xmlns:mc="http://schemas.openxmlformats.org/markup-compatibility/2006">
              <mc:Choice xmlns:v="urn:schemas-microsoft-com:vml" Requires="v">
                <p:oleObj spid="_x0000_s12376" name="Equation" r:id="rId7" imgW="406224" imgH="431613" progId="Equation.DSMT4">
                  <p:embed/>
                </p:oleObj>
              </mc:Choice>
              <mc:Fallback>
                <p:oleObj name="Equation" r:id="rId7" imgW="406224"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148138"/>
                        <a:ext cx="655638"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3" name="Object 5"/>
          <p:cNvGraphicFramePr>
            <a:graphicFrameLocks noChangeAspect="1"/>
          </p:cNvGraphicFramePr>
          <p:nvPr/>
        </p:nvGraphicFramePr>
        <p:xfrm>
          <a:off x="6843713" y="4772025"/>
          <a:ext cx="762000" cy="836613"/>
        </p:xfrm>
        <a:graphic>
          <a:graphicData uri="http://schemas.openxmlformats.org/presentationml/2006/ole">
            <mc:AlternateContent xmlns:mc="http://schemas.openxmlformats.org/markup-compatibility/2006">
              <mc:Choice xmlns:v="urn:schemas-microsoft-com:vml" Requires="v">
                <p:oleObj spid="_x0000_s12377" name="Equation" r:id="rId9" imgW="393529" imgH="431613" progId="Equation.DSMT4">
                  <p:embed/>
                </p:oleObj>
              </mc:Choice>
              <mc:Fallback>
                <p:oleObj name="Equation" r:id="rId9" imgW="393529" imgH="43161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3713" y="4772025"/>
                        <a:ext cx="7620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20"/>
          <p:cNvGrpSpPr>
            <a:grpSpLocks/>
          </p:cNvGrpSpPr>
          <p:nvPr/>
        </p:nvGrpSpPr>
        <p:grpSpPr bwMode="auto">
          <a:xfrm>
            <a:off x="398463" y="5456238"/>
            <a:ext cx="7239000" cy="1371600"/>
            <a:chOff x="439554" y="5456238"/>
            <a:chExt cx="8077200" cy="1463675"/>
          </a:xfrm>
        </p:grpSpPr>
        <p:sp>
          <p:nvSpPr>
            <p:cNvPr id="11282" name="Text Box 27"/>
            <p:cNvSpPr txBox="1">
              <a:spLocks noChangeArrowheads="1"/>
            </p:cNvSpPr>
            <p:nvPr/>
          </p:nvSpPr>
          <p:spPr bwMode="auto">
            <a:xfrm>
              <a:off x="439554" y="56388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a:latin typeface="Times New Roman" panose="02020603050405020304" pitchFamily="18" charset="0"/>
                  <a:cs typeface="Times New Roman" panose="02020603050405020304" pitchFamily="18" charset="0"/>
                </a:rPr>
                <a:t>Theo quy tắc đó</a:t>
              </a:r>
              <a:r>
                <a:rPr lang="en-US" altLang="en-US" sz="2800">
                  <a:latin typeface=".VnTime" panose="020B7200000000000000" pitchFamily="34" charset="0"/>
                </a:rPr>
                <a:t>,   </a:t>
              </a:r>
              <a:r>
                <a:rPr lang="en-US" altLang="en-US" sz="2800">
                  <a:solidFill>
                    <a:srgbClr val="C00000"/>
                  </a:solidFill>
                  <a:latin typeface=".VnTime" panose="020B7200000000000000" pitchFamily="34" charset="0"/>
                </a:rPr>
                <a:t>  </a:t>
              </a:r>
              <a:endParaRPr lang="en-US" altLang="en-US" sz="2800">
                <a:latin typeface="Times New Roman" panose="02020603050405020304" pitchFamily="18" charset="0"/>
                <a:cs typeface="Times New Roman" panose="02020603050405020304" pitchFamily="18" charset="0"/>
              </a:endParaRPr>
            </a:p>
          </p:txBody>
        </p:sp>
        <p:graphicFrame>
          <p:nvGraphicFramePr>
            <p:cNvPr id="11283" name="Object 6"/>
            <p:cNvGraphicFramePr>
              <a:graphicFrameLocks noChangeAspect="1"/>
            </p:cNvGraphicFramePr>
            <p:nvPr/>
          </p:nvGraphicFramePr>
          <p:xfrm>
            <a:off x="3415364" y="5638800"/>
            <a:ext cx="381000" cy="571500"/>
          </p:xfrm>
          <a:graphic>
            <a:graphicData uri="http://schemas.openxmlformats.org/presentationml/2006/ole">
              <mc:AlternateContent xmlns:mc="http://schemas.openxmlformats.org/markup-compatibility/2006">
                <mc:Choice xmlns:v="urn:schemas-microsoft-com:vml" Requires="v">
                  <p:oleObj spid="_x0000_s12378" name="Equation" r:id="rId11" imgW="139700" imgH="139700" progId="Equation.DSMT4">
                    <p:embed/>
                  </p:oleObj>
                </mc:Choice>
                <mc:Fallback>
                  <p:oleObj name="Equation" r:id="rId11" imgW="139700" imgH="139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5364" y="5638800"/>
                          <a:ext cx="3810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4" name="Object 8"/>
            <p:cNvGraphicFramePr>
              <a:graphicFrameLocks noChangeAspect="1"/>
            </p:cNvGraphicFramePr>
            <p:nvPr/>
          </p:nvGraphicFramePr>
          <p:xfrm>
            <a:off x="3925503" y="5456238"/>
            <a:ext cx="3427495" cy="1463675"/>
          </p:xfrm>
          <a:graphic>
            <a:graphicData uri="http://schemas.openxmlformats.org/presentationml/2006/ole">
              <mc:AlternateContent xmlns:mc="http://schemas.openxmlformats.org/markup-compatibility/2006">
                <mc:Choice xmlns:v="urn:schemas-microsoft-com:vml" Requires="v">
                  <p:oleObj spid="_x0000_s12379" name="Equation" r:id="rId13" imgW="1333500" imgH="584200" progId="Equation.DSMT4">
                    <p:embed/>
                  </p:oleObj>
                </mc:Choice>
                <mc:Fallback>
                  <p:oleObj name="Equation" r:id="rId13" imgW="13335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5503" y="5456238"/>
                          <a:ext cx="342749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229" name="Rectangle 21"/>
          <p:cNvSpPr>
            <a:spLocks noChangeArrowheads="1"/>
          </p:cNvSpPr>
          <p:nvPr/>
        </p:nvSpPr>
        <p:spPr bwMode="auto">
          <a:xfrm>
            <a:off x="419100" y="655638"/>
            <a:ext cx="645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0070C0"/>
                </a:solidFill>
                <a:latin typeface="Times New Roman" panose="02020603050405020304" pitchFamily="18" charset="0"/>
                <a:cs typeface="Times New Roman" panose="02020603050405020304" pitchFamily="18" charset="0"/>
              </a:rPr>
              <a:t>“ </a:t>
            </a:r>
            <a:r>
              <a:rPr lang="en-US" altLang="en-US" sz="2800" b="1" i="1">
                <a:solidFill>
                  <a:srgbClr val="0070C0"/>
                </a:solidFill>
                <a:latin typeface="Times New Roman" panose="02020603050405020304" pitchFamily="18" charset="0"/>
                <a:cs typeface="Times New Roman" panose="02020603050405020304" pitchFamily="18" charset="0"/>
              </a:rPr>
              <a:t>Quân bát, phát tam, tồn ngũ, quân nhị ”</a:t>
            </a:r>
          </a:p>
        </p:txBody>
      </p:sp>
      <p:sp>
        <p:nvSpPr>
          <p:cNvPr id="9230" name="Rectangle 22"/>
          <p:cNvSpPr>
            <a:spLocks noChangeArrowheads="1"/>
          </p:cNvSpPr>
          <p:nvPr/>
        </p:nvSpPr>
        <p:spPr bwMode="auto">
          <a:xfrm>
            <a:off x="381000" y="1265238"/>
            <a:ext cx="540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a:latin typeface="Times New Roman" panose="02020603050405020304" pitchFamily="18" charset="0"/>
                <a:cs typeface="Times New Roman" panose="02020603050405020304" pitchFamily="18" charset="0"/>
              </a:rPr>
              <a:t>Nghĩa là: </a:t>
            </a:r>
            <a:r>
              <a:rPr lang="vi-VN" altLang="en-US" sz="2800" i="1">
                <a:solidFill>
                  <a:srgbClr val="7030A0"/>
                </a:solidFill>
                <a:latin typeface="Times New Roman" panose="02020603050405020304" pitchFamily="18" charset="0"/>
                <a:cs typeface="Times New Roman" panose="02020603050405020304" pitchFamily="18" charset="0"/>
              </a:rPr>
              <a:t>Lấy độ dài đường tròn </a:t>
            </a:r>
            <a:r>
              <a:rPr lang="vi-VN" altLang="en-US" sz="2800" i="1">
                <a:solidFill>
                  <a:srgbClr val="FF0000"/>
                </a:solidFill>
                <a:latin typeface="Times New Roman" panose="02020603050405020304" pitchFamily="18" charset="0"/>
                <a:cs typeface="Times New Roman" panose="02020603050405020304" pitchFamily="18" charset="0"/>
              </a:rPr>
              <a:t>(C)</a:t>
            </a:r>
            <a:endParaRPr lang="en-US" altLang="en-US" sz="2800" i="1">
              <a:solidFill>
                <a:srgbClr val="FF0000"/>
              </a:solidFill>
              <a:latin typeface="Times New Roman" panose="02020603050405020304" pitchFamily="18" charset="0"/>
              <a:cs typeface="Times New Roman" panose="02020603050405020304" pitchFamily="18" charset="0"/>
            </a:endParaRPr>
          </a:p>
        </p:txBody>
      </p:sp>
      <p:sp>
        <p:nvSpPr>
          <p:cNvPr id="9231" name="Rectangle 25"/>
          <p:cNvSpPr>
            <a:spLocks noChangeArrowheads="1"/>
          </p:cNvSpPr>
          <p:nvPr/>
        </p:nvSpPr>
        <p:spPr bwMode="auto">
          <a:xfrm>
            <a:off x="388938" y="1889125"/>
            <a:ext cx="415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i="1">
                <a:solidFill>
                  <a:srgbClr val="7030A0"/>
                </a:solidFill>
                <a:latin typeface="Times New Roman" panose="02020603050405020304" pitchFamily="18" charset="0"/>
                <a:cs typeface="Times New Roman" panose="02020603050405020304" pitchFamily="18" charset="0"/>
              </a:rPr>
              <a:t>Quân bát: </a:t>
            </a:r>
            <a:r>
              <a:rPr lang="en-US" altLang="en-US" sz="2800" i="1">
                <a:latin typeface="Times New Roman" panose="02020603050405020304" pitchFamily="18" charset="0"/>
                <a:cs typeface="Times New Roman" panose="02020603050405020304" pitchFamily="18" charset="0"/>
              </a:rPr>
              <a:t>chia làm 8 phần </a:t>
            </a:r>
          </a:p>
        </p:txBody>
      </p:sp>
      <p:sp>
        <p:nvSpPr>
          <p:cNvPr id="9232" name="Rectangle 26"/>
          <p:cNvSpPr>
            <a:spLocks noChangeArrowheads="1"/>
          </p:cNvSpPr>
          <p:nvPr/>
        </p:nvSpPr>
        <p:spPr bwMode="auto">
          <a:xfrm>
            <a:off x="396875" y="2560638"/>
            <a:ext cx="3506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i="1">
                <a:solidFill>
                  <a:srgbClr val="7030A0"/>
                </a:solidFill>
                <a:latin typeface="Times New Roman" panose="02020603050405020304" pitchFamily="18" charset="0"/>
                <a:cs typeface="Times New Roman" panose="02020603050405020304" pitchFamily="18" charset="0"/>
              </a:rPr>
              <a:t>Phát tam: </a:t>
            </a:r>
            <a:r>
              <a:rPr lang="vi-VN" altLang="en-US" sz="2800" i="1">
                <a:latin typeface="Times New Roman" panose="02020603050405020304" pitchFamily="18" charset="0"/>
                <a:cs typeface="Times New Roman" panose="02020603050405020304" pitchFamily="18" charset="0"/>
              </a:rPr>
              <a:t>bỏ đi 3 phần</a:t>
            </a:r>
          </a:p>
        </p:txBody>
      </p:sp>
      <p:sp>
        <p:nvSpPr>
          <p:cNvPr id="9233" name="Rectangle 27"/>
          <p:cNvSpPr>
            <a:spLocks noChangeArrowheads="1"/>
          </p:cNvSpPr>
          <p:nvPr/>
        </p:nvSpPr>
        <p:spPr bwMode="auto">
          <a:xfrm>
            <a:off x="398463" y="3213100"/>
            <a:ext cx="37353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i="1">
                <a:solidFill>
                  <a:srgbClr val="7030A0"/>
                </a:solidFill>
                <a:latin typeface="Times New Roman" panose="02020603050405020304" pitchFamily="18" charset="0"/>
                <a:cs typeface="Times New Roman" panose="02020603050405020304" pitchFamily="18" charset="0"/>
              </a:rPr>
              <a:t>Tồn ngũ: </a:t>
            </a:r>
            <a:r>
              <a:rPr lang="en-US" altLang="en-US" sz="2800" i="1">
                <a:latin typeface="Times New Roman" panose="02020603050405020304" pitchFamily="18" charset="0"/>
                <a:cs typeface="Times New Roman" panose="02020603050405020304" pitchFamily="18" charset="0"/>
              </a:rPr>
              <a:t>còn lại 5 phần </a:t>
            </a:r>
          </a:p>
        </p:txBody>
      </p:sp>
      <p:sp>
        <p:nvSpPr>
          <p:cNvPr id="9234" name="Rectangle 28"/>
          <p:cNvSpPr>
            <a:spLocks noChangeArrowheads="1"/>
          </p:cNvSpPr>
          <p:nvPr/>
        </p:nvSpPr>
        <p:spPr bwMode="auto">
          <a:xfrm>
            <a:off x="381000" y="4170363"/>
            <a:ext cx="3375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i="1">
                <a:solidFill>
                  <a:srgbClr val="7030A0"/>
                </a:solidFill>
                <a:latin typeface="Times New Roman" panose="02020603050405020304" pitchFamily="18" charset="0"/>
                <a:cs typeface="Times New Roman" panose="02020603050405020304" pitchFamily="18" charset="0"/>
              </a:rPr>
              <a:t>Quân nhị: </a:t>
            </a:r>
            <a:r>
              <a:rPr lang="vi-VN" altLang="en-US" sz="2800" i="1">
                <a:latin typeface="Times New Roman" panose="02020603050405020304" pitchFamily="18" charset="0"/>
                <a:cs typeface="Times New Roman" panose="02020603050405020304" pitchFamily="18" charset="0"/>
              </a:rPr>
              <a:t>lại chia đôi</a:t>
            </a:r>
          </a:p>
        </p:txBody>
      </p:sp>
      <p:sp>
        <p:nvSpPr>
          <p:cNvPr id="9235" name="Rectangle 29"/>
          <p:cNvSpPr>
            <a:spLocks noChangeArrowheads="1"/>
          </p:cNvSpPr>
          <p:nvPr/>
        </p:nvSpPr>
        <p:spPr bwMode="auto">
          <a:xfrm>
            <a:off x="398463" y="4922838"/>
            <a:ext cx="663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a:latin typeface="Times New Roman" panose="02020603050405020304" pitchFamily="18" charset="0"/>
                <a:cs typeface="Times New Roman" panose="02020603050405020304" pitchFamily="18" charset="0"/>
              </a:rPr>
              <a:t>Khi đó được đường kính của đường tròn d = </a:t>
            </a:r>
          </a:p>
        </p:txBody>
      </p:sp>
    </p:spTree>
    <p:extLst>
      <p:ext uri="{BB962C8B-B14F-4D97-AF65-F5344CB8AC3E}">
        <p14:creationId xmlns:p14="http://schemas.microsoft.com/office/powerpoint/2010/main" val="1428402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linds(horizontal)">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9"/>
                                        </p:tgtEl>
                                        <p:attrNameLst>
                                          <p:attrName>style.visibility</p:attrName>
                                        </p:attrNameLst>
                                      </p:cBhvr>
                                      <p:to>
                                        <p:strVal val="visible"/>
                                      </p:to>
                                    </p:set>
                                    <p:animEffect transition="in" filter="box(in)">
                                      <p:cBhvr>
                                        <p:cTn id="12" dur="500"/>
                                        <p:tgtEl>
                                          <p:spTgt spid="9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30"/>
                                        </p:tgtEl>
                                        <p:attrNameLst>
                                          <p:attrName>style.visibility</p:attrName>
                                        </p:attrNameLst>
                                      </p:cBhvr>
                                      <p:to>
                                        <p:strVal val="visible"/>
                                      </p:to>
                                    </p:set>
                                    <p:animEffect transition="in" filter="checkerboard(across)">
                                      <p:cBhvr>
                                        <p:cTn id="17" dur="500"/>
                                        <p:tgtEl>
                                          <p:spTgt spid="9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9231"/>
                                        </p:tgtEl>
                                        <p:attrNameLst>
                                          <p:attrName>style.visibility</p:attrName>
                                        </p:attrNameLst>
                                      </p:cBhvr>
                                      <p:to>
                                        <p:strVal val="visible"/>
                                      </p:to>
                                    </p:set>
                                    <p:animEffect transition="in" filter="plus(in)">
                                      <p:cBhvr>
                                        <p:cTn id="22" dur="500"/>
                                        <p:tgtEl>
                                          <p:spTgt spid="9231"/>
                                        </p:tgtEl>
                                      </p:cBhvr>
                                    </p:animEffect>
                                  </p:childTnLst>
                                </p:cTn>
                              </p:par>
                              <p:par>
                                <p:cTn id="23" presetID="13" presetClass="entr" presetSubtype="16" fill="hold" nodeType="with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plus(in)">
                                      <p:cBhvr>
                                        <p:cTn id="25" dur="500"/>
                                        <p:tgtEl>
                                          <p:spTgt spid="92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232"/>
                                        </p:tgtEl>
                                        <p:attrNameLst>
                                          <p:attrName>style.visibility</p:attrName>
                                        </p:attrNameLst>
                                      </p:cBhvr>
                                      <p:to>
                                        <p:strVal val="visible"/>
                                      </p:to>
                                    </p:set>
                                    <p:animEffect transition="in" filter="randombar(horizontal)">
                                      <p:cBhvr>
                                        <p:cTn id="30" dur="500"/>
                                        <p:tgtEl>
                                          <p:spTgt spid="92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9233"/>
                                        </p:tgtEl>
                                        <p:attrNameLst>
                                          <p:attrName>style.visibility</p:attrName>
                                        </p:attrNameLst>
                                      </p:cBhvr>
                                      <p:to>
                                        <p:strVal val="visible"/>
                                      </p:to>
                                    </p:set>
                                    <p:animEffect transition="in" filter="wedge">
                                      <p:cBhvr>
                                        <p:cTn id="35" dur="500"/>
                                        <p:tgtEl>
                                          <p:spTgt spid="9233"/>
                                        </p:tgtEl>
                                      </p:cBhvr>
                                    </p:animEffect>
                                  </p:childTnLst>
                                </p:cTn>
                              </p:par>
                              <p:par>
                                <p:cTn id="36" presetID="20" presetClass="entr" presetSubtype="0" fill="hold" nodeType="withEffect">
                                  <p:stCondLst>
                                    <p:cond delay="0"/>
                                  </p:stCondLst>
                                  <p:childTnLst>
                                    <p:set>
                                      <p:cBhvr>
                                        <p:cTn id="37" dur="1" fill="hold">
                                          <p:stCondLst>
                                            <p:cond delay="0"/>
                                          </p:stCondLst>
                                        </p:cTn>
                                        <p:tgtEl>
                                          <p:spTgt spid="9221"/>
                                        </p:tgtEl>
                                        <p:attrNameLst>
                                          <p:attrName>style.visibility</p:attrName>
                                        </p:attrNameLst>
                                      </p:cBhvr>
                                      <p:to>
                                        <p:strVal val="visible"/>
                                      </p:to>
                                    </p:set>
                                    <p:animEffect transition="in" filter="wedge">
                                      <p:cBhvr>
                                        <p:cTn id="38" dur="500"/>
                                        <p:tgtEl>
                                          <p:spTgt spid="92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234"/>
                                        </p:tgtEl>
                                        <p:attrNameLst>
                                          <p:attrName>style.visibility</p:attrName>
                                        </p:attrNameLst>
                                      </p:cBhvr>
                                      <p:to>
                                        <p:strVal val="visible"/>
                                      </p:to>
                                    </p:set>
                                    <p:animEffect transition="in" filter="wipe(down)">
                                      <p:cBhvr>
                                        <p:cTn id="43" dur="500"/>
                                        <p:tgtEl>
                                          <p:spTgt spid="9234"/>
                                        </p:tgtEl>
                                      </p:cBhvr>
                                    </p:animEffect>
                                  </p:childTnLst>
                                </p:cTn>
                              </p:par>
                              <p:par>
                                <p:cTn id="44" presetID="22" presetClass="entr" presetSubtype="4" fill="hold" nodeType="withEffect">
                                  <p:stCondLst>
                                    <p:cond delay="0"/>
                                  </p:stCondLst>
                                  <p:childTnLst>
                                    <p:set>
                                      <p:cBhvr>
                                        <p:cTn id="45" dur="1" fill="hold">
                                          <p:stCondLst>
                                            <p:cond delay="0"/>
                                          </p:stCondLst>
                                        </p:cTn>
                                        <p:tgtEl>
                                          <p:spTgt spid="9222"/>
                                        </p:tgtEl>
                                        <p:attrNameLst>
                                          <p:attrName>style.visibility</p:attrName>
                                        </p:attrNameLst>
                                      </p:cBhvr>
                                      <p:to>
                                        <p:strVal val="visible"/>
                                      </p:to>
                                    </p:set>
                                    <p:animEffect transition="in" filter="wipe(down)">
                                      <p:cBhvr>
                                        <p:cTn id="46" dur="500"/>
                                        <p:tgtEl>
                                          <p:spTgt spid="922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235"/>
                                        </p:tgtEl>
                                        <p:attrNameLst>
                                          <p:attrName>style.visibility</p:attrName>
                                        </p:attrNameLst>
                                      </p:cBhvr>
                                      <p:to>
                                        <p:strVal val="visible"/>
                                      </p:to>
                                    </p:set>
                                    <p:animEffect transition="in" filter="blinds(horizontal)">
                                      <p:cBhvr>
                                        <p:cTn id="51" dur="500"/>
                                        <p:tgtEl>
                                          <p:spTgt spid="9235"/>
                                        </p:tgtEl>
                                      </p:cBhvr>
                                    </p:animEffect>
                                  </p:childTnLst>
                                </p:cTn>
                              </p:par>
                              <p:par>
                                <p:cTn id="52" presetID="3" presetClass="entr" presetSubtype="10" fill="hold" nodeType="withEffect">
                                  <p:stCondLst>
                                    <p:cond delay="0"/>
                                  </p:stCondLst>
                                  <p:childTnLst>
                                    <p:set>
                                      <p:cBhvr>
                                        <p:cTn id="53" dur="1" fill="hold">
                                          <p:stCondLst>
                                            <p:cond delay="0"/>
                                          </p:stCondLst>
                                        </p:cTn>
                                        <p:tgtEl>
                                          <p:spTgt spid="9223"/>
                                        </p:tgtEl>
                                        <p:attrNameLst>
                                          <p:attrName>style.visibility</p:attrName>
                                        </p:attrNameLst>
                                      </p:cBhvr>
                                      <p:to>
                                        <p:strVal val="visible"/>
                                      </p:to>
                                    </p:set>
                                    <p:animEffect transition="in" filter="blinds(horizontal)">
                                      <p:cBhvr>
                                        <p:cTn id="54" dur="500"/>
                                        <p:tgtEl>
                                          <p:spTgt spid="922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randombar(horizontal)">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9" grpId="0"/>
      <p:bldP spid="9230" grpId="0"/>
      <p:bldP spid="9231" grpId="0"/>
      <p:bldP spid="9232" grpId="0"/>
      <p:bldP spid="9233" grpId="0"/>
      <p:bldP spid="9234" grpId="0"/>
      <p:bldP spid="92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 name="Text Box 8"/>
          <p:cNvSpPr txBox="1">
            <a:spLocks noChangeArrowheads="1"/>
          </p:cNvSpPr>
          <p:nvPr/>
        </p:nvSpPr>
        <p:spPr bwMode="auto">
          <a:xfrm>
            <a:off x="0" y="0"/>
            <a:ext cx="9144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FF0000"/>
                </a:solidFill>
                <a:latin typeface="Times New Roman" pitchFamily="18" charset="0"/>
              </a:rPr>
              <a:t>    </a:t>
            </a:r>
            <a:r>
              <a:rPr lang="en-US" sz="3200" b="1" u="sng" dirty="0" err="1">
                <a:solidFill>
                  <a:srgbClr val="FF0000"/>
                </a:solidFill>
                <a:latin typeface="Times New Roman" pitchFamily="18" charset="0"/>
              </a:rPr>
              <a:t>Bài</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tập</a:t>
            </a:r>
            <a:r>
              <a:rPr lang="en-US" sz="3200" b="1" u="sng" dirty="0">
                <a:solidFill>
                  <a:srgbClr val="FF0000"/>
                </a:solidFill>
                <a:latin typeface="Times New Roman" pitchFamily="18" charset="0"/>
              </a:rPr>
              <a:t> 65 </a:t>
            </a:r>
            <a:r>
              <a:rPr lang="en-US" sz="3200" b="1" dirty="0">
                <a:solidFill>
                  <a:srgbClr val="FF0000"/>
                </a:solidFill>
                <a:latin typeface="Times New Roman" pitchFamily="18" charset="0"/>
              </a:rPr>
              <a:t>( SGK-94)</a:t>
            </a:r>
            <a:r>
              <a:rPr lang="en-US" sz="3200" dirty="0">
                <a:solidFill>
                  <a:srgbClr val="FF0000"/>
                </a:solidFill>
                <a:latin typeface="Times New Roman" pitchFamily="18" charset="0"/>
              </a:rPr>
              <a:t>: </a:t>
            </a:r>
            <a:r>
              <a:rPr lang="en-US" sz="2800" dirty="0">
                <a:latin typeface="Times New Roman" pitchFamily="18" charset="0"/>
              </a:rPr>
              <a:t/>
            </a:r>
            <a:br>
              <a:rPr lang="en-US" sz="2800" dirty="0">
                <a:latin typeface="Times New Roman" pitchFamily="18" charset="0"/>
              </a:rPr>
            </a:br>
            <a:r>
              <a:rPr lang="en-US" sz="2800" dirty="0">
                <a:latin typeface="Times New Roman" pitchFamily="18" charset="0"/>
              </a:rPr>
              <a:t>    </a:t>
            </a:r>
            <a:r>
              <a:rPr lang="en-US" sz="2800" dirty="0" err="1">
                <a:latin typeface="Times New Roman" pitchFamily="18" charset="0"/>
              </a:rPr>
              <a:t>Lấy</a:t>
            </a:r>
            <a:r>
              <a:rPr lang="en-US" sz="2800" dirty="0">
                <a:latin typeface="Times New Roman" pitchFamily="18" charset="0"/>
              </a:rPr>
              <a:t> </a:t>
            </a:r>
            <a:r>
              <a:rPr lang="en-US" sz="2800" dirty="0" err="1">
                <a:latin typeface="Times New Roman" pitchFamily="18" charset="0"/>
              </a:rPr>
              <a:t>giá</a:t>
            </a:r>
            <a:r>
              <a:rPr lang="en-US" sz="2800" dirty="0">
                <a:latin typeface="Times New Roman" pitchFamily="18" charset="0"/>
              </a:rPr>
              <a:t> </a:t>
            </a:r>
            <a:r>
              <a:rPr lang="en-US" sz="2800" dirty="0" err="1">
                <a:latin typeface="Times New Roman" pitchFamily="18" charset="0"/>
              </a:rPr>
              <a:t>trị</a:t>
            </a:r>
            <a:r>
              <a:rPr lang="en-US" sz="2800" dirty="0">
                <a:latin typeface="Times New Roman" pitchFamily="18" charset="0"/>
              </a:rPr>
              <a:t> </a:t>
            </a:r>
            <a:r>
              <a:rPr lang="en-US" sz="2800" dirty="0" err="1">
                <a:latin typeface="Times New Roman" pitchFamily="18" charset="0"/>
              </a:rPr>
              <a:t>gần</a:t>
            </a:r>
            <a:r>
              <a:rPr lang="en-US" sz="2800" dirty="0">
                <a:latin typeface="Times New Roman" pitchFamily="18" charset="0"/>
              </a:rPr>
              <a:t> </a:t>
            </a:r>
            <a:r>
              <a:rPr lang="en-US" sz="2800" dirty="0" err="1">
                <a:latin typeface="Times New Roman" pitchFamily="18" charset="0"/>
              </a:rPr>
              <a:t>đúng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a:sym typeface="Symbol" pitchFamily="18" charset="2"/>
              </a:rPr>
              <a:t></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3,14, </a:t>
            </a:r>
            <a:r>
              <a:rPr lang="en-US" sz="2800" dirty="0" err="1">
                <a:latin typeface="Times New Roman" pitchFamily="18" charset="0"/>
              </a:rPr>
              <a:t>hãy</a:t>
            </a:r>
            <a:r>
              <a:rPr lang="en-US" sz="2800" dirty="0">
                <a:latin typeface="Times New Roman" pitchFamily="18" charset="0"/>
              </a:rPr>
              <a:t> </a:t>
            </a:r>
            <a:r>
              <a:rPr lang="en-US" sz="2800" dirty="0" err="1">
                <a:latin typeface="Times New Roman" pitchFamily="18" charset="0"/>
              </a:rPr>
              <a:t>điền</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ô </a:t>
            </a:r>
            <a:r>
              <a:rPr lang="en-US" sz="2800" dirty="0" err="1">
                <a:latin typeface="Times New Roman" pitchFamily="18" charset="0"/>
              </a:rPr>
              <a:t>trống</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bảng</a:t>
            </a:r>
            <a:r>
              <a:rPr lang="en-US" sz="2800" dirty="0">
                <a:latin typeface="Times New Roman" pitchFamily="18" charset="0"/>
              </a:rPr>
              <a:t> </a:t>
            </a:r>
            <a:r>
              <a:rPr lang="en-US" sz="2800" dirty="0" err="1">
                <a:latin typeface="Times New Roman" pitchFamily="18" charset="0"/>
              </a:rPr>
              <a:t>sau</a:t>
            </a:r>
            <a:r>
              <a:rPr lang="en-US" sz="2800" dirty="0">
                <a:latin typeface="Times New Roman" pitchFamily="18" charset="0"/>
              </a:rPr>
              <a:t> </a:t>
            </a:r>
            <a:r>
              <a:rPr lang="en-US" sz="2800" i="1" dirty="0">
                <a:latin typeface="Times New Roman" pitchFamily="18" charset="0"/>
              </a:rPr>
              <a:t>(</a:t>
            </a:r>
            <a:r>
              <a:rPr lang="en-US" sz="2800" i="1" dirty="0" err="1">
                <a:latin typeface="Times New Roman" pitchFamily="18" charset="0"/>
              </a:rPr>
              <a:t>đơn</a:t>
            </a:r>
            <a:r>
              <a:rPr lang="en-US" sz="2800" i="1" dirty="0">
                <a:latin typeface="Times New Roman" pitchFamily="18" charset="0"/>
              </a:rPr>
              <a:t> </a:t>
            </a:r>
            <a:r>
              <a:rPr lang="en-US" sz="2800" i="1" dirty="0" err="1">
                <a:latin typeface="Times New Roman" pitchFamily="18" charset="0"/>
              </a:rPr>
              <a:t>vị</a:t>
            </a:r>
            <a:r>
              <a:rPr lang="en-US" sz="2800" i="1" dirty="0">
                <a:latin typeface="Times New Roman" pitchFamily="18" charset="0"/>
              </a:rPr>
              <a:t> </a:t>
            </a:r>
            <a:r>
              <a:rPr lang="en-US" sz="2800" i="1" dirty="0" err="1">
                <a:latin typeface="Times New Roman" pitchFamily="18" charset="0"/>
              </a:rPr>
              <a:t>độ</a:t>
            </a:r>
            <a:r>
              <a:rPr lang="en-US" sz="2800" i="1" dirty="0">
                <a:latin typeface="Times New Roman" pitchFamily="18" charset="0"/>
              </a:rPr>
              <a:t> </a:t>
            </a:r>
            <a:r>
              <a:rPr lang="en-US" sz="2800" i="1" dirty="0" err="1">
                <a:latin typeface="Times New Roman" pitchFamily="18" charset="0"/>
              </a:rPr>
              <a:t>dài</a:t>
            </a:r>
            <a:r>
              <a:rPr lang="en-US" sz="2800" i="1" dirty="0">
                <a:latin typeface="Times New Roman" pitchFamily="18" charset="0"/>
              </a:rPr>
              <a:t>: cm, </a:t>
            </a:r>
            <a:r>
              <a:rPr lang="en-US" sz="2800" i="1" dirty="0" err="1">
                <a:latin typeface="Times New Roman" pitchFamily="18" charset="0"/>
              </a:rPr>
              <a:t>làm</a:t>
            </a:r>
            <a:r>
              <a:rPr lang="en-US" sz="2800" i="1" dirty="0">
                <a:latin typeface="Times New Roman" pitchFamily="18" charset="0"/>
              </a:rPr>
              <a:t> </a:t>
            </a:r>
            <a:r>
              <a:rPr lang="en-US" sz="2800" i="1" dirty="0" err="1">
                <a:latin typeface="Times New Roman" pitchFamily="18" charset="0"/>
              </a:rPr>
              <a:t>tròn</a:t>
            </a:r>
            <a:r>
              <a:rPr lang="en-US" sz="2800" i="1" dirty="0">
                <a:latin typeface="Times New Roman" pitchFamily="18" charset="0"/>
              </a:rPr>
              <a:t> </a:t>
            </a:r>
            <a:r>
              <a:rPr lang="en-US" sz="2800" i="1" dirty="0" err="1">
                <a:latin typeface="Times New Roman" pitchFamily="18" charset="0"/>
              </a:rPr>
              <a:t>kết</a:t>
            </a:r>
            <a:r>
              <a:rPr lang="en-US" sz="2800" i="1" dirty="0">
                <a:latin typeface="Times New Roman" pitchFamily="18" charset="0"/>
              </a:rPr>
              <a:t> </a:t>
            </a:r>
            <a:r>
              <a:rPr lang="en-US" sz="2800" i="1" dirty="0" err="1">
                <a:latin typeface="Times New Roman" pitchFamily="18" charset="0"/>
              </a:rPr>
              <a:t>quả</a:t>
            </a:r>
            <a:r>
              <a:rPr lang="en-US" sz="2800" i="1" dirty="0">
                <a:latin typeface="Times New Roman" pitchFamily="18" charset="0"/>
              </a:rPr>
              <a:t> </a:t>
            </a:r>
            <a:r>
              <a:rPr lang="en-US" sz="2800" i="1" dirty="0" err="1">
                <a:latin typeface="Times New Roman" pitchFamily="18" charset="0"/>
              </a:rPr>
              <a:t>đến</a:t>
            </a:r>
            <a:r>
              <a:rPr lang="en-US" sz="2800" i="1" dirty="0">
                <a:latin typeface="Times New Roman" pitchFamily="18" charset="0"/>
              </a:rPr>
              <a:t> </a:t>
            </a:r>
            <a:r>
              <a:rPr lang="en-US" sz="2800" i="1" dirty="0" err="1">
                <a:latin typeface="Times New Roman" pitchFamily="18" charset="0"/>
              </a:rPr>
              <a:t>chữ</a:t>
            </a:r>
            <a:r>
              <a:rPr lang="en-US" sz="2800" i="1" dirty="0">
                <a:latin typeface="Times New Roman" pitchFamily="18" charset="0"/>
              </a:rPr>
              <a:t> </a:t>
            </a:r>
            <a:r>
              <a:rPr lang="en-US" sz="2800" i="1" dirty="0" err="1">
                <a:latin typeface="Times New Roman" pitchFamily="18" charset="0"/>
              </a:rPr>
              <a:t>số</a:t>
            </a:r>
            <a:r>
              <a:rPr lang="en-US" sz="2800" i="1" dirty="0">
                <a:latin typeface="Times New Roman" pitchFamily="18" charset="0"/>
              </a:rPr>
              <a:t> </a:t>
            </a:r>
            <a:r>
              <a:rPr lang="en-US" sz="2800" i="1" dirty="0" err="1">
                <a:latin typeface="Times New Roman" pitchFamily="18" charset="0"/>
              </a:rPr>
              <a:t>thập</a:t>
            </a:r>
            <a:r>
              <a:rPr lang="en-US" sz="2800" i="1" dirty="0">
                <a:latin typeface="Times New Roman" pitchFamily="18" charset="0"/>
              </a:rPr>
              <a:t> </a:t>
            </a:r>
            <a:r>
              <a:rPr lang="en-US" sz="2800" i="1" dirty="0" err="1">
                <a:latin typeface="Times New Roman" pitchFamily="18" charset="0"/>
              </a:rPr>
              <a:t>phân</a:t>
            </a:r>
            <a:r>
              <a:rPr lang="en-US" sz="2800" i="1" dirty="0">
                <a:latin typeface="Times New Roman" pitchFamily="18" charset="0"/>
              </a:rPr>
              <a:t> </a:t>
            </a:r>
            <a:r>
              <a:rPr lang="en-US" sz="2800" i="1" dirty="0" err="1">
                <a:latin typeface="Times New Roman" pitchFamily="18" charset="0"/>
              </a:rPr>
              <a:t>thứ</a:t>
            </a:r>
            <a:r>
              <a:rPr lang="en-US" sz="2800" i="1" dirty="0">
                <a:latin typeface="Times New Roman" pitchFamily="18" charset="0"/>
              </a:rPr>
              <a:t> </a:t>
            </a:r>
            <a:r>
              <a:rPr lang="en-US" sz="2800" i="1" dirty="0" err="1">
                <a:latin typeface="Times New Roman" pitchFamily="18" charset="0"/>
              </a:rPr>
              <a:t>hai</a:t>
            </a:r>
            <a:r>
              <a:rPr lang="en-US" sz="2800" i="1" dirty="0">
                <a:latin typeface="Times New Roman" pitchFamily="18" charset="0"/>
              </a:rPr>
              <a:t>):</a:t>
            </a:r>
          </a:p>
        </p:txBody>
      </p:sp>
      <p:graphicFrame>
        <p:nvGraphicFramePr>
          <p:cNvPr id="21571" name="Group 67"/>
          <p:cNvGraphicFramePr>
            <a:graphicFrameLocks noGrp="1"/>
          </p:cNvGraphicFramePr>
          <p:nvPr>
            <p:extLst>
              <p:ext uri="{D42A27DB-BD31-4B8C-83A1-F6EECF244321}">
                <p14:modId xmlns:p14="http://schemas.microsoft.com/office/powerpoint/2010/main" val="577062979"/>
              </p:ext>
            </p:extLst>
          </p:nvPr>
        </p:nvGraphicFramePr>
        <p:xfrm>
          <a:off x="119063" y="2143125"/>
          <a:ext cx="8810626" cy="2214562"/>
        </p:xfrm>
        <a:graphic>
          <a:graphicData uri="http://schemas.openxmlformats.org/drawingml/2006/table">
            <a:tbl>
              <a:tblPr/>
              <a:tblGrid>
                <a:gridCol w="3595649">
                  <a:extLst>
                    <a:ext uri="{9D8B030D-6E8A-4147-A177-3AD203B41FA5}">
                      <a16:colId xmlns:a16="http://schemas.microsoft.com/office/drawing/2014/main" val="20000"/>
                    </a:ext>
                  </a:extLst>
                </a:gridCol>
                <a:gridCol w="708232">
                  <a:extLst>
                    <a:ext uri="{9D8B030D-6E8A-4147-A177-3AD203B41FA5}">
                      <a16:colId xmlns:a16="http://schemas.microsoft.com/office/drawing/2014/main" val="20001"/>
                    </a:ext>
                  </a:extLst>
                </a:gridCol>
                <a:gridCol w="901349">
                  <a:extLst>
                    <a:ext uri="{9D8B030D-6E8A-4147-A177-3AD203B41FA5}">
                      <a16:colId xmlns:a16="http://schemas.microsoft.com/office/drawing/2014/main" val="20002"/>
                    </a:ext>
                  </a:extLst>
                </a:gridCol>
                <a:gridCol w="901349">
                  <a:extLst>
                    <a:ext uri="{9D8B030D-6E8A-4147-A177-3AD203B41FA5}">
                      <a16:colId xmlns:a16="http://schemas.microsoft.com/office/drawing/2014/main" val="20003"/>
                    </a:ext>
                  </a:extLst>
                </a:gridCol>
                <a:gridCol w="901349">
                  <a:extLst>
                    <a:ext uri="{9D8B030D-6E8A-4147-A177-3AD203B41FA5}">
                      <a16:colId xmlns:a16="http://schemas.microsoft.com/office/drawing/2014/main" val="20004"/>
                    </a:ext>
                  </a:extLst>
                </a:gridCol>
                <a:gridCol w="797809">
                  <a:extLst>
                    <a:ext uri="{9D8B030D-6E8A-4147-A177-3AD203B41FA5}">
                      <a16:colId xmlns:a16="http://schemas.microsoft.com/office/drawing/2014/main" val="20005"/>
                    </a:ext>
                  </a:extLst>
                </a:gridCol>
                <a:gridCol w="1004889">
                  <a:extLst>
                    <a:ext uri="{9D8B030D-6E8A-4147-A177-3AD203B41FA5}">
                      <a16:colId xmlns:a16="http://schemas.microsoft.com/office/drawing/2014/main" val="20006"/>
                    </a:ext>
                  </a:extLst>
                </a:gridCol>
              </a:tblGrid>
              <a:tr h="677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Bán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kính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tròn</a:t>
                      </a:r>
                      <a:r>
                        <a:rPr kumimoji="0" lang="en-US" sz="2400" b="0" i="0" u="none" strike="noStrike" cap="none" normalizeH="0" baseline="0" dirty="0" smtClean="0">
                          <a:ln>
                            <a:noFill/>
                          </a:ln>
                          <a:solidFill>
                            <a:schemeClr val="tx1"/>
                          </a:solidFill>
                          <a:effectLst/>
                          <a:latin typeface="Times New Roman" pitchFamily="18" charset="0"/>
                        </a:rPr>
                        <a:t>  (R)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7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kern="1000" cap="none" spc="0" normalizeH="0" baseline="0" dirty="0" err="1" smtClean="0">
                          <a:ln>
                            <a:noFill/>
                          </a:ln>
                          <a:solidFill>
                            <a:schemeClr val="tx1"/>
                          </a:solidFill>
                          <a:effectLst/>
                          <a:latin typeface="Times New Roman" pitchFamily="18" charset="0"/>
                        </a:rPr>
                        <a:t>Đường</a:t>
                      </a:r>
                      <a:r>
                        <a:rPr kumimoji="0" lang="en-US" sz="2400" b="0" i="0" u="none" strike="noStrike" kern="1000" cap="none" spc="0" normalizeH="0" baseline="0" dirty="0" smtClean="0">
                          <a:ln>
                            <a:noFill/>
                          </a:ln>
                          <a:solidFill>
                            <a:schemeClr val="tx1"/>
                          </a:solidFill>
                          <a:effectLst/>
                          <a:latin typeface="Times New Roman" pitchFamily="18" charset="0"/>
                        </a:rPr>
                        <a:t> </a:t>
                      </a:r>
                      <a:r>
                        <a:rPr kumimoji="0" lang="en-US" sz="2400" b="0" i="0" u="none" strike="noStrike" kern="1000" cap="none" spc="0" normalizeH="0" baseline="0" dirty="0" err="1" smtClean="0">
                          <a:ln>
                            <a:noFill/>
                          </a:ln>
                          <a:solidFill>
                            <a:schemeClr val="tx1"/>
                          </a:solidFill>
                          <a:effectLst/>
                          <a:latin typeface="Times New Roman" pitchFamily="18" charset="0"/>
                        </a:rPr>
                        <a:t>kính</a:t>
                      </a:r>
                      <a:r>
                        <a:rPr kumimoji="0" lang="en-US" sz="2400" b="0" i="0" u="none" strike="noStrike" kern="1000" cap="none" spc="0" normalizeH="0" baseline="0" dirty="0" smtClean="0">
                          <a:ln>
                            <a:noFill/>
                          </a:ln>
                          <a:solidFill>
                            <a:schemeClr val="tx1"/>
                          </a:solidFill>
                          <a:effectLst/>
                          <a:latin typeface="Times New Roman" pitchFamily="18" charset="0"/>
                        </a:rPr>
                        <a:t> </a:t>
                      </a:r>
                      <a:r>
                        <a:rPr kumimoji="0" lang="en-US" sz="2400" b="0" i="0" u="none" strike="noStrike" kern="1000" cap="none" spc="0" normalizeH="0" baseline="0" dirty="0" err="1" smtClean="0">
                          <a:ln>
                            <a:noFill/>
                          </a:ln>
                          <a:solidFill>
                            <a:schemeClr val="tx1"/>
                          </a:solidFill>
                          <a:effectLst/>
                          <a:latin typeface="Times New Roman" pitchFamily="18" charset="0"/>
                        </a:rPr>
                        <a:t>đường</a:t>
                      </a:r>
                      <a:r>
                        <a:rPr kumimoji="0" lang="en-US" sz="2400" b="0" i="0" u="none" strike="noStrike" kern="1000" cap="none" spc="0" normalizeH="0" baseline="0" dirty="0" smtClean="0">
                          <a:ln>
                            <a:noFill/>
                          </a:ln>
                          <a:solidFill>
                            <a:schemeClr val="tx1"/>
                          </a:solidFill>
                          <a:effectLst/>
                          <a:latin typeface="Times New Roman" pitchFamily="18" charset="0"/>
                        </a:rPr>
                        <a:t> </a:t>
                      </a:r>
                      <a:r>
                        <a:rPr kumimoji="0" lang="en-US" sz="2400" b="0" i="0" u="none" strike="noStrike" kern="1000" cap="none" spc="0" normalizeH="0" baseline="0" dirty="0" err="1" smtClean="0">
                          <a:ln>
                            <a:noFill/>
                          </a:ln>
                          <a:solidFill>
                            <a:schemeClr val="tx1"/>
                          </a:solidFill>
                          <a:effectLst/>
                          <a:latin typeface="Times New Roman" pitchFamily="18" charset="0"/>
                        </a:rPr>
                        <a:t>tròn</a:t>
                      </a:r>
                      <a:r>
                        <a:rPr kumimoji="0" lang="en-US" sz="2400" b="0" i="0" u="none" strike="noStrike" kern="1000" cap="none" spc="0" normalizeH="0" baseline="0" dirty="0" smtClean="0">
                          <a:ln>
                            <a:noFill/>
                          </a:ln>
                          <a:solidFill>
                            <a:schemeClr val="tx1"/>
                          </a:solidFill>
                          <a:effectLst/>
                          <a:latin typeface="Times New Roman" pitchFamily="18" charset="0"/>
                        </a:rPr>
                        <a:t> (d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8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dài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tròn</a:t>
                      </a:r>
                      <a:r>
                        <a:rPr kumimoji="0" lang="en-US" sz="2400" b="0" i="0" u="none" strike="noStrike" cap="none" normalizeH="0" baseline="0" dirty="0" smtClean="0">
                          <a:ln>
                            <a:noFill/>
                          </a:ln>
                          <a:solidFill>
                            <a:schemeClr val="tx1"/>
                          </a:solidFill>
                          <a:effectLst/>
                          <a:latin typeface="Times New Roman" pitchFamily="18" charset="0"/>
                        </a:rPr>
                        <a:t>  (C)</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20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25,12</a:t>
                      </a:r>
                    </a:p>
                  </a:txBody>
                  <a:tcPr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1592" name="Rectangle 88"/>
          <p:cNvSpPr>
            <a:spLocks noChangeArrowheads="1"/>
          </p:cNvSpPr>
          <p:nvPr/>
        </p:nvSpPr>
        <p:spPr bwMode="auto">
          <a:xfrm>
            <a:off x="7000875" y="2928938"/>
            <a:ext cx="985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dirty="0">
                <a:solidFill>
                  <a:srgbClr val="FF0000"/>
                </a:solidFill>
                <a:latin typeface="Times New Roman" pitchFamily="18" charset="0"/>
                <a:cs typeface="Times New Roman" pitchFamily="18" charset="0"/>
              </a:rPr>
              <a:t>  6,37</a:t>
            </a:r>
          </a:p>
        </p:txBody>
      </p:sp>
      <p:sp>
        <p:nvSpPr>
          <p:cNvPr id="21593" name="Rectangle 89"/>
          <p:cNvSpPr>
            <a:spLocks noChangeArrowheads="1"/>
          </p:cNvSpPr>
          <p:nvPr/>
        </p:nvSpPr>
        <p:spPr bwMode="auto">
          <a:xfrm>
            <a:off x="7143750" y="2286000"/>
            <a:ext cx="82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dirty="0">
                <a:solidFill>
                  <a:srgbClr val="FF0000"/>
                </a:solidFill>
                <a:latin typeface="Times New Roman" pitchFamily="18" charset="0"/>
                <a:cs typeface="Times New Roman" pitchFamily="18" charset="0"/>
              </a:rPr>
              <a:t>3,18</a:t>
            </a:r>
          </a:p>
        </p:txBody>
      </p:sp>
      <p:sp>
        <p:nvSpPr>
          <p:cNvPr id="21594" name="Rectangle 90"/>
          <p:cNvSpPr>
            <a:spLocks noChangeArrowheads="1"/>
          </p:cNvSpPr>
          <p:nvPr/>
        </p:nvSpPr>
        <p:spPr bwMode="auto">
          <a:xfrm>
            <a:off x="6286500" y="3690938"/>
            <a:ext cx="82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dirty="0">
                <a:solidFill>
                  <a:srgbClr val="FF0000"/>
                </a:solidFill>
                <a:latin typeface="Times New Roman" pitchFamily="18" charset="0"/>
                <a:cs typeface="Times New Roman" pitchFamily="18" charset="0"/>
              </a:rPr>
              <a:t>9,42</a:t>
            </a:r>
          </a:p>
        </p:txBody>
      </p:sp>
      <p:sp>
        <p:nvSpPr>
          <p:cNvPr id="21595" name="Rectangle 91"/>
          <p:cNvSpPr>
            <a:spLocks noChangeArrowheads="1"/>
          </p:cNvSpPr>
          <p:nvPr/>
        </p:nvSpPr>
        <p:spPr bwMode="auto">
          <a:xfrm>
            <a:off x="6286500" y="2286000"/>
            <a:ext cx="63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dirty="0">
                <a:solidFill>
                  <a:srgbClr val="FF0000"/>
                </a:solidFill>
                <a:latin typeface="Times New Roman" pitchFamily="18" charset="0"/>
                <a:cs typeface="Times New Roman" pitchFamily="18" charset="0"/>
              </a:rPr>
              <a:t>1,5</a:t>
            </a:r>
          </a:p>
        </p:txBody>
      </p:sp>
      <p:sp>
        <p:nvSpPr>
          <p:cNvPr id="21596" name="Rectangle 92"/>
          <p:cNvSpPr>
            <a:spLocks noChangeArrowheads="1"/>
          </p:cNvSpPr>
          <p:nvPr/>
        </p:nvSpPr>
        <p:spPr bwMode="auto">
          <a:xfrm>
            <a:off x="5286375" y="371475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latin typeface="Times New Roman" pitchFamily="18" charset="0"/>
                <a:cs typeface="Times New Roman" pitchFamily="18" charset="0"/>
              </a:rPr>
              <a:t>18,84</a:t>
            </a:r>
          </a:p>
        </p:txBody>
      </p:sp>
      <p:sp>
        <p:nvSpPr>
          <p:cNvPr id="21597" name="Rectangle 93"/>
          <p:cNvSpPr>
            <a:spLocks noChangeArrowheads="1"/>
          </p:cNvSpPr>
          <p:nvPr/>
        </p:nvSpPr>
        <p:spPr bwMode="auto">
          <a:xfrm>
            <a:off x="5572125" y="2976563"/>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latin typeface="Times New Roman" pitchFamily="18" charset="0"/>
                <a:cs typeface="Times New Roman" pitchFamily="18" charset="0"/>
              </a:rPr>
              <a:t>6</a:t>
            </a:r>
          </a:p>
        </p:txBody>
      </p:sp>
      <p:sp>
        <p:nvSpPr>
          <p:cNvPr id="21598" name="Rectangle 94"/>
          <p:cNvSpPr>
            <a:spLocks noChangeArrowheads="1"/>
          </p:cNvSpPr>
          <p:nvPr/>
        </p:nvSpPr>
        <p:spPr bwMode="auto">
          <a:xfrm>
            <a:off x="4643438" y="2286000"/>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latin typeface="Times New Roman" pitchFamily="18" charset="0"/>
                <a:cs typeface="Times New Roman" pitchFamily="18" charset="0"/>
              </a:rPr>
              <a:t>5</a:t>
            </a:r>
          </a:p>
        </p:txBody>
      </p:sp>
      <p:sp>
        <p:nvSpPr>
          <p:cNvPr id="21599" name="Rectangle 95"/>
          <p:cNvSpPr>
            <a:spLocks noChangeArrowheads="1"/>
          </p:cNvSpPr>
          <p:nvPr/>
        </p:nvSpPr>
        <p:spPr bwMode="auto">
          <a:xfrm>
            <a:off x="3643313" y="371475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latin typeface="Times New Roman" pitchFamily="18" charset="0"/>
                <a:cs typeface="Times New Roman" pitchFamily="18" charset="0"/>
              </a:rPr>
              <a:t>62,8</a:t>
            </a:r>
          </a:p>
        </p:txBody>
      </p:sp>
      <p:sp>
        <p:nvSpPr>
          <p:cNvPr id="21600" name="Rectangle 96"/>
          <p:cNvSpPr>
            <a:spLocks noChangeArrowheads="1"/>
          </p:cNvSpPr>
          <p:nvPr/>
        </p:nvSpPr>
        <p:spPr bwMode="auto">
          <a:xfrm>
            <a:off x="3786188" y="3048000"/>
            <a:ext cx="70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latin typeface="Times New Roman" pitchFamily="18" charset="0"/>
                <a:cs typeface="Times New Roman" pitchFamily="18" charset="0"/>
              </a:rPr>
              <a:t>20</a:t>
            </a:r>
          </a:p>
        </p:txBody>
      </p:sp>
      <p:sp>
        <p:nvSpPr>
          <p:cNvPr id="21601" name="Rectangle 97"/>
          <p:cNvSpPr>
            <a:spLocks noChangeArrowheads="1"/>
          </p:cNvSpPr>
          <p:nvPr/>
        </p:nvSpPr>
        <p:spPr bwMode="auto">
          <a:xfrm>
            <a:off x="4500563" y="371475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latin typeface="Times New Roman" pitchFamily="18" charset="0"/>
                <a:cs typeface="Times New Roman" pitchFamily="18" charset="0"/>
              </a:rPr>
              <a:t>31,4</a:t>
            </a:r>
          </a:p>
        </p:txBody>
      </p:sp>
      <p:sp>
        <p:nvSpPr>
          <p:cNvPr id="6191" name="Rectangle 120"/>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1628" name="Text Box 124"/>
          <p:cNvSpPr txBox="1">
            <a:spLocks noChangeArrowheads="1"/>
          </p:cNvSpPr>
          <p:nvPr/>
        </p:nvSpPr>
        <p:spPr bwMode="auto">
          <a:xfrm>
            <a:off x="71438" y="4500563"/>
            <a:ext cx="3962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a:t>
            </a:r>
          </a:p>
          <a:p>
            <a:pPr eaLnBrk="1" hangingPunct="1">
              <a:spcBef>
                <a:spcPct val="50000"/>
              </a:spcBef>
            </a:pP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a:t>
            </a:r>
          </a:p>
        </p:txBody>
      </p:sp>
      <p:graphicFrame>
        <p:nvGraphicFramePr>
          <p:cNvPr id="21629" name="Object 4"/>
          <p:cNvGraphicFramePr>
            <a:graphicFrameLocks noChangeAspect="1"/>
          </p:cNvGraphicFramePr>
          <p:nvPr/>
        </p:nvGraphicFramePr>
        <p:xfrm>
          <a:off x="4592638" y="5078413"/>
          <a:ext cx="1181100" cy="765175"/>
        </p:xfrm>
        <a:graphic>
          <a:graphicData uri="http://schemas.openxmlformats.org/presentationml/2006/ole">
            <mc:AlternateContent xmlns:mc="http://schemas.openxmlformats.org/markup-compatibility/2006">
              <mc:Choice xmlns:v="urn:schemas-microsoft-com:vml" Requires="v">
                <p:oleObj spid="_x0000_s5233" name="Equation" r:id="rId3" imgW="609336" imgH="393529" progId="Equation.DSMT4">
                  <p:embed/>
                </p:oleObj>
              </mc:Choice>
              <mc:Fallback>
                <p:oleObj name="Equation" r:id="rId3" imgW="609336"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5078413"/>
                        <a:ext cx="11811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630" name="Text Box 126"/>
          <p:cNvSpPr txBox="1">
            <a:spLocks noChangeArrowheads="1"/>
          </p:cNvSpPr>
          <p:nvPr/>
        </p:nvSpPr>
        <p:spPr bwMode="auto">
          <a:xfrm>
            <a:off x="3521075" y="522128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0000FF"/>
                </a:solidFill>
                <a:latin typeface="VNI-Times" pitchFamily="2" charset="0"/>
              </a:rPr>
              <a:t>d = 2R </a:t>
            </a:r>
          </a:p>
        </p:txBody>
      </p:sp>
      <p:graphicFrame>
        <p:nvGraphicFramePr>
          <p:cNvPr id="21631" name="Object 5"/>
          <p:cNvGraphicFramePr>
            <a:graphicFrameLocks noChangeAspect="1"/>
          </p:cNvGraphicFramePr>
          <p:nvPr/>
        </p:nvGraphicFramePr>
        <p:xfrm>
          <a:off x="3486150" y="6037263"/>
          <a:ext cx="1219200" cy="425450"/>
        </p:xfrm>
        <a:graphic>
          <a:graphicData uri="http://schemas.openxmlformats.org/presentationml/2006/ole">
            <mc:AlternateContent xmlns:mc="http://schemas.openxmlformats.org/markup-compatibility/2006">
              <mc:Choice xmlns:v="urn:schemas-microsoft-com:vml" Requires="v">
                <p:oleObj spid="_x0000_s5234" name="Equation" r:id="rId5" imgW="507780" imgH="177723" progId="Equation.DSMT4">
                  <p:embed/>
                </p:oleObj>
              </mc:Choice>
              <mc:Fallback>
                <p:oleObj name="Equation" r:id="rId5" imgW="507780" imgH="17772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150" y="6037263"/>
                        <a:ext cx="12192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632" name="Object 6"/>
          <p:cNvGraphicFramePr>
            <a:graphicFrameLocks noChangeAspect="1"/>
          </p:cNvGraphicFramePr>
          <p:nvPr/>
        </p:nvGraphicFramePr>
        <p:xfrm>
          <a:off x="4781550" y="5864225"/>
          <a:ext cx="1219200" cy="850900"/>
        </p:xfrm>
        <a:graphic>
          <a:graphicData uri="http://schemas.openxmlformats.org/presentationml/2006/ole">
            <mc:AlternateContent xmlns:mc="http://schemas.openxmlformats.org/markup-compatibility/2006">
              <mc:Choice xmlns:v="urn:schemas-microsoft-com:vml" Requires="v">
                <p:oleObj spid="_x0000_s5235" name="Equation" r:id="rId7" imgW="622030" imgH="393529" progId="Equation.DSMT4">
                  <p:embed/>
                </p:oleObj>
              </mc:Choice>
              <mc:Fallback>
                <p:oleObj name="Equation" r:id="rId7" imgW="62203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1550" y="5864225"/>
                        <a:ext cx="12192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22"/>
          <p:cNvSpPr>
            <a:spLocks noChangeArrowheads="1"/>
          </p:cNvSpPr>
          <p:nvPr/>
        </p:nvSpPr>
        <p:spPr bwMode="auto">
          <a:xfrm>
            <a:off x="8286750" y="292893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FF0000"/>
                </a:solidFill>
                <a:latin typeface="Times New Roman" pitchFamily="18" charset="0"/>
                <a:cs typeface="Times New Roman" pitchFamily="18" charset="0"/>
                <a:sym typeface="Symbol" pitchFamily="18" charset="2"/>
              </a:rPr>
              <a:t>8</a:t>
            </a:r>
            <a:endParaRPr lang="vi-VN" sz="2800" dirty="0">
              <a:solidFill>
                <a:srgbClr val="FF0000"/>
              </a:solidFill>
              <a:latin typeface="Times New Roman" pitchFamily="18" charset="0"/>
              <a:cs typeface="Times New Roman" pitchFamily="18" charset="0"/>
            </a:endParaRPr>
          </a:p>
        </p:txBody>
      </p:sp>
      <p:sp>
        <p:nvSpPr>
          <p:cNvPr id="25" name="Rectangle 24"/>
          <p:cNvSpPr>
            <a:spLocks noChangeArrowheads="1"/>
          </p:cNvSpPr>
          <p:nvPr/>
        </p:nvSpPr>
        <p:spPr bwMode="auto">
          <a:xfrm>
            <a:off x="8286750" y="221456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FF0000"/>
                </a:solidFill>
                <a:latin typeface="Times New Roman" pitchFamily="18" charset="0"/>
                <a:cs typeface="Times New Roman" pitchFamily="18" charset="0"/>
                <a:sym typeface="Symbol" pitchFamily="18" charset="2"/>
              </a:rPr>
              <a:t>4</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829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71"/>
                                        </p:tgtEl>
                                        <p:attrNameLst>
                                          <p:attrName>style.visibility</p:attrName>
                                        </p:attrNameLst>
                                      </p:cBhvr>
                                      <p:to>
                                        <p:strVal val="visible"/>
                                      </p:to>
                                    </p:set>
                                    <p:animEffect transition="in" filter="fade">
                                      <p:cBhvr>
                                        <p:cTn id="7" dur="500"/>
                                        <p:tgtEl>
                                          <p:spTgt spid="215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28"/>
                                        </p:tgtEl>
                                        <p:attrNameLst>
                                          <p:attrName>style.visibility</p:attrName>
                                        </p:attrNameLst>
                                      </p:cBhvr>
                                      <p:to>
                                        <p:strVal val="visible"/>
                                      </p:to>
                                    </p:set>
                                    <p:animEffect transition="in" filter="fade">
                                      <p:cBhvr>
                                        <p:cTn id="12" dur="500"/>
                                        <p:tgtEl>
                                          <p:spTgt spid="216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30"/>
                                        </p:tgtEl>
                                        <p:attrNameLst>
                                          <p:attrName>style.visibility</p:attrName>
                                        </p:attrNameLst>
                                      </p:cBhvr>
                                      <p:to>
                                        <p:strVal val="visible"/>
                                      </p:to>
                                    </p:set>
                                    <p:animEffect transition="in" filter="fade">
                                      <p:cBhvr>
                                        <p:cTn id="17" dur="500"/>
                                        <p:tgtEl>
                                          <p:spTgt spid="216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29"/>
                                        </p:tgtEl>
                                        <p:attrNameLst>
                                          <p:attrName>style.visibility</p:attrName>
                                        </p:attrNameLst>
                                      </p:cBhvr>
                                      <p:to>
                                        <p:strVal val="visible"/>
                                      </p:to>
                                    </p:set>
                                    <p:animEffect transition="in" filter="fade">
                                      <p:cBhvr>
                                        <p:cTn id="22" dur="500"/>
                                        <p:tgtEl>
                                          <p:spTgt spid="216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31"/>
                                        </p:tgtEl>
                                        <p:attrNameLst>
                                          <p:attrName>style.visibility</p:attrName>
                                        </p:attrNameLst>
                                      </p:cBhvr>
                                      <p:to>
                                        <p:strVal val="visible"/>
                                      </p:to>
                                    </p:set>
                                    <p:animEffect transition="in" filter="fade">
                                      <p:cBhvr>
                                        <p:cTn id="27" dur="500"/>
                                        <p:tgtEl>
                                          <p:spTgt spid="216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632"/>
                                        </p:tgtEl>
                                        <p:attrNameLst>
                                          <p:attrName>style.visibility</p:attrName>
                                        </p:attrNameLst>
                                      </p:cBhvr>
                                      <p:to>
                                        <p:strVal val="visible"/>
                                      </p:to>
                                    </p:set>
                                    <p:animEffect transition="in" filter="fade">
                                      <p:cBhvr>
                                        <p:cTn id="32" dur="500"/>
                                        <p:tgtEl>
                                          <p:spTgt spid="216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600"/>
                                        </p:tgtEl>
                                        <p:attrNameLst>
                                          <p:attrName>style.visibility</p:attrName>
                                        </p:attrNameLst>
                                      </p:cBhvr>
                                      <p:to>
                                        <p:strVal val="visible"/>
                                      </p:to>
                                    </p:set>
                                    <p:animEffect transition="in" filter="fade">
                                      <p:cBhvr>
                                        <p:cTn id="37" dur="500"/>
                                        <p:tgtEl>
                                          <p:spTgt spid="216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599"/>
                                        </p:tgtEl>
                                        <p:attrNameLst>
                                          <p:attrName>style.visibility</p:attrName>
                                        </p:attrNameLst>
                                      </p:cBhvr>
                                      <p:to>
                                        <p:strVal val="visible"/>
                                      </p:to>
                                    </p:set>
                                    <p:animEffect transition="in" filter="fade">
                                      <p:cBhvr>
                                        <p:cTn id="42" dur="500"/>
                                        <p:tgtEl>
                                          <p:spTgt spid="2159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598"/>
                                        </p:tgtEl>
                                        <p:attrNameLst>
                                          <p:attrName>style.visibility</p:attrName>
                                        </p:attrNameLst>
                                      </p:cBhvr>
                                      <p:to>
                                        <p:strVal val="visible"/>
                                      </p:to>
                                    </p:set>
                                    <p:animEffect transition="in" filter="fade">
                                      <p:cBhvr>
                                        <p:cTn id="47" dur="500"/>
                                        <p:tgtEl>
                                          <p:spTgt spid="2159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601"/>
                                        </p:tgtEl>
                                        <p:attrNameLst>
                                          <p:attrName>style.visibility</p:attrName>
                                        </p:attrNameLst>
                                      </p:cBhvr>
                                      <p:to>
                                        <p:strVal val="visible"/>
                                      </p:to>
                                    </p:set>
                                    <p:animEffect transition="in" filter="barn(inVertical)">
                                      <p:cBhvr>
                                        <p:cTn id="52" dur="500"/>
                                        <p:tgtEl>
                                          <p:spTgt spid="2160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597"/>
                                        </p:tgtEl>
                                        <p:attrNameLst>
                                          <p:attrName>style.visibility</p:attrName>
                                        </p:attrNameLst>
                                      </p:cBhvr>
                                      <p:to>
                                        <p:strVal val="visible"/>
                                      </p:to>
                                    </p:set>
                                    <p:animEffect transition="in" filter="barn(inVertical)">
                                      <p:cBhvr>
                                        <p:cTn id="57" dur="500"/>
                                        <p:tgtEl>
                                          <p:spTgt spid="2159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1596"/>
                                        </p:tgtEl>
                                        <p:attrNameLst>
                                          <p:attrName>style.visibility</p:attrName>
                                        </p:attrNameLst>
                                      </p:cBhvr>
                                      <p:to>
                                        <p:strVal val="visible"/>
                                      </p:to>
                                    </p:set>
                                    <p:animEffect transition="in" filter="barn(inVertical)">
                                      <p:cBhvr>
                                        <p:cTn id="62" dur="500"/>
                                        <p:tgtEl>
                                          <p:spTgt spid="2159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595"/>
                                        </p:tgtEl>
                                        <p:attrNameLst>
                                          <p:attrName>style.visibility</p:attrName>
                                        </p:attrNameLst>
                                      </p:cBhvr>
                                      <p:to>
                                        <p:strVal val="visible"/>
                                      </p:to>
                                    </p:set>
                                    <p:animEffect transition="in" filter="fade">
                                      <p:cBhvr>
                                        <p:cTn id="67" dur="500"/>
                                        <p:tgtEl>
                                          <p:spTgt spid="2159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594"/>
                                        </p:tgtEl>
                                        <p:attrNameLst>
                                          <p:attrName>style.visibility</p:attrName>
                                        </p:attrNameLst>
                                      </p:cBhvr>
                                      <p:to>
                                        <p:strVal val="visible"/>
                                      </p:to>
                                    </p:set>
                                    <p:animEffect transition="in" filter="fade">
                                      <p:cBhvr>
                                        <p:cTn id="72" dur="500"/>
                                        <p:tgtEl>
                                          <p:spTgt spid="2159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593"/>
                                        </p:tgtEl>
                                        <p:attrNameLst>
                                          <p:attrName>style.visibility</p:attrName>
                                        </p:attrNameLst>
                                      </p:cBhvr>
                                      <p:to>
                                        <p:strVal val="visible"/>
                                      </p:to>
                                    </p:set>
                                    <p:animEffect transition="in" filter="fade">
                                      <p:cBhvr>
                                        <p:cTn id="77" dur="500"/>
                                        <p:tgtEl>
                                          <p:spTgt spid="2159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592"/>
                                        </p:tgtEl>
                                        <p:attrNameLst>
                                          <p:attrName>style.visibility</p:attrName>
                                        </p:attrNameLst>
                                      </p:cBhvr>
                                      <p:to>
                                        <p:strVal val="visible"/>
                                      </p:to>
                                    </p:set>
                                    <p:animEffect transition="in" filter="fade">
                                      <p:cBhvr>
                                        <p:cTn id="82" dur="500"/>
                                        <p:tgtEl>
                                          <p:spTgt spid="2159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2" grpId="0"/>
      <p:bldP spid="21593" grpId="0"/>
      <p:bldP spid="21594" grpId="0"/>
      <p:bldP spid="21595" grpId="0"/>
      <p:bldP spid="21596" grpId="0"/>
      <p:bldP spid="21597" grpId="0"/>
      <p:bldP spid="21598" grpId="0"/>
      <p:bldP spid="21599" grpId="0"/>
      <p:bldP spid="21600" grpId="0"/>
      <p:bldP spid="21601" grpId="0"/>
      <p:bldP spid="21628" grpId="0"/>
      <p:bldP spid="21630"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4515" t="21039" r="37769" b="29265"/>
          <a:stretch>
            <a:fillRect/>
          </a:stretch>
        </p:blipFill>
        <p:spPr>
          <a:xfrm>
            <a:off x="3540125" y="748145"/>
            <a:ext cx="5603875" cy="5562600"/>
          </a:xfrm>
          <a:noFill/>
        </p:spPr>
      </p:pic>
      <p:sp>
        <p:nvSpPr>
          <p:cNvPr id="6" name="Text Box 4"/>
          <p:cNvSpPr txBox="1">
            <a:spLocks noChangeArrowheads="1"/>
          </p:cNvSpPr>
          <p:nvPr/>
        </p:nvSpPr>
        <p:spPr bwMode="auto">
          <a:xfrm>
            <a:off x="0" y="762000"/>
            <a:ext cx="4876800" cy="461665"/>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a:solidFill>
                  <a:srgbClr val="0000FF"/>
                </a:solidFill>
                <a:latin typeface="Times New Roman" pitchFamily="18" charset="0"/>
                <a:cs typeface="Times New Roman" pitchFamily="18" charset="0"/>
              </a:rPr>
              <a:t>2</a:t>
            </a:r>
            <a:r>
              <a:rPr lang="en-US" sz="2400" b="1" u="sng" dirty="0" smtClean="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Công</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thức</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tính</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độ</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dài</a:t>
            </a:r>
            <a:r>
              <a:rPr lang="en-US" sz="2400" b="1" u="sng" dirty="0">
                <a:solidFill>
                  <a:srgbClr val="0000FF"/>
                </a:solidFill>
                <a:latin typeface="Times New Roman" pitchFamily="18" charset="0"/>
                <a:cs typeface="Times New Roman" pitchFamily="18" charset="0"/>
              </a:rPr>
              <a:t> </a:t>
            </a:r>
            <a:r>
              <a:rPr lang="en-US" sz="2400" b="1" u="sng" dirty="0" err="1" smtClean="0">
                <a:solidFill>
                  <a:srgbClr val="0000FF"/>
                </a:solidFill>
                <a:latin typeface="Times New Roman" pitchFamily="18" charset="0"/>
                <a:cs typeface="Times New Roman" pitchFamily="18" charset="0"/>
              </a:rPr>
              <a:t>cung</a:t>
            </a:r>
            <a:r>
              <a:rPr lang="en-US" sz="2400" b="1" u="sng" dirty="0" smtClean="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tròn</a:t>
            </a:r>
            <a:endParaRPr lang="en-US" sz="24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510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1303</Words>
  <Application>Microsoft Office PowerPoint</Application>
  <PresentationFormat>On-screen Show (4:3)</PresentationFormat>
  <Paragraphs>223</Paragraphs>
  <Slides>19</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.VnArial</vt:lpstr>
      <vt:lpstr>.VnTime</vt:lpstr>
      <vt:lpstr>Arial</vt:lpstr>
      <vt:lpstr>Calibri</vt:lpstr>
      <vt:lpstr>Cambria Math</vt:lpstr>
      <vt:lpstr>Symbol</vt:lpstr>
      <vt:lpstr>Tahoma</vt:lpstr>
      <vt:lpstr>Times New Roman</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MyPC</cp:lastModifiedBy>
  <cp:revision>43</cp:revision>
  <dcterms:created xsi:type="dcterms:W3CDTF">2020-04-06T14:25:56Z</dcterms:created>
  <dcterms:modified xsi:type="dcterms:W3CDTF">2021-02-20T06:36:15Z</dcterms:modified>
</cp:coreProperties>
</file>