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303" r:id="rId3"/>
    <p:sldId id="320" r:id="rId4"/>
    <p:sldId id="262" r:id="rId5"/>
    <p:sldId id="266" r:id="rId6"/>
    <p:sldId id="270" r:id="rId7"/>
    <p:sldId id="313" r:id="rId8"/>
    <p:sldId id="304" r:id="rId9"/>
    <p:sldId id="322" r:id="rId10"/>
    <p:sldId id="268" r:id="rId11"/>
    <p:sldId id="272" r:id="rId12"/>
    <p:sldId id="305" r:id="rId13"/>
    <p:sldId id="323" r:id="rId14"/>
    <p:sldId id="324" r:id="rId15"/>
    <p:sldId id="273" r:id="rId16"/>
    <p:sldId id="269" r:id="rId17"/>
    <p:sldId id="271" r:id="rId18"/>
    <p:sldId id="306" r:id="rId19"/>
    <p:sldId id="309" r:id="rId20"/>
    <p:sldId id="326" r:id="rId21"/>
    <p:sldId id="274" r:id="rId22"/>
    <p:sldId id="307" r:id="rId23"/>
    <p:sldId id="286" r:id="rId24"/>
    <p:sldId id="289" r:id="rId25"/>
    <p:sldId id="287" r:id="rId26"/>
    <p:sldId id="290" r:id="rId27"/>
    <p:sldId id="291" r:id="rId28"/>
    <p:sldId id="294" r:id="rId29"/>
    <p:sldId id="295" r:id="rId30"/>
    <p:sldId id="296" r:id="rId31"/>
    <p:sldId id="315" r:id="rId32"/>
    <p:sldId id="297" r:id="rId33"/>
    <p:sldId id="298" r:id="rId34"/>
    <p:sldId id="311" r:id="rId35"/>
    <p:sldId id="299" r:id="rId36"/>
    <p:sldId id="316" r:id="rId37"/>
    <p:sldId id="300" r:id="rId38"/>
    <p:sldId id="317" r:id="rId39"/>
    <p:sldId id="318" r:id="rId40"/>
    <p:sldId id="319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CC0099"/>
    <a:srgbClr val="00FF00"/>
    <a:srgbClr val="FF66CC"/>
    <a:srgbClr val="9966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0" autoAdjust="0"/>
    <p:restoredTop sz="67672" autoAdjust="0"/>
  </p:normalViewPr>
  <p:slideViewPr>
    <p:cSldViewPr>
      <p:cViewPr varScale="1">
        <p:scale>
          <a:sx n="48" d="100"/>
          <a:sy n="48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8DB4-133D-478A-9D72-C899E8FCA5AE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AE9F8-5670-411E-9583-302457982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AE9F8-5670-411E-9583-30245798235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90F6E-22F6-4F53-95A0-3A8607D41A90}" type="datetimeFigureOut">
              <a:rPr lang="en-US" smtClean="0"/>
              <a:pPr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74CD-D085-4109-A0C6-705E87968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C:\Users\Admin\Desktop\4.%20Chim%20c&#225;nh%20c&#7909;t%20t&#7853;p%20th&#7875;%20d&#7909;c%20tr&#432;&#7899;c%20khi%20b&#417;i.MPG_wdqe0cq2.wm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0.jpeg"/><Relationship Id="rId5" Type="http://schemas.openxmlformats.org/officeDocument/2006/relationships/oleObject" Target="../embeddings/oleObject2.bin"/><Relationship Id="rId10" Type="http://schemas.openxmlformats.org/officeDocument/2006/relationships/hyperlink" Target="http://images.google.com.vn/imgres?imgurl=http://xttm.agroviet.gov.vn/ASPXBackend/uploads/Anh%20thit/ThitGa.jpg&amp;imgrefurl=http://xttm.agroviet.gov.vn/Site/vi-VN/64/209/29663/tintuc/1/Default.aspx&amp;usg=__SlinTeWXhd7yykZZ5S_DCkQIp9E=&amp;h=281&amp;w=330&amp;sz=10&amp;hl=vi&amp;start=32&amp;tbnid=dFkmebqDls9_bM:&amp;tbnh=101&amp;tbnw=119&amp;prev=/images?q=hinh+anh+ban+thit+gia+cam&amp;gbv=2&amp;ndsp=20&amp;hl=vi&amp;sa=N&amp;start=20" TargetMode="External"/><Relationship Id="rId4" Type="http://schemas.openxmlformats.org/officeDocument/2006/relationships/image" Target="../media/image16.emf"/><Relationship Id="rId9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M&#7897;t%20s&#7889;%20lo&#224;i%20Chim%20Vi&#7879;t%20Nam_krv0orlt.wm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Admin\Desktop\Nh&#243;m%20Chim%20ch&#7841;y_diasn3i0.wmv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81000" y="1600200"/>
            <a:ext cx="8382000" cy="2362200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44:</a:t>
            </a:r>
          </a:p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 DẠNG VÀ ĐẶC ĐIỂM CHUNG CỦA LỚP CHIM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90"/>
          <p:cNvGraphicFramePr>
            <a:graphicFrameLocks noGrp="1"/>
          </p:cNvGraphicFramePr>
          <p:nvPr/>
        </p:nvGraphicFramePr>
        <p:xfrm>
          <a:off x="381000" y="357167"/>
          <a:ext cx="8691594" cy="6500887"/>
        </p:xfrm>
        <a:graphic>
          <a:graphicData uri="http://schemas.openxmlformats.org/drawingml/2006/table">
            <a:tbl>
              <a:tblPr/>
              <a:tblGrid>
                <a:gridCol w="2488409"/>
                <a:gridCol w="6203185"/>
              </a:tblGrid>
              <a:tr h="84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bay,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thảo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Cấu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to,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khỏe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– 3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ngón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Úc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43570" y="500042"/>
            <a:ext cx="3500430" cy="452431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8596" y="5357826"/>
            <a:ext cx="835824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 sz="2400" b="1" dirty="0">
                <a:latin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to,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 – 3)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4857784" cy="4143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285720" y="21429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WIN7\Desktop\tải xuốn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28667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90"/>
          <p:cNvGraphicFramePr>
            <a:graphicFrameLocks noGrp="1"/>
          </p:cNvGraphicFramePr>
          <p:nvPr/>
        </p:nvGraphicFramePr>
        <p:xfrm>
          <a:off x="381000" y="357167"/>
          <a:ext cx="8691594" cy="6518156"/>
        </p:xfrm>
        <a:graphic>
          <a:graphicData uri="http://schemas.openxmlformats.org/drawingml/2006/table">
            <a:tbl>
              <a:tblPr/>
              <a:tblGrid>
                <a:gridCol w="2488409"/>
                <a:gridCol w="6203185"/>
              </a:tblGrid>
              <a:tr h="84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Cấu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9"/>
          <p:cNvGraphicFramePr>
            <a:graphicFrameLocks noGrp="1"/>
          </p:cNvGraphicFramePr>
          <p:nvPr/>
        </p:nvGraphicFramePr>
        <p:xfrm>
          <a:off x="0" y="255107"/>
          <a:ext cx="9144000" cy="7022592"/>
        </p:xfrm>
        <a:graphic>
          <a:graphicData uri="http://schemas.openxmlformats.org/drawingml/2006/table">
            <a:tbl>
              <a:tblPr/>
              <a:tblGrid>
                <a:gridCol w="2912846"/>
                <a:gridCol w="6231154"/>
              </a:tblGrid>
              <a:tr h="60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bơi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biết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bay,đi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vụng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về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lội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giỏi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8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dài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khỏe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nhỏ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dày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thấm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ngón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màng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9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cụt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85720" y="671690"/>
            <a:ext cx="35719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9933FF"/>
                </a:solidFill>
              </a:rPr>
              <a:t> </a:t>
            </a:r>
            <a:r>
              <a:rPr lang="en-US" dirty="0" smtClean="0">
                <a:solidFill>
                  <a:srgbClr val="9933FF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14348" y="5072074"/>
            <a:ext cx="7786742" cy="1754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Cánh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lông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nhỏ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,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</a:rPr>
              <a:t>ngắn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dày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thấm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chân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ngắn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, 4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ngón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màng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</a:rPr>
              <a:t>bơi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1" name="Picture 1" descr="C:\Users\Admin\Document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04"/>
            <a:ext cx="4714908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ai dien dien hinh cho mot so loai chim thuoc nhom chim bay"/>
          <p:cNvPicPr>
            <a:picLocks noChangeAspect="1" noChangeArrowheads="1"/>
          </p:cNvPicPr>
          <p:nvPr/>
        </p:nvPicPr>
        <p:blipFill>
          <a:blip r:embed="rId2"/>
          <a:srcRect t="2122" b="29100"/>
          <a:stretch>
            <a:fillRect/>
          </a:stretch>
        </p:blipFill>
        <p:spPr bwMode="auto">
          <a:xfrm>
            <a:off x="428596" y="857232"/>
            <a:ext cx="77724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 DIỆN  MỘT SỐ BỘ THUỘC NHÓM CHIM BAY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8572560" cy="5786478"/>
          </a:xfrm>
          <a:prstGeom prst="rect">
            <a:avLst/>
          </a:prstGeom>
        </p:spPr>
      </p:pic>
      <p:pic>
        <p:nvPicPr>
          <p:cNvPr id="3" name="Picture 2" descr="images (7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850112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85728"/>
            <a:ext cx="585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571876"/>
            <a:ext cx="4286280" cy="3000396"/>
          </a:xfrm>
          <a:prstGeom prst="rect">
            <a:avLst/>
          </a:prstGeom>
        </p:spPr>
      </p:pic>
      <p:pic>
        <p:nvPicPr>
          <p:cNvPr id="14" name="Picture 13" descr="tải xuống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66"/>
            <a:ext cx="4214842" cy="3105160"/>
          </a:xfrm>
          <a:prstGeom prst="rect">
            <a:avLst/>
          </a:prstGeom>
        </p:spPr>
      </p:pic>
      <p:pic>
        <p:nvPicPr>
          <p:cNvPr id="15" name="Picture 14" descr="tải xuống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46"/>
            <a:ext cx="4000496" cy="3000396"/>
          </a:xfrm>
          <a:prstGeom prst="rect">
            <a:avLst/>
          </a:prstGeom>
        </p:spPr>
      </p:pic>
      <p:pic>
        <p:nvPicPr>
          <p:cNvPr id="16" name="Picture 15" descr="tải xuống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818"/>
            <a:ext cx="4071934" cy="22860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472" y="1142984"/>
            <a:ext cx="8929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>
              <a:buFontTx/>
              <a:buAutoNum type="romanUcPeriod"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>
              <a:buAutoNum type="romanUcPeriod"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90"/>
          <p:cNvGraphicFramePr>
            <a:graphicFrameLocks noGrp="1"/>
          </p:cNvGraphicFramePr>
          <p:nvPr/>
        </p:nvGraphicFramePr>
        <p:xfrm>
          <a:off x="452406" y="339844"/>
          <a:ext cx="8691594" cy="6518156"/>
        </p:xfrm>
        <a:graphic>
          <a:graphicData uri="http://schemas.openxmlformats.org/drawingml/2006/table">
            <a:tbl>
              <a:tblPr/>
              <a:tblGrid>
                <a:gridCol w="2488409"/>
                <a:gridCol w="6203185"/>
              </a:tblGrid>
              <a:tr h="84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Cấu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0"/>
          <p:cNvGraphicFramePr>
            <a:graphicFrameLocks noGrp="1"/>
          </p:cNvGraphicFramePr>
          <p:nvPr/>
        </p:nvGraphicFramePr>
        <p:xfrm>
          <a:off x="357158" y="0"/>
          <a:ext cx="8553480" cy="6560803"/>
        </p:xfrm>
        <a:graphic>
          <a:graphicData uri="http://schemas.openxmlformats.org/drawingml/2006/table">
            <a:tbl>
              <a:tblPr/>
              <a:tblGrid>
                <a:gridCol w="2338374"/>
                <a:gridCol w="6215106"/>
              </a:tblGrid>
              <a:tr h="895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Nhóm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1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mức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khác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Thích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nghi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những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lối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biệt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lông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ống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phát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triển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mỏ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83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Hầu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hết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các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hiện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0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Gà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vịt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cò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sẻ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cú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…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786842" cy="584775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CHIM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43"/>
          <p:cNvSpPr txBox="1">
            <a:spLocks noChangeArrowheads="1"/>
          </p:cNvSpPr>
          <p:nvPr/>
        </p:nvSpPr>
        <p:spPr bwMode="auto">
          <a:xfrm>
            <a:off x="0" y="64291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qua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558088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Lông</a:t>
            </a:r>
            <a:endParaRPr lang="en-US" sz="3600" b="1" dirty="0" smtClean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Mỏ</a:t>
            </a:r>
            <a:endParaRPr lang="en-US" sz="3600" b="1" dirty="0" smtClean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smtClean="0">
                <a:latin typeface="Arial" charset="0"/>
              </a:rPr>
              <a:t> Chi </a:t>
            </a:r>
            <a:r>
              <a:rPr lang="en-US" sz="3600" b="1" dirty="0" smtClean="0">
                <a:latin typeface="Arial" charset="0"/>
              </a:rPr>
              <a:t>trước</a:t>
            </a:r>
            <a:endParaRPr lang="en-US" sz="3600" b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smtClean="0">
                <a:latin typeface="Arial" charset="0"/>
              </a:rPr>
              <a:t>Vỏ </a:t>
            </a:r>
            <a:r>
              <a:rPr lang="en-US" sz="3600" b="1" dirty="0" smtClean="0">
                <a:latin typeface="Arial" charset="0"/>
              </a:rPr>
              <a:t>bọc trứng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Sự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phát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triển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trứng</a:t>
            </a:r>
            <a:endParaRPr lang="en-US" sz="3600" b="1" dirty="0" smtClean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Nhiệt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độ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cơ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 smtClean="0">
                <a:latin typeface="Arial" charset="0"/>
              </a:rPr>
              <a:t>thể</a:t>
            </a:r>
            <a:endParaRPr lang="en-US" sz="36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358246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CHIM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285720" y="671691"/>
            <a:ext cx="84042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smtClean="0">
                <a:latin typeface="Arial" charset="0"/>
              </a:rPr>
              <a:t>- </a:t>
            </a:r>
            <a:r>
              <a:rPr lang="en-US" sz="3600" b="1" dirty="0" err="1" smtClean="0">
                <a:latin typeface="Arial" charset="0"/>
              </a:rPr>
              <a:t>Mình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lông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vũ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bao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phủ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smtClean="0">
                <a:latin typeface="Arial" charset="0"/>
              </a:rPr>
              <a:t>- Chi </a:t>
            </a:r>
            <a:r>
              <a:rPr lang="en-US" sz="3600" b="1" dirty="0" err="1">
                <a:latin typeface="Arial" charset="0"/>
              </a:rPr>
              <a:t>trước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biến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đổi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thành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cánh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smtClean="0">
                <a:latin typeface="Arial" charset="0"/>
              </a:rPr>
              <a:t>- </a:t>
            </a:r>
            <a:r>
              <a:rPr lang="en-US" sz="3600" b="1" dirty="0" err="1" smtClean="0">
                <a:latin typeface="Arial" charset="0"/>
              </a:rPr>
              <a:t>Có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mỏ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sừng</a:t>
            </a:r>
            <a:r>
              <a:rPr lang="en-US" sz="3600" b="1" dirty="0">
                <a:latin typeface="Arial" charset="0"/>
              </a:rPr>
              <a:t> </a:t>
            </a:r>
          </a:p>
          <a:p>
            <a:pPr algn="just"/>
            <a:r>
              <a:rPr lang="en-US" sz="3600" b="1" smtClean="0">
                <a:latin typeface="Arial" charset="0"/>
              </a:rPr>
              <a:t>- </a:t>
            </a:r>
            <a:r>
              <a:rPr lang="en-US" sz="3600" b="1" dirty="0" err="1" smtClean="0">
                <a:latin typeface="Arial" charset="0"/>
              </a:rPr>
              <a:t>Là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động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vật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hằng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nhiệt</a:t>
            </a:r>
            <a:endParaRPr lang="en-US" sz="3600" b="1" dirty="0">
              <a:latin typeface="Arial" charset="0"/>
            </a:endParaRPr>
          </a:p>
          <a:p>
            <a:pPr algn="just"/>
            <a:r>
              <a:rPr lang="en-US" sz="3600" b="1" dirty="0" smtClean="0">
                <a:latin typeface="Arial" charset="0"/>
              </a:rPr>
              <a:t>- </a:t>
            </a:r>
            <a:r>
              <a:rPr lang="en-US" sz="3600" b="1" dirty="0" err="1" smtClean="0">
                <a:latin typeface="Arial" charset="0"/>
              </a:rPr>
              <a:t>Trứng</a:t>
            </a:r>
            <a:r>
              <a:rPr lang="en-US" sz="3600" b="1" dirty="0" smtClean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lớn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có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vỏ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đá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vôi</a:t>
            </a:r>
            <a:r>
              <a:rPr lang="en-US" sz="3600" b="1" dirty="0">
                <a:latin typeface="Arial" charset="0"/>
              </a:rPr>
              <a:t>, </a:t>
            </a:r>
            <a:r>
              <a:rPr lang="en-US" sz="3600" b="1" dirty="0" err="1">
                <a:latin typeface="Arial" charset="0"/>
              </a:rPr>
              <a:t>được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ấp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nở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ra</a:t>
            </a:r>
            <a:r>
              <a:rPr lang="en-US" sz="3600" b="1" dirty="0">
                <a:latin typeface="Arial" charset="0"/>
              </a:rPr>
              <a:t> con </a:t>
            </a:r>
            <a:r>
              <a:rPr lang="en-US" sz="3600" b="1" dirty="0" err="1">
                <a:latin typeface="Arial" charset="0"/>
              </a:rPr>
              <a:t>nhờ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thân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nhiệt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của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chim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bố</a:t>
            </a:r>
            <a:r>
              <a:rPr lang="en-US" sz="3600" b="1" dirty="0">
                <a:latin typeface="Arial" charset="0"/>
              </a:rPr>
              <a:t>, </a:t>
            </a:r>
            <a:r>
              <a:rPr lang="en-US" sz="3600" b="1" dirty="0" err="1">
                <a:latin typeface="Arial" charset="0"/>
              </a:rPr>
              <a:t>mẹ</a:t>
            </a:r>
            <a:endParaRPr lang="en-US" sz="3600" b="1" dirty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0" y="1714488"/>
            <a:ext cx="9144000" cy="4857399"/>
            <a:chOff x="0" y="833"/>
            <a:chExt cx="5760" cy="3783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0" y="833"/>
            <a:ext cx="1710" cy="1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5" name="Acrobat Document" r:id="rId3" imgW="7747200" imgH="11203200" progId="">
                    <p:embed/>
                  </p:oleObj>
                </mc:Choice>
                <mc:Fallback>
                  <p:oleObj name="Acrobat Document" r:id="rId3" imgW="7747200" imgH="1120320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6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042" t="14375" r="52711" b="51875"/>
                        <a:stretch>
                          <a:fillRect/>
                        </a:stretch>
                      </p:blipFill>
                      <p:spPr bwMode="auto">
                        <a:xfrm>
                          <a:off x="0" y="833"/>
                          <a:ext cx="1710" cy="18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1800" y="889"/>
            <a:ext cx="1935" cy="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6" name="Acrobat Document" r:id="rId5" imgW="7747200" imgH="11203200" progId="">
                    <p:embed/>
                  </p:oleObj>
                </mc:Choice>
                <mc:Fallback>
                  <p:oleObj name="Acrobat Document" r:id="rId5" imgW="7747200" imgH="1120320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6509" t="16251" r="9322" b="59471"/>
                        <a:stretch>
                          <a:fillRect/>
                        </a:stretch>
                      </p:blipFill>
                      <p:spPr bwMode="auto">
                        <a:xfrm>
                          <a:off x="1800" y="889"/>
                          <a:ext cx="1935" cy="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0"/>
            <p:cNvGraphicFramePr>
              <a:graphicFrameLocks noChangeAspect="1"/>
            </p:cNvGraphicFramePr>
            <p:nvPr/>
          </p:nvGraphicFramePr>
          <p:xfrm>
            <a:off x="0" y="2669"/>
            <a:ext cx="1980" cy="1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7" name="Acrobat Document" r:id="rId7" imgW="7747200" imgH="11203200" progId="">
                    <p:embed/>
                  </p:oleObj>
                </mc:Choice>
                <mc:Fallback>
                  <p:oleObj name="Acrobat Document" r:id="rId7" imgW="7747200" imgH="1120320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3841" t="15938" r="59793" b="65836"/>
                        <a:stretch>
                          <a:fillRect/>
                        </a:stretch>
                      </p:blipFill>
                      <p:spPr bwMode="auto">
                        <a:xfrm>
                          <a:off x="0" y="2669"/>
                          <a:ext cx="1980" cy="1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13" descr="tru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35" y="945"/>
              <a:ext cx="2025" cy="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" descr="ThitGa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70" y="2781"/>
              <a:ext cx="1680" cy="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0" y="21429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000232" y="285728"/>
            <a:ext cx="7358114" cy="1200329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ta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chăn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nuôi</a:t>
            </a:r>
            <a:r>
              <a:rPr lang="en-US" sz="3600" b="1" i="1" dirty="0">
                <a:solidFill>
                  <a:srgbClr val="FF0000"/>
                </a:solidFill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</a:rPr>
              <a:t>một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số</a:t>
            </a:r>
            <a:endParaRPr lang="en-US" sz="3600" b="1" i="1" dirty="0">
              <a:solidFill>
                <a:srgbClr val="FF0000"/>
              </a:solidFill>
            </a:endParaRPr>
          </a:p>
          <a:p>
            <a:r>
              <a:rPr lang="en-US" sz="3600" b="1" i="1" dirty="0">
                <a:solidFill>
                  <a:srgbClr val="FF0000"/>
                </a:solidFill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</a:rPr>
              <a:t>giống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chim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nhằm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mục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đích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gì</a:t>
            </a:r>
            <a:r>
              <a:rPr lang="en-US" sz="3600" b="1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000232" y="285728"/>
            <a:ext cx="7143768" cy="1200329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sz="3600" b="1" dirty="0" err="1">
                <a:solidFill>
                  <a:srgbClr val="0000FF"/>
                </a:solidFill>
              </a:rPr>
              <a:t>Cung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cấp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thực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phẩm</a:t>
            </a:r>
            <a:r>
              <a:rPr lang="en-US" sz="3600" b="1" dirty="0" smtClean="0">
                <a:solidFill>
                  <a:srgbClr val="0000FF"/>
                </a:solidFill>
              </a:rPr>
              <a:t>                               </a:t>
            </a:r>
            <a:r>
              <a:rPr lang="en-US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 err="1">
                <a:solidFill>
                  <a:srgbClr val="0000FF"/>
                </a:solidFill>
              </a:rPr>
              <a:t>thịt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trứng</a:t>
            </a:r>
            <a:r>
              <a:rPr lang="en-US" sz="3600" b="1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14282" y="1285860"/>
            <a:ext cx="6324600" cy="5143536"/>
            <a:chOff x="0" y="720"/>
            <a:chExt cx="3984" cy="3600"/>
          </a:xfrm>
        </p:grpSpPr>
        <p:pic>
          <p:nvPicPr>
            <p:cNvPr id="9" name="Picture 11" descr="chim an sau( dong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20"/>
              <a:ext cx="2496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 descr="chim bat buom"/>
            <p:cNvPicPr>
              <a:picLocks noChangeAspect="1" noChangeArrowheads="1"/>
            </p:cNvPicPr>
            <p:nvPr/>
          </p:nvPicPr>
          <p:blipFill>
            <a:blip r:embed="rId3"/>
            <a:srcRect l="33333" r="16092" b="28052"/>
            <a:stretch>
              <a:fillRect/>
            </a:stretch>
          </p:blipFill>
          <p:spPr bwMode="auto">
            <a:xfrm>
              <a:off x="2496" y="720"/>
              <a:ext cx="1488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5" descr="chim an chuon"/>
            <p:cNvPicPr>
              <a:picLocks noChangeAspect="1" noChangeArrowheads="1"/>
            </p:cNvPicPr>
            <p:nvPr/>
          </p:nvPicPr>
          <p:blipFill>
            <a:blip r:embed="rId4">
              <a:lum bright="18000"/>
            </a:blip>
            <a:srcRect t="7500" b="22501"/>
            <a:stretch>
              <a:fillRect/>
            </a:stretch>
          </p:blipFill>
          <p:spPr bwMode="auto">
            <a:xfrm>
              <a:off x="0" y="2352"/>
              <a:ext cx="2160" cy="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37"/>
            <p:cNvPicPr>
              <a:picLocks noChangeAspect="1" noChangeArrowheads="1"/>
            </p:cNvPicPr>
            <p:nvPr/>
          </p:nvPicPr>
          <p:blipFill>
            <a:blip r:embed="rId5">
              <a:lum bright="6000"/>
            </a:blip>
            <a:srcRect l="33333" t="4390" b="6374"/>
            <a:stretch>
              <a:fillRect/>
            </a:stretch>
          </p:blipFill>
          <p:spPr bwMode="auto">
            <a:xfrm>
              <a:off x="2208" y="2304"/>
              <a:ext cx="1763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0" y="21429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858000" y="500042"/>
            <a:ext cx="2057400" cy="452431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Giúp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tiêu</a:t>
            </a:r>
            <a:endParaRPr lang="en-US" sz="3600" b="1" dirty="0">
              <a:solidFill>
                <a:srgbClr val="0000FF"/>
              </a:solidFill>
            </a:endParaRPr>
          </a:p>
          <a:p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diệt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sâu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bọ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endParaRPr lang="en-US" sz="3600" b="1" dirty="0">
              <a:solidFill>
                <a:srgbClr val="0000FF"/>
              </a:solidFill>
            </a:endParaRPr>
          </a:p>
          <a:p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gặm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nhấm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hại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42984"/>
            <a:ext cx="9144000" cy="4572000"/>
            <a:chOff x="0" y="960"/>
            <a:chExt cx="5760" cy="3360"/>
          </a:xfrm>
        </p:grpSpPr>
        <p:pic>
          <p:nvPicPr>
            <p:cNvPr id="10" name="Picture 10" descr="ga lôi trang"/>
            <p:cNvPicPr>
              <a:picLocks noChangeAspect="1" noChangeArrowheads="1"/>
            </p:cNvPicPr>
            <p:nvPr/>
          </p:nvPicPr>
          <p:blipFill>
            <a:blip r:embed="rId2">
              <a:lum bright="12000"/>
            </a:blip>
            <a:srcRect/>
            <a:stretch>
              <a:fillRect/>
            </a:stretch>
          </p:blipFill>
          <p:spPr bwMode="auto">
            <a:xfrm>
              <a:off x="3216" y="960"/>
              <a:ext cx="2544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chim de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0"/>
              <a:ext cx="3168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 descr="chim nho3"/>
            <p:cNvPicPr>
              <a:picLocks noChangeAspect="1" noChangeArrowheads="1"/>
            </p:cNvPicPr>
            <p:nvPr/>
          </p:nvPicPr>
          <p:blipFill>
            <a:blip r:embed="rId4"/>
            <a:srcRect l="10300" t="4103" r="17596" b="7776"/>
            <a:stretch>
              <a:fillRect/>
            </a:stretch>
          </p:blipFill>
          <p:spPr bwMode="auto">
            <a:xfrm>
              <a:off x="0" y="2688"/>
              <a:ext cx="316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57158" y="5857892"/>
            <a:ext cx="56388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57158" y="5072074"/>
            <a:ext cx="2571768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Chổi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lông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gà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62470" name="Picture 6" descr="C:\Users\Admin\Documents\201209115227_p1020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2571768" cy="4214842"/>
          </a:xfrm>
          <a:prstGeom prst="rect">
            <a:avLst/>
          </a:prstGeom>
          <a:noFill/>
        </p:spPr>
      </p:pic>
      <p:pic>
        <p:nvPicPr>
          <p:cNvPr id="10" name="Picture 7" descr="tranh l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785794"/>
            <a:ext cx="53673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71802" y="5286388"/>
            <a:ext cx="578644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vẽ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lông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chim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85720" y="5929330"/>
            <a:ext cx="7358114" cy="646331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</a:rPr>
              <a:t>Lông</a:t>
            </a:r>
            <a:r>
              <a:rPr lang="en-US" sz="3600" b="1" dirty="0" smtClean="0">
                <a:solidFill>
                  <a:srgbClr val="0000FF"/>
                </a:solidFill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</a:rPr>
              <a:t>đồ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dùng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trang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trí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714356"/>
            <a:ext cx="6324600" cy="5915819"/>
            <a:chOff x="0" y="816"/>
            <a:chExt cx="4128" cy="3706"/>
          </a:xfrm>
        </p:grpSpPr>
        <p:pic>
          <p:nvPicPr>
            <p:cNvPr id="10" name="Picture 8" descr="dai bang bat c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16"/>
              <a:ext cx="4128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40" y="3770"/>
              <a:ext cx="2832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0000FF"/>
                  </a:solidFill>
                </a:rPr>
                <a:t>Đại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bàng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được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huấn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luyện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để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bắt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cá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29388" y="571480"/>
            <a:ext cx="2362200" cy="286232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</a:t>
            </a:r>
            <a:r>
              <a:rPr lang="en-US" sz="3600" b="1" dirty="0" err="1">
                <a:solidFill>
                  <a:srgbClr val="0000FF"/>
                </a:solidFill>
              </a:rPr>
              <a:t>Một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loài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</a:rPr>
              <a:t>  </a:t>
            </a:r>
            <a:r>
              <a:rPr lang="en-US" sz="3600" b="1" dirty="0" err="1">
                <a:solidFill>
                  <a:srgbClr val="0000FF"/>
                </a:solidFill>
              </a:rPr>
              <a:t>huấn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luyện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săn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mồi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vuon chim bac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1857356" y="285728"/>
            <a:ext cx="670560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4282" y="5857892"/>
            <a:ext cx="5500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</a:rPr>
              <a:t>Vườn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Quốc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Tràm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Chim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11" name="Picture 12" descr="vuon chim4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2000232" y="357166"/>
            <a:ext cx="6629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vuon chim dep"/>
          <p:cNvPicPr>
            <a:picLocks noChangeAspect="1" noChangeArrowheads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 bwMode="auto">
          <a:xfrm>
            <a:off x="357158" y="357166"/>
            <a:ext cx="6629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0" y="714356"/>
            <a:ext cx="9144000" cy="3016250"/>
            <a:chOff x="0" y="864"/>
            <a:chExt cx="5760" cy="1900"/>
          </a:xfrm>
        </p:grpSpPr>
        <p:pic>
          <p:nvPicPr>
            <p:cNvPr id="17" name="Picture 16" descr="vuon chim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864"/>
              <a:ext cx="2832" cy="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choi ga dep"/>
            <p:cNvPicPr>
              <a:picLocks noChangeAspect="1" noChangeArrowheads="1"/>
            </p:cNvPicPr>
            <p:nvPr/>
          </p:nvPicPr>
          <p:blipFill>
            <a:blip r:embed="rId7"/>
            <a:srcRect r="10938" b="13069"/>
            <a:stretch>
              <a:fillRect/>
            </a:stretch>
          </p:blipFill>
          <p:spPr bwMode="auto">
            <a:xfrm>
              <a:off x="2832" y="864"/>
              <a:ext cx="2928" cy="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500694" y="4643446"/>
            <a:ext cx="3286148" cy="193899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Chim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phục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r>
              <a:rPr lang="en-US" sz="4000" b="1" dirty="0" err="1" smtClean="0">
                <a:solidFill>
                  <a:srgbClr val="0000FF"/>
                </a:solidFill>
              </a:rPr>
              <a:t>vụ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du </a:t>
            </a:r>
            <a:r>
              <a:rPr lang="en-US" sz="4000" b="1" dirty="0" err="1">
                <a:solidFill>
                  <a:srgbClr val="0000FF"/>
                </a:solidFill>
              </a:rPr>
              <a:t>lịch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r>
              <a:rPr lang="en-US" sz="4000" b="1" dirty="0" err="1" smtClean="0">
                <a:solidFill>
                  <a:srgbClr val="0000FF"/>
                </a:solidFill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giải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trí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0" y="50004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71612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429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419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nh dong chim ruoi hut 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4083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7158" y="5857892"/>
            <a:ext cx="4000528" cy="646331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Thụ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phấn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hoa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77867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00FF"/>
                </a:solidFill>
              </a:rPr>
              <a:t>1. </a:t>
            </a:r>
            <a:r>
              <a:rPr lang="en-US" sz="3600" b="1" u="sng" dirty="0" err="1" smtClean="0">
                <a:solidFill>
                  <a:srgbClr val="0000FF"/>
                </a:solidFill>
              </a:rPr>
              <a:t>Ích</a:t>
            </a:r>
            <a:r>
              <a:rPr lang="en-US" sz="3600" b="1" u="sng" dirty="0" smtClean="0">
                <a:solidFill>
                  <a:srgbClr val="0000FF"/>
                </a:solidFill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</a:rPr>
              <a:t>lợi</a:t>
            </a:r>
            <a:r>
              <a:rPr lang="en-US" sz="3600" b="1" dirty="0" smtClean="0">
                <a:solidFill>
                  <a:srgbClr val="0000FF"/>
                </a:solidFill>
              </a:rPr>
              <a:t> :</a:t>
            </a:r>
          </a:p>
          <a:p>
            <a:r>
              <a:rPr lang="en-US" sz="3600" dirty="0" smtClean="0"/>
              <a:t> </a:t>
            </a:r>
            <a:r>
              <a:rPr lang="en-US" sz="4000" b="1" dirty="0" smtClean="0"/>
              <a:t>- </a:t>
            </a:r>
            <a:r>
              <a:rPr lang="en-US" sz="4000" b="1" dirty="0" err="1" smtClean="0"/>
              <a:t>Chăn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nuôi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lấy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thịt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trứng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lông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Tiêu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diệt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bọ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gặm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nhấm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hại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Phục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vụ</a:t>
            </a:r>
            <a:r>
              <a:rPr lang="en-US" sz="4000" b="1" dirty="0" smtClean="0"/>
              <a:t> du </a:t>
            </a:r>
            <a:r>
              <a:rPr lang="en-US" sz="4000" b="1" dirty="0" err="1" smtClean="0"/>
              <a:t>lịch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cảnh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giải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trí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Huấn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chim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săn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Giúp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thụ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phấn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hạt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- </a:t>
            </a:r>
            <a:r>
              <a:rPr lang="en-US" sz="4000" b="1" dirty="0" err="1" smtClean="0"/>
              <a:t>Lông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chim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dùng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đồ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trí</a:t>
            </a:r>
            <a:r>
              <a:rPr lang="en-US" sz="4000" b="1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0" y="642553"/>
            <a:ext cx="9144000" cy="5286776"/>
            <a:chOff x="0" y="327"/>
            <a:chExt cx="5760" cy="2901"/>
          </a:xfrm>
        </p:grpSpPr>
        <p:pic>
          <p:nvPicPr>
            <p:cNvPr id="10" name="Picture 7" descr="anh dong chim an ca"/>
            <p:cNvPicPr>
              <a:picLocks noChangeAspect="1" noChangeArrowheads="1"/>
            </p:cNvPicPr>
            <p:nvPr/>
          </p:nvPicPr>
          <p:blipFill>
            <a:blip r:embed="rId2"/>
            <a:srcRect r="6000" b="6749"/>
            <a:stretch>
              <a:fillRect/>
            </a:stretch>
          </p:blipFill>
          <p:spPr bwMode="auto">
            <a:xfrm>
              <a:off x="0" y="366"/>
              <a:ext cx="2256" cy="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chimboica3"/>
            <p:cNvPicPr>
              <a:picLocks noChangeAspect="1" noChangeArrowheads="1"/>
            </p:cNvPicPr>
            <p:nvPr/>
          </p:nvPicPr>
          <p:blipFill>
            <a:blip r:embed="rId3"/>
            <a:srcRect t="3755" r="10667" b="4225"/>
            <a:stretch>
              <a:fillRect/>
            </a:stretch>
          </p:blipFill>
          <p:spPr bwMode="auto">
            <a:xfrm>
              <a:off x="4152" y="562"/>
              <a:ext cx="1608" cy="2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chim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27"/>
              <a:ext cx="1872" cy="2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000100" y="5929330"/>
            <a:ext cx="2071702" cy="646331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-   </a:t>
            </a:r>
            <a:r>
              <a:rPr lang="en-US" sz="3600" b="1" dirty="0" err="1">
                <a:solidFill>
                  <a:srgbClr val="0000FF"/>
                </a:solidFill>
              </a:rPr>
              <a:t>Ăn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him gay an lua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785795"/>
            <a:ext cx="4643438" cy="2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72066" y="4500570"/>
            <a:ext cx="3571900" cy="646331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sz="3600" b="1" dirty="0" smtClean="0">
                <a:solidFill>
                  <a:srgbClr val="0000FF"/>
                </a:solidFill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</a:rPr>
              <a:t>Ăn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quả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ăn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hạt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6" name="Picture 2" descr="C:\Users\Admin\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4429124" cy="2928958"/>
          </a:xfrm>
          <a:prstGeom prst="rect">
            <a:avLst/>
          </a:prstGeom>
          <a:noFill/>
        </p:spPr>
      </p:pic>
      <p:pic>
        <p:nvPicPr>
          <p:cNvPr id="2" name="Picture 2" descr="C:\Users\Admin\Documents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357718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anQuoc_H5n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928662" y="785794"/>
            <a:ext cx="6715140" cy="479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00034" y="5786454"/>
            <a:ext cx="7786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di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cư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truyền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bệnh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cúm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</a:t>
            </a:r>
            <a:r>
              <a:rPr lang="en-US" sz="3600" b="1" baseline="-25000" dirty="0" err="1">
                <a:solidFill>
                  <a:srgbClr val="0000FF"/>
                </a:solidFill>
              </a:rPr>
              <a:t>5</a:t>
            </a:r>
            <a:r>
              <a:rPr lang="en-US" sz="3600" b="1" dirty="0" err="1">
                <a:solidFill>
                  <a:srgbClr val="0000FF"/>
                </a:solidFill>
              </a:rPr>
              <a:t>N</a:t>
            </a:r>
            <a:r>
              <a:rPr lang="en-US" sz="3600" b="1" baseline="-25000" dirty="0" err="1">
                <a:solidFill>
                  <a:srgbClr val="0000FF"/>
                </a:solidFill>
              </a:rPr>
              <a:t>1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072198" y="3000372"/>
            <a:ext cx="2500330" cy="324704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rgbClr val="0000FF"/>
              </a:solidFill>
            </a:endParaRPr>
          </a:p>
          <a:p>
            <a:r>
              <a:rPr lang="en-US" sz="4000" b="1" dirty="0" err="1">
                <a:solidFill>
                  <a:srgbClr val="0000FF"/>
                </a:solidFill>
              </a:rPr>
              <a:t>Truyền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bệnh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người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214282" y="571480"/>
            <a:ext cx="7430296" cy="6286520"/>
            <a:chOff x="1306" y="672"/>
            <a:chExt cx="3994" cy="3648"/>
          </a:xfrm>
        </p:grpSpPr>
        <p:pic>
          <p:nvPicPr>
            <p:cNvPr id="14" name="Picture 8" descr="dich_c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2" y="2330"/>
              <a:ext cx="2957" cy="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573" y="1999"/>
              <a:ext cx="2328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Phòng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cúm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gia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cầm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459" y="3945"/>
              <a:ext cx="2918" cy="3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>
                  <a:solidFill>
                    <a:srgbClr val="0000FF"/>
                  </a:solidFill>
                </a:rPr>
                <a:t>Tiêu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hủy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gia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cầm</a:t>
              </a:r>
              <a:r>
                <a:rPr lang="en-US" sz="3600" b="1" dirty="0">
                  <a:solidFill>
                    <a:srgbClr val="0000FF"/>
                  </a:solidFill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</a:rPr>
                <a:t>cúm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  <p:pic>
          <p:nvPicPr>
            <p:cNvPr id="18" name="Picture 17" descr="vãcincum"/>
            <p:cNvPicPr>
              <a:picLocks noChangeAspect="1" noChangeArrowheads="1"/>
            </p:cNvPicPr>
            <p:nvPr/>
          </p:nvPicPr>
          <p:blipFill>
            <a:blip r:embed="rId3">
              <a:lum bright="6000"/>
            </a:blip>
            <a:srcRect l="12213" r="20612" b="-3705"/>
            <a:stretch>
              <a:fillRect/>
            </a:stretch>
          </p:blipFill>
          <p:spPr bwMode="auto">
            <a:xfrm>
              <a:off x="1306" y="672"/>
              <a:ext cx="1669" cy="1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tiem pho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4" y="672"/>
              <a:ext cx="2266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0" y="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357158" y="571480"/>
            <a:ext cx="7786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bệnh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cúm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cầm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00034" y="2071678"/>
            <a:ext cx="77867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00FF"/>
                </a:solidFill>
              </a:rPr>
              <a:t>Tiêm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ngừa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cầm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nuôi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Không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ăn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thịt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cầm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mắc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bệnh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00FF"/>
                </a:solidFill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phát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hiện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cầm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mắc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bệnh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ngay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cơ </a:t>
            </a:r>
            <a:r>
              <a:rPr lang="en-US" sz="3600" b="1" dirty="0" err="1" smtClean="0">
                <a:solidFill>
                  <a:srgbClr val="0000FF"/>
                </a:solidFill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thú</a:t>
            </a:r>
            <a:r>
              <a:rPr lang="en-US" sz="3600" b="1" dirty="0" smtClean="0">
                <a:solidFill>
                  <a:srgbClr val="0000FF"/>
                </a:solidFill>
              </a:rPr>
              <a:t> y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2910" y="35716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2. </a:t>
            </a:r>
            <a:r>
              <a:rPr lang="en-US" sz="4000" b="1" u="sng" dirty="0" err="1" smtClean="0">
                <a:solidFill>
                  <a:srgbClr val="0000FF"/>
                </a:solidFill>
              </a:rPr>
              <a:t>Tác</a:t>
            </a:r>
            <a:r>
              <a:rPr lang="en-US" sz="4000" b="1" u="sng" dirty="0" smtClean="0">
                <a:solidFill>
                  <a:srgbClr val="0000FF"/>
                </a:solidFill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</a:rPr>
              <a:t>hại</a:t>
            </a:r>
            <a:r>
              <a:rPr lang="en-US" sz="4000" b="1" dirty="0" smtClean="0">
                <a:solidFill>
                  <a:srgbClr val="0000FF"/>
                </a:solidFill>
              </a:rPr>
              <a:t> :</a:t>
            </a:r>
          </a:p>
          <a:p>
            <a:r>
              <a:rPr lang="en-US" sz="4000" dirty="0" smtClean="0"/>
              <a:t>    </a:t>
            </a:r>
            <a:r>
              <a:rPr lang="en-US" sz="4000" b="1" dirty="0" smtClean="0"/>
              <a:t>- </a:t>
            </a:r>
            <a:r>
              <a:rPr lang="en-US" sz="4000" b="1" dirty="0" err="1" smtClean="0"/>
              <a:t>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quả</a:t>
            </a:r>
            <a:endParaRPr lang="en-US" sz="4000" b="1" dirty="0" smtClean="0"/>
          </a:p>
          <a:p>
            <a:r>
              <a:rPr lang="en-US" sz="4000" b="1" dirty="0" smtClean="0"/>
              <a:t>    - </a:t>
            </a:r>
            <a:r>
              <a:rPr lang="en-US" sz="4000" b="1" dirty="0" err="1" smtClean="0"/>
              <a:t>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hạt</a:t>
            </a:r>
            <a:endParaRPr lang="en-US" sz="4000" b="1" dirty="0" smtClean="0"/>
          </a:p>
          <a:p>
            <a:r>
              <a:rPr lang="en-US" sz="4000" b="1" dirty="0" smtClean="0"/>
              <a:t>    - </a:t>
            </a:r>
            <a:r>
              <a:rPr lang="en-US" sz="4000" b="1" dirty="0" err="1" smtClean="0"/>
              <a:t>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cá</a:t>
            </a:r>
            <a:endParaRPr lang="en-US" sz="4000" b="1" dirty="0" smtClean="0"/>
          </a:p>
          <a:p>
            <a:r>
              <a:rPr lang="en-US" sz="4000" b="1" dirty="0" smtClean="0"/>
              <a:t>    - </a:t>
            </a:r>
            <a:r>
              <a:rPr lang="en-US" sz="4000" b="1" dirty="0" err="1" smtClean="0"/>
              <a:t>Truyền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bệnh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người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Trả</a:t>
            </a:r>
            <a:r>
              <a:rPr lang="en-US" b="1" dirty="0" smtClean="0"/>
              <a:t> </a:t>
            </a:r>
            <a:r>
              <a:rPr lang="en-US" b="1" dirty="0" err="1" smtClean="0"/>
              <a:t>lời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hỏi</a:t>
            </a:r>
            <a:endParaRPr lang="en-US" b="1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92867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mấy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</a:rPr>
              <a:t>Kể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từng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5720" y="2143116"/>
            <a:ext cx="77867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/>
              <a:t>Lớp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được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thành</a:t>
            </a:r>
            <a:r>
              <a:rPr lang="en-US" sz="3600" b="1" dirty="0" smtClean="0"/>
              <a:t> 3 </a:t>
            </a:r>
            <a:r>
              <a:rPr lang="en-US" sz="3600" b="1" dirty="0" err="1" smtClean="0"/>
              <a:t>nhóm</a:t>
            </a:r>
            <a:r>
              <a:rPr lang="en-US" sz="3600" b="1" dirty="0" smtClean="0"/>
              <a:t>:</a:t>
            </a:r>
          </a:p>
          <a:p>
            <a:pPr>
              <a:buFontTx/>
              <a:buChar char="-"/>
            </a:pPr>
            <a:r>
              <a:rPr lang="en-US" sz="3600" b="1" dirty="0" err="1" smtClean="0"/>
              <a:t>Nhóm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chạy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Ví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Đà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điểu</a:t>
            </a:r>
            <a:endParaRPr lang="en-US" sz="3600" b="1" dirty="0" smtClean="0"/>
          </a:p>
          <a:p>
            <a:pPr>
              <a:buFontTx/>
              <a:buChar char="-"/>
            </a:pPr>
            <a:r>
              <a:rPr lang="en-US" sz="3600" b="1" dirty="0" err="1" smtClean="0"/>
              <a:t>Nhóm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bơi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Ví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Chim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cánh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cụt</a:t>
            </a:r>
            <a:endParaRPr lang="en-US" sz="3600" b="1" dirty="0" smtClean="0"/>
          </a:p>
          <a:p>
            <a:pPr>
              <a:buFontTx/>
              <a:buChar char="-"/>
            </a:pPr>
            <a:r>
              <a:rPr lang="en-US" sz="3600" b="1" dirty="0" err="1" smtClean="0"/>
              <a:t>Nhóm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chim</a:t>
            </a:r>
            <a:r>
              <a:rPr lang="en-US" sz="3600" b="1" dirty="0" smtClean="0"/>
              <a:t> bay. </a:t>
            </a:r>
            <a:r>
              <a:rPr lang="en-US" sz="3600" b="1" dirty="0" err="1" smtClean="0"/>
              <a:t>Ví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dụ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Chim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sẻ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cò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chim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sâu</a:t>
            </a:r>
            <a:r>
              <a:rPr lang="en-US" sz="3600" b="1" dirty="0" smtClean="0"/>
              <a:t>…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Cho </a:t>
            </a:r>
            <a:r>
              <a:rPr lang="en-US" sz="3600" b="1" dirty="0" err="1" smtClean="0">
                <a:solidFill>
                  <a:srgbClr val="FF0000"/>
                </a:solidFill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14282" y="1785926"/>
            <a:ext cx="2590800" cy="16002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CHIM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14546" y="1357298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6050" y="242886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00232" y="3357562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14678" y="1000108"/>
            <a:ext cx="4071966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WIN7\Downloads\imagg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2143108" cy="192880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57554" y="2000240"/>
            <a:ext cx="2286000" cy="1200329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802" y="3714752"/>
            <a:ext cx="2133600" cy="1200329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C:\Users\WIN7\Downloads\imagfff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2571768" cy="1785950"/>
          </a:xfrm>
          <a:prstGeom prst="rect">
            <a:avLst/>
          </a:prstGeom>
          <a:noFill/>
        </p:spPr>
      </p:pic>
      <p:pic>
        <p:nvPicPr>
          <p:cNvPr id="16390" name="Picture 6" descr="C:\Users\WIN7\Downloads\imagvggf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2857520" cy="119897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14282" y="142852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85720" y="4795897"/>
            <a:ext cx="8858280" cy="2062103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FF0000"/>
                </a:solidFill>
              </a:rPr>
              <a:t>Quan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sát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kĩ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hình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ảnh</a:t>
            </a:r>
            <a:r>
              <a:rPr lang="en-US" sz="3200" b="1" i="1" dirty="0" smtClean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thảo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luận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tìm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thông</a:t>
            </a:r>
            <a:r>
              <a:rPr lang="en-US" sz="3200" b="1" i="1" dirty="0">
                <a:solidFill>
                  <a:srgbClr val="FF0000"/>
                </a:solidFill>
              </a:rPr>
              <a:t> tin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về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đời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cấu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tạo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số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loài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đại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diện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của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từng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nhóm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chim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để</a:t>
            </a:r>
            <a:r>
              <a:rPr lang="en-US" sz="3200" b="1" i="1" dirty="0" smtClean="0">
                <a:solidFill>
                  <a:srgbClr val="FF0000"/>
                </a:solidFill>
              </a:rPr>
              <a:t> 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điền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vào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bảng</a:t>
            </a:r>
            <a:r>
              <a:rPr lang="en-US" sz="3200" b="1" i="1" dirty="0">
                <a:solidFill>
                  <a:srgbClr val="FF0000"/>
                </a:solidFill>
              </a:rPr>
              <a:t> “ </a:t>
            </a:r>
            <a:r>
              <a:rPr lang="en-US" sz="3200" b="1" i="1" dirty="0" err="1">
                <a:solidFill>
                  <a:srgbClr val="FF0000"/>
                </a:solidFill>
              </a:rPr>
              <a:t>tìm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hiểu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về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nhóm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chim</a:t>
            </a:r>
            <a:r>
              <a:rPr lang="en-US" sz="3200" b="1" i="1" dirty="0">
                <a:solidFill>
                  <a:srgbClr val="FF0000"/>
                </a:solidFill>
              </a:rPr>
              <a:t>” </a:t>
            </a:r>
            <a:r>
              <a:rPr lang="en-US" sz="3200" b="1" i="1" dirty="0" err="1">
                <a:solidFill>
                  <a:srgbClr val="FF0000"/>
                </a:solidFill>
              </a:rPr>
              <a:t>cho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thích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hợp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/>
              <a:t>- </a:t>
            </a:r>
            <a:r>
              <a:rPr lang="en-US" sz="4000" b="1" dirty="0" err="1" smtClean="0"/>
              <a:t>Chăn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nuôi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lấy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thịt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trứng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lông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Ví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dụ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Vịt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ngỗng</a:t>
            </a:r>
            <a:r>
              <a:rPr lang="en-US" sz="4000" b="1" dirty="0" smtClean="0"/>
              <a:t>…</a:t>
            </a:r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Tiêu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diệt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sâu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bọ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gặm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nhấm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hại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Ví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dụ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chim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sâu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cú</a:t>
            </a:r>
            <a:endParaRPr lang="en-US" sz="4000" b="1" dirty="0" smtClean="0"/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Phục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vụ</a:t>
            </a:r>
            <a:r>
              <a:rPr lang="en-US" sz="4000" b="1" dirty="0" smtClean="0"/>
              <a:t> du </a:t>
            </a:r>
            <a:r>
              <a:rPr lang="en-US" sz="4000" b="1" dirty="0" err="1" smtClean="0"/>
              <a:t>lịch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cảnh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giải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trí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Ví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dụ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Đà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điểu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công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gà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chọi</a:t>
            </a:r>
            <a:r>
              <a:rPr lang="en-US" sz="4000" b="1" dirty="0" smtClean="0"/>
              <a:t>.</a:t>
            </a:r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Huấn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chim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săn.Ví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dụ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Đại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bàng</a:t>
            </a:r>
            <a:endParaRPr lang="en-US" sz="4000" b="1" dirty="0" smtClean="0"/>
          </a:p>
          <a:p>
            <a:r>
              <a:rPr lang="en-US" sz="4000" b="1" dirty="0" smtClean="0"/>
              <a:t> - </a:t>
            </a:r>
            <a:r>
              <a:rPr lang="en-US" sz="4000" b="1" dirty="0" err="1" smtClean="0"/>
              <a:t>Giúp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thụ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phấn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tán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hạt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Ví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dụ:Chích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bông</a:t>
            </a:r>
            <a:r>
              <a:rPr lang="en-US" sz="4000" b="1" dirty="0" smtClean="0"/>
              <a:t> </a:t>
            </a:r>
          </a:p>
          <a:p>
            <a:r>
              <a:rPr lang="en-US" sz="4000" b="1" dirty="0" smtClean="0"/>
              <a:t>-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dùng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đồ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trí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Ví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dụ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lông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gà</a:t>
            </a:r>
            <a:endParaRPr lang="en-US" sz="4000" dirty="0" smtClean="0"/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0" y="571501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500042"/>
            <a:ext cx="5498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cap="none" spc="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76400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SGK/146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(SGK/146)</a:t>
            </a:r>
          </a:p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42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59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428604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35729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FF"/>
                </a:solidFill>
              </a:rPr>
              <a:t>BẢNG TÌM HIỂU VỀ CÁC NHÓM CHIM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chemeClr val="bg1"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8"/>
          <p:cNvGraphicFramePr>
            <a:graphicFrameLocks/>
          </p:cNvGraphicFramePr>
          <p:nvPr/>
        </p:nvGraphicFramePr>
        <p:xfrm>
          <a:off x="0" y="-39772"/>
          <a:ext cx="9144000" cy="7784029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006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điểm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chạy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bơi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Cấu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9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6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4290"/>
            <a:ext cx="4800600" cy="646331"/>
          </a:xfrm>
          <a:prstGeom prst="rect">
            <a:avLst/>
          </a:prstGeom>
          <a:noFill/>
          <a:ln w="190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NHÓM CHIM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92867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5" descr="data:image/jpeg;base64,/9j/4AAQSkZJRgABAQAAAQABAAD/2wCEAAkGBhISERUUExMVFRUWGBgXFxcYGRwYGBsXIB0aGB4XFxgXGyYfGh0jHBcYIC8gIycpLCwsFx4xNTAqNSYrLCkBCQoKDgwOGg8PGiwkHyQsLCwsLCwsLCwsLCwsLCwsLCwsLCwsLCwsLCwsLCwsLCwsLCwsLCwsLCwsLCwsLCwsLP/AABEIALEBHQMBIgACEQEDEQH/xAAcAAACAgMBAQAAAAAAAAAAAAAEBQMGAAIHAQj/xAA6EAABAwIEBAQDBgYDAQEBAAABAgMRACEEEjFBBQZRYRMicYEykaEHFEKxwfAjM1LR4fEVYoJyFpL/xAAaAQADAQEBAQAAAAAAAAAAAAABAgMABAUG/8QAJREAAgICAgEEAwEBAAAAAAAAAAECERIhAzFBBBMiURQyYXFC/9oADAMBAAIRAxEAPwCrYTllANxRy+Xm+lWteETFRLwgVXn/AJTb7JtJlYVy6nahv/znm1NXFODj4a3/AOMIuab8mvJPFFNe4F0rQcvq2mrK8yc0V7hyUnS1UXqZPoLgivDlx7rUD/LjtXdONPShFYpRPw0F6mYVGC7KIeAPTYUQrl9wCSkzXQMHB1TTN3BoI0rS9a0PhDwcuaQ6BABqNeHc6GugvcPQNq9TgEHWm/NFwjWygN8GMSoEVLhcbk2roX3JJTFBt8stzMVn6uLWxsUuit4DjaibAinreOUqmCeCNp0ArdGFQBECuWXNF9CULMU6uIFA4XALJkinOJYKb1tg352rLldC4oUuNOImBQ7inlC4Iq3KUnLcUMlxJ2po87GwopGJ4e8RqaCHCXk3BNdEUwI0ofwhOlH8trVGcUUZnxQYMmmGGwhN1U/xuCGoFDByRliqLmyXQEkVXjXBArzJsRQ3CMb4VlVaF8MWQe9IsXy2uZrohyJxpsLhQ4a44kjUV794QRSJvl13rTvDcrOBMkmpyUY9MRpoGxbSSOlQMDKkwaZL4Cs71EvgqhAmjGaS7NtjThXMxbRE7VW+YOIKeVJNMHODKJEb17jOAEJvrVVzJdsGDKmvg9pFCS40bTVvw2AMQTpUWM4LNUj6hJ0wSg/oq3/IrnU1u3x5xNgo0dxDlxYEilSOEuHY1ZckX0xVE+hf+KSdYrP+DR2qRAVU7bZNfM4Hq4oiw/CUp2qR7hoIipU4NQvNRrWoGlfEmLggE8vgmaExfLJOlWFhRNEKSdqKTXkPtxKgzy8UC96FxfDFgTlq4qaKq0WztFP2b24nPvvKkKAIIox7icAVaHODpWbihuMcASGVRqBTYxdWB8SZWhxVKiLzTNlvOJqg8vY0jEKS5IAMaWrpuDx2Hy2UKpPgcP1F9jJaFT2NQiyjFRtY5Oyh86UfaZgUFguMq8wvE6+lcwwXMzydzVI+l9yN2JLjx0ztyMQFHrUWPxKWxNVLkLmDxlZXDV74jy8HRUZcWEqkH2W1ZW2ePhwx86gxvMqGTTtvkwIEAUBjfs98XrVa47/hvZkR4TmNDiZr1XGkA61Gj7PVIFiagXyE5OqtaGHHemB8Uhyy9mEzROHCfevOHcBUhMGa2xPDvDBWZsKhjvQXxM2dZBtWrOATqKo6+NYh1xRQFBpB8zkHKI1kx9BenGG4q5kSc1iJKjYAk2Se5F4F7xXT7EkuxocLkWJzCKNkJkxtehf+CxBWElsz0/X0pry+w+AAr4l+ZZUbIbSTANoCldflMUZjeZvDUpsqCUi8o/mLnWCfMkE/ii+0CnjxutsL9OugDCcCckAphXQ/l69qH40hxtJASRHY+le4/wC0jKFJDJQhMiygR2NoJM62mlKftMbTPgpLi7yFqgC34Qk5ss0Xwy8Afp7XYG3inQCSDQ7WJWpUqBgSTHQaz0ppgefQ9mDobSIgiBlGlgIzDfT1qDiHNqktSwtS4MKKUkBKRa5KSI02v7Uy435QV6dLyar+0DDNkJAHeAD9arHNvO6XD/DMUViOaMO+S1i8KgnN/MTCVpzfiSU6nQ3B2kUg5i+zhxn+Iw6MQwqIWBBBMwlaZkKt6Gnhxxi9lZvWkE8l8VXiHsijXQTwz0MUs5B+z8NIDy5CovRnFOOpbdyZv7x1rn5Ze5yVA53xzkzXHYZWyZqNnhyI8yanZ5kZSDmIMfual4fxdl8FQIEGNajXLHwSfBJPZeGm4FzRAQmJBvS8YUaFVFt4HoTUTpo9OJtWIE0M5hzm0NeuPwQN6NBoJdcCRNRN8U2it0Iz23rY8Ot0oYjqSCGhIsaibbM3qJtkoB81Dh1ROtahBoWYvWjrGcQdKFXjCIBIFTs4i1DYNor2L5LZJMJEmhzyWjLAtNWp52BNDJxEi0U+cvsNsrX/AOCSUZSSRtNJz9k7BOkV0RD6q9AVOlFc015A39lFw/2XtsqCmzBFWvB4cgATpRjilkWFDBxQ2NCU5S7Cm+gvwa3bwxqDCuqOxqbx1A0tmyZuhg714rDdq9ViVdK1Vi1HQUAWSqbAFxSrGtNOgtk3JAPprJjQRUXMnE1N4VxQVlVlISY07/I/OK5jiubC24GQRkSZUr8SgRBBO9vl7108PG5bKwV7ZbMVjcK0pDTcBs5oCTlUdEldjaYgevuYBjUtpHhhBUomEx5UI6pvdRI16J71znHcdCnHHMvxHyzpluALb9uxonD45XgK8ROcyEplRTKdxuJjY2ruwbLWlouWM5pBQptH8NOYFTmbLI7j4jp1pS0eHuQtWIKhJltAVObqSTJ9de9V0cTcbEs5chspKkJUU9L5ZPrGvtUC8U2sKmEqIsUwBmveCB9Nz7iqhXRNyLNjLiMO1YAZVONeOpM9ApZEf+KqvEVPlSipDbgBkZUIQddT4YBBrbAthwEOOKCxoHJJn/qsqkemhqRsvKUESFAEhM/F/wCSTv0vtRSoD2Q4HiAQsZcoXluFAm2loIM+hnvWfeFyCRGsqFlamSATcdjRnFODOCCtspgZgYMR1J7G0/OKBViFtiFpmd9Qq+pk/UdayditUZieElaswBkbCDAPmBEe2n0q7/Zniy06oLPiJWgDJPmG9p1vNuxqp4ABQQQogggQkyROgy9J/d6cpUprEBaAIAHif05iowQNoP6dKjybTiPFLsu/NXNoYSpGRSCNR2O46jvXIOKrcefCkT5q7q1gG8Q22hyFAplB1KbXSbaWJHp2r1PJ2HEQkVxQ5Vx+NhnJdM4TjOBYoGyVFJ1rOC8HfhXmKb6fOvoVvgDcEQDS9/lFqbACqR9Z4aJfBu2WJOGamTrRKXEDcVQcNxi4JUaMVxFJOsVybQHbLp5e1QvcPQu9VhniA/qNSL4mRuaOTBbLGzgUoMiiFNpNVEcYVHxViuMOdayk0C2yzuYFJFatcMQkUiRxZQA81bo4msmZtQyYcmGcQ4Il0gGwojC8FS3oZ9aGYxC1HWpPvqkyDrQyM5MIxHDAsQTS3D8sFCpCzHSpjxi1YniqprZGyYWOGxvW7rBqH/lrXFet8UB1tQbBbMS0sTFb5TGl69OMTsa1TixmihZsgAcTKFQUn5U1SoETFQLyKN4r0rtE1mzWvoJkRYUp4ljC2hazACQY9YsPejk5wk3Glcz+0fmolvwWlXUrMvqIBt6XHyqvFDKVDQSbKlzbzwp5xaQM4ICRBmLXiO507dqqi13UFQFAAqn+kJFrbk29xXreGgyAopJAJFu0m2hrXG4UwYKRe+xNzYiY2BjtXrxioqkFtskw6xOaIKYEnQHWAm46a0yV4nhqXEBIzATBMa3HUbdjS1h4hMSJOgM+Y9DrFjTBD61NkKKoPU3j+lQHSJmi9DIxjHFaT5RKiCSPWfT/AGaRcQchahcgX/yPSaacPchJCvh7a7WH72qHG4dJSch86JBteCLe0HTvTJoWSbQrK1pGZDkja9x2INrVLhuMqEzYgSPXt9LUQjDhKQTHm+XodqAewNzlOke3b51rEaa6HOE5wdgIWrM3pE3A6pO2sEaEbGj8LgFrVlzZkkSgnYH/AGbaGqetEEGDAgK9YvVv5aQ8sIS2lS1RlASCTcTlMDsD86lP4q0Pxty0xxgOGFpxzNHwxG2YTBB7g0RgcYnMrPBJuNbpOxvf/VN+ZeUcazh1YhaWwkISVoCiVyABBGWJ97XrnOE43nOaACkRF4119agrlstaWjp/BeYlJT4c/AoEd0nUeulu1XR5UGAde9ca4RxDzmT8Qgfv1iu08NwQLTa1wFFKc3rFcvOqYnJtWYM9hmqbwlnep1IQLe4NaB5sE3qBNJeSjM4NVrUaxhJJJolvGEgDL/qpTirwE7U7kxGzwMAiQNK1eRMTXjWKtqamYxkqG4il2gWyI4SwN6DdZIvc0zexeXUXOhqLG5zBSkRvRTNYHlJjWt2nikxNTjEGfhobEeY6QZo/6Gw8YpSTNaL4kom9QJWbAiwqV5oFNhelMjxGMF5rZGIMSK9awqb2rdDEjLe+lZtGN/vZItWi3z00qcYMBPegnkKSSJtQ0EmVi1SBWcSWWoU66hoHTMoZj1AAJv6xUDGVRIN7QQbzQWK5HwrwP8MIMfEkZT9KeDgn8jJoqPMH2kLSSWW1FIMZyr6wNjV04LxZx3BMv/15gRMwUkj8ork3FuDLZddZkLCFKSFdYOtdK5PZW3w9ttW6lOAbgGwHyAPvXXzQioWkM3Y9xmPfSyteaPKYMiZ2gHea5txdlHjBAguKIUbgCCZIuIE6VauduOKSEMhUpABI6gkRadjE+g71TME0CtRsBaSdD2vtM+sVuFYqysVSFvETnX4ZRANtfL6jvO4oZ/CqVGZU5pSruR1+Xrc0x4viipwQlR+FKVRuD+Ej/wCh8hQPEXEkiAIGUDvYn5/rFdUZaBJC51tIUoAgnQpJvp0Pyt29KMw+OCg2TKhORXWCMoJmxIihlYIKgiYXJQrcKG35e3pWYO5ShVgogKI6zr86EmBE+LICYBuTYJqJMhxK0osoQuLW/qjtRaWVt+WZKDl9pG+41NQ/e0pSVqVpcpjUg6R6mp5DtLsY4lpASRaAYPTX8r/ShE4JBHnEKmJ+o+entQKeJhx0FSVAOWTIneAben0opvGhL8lKgESkJIBCrzN/Ws20ZNMZP8DaXpYqlJt6EGPSnHI3Ffuhcw6h5ipDrahrnQoSPcEmOgPWk7jqVnykJUQSABH5V7w3GkvIJ+IGZ2OqSD6ipuWUaYXD6Ox8T40jEMuNKFlJI9yCK4JxLg/3d9wJPltH0Irq77oSqR0vVW5s4aXHUqSkgEeaL6ZRpUeF4sjH6K1hFwsEahVu/UH3ivoHD4hBbRNpSmR0tNcX5U4OXVSU/B8U2uFR866BiMSVKlNgBHytW53k6Gl1RZcQyyqDnrRttN4Iiq/hiVxlNEgKFh71D/RLogTi02TmhXTrRyWMpBJMEi/brQ4KUkFcEgXP60cpvOmcwgwRbUVmvoXEkx+EaSoeGsKBA1rxSm02kTp70txqsgN5UDYRt0/zUeC4ilUqIIkH9ii4+Q4BS8MVmZgAAij8M0Am5nelmAxQM/0z/ij/AL7EZbzbtSsOARlR01M1662gaR++tQ+OCrYb+g3rdLYJPm6EDt0oAwaPJTukX7VutLZHlArV5gqsCO8/pWisEQQUqAnXetoGJ4XxEAXqMOnQCe4qZ1ASNZMxNRLOUgiY6/3ojYBKCnLf/NDlpBmti9JMi2x71H93tdUEzQo2B7huHtpHrvXinS2skwW0IUtRncCQn3Nbpw5CfjB2nrSjnF5TeDeI3ypMbAqH796eCuSTBgVDA8NOIxCQo3WorWeidSfrHvXTEYdtNgBYRG0VQ+VVhTrwKrhtGX0zGfrlHyqzh4rMIKuhOXcVXndyoaUbK19omDbS60q4XlMEdCoQLa3096quEwHiOJQCSo2sSDM6frTjmrHy/lmSgZTPXU/nRXJuGKcz+WbFKCdz+JX6fOqqThAf9YjHmPltDXDzpnaAWFDXNIn2/tXJ0lRChm9D3EW/T5dK7RikKfb8NYsY8QGfMjXKCNJVHsDVa4TyG20tS1eZJJ8hFhqJJ1No96Xi5MU7J5aKZgICRE/EVCTpvb2Onc004Bys4+8Fls+CXEqkWnWYI9L7U+PIiUqJQo5CbJN7ZT5Z6Wj5VbsOotwltASkD+39qPJzKvj5C5EWP5IZKQWkBCwJHQ/9VTrM6/5qiY3gDTjkKSQZIVbfv3tXUPvg1OsXFVHmJoeNnHlzgH/1of0+dc/HJpj8Ur0wDh32fMqTnzlSk2Sk6CLgdhJH1pnxj7NUqSpTKwlckpSfhIjQHVJ+YqTlLFhKyhX4jb1G376VYMY4QbE207UJyll2aUpRlRxfiOGdZcCHUKbUm0RsdwRYjuKsnKHCklcZsn/0NTtc/vamPPZQteHK7xmPtY37SKF4MtT7gbFhPmVP4Zn21j3roTuNlMvjbLevgSiQTuaPTwLeLiamcRGU57DWpmOLJCZzTeAN647Zx2V/D8N8MrSlJTMknqTUqWIQPKZHxd6Y4jFy5YgWFSoxXmAVBG5prZk2B4XCzdIgUQGFJsRfXWmAxA/CBFQYvFgq8xGg3FI7bC2ImZBPliRMkSZGkA2o3l/BoYStbi3FFQJAN4J2vptpRWKxCVFKUqTIIJkxa4j60Thmh4Yzm/69vyqqm0hbEb748yotJ9Yi1JXcYUAgIOWJzbJv/mrdjnmm05gnNNrJ2007TU3DUIcbmBESQoE+1HLXQchRw3izKmAhLaW1qJIV12uKMZbJQRKZTpb6elbcUaZDWcqb8gzSRAAAvMXqocW5leUpDmHA8LMlK1KA3zEAZVGxSDEx9K25u0NBOTLkjAAJKiq983odhUrmHGUEFWw/3QDWC8RCCFqQFjOiBmEKGYAnaxph93dH4hrBn0iZilb0DLZIzgyBYk7+9bjCwQbDrJqPhi3bjywM03uTtJi09hVaxfGMWjFpS4Wsq1Q0kGRl80k9SDEmJ8tKlYUm/I/4kyq2WD1FYwEpAAUet6XocUmJgyZvaBOtjrNS+GlfmbuFJJsbE7AfvetZrfYS81GpNzaBvS/BcYafUUofCikQREjaYJvaRf5UXimU+GPETOWCqdI0OvSqxwHBtf8AIr8JMNhrOQJupRix6bx2pkk1Y0Zd2WNbDcj+LpJisxfDkPsuNrPlUCJm8jTXWLGpWGHUrWT4akkiAkEECNySZPpXjLrmdefw/CtlgQoHeZ1mgtCe4zmy1YjAvJ8RMRIzxKFpOt9CD0103FN8Tz+vKQy2htRsFAlR9gomr0tSSCFQpBAsQCDO17GvGuF4doZkstpPVKAPyFX95Pclsf3P4cz4RyNicQ54jsttkyon4yOye53NdHwXDy2A2mMoEJ0sKLXiBJsLXnc1MwuRYCNf9e1SnyOb2K52CFiBv0t+dAv4ZyI83e1Nw/GsT+fSvWnp6dCRPTvSWxchPhMAsL8wBH7vFbPYTKbag0ecVPw3HWYv+tSeGndWY63oWHMF8QEXTSDmHhmZo5RcGZ9bfnHyq0BtuDob36/KhMXwNJQuCoE3uSRIvMHv+dGLpmjJKSOYYl55p1PcC4tebEHa4robeN8RlLpBAKQon2k1Q8di80oIM9d52pzzpxYYfDtYRB/iZEBwjQAAWjS+voB1rpmsqOnkVtIQY/EHE4gqSDeEpHbb+9XbgfCkYdKQBeJWd1KN/l0FLuSeCgYdWIUJVCg0DPQjN6E2HaetM+V+L/eUOJeQEqbWlIInQgka/wDyfpU5t1S6QnI768DR55JTa3UGtcMlJSSB5twelFvYRtYABAj8Q3jUVo/gz8QV/SdogdNzN9agmQsHLLaR5oub+nrUbeDJXJG+oNun5VK0lKVQopKiNDtqRPyopvGpUnpEwdbjpFGzWAYpBBTlBgT6n0oJ9lgqKltlU2BkiANqOacxJUQAg3ESCCE3Bkg2PSm7eCSQArb93o5YmsXKRBk5OskfXtpQ6eKIWla0OtrCJzZSSR6kGNiZqR5KFJUlQIBBBhSkkiNJBHp0rk+J4kzhyoMHKMxBGygQBKzaSCJyxE/M3hx5jxgmrLRxL7RCvyoJQnNlCgRJFhJn4UAm53260I19oD7KEqW4labpUBcgjKLk6yN5i83pBgeMhYAWEkRdKoM6BSkzdJAkwNlG9R4rhjLTsvZi0F/wouFmyoUqxyhJElPQ6V1KEVqiuKro6xwzHYbHMQQCndMkiTOvW4Nj0qpcwcKUk4ltEhr+AEmJAzG3yUVeyTVYTxbKkZHEtsqVBQiUqtISbiTZXxxqLCnXAuaTiUYjDPGTZaFwAohJ+EmAYEyOhkVN8eO0bjjUjoOI44wwgJKiMoSm2wAAHr6C9L3ubypOaCUXug5pM6eVKjcCbgC2u9c2xvMb5fOYrMCEzBGhKVHPOkT+xWnC+IqUFJbRBKyRJ8gi5zaAJHWBFKuKKVsy4Y3R2DhPHW3QMiwSZMKgKt239qWcxL8PFYbFH+WAtpyBOXMCUqj/ANHTvVZQ42kBxC2szhkBJVAVlIyoQNDmy6CfOkaQKf8AL3Hi4tTDyZKt1JOVQk6A7AjL1BBkDdJcdfJAfFiwHmnnbCuNqZSpRBspUZYuNZSo6wRp6jZLgOaVYFlSUfClwpn4gYmSCT/86dT0vnOXLbacUVJIQ2AFG41F4AJkmDIHp1FJ+J8EU+AG8pCpWUTlMHKoGIiYAn0qsIxaX0PilGkX/lzn9rFkIUClRIE2yxMHedwNNTE0qc5pGFxuLK25U4pMAbJSVJuNxGQCNTHUVVOWeV/AxKCXk2UJ1FgbpzRBIGt+k0++0vBNvONuC4KSMwOpBiDBj9ilcIqVLpiqHigt/wC0V0LBQlBbUAZgze+irkCYJ0EWmaP4F9ozL/lUAFK7iDMaiSRe36VyfGrISrqU2gREH6QbVNyvwtbryUASTEADUTBIMD8Kr/Paqvhg0TkldUdK49xrFN4tASUJw8jykoVJGolNwdwDTDEc2u/eEtNMtusrIBcSsSkX81rASLT3qDnl5llOGDhCQl1KyQkkEJ1km0wvQmdetE8YTgkILi22iCJEIN5GYXA1VAtvNclLWhquK0HrccUkqyqUgAnNlVfqQbWHyqRh5zy/0gz6iI3qicY5pZCE+Ew2pAAyghavL8MZY8uhF409KPwP2hNHyYhBBjKYkbAGZMfKi+KVaEfGW93GgAmLnQAb3MmdBU7WI8kKEnU7gzvYWqHhbrSkAoAKSLGSZHv+XavQhGcHzZhIFzF+wsfeo0TrZMFpEJAIjSN/aolKWQcovG8+vWt04hEyNBaIjp1E6Ct0uJSALkfQbb6UegaI/EAGkE3019vaoMFxxtTnh+dJicy0FKZnS+piDHcUxYUnXUQbSR+xUylJNtbTG17QPz/3Q0B0cp4woIxBmCkHNHXzflakGNxysQ+p1YUQVSoJBzETcCAY6CmnML4U4YVNiJ91XB9Iqwcp/c2MNLwlbw0KcwSkylCSoixJlRi9xXZ1G6O+UqLbwTiLasIh5sFCA2VZTqkJB8tyBoBGmtJeSW/Cwy3lqQkvurVcgQASADfWxPvUvKOIw/3U4Rxz+IrxEqTeClXlsSL2gxVD4vwJbDi0pxA8ObkSQSoK+JKesHe3m63jCFtxZHBO0hzxXinh41D6HluhSsoAGVIIImUi0R+fuL7h+JMuDyrgwCBaQNBI2k6dZrlbfB3AjxvEStAdTBTJIJPmMEzlgJHQk660JwXhmJYdILzJAMEh6ZmYAGswD5TfQQKo+KMl/gZwukdlGHRbedCR1rR1bSEmTAAMhIk73gVWFfaXhcwSj+IBeQZA9T0uPn7UzwvNuGUoSoJUZAk2MWjMPKb9J1rnfHJeCGDGOHcRBvHYyJt16z0otCgRP6x+l6gccBIJjsNh0II1/wA1JlUQNJi8AkdopKFAU4FCgPNYjQaGTfTSL6VyjjvAyyrK022t115ZKVZZCJCAmJkEkLMpMxGmldRby7Ei1xJH0i9yP3agOPcHbfQtJbSpZQQggSQrL5ZMTrH0136OOWL2dEJ1o5Pw7AtLWM60tglSBJk+tyLRGp1tfZlzRhUNPMYdKgtsMApUNzKwo9NiLdI2phwbk4YiFqWkBCUXCQVFakheVU6ZcyU2jvJubAj7OkJUHA8suhSVZlARuVCB1OpJ/CbVeUkpbZR8kTmT7IgQCnKDcnU9ad8qcPfViEKbSpRJCVbDLvf0/Ib1bOdeXWE4ZSg2nOVJHl1gkiQBqSQBp19nHKvEkFlsSkeRN0pUBISkmcqbETNjrQc246M5+YoqvNXK62ipxYMHRUiJiwG/tQnL3C87eKUlEoS2pJHfLJA+Y00matHNmLeGVa0kIC0IbUBMLWcqnlJJtCTKNbqF5MAjkjh+TDZUkytbqriATmKBBJ/pAPvFJtQ7M+Z+Ucvf4grOClLbSRK0pbEIzHyn4iTogWJOp0BqflXjDox7ErKgCfKBYWJIG0mL9asnMHIQbxScOlSAl0KWjzFUQJKSEyQdYixitOW+VFDiDqS35cOlEqISU51AAAJvMgmN7TVnJNNfwVtJAHMfMKHvEcckBQSAJmwJsDfKTOXpY0gwHFgy6lYKiSoEyQZtBi5gXm81ZOZuGYcYtGEU27mWAUrBAAzXScuhE2JJHtE0AOWXFKYzMqSHXIR5Y080+mW/saCmsaoo1/1eghWJcbxahAKW8xBknykypOunaBai+T+KOuOOYZaC8z5jkuYAkAibi5TuPzrTmnDOsuELSIWPKUXHl8uU9Osd6ufK/CU4dAWkgqcglUaJKQSnKCDNrTurcVNy+O/IvLOKWmIsRyoycUyhGHcyFClOokkhIJANyI8yfqelHcQwP3FXjMtEhSVthpoqIU7BU2YIsVXkDXKIkm7rBJeS8+44B51ISkJVMNpBgbebzEnQXNe8bwZxLBT5krspB8sBwHMkydp3jQntUs9pPo5XKxZxLDpx/Dg6rDrbfAKkpWhQVmTqACBIUkT61z7j2JW4iwlCEpzSDJXEEqm1oCQOiR612TCYlQSnOcyoAUYnzaEgflSPmTl5LilOpgSn+IFAxA7xatHkpluLkj+sjjDjSxcXKugsRbU/kah4jnUtshRkJAmbyDv8xT59q6DmAKlFIRqsC4kpAsPqaacmcsN451wOlcNwQExBk6SR203AOkV2ZuO2GeNaZcvs2xs4QZnApQJBBULC0GNQNRParb4xJGXKoEmCmCOkzN/bSaBZ4OzhwQlpCEkROUaTpIEqFz1qbDvArUEoygAHPEAzBj/trGtoNuvBJqTbRzuVsKU2DdW0nSbfuf2KyxEzP9iPXXWhlvjKVpGUqBVpBVEDofTragMRxcDSL9VQdItuN4sbie1ItgHSGUiNd+v69h+4pPzFmOHdbbSsuFEDKbxuQfbQXvppPmI42lkJJlUgGJCddfi6AgC+4qrP8yZXQXpEiQkAxmPm1AA3FgYt+E08Iu7HhFN0VXGOEJAUYhJHtcigXOJOZS2ogqHlSSBlGsnpMq11O51rbjr8qHQ/5qNhtRwrbq4giLCFQDlB0uRAvXetRTOqbWVC7D8TfbcJTJJgQCIkdAB0A6fWnOO4s4WkhwETliPxEbG/mhM9yR2iisPy6pLwS8opJAUnKJzAzreRp3171JjeHEyRKggwPMIEDpr0pZcitaFhFfYnXzM+26CpKVIIIWiSoKTIkLk/FoZsQYphx/B5XSpseVaEqAKoMEAiSIgide3tQjGACkF1Wg2A6kJmNrn5VZkYEuISchKkhIzE2IjS+hExuLa0JSqmkMq6bKWzxJRUVKQgWCFAA3Tsom5Ot/aa24PxdxDiknzAmJsY1HSFDtp7xTFXCy6pYQNyABrIiwEXF6K5YwrKgVO2KLHpa0kgEx+5p89dE5JLydV5XKkYZkKE2sbRBUSIET8JAv0pxiMSLEJUZ6JFgLDVQsb/AFqko5oyqT5TkATnUgDQb3IAsRHvU+M54bVGXwyRKTOcaGAfKki964Xxybs533YxfZaUPxpm0yQT++/zpcjgK0m2KWDbKMsm1jOYwZ/tR7bYECUxfT579z+dYzhG0A3QgEkz1Ntx1gWpv4H3H9I04DwpOFSptDjhzqUtUgAZiADaOwtTNl9A+EWAjKUg9pGm9DoxIgEXSbiAZmwP1/Kty7lMZTcWMdJ3pWreze5I2x2FDqUJKoCVtr90nNBvv+g70FwXAnDtpZQvMkZoUREgqKiDBiPN1kUQ2sEkknLGwOmtY8+0mCoi+35VldUZ8kmRcZwJeaW0nKCu0kXkeYXGhBANp09K04Bw9eHwyGVKzaAqkhKiSTME9Z9bnU0yYCSm2v8Ag3+VRu4ZJspEyQLTA6kya16ob3HYn4vhWUuMvKUUZVOJlJEiW1qBETun6jWhuT8QVsF15Tudxal6RKZKUmY/pT6QBTl3hKCYyBQ62KQe4j9xUreFECAfLm1jSTefes2saG93eyu82HCusOrWsrUhpQSeipmLAb2vso2onHvkYnBhhsLzhwnMSoBKUwm5uAPEImB8VHcR5dZxA/iJcUNwlyOkW3rMJwVLOUoU+MgyiVlXc2NokD5Ucko0bO+wPDctPqcS/ilBwpcV5SklvIQQAkEQLkGY/DVjdwUwB5O4I6aEnYdLjT1EYWohMrNrkRfsLV4FJINyo5iCIA2/FAIjXX0pW8uyicfAQ+sIylQNgJUk2JO0RIjX9xWqcQ2QCRmn0ESdCTAN/elq8O5mPmJTBjT5RBsDFCOYd/QKABi8FJ+mlLj/AERyX0OuIyGitCPMQdTIB/q2kD3qkcy4l7EIaZJS0hSpfcbcKpTbTKLAi+UyZi0Cm+IwmPywhYJ3zXEdAfrQrnC1my0MqFpgxfeQnXpVYVHdit/xDfg7mBaSUtBDYSBbLE33VMmY1MzVf5MxTbTmLDaSUF45DFikSAAewVF7eYVM1y0EpgAxJhAVb5GRXrHBvDnwm1pvIlcxppb3/tR+NOn2KmvJYk8USuxStNyEgHUf1Snre2tqmaxCNjoZAmPa+1KQ67aWiYjyKIiL/i7dI/uMxWLcBBKd9JVMSNYGUz1idKlg/BRxg+mHKxpBnwlkaggg3noDbX96VHh8K06RnaIXB+KRGtpnqfzpXicWARLi0E6eWI1EEkQYH73rVpp0KJDi1AAGMoAOuhA212t8yVFksfI9d4Qz+JKRAItsBNjAjfft0FBcd4cwnDOZiCEy4kaeeCBoJiYMHcCoVY/EZQBEnYA21keYb66bxSzjTz7rHgIAQSPMpQKlGNhAsNNL+tNGLy2zKrs55ikJU63cKTmTI7TcfKa6jzBhcMhlhttpEeO18CRZCTJncCANdZ3i1U4ByWA82p4koTc5bArmRmJBISNPlpVqS4lS1JQ09Y/GR5T37j8p3q3NJNrHwUfy2bczvMANOIbJUhwZkwCChVlCAPQz2FG8T4NhlMr/AIIzlCj5RcwCQLfFf1/sHicUhtJIbWTvbzaibHQROs6UVw3iBMjwj6qI3J0IkaD9mufaSExETfLx8HCNKYWoLX4j6kp0EZsp6XKAeyT3op5trErOHYTZGVLj2yInyIiy3De5sBe9NcXxAKOVTKsqgSTJgbEHoPe/SoktNpSoNhKUpulCQcpMbGDOov8AnFPk+32Gk/JDhuVsKhOVC1AAzmJlUmJkkf8AX0+VLMPwJkYx1kK8q0Icg6zJSogzbrHejXFnywUpMQcwOvSem9NsHhBGcJSCBEx+s0FKS8i1/TRPB21IyKAIF7gQbRqb2vFatcqYVAjwpuTGYkCe4MdPlTHIqMwSBrqRHyHvY9K2TgVKF1kEW1j9P3akbkZxXlilLBSqeu0aDpW5BV/T6nrWBSSJKwZE6fnQuHxaSqCCe4E1TYji14GaGyD0BvCTYnqbflU6mUnUSbHX6X6UHh3wSDe3W30ohSt4Inv+VB2ZJk+GYSCTkIPXSoHcNCgrIVEa/vasW6tItcRRDCyQDcd9aXYbkvAKcfC0p8BwifMoDyj3J+tTtwsx5hEHSB6dDFbPrWUjKRqZO/oBWMrciDcfX/VG68GpvolCL2kg7+1eNGbAQepTb3ipHVFKeoPbTtWheUAZhPSaUGMl4NVrkkESRvEAmLX6V6UKjygTHWtHMUoKiUme96mbfOo9xQtG+R5HXfbX/X+a1XhQgny/Fc5fzPevDigkEmAJqUYwx0nQjU1rNUkCu4XWFLRl2EESdYBHea2wySVSpZgCYgR61O8SDMaiQIn3gVG4+IiPWxo2a2eleYCFj1/vWnhgAmU9O59bVsCkDY+ordpAV5RQNb8EC3B+GJFh/uvRhXDdMbWt+m1bOEJN0qB6iL+9bBci3XTWsa/sgUhcwETa+1x0t2+tbMockgoOUCSdR2EGpF5jBj56itnlEiBqNJ/UVka19EGJaGcA6i+m3XSBUjWUgEKzDeBFu06/Kty+qdbxWYhZFpTO89dYrDZoU8T5b8RaVJxC24BkJHxGT8UHQUyw+HKAnLGVIAmYNt+2g+VSIJ7e1bIdIkkC5vA/fas22bMjW6Jkny33kTqLV42AbjU9IA22qckk/CCCLjS99tKCfwTiiFJcS2ANCiST84rJWG2TvqIT8M62HmPqO9DlSjByKuBcDzR0jrJmi8OspSA5lzRcpBAPtNqE4q6+lsnDpbK9IWSBF9I32pl3QpFxBpzKShvxCT8JhPl0mTIJrUYK3wBNhAm406W7VHwrEPqOV9lKCBIUlcpnoEmmYTJnQdZue0UXrRugVLa0JGWNRIJJBE3i2u8aa1KiJAkn/rt6z+tEKAAvHe4BnoPTetlqbHl6C+hta9Js1MgSpWsBQ20ma3aNuh3kZq8bbSpXlkJvCibSNta2ayyoTMRc0aF2I2P5PtRfD/i+f5VlZVH0dkv1Pcf8PyqVWiPasrKn5Dxnjf8ALX6VEj+TWVlOhJ9HmD+IetPU6H3rKyl5DcJo7v8A+fzpbxrf1FZWUEXfYmH8we9WPh2hrKyjIeZpjN/WpU/Ej0P6V5WUpPwHDUehobF/y/esrKxMBZ+Ffp+lb4bUV5WVvIEEYr4B61Dhf715WUPJFkzunvQp1NZWUqJy7PUVG/8AzKyspwLokRvU2w9a9rKwvkm3HpWitvWsrKBmbq0//qtEaH0H5isrKwD1GvyofF7e/wClZWUV2FGmK1HoamG/p/esrKI/gjY+H2H51EvU1lZTx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tải xuống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4786314" cy="5286388"/>
          </a:xfrm>
          <a:prstGeom prst="rect">
            <a:avLst/>
          </a:prstGeom>
        </p:spPr>
      </p:pic>
      <p:pic>
        <p:nvPicPr>
          <p:cNvPr id="17" name="Picture 16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282" y="1142984"/>
            <a:ext cx="4357718" cy="33575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57752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500570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điểu</a:t>
            </a:r>
            <a:endParaRPr lang="en-US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357158" y="214290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1.Nhóm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7786742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90"/>
          <p:cNvGraphicFramePr>
            <a:graphicFrameLocks noGrp="1"/>
          </p:cNvGraphicFramePr>
          <p:nvPr/>
        </p:nvGraphicFramePr>
        <p:xfrm>
          <a:off x="381000" y="357167"/>
          <a:ext cx="8691594" cy="6518156"/>
        </p:xfrm>
        <a:graphic>
          <a:graphicData uri="http://schemas.openxmlformats.org/drawingml/2006/table">
            <a:tbl>
              <a:tblPr/>
              <a:tblGrid>
                <a:gridCol w="2488409"/>
                <a:gridCol w="6203185"/>
              </a:tblGrid>
              <a:tr h="840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Đời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3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Cấu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tạo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loài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1289</Words>
  <Application>Microsoft Office PowerPoint</Application>
  <PresentationFormat>On-screen Show (4:3)</PresentationFormat>
  <Paragraphs>259</Paragraphs>
  <Slides>41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câu hỏi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Admin</cp:lastModifiedBy>
  <cp:revision>142</cp:revision>
  <dcterms:created xsi:type="dcterms:W3CDTF">2013-01-21T11:41:54Z</dcterms:created>
  <dcterms:modified xsi:type="dcterms:W3CDTF">2021-02-06T07:45:19Z</dcterms:modified>
</cp:coreProperties>
</file>