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3" d="100"/>
          <a:sy n="83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2F98-684E-4C2D-93C1-20F083DE5F9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H9_B27_Su%20an%20mon%20kim%20loai%20va%20bao%20ve%20kim%20loai%20khong%20bi%20an%20mon\Wild%20Flower.mp3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24600" y="838201"/>
            <a:ext cx="37338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? Hãy cho biết hóa trị của các nguyên tố C, H, O, Cl trong các hợp chất sau: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a) CO</a:t>
            </a:r>
            <a:r>
              <a:rPr lang="en-US" altLang="en-US" baseline="-25000"/>
              <a:t>2</a:t>
            </a:r>
            <a:r>
              <a:rPr lang="en-US" altLang="en-US"/>
              <a:t>	          b) CO	c) HCl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6400800" y="22098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324600" y="3048001"/>
            <a:ext cx="358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C có hóa trị II, IV </a:t>
            </a:r>
          </a:p>
          <a:p>
            <a:r>
              <a:rPr lang="en-US" altLang="en-US" dirty="0"/>
              <a:t>H có hóa trị I</a:t>
            </a:r>
          </a:p>
          <a:p>
            <a:r>
              <a:rPr lang="en-US" altLang="en-US" dirty="0"/>
              <a:t>O có hóa trị II</a:t>
            </a:r>
          </a:p>
          <a:p>
            <a:r>
              <a:rPr lang="en-US" altLang="en-US" dirty="0"/>
              <a:t>Cl có hóa trị I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315200" y="8382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Ví dụ: H(I): - H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477000" y="13716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Hãy biểu diễn hóa trị của các nguyên tố sau: Cl, O, C</a:t>
            </a:r>
          </a:p>
        </p:txBody>
      </p: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5943600" y="4191001"/>
            <a:ext cx="1676400" cy="2430463"/>
            <a:chOff x="-48" y="2448"/>
            <a:chExt cx="1056" cy="1531"/>
          </a:xfrm>
        </p:grpSpPr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-48" y="2448"/>
              <a:ext cx="1056" cy="1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  <a:latin typeface=".VnTime" panose="020B7200000000000000" pitchFamily="34" charset="0"/>
                </a:rPr>
                <a:t>VD:  CH</a:t>
              </a:r>
              <a:r>
                <a:rPr lang="en-US" altLang="en-US" b="1" baseline="-25000">
                  <a:solidFill>
                    <a:srgbClr val="0033CC"/>
                  </a:solidFill>
                  <a:latin typeface=".VnTime" panose="020B7200000000000000" pitchFamily="34" charset="0"/>
                </a:rPr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   H</a:t>
              </a:r>
            </a:p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H </a:t>
              </a:r>
              <a:r>
                <a:rPr lang="en-US" altLang="en-US"/>
                <a:t>– – </a:t>
              </a:r>
              <a:r>
                <a:rPr lang="en-US" altLang="en-US">
                  <a:latin typeface=".VnTime" panose="020B7200000000000000" pitchFamily="34" charset="0"/>
                </a:rPr>
                <a:t>C </a:t>
              </a:r>
              <a:r>
                <a:rPr lang="en-US" altLang="en-US"/>
                <a:t>– – </a:t>
              </a:r>
              <a:r>
                <a:rPr lang="en-US" altLang="en-US">
                  <a:latin typeface=".VnTime" panose="020B7200000000000000" pitchFamily="34" charset="0"/>
                </a:rPr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   H</a:t>
              </a: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462" y="29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6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62" y="35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46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8610600" y="4191001"/>
            <a:ext cx="1447800" cy="2430463"/>
            <a:chOff x="4608" y="2640"/>
            <a:chExt cx="912" cy="1531"/>
          </a:xfrm>
        </p:grpSpPr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4608" y="2640"/>
              <a:ext cx="912" cy="1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H</a:t>
              </a:r>
            </a:p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H </a:t>
              </a:r>
              <a:r>
                <a:rPr lang="en-US" altLang="en-US">
                  <a:latin typeface="Tahoma" panose="020B0604030504040204" pitchFamily="34" charset="0"/>
                </a:rPr>
                <a:t>–</a:t>
              </a:r>
              <a:r>
                <a:rPr lang="en-US" altLang="en-US" b="1">
                  <a:latin typeface=".VnTime" panose="020B7200000000000000" pitchFamily="34" charset="0"/>
                </a:rPr>
                <a:t> </a:t>
              </a:r>
              <a:r>
                <a:rPr lang="en-US" altLang="en-US">
                  <a:latin typeface=".VnTime" panose="020B7200000000000000" pitchFamily="34" charset="0"/>
                </a:rPr>
                <a:t>C </a:t>
              </a:r>
              <a:r>
                <a:rPr lang="en-US" altLang="en-US"/>
                <a:t>– </a:t>
              </a:r>
              <a:r>
                <a:rPr lang="en-US" altLang="en-US">
                  <a:latin typeface=".VnTime" panose="020B7200000000000000" pitchFamily="34" charset="0"/>
                </a:rPr>
                <a:t>H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H</a:t>
              </a: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4992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>
              <a:off x="499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7823200" y="5638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803400" y="33528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6400800" y="22098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grpSp>
        <p:nvGrpSpPr>
          <p:cNvPr id="5161" name="Group 41"/>
          <p:cNvGrpSpPr>
            <a:grpSpLocks/>
          </p:cNvGrpSpPr>
          <p:nvPr/>
        </p:nvGrpSpPr>
        <p:grpSpPr bwMode="auto">
          <a:xfrm>
            <a:off x="6172200" y="2794000"/>
            <a:ext cx="3886200" cy="1016000"/>
            <a:chOff x="2928" y="2736"/>
            <a:chExt cx="2448" cy="640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2928" y="2736"/>
              <a:ext cx="244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Cl(I):  – Cl            O(II):  – O – </a:t>
              </a:r>
            </a:p>
            <a:p>
              <a:endParaRPr lang="en-US" altLang="en-US" dirty="0"/>
            </a:p>
            <a:p>
              <a:r>
                <a:rPr lang="en-US" altLang="en-US" dirty="0"/>
                <a:t>	C(IV):     </a:t>
              </a:r>
              <a:r>
                <a:rPr lang="en-US" altLang="en-US" dirty="0" smtClean="0"/>
                <a:t>    </a:t>
              </a:r>
              <a:r>
                <a:rPr lang="en-US" altLang="en-US" dirty="0"/>
                <a:t>– C – </a:t>
              </a:r>
            </a:p>
          </p:txBody>
        </p:sp>
        <p:grpSp>
          <p:nvGrpSpPr>
            <p:cNvPr id="5160" name="Group 40"/>
            <p:cNvGrpSpPr>
              <a:grpSpLocks/>
            </p:cNvGrpSpPr>
            <p:nvPr/>
          </p:nvGrpSpPr>
          <p:grpSpPr bwMode="auto">
            <a:xfrm>
              <a:off x="4344" y="3016"/>
              <a:ext cx="8" cy="360"/>
              <a:chOff x="4344" y="3016"/>
              <a:chExt cx="8" cy="360"/>
            </a:xfrm>
          </p:grpSpPr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4352" y="328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>
                <a:off x="4344" y="301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  <p:bldP spid="5134" grpId="0"/>
      <p:bldP spid="5134" grpId="1"/>
      <p:bldP spid="5136" grpId="0" animBg="1"/>
      <p:bldP spid="5136" grpId="1" animBg="1"/>
      <p:bldP spid="5137" grpId="0"/>
      <p:bldP spid="5137" grpId="1"/>
      <p:bldP spid="5138" grpId="0"/>
      <p:bldP spid="5139" grpId="0"/>
      <p:bldP spid="5140" grpId="0"/>
      <p:bldP spid="5154" grpId="0"/>
      <p:bldP spid="5155" grpId="0"/>
      <p:bldP spid="51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343400" y="152400"/>
            <a:ext cx="44196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Hướng dẫn học ở nhà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14600" y="1524000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/>
              <a:t>Học bài: nắm vững hóa trị các nguyên tố C, H, O, Cl… </a:t>
            </a:r>
          </a:p>
          <a:p>
            <a:pPr>
              <a:buFontTx/>
              <a:buChar char="-"/>
            </a:pPr>
            <a:r>
              <a:rPr lang="en-US" altLang="en-US" sz="2400"/>
              <a:t>Viết được công thức cấu tạo dạng khai triển và thu gọn.</a:t>
            </a:r>
          </a:p>
          <a:p>
            <a:pPr>
              <a:buFontTx/>
              <a:buChar char="-"/>
            </a:pPr>
            <a:r>
              <a:rPr lang="en-US" altLang="en-US" sz="2400"/>
              <a:t>Làm bài tập:</a:t>
            </a:r>
          </a:p>
          <a:p>
            <a:r>
              <a:rPr lang="en-US" altLang="en-US" sz="2400"/>
              <a:t>         *  1, 2, 3, 4, 5  (Tr 112 – SGK)</a:t>
            </a:r>
          </a:p>
          <a:p>
            <a:r>
              <a:rPr lang="en-US" altLang="en-US" sz="2400"/>
              <a:t>         * 35.1, 35.2, 35.3 (Tr 40 – SBT)</a:t>
            </a:r>
          </a:p>
          <a:p>
            <a:r>
              <a:rPr lang="en-US" altLang="en-US" sz="2400"/>
              <a:t>Đọc trước bài 36: Mêtan  (Tr 113 – SGK)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Mỗi nhóm thu 1 túi khí chứa khí metan từ khí biogaz.</a:t>
            </a:r>
          </a:p>
        </p:txBody>
      </p:sp>
    </p:spTree>
    <p:extLst>
      <p:ext uri="{BB962C8B-B14F-4D97-AF65-F5344CB8AC3E}">
        <p14:creationId xmlns:p14="http://schemas.microsoft.com/office/powerpoint/2010/main" val="29773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Wild Flow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01"/>
            <a:ext cx="3810000" cy="423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 descr="ket t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685801"/>
            <a:ext cx="5129213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86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pic>
        <p:nvPicPr>
          <p:cNvPr id="10268" name="Picture 2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6303964"/>
            <a:ext cx="8382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803400" y="33528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019800" y="838201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Biểu diễn liên kết giữa các nguyên tử trong những phân tử sau:</a:t>
            </a:r>
          </a:p>
          <a:p>
            <a:r>
              <a:rPr lang="en-US" altLang="en-US" sz="2400"/>
              <a:t>a)  CH</a:t>
            </a:r>
            <a:r>
              <a:rPr lang="en-US" altLang="en-US" sz="2400" baseline="-25000"/>
              <a:t>2</a:t>
            </a:r>
            <a:r>
              <a:rPr lang="en-US" altLang="en-US" sz="2400"/>
              <a:t>Cl</a:t>
            </a:r>
            <a:r>
              <a:rPr lang="en-US" altLang="en-US" sz="2400" baseline="-25000"/>
              <a:t>2</a:t>
            </a:r>
            <a:r>
              <a:rPr lang="en-US" altLang="en-US" sz="2400"/>
              <a:t>         b) CH</a:t>
            </a:r>
            <a:r>
              <a:rPr lang="en-US" altLang="en-US" sz="2400" baseline="-25000"/>
              <a:t>4</a:t>
            </a:r>
            <a:r>
              <a:rPr lang="en-US" altLang="en-US" sz="2400"/>
              <a:t>O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172200" y="3276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.VnTime" panose="020B7200000000000000" pitchFamily="34" charset="0"/>
              </a:rPr>
              <a:t>CH</a:t>
            </a:r>
            <a:r>
              <a:rPr lang="en-US" altLang="en-US" b="1" baseline="-25000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>
                <a:solidFill>
                  <a:srgbClr val="0033CC"/>
                </a:solidFill>
                <a:latin typeface=".VnTime" panose="020B7200000000000000" pitchFamily="34" charset="0"/>
              </a:rPr>
              <a:t>Cl</a:t>
            </a:r>
            <a:r>
              <a:rPr lang="en-US" altLang="en-US" b="1" baseline="-25000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  <a:endParaRPr lang="en-US" altLang="en-US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grpSp>
        <p:nvGrpSpPr>
          <p:cNvPr id="10279" name="Group 39"/>
          <p:cNvGrpSpPr>
            <a:grpSpLocks noChangeAspect="1"/>
          </p:cNvGrpSpPr>
          <p:nvPr/>
        </p:nvGrpSpPr>
        <p:grpSpPr bwMode="auto">
          <a:xfrm>
            <a:off x="7543800" y="2667000"/>
            <a:ext cx="1473200" cy="1524000"/>
            <a:chOff x="4272" y="1440"/>
            <a:chExt cx="928" cy="960"/>
          </a:xfrm>
        </p:grpSpPr>
        <p:sp>
          <p:nvSpPr>
            <p:cNvPr id="1028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928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4516" y="1954"/>
              <a:ext cx="109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4713" y="1725"/>
              <a:ext cx="1" cy="12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822" y="1959"/>
              <a:ext cx="129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702" y="2047"/>
              <a:ext cx="1" cy="11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4645" y="2156"/>
              <a:ext cx="15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/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5008" y="1871"/>
              <a:ext cx="15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/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4345" y="1860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4661" y="150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650" y="1860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6248400" y="4953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CH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O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10293" name="Group 53"/>
          <p:cNvGrpSpPr>
            <a:grpSpLocks/>
          </p:cNvGrpSpPr>
          <p:nvPr/>
        </p:nvGrpSpPr>
        <p:grpSpPr bwMode="auto">
          <a:xfrm>
            <a:off x="7543802" y="4419600"/>
            <a:ext cx="2211925" cy="1481138"/>
            <a:chOff x="3579" y="2656"/>
            <a:chExt cx="1041" cy="933"/>
          </a:xfrm>
        </p:grpSpPr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3757" y="3117"/>
              <a:ext cx="113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3962" y="2883"/>
              <a:ext cx="1" cy="122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3951" y="3212"/>
              <a:ext cx="1" cy="15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4038" y="3117"/>
              <a:ext cx="135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4362" y="3122"/>
              <a:ext cx="13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3876" y="3387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211" y="3032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529" y="3027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3898" y="26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3877" y="30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3579" y="3021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3908" y="2656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913" y="3021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sp>
        <p:nvSpPr>
          <p:cNvPr id="10307" name="AutoShape 67"/>
          <p:cNvSpPr>
            <a:spLocks noChangeArrowheads="1"/>
          </p:cNvSpPr>
          <p:nvPr/>
        </p:nvSpPr>
        <p:spPr bwMode="auto">
          <a:xfrm>
            <a:off x="6400800" y="24384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6096001" y="6223000"/>
            <a:ext cx="3837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33CC"/>
                </a:solidFill>
              </a:rPr>
              <a:t>Hãy lắp ráp mô hình 2 phân tử trên</a:t>
            </a:r>
          </a:p>
        </p:txBody>
      </p:sp>
    </p:spTree>
    <p:extLst>
      <p:ext uri="{BB962C8B-B14F-4D97-AF65-F5344CB8AC3E}">
        <p14:creationId xmlns:p14="http://schemas.microsoft.com/office/powerpoint/2010/main" val="15983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/>
      <p:bldP spid="10290" grpId="0"/>
      <p:bldP spid="10307" grpId="0" animBg="1"/>
      <p:bldP spid="10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2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803400" y="3352800"/>
            <a:ext cx="398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6096000" y="762001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Biểu diễn các liên kết trong phân tử C</a:t>
            </a:r>
            <a:r>
              <a:rPr lang="en-US" altLang="en-US" sz="2000" baseline="-25000"/>
              <a:t>2</a:t>
            </a:r>
            <a:r>
              <a:rPr lang="en-US" altLang="en-US" sz="2000"/>
              <a:t>H</a:t>
            </a:r>
            <a:r>
              <a:rPr lang="en-US" altLang="en-US" sz="2000" baseline="-25000"/>
              <a:t>6</a:t>
            </a:r>
            <a:r>
              <a:rPr lang="en-US" altLang="en-US" sz="2000"/>
              <a:t>      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6400800" y="16002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grpSp>
        <p:nvGrpSpPr>
          <p:cNvPr id="11326" name="Group 62"/>
          <p:cNvGrpSpPr>
            <a:grpSpLocks/>
          </p:cNvGrpSpPr>
          <p:nvPr/>
        </p:nvGrpSpPr>
        <p:grpSpPr bwMode="auto">
          <a:xfrm>
            <a:off x="7086600" y="2286001"/>
            <a:ext cx="1676400" cy="1192213"/>
            <a:chOff x="3024" y="1488"/>
            <a:chExt cx="1056" cy="751"/>
          </a:xfrm>
        </p:grpSpPr>
        <p:grpSp>
          <p:nvGrpSpPr>
            <p:cNvPr id="11323" name="Group 59"/>
            <p:cNvGrpSpPr>
              <a:grpSpLocks/>
            </p:cNvGrpSpPr>
            <p:nvPr/>
          </p:nvGrpSpPr>
          <p:grpSpPr bwMode="auto">
            <a:xfrm>
              <a:off x="3024" y="1680"/>
              <a:ext cx="1056" cy="384"/>
              <a:chOff x="3024" y="1552"/>
              <a:chExt cx="1056" cy="384"/>
            </a:xfrm>
          </p:grpSpPr>
          <p:sp>
            <p:nvSpPr>
              <p:cNvPr id="11318" name="Text Box 54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 smtClean="0"/>
                  <a:t>  H </a:t>
                </a:r>
                <a:r>
                  <a:rPr lang="en-US" altLang="en-US" dirty="0"/>
                  <a:t>– </a:t>
                </a:r>
                <a:r>
                  <a:rPr lang="en-US" altLang="en-US" dirty="0">
                    <a:solidFill>
                      <a:srgbClr val="FF0066"/>
                    </a:solidFill>
                  </a:rPr>
                  <a:t>C – C</a:t>
                </a:r>
                <a:r>
                  <a:rPr lang="en-US" altLang="en-US" dirty="0"/>
                  <a:t> – H </a:t>
                </a:r>
              </a:p>
            </p:txBody>
          </p:sp>
          <p:sp>
            <p:nvSpPr>
              <p:cNvPr id="11319" name="Line 55"/>
              <p:cNvSpPr>
                <a:spLocks noChangeShapeType="1"/>
              </p:cNvSpPr>
              <p:nvPr/>
            </p:nvSpPr>
            <p:spPr bwMode="auto">
              <a:xfrm flipV="1">
                <a:off x="3384" y="156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56"/>
              <p:cNvSpPr>
                <a:spLocks noChangeShapeType="1"/>
              </p:cNvSpPr>
              <p:nvPr/>
            </p:nvSpPr>
            <p:spPr bwMode="auto">
              <a:xfrm flipV="1">
                <a:off x="3392" y="18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57"/>
              <p:cNvSpPr>
                <a:spLocks noChangeShapeType="1"/>
              </p:cNvSpPr>
              <p:nvPr/>
            </p:nvSpPr>
            <p:spPr bwMode="auto">
              <a:xfrm flipV="1">
                <a:off x="3664" y="155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58"/>
              <p:cNvSpPr>
                <a:spLocks noChangeShapeType="1"/>
              </p:cNvSpPr>
              <p:nvPr/>
            </p:nvSpPr>
            <p:spPr bwMode="auto">
              <a:xfrm flipV="1">
                <a:off x="3672" y="184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5" name="Text Box 61"/>
            <p:cNvSpPr txBox="1">
              <a:spLocks noChangeArrowheads="1"/>
            </p:cNvSpPr>
            <p:nvPr/>
          </p:nvSpPr>
          <p:spPr bwMode="auto">
            <a:xfrm>
              <a:off x="3264" y="1488"/>
              <a:ext cx="720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H    </a:t>
              </a:r>
              <a:r>
                <a:rPr lang="en-US" altLang="en-US" dirty="0" smtClean="0"/>
                <a:t>   </a:t>
              </a:r>
              <a:r>
                <a:rPr lang="en-US" altLang="en-US" dirty="0"/>
                <a:t>H</a:t>
              </a:r>
            </a:p>
            <a:p>
              <a:pPr>
                <a:spcBef>
                  <a:spcPct val="50000"/>
                </a:spcBef>
              </a:pPr>
              <a:endParaRPr lang="en-US" altLang="en-US" dirty="0"/>
            </a:p>
            <a:p>
              <a:pPr>
                <a:spcBef>
                  <a:spcPct val="50000"/>
                </a:spcBef>
              </a:pPr>
              <a:r>
                <a:rPr lang="en-US" altLang="en-US" dirty="0"/>
                <a:t>H    </a:t>
              </a:r>
              <a:r>
                <a:rPr lang="en-US" altLang="en-US" dirty="0" smtClean="0"/>
                <a:t>   H</a:t>
              </a:r>
              <a:endParaRPr lang="en-US" altLang="en-US" dirty="0"/>
            </a:p>
          </p:txBody>
        </p:sp>
      </p:grpSp>
      <p:grpSp>
        <p:nvGrpSpPr>
          <p:cNvPr id="11337" name="Group 73"/>
          <p:cNvGrpSpPr>
            <a:grpSpLocks/>
          </p:cNvGrpSpPr>
          <p:nvPr/>
        </p:nvGrpSpPr>
        <p:grpSpPr bwMode="auto">
          <a:xfrm>
            <a:off x="6934200" y="3886201"/>
            <a:ext cx="2133600" cy="1192213"/>
            <a:chOff x="4080" y="2448"/>
            <a:chExt cx="1344" cy="751"/>
          </a:xfrm>
        </p:grpSpPr>
        <p:sp>
          <p:nvSpPr>
            <p:cNvPr id="11329" name="Text Box 65"/>
            <p:cNvSpPr txBox="1">
              <a:spLocks noChangeArrowheads="1"/>
            </p:cNvSpPr>
            <p:nvPr/>
          </p:nvSpPr>
          <p:spPr bwMode="auto">
            <a:xfrm>
              <a:off x="4080" y="2720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mtClean="0"/>
                <a:t>  </a:t>
              </a:r>
              <a:r>
                <a:rPr lang="en-US" altLang="en-US" smtClean="0"/>
                <a:t>H </a:t>
              </a:r>
              <a:r>
                <a:rPr lang="en-US" altLang="en-US" dirty="0"/>
                <a:t>– </a:t>
              </a:r>
              <a:r>
                <a:rPr lang="en-US" altLang="en-US" dirty="0">
                  <a:solidFill>
                    <a:srgbClr val="FF0066"/>
                  </a:solidFill>
                </a:rPr>
                <a:t>C – C – C</a:t>
              </a:r>
              <a:r>
                <a:rPr lang="en-US" altLang="en-US" dirty="0"/>
                <a:t> – H </a:t>
              </a:r>
              <a:r>
                <a:rPr lang="en-US" altLang="en-US" dirty="0" smtClean="0"/>
                <a:t> </a:t>
              </a:r>
              <a:endParaRPr lang="en-US" altLang="en-US" dirty="0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4456" y="26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67"/>
            <p:cNvSpPr>
              <a:spLocks noChangeShapeType="1"/>
            </p:cNvSpPr>
            <p:nvPr/>
          </p:nvSpPr>
          <p:spPr bwMode="auto">
            <a:xfrm flipV="1">
              <a:off x="4448" y="2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68"/>
            <p:cNvSpPr>
              <a:spLocks noChangeShapeType="1"/>
            </p:cNvSpPr>
            <p:nvPr/>
          </p:nvSpPr>
          <p:spPr bwMode="auto">
            <a:xfrm flipV="1">
              <a:off x="4720" y="265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 flipV="1">
              <a:off x="4720" y="2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Text Box 70"/>
            <p:cNvSpPr txBox="1">
              <a:spLocks noChangeArrowheads="1"/>
            </p:cNvSpPr>
            <p:nvPr/>
          </p:nvSpPr>
          <p:spPr bwMode="auto">
            <a:xfrm>
              <a:off x="4331" y="2448"/>
              <a:ext cx="917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H     </a:t>
              </a:r>
              <a:r>
                <a:rPr lang="en-US" altLang="en-US" dirty="0" smtClean="0"/>
                <a:t> H      H</a:t>
              </a:r>
              <a:endParaRPr lang="en-US" altLang="en-US" dirty="0"/>
            </a:p>
            <a:p>
              <a:pPr>
                <a:spcBef>
                  <a:spcPct val="50000"/>
                </a:spcBef>
              </a:pPr>
              <a:endParaRPr lang="en-US" altLang="en-US" dirty="0"/>
            </a:p>
            <a:p>
              <a:pPr>
                <a:spcBef>
                  <a:spcPct val="50000"/>
                </a:spcBef>
              </a:pPr>
              <a:r>
                <a:rPr lang="en-US" altLang="en-US" dirty="0"/>
                <a:t>H     </a:t>
              </a:r>
              <a:r>
                <a:rPr lang="en-US" altLang="en-US" dirty="0" smtClean="0"/>
                <a:t> H      H</a:t>
              </a:r>
              <a:endParaRPr lang="en-US" altLang="en-US" dirty="0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 flipV="1">
              <a:off x="4984" y="26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4992" y="29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6019800" y="27432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</a:p>
        </p:txBody>
      </p:sp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5943600" y="43434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1828800" y="40528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1600200" y="44958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/>
      <p:bldP spid="11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6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76400" y="16002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14500" y="2514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03400" y="3200400"/>
            <a:ext cx="398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248400" y="17526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1828800" y="3810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00200" y="41910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5943600" y="685801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Biểu diễn liên kết giữa các nguyên tử trong các phân tử sau:</a:t>
            </a:r>
          </a:p>
          <a:p>
            <a:r>
              <a:rPr lang="en-US" altLang="en-US" sz="2000"/>
              <a:t>a)  C</a:t>
            </a:r>
            <a:r>
              <a:rPr lang="en-US" altLang="en-US" sz="2000" baseline="-25000"/>
              <a:t>4</a:t>
            </a:r>
            <a:r>
              <a:rPr lang="en-US" altLang="en-US" sz="2000"/>
              <a:t> H</a:t>
            </a:r>
            <a:r>
              <a:rPr lang="en-US" altLang="en-US" sz="2000" baseline="-25000"/>
              <a:t>8                                </a:t>
            </a:r>
            <a:r>
              <a:rPr lang="en-US" altLang="en-US" sz="2000"/>
              <a:t>b)  C</a:t>
            </a:r>
            <a:r>
              <a:rPr lang="en-US" altLang="en-US" sz="2000" baseline="-25000"/>
              <a:t>4</a:t>
            </a:r>
            <a:r>
              <a:rPr lang="en-US" altLang="en-US" sz="2000"/>
              <a:t>H</a:t>
            </a:r>
            <a:r>
              <a:rPr lang="en-US" altLang="en-US" sz="2000" baseline="-25000"/>
              <a:t>10</a:t>
            </a:r>
          </a:p>
        </p:txBody>
      </p:sp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7432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667000"/>
            <a:ext cx="18288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105401"/>
            <a:ext cx="1566863" cy="1573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229600" y="22860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H</a:t>
            </a:r>
            <a:r>
              <a:rPr lang="en-US" altLang="en-US" b="1" baseline="-250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6324600" y="5576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H</a:t>
            </a:r>
            <a:r>
              <a:rPr lang="en-US" altLang="en-US" b="1" baseline="-250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8991600" y="5486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(Mạch vòng)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6172200" y="4114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(Mạch thẳng)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8839200" y="4495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(Mạch nhánh)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1524000" y="5105400"/>
            <a:ext cx="4419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i="1"/>
              <a:t> Ta phân biệt 3 loại mạch cacbon: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thẳng </a:t>
            </a:r>
            <a:r>
              <a:rPr lang="en-US" altLang="en-US" sz="1400" i="1"/>
              <a:t>(còn gọi là mạch không phân nhánh)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nhánh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vòng.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7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29" grpId="0"/>
      <p:bldP spid="12330" grpId="0"/>
      <p:bldP spid="12331" grpId="0"/>
      <p:bldP spid="12332" grpId="0"/>
      <p:bldP spid="12333" grpId="0"/>
      <p:bldP spid="123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096000" y="15240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76400" y="1690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600200" y="2057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524000" y="3048000"/>
            <a:ext cx="4419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i="1"/>
              <a:t> Ta phân biệt 3 loại mạch cacbon: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thẳng </a:t>
            </a:r>
            <a:r>
              <a:rPr lang="en-US" altLang="en-US" sz="1400" i="1"/>
              <a:t>(còn gọi là mạch không phân nhánh)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nhánh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vòng.</a:t>
            </a:r>
            <a:endParaRPr lang="en-US" altLang="en-US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752600" y="4572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3. Trật tự liên kết giữa các nguyên tử trong phân tử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943601" y="990601"/>
            <a:ext cx="451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Biểu diễn các liên kết trong phân tử 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O</a:t>
            </a:r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6019800" y="2057401"/>
            <a:ext cx="2514600" cy="1381125"/>
            <a:chOff x="0" y="1174"/>
            <a:chExt cx="1536" cy="870"/>
          </a:xfrm>
        </p:grpSpPr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0" y="1488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C – O – H  </a:t>
              </a:r>
            </a:p>
          </p:txBody>
        </p:sp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279" y="179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301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4" name="Text Box 34"/>
            <p:cNvSpPr txBox="1">
              <a:spLocks noChangeArrowheads="1"/>
            </p:cNvSpPr>
            <p:nvPr/>
          </p:nvSpPr>
          <p:spPr bwMode="auto">
            <a:xfrm>
              <a:off x="563" y="178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5" name="Text Box 35"/>
            <p:cNvSpPr txBox="1">
              <a:spLocks noChangeArrowheads="1"/>
            </p:cNvSpPr>
            <p:nvPr/>
          </p:nvSpPr>
          <p:spPr bwMode="auto">
            <a:xfrm>
              <a:off x="576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672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388" y="17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397" y="13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681" y="13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5943600" y="3581400"/>
            <a:ext cx="2628900" cy="1354138"/>
            <a:chOff x="1536" y="1082"/>
            <a:chExt cx="1584" cy="853"/>
          </a:xfrm>
        </p:grpSpPr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1536" y="139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O – C – H </a:t>
              </a:r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1815" y="11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1824" y="168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1920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>
              <a:off x="2496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>
              <a:off x="1924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2509" y="131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Text Box 48"/>
            <p:cNvSpPr txBox="1">
              <a:spLocks noChangeArrowheads="1"/>
            </p:cNvSpPr>
            <p:nvPr/>
          </p:nvSpPr>
          <p:spPr bwMode="auto">
            <a:xfrm>
              <a:off x="2404" y="108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9" name="Text Box 49"/>
            <p:cNvSpPr txBox="1">
              <a:spLocks noChangeArrowheads="1"/>
            </p:cNvSpPr>
            <p:nvPr/>
          </p:nvSpPr>
          <p:spPr bwMode="auto">
            <a:xfrm>
              <a:off x="2391" y="168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5410" name="AutoShape 50"/>
          <p:cNvSpPr>
            <a:spLocks/>
          </p:cNvSpPr>
          <p:nvPr/>
        </p:nvSpPr>
        <p:spPr bwMode="auto">
          <a:xfrm>
            <a:off x="8534400" y="22098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AutoShape 51"/>
          <p:cNvSpPr>
            <a:spLocks/>
          </p:cNvSpPr>
          <p:nvPr/>
        </p:nvSpPr>
        <p:spPr bwMode="auto">
          <a:xfrm>
            <a:off x="8534400" y="38100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8686800" y="2133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Rượu etylic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8610600" y="38100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>
                <a:solidFill>
                  <a:srgbClr val="0033CC"/>
                </a:solidFill>
                <a:latin typeface="Tahoma" panose="020B0604030504040204" pitchFamily="34" charset="0"/>
              </a:rPr>
              <a:t>đi metyl ete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8686800" y="2514601"/>
            <a:ext cx="1981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1600" i="1">
                <a:latin typeface="Tahoma" panose="020B0604030504040204" pitchFamily="34" charset="0"/>
              </a:rPr>
              <a:t>Lỏng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Tác dụng với Na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8534400" y="4191000"/>
            <a:ext cx="2133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1600" i="1">
                <a:latin typeface="Tahoma" panose="020B0604030504040204" pitchFamily="34" charset="0"/>
              </a:rPr>
              <a:t>Khí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 Không t/d với Na.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 Độc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1676400" y="5410200"/>
            <a:ext cx="4038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Mỗi hợp chất hữu cơ có một trật tự liên kết xác định giữa các nguyên tử trong phân tử.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1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88" grpId="0"/>
      <p:bldP spid="15414" grpId="0"/>
      <p:bldP spid="15415" grpId="0"/>
      <p:bldP spid="15417" grpId="0"/>
      <p:bldP spid="15418" grpId="0"/>
      <p:bldP spid="154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5175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11430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76400" y="2071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76400" y="27114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3. Trật tự liên kết giữa các nguyên tử trong phân tử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315200" y="3581401"/>
            <a:ext cx="2514600" cy="1381125"/>
            <a:chOff x="0" y="1174"/>
            <a:chExt cx="1536" cy="870"/>
          </a:xfrm>
        </p:grpSpPr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0" y="1488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C – O – H  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279" y="179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01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563" y="178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576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672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88" y="17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7" y="13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681" y="13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1" name="Group 27"/>
          <p:cNvGrpSpPr>
            <a:grpSpLocks/>
          </p:cNvGrpSpPr>
          <p:nvPr/>
        </p:nvGrpSpPr>
        <p:grpSpPr bwMode="auto">
          <a:xfrm>
            <a:off x="7086600" y="5181600"/>
            <a:ext cx="2628900" cy="1354138"/>
            <a:chOff x="1536" y="1082"/>
            <a:chExt cx="1584" cy="853"/>
          </a:xfrm>
        </p:grpSpPr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1536" y="139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O – C – H 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1815" y="11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1824" y="168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920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2496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924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2509" y="131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404" y="108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391" y="168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752600" y="32766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Mỗi hợp chất hữu cơ có một trật tự liên kết xác định giữa các nguyên tử trong phân tử.</a:t>
            </a:r>
            <a:endParaRPr lang="en-US" altLang="en-U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828800" y="425132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II – Công thức cấu tạo 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5943600" y="65405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? Biểu diễn đầy đủ liên kết giữa các nguyên tử trong phân tử sau: CH</a:t>
            </a:r>
            <a:r>
              <a:rPr lang="en-US" altLang="en-US" baseline="-25000"/>
              <a:t>4</a:t>
            </a:r>
            <a:r>
              <a:rPr lang="en-US" altLang="en-US"/>
              <a:t>, 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O?</a:t>
            </a: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6172200" y="1295400"/>
            <a:ext cx="10668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324600" y="17526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CTPT</a:t>
            </a:r>
            <a:endParaRPr lang="en-US" altLang="en-US" b="1" baseline="-25000">
              <a:solidFill>
                <a:srgbClr val="0033CC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696200" y="1752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CTCT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6248400" y="2452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CH</a:t>
            </a:r>
            <a:r>
              <a:rPr lang="en-US" altLang="en-US" b="1" baseline="-25000"/>
              <a:t>4</a:t>
            </a:r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7010400" y="2667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7467600" y="2057400"/>
            <a:ext cx="1447800" cy="1276350"/>
            <a:chOff x="2976" y="790"/>
            <a:chExt cx="912" cy="804"/>
          </a:xfrm>
        </p:grpSpPr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976" y="1056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H </a:t>
              </a:r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3264" y="7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3255" y="134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3360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3373" y="97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6096000" y="48768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  <a:r>
              <a:rPr lang="en-US" altLang="en-US" b="1" baseline="-25000"/>
              <a:t>2</a:t>
            </a:r>
            <a:r>
              <a:rPr lang="en-US" altLang="en-US" b="1"/>
              <a:t>H</a:t>
            </a:r>
            <a:r>
              <a:rPr lang="en-US" altLang="en-US" b="1" baseline="-25000"/>
              <a:t>6</a:t>
            </a:r>
            <a:r>
              <a:rPr lang="en-US" altLang="en-US" b="1"/>
              <a:t>O</a:t>
            </a: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7086600" y="4572000"/>
            <a:ext cx="304800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>
            <a:off x="7086600" y="50292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9220200" y="17526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Viết gọn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9220200" y="2438401"/>
            <a:ext cx="6858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4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9144000" y="4572001"/>
            <a:ext cx="15240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-CH</a:t>
            </a:r>
            <a:r>
              <a:rPr lang="en-US" altLang="en-US" baseline="-25000"/>
              <a:t>2</a:t>
            </a:r>
            <a:r>
              <a:rPr lang="en-US" altLang="en-US"/>
              <a:t>-OH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9296400" y="6172201"/>
            <a:ext cx="13716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-O-CH</a:t>
            </a:r>
            <a:r>
              <a:rPr lang="en-US" altLang="en-US" baseline="-25000"/>
              <a:t>3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676400" y="4646614"/>
            <a:ext cx="3962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Công thức biểu diễn đầy đủ liên kết giữa các nguyên tử trong phân tử gọi là công thức cấu tạo.</a:t>
            </a:r>
            <a:endParaRPr lang="en-US" altLang="en-US"/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1676400" y="5561014"/>
            <a:ext cx="4114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Ý nghĩa: cho biết thành phần của phân tử và trật tự liên kết giữa các nguyên tử trong phân tử.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2057400" y="240665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/>
              <a:t>mạch thẳng, mạch nhánh, mạch vòng.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676400" y="1524001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Trong các hợp chất hữu cơ, cacbon luôn có hóa trị IV, hidro có hóa trị I, oxi có hóa trị II.</a:t>
            </a:r>
          </a:p>
        </p:txBody>
      </p:sp>
    </p:spTree>
    <p:extLst>
      <p:ext uri="{BB962C8B-B14F-4D97-AF65-F5344CB8AC3E}">
        <p14:creationId xmlns:p14="http://schemas.microsoft.com/office/powerpoint/2010/main" val="3524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8" grpId="0"/>
      <p:bldP spid="16429" grpId="0"/>
      <p:bldP spid="16430" grpId="0" animBg="1"/>
      <p:bldP spid="16431" grpId="0"/>
      <p:bldP spid="16432" grpId="0"/>
      <p:bldP spid="16433" grpId="0"/>
      <p:bldP spid="16441" grpId="0"/>
      <p:bldP spid="16444" grpId="0"/>
      <p:bldP spid="16445" grpId="0" animBg="1"/>
      <p:bldP spid="16446" grpId="0" animBg="1"/>
      <p:bldP spid="16447" grpId="0" animBg="1"/>
      <p:bldP spid="16448" grpId="0"/>
      <p:bldP spid="164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05400" y="22860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14600" y="1066801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</a:rPr>
              <a:t>Câu 1</a:t>
            </a:r>
            <a:r>
              <a:rPr lang="en-US" altLang="en-US" sz="2400"/>
              <a:t>:  Hãy  chỉ ra những chỗ sai trong các  công  thức sau và viết  lại cho đúng?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2590800" y="2209801"/>
            <a:ext cx="7162800" cy="1674813"/>
            <a:chOff x="432" y="572"/>
            <a:chExt cx="4512" cy="1055"/>
          </a:xfrm>
        </p:grpSpPr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432" y="624"/>
              <a:ext cx="725" cy="1003"/>
              <a:chOff x="91" y="716"/>
              <a:chExt cx="725" cy="1003"/>
            </a:xfrm>
          </p:grpSpPr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336" y="960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91" y="88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17" y="1179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427" y="1205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397" y="71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>
                <a:off x="576" y="995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515" y="11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262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467" y="93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 flipH="1">
                <a:off x="288" y="117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471" y="115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a.</a:t>
                </a:r>
              </a:p>
            </p:txBody>
          </p:sp>
        </p:grp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1680" y="624"/>
              <a:ext cx="1056" cy="1003"/>
              <a:chOff x="1680" y="624"/>
              <a:chExt cx="1056" cy="1003"/>
            </a:xfrm>
          </p:grpSpPr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 – C – Cl – H </a:t>
                </a:r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1946" y="11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1680" y="11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1680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1968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1776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2060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1920" y="13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b.</a:t>
                </a:r>
              </a:p>
            </p:txBody>
          </p:sp>
        </p:grp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3744" y="572"/>
              <a:ext cx="1200" cy="1012"/>
              <a:chOff x="3744" y="572"/>
              <a:chExt cx="1200" cy="1012"/>
            </a:xfrm>
          </p:grpSpPr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3744" y="811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H – C – C – H </a:t>
                </a:r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4127" y="10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4272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4023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4459" y="102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412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436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4154" y="104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 flipH="1">
                <a:off x="4272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4416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>
                <a:off x="4154" y="1353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c.</a:t>
                </a:r>
              </a:p>
            </p:txBody>
          </p:sp>
        </p:grpSp>
      </p:grpSp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2590800" y="2209801"/>
            <a:ext cx="7162800" cy="1674813"/>
            <a:chOff x="432" y="572"/>
            <a:chExt cx="4512" cy="1055"/>
          </a:xfrm>
        </p:grpSpPr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432" y="624"/>
              <a:ext cx="725" cy="1003"/>
              <a:chOff x="91" y="716"/>
              <a:chExt cx="725" cy="1003"/>
            </a:xfrm>
          </p:grpSpPr>
          <p:sp>
            <p:nvSpPr>
              <p:cNvPr id="17453" name="Text Box 45"/>
              <p:cNvSpPr txBox="1">
                <a:spLocks noChangeArrowheads="1"/>
              </p:cNvSpPr>
              <p:nvPr/>
            </p:nvSpPr>
            <p:spPr bwMode="auto">
              <a:xfrm>
                <a:off x="336" y="960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91" y="88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>
                <a:off x="117" y="1179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6" name="Text Box 48"/>
              <p:cNvSpPr txBox="1">
                <a:spLocks noChangeArrowheads="1"/>
              </p:cNvSpPr>
              <p:nvPr/>
            </p:nvSpPr>
            <p:spPr bwMode="auto">
              <a:xfrm>
                <a:off x="427" y="1205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7" name="Text Box 49"/>
              <p:cNvSpPr txBox="1">
                <a:spLocks noChangeArrowheads="1"/>
              </p:cNvSpPr>
              <p:nvPr/>
            </p:nvSpPr>
            <p:spPr bwMode="auto">
              <a:xfrm>
                <a:off x="397" y="71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8" name="Text Box 50"/>
              <p:cNvSpPr txBox="1">
                <a:spLocks noChangeArrowheads="1"/>
              </p:cNvSpPr>
              <p:nvPr/>
            </p:nvSpPr>
            <p:spPr bwMode="auto">
              <a:xfrm>
                <a:off x="576" y="995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515" y="11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262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467" y="93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 flipH="1">
                <a:off x="288" y="117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471" y="115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Text Box 56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a.</a:t>
                </a:r>
              </a:p>
            </p:txBody>
          </p:sp>
        </p:grpSp>
        <p:grpSp>
          <p:nvGrpSpPr>
            <p:cNvPr id="17465" name="Group 57"/>
            <p:cNvGrpSpPr>
              <a:grpSpLocks/>
            </p:cNvGrpSpPr>
            <p:nvPr/>
          </p:nvGrpSpPr>
          <p:grpSpPr bwMode="auto">
            <a:xfrm>
              <a:off x="1680" y="624"/>
              <a:ext cx="1056" cy="1003"/>
              <a:chOff x="1680" y="624"/>
              <a:chExt cx="1056" cy="1003"/>
            </a:xfrm>
          </p:grpSpPr>
          <p:sp>
            <p:nvSpPr>
              <p:cNvPr id="17466" name="Text Box 58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altLang="en-US">
                    <a:latin typeface="Tahoma" panose="020B0604030504040204" pitchFamily="34" charset="0"/>
                  </a:rPr>
                  <a:t> – C – </a:t>
                </a: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Cl</a:t>
                </a:r>
                <a:r>
                  <a:rPr lang="en-US" altLang="en-US">
                    <a:latin typeface="Tahoma" panose="020B0604030504040204" pitchFamily="34" charset="0"/>
                  </a:rPr>
                  <a:t> – H </a:t>
                </a:r>
              </a:p>
            </p:txBody>
          </p:sp>
          <p:sp>
            <p:nvSpPr>
              <p:cNvPr id="17467" name="Text Box 59"/>
              <p:cNvSpPr txBox="1">
                <a:spLocks noChangeArrowheads="1"/>
              </p:cNvSpPr>
              <p:nvPr/>
            </p:nvSpPr>
            <p:spPr bwMode="auto">
              <a:xfrm>
                <a:off x="1946" y="11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68" name="Text Box 60"/>
              <p:cNvSpPr txBox="1">
                <a:spLocks noChangeArrowheads="1"/>
              </p:cNvSpPr>
              <p:nvPr/>
            </p:nvSpPr>
            <p:spPr bwMode="auto">
              <a:xfrm>
                <a:off x="1680" y="11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69" name="Text Box 61"/>
              <p:cNvSpPr txBox="1">
                <a:spLocks noChangeArrowheads="1"/>
              </p:cNvSpPr>
              <p:nvPr/>
            </p:nvSpPr>
            <p:spPr bwMode="auto">
              <a:xfrm>
                <a:off x="1680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0" name="Text Box 62"/>
              <p:cNvSpPr txBox="1">
                <a:spLocks noChangeArrowheads="1"/>
              </p:cNvSpPr>
              <p:nvPr/>
            </p:nvSpPr>
            <p:spPr bwMode="auto">
              <a:xfrm>
                <a:off x="1968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1" name="Line 63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auto">
              <a:xfrm>
                <a:off x="1776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>
                <a:off x="2060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Text Box 67"/>
              <p:cNvSpPr txBox="1">
                <a:spLocks noChangeArrowheads="1"/>
              </p:cNvSpPr>
              <p:nvPr/>
            </p:nvSpPr>
            <p:spPr bwMode="auto">
              <a:xfrm>
                <a:off x="1920" y="13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b.</a:t>
                </a:r>
              </a:p>
            </p:txBody>
          </p:sp>
        </p:grpSp>
        <p:grpSp>
          <p:nvGrpSpPr>
            <p:cNvPr id="17476" name="Group 68"/>
            <p:cNvGrpSpPr>
              <a:grpSpLocks/>
            </p:cNvGrpSpPr>
            <p:nvPr/>
          </p:nvGrpSpPr>
          <p:grpSpPr bwMode="auto">
            <a:xfrm>
              <a:off x="3744" y="572"/>
              <a:ext cx="1200" cy="1012"/>
              <a:chOff x="3744" y="572"/>
              <a:chExt cx="1200" cy="1012"/>
            </a:xfrm>
          </p:grpSpPr>
          <p:sp>
            <p:nvSpPr>
              <p:cNvPr id="17477" name="Text Box 69"/>
              <p:cNvSpPr txBox="1">
                <a:spLocks noChangeArrowheads="1"/>
              </p:cNvSpPr>
              <p:nvPr/>
            </p:nvSpPr>
            <p:spPr bwMode="auto">
              <a:xfrm>
                <a:off x="3744" y="811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H – C – </a:t>
                </a: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altLang="en-US">
                    <a:latin typeface="Tahoma" panose="020B0604030504040204" pitchFamily="34" charset="0"/>
                  </a:rPr>
                  <a:t> – H </a:t>
                </a:r>
              </a:p>
            </p:txBody>
          </p:sp>
          <p:sp>
            <p:nvSpPr>
              <p:cNvPr id="17478" name="Text Box 70"/>
              <p:cNvSpPr txBox="1">
                <a:spLocks noChangeArrowheads="1"/>
              </p:cNvSpPr>
              <p:nvPr/>
            </p:nvSpPr>
            <p:spPr bwMode="auto">
              <a:xfrm>
                <a:off x="4127" y="10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9" name="Text Box 71"/>
              <p:cNvSpPr txBox="1">
                <a:spLocks noChangeArrowheads="1"/>
              </p:cNvSpPr>
              <p:nvPr/>
            </p:nvSpPr>
            <p:spPr bwMode="auto">
              <a:xfrm>
                <a:off x="4272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0" name="Text Box 72"/>
              <p:cNvSpPr txBox="1">
                <a:spLocks noChangeArrowheads="1"/>
              </p:cNvSpPr>
              <p:nvPr/>
            </p:nvSpPr>
            <p:spPr bwMode="auto">
              <a:xfrm>
                <a:off x="4023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1" name="Text Box 73"/>
              <p:cNvSpPr txBox="1">
                <a:spLocks noChangeArrowheads="1"/>
              </p:cNvSpPr>
              <p:nvPr/>
            </p:nvSpPr>
            <p:spPr bwMode="auto">
              <a:xfrm>
                <a:off x="4459" y="102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2" name="Line 74"/>
              <p:cNvSpPr>
                <a:spLocks noChangeShapeType="1"/>
              </p:cNvSpPr>
              <p:nvPr/>
            </p:nvSpPr>
            <p:spPr bwMode="auto">
              <a:xfrm>
                <a:off x="412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>
                <a:off x="436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Line 76"/>
              <p:cNvSpPr>
                <a:spLocks noChangeShapeType="1"/>
              </p:cNvSpPr>
              <p:nvPr/>
            </p:nvSpPr>
            <p:spPr bwMode="auto">
              <a:xfrm>
                <a:off x="4154" y="104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7"/>
              <p:cNvSpPr>
                <a:spLocks noChangeShapeType="1"/>
              </p:cNvSpPr>
              <p:nvPr/>
            </p:nvSpPr>
            <p:spPr bwMode="auto">
              <a:xfrm flipH="1">
                <a:off x="4272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8"/>
              <p:cNvSpPr>
                <a:spLocks noChangeShapeType="1"/>
              </p:cNvSpPr>
              <p:nvPr/>
            </p:nvSpPr>
            <p:spPr bwMode="auto">
              <a:xfrm>
                <a:off x="4416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Text Box 79"/>
              <p:cNvSpPr txBox="1">
                <a:spLocks noChangeArrowheads="1"/>
              </p:cNvSpPr>
              <p:nvPr/>
            </p:nvSpPr>
            <p:spPr bwMode="auto">
              <a:xfrm>
                <a:off x="4154" y="1353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c.</a:t>
                </a:r>
              </a:p>
            </p:txBody>
          </p:sp>
        </p:grpSp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2057402" y="4724400"/>
            <a:ext cx="2211925" cy="1481138"/>
            <a:chOff x="3579" y="2656"/>
            <a:chExt cx="1041" cy="933"/>
          </a:xfrm>
        </p:grpSpPr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>
              <a:off x="3757" y="3117"/>
              <a:ext cx="113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>
              <a:off x="3962" y="2883"/>
              <a:ext cx="1" cy="122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>
              <a:off x="3951" y="3212"/>
              <a:ext cx="1" cy="15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>
              <a:off x="4038" y="3117"/>
              <a:ext cx="135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>
              <a:off x="4362" y="3122"/>
              <a:ext cx="13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3876" y="3387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4211" y="3032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4529" y="3027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497" name="Rectangle 89"/>
            <p:cNvSpPr>
              <a:spLocks noChangeArrowheads="1"/>
            </p:cNvSpPr>
            <p:nvPr/>
          </p:nvSpPr>
          <p:spPr bwMode="auto">
            <a:xfrm>
              <a:off x="3898" y="26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877" y="30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7499" name="Rectangle 91"/>
            <p:cNvSpPr>
              <a:spLocks noChangeArrowheads="1"/>
            </p:cNvSpPr>
            <p:nvPr/>
          </p:nvSpPr>
          <p:spPr bwMode="auto">
            <a:xfrm>
              <a:off x="3579" y="3021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3908" y="2656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501" name="Rectangle 93"/>
            <p:cNvSpPr>
              <a:spLocks noChangeArrowheads="1"/>
            </p:cNvSpPr>
            <p:nvPr/>
          </p:nvSpPr>
          <p:spPr bwMode="auto">
            <a:xfrm>
              <a:off x="3913" y="3021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grpSp>
        <p:nvGrpSpPr>
          <p:cNvPr id="17502" name="Group 94"/>
          <p:cNvGrpSpPr>
            <a:grpSpLocks/>
          </p:cNvGrpSpPr>
          <p:nvPr/>
        </p:nvGrpSpPr>
        <p:grpSpPr bwMode="auto">
          <a:xfrm>
            <a:off x="4857751" y="4686302"/>
            <a:ext cx="2043113" cy="1398588"/>
            <a:chOff x="2004" y="3000"/>
            <a:chExt cx="1287" cy="881"/>
          </a:xfrm>
        </p:grpSpPr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>
              <a:off x="2574" y="3474"/>
              <a:ext cx="15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2172" y="3468"/>
              <a:ext cx="138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97"/>
            <p:cNvSpPr>
              <a:spLocks noChangeShapeType="1"/>
            </p:cNvSpPr>
            <p:nvPr/>
          </p:nvSpPr>
          <p:spPr bwMode="auto">
            <a:xfrm>
              <a:off x="2478" y="3210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934" y="3474"/>
              <a:ext cx="13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454" y="3564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100"/>
            <p:cNvSpPr>
              <a:spLocks noChangeShapeType="1"/>
            </p:cNvSpPr>
            <p:nvPr/>
          </p:nvSpPr>
          <p:spPr bwMode="auto">
            <a:xfrm>
              <a:off x="2832" y="3222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820" y="3564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2760" y="3648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>
              <a:off x="3114" y="3360"/>
              <a:ext cx="1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2" name="Rectangle 104"/>
            <p:cNvSpPr>
              <a:spLocks noChangeArrowheads="1"/>
            </p:cNvSpPr>
            <p:nvPr/>
          </p:nvSpPr>
          <p:spPr bwMode="auto">
            <a:xfrm>
              <a:off x="2394" y="3648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2766" y="3366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4" name="Rectangle 106"/>
            <p:cNvSpPr>
              <a:spLocks noChangeArrowheads="1"/>
            </p:cNvSpPr>
            <p:nvPr/>
          </p:nvSpPr>
          <p:spPr bwMode="auto">
            <a:xfrm>
              <a:off x="2784" y="30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2004" y="336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6" name="Rectangle 108"/>
            <p:cNvSpPr>
              <a:spLocks noChangeArrowheads="1"/>
            </p:cNvSpPr>
            <p:nvPr/>
          </p:nvSpPr>
          <p:spPr bwMode="auto">
            <a:xfrm>
              <a:off x="2430" y="30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7" name="Rectangle 109"/>
            <p:cNvSpPr>
              <a:spLocks noChangeArrowheads="1"/>
            </p:cNvSpPr>
            <p:nvPr/>
          </p:nvSpPr>
          <p:spPr bwMode="auto">
            <a:xfrm>
              <a:off x="2394" y="3366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7518" name="Group 110"/>
          <p:cNvGrpSpPr>
            <a:grpSpLocks/>
          </p:cNvGrpSpPr>
          <p:nvPr/>
        </p:nvGrpSpPr>
        <p:grpSpPr bwMode="auto">
          <a:xfrm>
            <a:off x="7905753" y="4610102"/>
            <a:ext cx="1993901" cy="1398588"/>
            <a:chOff x="3924" y="2952"/>
            <a:chExt cx="1256" cy="881"/>
          </a:xfrm>
        </p:grpSpPr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494" y="3426"/>
              <a:ext cx="15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>
              <a:off x="4092" y="3420"/>
              <a:ext cx="138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4398" y="3162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4854" y="3426"/>
              <a:ext cx="13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>
              <a:off x="4374" y="3516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4752" y="3174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>
              <a:off x="4740" y="3516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118"/>
            <p:cNvSpPr>
              <a:spLocks noChangeArrowheads="1"/>
            </p:cNvSpPr>
            <p:nvPr/>
          </p:nvSpPr>
          <p:spPr bwMode="auto">
            <a:xfrm>
              <a:off x="4680" y="36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4314" y="36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8" name="Rectangle 120"/>
            <p:cNvSpPr>
              <a:spLocks noChangeArrowheads="1"/>
            </p:cNvSpPr>
            <p:nvPr/>
          </p:nvSpPr>
          <p:spPr bwMode="auto">
            <a:xfrm>
              <a:off x="4686" y="331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4704" y="2964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0" name="Rectangle 122"/>
            <p:cNvSpPr>
              <a:spLocks noChangeArrowheads="1"/>
            </p:cNvSpPr>
            <p:nvPr/>
          </p:nvSpPr>
          <p:spPr bwMode="auto">
            <a:xfrm>
              <a:off x="5040" y="33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3924" y="33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2" name="Rectangle 124"/>
            <p:cNvSpPr>
              <a:spLocks noChangeArrowheads="1"/>
            </p:cNvSpPr>
            <p:nvPr/>
          </p:nvSpPr>
          <p:spPr bwMode="auto">
            <a:xfrm>
              <a:off x="4350" y="295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4314" y="331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2057400" y="42672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Công thức đúng</a:t>
            </a:r>
          </a:p>
        </p:txBody>
      </p:sp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2590800" y="62484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536" name="Text Box 128"/>
          <p:cNvSpPr txBox="1">
            <a:spLocks noChangeArrowheads="1"/>
          </p:cNvSpPr>
          <p:nvPr/>
        </p:nvSpPr>
        <p:spPr bwMode="auto">
          <a:xfrm>
            <a:off x="5562600" y="61722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7537" name="Text Box 129"/>
          <p:cNvSpPr txBox="1">
            <a:spLocks noChangeArrowheads="1"/>
          </p:cNvSpPr>
          <p:nvPr/>
        </p:nvSpPr>
        <p:spPr bwMode="auto">
          <a:xfrm>
            <a:off x="8839200" y="60960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906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534" grpId="0"/>
      <p:bldP spid="17535" grpId="0"/>
      <p:bldP spid="17536" grpId="0"/>
      <p:bldP spid="175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105400" y="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.VnTime" panose="020B7200000000000000" pitchFamily="34" charset="0"/>
              </a:rPr>
              <a:t>Bµi 2:</a:t>
            </a:r>
            <a:r>
              <a:rPr lang="en-US" altLang="en-US" sz="2400">
                <a:solidFill>
                  <a:schemeClr val="tx2"/>
                </a:solidFill>
                <a:latin typeface=".VnTime" panose="020B7200000000000000" pitchFamily="34" charset="0"/>
              </a:rPr>
              <a:t> Những c«ng thøc cÊu t¹o nµo sau ®©y biÓu diÔn cïng mét chÊt?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9676"/>
            <a:ext cx="2838450" cy="1590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0" y="174307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1)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5875"/>
            <a:ext cx="2838450" cy="1619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48400" y="181927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2)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2276"/>
            <a:ext cx="2305050" cy="166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00200" y="3525839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3)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477000" y="364807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4)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943476"/>
            <a:ext cx="2714625" cy="1914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114676"/>
            <a:ext cx="2771775" cy="166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552825" y="52578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5)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5875"/>
            <a:ext cx="283845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943476"/>
            <a:ext cx="2714625" cy="1914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105400" y="22860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0" y="9906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</a:rPr>
              <a:t>Bài tập 5/SGK</a:t>
            </a:r>
          </a:p>
          <a:p>
            <a:r>
              <a:rPr lang="en-US" altLang="en-US" sz="2400"/>
              <a:t>   - Phân tử hợp chất hữu cơ A có hai nguyên tố. Khi đốt cháy 3 gam chất A thu được 5,4 gam H</a:t>
            </a:r>
            <a:r>
              <a:rPr lang="en-US" altLang="en-US" sz="2400" baseline="-25000"/>
              <a:t>2</a:t>
            </a:r>
            <a:r>
              <a:rPr lang="en-US" altLang="en-US" sz="2400"/>
              <a:t>O. Hãy xác định công thức phân tử của A, biết khối lượng mol của A là 30 gam.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257800" y="2590800"/>
            <a:ext cx="15240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05000" y="31242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 Ta có: </a:t>
            </a:r>
          </a:p>
        </p:txBody>
      </p:sp>
      <p:graphicFrame>
        <p:nvGraphicFramePr>
          <p:cNvPr id="20488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2971800"/>
          <a:ext cx="4267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108160" imgH="685800" progId="Equation.DSMT4">
                  <p:embed/>
                </p:oleObj>
              </mc:Choice>
              <mc:Fallback>
                <p:oleObj name="Equation" r:id="rId3" imgW="2108160" imgH="6858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4267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81200" y="4419601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- Đặt công thức của A là C</a:t>
            </a:r>
            <a:r>
              <a:rPr lang="en-US" altLang="en-US" sz="2000" baseline="-25000"/>
              <a:t>x</a:t>
            </a:r>
            <a:r>
              <a:rPr lang="en-US" altLang="en-US" sz="2000"/>
              <a:t>H</a:t>
            </a:r>
            <a:r>
              <a:rPr lang="en-US" altLang="en-US" sz="2000" baseline="-25000"/>
              <a:t>y</a:t>
            </a:r>
            <a:r>
              <a:rPr lang="en-US" altLang="en-US" sz="2000"/>
              <a:t>: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743200" y="5257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981200" y="4876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-Ta có: </a:t>
            </a:r>
          </a:p>
        </p:txBody>
      </p:sp>
      <p:graphicFrame>
        <p:nvGraphicFramePr>
          <p:cNvPr id="2049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4876800"/>
          <a:ext cx="2971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485720" imgH="863280" progId="Equation.DSMT4">
                  <p:embed/>
                </p:oleObj>
              </mc:Choice>
              <mc:Fallback>
                <p:oleObj name="Equation" r:id="rId5" imgW="1485720" imgH="863280" progId="Equation.DSMT4">
                  <p:embed/>
                  <p:pic>
                    <p:nvPicPr>
                      <p:cNvPr id="20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29718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315200" y="3276600"/>
            <a:ext cx="7620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620000" y="33528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=&gt; X = 2; y = 6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315200" y="40386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Vậy CTPT của A là </a:t>
            </a:r>
            <a:r>
              <a:rPr lang="en-US" altLang="en-US" sz="2000" b="1">
                <a:solidFill>
                  <a:srgbClr val="FF0000"/>
                </a:solidFill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</a:rPr>
              <a:t>2</a:t>
            </a:r>
            <a:r>
              <a:rPr lang="en-US" altLang="en-US" sz="2000" b="1">
                <a:solidFill>
                  <a:srgbClr val="FF0000"/>
                </a:solidFill>
              </a:rPr>
              <a:t>H</a:t>
            </a:r>
            <a:r>
              <a:rPr lang="en-US" altLang="en-US" sz="2000" b="1" baseline="-25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77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/>
      <p:bldP spid="20490" grpId="0"/>
      <p:bldP spid="20491" grpId="0"/>
      <p:bldP spid="20492" grpId="0"/>
      <p:bldP spid="20497" grpId="0"/>
      <p:bldP spid="204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61&quot;&gt;&lt;/object&gt;&lt;object type=&quot;2&quot; unique_id=&quot;10062&quot;&gt;&lt;object type=&quot;3&quot; unique_id=&quot;10064&quot;&gt;&lt;property id=&quot;20148&quot; value=&quot;5&quot;/&gt;&lt;property id=&quot;20300&quot; value=&quot;Slide 1&quot;/&gt;&lt;property id=&quot;20307&quot; value=&quot;257&quot;/&gt;&lt;/object&gt;&lt;object type=&quot;3&quot; unique_id=&quot;1006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067&quot;&gt;&lt;property id=&quot;20148&quot; value=&quot;5&quot;/&gt;&lt;property id=&quot;20300&quot; value=&quot;Slide 4&quot;/&gt;&lt;property id=&quot;20307&quot; value=&quot;260&quot;/&gt;&lt;/object&gt;&lt;object type=&quot;3&quot; unique_id=&quot;10068&quot;&gt;&lt;property id=&quot;20148&quot; value=&quot;5&quot;/&gt;&lt;property id=&quot;20300&quot; value=&quot;Slide 5&quot;/&gt;&lt;property id=&quot;20307&quot; value=&quot;261&quot;/&gt;&lt;/object&gt;&lt;object type=&quot;3&quot; unique_id=&quot;10069&quot;&gt;&lt;property id=&quot;20148&quot; value=&quot;5&quot;/&gt;&lt;property id=&quot;20300&quot; value=&quot;Slide 6&quot;/&gt;&lt;property id=&quot;20307&quot; value=&quot;262&quot;/&gt;&lt;/object&gt;&lt;object type=&quot;3&quot; unique_id=&quot;10070&quot;&gt;&lt;property id=&quot;20148&quot; value=&quot;5&quot;/&gt;&lt;property id=&quot;20300&quot; value=&quot;Slide 7&quot;/&gt;&lt;property id=&quot;20307&quot; value=&quot;263&quot;/&gt;&lt;/object&gt;&lt;object type=&quot;3&quot; unique_id=&quot;10071&quot;&gt;&lt;property id=&quot;20148&quot; value=&quot;5&quot;/&gt;&lt;property id=&quot;20300&quot; value=&quot;Slide 8&quot;/&gt;&lt;property id=&quot;20307&quot; value=&quot;264&quot;/&gt;&lt;/object&gt;&lt;object type=&quot;3&quot; unique_id=&quot;10072&quot;&gt;&lt;property id=&quot;20148&quot; value=&quot;5&quot;/&gt;&lt;property id=&quot;20300&quot; value=&quot;Slide 9&quot;/&gt;&lt;property id=&quot;20307&quot; value=&quot;265&quot;/&gt;&lt;/object&gt;&lt;object type=&quot;3&quot; unique_id=&quot;10073&quot;&gt;&lt;property id=&quot;20148&quot; value=&quot;5&quot;/&gt;&lt;property id=&quot;20300&quot; value=&quot;Slide 10&quot;/&gt;&lt;property id=&quot;20307&quot; value=&quot;266&quot;/&gt;&lt;/object&gt;&lt;object type=&quot;3&quot; unique_id=&quot;10074&quot;&gt;&lt;property id=&quot;20148&quot; value=&quot;5&quot;/&gt;&lt;property id=&quot;20300&quot; value=&quot;Slide 11&quot;/&gt;&lt;property id=&quot;20307&quot; value=&quot;267&quot;/&gt;&lt;/object&gt;&lt;object type=&quot;3&quot; unique_id=&quot;10075&quot;&gt;&lt;property id=&quot;20148&quot; value=&quot;5&quot;/&gt;&lt;property id=&quot;20300&quot; value=&quot;Slide 12&quot;/&gt;&lt;property id=&quot;20307&quot; value=&quot;268&quot;/&gt;&lt;/object&gt;&lt;object type=&quot;3&quot; unique_id=&quot;10076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1441</Words>
  <Application>Microsoft Office PowerPoint</Application>
  <PresentationFormat>Custom</PresentationFormat>
  <Paragraphs>258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2020-01-29T12:08:05Z</dcterms:created>
  <dcterms:modified xsi:type="dcterms:W3CDTF">2021-02-18T00:55:16Z</dcterms:modified>
</cp:coreProperties>
</file>