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54" r:id="rId2"/>
    <p:sldMasterId id="2147483677" r:id="rId3"/>
  </p:sldMasterIdLst>
  <p:notesMasterIdLst>
    <p:notesMasterId r:id="rId37"/>
  </p:notesMasterIdLst>
  <p:sldIdLst>
    <p:sldId id="354" r:id="rId4"/>
    <p:sldId id="321" r:id="rId5"/>
    <p:sldId id="302" r:id="rId6"/>
    <p:sldId id="323" r:id="rId7"/>
    <p:sldId id="259" r:id="rId8"/>
    <p:sldId id="343" r:id="rId9"/>
    <p:sldId id="333" r:id="rId10"/>
    <p:sldId id="345" r:id="rId11"/>
    <p:sldId id="349" r:id="rId12"/>
    <p:sldId id="350" r:id="rId13"/>
    <p:sldId id="346" r:id="rId14"/>
    <p:sldId id="335" r:id="rId15"/>
    <p:sldId id="344" r:id="rId16"/>
    <p:sldId id="261" r:id="rId17"/>
    <p:sldId id="337" r:id="rId18"/>
    <p:sldId id="324" r:id="rId19"/>
    <p:sldId id="269" r:id="rId20"/>
    <p:sldId id="329" r:id="rId21"/>
    <p:sldId id="338" r:id="rId22"/>
    <p:sldId id="292" r:id="rId23"/>
    <p:sldId id="304" r:id="rId24"/>
    <p:sldId id="305" r:id="rId25"/>
    <p:sldId id="306" r:id="rId26"/>
    <p:sldId id="312" r:id="rId27"/>
    <p:sldId id="318" r:id="rId28"/>
    <p:sldId id="330" r:id="rId29"/>
    <p:sldId id="331" r:id="rId30"/>
    <p:sldId id="353" r:id="rId31"/>
    <p:sldId id="342" r:id="rId32"/>
    <p:sldId id="351" r:id="rId33"/>
    <p:sldId id="352" r:id="rId34"/>
    <p:sldId id="332" r:id="rId35"/>
    <p:sldId id="320" r:id="rId36"/>
  </p:sldIdLst>
  <p:sldSz cx="9144000" cy="6858000" type="screen4x3"/>
  <p:notesSz cx="6858000" cy="9144000"/>
  <p:custShowLst>
    <p:custShow name="Custom Show 1" id="0">
      <p:sldLst/>
    </p:custShow>
  </p:custShowLst>
  <p:custDataLst>
    <p:tags r:id="rId38"/>
  </p:custDataLst>
  <p:defaultTextStyle>
    <a:defPPr>
      <a:defRPr lang="en-US"/>
    </a:defPPr>
    <a:lvl1pPr algn="l" rtl="0" eaLnBrk="0" fontAlgn="base" hangingPunct="0">
      <a:spcBef>
        <a:spcPct val="0"/>
      </a:spcBef>
      <a:spcAft>
        <a:spcPct val="0"/>
      </a:spcAft>
      <a:defRPr sz="2800" kern="1200">
        <a:solidFill>
          <a:schemeClr val="tx1"/>
        </a:solidFill>
        <a:latin typeface=".VnTime" pitchFamily="34" charset="0"/>
        <a:ea typeface="+mn-ea"/>
        <a:cs typeface="Arial" charset="0"/>
      </a:defRPr>
    </a:lvl1pPr>
    <a:lvl2pPr marL="457200" algn="l" rtl="0" eaLnBrk="0" fontAlgn="base" hangingPunct="0">
      <a:spcBef>
        <a:spcPct val="0"/>
      </a:spcBef>
      <a:spcAft>
        <a:spcPct val="0"/>
      </a:spcAft>
      <a:defRPr sz="2800" kern="1200">
        <a:solidFill>
          <a:schemeClr val="tx1"/>
        </a:solidFill>
        <a:latin typeface=".VnTime" pitchFamily="34" charset="0"/>
        <a:ea typeface="+mn-ea"/>
        <a:cs typeface="Arial" charset="0"/>
      </a:defRPr>
    </a:lvl2pPr>
    <a:lvl3pPr marL="914400" algn="l" rtl="0" eaLnBrk="0" fontAlgn="base" hangingPunct="0">
      <a:spcBef>
        <a:spcPct val="0"/>
      </a:spcBef>
      <a:spcAft>
        <a:spcPct val="0"/>
      </a:spcAft>
      <a:defRPr sz="2800" kern="1200">
        <a:solidFill>
          <a:schemeClr val="tx1"/>
        </a:solidFill>
        <a:latin typeface=".VnTime" pitchFamily="34" charset="0"/>
        <a:ea typeface="+mn-ea"/>
        <a:cs typeface="Arial" charset="0"/>
      </a:defRPr>
    </a:lvl3pPr>
    <a:lvl4pPr marL="1371600" algn="l" rtl="0" eaLnBrk="0" fontAlgn="base" hangingPunct="0">
      <a:spcBef>
        <a:spcPct val="0"/>
      </a:spcBef>
      <a:spcAft>
        <a:spcPct val="0"/>
      </a:spcAft>
      <a:defRPr sz="2800" kern="1200">
        <a:solidFill>
          <a:schemeClr val="tx1"/>
        </a:solidFill>
        <a:latin typeface=".VnTime" pitchFamily="34" charset="0"/>
        <a:ea typeface="+mn-ea"/>
        <a:cs typeface="Arial" charset="0"/>
      </a:defRPr>
    </a:lvl4pPr>
    <a:lvl5pPr marL="1828800" algn="l" rtl="0" eaLnBrk="0" fontAlgn="base" hangingPunct="0">
      <a:spcBef>
        <a:spcPct val="0"/>
      </a:spcBef>
      <a:spcAft>
        <a:spcPct val="0"/>
      </a:spcAft>
      <a:defRPr sz="2800" kern="1200">
        <a:solidFill>
          <a:schemeClr val="tx1"/>
        </a:solidFill>
        <a:latin typeface=".VnTime" pitchFamily="34" charset="0"/>
        <a:ea typeface="+mn-ea"/>
        <a:cs typeface="Arial" charset="0"/>
      </a:defRPr>
    </a:lvl5pPr>
    <a:lvl6pPr marL="2286000" algn="l" defTabSz="914400" rtl="0" eaLnBrk="1" latinLnBrk="0" hangingPunct="1">
      <a:defRPr sz="2800" kern="1200">
        <a:solidFill>
          <a:schemeClr val="tx1"/>
        </a:solidFill>
        <a:latin typeface=".VnTime" pitchFamily="34" charset="0"/>
        <a:ea typeface="+mn-ea"/>
        <a:cs typeface="Arial" charset="0"/>
      </a:defRPr>
    </a:lvl6pPr>
    <a:lvl7pPr marL="2743200" algn="l" defTabSz="914400" rtl="0" eaLnBrk="1" latinLnBrk="0" hangingPunct="1">
      <a:defRPr sz="2800" kern="1200">
        <a:solidFill>
          <a:schemeClr val="tx1"/>
        </a:solidFill>
        <a:latin typeface=".VnTime" pitchFamily="34" charset="0"/>
        <a:ea typeface="+mn-ea"/>
        <a:cs typeface="Arial" charset="0"/>
      </a:defRPr>
    </a:lvl7pPr>
    <a:lvl8pPr marL="3200400" algn="l" defTabSz="914400" rtl="0" eaLnBrk="1" latinLnBrk="0" hangingPunct="1">
      <a:defRPr sz="2800" kern="1200">
        <a:solidFill>
          <a:schemeClr val="tx1"/>
        </a:solidFill>
        <a:latin typeface=".VnTime" pitchFamily="34" charset="0"/>
        <a:ea typeface="+mn-ea"/>
        <a:cs typeface="Arial" charset="0"/>
      </a:defRPr>
    </a:lvl8pPr>
    <a:lvl9pPr marL="3657600" algn="l" defTabSz="914400" rtl="0" eaLnBrk="1" latinLnBrk="0" hangingPunct="1">
      <a:defRPr sz="2800" kern="1200">
        <a:solidFill>
          <a:schemeClr val="tx1"/>
        </a:solidFill>
        <a:latin typeface=".VnTime"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66FF33"/>
    <a:srgbClr val="FFCC66"/>
    <a:srgbClr val="FFFF00"/>
    <a:srgbClr val="F4448F"/>
    <a:srgbClr val="33CCFF"/>
    <a:srgbClr val="000000"/>
    <a:srgbClr val="FFFFFF"/>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74" autoAdjust="0"/>
    <p:restoredTop sz="94664" autoAdjust="0"/>
  </p:normalViewPr>
  <p:slideViewPr>
    <p:cSldViewPr>
      <p:cViewPr>
        <p:scale>
          <a:sx n="73" d="100"/>
          <a:sy n="73" d="100"/>
        </p:scale>
        <p:origin x="-111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cs typeface="+mn-cs"/>
              </a:defRPr>
            </a:lvl1pPr>
          </a:lstStyle>
          <a:p>
            <a:pPr>
              <a:defRPr/>
            </a:pPr>
            <a:endParaRPr lang="en-US"/>
          </a:p>
        </p:txBody>
      </p:sp>
      <p:sp>
        <p:nvSpPr>
          <p:cNvPr id="122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cs typeface="+mn-cs"/>
              </a:defRPr>
            </a:lvl1pPr>
          </a:lstStyle>
          <a:p>
            <a:pPr>
              <a:defRPr/>
            </a:pPr>
            <a:endParaRPr lang="en-US"/>
          </a:p>
        </p:txBody>
      </p:sp>
      <p:sp>
        <p:nvSpPr>
          <p:cNvPr id="419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cs typeface="+mn-cs"/>
              </a:defRPr>
            </a:lvl1pPr>
          </a:lstStyle>
          <a:p>
            <a:pPr>
              <a:defRPr/>
            </a:pPr>
            <a:endParaRPr lang="en-US"/>
          </a:p>
        </p:txBody>
      </p:sp>
      <p:sp>
        <p:nvSpPr>
          <p:cNvPr id="122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cs typeface="+mn-cs"/>
              </a:defRPr>
            </a:lvl1pPr>
          </a:lstStyle>
          <a:p>
            <a:pPr>
              <a:defRPr/>
            </a:pPr>
            <a:fld id="{D4B7FFC0-959F-4BED-8F50-0049F8B0E353}" type="slidenum">
              <a:rPr lang="en-US"/>
              <a:pPr>
                <a:defRPr/>
              </a:pPr>
              <a:t>‹#›</a:t>
            </a:fld>
            <a:endParaRPr lang="en-US"/>
          </a:p>
        </p:txBody>
      </p:sp>
    </p:spTree>
    <p:extLst>
      <p:ext uri="{BB962C8B-B14F-4D97-AF65-F5344CB8AC3E}">
        <p14:creationId xmlns:p14="http://schemas.microsoft.com/office/powerpoint/2010/main" val="29197499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fld id="{1382CA48-D936-477B-BB6F-6155A2FFCC19}" type="slidenum">
              <a:rPr lang="en-US" sz="1200">
                <a:latin typeface="Arial" charset="0"/>
              </a:rPr>
              <a:pPr/>
              <a:t>4</a:t>
            </a:fld>
            <a:endParaRPr lang="en-US" sz="1200">
              <a:latin typeface="Arial"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vi-VN"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fld id="{950CEA92-D807-4715-8353-B5D659EF93E3}" type="slidenum">
              <a:rPr lang="en-US" sz="1200">
                <a:latin typeface="Arial" charset="0"/>
              </a:rPr>
              <a:pPr/>
              <a:t>5</a:t>
            </a:fld>
            <a:endParaRPr lang="en-US" sz="1200">
              <a:latin typeface="Arial"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endParaRPr lang="vi-V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76DC8E-159D-4732-AE8E-B73EE0BF1FA4}" type="slidenum">
              <a:rPr lang="en-US"/>
              <a:pPr>
                <a:defRPr/>
              </a:pPr>
              <a:t>‹#›</a:t>
            </a:fld>
            <a:endParaRPr lang="en-US"/>
          </a:p>
        </p:txBody>
      </p:sp>
    </p:spTree>
    <p:extLst>
      <p:ext uri="{BB962C8B-B14F-4D97-AF65-F5344CB8AC3E}">
        <p14:creationId xmlns:p14="http://schemas.microsoft.com/office/powerpoint/2010/main" val="282797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91518C-7E3A-49DD-8F21-98397E2289C7}" type="slidenum">
              <a:rPr lang="en-US"/>
              <a:pPr>
                <a:defRPr/>
              </a:pPr>
              <a:t>‹#›</a:t>
            </a:fld>
            <a:endParaRPr lang="en-US"/>
          </a:p>
        </p:txBody>
      </p:sp>
    </p:spTree>
    <p:extLst>
      <p:ext uri="{BB962C8B-B14F-4D97-AF65-F5344CB8AC3E}">
        <p14:creationId xmlns:p14="http://schemas.microsoft.com/office/powerpoint/2010/main" val="2967165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13D4C9-B3DC-42FC-AC6E-4B989F712537}" type="slidenum">
              <a:rPr lang="en-US"/>
              <a:pPr>
                <a:defRPr/>
              </a:pPr>
              <a:t>‹#›</a:t>
            </a:fld>
            <a:endParaRPr lang="en-US"/>
          </a:p>
        </p:txBody>
      </p:sp>
    </p:spTree>
    <p:extLst>
      <p:ext uri="{BB962C8B-B14F-4D97-AF65-F5344CB8AC3E}">
        <p14:creationId xmlns:p14="http://schemas.microsoft.com/office/powerpoint/2010/main" val="2930014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518C35-F8E8-43B8-BAB3-01989082A1EE}" type="slidenum">
              <a:rPr lang="en-US"/>
              <a:pPr>
                <a:defRPr/>
              </a:pPr>
              <a:t>‹#›</a:t>
            </a:fld>
            <a:endParaRPr lang="en-US"/>
          </a:p>
        </p:txBody>
      </p:sp>
    </p:spTree>
    <p:extLst>
      <p:ext uri="{BB962C8B-B14F-4D97-AF65-F5344CB8AC3E}">
        <p14:creationId xmlns:p14="http://schemas.microsoft.com/office/powerpoint/2010/main" val="2013948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C41541-C6B3-460B-B585-95AF7D2D6CEA}" type="slidenum">
              <a:rPr lang="en-US"/>
              <a:pPr>
                <a:defRPr/>
              </a:pPr>
              <a:t>‹#›</a:t>
            </a:fld>
            <a:endParaRPr lang="en-US"/>
          </a:p>
        </p:txBody>
      </p:sp>
    </p:spTree>
    <p:extLst>
      <p:ext uri="{BB962C8B-B14F-4D97-AF65-F5344CB8AC3E}">
        <p14:creationId xmlns:p14="http://schemas.microsoft.com/office/powerpoint/2010/main" val="2896843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2CFA6A-C0EA-40AE-8436-550C0C1A01C3}" type="slidenum">
              <a:rPr lang="en-US"/>
              <a:pPr>
                <a:defRPr/>
              </a:pPr>
              <a:t>‹#›</a:t>
            </a:fld>
            <a:endParaRPr lang="en-US"/>
          </a:p>
        </p:txBody>
      </p:sp>
    </p:spTree>
    <p:extLst>
      <p:ext uri="{BB962C8B-B14F-4D97-AF65-F5344CB8AC3E}">
        <p14:creationId xmlns:p14="http://schemas.microsoft.com/office/powerpoint/2010/main" val="2496626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1C1EF1-49E5-484D-8446-22190F0F8885}" type="slidenum">
              <a:rPr lang="en-US"/>
              <a:pPr>
                <a:defRPr/>
              </a:pPr>
              <a:t>‹#›</a:t>
            </a:fld>
            <a:endParaRPr lang="en-US"/>
          </a:p>
        </p:txBody>
      </p:sp>
    </p:spTree>
    <p:extLst>
      <p:ext uri="{BB962C8B-B14F-4D97-AF65-F5344CB8AC3E}">
        <p14:creationId xmlns:p14="http://schemas.microsoft.com/office/powerpoint/2010/main" val="1609804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B8B20A4-030C-49CD-8A48-1DA22012A314}" type="slidenum">
              <a:rPr lang="en-US"/>
              <a:pPr>
                <a:defRPr/>
              </a:pPr>
              <a:t>‹#›</a:t>
            </a:fld>
            <a:endParaRPr lang="en-US"/>
          </a:p>
        </p:txBody>
      </p:sp>
    </p:spTree>
    <p:extLst>
      <p:ext uri="{BB962C8B-B14F-4D97-AF65-F5344CB8AC3E}">
        <p14:creationId xmlns:p14="http://schemas.microsoft.com/office/powerpoint/2010/main" val="1438427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1D6A3E4-650B-4C32-8E8E-822EA5B75044}" type="slidenum">
              <a:rPr lang="en-US"/>
              <a:pPr>
                <a:defRPr/>
              </a:pPr>
              <a:t>‹#›</a:t>
            </a:fld>
            <a:endParaRPr lang="en-US"/>
          </a:p>
        </p:txBody>
      </p:sp>
    </p:spTree>
    <p:extLst>
      <p:ext uri="{BB962C8B-B14F-4D97-AF65-F5344CB8AC3E}">
        <p14:creationId xmlns:p14="http://schemas.microsoft.com/office/powerpoint/2010/main" val="3572756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7FE1D06-B9C3-434B-B84B-9627CF51BA7C}" type="slidenum">
              <a:rPr lang="en-US"/>
              <a:pPr>
                <a:defRPr/>
              </a:pPr>
              <a:t>‹#›</a:t>
            </a:fld>
            <a:endParaRPr lang="en-US"/>
          </a:p>
        </p:txBody>
      </p:sp>
    </p:spTree>
    <p:extLst>
      <p:ext uri="{BB962C8B-B14F-4D97-AF65-F5344CB8AC3E}">
        <p14:creationId xmlns:p14="http://schemas.microsoft.com/office/powerpoint/2010/main" val="1356193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0F73A6-97B1-45D2-9197-3D99BBD52BAC}" type="slidenum">
              <a:rPr lang="en-US"/>
              <a:pPr>
                <a:defRPr/>
              </a:pPr>
              <a:t>‹#›</a:t>
            </a:fld>
            <a:endParaRPr lang="en-US"/>
          </a:p>
        </p:txBody>
      </p:sp>
    </p:spTree>
    <p:extLst>
      <p:ext uri="{BB962C8B-B14F-4D97-AF65-F5344CB8AC3E}">
        <p14:creationId xmlns:p14="http://schemas.microsoft.com/office/powerpoint/2010/main" val="2709203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3B5D5E-7232-4055-AE9A-7E296A373115}" type="slidenum">
              <a:rPr lang="en-US"/>
              <a:pPr>
                <a:defRPr/>
              </a:pPr>
              <a:t>‹#›</a:t>
            </a:fld>
            <a:endParaRPr lang="en-US"/>
          </a:p>
        </p:txBody>
      </p:sp>
    </p:spTree>
    <p:extLst>
      <p:ext uri="{BB962C8B-B14F-4D97-AF65-F5344CB8AC3E}">
        <p14:creationId xmlns:p14="http://schemas.microsoft.com/office/powerpoint/2010/main" val="36677704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DD6CBE-3F14-46FB-B69D-1D386DAFC320}" type="slidenum">
              <a:rPr lang="en-US"/>
              <a:pPr>
                <a:defRPr/>
              </a:pPr>
              <a:t>‹#›</a:t>
            </a:fld>
            <a:endParaRPr lang="en-US"/>
          </a:p>
        </p:txBody>
      </p:sp>
    </p:spTree>
    <p:extLst>
      <p:ext uri="{BB962C8B-B14F-4D97-AF65-F5344CB8AC3E}">
        <p14:creationId xmlns:p14="http://schemas.microsoft.com/office/powerpoint/2010/main" val="4162684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5BA09E-6E5B-4326-8E02-792FB06576F1}" type="slidenum">
              <a:rPr lang="en-US"/>
              <a:pPr>
                <a:defRPr/>
              </a:pPr>
              <a:t>‹#›</a:t>
            </a:fld>
            <a:endParaRPr lang="en-US"/>
          </a:p>
        </p:txBody>
      </p:sp>
    </p:spTree>
    <p:extLst>
      <p:ext uri="{BB962C8B-B14F-4D97-AF65-F5344CB8AC3E}">
        <p14:creationId xmlns:p14="http://schemas.microsoft.com/office/powerpoint/2010/main" val="1398164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0042DD-A149-4FC9-A6EE-6576EA796B05}" type="slidenum">
              <a:rPr lang="en-US"/>
              <a:pPr>
                <a:defRPr/>
              </a:pPr>
              <a:t>‹#›</a:t>
            </a:fld>
            <a:endParaRPr lang="en-US"/>
          </a:p>
        </p:txBody>
      </p:sp>
    </p:spTree>
    <p:extLst>
      <p:ext uri="{BB962C8B-B14F-4D97-AF65-F5344CB8AC3E}">
        <p14:creationId xmlns:p14="http://schemas.microsoft.com/office/powerpoint/2010/main" val="3387183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srgbClr val="000000"/>
              </a:solidFill>
              <a:latin typeface="Arial" charset="0"/>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srgbClr val="000000"/>
              </a:solidFill>
              <a:latin typeface="Arial" charset="0"/>
            </a:endParaRPr>
          </a:p>
        </p:txBody>
      </p:sp>
      <p:sp>
        <p:nvSpPr>
          <p:cNvPr id="61442"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61443"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p:txBody>
          <a:bodyPr/>
          <a:lstStyle>
            <a:lvl1pPr>
              <a:defRPr>
                <a:cs typeface="Arial" charset="0"/>
              </a:defRPr>
            </a:lvl1pPr>
          </a:lstStyle>
          <a:p>
            <a:pPr>
              <a:defRPr/>
            </a:pPr>
            <a:fld id="{FB8DB6E2-8259-40E0-8AC0-FCCC401485FB}" type="datetimeFigureOut">
              <a:rPr lang="en-US"/>
              <a:pPr>
                <a:defRPr/>
              </a:pPr>
              <a:t>4/2/2019</a:t>
            </a:fld>
            <a:endParaRPr lang="en-US"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cs typeface="Arial" charset="0"/>
              </a:defRPr>
            </a:lvl1pPr>
          </a:lstStyle>
          <a:p>
            <a:pPr>
              <a:defRPr/>
            </a:pPr>
            <a:endParaRPr lang="en-US" altLang="en-US"/>
          </a:p>
        </p:txBody>
      </p:sp>
      <p:sp>
        <p:nvSpPr>
          <p:cNvPr id="8" name="Rectangle 6"/>
          <p:cNvSpPr>
            <a:spLocks noGrp="1" noChangeArrowheads="1"/>
          </p:cNvSpPr>
          <p:nvPr>
            <p:ph type="sldNum" sz="quarter" idx="12"/>
          </p:nvPr>
        </p:nvSpPr>
        <p:spPr/>
        <p:txBody>
          <a:bodyPr/>
          <a:lstStyle>
            <a:lvl1pPr>
              <a:defRPr>
                <a:cs typeface="Arial" charset="0"/>
              </a:defRPr>
            </a:lvl1pPr>
          </a:lstStyle>
          <a:p>
            <a:pPr>
              <a:defRPr/>
            </a:pPr>
            <a:fld id="{913A7922-9043-4F4F-B5FB-633D17C04939}" type="slidenum">
              <a:rPr lang="en-US" altLang="en-US"/>
              <a:pPr>
                <a:defRPr/>
              </a:pPr>
              <a:t>‹#›</a:t>
            </a:fld>
            <a:endParaRPr lang="en-US" altLang="en-US"/>
          </a:p>
        </p:txBody>
      </p:sp>
    </p:spTree>
    <p:extLst>
      <p:ext uri="{BB962C8B-B14F-4D97-AF65-F5344CB8AC3E}">
        <p14:creationId xmlns:p14="http://schemas.microsoft.com/office/powerpoint/2010/main" val="915287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fld id="{FE0819CE-6FF0-4EAC-85DE-EED164095190}" type="datetimeFigureOut">
              <a:rPr lang="en-US"/>
              <a:pPr>
                <a:defRPr/>
              </a:pPr>
              <a:t>4/2/2019</a:t>
            </a:fld>
            <a:endParaRPr lang="en-US" alt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A8336565-9951-40C9-8993-263CD8AB43B7}" type="slidenum">
              <a:rPr lang="en-US" altLang="en-US"/>
              <a:pPr>
                <a:defRPr/>
              </a:pPr>
              <a:t>‹#›</a:t>
            </a:fld>
            <a:endParaRPr lang="en-US" altLang="en-US"/>
          </a:p>
        </p:txBody>
      </p:sp>
    </p:spTree>
    <p:extLst>
      <p:ext uri="{BB962C8B-B14F-4D97-AF65-F5344CB8AC3E}">
        <p14:creationId xmlns:p14="http://schemas.microsoft.com/office/powerpoint/2010/main" val="26798965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fld id="{F83BCB24-56F2-4E18-BB4B-A967725F4BF7}" type="datetimeFigureOut">
              <a:rPr lang="en-US"/>
              <a:pPr>
                <a:defRPr/>
              </a:pPr>
              <a:t>4/2/2019</a:t>
            </a:fld>
            <a:endParaRPr lang="en-US" alt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C0D4DBF3-B5CF-4BA8-A0E9-8E33A68A1ACE}" type="slidenum">
              <a:rPr lang="en-US" altLang="en-US"/>
              <a:pPr>
                <a:defRPr/>
              </a:pPr>
              <a:t>‹#›</a:t>
            </a:fld>
            <a:endParaRPr lang="en-US" altLang="en-US"/>
          </a:p>
        </p:txBody>
      </p:sp>
    </p:spTree>
    <p:extLst>
      <p:ext uri="{BB962C8B-B14F-4D97-AF65-F5344CB8AC3E}">
        <p14:creationId xmlns:p14="http://schemas.microsoft.com/office/powerpoint/2010/main" val="22521153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Arial" charset="0"/>
              </a:defRPr>
            </a:lvl1pPr>
          </a:lstStyle>
          <a:p>
            <a:pPr>
              <a:defRPr/>
            </a:pPr>
            <a:fld id="{7A6302DD-89CF-4D9F-ADD0-4242D8762223}" type="datetimeFigureOut">
              <a:rPr lang="en-US"/>
              <a:pPr>
                <a:defRPr/>
              </a:pPr>
              <a:t>4/2/2019</a:t>
            </a:fld>
            <a:endParaRPr lang="en-US" alt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7501229D-1C51-4F6F-8FED-84AEB0A05A2A}" type="slidenum">
              <a:rPr lang="en-US" altLang="en-US"/>
              <a:pPr>
                <a:defRPr/>
              </a:pPr>
              <a:t>‹#›</a:t>
            </a:fld>
            <a:endParaRPr lang="en-US" altLang="en-US"/>
          </a:p>
        </p:txBody>
      </p:sp>
    </p:spTree>
    <p:extLst>
      <p:ext uri="{BB962C8B-B14F-4D97-AF65-F5344CB8AC3E}">
        <p14:creationId xmlns:p14="http://schemas.microsoft.com/office/powerpoint/2010/main" val="32828916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cs typeface="Arial" charset="0"/>
              </a:defRPr>
            </a:lvl1pPr>
          </a:lstStyle>
          <a:p>
            <a:pPr>
              <a:defRPr/>
            </a:pPr>
            <a:fld id="{2EF6C543-86A5-4F59-A718-59DE6CDDEEC7}" type="datetimeFigureOut">
              <a:rPr lang="en-US"/>
              <a:pPr>
                <a:defRPr/>
              </a:pPr>
              <a:t>4/2/2019</a:t>
            </a:fld>
            <a:endParaRPr lang="en-US" altLang="en-US"/>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9277BF15-577D-4F04-AA55-6F0A761919AC}" type="slidenum">
              <a:rPr lang="en-US" altLang="en-US"/>
              <a:pPr>
                <a:defRPr/>
              </a:pPr>
              <a:t>‹#›</a:t>
            </a:fld>
            <a:endParaRPr lang="en-US" altLang="en-US"/>
          </a:p>
        </p:txBody>
      </p:sp>
    </p:spTree>
    <p:extLst>
      <p:ext uri="{BB962C8B-B14F-4D97-AF65-F5344CB8AC3E}">
        <p14:creationId xmlns:p14="http://schemas.microsoft.com/office/powerpoint/2010/main" val="21976116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cs typeface="Arial" charset="0"/>
              </a:defRPr>
            </a:lvl1pPr>
          </a:lstStyle>
          <a:p>
            <a:pPr>
              <a:defRPr/>
            </a:pPr>
            <a:fld id="{A9EA43BA-FED7-4977-9825-94FE68DC47FC}" type="datetimeFigureOut">
              <a:rPr lang="en-US"/>
              <a:pPr>
                <a:defRPr/>
              </a:pPr>
              <a:t>4/2/2019</a:t>
            </a:fld>
            <a:endParaRPr lang="en-US" altLang="en-US"/>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34CAC279-C8D3-44BB-B868-98DE02DEF668}" type="slidenum">
              <a:rPr lang="en-US" altLang="en-US"/>
              <a:pPr>
                <a:defRPr/>
              </a:pPr>
              <a:t>‹#›</a:t>
            </a:fld>
            <a:endParaRPr lang="en-US" altLang="en-US"/>
          </a:p>
        </p:txBody>
      </p:sp>
    </p:spTree>
    <p:extLst>
      <p:ext uri="{BB962C8B-B14F-4D97-AF65-F5344CB8AC3E}">
        <p14:creationId xmlns:p14="http://schemas.microsoft.com/office/powerpoint/2010/main" val="6474074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fld id="{30585604-A1D5-4AE6-BC60-5E8A7D387D49}" type="datetimeFigureOut">
              <a:rPr lang="en-US"/>
              <a:pPr>
                <a:defRPr/>
              </a:pPr>
              <a:t>4/2/2019</a:t>
            </a:fld>
            <a:endParaRPr lang="en-US" altLang="en-US"/>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FA20580C-E33B-4B0D-8E0D-EC6888318D2C}" type="slidenum">
              <a:rPr lang="en-US" altLang="en-US"/>
              <a:pPr>
                <a:defRPr/>
              </a:pPr>
              <a:t>‹#›</a:t>
            </a:fld>
            <a:endParaRPr lang="en-US" altLang="en-US"/>
          </a:p>
        </p:txBody>
      </p:sp>
    </p:spTree>
    <p:extLst>
      <p:ext uri="{BB962C8B-B14F-4D97-AF65-F5344CB8AC3E}">
        <p14:creationId xmlns:p14="http://schemas.microsoft.com/office/powerpoint/2010/main" val="1616857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01CCA7-B5BE-4F07-90BC-98C2BBB90A5F}" type="slidenum">
              <a:rPr lang="en-US"/>
              <a:pPr>
                <a:defRPr/>
              </a:pPr>
              <a:t>‹#›</a:t>
            </a:fld>
            <a:endParaRPr lang="en-US"/>
          </a:p>
        </p:txBody>
      </p:sp>
    </p:spTree>
    <p:extLst>
      <p:ext uri="{BB962C8B-B14F-4D97-AF65-F5344CB8AC3E}">
        <p14:creationId xmlns:p14="http://schemas.microsoft.com/office/powerpoint/2010/main" val="6402407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fld id="{697E57F5-A963-4F71-A5C9-7C4A460C5AFD}" type="datetimeFigureOut">
              <a:rPr lang="en-US"/>
              <a:pPr>
                <a:defRPr/>
              </a:pPr>
              <a:t>4/2/2019</a:t>
            </a:fld>
            <a:endParaRPr lang="en-US" alt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A7F7798D-42C4-4F15-BD3F-493D07A46BC9}" type="slidenum">
              <a:rPr lang="en-US" altLang="en-US"/>
              <a:pPr>
                <a:defRPr/>
              </a:pPr>
              <a:t>‹#›</a:t>
            </a:fld>
            <a:endParaRPr lang="en-US" altLang="en-US"/>
          </a:p>
        </p:txBody>
      </p:sp>
    </p:spTree>
    <p:extLst>
      <p:ext uri="{BB962C8B-B14F-4D97-AF65-F5344CB8AC3E}">
        <p14:creationId xmlns:p14="http://schemas.microsoft.com/office/powerpoint/2010/main" val="2523222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fld id="{17996F17-0D43-4780-BCCC-2161ABCE7C6A}" type="datetimeFigureOut">
              <a:rPr lang="en-US"/>
              <a:pPr>
                <a:defRPr/>
              </a:pPr>
              <a:t>4/2/2019</a:t>
            </a:fld>
            <a:endParaRPr lang="en-US" alt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D3EBD3AF-F62A-48A6-9D5E-67C7C6DE935F}" type="slidenum">
              <a:rPr lang="en-US" altLang="en-US"/>
              <a:pPr>
                <a:defRPr/>
              </a:pPr>
              <a:t>‹#›</a:t>
            </a:fld>
            <a:endParaRPr lang="en-US" altLang="en-US"/>
          </a:p>
        </p:txBody>
      </p:sp>
    </p:spTree>
    <p:extLst>
      <p:ext uri="{BB962C8B-B14F-4D97-AF65-F5344CB8AC3E}">
        <p14:creationId xmlns:p14="http://schemas.microsoft.com/office/powerpoint/2010/main" val="5104613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fld id="{CCA2DB01-EE00-484C-B122-2170034801A9}" type="datetimeFigureOut">
              <a:rPr lang="en-US"/>
              <a:pPr>
                <a:defRPr/>
              </a:pPr>
              <a:t>4/2/2019</a:t>
            </a:fld>
            <a:endParaRPr lang="en-US" alt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B4B740F3-D754-41FD-B94A-0B097C0F1279}" type="slidenum">
              <a:rPr lang="en-US" altLang="en-US"/>
              <a:pPr>
                <a:defRPr/>
              </a:pPr>
              <a:t>‹#›</a:t>
            </a:fld>
            <a:endParaRPr lang="en-US" altLang="en-US"/>
          </a:p>
        </p:txBody>
      </p:sp>
    </p:spTree>
    <p:extLst>
      <p:ext uri="{BB962C8B-B14F-4D97-AF65-F5344CB8AC3E}">
        <p14:creationId xmlns:p14="http://schemas.microsoft.com/office/powerpoint/2010/main" val="39849514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fld id="{AB0E5B5A-CC2C-4C1B-AC92-B8D1823F055A}" type="datetimeFigureOut">
              <a:rPr lang="en-US"/>
              <a:pPr>
                <a:defRPr/>
              </a:pPr>
              <a:t>4/2/2019</a:t>
            </a:fld>
            <a:endParaRPr lang="en-US" alt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69026B6F-A232-4659-890B-8C76EA2588B7}" type="slidenum">
              <a:rPr lang="en-US" altLang="en-US"/>
              <a:pPr>
                <a:defRPr/>
              </a:pPr>
              <a:t>‹#›</a:t>
            </a:fld>
            <a:endParaRPr lang="en-US" altLang="en-US"/>
          </a:p>
        </p:txBody>
      </p:sp>
    </p:spTree>
    <p:extLst>
      <p:ext uri="{BB962C8B-B14F-4D97-AF65-F5344CB8AC3E}">
        <p14:creationId xmlns:p14="http://schemas.microsoft.com/office/powerpoint/2010/main" val="3615008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5F6CE3-95BE-4592-BD93-5A07ADD3E8AD}" type="slidenum">
              <a:rPr lang="en-US"/>
              <a:pPr>
                <a:defRPr/>
              </a:pPr>
              <a:t>‹#›</a:t>
            </a:fld>
            <a:endParaRPr lang="en-US"/>
          </a:p>
        </p:txBody>
      </p:sp>
    </p:spTree>
    <p:extLst>
      <p:ext uri="{BB962C8B-B14F-4D97-AF65-F5344CB8AC3E}">
        <p14:creationId xmlns:p14="http://schemas.microsoft.com/office/powerpoint/2010/main" val="1056784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40AA753-3F86-476F-9D6F-B6FEA255A6E8}" type="slidenum">
              <a:rPr lang="en-US"/>
              <a:pPr>
                <a:defRPr/>
              </a:pPr>
              <a:t>‹#›</a:t>
            </a:fld>
            <a:endParaRPr lang="en-US"/>
          </a:p>
        </p:txBody>
      </p:sp>
    </p:spTree>
    <p:extLst>
      <p:ext uri="{BB962C8B-B14F-4D97-AF65-F5344CB8AC3E}">
        <p14:creationId xmlns:p14="http://schemas.microsoft.com/office/powerpoint/2010/main" val="1221185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8D2E5B7-B611-48E6-B82C-754D4BDD5A8F}" type="slidenum">
              <a:rPr lang="en-US"/>
              <a:pPr>
                <a:defRPr/>
              </a:pPr>
              <a:t>‹#›</a:t>
            </a:fld>
            <a:endParaRPr lang="en-US"/>
          </a:p>
        </p:txBody>
      </p:sp>
    </p:spTree>
    <p:extLst>
      <p:ext uri="{BB962C8B-B14F-4D97-AF65-F5344CB8AC3E}">
        <p14:creationId xmlns:p14="http://schemas.microsoft.com/office/powerpoint/2010/main" val="2137979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FE77769-D71F-4590-B3E4-375D21BB0D1C}" type="slidenum">
              <a:rPr lang="en-US"/>
              <a:pPr>
                <a:defRPr/>
              </a:pPr>
              <a:t>‹#›</a:t>
            </a:fld>
            <a:endParaRPr lang="en-US"/>
          </a:p>
        </p:txBody>
      </p:sp>
    </p:spTree>
    <p:extLst>
      <p:ext uri="{BB962C8B-B14F-4D97-AF65-F5344CB8AC3E}">
        <p14:creationId xmlns:p14="http://schemas.microsoft.com/office/powerpoint/2010/main" val="120635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7EAFF4C-A09B-4024-99D6-164FEB28130E}" type="slidenum">
              <a:rPr lang="en-US"/>
              <a:pPr>
                <a:defRPr/>
              </a:pPr>
              <a:t>‹#›</a:t>
            </a:fld>
            <a:endParaRPr lang="en-US"/>
          </a:p>
        </p:txBody>
      </p:sp>
    </p:spTree>
    <p:extLst>
      <p:ext uri="{BB962C8B-B14F-4D97-AF65-F5344CB8AC3E}">
        <p14:creationId xmlns:p14="http://schemas.microsoft.com/office/powerpoint/2010/main" val="2230866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4A9BD9-E1B0-4613-894D-30F62D601BC5}" type="slidenum">
              <a:rPr lang="en-US"/>
              <a:pPr>
                <a:defRPr/>
              </a:pPr>
              <a:t>‹#›</a:t>
            </a:fld>
            <a:endParaRPr lang="en-US"/>
          </a:p>
        </p:txBody>
      </p:sp>
    </p:spTree>
    <p:extLst>
      <p:ext uri="{BB962C8B-B14F-4D97-AF65-F5344CB8AC3E}">
        <p14:creationId xmlns:p14="http://schemas.microsoft.com/office/powerpoint/2010/main" val="837818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3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atin typeface="+mn-lt"/>
                <a:cs typeface="+mn-cs"/>
              </a:defRPr>
            </a:lvl1pPr>
          </a:lstStyle>
          <a:p>
            <a:pPr>
              <a:defRPr/>
            </a:pPr>
            <a:endParaRPr lang="en-US"/>
          </a:p>
        </p:txBody>
      </p:sp>
      <p:sp>
        <p:nvSpPr>
          <p:cNvPr id="63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mn-lt"/>
                <a:cs typeface="+mn-cs"/>
              </a:defRPr>
            </a:lvl1pPr>
          </a:lstStyle>
          <a:p>
            <a:pPr>
              <a:defRPr/>
            </a:pPr>
            <a:endParaRPr lang="en-US"/>
          </a:p>
        </p:txBody>
      </p:sp>
      <p:sp>
        <p:nvSpPr>
          <p:cNvPr id="63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atin typeface="+mn-lt"/>
                <a:cs typeface="+mn-cs"/>
              </a:defRPr>
            </a:lvl1pPr>
          </a:lstStyle>
          <a:p>
            <a:pPr>
              <a:defRPr/>
            </a:pPr>
            <a:fld id="{E5B86F01-EFD5-4F0A-B235-444A15E1A5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69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atin typeface="+mn-lt"/>
                <a:cs typeface="+mn-cs"/>
              </a:defRPr>
            </a:lvl1pPr>
          </a:lstStyle>
          <a:p>
            <a:pPr>
              <a:defRPr/>
            </a:pPr>
            <a:endParaRPr lang="en-US"/>
          </a:p>
        </p:txBody>
      </p:sp>
      <p:sp>
        <p:nvSpPr>
          <p:cNvPr id="1269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mn-lt"/>
                <a:cs typeface="+mn-cs"/>
              </a:defRPr>
            </a:lvl1pPr>
          </a:lstStyle>
          <a:p>
            <a:pPr>
              <a:defRPr/>
            </a:pPr>
            <a:endParaRPr lang="en-US"/>
          </a:p>
        </p:txBody>
      </p:sp>
      <p:sp>
        <p:nvSpPr>
          <p:cNvPr id="1269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atin typeface="+mn-lt"/>
                <a:cs typeface="+mn-cs"/>
              </a:defRPr>
            </a:lvl1pPr>
          </a:lstStyle>
          <a:p>
            <a:pPr>
              <a:defRPr/>
            </a:pPr>
            <a:fld id="{473C2A2A-9151-4B7A-AEE8-7C2444ABD06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0420"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000000"/>
                </a:solidFill>
                <a:latin typeface="+mj-lt"/>
                <a:cs typeface="+mn-cs"/>
              </a:defRPr>
            </a:lvl1pPr>
          </a:lstStyle>
          <a:p>
            <a:pPr eaLnBrk="1" hangingPunct="1">
              <a:defRPr/>
            </a:pPr>
            <a:fld id="{502A3E96-4E01-48EA-AE8B-52D30DDDD277}" type="datetimeFigureOut">
              <a:rPr lang="en-US"/>
              <a:pPr eaLnBrk="1" hangingPunct="1">
                <a:defRPr/>
              </a:pPr>
              <a:t>4/2/2019</a:t>
            </a:fld>
            <a:endParaRPr lang="en-US" altLang="en-US"/>
          </a:p>
        </p:txBody>
      </p:sp>
      <p:sp>
        <p:nvSpPr>
          <p:cNvPr id="60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cs typeface="+mn-cs"/>
              </a:defRPr>
            </a:lvl1pPr>
          </a:lstStyle>
          <a:p>
            <a:pPr eaLnBrk="1" hangingPunct="1">
              <a:defRPr/>
            </a:pPr>
            <a:endParaRPr lang="en-US" altLang="en-US"/>
          </a:p>
        </p:txBody>
      </p:sp>
      <p:sp>
        <p:nvSpPr>
          <p:cNvPr id="60422"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00"/>
                </a:solidFill>
                <a:latin typeface="+mj-lt"/>
                <a:cs typeface="+mn-cs"/>
              </a:defRPr>
            </a:lvl1pPr>
          </a:lstStyle>
          <a:p>
            <a:pPr eaLnBrk="1" hangingPunct="1">
              <a:defRPr/>
            </a:pPr>
            <a:fld id="{068C4490-D5E4-4133-B72C-1690C97D97A9}" type="slidenum">
              <a:rPr lang="en-US" altLang="en-US"/>
              <a:pPr eaLnBrk="1" hangingPunct="1">
                <a:defRPr/>
              </a:pPr>
              <a:t>‹#›</a:t>
            </a:fld>
            <a:endParaRPr lang="en-US" altLang="en-US"/>
          </a:p>
        </p:txBody>
      </p:sp>
      <p:sp>
        <p:nvSpPr>
          <p:cNvPr id="2055" name="Freeform 7"/>
          <p:cNvSpPr>
            <a:spLocks noChangeArrowheads="1"/>
          </p:cNvSpPr>
          <p:nvPr/>
        </p:nvSpPr>
        <p:spPr bwMode="auto">
          <a:xfrm>
            <a:off x="381000" y="228600"/>
            <a:ext cx="8229600" cy="609600"/>
          </a:xfrm>
          <a:custGeom>
            <a:avLst/>
            <a:gdLst>
              <a:gd name="T0" fmla="*/ 0 w 1000"/>
              <a:gd name="T1" fmla="*/ 3716121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srgbClr val="000000"/>
              </a:solidFill>
              <a:latin typeface="Arial" charset="0"/>
            </a:endParaRPr>
          </a:p>
        </p:txBody>
      </p:sp>
      <p:sp>
        <p:nvSpPr>
          <p:cNvPr id="2056" name="Line 8"/>
          <p:cNvSpPr>
            <a:spLocks noChangeShapeType="1"/>
          </p:cNvSpPr>
          <p:nvPr/>
        </p:nvSpPr>
        <p:spPr bwMode="auto">
          <a:xfrm>
            <a:off x="457200" y="61722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srgbClr val="000000"/>
              </a:solidFill>
              <a:latin typeface="Arial" charset="0"/>
            </a:endParaRPr>
          </a:p>
        </p:txBody>
      </p:sp>
    </p:spTree>
    <p:extLst>
      <p:ext uri="{BB962C8B-B14F-4D97-AF65-F5344CB8AC3E}">
        <p14:creationId xmlns:p14="http://schemas.microsoft.com/office/powerpoint/2010/main" val="366784977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9.xml"/><Relationship Id="rId7" Type="http://schemas.openxmlformats.org/officeDocument/2006/relationships/image" Target="../media/image1.w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wmf"/><Relationship Id="rId4" Type="http://schemas.openxmlformats.org/officeDocument/2006/relationships/audio" Target="../media/audio1.wav"/><Relationship Id="rId9"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wm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7" Type="http://schemas.openxmlformats.org/officeDocument/2006/relationships/image" Target="../media/image24.jpe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9.jpeg"/><Relationship Id="rId16"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jpe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 Id="rId1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8.xml"/><Relationship Id="rId1" Type="http://schemas.openxmlformats.org/officeDocument/2006/relationships/vmlDrawing" Target="../drawings/vmlDrawing2.vml"/><Relationship Id="rId4" Type="http://schemas.openxmlformats.org/officeDocument/2006/relationships/image" Target="../media/image36.wmf"/></Relationships>
</file>

<file path=ppt/slides/_rels/slide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8.xml"/><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2.gif"/><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11.wmf"/><Relationship Id="rId5" Type="http://schemas.openxmlformats.org/officeDocument/2006/relationships/image" Target="../media/image51.wmf"/><Relationship Id="rId4" Type="http://schemas.openxmlformats.org/officeDocument/2006/relationships/oleObject" Target="../embeddings/oleObject3.bin"/></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wmf"/><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WordArt 4"/>
          <p:cNvSpPr>
            <a:spLocks noChangeArrowheads="1" noChangeShapeType="1" noTextEdit="1"/>
          </p:cNvSpPr>
          <p:nvPr/>
        </p:nvSpPr>
        <p:spPr bwMode="auto">
          <a:xfrm>
            <a:off x="1295400" y="304800"/>
            <a:ext cx="6629400" cy="533400"/>
          </a:xfrm>
          <a:prstGeom prst="rect">
            <a:avLst/>
          </a:prstGeom>
        </p:spPr>
        <p:txBody>
          <a:bodyPr wrap="none" fromWordArt="1">
            <a:prstTxWarp prst="textPlain">
              <a:avLst>
                <a:gd name="adj" fmla="val 48958"/>
              </a:avLst>
            </a:prstTxWarp>
          </a:bodyPr>
          <a:lstStyle/>
          <a:p>
            <a:pPr algn="ctr" eaLnBrk="1" hangingPunct="1"/>
            <a:r>
              <a:rPr lang="vi-VN" sz="1000" b="1" kern="10">
                <a:ln w="9525">
                  <a:solidFill>
                    <a:srgbClr val="0000CC"/>
                  </a:solidFill>
                  <a:prstDash val="lgDash"/>
                  <a:round/>
                  <a:headEnd/>
                  <a:tailEnd/>
                </a:ln>
                <a:solidFill>
                  <a:srgbClr val="0000FF"/>
                </a:solidFill>
                <a:latin typeface="Times New Roman"/>
                <a:cs typeface="Times New Roman"/>
              </a:rPr>
              <a:t>PHÒNG GD&amp;ĐT QUẬN LONG BIÊN</a:t>
            </a:r>
          </a:p>
          <a:p>
            <a:pPr algn="ctr" eaLnBrk="1" hangingPunct="1"/>
            <a:r>
              <a:rPr lang="vi-VN" sz="1000" b="1" kern="10">
                <a:ln w="9525">
                  <a:solidFill>
                    <a:srgbClr val="0000CC"/>
                  </a:solidFill>
                  <a:prstDash val="lgDash"/>
                  <a:round/>
                  <a:headEnd/>
                  <a:tailEnd/>
                </a:ln>
                <a:solidFill>
                  <a:srgbClr val="0000FF"/>
                </a:solidFill>
                <a:latin typeface="Times New Roman"/>
                <a:cs typeface="Times New Roman"/>
              </a:rPr>
              <a:t>TRƯỜNG THCS LONG BIÊN</a:t>
            </a:r>
            <a:endParaRPr lang="en-US" sz="1000" b="1" kern="10">
              <a:ln w="9525">
                <a:solidFill>
                  <a:srgbClr val="0000CC"/>
                </a:solidFill>
                <a:prstDash val="lgDash"/>
                <a:round/>
                <a:headEnd/>
                <a:tailEnd/>
              </a:ln>
              <a:solidFill>
                <a:srgbClr val="0000FF"/>
              </a:solidFill>
              <a:latin typeface="Times New Roman"/>
              <a:cs typeface="Times New Roman"/>
            </a:endParaRPr>
          </a:p>
        </p:txBody>
      </p:sp>
      <p:sp>
        <p:nvSpPr>
          <p:cNvPr id="41989" name="Text Box 5"/>
          <p:cNvSpPr txBox="1">
            <a:spLocks noChangeArrowheads="1"/>
          </p:cNvSpPr>
          <p:nvPr/>
        </p:nvSpPr>
        <p:spPr bwMode="auto">
          <a:xfrm>
            <a:off x="2462213" y="2209800"/>
            <a:ext cx="658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3" tIns="45685" rIns="91363" bIns="45685">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defRPr/>
            </a:pPr>
            <a:r>
              <a:rPr lang="en-US" sz="2400" smtClean="0">
                <a:solidFill>
                  <a:srgbClr val="FFFF00"/>
                </a:solidFill>
                <a:latin typeface="Tahoma" pitchFamily="34" charset="0"/>
                <a:sym typeface="Webdings" pitchFamily="18" charset="2"/>
              </a:rPr>
              <a:t></a:t>
            </a:r>
            <a:endParaRPr lang="en-US" sz="2400" smtClean="0">
              <a:solidFill>
                <a:srgbClr val="FFFF00"/>
              </a:solidFill>
              <a:latin typeface="Tahoma" pitchFamily="34" charset="0"/>
            </a:endParaRPr>
          </a:p>
        </p:txBody>
      </p:sp>
      <p:sp>
        <p:nvSpPr>
          <p:cNvPr id="41990" name="Text Box 6"/>
          <p:cNvSpPr txBox="1">
            <a:spLocks noChangeArrowheads="1"/>
          </p:cNvSpPr>
          <p:nvPr/>
        </p:nvSpPr>
        <p:spPr bwMode="auto">
          <a:xfrm>
            <a:off x="2971800" y="2209800"/>
            <a:ext cx="658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363" tIns="45685" rIns="91363" bIns="45685">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defRPr/>
            </a:pPr>
            <a:r>
              <a:rPr lang="en-US" sz="2400" smtClean="0">
                <a:solidFill>
                  <a:srgbClr val="FFFF00"/>
                </a:solidFill>
                <a:latin typeface="Tahoma" pitchFamily="34" charset="0"/>
                <a:sym typeface="Webdings" pitchFamily="18" charset="2"/>
              </a:rPr>
              <a:t></a:t>
            </a:r>
            <a:endParaRPr lang="en-US" sz="2400" smtClean="0">
              <a:solidFill>
                <a:srgbClr val="FFFF00"/>
              </a:solidFill>
              <a:latin typeface="Tahoma" pitchFamily="34" charset="0"/>
            </a:endParaRPr>
          </a:p>
        </p:txBody>
      </p:sp>
      <p:sp>
        <p:nvSpPr>
          <p:cNvPr id="41991" name="Text Box 7"/>
          <p:cNvSpPr txBox="1">
            <a:spLocks noChangeArrowheads="1"/>
          </p:cNvSpPr>
          <p:nvPr/>
        </p:nvSpPr>
        <p:spPr bwMode="auto">
          <a:xfrm>
            <a:off x="3446463" y="2209800"/>
            <a:ext cx="658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363" tIns="45685" rIns="91363" bIns="45685">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defRPr/>
            </a:pPr>
            <a:r>
              <a:rPr lang="en-US" sz="2400" smtClean="0">
                <a:solidFill>
                  <a:srgbClr val="FFFF00"/>
                </a:solidFill>
                <a:latin typeface="Tahoma" pitchFamily="34" charset="0"/>
                <a:sym typeface="Webdings" pitchFamily="18" charset="2"/>
              </a:rPr>
              <a:t></a:t>
            </a:r>
            <a:endParaRPr lang="en-US" sz="2400" smtClean="0">
              <a:solidFill>
                <a:srgbClr val="FFFF00"/>
              </a:solidFill>
              <a:latin typeface="Tahoma" pitchFamily="34" charset="0"/>
            </a:endParaRPr>
          </a:p>
        </p:txBody>
      </p:sp>
      <p:sp>
        <p:nvSpPr>
          <p:cNvPr id="41992" name="Text Box 8"/>
          <p:cNvSpPr txBox="1">
            <a:spLocks noChangeArrowheads="1"/>
          </p:cNvSpPr>
          <p:nvPr/>
        </p:nvSpPr>
        <p:spPr bwMode="auto">
          <a:xfrm>
            <a:off x="3938588" y="2209800"/>
            <a:ext cx="66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363" tIns="45685" rIns="91363" bIns="45685">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defRPr/>
            </a:pPr>
            <a:r>
              <a:rPr lang="en-US" sz="2400" smtClean="0">
                <a:solidFill>
                  <a:srgbClr val="FFFF00"/>
                </a:solidFill>
                <a:latin typeface="Tahoma" pitchFamily="34" charset="0"/>
                <a:sym typeface="Webdings" pitchFamily="18" charset="2"/>
              </a:rPr>
              <a:t></a:t>
            </a:r>
            <a:endParaRPr lang="en-US" sz="2400" smtClean="0">
              <a:solidFill>
                <a:srgbClr val="FFFF00"/>
              </a:solidFill>
              <a:latin typeface="Tahoma" pitchFamily="34" charset="0"/>
            </a:endParaRPr>
          </a:p>
        </p:txBody>
      </p:sp>
      <p:sp>
        <p:nvSpPr>
          <p:cNvPr id="41993" name="Text Box 9"/>
          <p:cNvSpPr txBox="1">
            <a:spLocks noChangeArrowheads="1"/>
          </p:cNvSpPr>
          <p:nvPr/>
        </p:nvSpPr>
        <p:spPr bwMode="auto">
          <a:xfrm>
            <a:off x="4430713" y="2209800"/>
            <a:ext cx="66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363" tIns="45685" rIns="91363" bIns="45685">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defRPr/>
            </a:pPr>
            <a:r>
              <a:rPr lang="en-US" sz="2400" smtClean="0">
                <a:solidFill>
                  <a:srgbClr val="FFFF00"/>
                </a:solidFill>
                <a:latin typeface="Tahoma" pitchFamily="34" charset="0"/>
                <a:sym typeface="Webdings" pitchFamily="18" charset="2"/>
              </a:rPr>
              <a:t></a:t>
            </a:r>
            <a:endParaRPr lang="en-US" sz="2400" smtClean="0">
              <a:solidFill>
                <a:srgbClr val="FFFF00"/>
              </a:solidFill>
              <a:latin typeface="Tahoma" pitchFamily="34" charset="0"/>
            </a:endParaRPr>
          </a:p>
        </p:txBody>
      </p:sp>
      <p:sp>
        <p:nvSpPr>
          <p:cNvPr id="41994" name="Text Box 10"/>
          <p:cNvSpPr txBox="1">
            <a:spLocks noChangeArrowheads="1"/>
          </p:cNvSpPr>
          <p:nvPr/>
        </p:nvSpPr>
        <p:spPr bwMode="auto">
          <a:xfrm>
            <a:off x="4994275" y="2209800"/>
            <a:ext cx="658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363" tIns="45685" rIns="91363" bIns="45685">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defRPr/>
            </a:pPr>
            <a:r>
              <a:rPr lang="en-US" sz="2400" smtClean="0">
                <a:solidFill>
                  <a:srgbClr val="FFFF00"/>
                </a:solidFill>
                <a:latin typeface="Tahoma" pitchFamily="34" charset="0"/>
                <a:sym typeface="Webdings" pitchFamily="18" charset="2"/>
              </a:rPr>
              <a:t></a:t>
            </a:r>
            <a:endParaRPr lang="en-US" sz="2400" smtClean="0">
              <a:solidFill>
                <a:srgbClr val="FFFF00"/>
              </a:solidFill>
              <a:latin typeface="Tahoma" pitchFamily="34" charset="0"/>
            </a:endParaRPr>
          </a:p>
        </p:txBody>
      </p:sp>
      <p:sp>
        <p:nvSpPr>
          <p:cNvPr id="41995" name="Text Box 11"/>
          <p:cNvSpPr txBox="1">
            <a:spLocks noChangeArrowheads="1"/>
          </p:cNvSpPr>
          <p:nvPr/>
        </p:nvSpPr>
        <p:spPr bwMode="auto">
          <a:xfrm>
            <a:off x="5486400" y="2209800"/>
            <a:ext cx="658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363" tIns="45685" rIns="91363" bIns="45685">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defRPr/>
            </a:pPr>
            <a:r>
              <a:rPr lang="en-US" sz="2400" smtClean="0">
                <a:solidFill>
                  <a:srgbClr val="FFFF00"/>
                </a:solidFill>
                <a:latin typeface="Tahoma" pitchFamily="34" charset="0"/>
                <a:sym typeface="Webdings" pitchFamily="18" charset="2"/>
              </a:rPr>
              <a:t></a:t>
            </a:r>
            <a:endParaRPr lang="en-US" sz="2400" smtClean="0">
              <a:solidFill>
                <a:srgbClr val="FFFF00"/>
              </a:solidFill>
              <a:latin typeface="Tahoma" pitchFamily="34" charset="0"/>
            </a:endParaRPr>
          </a:p>
        </p:txBody>
      </p:sp>
      <p:sp>
        <p:nvSpPr>
          <p:cNvPr id="41997" name="WordArt 13"/>
          <p:cNvSpPr>
            <a:spLocks noChangeArrowheads="1" noChangeShapeType="1" noTextEdit="1"/>
          </p:cNvSpPr>
          <p:nvPr/>
        </p:nvSpPr>
        <p:spPr bwMode="auto">
          <a:xfrm>
            <a:off x="2057400" y="4953000"/>
            <a:ext cx="5275263" cy="9906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00"/>
              </a:extrusionClr>
            </a:sp3d>
          </a:bodyPr>
          <a:lstStyle/>
          <a:p>
            <a:pPr algn="ctr" eaLnBrk="1" hangingPunct="1"/>
            <a:r>
              <a:rPr lang="en-US" sz="3600" b="1" kern="10">
                <a:ln w="9525">
                  <a:round/>
                  <a:headEnd/>
                  <a:tailEnd/>
                </a:ln>
                <a:gradFill rotWithShape="1">
                  <a:gsLst>
                    <a:gs pos="0">
                      <a:srgbClr val="FFFF00"/>
                    </a:gs>
                    <a:gs pos="100000">
                      <a:srgbClr val="FF9933"/>
                    </a:gs>
                  </a:gsLst>
                  <a:path path="rect">
                    <a:fillToRect l="50000" t="50000" r="50000" b="50000"/>
                  </a:path>
                </a:gradFill>
                <a:latin typeface="Times New Roman"/>
                <a:cs typeface="Times New Roman"/>
              </a:rPr>
              <a:t>Hóa học 9</a:t>
            </a:r>
          </a:p>
        </p:txBody>
      </p:sp>
      <p:sp>
        <p:nvSpPr>
          <p:cNvPr id="41998" name="Text Box 14"/>
          <p:cNvSpPr txBox="1">
            <a:spLocks noChangeArrowheads="1"/>
          </p:cNvSpPr>
          <p:nvPr/>
        </p:nvSpPr>
        <p:spPr bwMode="auto">
          <a:xfrm>
            <a:off x="685800" y="2590800"/>
            <a:ext cx="7945438" cy="1538288"/>
          </a:xfrm>
          <a:prstGeom prst="rect">
            <a:avLst/>
          </a:prstGeom>
          <a:noFill/>
          <a:ln w="9525" algn="ctr">
            <a:noFill/>
            <a:miter lim="800000"/>
            <a:headEnd/>
            <a:tailEnd/>
          </a:ln>
          <a:effectLst/>
        </p:spPr>
        <p:txBody>
          <a:bodyPr>
            <a:spAutoFit/>
          </a:bodyPr>
          <a:lstStyle/>
          <a:p>
            <a:pPr algn="ctr" eaLnBrk="1" hangingPunct="1">
              <a:defRPr/>
            </a:pPr>
            <a:endParaRPr lang="en-US" sz="3200" dirty="0">
              <a:solidFill>
                <a:srgbClr val="0000FF"/>
              </a:solidFill>
              <a:effectLst>
                <a:outerShdw blurRad="38100" dist="38100" dir="2700000" algn="tl">
                  <a:srgbClr val="C0C0C0"/>
                </a:outerShdw>
              </a:effectLst>
              <a:latin typeface=".VnTimeH" pitchFamily="34" charset="0"/>
            </a:endParaRPr>
          </a:p>
          <a:p>
            <a:pPr algn="ctr" eaLnBrk="1" hangingPunct="1">
              <a:defRPr/>
            </a:pPr>
            <a:r>
              <a:rPr lang="en-US" sz="3200" b="1" dirty="0">
                <a:solidFill>
                  <a:srgbClr val="0000FF"/>
                </a:solidFill>
                <a:effectLst>
                  <a:outerShdw blurRad="38100" dist="38100" dir="2700000" algn="tl">
                    <a:srgbClr val="C0C0C0"/>
                  </a:outerShdw>
                </a:effectLst>
                <a:latin typeface=".VnTimeH" pitchFamily="34" charset="0"/>
              </a:rPr>
              <a:t>N¡M HäC:  2018 -2019</a:t>
            </a:r>
          </a:p>
          <a:p>
            <a:pPr algn="ctr">
              <a:spcBef>
                <a:spcPct val="50000"/>
              </a:spcBef>
              <a:defRPr/>
            </a:pPr>
            <a:r>
              <a:rPr lang="en-US" sz="2000" b="1" dirty="0">
                <a:solidFill>
                  <a:srgbClr val="0000FF"/>
                </a:solidFill>
                <a:effectLst>
                  <a:outerShdw blurRad="38100" dist="38100" dir="2700000" algn="tl">
                    <a:srgbClr val="C0C0C0"/>
                  </a:outerShdw>
                </a:effectLst>
                <a:latin typeface=".VnTimeH" pitchFamily="34" charset="0"/>
              </a:rPr>
              <a:t>GV : ĐµO THI THANH MAI</a:t>
            </a:r>
          </a:p>
        </p:txBody>
      </p:sp>
      <p:pic>
        <p:nvPicPr>
          <p:cNvPr id="14348" name="Picture 16" descr="CRNRC47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225" y="3929063"/>
            <a:ext cx="2951163"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349" name="Object 17"/>
          <p:cNvGraphicFramePr>
            <a:graphicFrameLocks noChangeAspect="1"/>
          </p:cNvGraphicFramePr>
          <p:nvPr/>
        </p:nvGraphicFramePr>
        <p:xfrm>
          <a:off x="7537450" y="5257800"/>
          <a:ext cx="1911350" cy="1752600"/>
        </p:xfrm>
        <a:graphic>
          <a:graphicData uri="http://schemas.openxmlformats.org/presentationml/2006/ole">
            <mc:AlternateContent xmlns:mc="http://schemas.openxmlformats.org/markup-compatibility/2006">
              <mc:Choice xmlns:v="urn:schemas-microsoft-com:vml" Requires="v">
                <p:oleObj spid="_x0000_s41986" name="Clip" r:id="rId6" imgW="1999793" imgH="1831543" progId="MS_ClipArt_Gallery.2">
                  <p:embed/>
                </p:oleObj>
              </mc:Choice>
              <mc:Fallback>
                <p:oleObj name="Clip" r:id="rId6" imgW="1999793" imgH="1831543" progId="MS_ClipArt_Gallery.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7450" y="5257800"/>
                        <a:ext cx="191135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4350" name="Picture 18" descr="BLUME00052"/>
          <p:cNvPicPr>
            <a:picLocks noChangeAspect="1" noChangeArrowheads="1" noCrop="1"/>
          </p:cNvPicPr>
          <p:nvPr/>
        </p:nvPicPr>
        <p:blipFill>
          <a:blip>
            <a:extLst>
              <a:ext uri="{28A0092B-C50C-407E-A947-70E740481C1C}">
                <a14:useLocalDpi xmlns:a14="http://schemas.microsoft.com/office/drawing/2010/main" val="0"/>
              </a:ext>
            </a:extLst>
          </a:blip>
          <a:srcRect/>
          <a:stretch>
            <a:fillRect/>
          </a:stretch>
        </p:blipFill>
        <p:spPr bwMode="auto">
          <a:xfrm>
            <a:off x="-76200" y="4411663"/>
            <a:ext cx="1547813"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6"/>
          <p:cNvGrpSpPr>
            <a:grpSpLocks/>
          </p:cNvGrpSpPr>
          <p:nvPr/>
        </p:nvGrpSpPr>
        <p:grpSpPr bwMode="auto">
          <a:xfrm rot="-401811">
            <a:off x="1828800" y="990600"/>
            <a:ext cx="6172200" cy="2100263"/>
            <a:chOff x="123" y="2489"/>
            <a:chExt cx="4075" cy="1954"/>
          </a:xfrm>
        </p:grpSpPr>
        <p:sp>
          <p:nvSpPr>
            <p:cNvPr id="3091" name="Freeform 17"/>
            <p:cNvSpPr>
              <a:spLocks/>
            </p:cNvSpPr>
            <p:nvPr/>
          </p:nvSpPr>
          <p:spPr bwMode="auto">
            <a:xfrm>
              <a:off x="480" y="2592"/>
              <a:ext cx="1273" cy="829"/>
            </a:xfrm>
            <a:custGeom>
              <a:avLst/>
              <a:gdLst>
                <a:gd name="T0" fmla="*/ 369 w 1865"/>
                <a:gd name="T1" fmla="*/ 19 h 1110"/>
                <a:gd name="T2" fmla="*/ 441 w 1865"/>
                <a:gd name="T3" fmla="*/ 43 h 1110"/>
                <a:gd name="T4" fmla="*/ 580 w 1865"/>
                <a:gd name="T5" fmla="*/ 89 h 1110"/>
                <a:gd name="T6" fmla="*/ 590 w 1865"/>
                <a:gd name="T7" fmla="*/ 100 h 1110"/>
                <a:gd name="T8" fmla="*/ 589 w 1865"/>
                <a:gd name="T9" fmla="*/ 109 h 1110"/>
                <a:gd name="T10" fmla="*/ 593 w 1865"/>
                <a:gd name="T11" fmla="*/ 109 h 1110"/>
                <a:gd name="T12" fmla="*/ 594 w 1865"/>
                <a:gd name="T13" fmla="*/ 105 h 1110"/>
                <a:gd name="T14" fmla="*/ 590 w 1865"/>
                <a:gd name="T15" fmla="*/ 119 h 1110"/>
                <a:gd name="T16" fmla="*/ 577 w 1865"/>
                <a:gd name="T17" fmla="*/ 139 h 1110"/>
                <a:gd name="T18" fmla="*/ 588 w 1865"/>
                <a:gd name="T19" fmla="*/ 121 h 1110"/>
                <a:gd name="T20" fmla="*/ 529 w 1865"/>
                <a:gd name="T21" fmla="*/ 190 h 1110"/>
                <a:gd name="T22" fmla="*/ 445 w 1865"/>
                <a:gd name="T23" fmla="*/ 306 h 1110"/>
                <a:gd name="T24" fmla="*/ 448 w 1865"/>
                <a:gd name="T25" fmla="*/ 308 h 1110"/>
                <a:gd name="T26" fmla="*/ 442 w 1865"/>
                <a:gd name="T27" fmla="*/ 320 h 1110"/>
                <a:gd name="T28" fmla="*/ 411 w 1865"/>
                <a:gd name="T29" fmla="*/ 350 h 1110"/>
                <a:gd name="T30" fmla="*/ 347 w 1865"/>
                <a:gd name="T31" fmla="*/ 428 h 1110"/>
                <a:gd name="T32" fmla="*/ 347 w 1865"/>
                <a:gd name="T33" fmla="*/ 440 h 1110"/>
                <a:gd name="T34" fmla="*/ 365 w 1865"/>
                <a:gd name="T35" fmla="*/ 422 h 1110"/>
                <a:gd name="T36" fmla="*/ 318 w 1865"/>
                <a:gd name="T37" fmla="*/ 461 h 1110"/>
                <a:gd name="T38" fmla="*/ 221 w 1865"/>
                <a:gd name="T39" fmla="*/ 442 h 1110"/>
                <a:gd name="T40" fmla="*/ 148 w 1865"/>
                <a:gd name="T41" fmla="*/ 406 h 1110"/>
                <a:gd name="T42" fmla="*/ 126 w 1865"/>
                <a:gd name="T43" fmla="*/ 404 h 1110"/>
                <a:gd name="T44" fmla="*/ 53 w 1865"/>
                <a:gd name="T45" fmla="*/ 371 h 1110"/>
                <a:gd name="T46" fmla="*/ 0 w 1865"/>
                <a:gd name="T47" fmla="*/ 357 h 1110"/>
                <a:gd name="T48" fmla="*/ 5 w 1865"/>
                <a:gd name="T49" fmla="*/ 354 h 1110"/>
                <a:gd name="T50" fmla="*/ 193 w 1865"/>
                <a:gd name="T51" fmla="*/ 420 h 1110"/>
                <a:gd name="T52" fmla="*/ 292 w 1865"/>
                <a:gd name="T53" fmla="*/ 449 h 1110"/>
                <a:gd name="T54" fmla="*/ 347 w 1865"/>
                <a:gd name="T55" fmla="*/ 406 h 1110"/>
                <a:gd name="T56" fmla="*/ 519 w 1865"/>
                <a:gd name="T57" fmla="*/ 180 h 1110"/>
                <a:gd name="T58" fmla="*/ 567 w 1865"/>
                <a:gd name="T59" fmla="*/ 105 h 1110"/>
                <a:gd name="T60" fmla="*/ 510 w 1865"/>
                <a:gd name="T61" fmla="*/ 79 h 1110"/>
                <a:gd name="T62" fmla="*/ 331 w 1865"/>
                <a:gd name="T63" fmla="*/ 19 h 1110"/>
                <a:gd name="T64" fmla="*/ 288 w 1865"/>
                <a:gd name="T65" fmla="*/ 9 h 1110"/>
                <a:gd name="T66" fmla="*/ 363 w 1865"/>
                <a:gd name="T67" fmla="*/ 39 h 1110"/>
                <a:gd name="T68" fmla="*/ 549 w 1865"/>
                <a:gd name="T69" fmla="*/ 103 h 1110"/>
                <a:gd name="T70" fmla="*/ 554 w 1865"/>
                <a:gd name="T71" fmla="*/ 115 h 1110"/>
                <a:gd name="T72" fmla="*/ 458 w 1865"/>
                <a:gd name="T73" fmla="*/ 244 h 1110"/>
                <a:gd name="T74" fmla="*/ 316 w 1865"/>
                <a:gd name="T75" fmla="*/ 433 h 1110"/>
                <a:gd name="T76" fmla="*/ 300 w 1865"/>
                <a:gd name="T77" fmla="*/ 440 h 1110"/>
                <a:gd name="T78" fmla="*/ 549 w 1865"/>
                <a:gd name="T79" fmla="*/ 118 h 1110"/>
                <a:gd name="T80" fmla="*/ 549 w 1865"/>
                <a:gd name="T81" fmla="*/ 111 h 1110"/>
                <a:gd name="T82" fmla="*/ 274 w 1865"/>
                <a:gd name="T83" fmla="*/ 21 h 1110"/>
                <a:gd name="T84" fmla="*/ 268 w 1865"/>
                <a:gd name="T85" fmla="*/ 30 h 1110"/>
                <a:gd name="T86" fmla="*/ 299 w 1865"/>
                <a:gd name="T87" fmla="*/ 31 h 1110"/>
                <a:gd name="T88" fmla="*/ 535 w 1865"/>
                <a:gd name="T89" fmla="*/ 116 h 1110"/>
                <a:gd name="T90" fmla="*/ 307 w 1865"/>
                <a:gd name="T91" fmla="*/ 422 h 1110"/>
                <a:gd name="T92" fmla="*/ 272 w 1865"/>
                <a:gd name="T93" fmla="*/ 425 h 1110"/>
                <a:gd name="T94" fmla="*/ 174 w 1865"/>
                <a:gd name="T95" fmla="*/ 386 h 1110"/>
                <a:gd name="T96" fmla="*/ 72 w 1865"/>
                <a:gd name="T97" fmla="*/ 344 h 1110"/>
                <a:gd name="T98" fmla="*/ 20 w 1865"/>
                <a:gd name="T99" fmla="*/ 335 h 1110"/>
                <a:gd name="T100" fmla="*/ 30 w 1865"/>
                <a:gd name="T101" fmla="*/ 315 h 1110"/>
                <a:gd name="T102" fmla="*/ 110 w 1865"/>
                <a:gd name="T103" fmla="*/ 217 h 1110"/>
                <a:gd name="T104" fmla="*/ 266 w 1865"/>
                <a:gd name="T105" fmla="*/ 16 h 1110"/>
                <a:gd name="T106" fmla="*/ 285 w 1865"/>
                <a:gd name="T107" fmla="*/ 4 h 1110"/>
                <a:gd name="T108" fmla="*/ 316 w 1865"/>
                <a:gd name="T109" fmla="*/ 1 h 1110"/>
                <a:gd name="T110" fmla="*/ 356 w 1865"/>
                <a:gd name="T111" fmla="*/ 12 h 11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65"/>
                <a:gd name="T169" fmla="*/ 0 h 1110"/>
                <a:gd name="T170" fmla="*/ 1865 w 1865"/>
                <a:gd name="T171" fmla="*/ 1110 h 11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65" h="1110">
                  <a:moveTo>
                    <a:pt x="1116" y="29"/>
                  </a:moveTo>
                  <a:lnTo>
                    <a:pt x="1123" y="30"/>
                  </a:lnTo>
                  <a:lnTo>
                    <a:pt x="1130" y="32"/>
                  </a:lnTo>
                  <a:lnTo>
                    <a:pt x="1137" y="36"/>
                  </a:lnTo>
                  <a:lnTo>
                    <a:pt x="1145" y="37"/>
                  </a:lnTo>
                  <a:lnTo>
                    <a:pt x="1149" y="41"/>
                  </a:lnTo>
                  <a:lnTo>
                    <a:pt x="1157" y="44"/>
                  </a:lnTo>
                  <a:lnTo>
                    <a:pt x="1166" y="46"/>
                  </a:lnTo>
                  <a:lnTo>
                    <a:pt x="1174" y="50"/>
                  </a:lnTo>
                  <a:lnTo>
                    <a:pt x="1183" y="51"/>
                  </a:lnTo>
                  <a:lnTo>
                    <a:pt x="1193" y="55"/>
                  </a:lnTo>
                  <a:lnTo>
                    <a:pt x="1256" y="71"/>
                  </a:lnTo>
                  <a:lnTo>
                    <a:pt x="1321" y="86"/>
                  </a:lnTo>
                  <a:lnTo>
                    <a:pt x="1383" y="102"/>
                  </a:lnTo>
                  <a:lnTo>
                    <a:pt x="1446" y="118"/>
                  </a:lnTo>
                  <a:lnTo>
                    <a:pt x="1511" y="132"/>
                  </a:lnTo>
                  <a:lnTo>
                    <a:pt x="1574" y="148"/>
                  </a:lnTo>
                  <a:lnTo>
                    <a:pt x="1636" y="163"/>
                  </a:lnTo>
                  <a:lnTo>
                    <a:pt x="1699" y="181"/>
                  </a:lnTo>
                  <a:lnTo>
                    <a:pt x="1759" y="197"/>
                  </a:lnTo>
                  <a:lnTo>
                    <a:pt x="1819" y="214"/>
                  </a:lnTo>
                  <a:lnTo>
                    <a:pt x="1824" y="218"/>
                  </a:lnTo>
                  <a:lnTo>
                    <a:pt x="1829" y="221"/>
                  </a:lnTo>
                  <a:lnTo>
                    <a:pt x="1834" y="226"/>
                  </a:lnTo>
                  <a:lnTo>
                    <a:pt x="1839" y="230"/>
                  </a:lnTo>
                  <a:lnTo>
                    <a:pt x="1844" y="234"/>
                  </a:lnTo>
                  <a:lnTo>
                    <a:pt x="1848" y="237"/>
                  </a:lnTo>
                  <a:lnTo>
                    <a:pt x="1851" y="241"/>
                  </a:lnTo>
                  <a:lnTo>
                    <a:pt x="1853" y="244"/>
                  </a:lnTo>
                  <a:lnTo>
                    <a:pt x="1856" y="249"/>
                  </a:lnTo>
                  <a:lnTo>
                    <a:pt x="1856" y="253"/>
                  </a:lnTo>
                  <a:lnTo>
                    <a:pt x="1844" y="260"/>
                  </a:lnTo>
                  <a:lnTo>
                    <a:pt x="1844" y="262"/>
                  </a:lnTo>
                  <a:lnTo>
                    <a:pt x="1846" y="263"/>
                  </a:lnTo>
                  <a:lnTo>
                    <a:pt x="1848" y="263"/>
                  </a:lnTo>
                  <a:lnTo>
                    <a:pt x="1851" y="265"/>
                  </a:lnTo>
                  <a:lnTo>
                    <a:pt x="1853" y="265"/>
                  </a:lnTo>
                  <a:lnTo>
                    <a:pt x="1856" y="263"/>
                  </a:lnTo>
                  <a:lnTo>
                    <a:pt x="1858" y="263"/>
                  </a:lnTo>
                  <a:lnTo>
                    <a:pt x="1860" y="262"/>
                  </a:lnTo>
                  <a:lnTo>
                    <a:pt x="1863" y="260"/>
                  </a:lnTo>
                  <a:lnTo>
                    <a:pt x="1865" y="258"/>
                  </a:lnTo>
                  <a:lnTo>
                    <a:pt x="1865" y="256"/>
                  </a:lnTo>
                  <a:lnTo>
                    <a:pt x="1865" y="255"/>
                  </a:lnTo>
                  <a:lnTo>
                    <a:pt x="1865" y="253"/>
                  </a:lnTo>
                  <a:lnTo>
                    <a:pt x="1865" y="251"/>
                  </a:lnTo>
                  <a:lnTo>
                    <a:pt x="1865" y="249"/>
                  </a:lnTo>
                  <a:lnTo>
                    <a:pt x="1863" y="258"/>
                  </a:lnTo>
                  <a:lnTo>
                    <a:pt x="1860" y="269"/>
                  </a:lnTo>
                  <a:lnTo>
                    <a:pt x="1856" y="277"/>
                  </a:lnTo>
                  <a:lnTo>
                    <a:pt x="1851" y="286"/>
                  </a:lnTo>
                  <a:lnTo>
                    <a:pt x="1846" y="295"/>
                  </a:lnTo>
                  <a:lnTo>
                    <a:pt x="1839" y="304"/>
                  </a:lnTo>
                  <a:lnTo>
                    <a:pt x="1832" y="312"/>
                  </a:lnTo>
                  <a:lnTo>
                    <a:pt x="1824" y="321"/>
                  </a:lnTo>
                  <a:lnTo>
                    <a:pt x="1815" y="330"/>
                  </a:lnTo>
                  <a:lnTo>
                    <a:pt x="1807" y="337"/>
                  </a:lnTo>
                  <a:lnTo>
                    <a:pt x="1810" y="333"/>
                  </a:lnTo>
                  <a:lnTo>
                    <a:pt x="1815" y="330"/>
                  </a:lnTo>
                  <a:lnTo>
                    <a:pt x="1819" y="325"/>
                  </a:lnTo>
                  <a:lnTo>
                    <a:pt x="1827" y="319"/>
                  </a:lnTo>
                  <a:lnTo>
                    <a:pt x="1832" y="312"/>
                  </a:lnTo>
                  <a:lnTo>
                    <a:pt x="1836" y="305"/>
                  </a:lnTo>
                  <a:lnTo>
                    <a:pt x="1841" y="298"/>
                  </a:lnTo>
                  <a:lnTo>
                    <a:pt x="1844" y="291"/>
                  </a:lnTo>
                  <a:lnTo>
                    <a:pt x="1846" y="284"/>
                  </a:lnTo>
                  <a:lnTo>
                    <a:pt x="1844" y="277"/>
                  </a:lnTo>
                  <a:lnTo>
                    <a:pt x="1832" y="269"/>
                  </a:lnTo>
                  <a:lnTo>
                    <a:pt x="1791" y="316"/>
                  </a:lnTo>
                  <a:lnTo>
                    <a:pt x="1747" y="363"/>
                  </a:lnTo>
                  <a:lnTo>
                    <a:pt x="1704" y="409"/>
                  </a:lnTo>
                  <a:lnTo>
                    <a:pt x="1658" y="456"/>
                  </a:lnTo>
                  <a:lnTo>
                    <a:pt x="1612" y="502"/>
                  </a:lnTo>
                  <a:lnTo>
                    <a:pt x="1566" y="549"/>
                  </a:lnTo>
                  <a:lnTo>
                    <a:pt x="1521" y="594"/>
                  </a:lnTo>
                  <a:lnTo>
                    <a:pt x="1477" y="642"/>
                  </a:lnTo>
                  <a:lnTo>
                    <a:pt x="1434" y="687"/>
                  </a:lnTo>
                  <a:lnTo>
                    <a:pt x="1395" y="735"/>
                  </a:lnTo>
                  <a:lnTo>
                    <a:pt x="1398" y="735"/>
                  </a:lnTo>
                  <a:lnTo>
                    <a:pt x="1400" y="736"/>
                  </a:lnTo>
                  <a:lnTo>
                    <a:pt x="1403" y="736"/>
                  </a:lnTo>
                  <a:lnTo>
                    <a:pt x="1403" y="738"/>
                  </a:lnTo>
                  <a:lnTo>
                    <a:pt x="1405" y="738"/>
                  </a:lnTo>
                  <a:lnTo>
                    <a:pt x="1407" y="738"/>
                  </a:lnTo>
                  <a:lnTo>
                    <a:pt x="1419" y="729"/>
                  </a:lnTo>
                  <a:lnTo>
                    <a:pt x="1412" y="738"/>
                  </a:lnTo>
                  <a:lnTo>
                    <a:pt x="1403" y="749"/>
                  </a:lnTo>
                  <a:lnTo>
                    <a:pt x="1395" y="759"/>
                  </a:lnTo>
                  <a:lnTo>
                    <a:pt x="1386" y="768"/>
                  </a:lnTo>
                  <a:lnTo>
                    <a:pt x="1376" y="778"/>
                  </a:lnTo>
                  <a:lnTo>
                    <a:pt x="1364" y="787"/>
                  </a:lnTo>
                  <a:lnTo>
                    <a:pt x="1354" y="794"/>
                  </a:lnTo>
                  <a:lnTo>
                    <a:pt x="1342" y="801"/>
                  </a:lnTo>
                  <a:lnTo>
                    <a:pt x="1330" y="806"/>
                  </a:lnTo>
                  <a:lnTo>
                    <a:pt x="1321" y="812"/>
                  </a:lnTo>
                  <a:lnTo>
                    <a:pt x="1289" y="840"/>
                  </a:lnTo>
                  <a:lnTo>
                    <a:pt x="1260" y="866"/>
                  </a:lnTo>
                  <a:lnTo>
                    <a:pt x="1231" y="894"/>
                  </a:lnTo>
                  <a:lnTo>
                    <a:pt x="1203" y="920"/>
                  </a:lnTo>
                  <a:lnTo>
                    <a:pt x="1176" y="947"/>
                  </a:lnTo>
                  <a:lnTo>
                    <a:pt x="1147" y="973"/>
                  </a:lnTo>
                  <a:lnTo>
                    <a:pt x="1118" y="1001"/>
                  </a:lnTo>
                  <a:lnTo>
                    <a:pt x="1087" y="1027"/>
                  </a:lnTo>
                  <a:lnTo>
                    <a:pt x="1058" y="1053"/>
                  </a:lnTo>
                  <a:lnTo>
                    <a:pt x="1027" y="1080"/>
                  </a:lnTo>
                  <a:lnTo>
                    <a:pt x="1039" y="1088"/>
                  </a:lnTo>
                  <a:lnTo>
                    <a:pt x="1051" y="1081"/>
                  </a:lnTo>
                  <a:lnTo>
                    <a:pt x="1063" y="1073"/>
                  </a:lnTo>
                  <a:lnTo>
                    <a:pt x="1077" y="1064"/>
                  </a:lnTo>
                  <a:lnTo>
                    <a:pt x="1089" y="1055"/>
                  </a:lnTo>
                  <a:lnTo>
                    <a:pt x="1104" y="1046"/>
                  </a:lnTo>
                  <a:lnTo>
                    <a:pt x="1116" y="1036"/>
                  </a:lnTo>
                  <a:lnTo>
                    <a:pt x="1128" y="1027"/>
                  </a:lnTo>
                  <a:lnTo>
                    <a:pt x="1140" y="1018"/>
                  </a:lnTo>
                  <a:lnTo>
                    <a:pt x="1152" y="1008"/>
                  </a:lnTo>
                  <a:lnTo>
                    <a:pt x="1162" y="1001"/>
                  </a:lnTo>
                  <a:lnTo>
                    <a:pt x="1145" y="1013"/>
                  </a:lnTo>
                  <a:lnTo>
                    <a:pt x="1130" y="1027"/>
                  </a:lnTo>
                  <a:lnTo>
                    <a:pt x="1111" y="1043"/>
                  </a:lnTo>
                  <a:lnTo>
                    <a:pt x="1092" y="1059"/>
                  </a:lnTo>
                  <a:lnTo>
                    <a:pt x="1070" y="1074"/>
                  </a:lnTo>
                  <a:lnTo>
                    <a:pt x="1046" y="1087"/>
                  </a:lnTo>
                  <a:lnTo>
                    <a:pt x="1022" y="1097"/>
                  </a:lnTo>
                  <a:lnTo>
                    <a:pt x="995" y="1106"/>
                  </a:lnTo>
                  <a:lnTo>
                    <a:pt x="966" y="1110"/>
                  </a:lnTo>
                  <a:lnTo>
                    <a:pt x="935" y="1110"/>
                  </a:lnTo>
                  <a:lnTo>
                    <a:pt x="884" y="1102"/>
                  </a:lnTo>
                  <a:lnTo>
                    <a:pt x="836" y="1094"/>
                  </a:lnTo>
                  <a:lnTo>
                    <a:pt x="788" y="1085"/>
                  </a:lnTo>
                  <a:lnTo>
                    <a:pt x="740" y="1074"/>
                  </a:lnTo>
                  <a:lnTo>
                    <a:pt x="692" y="1060"/>
                  </a:lnTo>
                  <a:lnTo>
                    <a:pt x="646" y="1048"/>
                  </a:lnTo>
                  <a:lnTo>
                    <a:pt x="598" y="1032"/>
                  </a:lnTo>
                  <a:lnTo>
                    <a:pt x="552" y="1018"/>
                  </a:lnTo>
                  <a:lnTo>
                    <a:pt x="506" y="1003"/>
                  </a:lnTo>
                  <a:lnTo>
                    <a:pt x="463" y="985"/>
                  </a:lnTo>
                  <a:lnTo>
                    <a:pt x="465" y="978"/>
                  </a:lnTo>
                  <a:lnTo>
                    <a:pt x="463" y="973"/>
                  </a:lnTo>
                  <a:lnTo>
                    <a:pt x="458" y="969"/>
                  </a:lnTo>
                  <a:lnTo>
                    <a:pt x="448" y="969"/>
                  </a:lnTo>
                  <a:lnTo>
                    <a:pt x="439" y="969"/>
                  </a:lnTo>
                  <a:lnTo>
                    <a:pt x="429" y="971"/>
                  </a:lnTo>
                  <a:lnTo>
                    <a:pt x="417" y="971"/>
                  </a:lnTo>
                  <a:lnTo>
                    <a:pt x="405" y="973"/>
                  </a:lnTo>
                  <a:lnTo>
                    <a:pt x="395" y="971"/>
                  </a:lnTo>
                  <a:lnTo>
                    <a:pt x="388" y="969"/>
                  </a:lnTo>
                  <a:lnTo>
                    <a:pt x="347" y="961"/>
                  </a:lnTo>
                  <a:lnTo>
                    <a:pt x="308" y="948"/>
                  </a:lnTo>
                  <a:lnTo>
                    <a:pt x="272" y="934"/>
                  </a:lnTo>
                  <a:lnTo>
                    <a:pt x="236" y="920"/>
                  </a:lnTo>
                  <a:lnTo>
                    <a:pt x="202" y="905"/>
                  </a:lnTo>
                  <a:lnTo>
                    <a:pt x="166" y="891"/>
                  </a:lnTo>
                  <a:lnTo>
                    <a:pt x="128" y="878"/>
                  </a:lnTo>
                  <a:lnTo>
                    <a:pt x="89" y="869"/>
                  </a:lnTo>
                  <a:lnTo>
                    <a:pt x="46" y="866"/>
                  </a:lnTo>
                  <a:lnTo>
                    <a:pt x="0" y="866"/>
                  </a:lnTo>
                  <a:lnTo>
                    <a:pt x="0" y="862"/>
                  </a:lnTo>
                  <a:lnTo>
                    <a:pt x="0" y="861"/>
                  </a:lnTo>
                  <a:lnTo>
                    <a:pt x="0" y="857"/>
                  </a:lnTo>
                  <a:lnTo>
                    <a:pt x="2" y="855"/>
                  </a:lnTo>
                  <a:lnTo>
                    <a:pt x="5" y="854"/>
                  </a:lnTo>
                  <a:lnTo>
                    <a:pt x="7" y="852"/>
                  </a:lnTo>
                  <a:lnTo>
                    <a:pt x="10" y="852"/>
                  </a:lnTo>
                  <a:lnTo>
                    <a:pt x="12" y="850"/>
                  </a:lnTo>
                  <a:lnTo>
                    <a:pt x="14" y="850"/>
                  </a:lnTo>
                  <a:lnTo>
                    <a:pt x="17" y="850"/>
                  </a:lnTo>
                  <a:lnTo>
                    <a:pt x="108" y="862"/>
                  </a:lnTo>
                  <a:lnTo>
                    <a:pt x="195" y="880"/>
                  </a:lnTo>
                  <a:lnTo>
                    <a:pt x="279" y="901"/>
                  </a:lnTo>
                  <a:lnTo>
                    <a:pt x="361" y="927"/>
                  </a:lnTo>
                  <a:lnTo>
                    <a:pt x="443" y="954"/>
                  </a:lnTo>
                  <a:lnTo>
                    <a:pt x="523" y="982"/>
                  </a:lnTo>
                  <a:lnTo>
                    <a:pt x="605" y="1008"/>
                  </a:lnTo>
                  <a:lnTo>
                    <a:pt x="684" y="1034"/>
                  </a:lnTo>
                  <a:lnTo>
                    <a:pt x="766" y="1055"/>
                  </a:lnTo>
                  <a:lnTo>
                    <a:pt x="848" y="1073"/>
                  </a:lnTo>
                  <a:lnTo>
                    <a:pt x="865" y="1076"/>
                  </a:lnTo>
                  <a:lnTo>
                    <a:pt x="882" y="1076"/>
                  </a:lnTo>
                  <a:lnTo>
                    <a:pt x="899" y="1078"/>
                  </a:lnTo>
                  <a:lnTo>
                    <a:pt x="916" y="1078"/>
                  </a:lnTo>
                  <a:lnTo>
                    <a:pt x="933" y="1076"/>
                  </a:lnTo>
                  <a:lnTo>
                    <a:pt x="949" y="1074"/>
                  </a:lnTo>
                  <a:lnTo>
                    <a:pt x="966" y="1071"/>
                  </a:lnTo>
                  <a:lnTo>
                    <a:pt x="981" y="1066"/>
                  </a:lnTo>
                  <a:lnTo>
                    <a:pt x="998" y="1060"/>
                  </a:lnTo>
                  <a:lnTo>
                    <a:pt x="1010" y="1053"/>
                  </a:lnTo>
                  <a:lnTo>
                    <a:pt x="1087" y="976"/>
                  </a:lnTo>
                  <a:lnTo>
                    <a:pt x="1164" y="899"/>
                  </a:lnTo>
                  <a:lnTo>
                    <a:pt x="1243" y="822"/>
                  </a:lnTo>
                  <a:lnTo>
                    <a:pt x="1321" y="745"/>
                  </a:lnTo>
                  <a:lnTo>
                    <a:pt x="1398" y="666"/>
                  </a:lnTo>
                  <a:lnTo>
                    <a:pt x="1475" y="589"/>
                  </a:lnTo>
                  <a:lnTo>
                    <a:pt x="1552" y="510"/>
                  </a:lnTo>
                  <a:lnTo>
                    <a:pt x="1629" y="433"/>
                  </a:lnTo>
                  <a:lnTo>
                    <a:pt x="1704" y="354"/>
                  </a:lnTo>
                  <a:lnTo>
                    <a:pt x="1779" y="277"/>
                  </a:lnTo>
                  <a:lnTo>
                    <a:pt x="1783" y="272"/>
                  </a:lnTo>
                  <a:lnTo>
                    <a:pt x="1786" y="267"/>
                  </a:lnTo>
                  <a:lnTo>
                    <a:pt x="1786" y="262"/>
                  </a:lnTo>
                  <a:lnTo>
                    <a:pt x="1783" y="258"/>
                  </a:lnTo>
                  <a:lnTo>
                    <a:pt x="1779" y="253"/>
                  </a:lnTo>
                  <a:lnTo>
                    <a:pt x="1774" y="249"/>
                  </a:lnTo>
                  <a:lnTo>
                    <a:pt x="1769" y="246"/>
                  </a:lnTo>
                  <a:lnTo>
                    <a:pt x="1764" y="241"/>
                  </a:lnTo>
                  <a:lnTo>
                    <a:pt x="1759" y="237"/>
                  </a:lnTo>
                  <a:lnTo>
                    <a:pt x="1757" y="232"/>
                  </a:lnTo>
                  <a:lnTo>
                    <a:pt x="1677" y="211"/>
                  </a:lnTo>
                  <a:lnTo>
                    <a:pt x="1598" y="190"/>
                  </a:lnTo>
                  <a:lnTo>
                    <a:pt x="1516" y="169"/>
                  </a:lnTo>
                  <a:lnTo>
                    <a:pt x="1436" y="148"/>
                  </a:lnTo>
                  <a:lnTo>
                    <a:pt x="1357" y="127"/>
                  </a:lnTo>
                  <a:lnTo>
                    <a:pt x="1275" y="106"/>
                  </a:lnTo>
                  <a:lnTo>
                    <a:pt x="1195" y="86"/>
                  </a:lnTo>
                  <a:lnTo>
                    <a:pt x="1116" y="65"/>
                  </a:lnTo>
                  <a:lnTo>
                    <a:pt x="1036" y="44"/>
                  </a:lnTo>
                  <a:lnTo>
                    <a:pt x="954" y="23"/>
                  </a:lnTo>
                  <a:lnTo>
                    <a:pt x="947" y="23"/>
                  </a:lnTo>
                  <a:lnTo>
                    <a:pt x="940" y="23"/>
                  </a:lnTo>
                  <a:lnTo>
                    <a:pt x="930" y="23"/>
                  </a:lnTo>
                  <a:lnTo>
                    <a:pt x="921" y="23"/>
                  </a:lnTo>
                  <a:lnTo>
                    <a:pt x="913" y="22"/>
                  </a:lnTo>
                  <a:lnTo>
                    <a:pt x="904" y="22"/>
                  </a:lnTo>
                  <a:lnTo>
                    <a:pt x="896" y="23"/>
                  </a:lnTo>
                  <a:lnTo>
                    <a:pt x="889" y="25"/>
                  </a:lnTo>
                  <a:lnTo>
                    <a:pt x="884" y="30"/>
                  </a:lnTo>
                  <a:lnTo>
                    <a:pt x="880" y="36"/>
                  </a:lnTo>
                  <a:lnTo>
                    <a:pt x="966" y="53"/>
                  </a:lnTo>
                  <a:lnTo>
                    <a:pt x="1053" y="72"/>
                  </a:lnTo>
                  <a:lnTo>
                    <a:pt x="1137" y="93"/>
                  </a:lnTo>
                  <a:lnTo>
                    <a:pt x="1222" y="114"/>
                  </a:lnTo>
                  <a:lnTo>
                    <a:pt x="1306" y="137"/>
                  </a:lnTo>
                  <a:lnTo>
                    <a:pt x="1390" y="158"/>
                  </a:lnTo>
                  <a:lnTo>
                    <a:pt x="1472" y="181"/>
                  </a:lnTo>
                  <a:lnTo>
                    <a:pt x="1557" y="204"/>
                  </a:lnTo>
                  <a:lnTo>
                    <a:pt x="1639" y="226"/>
                  </a:lnTo>
                  <a:lnTo>
                    <a:pt x="1721" y="248"/>
                  </a:lnTo>
                  <a:lnTo>
                    <a:pt x="1728" y="251"/>
                  </a:lnTo>
                  <a:lnTo>
                    <a:pt x="1733" y="255"/>
                  </a:lnTo>
                  <a:lnTo>
                    <a:pt x="1735" y="258"/>
                  </a:lnTo>
                  <a:lnTo>
                    <a:pt x="1738" y="262"/>
                  </a:lnTo>
                  <a:lnTo>
                    <a:pt x="1738" y="267"/>
                  </a:lnTo>
                  <a:lnTo>
                    <a:pt x="1738" y="272"/>
                  </a:lnTo>
                  <a:lnTo>
                    <a:pt x="1738" y="276"/>
                  </a:lnTo>
                  <a:lnTo>
                    <a:pt x="1738" y="281"/>
                  </a:lnTo>
                  <a:lnTo>
                    <a:pt x="1738" y="286"/>
                  </a:lnTo>
                  <a:lnTo>
                    <a:pt x="1740" y="290"/>
                  </a:lnTo>
                  <a:lnTo>
                    <a:pt x="1663" y="363"/>
                  </a:lnTo>
                  <a:lnTo>
                    <a:pt x="1588" y="437"/>
                  </a:lnTo>
                  <a:lnTo>
                    <a:pt x="1511" y="510"/>
                  </a:lnTo>
                  <a:lnTo>
                    <a:pt x="1436" y="586"/>
                  </a:lnTo>
                  <a:lnTo>
                    <a:pt x="1362" y="661"/>
                  </a:lnTo>
                  <a:lnTo>
                    <a:pt x="1289" y="736"/>
                  </a:lnTo>
                  <a:lnTo>
                    <a:pt x="1215" y="812"/>
                  </a:lnTo>
                  <a:lnTo>
                    <a:pt x="1142" y="889"/>
                  </a:lnTo>
                  <a:lnTo>
                    <a:pt x="1070" y="964"/>
                  </a:lnTo>
                  <a:lnTo>
                    <a:pt x="998" y="1041"/>
                  </a:lnTo>
                  <a:lnTo>
                    <a:pt x="990" y="1041"/>
                  </a:lnTo>
                  <a:lnTo>
                    <a:pt x="983" y="1043"/>
                  </a:lnTo>
                  <a:lnTo>
                    <a:pt x="976" y="1046"/>
                  </a:lnTo>
                  <a:lnTo>
                    <a:pt x="969" y="1048"/>
                  </a:lnTo>
                  <a:lnTo>
                    <a:pt x="961" y="1052"/>
                  </a:lnTo>
                  <a:lnTo>
                    <a:pt x="954" y="1055"/>
                  </a:lnTo>
                  <a:lnTo>
                    <a:pt x="947" y="1057"/>
                  </a:lnTo>
                  <a:lnTo>
                    <a:pt x="940" y="1057"/>
                  </a:lnTo>
                  <a:lnTo>
                    <a:pt x="930" y="1055"/>
                  </a:lnTo>
                  <a:lnTo>
                    <a:pt x="923" y="1052"/>
                  </a:lnTo>
                  <a:lnTo>
                    <a:pt x="976" y="1038"/>
                  </a:lnTo>
                  <a:lnTo>
                    <a:pt x="1716" y="290"/>
                  </a:lnTo>
                  <a:lnTo>
                    <a:pt x="1718" y="288"/>
                  </a:lnTo>
                  <a:lnTo>
                    <a:pt x="1721" y="286"/>
                  </a:lnTo>
                  <a:lnTo>
                    <a:pt x="1721" y="284"/>
                  </a:lnTo>
                  <a:lnTo>
                    <a:pt x="1721" y="281"/>
                  </a:lnTo>
                  <a:lnTo>
                    <a:pt x="1721" y="279"/>
                  </a:lnTo>
                  <a:lnTo>
                    <a:pt x="1721" y="276"/>
                  </a:lnTo>
                  <a:lnTo>
                    <a:pt x="1721" y="274"/>
                  </a:lnTo>
                  <a:lnTo>
                    <a:pt x="1721" y="270"/>
                  </a:lnTo>
                  <a:lnTo>
                    <a:pt x="1721" y="267"/>
                  </a:lnTo>
                  <a:lnTo>
                    <a:pt x="1721" y="265"/>
                  </a:lnTo>
                  <a:lnTo>
                    <a:pt x="1675" y="244"/>
                  </a:lnTo>
                  <a:lnTo>
                    <a:pt x="908" y="48"/>
                  </a:lnTo>
                  <a:lnTo>
                    <a:pt x="899" y="48"/>
                  </a:lnTo>
                  <a:lnTo>
                    <a:pt x="887" y="48"/>
                  </a:lnTo>
                  <a:lnTo>
                    <a:pt x="877" y="48"/>
                  </a:lnTo>
                  <a:lnTo>
                    <a:pt x="868" y="50"/>
                  </a:lnTo>
                  <a:lnTo>
                    <a:pt x="860" y="51"/>
                  </a:lnTo>
                  <a:lnTo>
                    <a:pt x="851" y="55"/>
                  </a:lnTo>
                  <a:lnTo>
                    <a:pt x="843" y="57"/>
                  </a:lnTo>
                  <a:lnTo>
                    <a:pt x="836" y="60"/>
                  </a:lnTo>
                  <a:lnTo>
                    <a:pt x="829" y="65"/>
                  </a:lnTo>
                  <a:lnTo>
                    <a:pt x="822" y="69"/>
                  </a:lnTo>
                  <a:lnTo>
                    <a:pt x="831" y="71"/>
                  </a:lnTo>
                  <a:lnTo>
                    <a:pt x="843" y="72"/>
                  </a:lnTo>
                  <a:lnTo>
                    <a:pt x="855" y="72"/>
                  </a:lnTo>
                  <a:lnTo>
                    <a:pt x="870" y="74"/>
                  </a:lnTo>
                  <a:lnTo>
                    <a:pt x="884" y="74"/>
                  </a:lnTo>
                  <a:lnTo>
                    <a:pt x="899" y="74"/>
                  </a:lnTo>
                  <a:lnTo>
                    <a:pt x="911" y="74"/>
                  </a:lnTo>
                  <a:lnTo>
                    <a:pt x="925" y="74"/>
                  </a:lnTo>
                  <a:lnTo>
                    <a:pt x="937" y="74"/>
                  </a:lnTo>
                  <a:lnTo>
                    <a:pt x="949" y="74"/>
                  </a:lnTo>
                  <a:lnTo>
                    <a:pt x="1670" y="265"/>
                  </a:lnTo>
                  <a:lnTo>
                    <a:pt x="1672" y="267"/>
                  </a:lnTo>
                  <a:lnTo>
                    <a:pt x="1672" y="270"/>
                  </a:lnTo>
                  <a:lnTo>
                    <a:pt x="1675" y="272"/>
                  </a:lnTo>
                  <a:lnTo>
                    <a:pt x="1677" y="276"/>
                  </a:lnTo>
                  <a:lnTo>
                    <a:pt x="1677" y="277"/>
                  </a:lnTo>
                  <a:lnTo>
                    <a:pt x="1680" y="281"/>
                  </a:lnTo>
                  <a:lnTo>
                    <a:pt x="1682" y="284"/>
                  </a:lnTo>
                  <a:lnTo>
                    <a:pt x="1682" y="288"/>
                  </a:lnTo>
                  <a:lnTo>
                    <a:pt x="1682" y="291"/>
                  </a:lnTo>
                  <a:lnTo>
                    <a:pt x="1682" y="295"/>
                  </a:lnTo>
                  <a:lnTo>
                    <a:pt x="978" y="1004"/>
                  </a:lnTo>
                  <a:lnTo>
                    <a:pt x="964" y="1013"/>
                  </a:lnTo>
                  <a:lnTo>
                    <a:pt x="949" y="1018"/>
                  </a:lnTo>
                  <a:lnTo>
                    <a:pt x="933" y="1024"/>
                  </a:lnTo>
                  <a:lnTo>
                    <a:pt x="918" y="1025"/>
                  </a:lnTo>
                  <a:lnTo>
                    <a:pt x="901" y="1025"/>
                  </a:lnTo>
                  <a:lnTo>
                    <a:pt x="884" y="1025"/>
                  </a:lnTo>
                  <a:lnTo>
                    <a:pt x="868" y="1024"/>
                  </a:lnTo>
                  <a:lnTo>
                    <a:pt x="853" y="1020"/>
                  </a:lnTo>
                  <a:lnTo>
                    <a:pt x="836" y="1018"/>
                  </a:lnTo>
                  <a:lnTo>
                    <a:pt x="819" y="1015"/>
                  </a:lnTo>
                  <a:lnTo>
                    <a:pt x="764" y="997"/>
                  </a:lnTo>
                  <a:lnTo>
                    <a:pt x="708" y="978"/>
                  </a:lnTo>
                  <a:lnTo>
                    <a:pt x="655" y="961"/>
                  </a:lnTo>
                  <a:lnTo>
                    <a:pt x="600" y="943"/>
                  </a:lnTo>
                  <a:lnTo>
                    <a:pt x="547" y="927"/>
                  </a:lnTo>
                  <a:lnTo>
                    <a:pt x="492" y="910"/>
                  </a:lnTo>
                  <a:lnTo>
                    <a:pt x="439" y="892"/>
                  </a:lnTo>
                  <a:lnTo>
                    <a:pt x="383" y="875"/>
                  </a:lnTo>
                  <a:lnTo>
                    <a:pt x="328" y="855"/>
                  </a:lnTo>
                  <a:lnTo>
                    <a:pt x="275" y="838"/>
                  </a:lnTo>
                  <a:lnTo>
                    <a:pt x="251" y="831"/>
                  </a:lnTo>
                  <a:lnTo>
                    <a:pt x="226" y="826"/>
                  </a:lnTo>
                  <a:lnTo>
                    <a:pt x="202" y="819"/>
                  </a:lnTo>
                  <a:lnTo>
                    <a:pt x="178" y="813"/>
                  </a:lnTo>
                  <a:lnTo>
                    <a:pt x="154" y="808"/>
                  </a:lnTo>
                  <a:lnTo>
                    <a:pt x="132" y="805"/>
                  </a:lnTo>
                  <a:lnTo>
                    <a:pt x="108" y="803"/>
                  </a:lnTo>
                  <a:lnTo>
                    <a:pt x="87" y="803"/>
                  </a:lnTo>
                  <a:lnTo>
                    <a:pt x="65" y="805"/>
                  </a:lnTo>
                  <a:lnTo>
                    <a:pt x="43" y="812"/>
                  </a:lnTo>
                  <a:lnTo>
                    <a:pt x="48" y="801"/>
                  </a:lnTo>
                  <a:lnTo>
                    <a:pt x="55" y="791"/>
                  </a:lnTo>
                  <a:lnTo>
                    <a:pt x="63" y="782"/>
                  </a:lnTo>
                  <a:lnTo>
                    <a:pt x="72" y="773"/>
                  </a:lnTo>
                  <a:lnTo>
                    <a:pt x="82" y="764"/>
                  </a:lnTo>
                  <a:lnTo>
                    <a:pt x="94" y="756"/>
                  </a:lnTo>
                  <a:lnTo>
                    <a:pt x="104" y="747"/>
                  </a:lnTo>
                  <a:lnTo>
                    <a:pt x="113" y="736"/>
                  </a:lnTo>
                  <a:lnTo>
                    <a:pt x="123" y="728"/>
                  </a:lnTo>
                  <a:lnTo>
                    <a:pt x="130" y="719"/>
                  </a:lnTo>
                  <a:lnTo>
                    <a:pt x="202" y="654"/>
                  </a:lnTo>
                  <a:lnTo>
                    <a:pt x="275" y="587"/>
                  </a:lnTo>
                  <a:lnTo>
                    <a:pt x="345" y="519"/>
                  </a:lnTo>
                  <a:lnTo>
                    <a:pt x="414" y="449"/>
                  </a:lnTo>
                  <a:lnTo>
                    <a:pt x="484" y="379"/>
                  </a:lnTo>
                  <a:lnTo>
                    <a:pt x="554" y="311"/>
                  </a:lnTo>
                  <a:lnTo>
                    <a:pt x="624" y="241"/>
                  </a:lnTo>
                  <a:lnTo>
                    <a:pt x="694" y="172"/>
                  </a:lnTo>
                  <a:lnTo>
                    <a:pt x="764" y="106"/>
                  </a:lnTo>
                  <a:lnTo>
                    <a:pt x="834" y="39"/>
                  </a:lnTo>
                  <a:lnTo>
                    <a:pt x="841" y="34"/>
                  </a:lnTo>
                  <a:lnTo>
                    <a:pt x="851" y="29"/>
                  </a:lnTo>
                  <a:lnTo>
                    <a:pt x="858" y="23"/>
                  </a:lnTo>
                  <a:lnTo>
                    <a:pt x="868" y="20"/>
                  </a:lnTo>
                  <a:lnTo>
                    <a:pt x="877" y="16"/>
                  </a:lnTo>
                  <a:lnTo>
                    <a:pt x="884" y="13"/>
                  </a:lnTo>
                  <a:lnTo>
                    <a:pt x="894" y="9"/>
                  </a:lnTo>
                  <a:lnTo>
                    <a:pt x="904" y="6"/>
                  </a:lnTo>
                  <a:lnTo>
                    <a:pt x="913" y="4"/>
                  </a:lnTo>
                  <a:lnTo>
                    <a:pt x="921" y="0"/>
                  </a:lnTo>
                  <a:lnTo>
                    <a:pt x="933" y="0"/>
                  </a:lnTo>
                  <a:lnTo>
                    <a:pt x="947" y="0"/>
                  </a:lnTo>
                  <a:lnTo>
                    <a:pt x="969" y="2"/>
                  </a:lnTo>
                  <a:lnTo>
                    <a:pt x="993" y="4"/>
                  </a:lnTo>
                  <a:lnTo>
                    <a:pt x="1017" y="7"/>
                  </a:lnTo>
                  <a:lnTo>
                    <a:pt x="1043" y="13"/>
                  </a:lnTo>
                  <a:lnTo>
                    <a:pt x="1068" y="16"/>
                  </a:lnTo>
                  <a:lnTo>
                    <a:pt x="1089" y="22"/>
                  </a:lnTo>
                  <a:lnTo>
                    <a:pt x="1106" y="25"/>
                  </a:lnTo>
                  <a:lnTo>
                    <a:pt x="1116" y="29"/>
                  </a:lnTo>
                  <a:close/>
                </a:path>
              </a:pathLst>
            </a:custGeom>
            <a:solidFill>
              <a:srgbClr val="6AA4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092" name="Freeform 18"/>
            <p:cNvSpPr>
              <a:spLocks/>
            </p:cNvSpPr>
            <p:nvPr/>
          </p:nvSpPr>
          <p:spPr bwMode="auto">
            <a:xfrm>
              <a:off x="1070" y="2976"/>
              <a:ext cx="562" cy="544"/>
            </a:xfrm>
            <a:custGeom>
              <a:avLst/>
              <a:gdLst>
                <a:gd name="T0" fmla="*/ 209 w 921"/>
                <a:gd name="T1" fmla="*/ 12 h 918"/>
                <a:gd name="T2" fmla="*/ 190 w 921"/>
                <a:gd name="T3" fmla="*/ 30 h 918"/>
                <a:gd name="T4" fmla="*/ 171 w 921"/>
                <a:gd name="T5" fmla="*/ 49 h 918"/>
                <a:gd name="T6" fmla="*/ 151 w 921"/>
                <a:gd name="T7" fmla="*/ 67 h 918"/>
                <a:gd name="T8" fmla="*/ 131 w 921"/>
                <a:gd name="T9" fmla="*/ 85 h 918"/>
                <a:gd name="T10" fmla="*/ 110 w 921"/>
                <a:gd name="T11" fmla="*/ 103 h 918"/>
                <a:gd name="T12" fmla="*/ 90 w 921"/>
                <a:gd name="T13" fmla="*/ 121 h 918"/>
                <a:gd name="T14" fmla="*/ 70 w 921"/>
                <a:gd name="T15" fmla="*/ 138 h 918"/>
                <a:gd name="T16" fmla="*/ 49 w 921"/>
                <a:gd name="T17" fmla="*/ 156 h 918"/>
                <a:gd name="T18" fmla="*/ 29 w 921"/>
                <a:gd name="T19" fmla="*/ 174 h 918"/>
                <a:gd name="T20" fmla="*/ 9 w 921"/>
                <a:gd name="T21" fmla="*/ 191 h 918"/>
                <a:gd name="T22" fmla="*/ 7 w 921"/>
                <a:gd name="T23" fmla="*/ 188 h 918"/>
                <a:gd name="T24" fmla="*/ 4 w 921"/>
                <a:gd name="T25" fmla="*/ 187 h 918"/>
                <a:gd name="T26" fmla="*/ 2 w 921"/>
                <a:gd name="T27" fmla="*/ 184 h 918"/>
                <a:gd name="T28" fmla="*/ 1 w 921"/>
                <a:gd name="T29" fmla="*/ 181 h 918"/>
                <a:gd name="T30" fmla="*/ 0 w 921"/>
                <a:gd name="T31" fmla="*/ 178 h 918"/>
                <a:gd name="T32" fmla="*/ 0 w 921"/>
                <a:gd name="T33" fmla="*/ 175 h 918"/>
                <a:gd name="T34" fmla="*/ 0 w 921"/>
                <a:gd name="T35" fmla="*/ 173 h 918"/>
                <a:gd name="T36" fmla="*/ 0 w 921"/>
                <a:gd name="T37" fmla="*/ 170 h 918"/>
                <a:gd name="T38" fmla="*/ 1 w 921"/>
                <a:gd name="T39" fmla="*/ 167 h 918"/>
                <a:gd name="T40" fmla="*/ 2 w 921"/>
                <a:gd name="T41" fmla="*/ 165 h 918"/>
                <a:gd name="T42" fmla="*/ 16 w 921"/>
                <a:gd name="T43" fmla="*/ 159 h 918"/>
                <a:gd name="T44" fmla="*/ 28 w 921"/>
                <a:gd name="T45" fmla="*/ 152 h 918"/>
                <a:gd name="T46" fmla="*/ 41 w 921"/>
                <a:gd name="T47" fmla="*/ 145 h 918"/>
                <a:gd name="T48" fmla="*/ 51 w 921"/>
                <a:gd name="T49" fmla="*/ 136 h 918"/>
                <a:gd name="T50" fmla="*/ 61 w 921"/>
                <a:gd name="T51" fmla="*/ 127 h 918"/>
                <a:gd name="T52" fmla="*/ 71 w 921"/>
                <a:gd name="T53" fmla="*/ 119 h 918"/>
                <a:gd name="T54" fmla="*/ 80 w 921"/>
                <a:gd name="T55" fmla="*/ 109 h 918"/>
                <a:gd name="T56" fmla="*/ 89 w 921"/>
                <a:gd name="T57" fmla="*/ 100 h 918"/>
                <a:gd name="T58" fmla="*/ 99 w 921"/>
                <a:gd name="T59" fmla="*/ 91 h 918"/>
                <a:gd name="T60" fmla="*/ 109 w 921"/>
                <a:gd name="T61" fmla="*/ 82 h 918"/>
                <a:gd name="T62" fmla="*/ 116 w 921"/>
                <a:gd name="T63" fmla="*/ 73 h 918"/>
                <a:gd name="T64" fmla="*/ 124 w 921"/>
                <a:gd name="T65" fmla="*/ 65 h 918"/>
                <a:gd name="T66" fmla="*/ 134 w 921"/>
                <a:gd name="T67" fmla="*/ 57 h 918"/>
                <a:gd name="T68" fmla="*/ 143 w 921"/>
                <a:gd name="T69" fmla="*/ 49 h 918"/>
                <a:gd name="T70" fmla="*/ 153 w 921"/>
                <a:gd name="T71" fmla="*/ 40 h 918"/>
                <a:gd name="T72" fmla="*/ 162 w 921"/>
                <a:gd name="T73" fmla="*/ 32 h 918"/>
                <a:gd name="T74" fmla="*/ 171 w 921"/>
                <a:gd name="T75" fmla="*/ 24 h 918"/>
                <a:gd name="T76" fmla="*/ 180 w 921"/>
                <a:gd name="T77" fmla="*/ 16 h 918"/>
                <a:gd name="T78" fmla="*/ 189 w 921"/>
                <a:gd name="T79" fmla="*/ 8 h 918"/>
                <a:gd name="T80" fmla="*/ 196 w 921"/>
                <a:gd name="T81" fmla="*/ 0 h 918"/>
                <a:gd name="T82" fmla="*/ 197 w 921"/>
                <a:gd name="T83" fmla="*/ 1 h 918"/>
                <a:gd name="T84" fmla="*/ 198 w 921"/>
                <a:gd name="T85" fmla="*/ 2 h 918"/>
                <a:gd name="T86" fmla="*/ 199 w 921"/>
                <a:gd name="T87" fmla="*/ 4 h 918"/>
                <a:gd name="T88" fmla="*/ 200 w 921"/>
                <a:gd name="T89" fmla="*/ 5 h 918"/>
                <a:gd name="T90" fmla="*/ 201 w 921"/>
                <a:gd name="T91" fmla="*/ 7 h 918"/>
                <a:gd name="T92" fmla="*/ 202 w 921"/>
                <a:gd name="T93" fmla="*/ 7 h 918"/>
                <a:gd name="T94" fmla="*/ 204 w 921"/>
                <a:gd name="T95" fmla="*/ 9 h 918"/>
                <a:gd name="T96" fmla="*/ 206 w 921"/>
                <a:gd name="T97" fmla="*/ 10 h 918"/>
                <a:gd name="T98" fmla="*/ 207 w 921"/>
                <a:gd name="T99" fmla="*/ 11 h 918"/>
                <a:gd name="T100" fmla="*/ 209 w 921"/>
                <a:gd name="T101" fmla="*/ 12 h 918"/>
                <a:gd name="T102" fmla="*/ 209 w 921"/>
                <a:gd name="T103" fmla="*/ 12 h 918"/>
                <a:gd name="T104" fmla="*/ 209 w 921"/>
                <a:gd name="T105" fmla="*/ 12 h 9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21"/>
                <a:gd name="T160" fmla="*/ 0 h 918"/>
                <a:gd name="T161" fmla="*/ 921 w 921"/>
                <a:gd name="T162" fmla="*/ 918 h 91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21" h="918">
                  <a:moveTo>
                    <a:pt x="921" y="56"/>
                  </a:moveTo>
                  <a:lnTo>
                    <a:pt x="839" y="145"/>
                  </a:lnTo>
                  <a:lnTo>
                    <a:pt x="752" y="233"/>
                  </a:lnTo>
                  <a:lnTo>
                    <a:pt x="665" y="320"/>
                  </a:lnTo>
                  <a:lnTo>
                    <a:pt x="576" y="406"/>
                  </a:lnTo>
                  <a:lnTo>
                    <a:pt x="487" y="494"/>
                  </a:lnTo>
                  <a:lnTo>
                    <a:pt x="398" y="580"/>
                  </a:lnTo>
                  <a:lnTo>
                    <a:pt x="309" y="665"/>
                  </a:lnTo>
                  <a:lnTo>
                    <a:pt x="217" y="749"/>
                  </a:lnTo>
                  <a:lnTo>
                    <a:pt x="130" y="834"/>
                  </a:lnTo>
                  <a:lnTo>
                    <a:pt x="41" y="918"/>
                  </a:lnTo>
                  <a:lnTo>
                    <a:pt x="29" y="907"/>
                  </a:lnTo>
                  <a:lnTo>
                    <a:pt x="17" y="897"/>
                  </a:lnTo>
                  <a:lnTo>
                    <a:pt x="10" y="884"/>
                  </a:lnTo>
                  <a:lnTo>
                    <a:pt x="5" y="870"/>
                  </a:lnTo>
                  <a:lnTo>
                    <a:pt x="0" y="856"/>
                  </a:lnTo>
                  <a:lnTo>
                    <a:pt x="0" y="842"/>
                  </a:lnTo>
                  <a:lnTo>
                    <a:pt x="0" y="830"/>
                  </a:lnTo>
                  <a:lnTo>
                    <a:pt x="0" y="816"/>
                  </a:lnTo>
                  <a:lnTo>
                    <a:pt x="5" y="804"/>
                  </a:lnTo>
                  <a:lnTo>
                    <a:pt x="10" y="792"/>
                  </a:lnTo>
                  <a:lnTo>
                    <a:pt x="70" y="762"/>
                  </a:lnTo>
                  <a:lnTo>
                    <a:pt x="125" y="730"/>
                  </a:lnTo>
                  <a:lnTo>
                    <a:pt x="178" y="693"/>
                  </a:lnTo>
                  <a:lnTo>
                    <a:pt x="224" y="653"/>
                  </a:lnTo>
                  <a:lnTo>
                    <a:pt x="268" y="611"/>
                  </a:lnTo>
                  <a:lnTo>
                    <a:pt x="311" y="569"/>
                  </a:lnTo>
                  <a:lnTo>
                    <a:pt x="352" y="525"/>
                  </a:lnTo>
                  <a:lnTo>
                    <a:pt x="393" y="481"/>
                  </a:lnTo>
                  <a:lnTo>
                    <a:pt x="434" y="438"/>
                  </a:lnTo>
                  <a:lnTo>
                    <a:pt x="477" y="396"/>
                  </a:lnTo>
                  <a:lnTo>
                    <a:pt x="511" y="354"/>
                  </a:lnTo>
                  <a:lnTo>
                    <a:pt x="547" y="313"/>
                  </a:lnTo>
                  <a:lnTo>
                    <a:pt x="588" y="273"/>
                  </a:lnTo>
                  <a:lnTo>
                    <a:pt x="629" y="233"/>
                  </a:lnTo>
                  <a:lnTo>
                    <a:pt x="670" y="192"/>
                  </a:lnTo>
                  <a:lnTo>
                    <a:pt x="713" y="154"/>
                  </a:lnTo>
                  <a:lnTo>
                    <a:pt x="754" y="115"/>
                  </a:lnTo>
                  <a:lnTo>
                    <a:pt x="793" y="77"/>
                  </a:lnTo>
                  <a:lnTo>
                    <a:pt x="832" y="38"/>
                  </a:lnTo>
                  <a:lnTo>
                    <a:pt x="865" y="0"/>
                  </a:lnTo>
                  <a:lnTo>
                    <a:pt x="868" y="5"/>
                  </a:lnTo>
                  <a:lnTo>
                    <a:pt x="872" y="10"/>
                  </a:lnTo>
                  <a:lnTo>
                    <a:pt x="875" y="17"/>
                  </a:lnTo>
                  <a:lnTo>
                    <a:pt x="880" y="24"/>
                  </a:lnTo>
                  <a:lnTo>
                    <a:pt x="885" y="31"/>
                  </a:lnTo>
                  <a:lnTo>
                    <a:pt x="889" y="36"/>
                  </a:lnTo>
                  <a:lnTo>
                    <a:pt x="897" y="43"/>
                  </a:lnTo>
                  <a:lnTo>
                    <a:pt x="904" y="49"/>
                  </a:lnTo>
                  <a:lnTo>
                    <a:pt x="911" y="54"/>
                  </a:lnTo>
                  <a:lnTo>
                    <a:pt x="921" y="57"/>
                  </a:lnTo>
                  <a:lnTo>
                    <a:pt x="921" y="56"/>
                  </a:lnTo>
                  <a:close/>
                </a:path>
              </a:pathLst>
            </a:custGeom>
            <a:solidFill>
              <a:srgbClr val="EDFF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093" name="Freeform 19"/>
            <p:cNvSpPr>
              <a:spLocks/>
            </p:cNvSpPr>
            <p:nvPr/>
          </p:nvSpPr>
          <p:spPr bwMode="auto">
            <a:xfrm>
              <a:off x="1648" y="2623"/>
              <a:ext cx="205" cy="210"/>
            </a:xfrm>
            <a:custGeom>
              <a:avLst/>
              <a:gdLst>
                <a:gd name="T0" fmla="*/ 0 w 205"/>
                <a:gd name="T1" fmla="*/ 209 h 209"/>
                <a:gd name="T2" fmla="*/ 17 w 205"/>
                <a:gd name="T3" fmla="*/ 186 h 209"/>
                <a:gd name="T4" fmla="*/ 34 w 205"/>
                <a:gd name="T5" fmla="*/ 165 h 209"/>
                <a:gd name="T6" fmla="*/ 53 w 205"/>
                <a:gd name="T7" fmla="*/ 144 h 209"/>
                <a:gd name="T8" fmla="*/ 75 w 205"/>
                <a:gd name="T9" fmla="*/ 123 h 209"/>
                <a:gd name="T10" fmla="*/ 97 w 205"/>
                <a:gd name="T11" fmla="*/ 104 h 209"/>
                <a:gd name="T12" fmla="*/ 121 w 205"/>
                <a:gd name="T13" fmla="*/ 84 h 209"/>
                <a:gd name="T14" fmla="*/ 143 w 205"/>
                <a:gd name="T15" fmla="*/ 65 h 209"/>
                <a:gd name="T16" fmla="*/ 164 w 205"/>
                <a:gd name="T17" fmla="*/ 44 h 209"/>
                <a:gd name="T18" fmla="*/ 186 w 205"/>
                <a:gd name="T19" fmla="*/ 23 h 209"/>
                <a:gd name="T20" fmla="*/ 205 w 205"/>
                <a:gd name="T21" fmla="*/ 0 h 209"/>
                <a:gd name="T22" fmla="*/ 188 w 205"/>
                <a:gd name="T23" fmla="*/ 21 h 209"/>
                <a:gd name="T24" fmla="*/ 169 w 205"/>
                <a:gd name="T25" fmla="*/ 44 h 209"/>
                <a:gd name="T26" fmla="*/ 147 w 205"/>
                <a:gd name="T27" fmla="*/ 65 h 209"/>
                <a:gd name="T28" fmla="*/ 128 w 205"/>
                <a:gd name="T29" fmla="*/ 86 h 209"/>
                <a:gd name="T30" fmla="*/ 109 w 205"/>
                <a:gd name="T31" fmla="*/ 107 h 209"/>
                <a:gd name="T32" fmla="*/ 87 w 205"/>
                <a:gd name="T33" fmla="*/ 127 h 209"/>
                <a:gd name="T34" fmla="*/ 66 w 205"/>
                <a:gd name="T35" fmla="*/ 148 h 209"/>
                <a:gd name="T36" fmla="*/ 44 w 205"/>
                <a:gd name="T37" fmla="*/ 169 h 209"/>
                <a:gd name="T38" fmla="*/ 22 w 205"/>
                <a:gd name="T39" fmla="*/ 190 h 209"/>
                <a:gd name="T40" fmla="*/ 0 w 205"/>
                <a:gd name="T41" fmla="*/ 209 h 209"/>
                <a:gd name="T42" fmla="*/ 0 w 205"/>
                <a:gd name="T43" fmla="*/ 209 h 2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5"/>
                <a:gd name="T67" fmla="*/ 0 h 209"/>
                <a:gd name="T68" fmla="*/ 205 w 205"/>
                <a:gd name="T69" fmla="*/ 209 h 20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5" h="209">
                  <a:moveTo>
                    <a:pt x="0" y="209"/>
                  </a:moveTo>
                  <a:lnTo>
                    <a:pt x="17" y="186"/>
                  </a:lnTo>
                  <a:lnTo>
                    <a:pt x="34" y="165"/>
                  </a:lnTo>
                  <a:lnTo>
                    <a:pt x="53" y="144"/>
                  </a:lnTo>
                  <a:lnTo>
                    <a:pt x="75" y="123"/>
                  </a:lnTo>
                  <a:lnTo>
                    <a:pt x="97" y="104"/>
                  </a:lnTo>
                  <a:lnTo>
                    <a:pt x="121" y="84"/>
                  </a:lnTo>
                  <a:lnTo>
                    <a:pt x="143" y="65"/>
                  </a:lnTo>
                  <a:lnTo>
                    <a:pt x="164" y="44"/>
                  </a:lnTo>
                  <a:lnTo>
                    <a:pt x="186" y="23"/>
                  </a:lnTo>
                  <a:lnTo>
                    <a:pt x="205" y="0"/>
                  </a:lnTo>
                  <a:lnTo>
                    <a:pt x="188" y="21"/>
                  </a:lnTo>
                  <a:lnTo>
                    <a:pt x="169" y="44"/>
                  </a:lnTo>
                  <a:lnTo>
                    <a:pt x="147" y="65"/>
                  </a:lnTo>
                  <a:lnTo>
                    <a:pt x="128" y="86"/>
                  </a:lnTo>
                  <a:lnTo>
                    <a:pt x="109" y="107"/>
                  </a:lnTo>
                  <a:lnTo>
                    <a:pt x="87" y="127"/>
                  </a:lnTo>
                  <a:lnTo>
                    <a:pt x="66" y="148"/>
                  </a:lnTo>
                  <a:lnTo>
                    <a:pt x="44" y="169"/>
                  </a:lnTo>
                  <a:lnTo>
                    <a:pt x="22" y="190"/>
                  </a:lnTo>
                  <a:lnTo>
                    <a:pt x="0" y="209"/>
                  </a:lnTo>
                  <a:close/>
                </a:path>
              </a:pathLst>
            </a:custGeom>
            <a:solidFill>
              <a:srgbClr val="6AA4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094" name="Freeform 20"/>
            <p:cNvSpPr>
              <a:spLocks/>
            </p:cNvSpPr>
            <p:nvPr/>
          </p:nvSpPr>
          <p:spPr bwMode="auto">
            <a:xfrm>
              <a:off x="1434" y="2926"/>
              <a:ext cx="246" cy="244"/>
            </a:xfrm>
            <a:custGeom>
              <a:avLst/>
              <a:gdLst>
                <a:gd name="T0" fmla="*/ 45 w 470"/>
                <a:gd name="T1" fmla="*/ 20 h 522"/>
                <a:gd name="T2" fmla="*/ 49 w 470"/>
                <a:gd name="T3" fmla="*/ 17 h 522"/>
                <a:gd name="T4" fmla="*/ 53 w 470"/>
                <a:gd name="T5" fmla="*/ 14 h 522"/>
                <a:gd name="T6" fmla="*/ 58 w 470"/>
                <a:gd name="T7" fmla="*/ 11 h 522"/>
                <a:gd name="T8" fmla="*/ 62 w 470"/>
                <a:gd name="T9" fmla="*/ 8 h 522"/>
                <a:gd name="T10" fmla="*/ 66 w 470"/>
                <a:gd name="T11" fmla="*/ 5 h 522"/>
                <a:gd name="T12" fmla="*/ 66 w 470"/>
                <a:gd name="T13" fmla="*/ 7 h 522"/>
                <a:gd name="T14" fmla="*/ 65 w 470"/>
                <a:gd name="T15" fmla="*/ 7 h 522"/>
                <a:gd name="T16" fmla="*/ 63 w 470"/>
                <a:gd name="T17" fmla="*/ 9 h 522"/>
                <a:gd name="T18" fmla="*/ 62 w 470"/>
                <a:gd name="T19" fmla="*/ 9 h 522"/>
                <a:gd name="T20" fmla="*/ 60 w 470"/>
                <a:gd name="T21" fmla="*/ 11 h 522"/>
                <a:gd name="T22" fmla="*/ 61 w 470"/>
                <a:gd name="T23" fmla="*/ 11 h 522"/>
                <a:gd name="T24" fmla="*/ 61 w 470"/>
                <a:gd name="T25" fmla="*/ 11 h 522"/>
                <a:gd name="T26" fmla="*/ 61 w 470"/>
                <a:gd name="T27" fmla="*/ 12 h 522"/>
                <a:gd name="T28" fmla="*/ 61 w 470"/>
                <a:gd name="T29" fmla="*/ 12 h 522"/>
                <a:gd name="T30" fmla="*/ 61 w 470"/>
                <a:gd name="T31" fmla="*/ 12 h 522"/>
                <a:gd name="T32" fmla="*/ 55 w 470"/>
                <a:gd name="T33" fmla="*/ 14 h 522"/>
                <a:gd name="T34" fmla="*/ 51 w 470"/>
                <a:gd name="T35" fmla="*/ 17 h 522"/>
                <a:gd name="T36" fmla="*/ 46 w 470"/>
                <a:gd name="T37" fmla="*/ 20 h 522"/>
                <a:gd name="T38" fmla="*/ 42 w 470"/>
                <a:gd name="T39" fmla="*/ 23 h 522"/>
                <a:gd name="T40" fmla="*/ 39 w 470"/>
                <a:gd name="T41" fmla="*/ 26 h 522"/>
                <a:gd name="T42" fmla="*/ 39 w 470"/>
                <a:gd name="T43" fmla="*/ 27 h 522"/>
                <a:gd name="T44" fmla="*/ 39 w 470"/>
                <a:gd name="T45" fmla="*/ 27 h 522"/>
                <a:gd name="T46" fmla="*/ 39 w 470"/>
                <a:gd name="T47" fmla="*/ 27 h 522"/>
                <a:gd name="T48" fmla="*/ 40 w 470"/>
                <a:gd name="T49" fmla="*/ 27 h 522"/>
                <a:gd name="T50" fmla="*/ 40 w 470"/>
                <a:gd name="T51" fmla="*/ 27 h 522"/>
                <a:gd name="T52" fmla="*/ 40 w 470"/>
                <a:gd name="T53" fmla="*/ 27 h 522"/>
                <a:gd name="T54" fmla="*/ 32 w 470"/>
                <a:gd name="T55" fmla="*/ 30 h 522"/>
                <a:gd name="T56" fmla="*/ 26 w 470"/>
                <a:gd name="T57" fmla="*/ 35 h 522"/>
                <a:gd name="T58" fmla="*/ 19 w 470"/>
                <a:gd name="T59" fmla="*/ 40 h 522"/>
                <a:gd name="T60" fmla="*/ 12 w 470"/>
                <a:gd name="T61" fmla="*/ 44 h 522"/>
                <a:gd name="T62" fmla="*/ 5 w 470"/>
                <a:gd name="T63" fmla="*/ 49 h 522"/>
                <a:gd name="T64" fmla="*/ 5 w 470"/>
                <a:gd name="T65" fmla="*/ 50 h 522"/>
                <a:gd name="T66" fmla="*/ 4 w 470"/>
                <a:gd name="T67" fmla="*/ 51 h 522"/>
                <a:gd name="T68" fmla="*/ 3 w 470"/>
                <a:gd name="T69" fmla="*/ 51 h 522"/>
                <a:gd name="T70" fmla="*/ 2 w 470"/>
                <a:gd name="T71" fmla="*/ 52 h 522"/>
                <a:gd name="T72" fmla="*/ 0 w 470"/>
                <a:gd name="T73" fmla="*/ 53 h 522"/>
                <a:gd name="T74" fmla="*/ 2 w 470"/>
                <a:gd name="T75" fmla="*/ 51 h 522"/>
                <a:gd name="T76" fmla="*/ 4 w 470"/>
                <a:gd name="T77" fmla="*/ 50 h 522"/>
                <a:gd name="T78" fmla="*/ 7 w 470"/>
                <a:gd name="T79" fmla="*/ 48 h 522"/>
                <a:gd name="T80" fmla="*/ 8 w 470"/>
                <a:gd name="T81" fmla="*/ 47 h 522"/>
                <a:gd name="T82" fmla="*/ 9 w 470"/>
                <a:gd name="T83" fmla="*/ 45 h 522"/>
                <a:gd name="T84" fmla="*/ 10 w 470"/>
                <a:gd name="T85" fmla="*/ 41 h 522"/>
                <a:gd name="T86" fmla="*/ 22 w 470"/>
                <a:gd name="T87" fmla="*/ 33 h 522"/>
                <a:gd name="T88" fmla="*/ 35 w 470"/>
                <a:gd name="T89" fmla="*/ 23 h 522"/>
                <a:gd name="T90" fmla="*/ 48 w 470"/>
                <a:gd name="T91" fmla="*/ 14 h 522"/>
                <a:gd name="T92" fmla="*/ 61 w 470"/>
                <a:gd name="T93" fmla="*/ 5 h 522"/>
                <a:gd name="T94" fmla="*/ 66 w 470"/>
                <a:gd name="T95" fmla="*/ 2 h 522"/>
                <a:gd name="T96" fmla="*/ 62 w 470"/>
                <a:gd name="T97" fmla="*/ 6 h 522"/>
                <a:gd name="T98" fmla="*/ 56 w 470"/>
                <a:gd name="T99" fmla="*/ 9 h 522"/>
                <a:gd name="T100" fmla="*/ 51 w 470"/>
                <a:gd name="T101" fmla="*/ 13 h 522"/>
                <a:gd name="T102" fmla="*/ 46 w 470"/>
                <a:gd name="T103" fmla="*/ 17 h 522"/>
                <a:gd name="T104" fmla="*/ 44 w 470"/>
                <a:gd name="T105" fmla="*/ 19 h 52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70"/>
                <a:gd name="T160" fmla="*/ 0 h 522"/>
                <a:gd name="T161" fmla="*/ 470 w 470"/>
                <a:gd name="T162" fmla="*/ 522 h 52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70" h="522">
                  <a:moveTo>
                    <a:pt x="306" y="187"/>
                  </a:moveTo>
                  <a:lnTo>
                    <a:pt x="313" y="194"/>
                  </a:lnTo>
                  <a:lnTo>
                    <a:pt x="328" y="180"/>
                  </a:lnTo>
                  <a:lnTo>
                    <a:pt x="342" y="166"/>
                  </a:lnTo>
                  <a:lnTo>
                    <a:pt x="357" y="151"/>
                  </a:lnTo>
                  <a:lnTo>
                    <a:pt x="371" y="137"/>
                  </a:lnTo>
                  <a:lnTo>
                    <a:pt x="386" y="123"/>
                  </a:lnTo>
                  <a:lnTo>
                    <a:pt x="402" y="107"/>
                  </a:lnTo>
                  <a:lnTo>
                    <a:pt x="417" y="93"/>
                  </a:lnTo>
                  <a:lnTo>
                    <a:pt x="434" y="79"/>
                  </a:lnTo>
                  <a:lnTo>
                    <a:pt x="448" y="65"/>
                  </a:lnTo>
                  <a:lnTo>
                    <a:pt x="465" y="51"/>
                  </a:lnTo>
                  <a:lnTo>
                    <a:pt x="463" y="58"/>
                  </a:lnTo>
                  <a:lnTo>
                    <a:pt x="458" y="65"/>
                  </a:lnTo>
                  <a:lnTo>
                    <a:pt x="453" y="70"/>
                  </a:lnTo>
                  <a:lnTo>
                    <a:pt x="451" y="75"/>
                  </a:lnTo>
                  <a:lnTo>
                    <a:pt x="446" y="81"/>
                  </a:lnTo>
                  <a:lnTo>
                    <a:pt x="441" y="86"/>
                  </a:lnTo>
                  <a:lnTo>
                    <a:pt x="436" y="89"/>
                  </a:lnTo>
                  <a:lnTo>
                    <a:pt x="429" y="95"/>
                  </a:lnTo>
                  <a:lnTo>
                    <a:pt x="424" y="100"/>
                  </a:lnTo>
                  <a:lnTo>
                    <a:pt x="419" y="105"/>
                  </a:lnTo>
                  <a:lnTo>
                    <a:pt x="419" y="107"/>
                  </a:lnTo>
                  <a:lnTo>
                    <a:pt x="422" y="109"/>
                  </a:lnTo>
                  <a:lnTo>
                    <a:pt x="424" y="110"/>
                  </a:lnTo>
                  <a:lnTo>
                    <a:pt x="424" y="112"/>
                  </a:lnTo>
                  <a:lnTo>
                    <a:pt x="424" y="114"/>
                  </a:lnTo>
                  <a:lnTo>
                    <a:pt x="424" y="116"/>
                  </a:lnTo>
                  <a:lnTo>
                    <a:pt x="424" y="117"/>
                  </a:lnTo>
                  <a:lnTo>
                    <a:pt x="424" y="119"/>
                  </a:lnTo>
                  <a:lnTo>
                    <a:pt x="405" y="131"/>
                  </a:lnTo>
                  <a:lnTo>
                    <a:pt x="388" y="142"/>
                  </a:lnTo>
                  <a:lnTo>
                    <a:pt x="371" y="156"/>
                  </a:lnTo>
                  <a:lnTo>
                    <a:pt x="354" y="168"/>
                  </a:lnTo>
                  <a:lnTo>
                    <a:pt x="337" y="182"/>
                  </a:lnTo>
                  <a:lnTo>
                    <a:pt x="323" y="196"/>
                  </a:lnTo>
                  <a:lnTo>
                    <a:pt x="308" y="210"/>
                  </a:lnTo>
                  <a:lnTo>
                    <a:pt x="294" y="226"/>
                  </a:lnTo>
                  <a:lnTo>
                    <a:pt x="282" y="242"/>
                  </a:lnTo>
                  <a:lnTo>
                    <a:pt x="272" y="257"/>
                  </a:lnTo>
                  <a:lnTo>
                    <a:pt x="294" y="252"/>
                  </a:lnTo>
                  <a:lnTo>
                    <a:pt x="272" y="270"/>
                  </a:lnTo>
                  <a:lnTo>
                    <a:pt x="272" y="268"/>
                  </a:lnTo>
                  <a:lnTo>
                    <a:pt x="275" y="268"/>
                  </a:lnTo>
                  <a:lnTo>
                    <a:pt x="275" y="266"/>
                  </a:lnTo>
                  <a:lnTo>
                    <a:pt x="277" y="264"/>
                  </a:lnTo>
                  <a:lnTo>
                    <a:pt x="277" y="263"/>
                  </a:lnTo>
                  <a:lnTo>
                    <a:pt x="277" y="261"/>
                  </a:lnTo>
                  <a:lnTo>
                    <a:pt x="253" y="280"/>
                  </a:lnTo>
                  <a:lnTo>
                    <a:pt x="227" y="301"/>
                  </a:lnTo>
                  <a:lnTo>
                    <a:pt x="202" y="324"/>
                  </a:lnTo>
                  <a:lnTo>
                    <a:pt x="178" y="347"/>
                  </a:lnTo>
                  <a:lnTo>
                    <a:pt x="154" y="370"/>
                  </a:lnTo>
                  <a:lnTo>
                    <a:pt x="130" y="394"/>
                  </a:lnTo>
                  <a:lnTo>
                    <a:pt x="106" y="417"/>
                  </a:lnTo>
                  <a:lnTo>
                    <a:pt x="82" y="441"/>
                  </a:lnTo>
                  <a:lnTo>
                    <a:pt x="60" y="466"/>
                  </a:lnTo>
                  <a:lnTo>
                    <a:pt x="36" y="490"/>
                  </a:lnTo>
                  <a:lnTo>
                    <a:pt x="39" y="496"/>
                  </a:lnTo>
                  <a:lnTo>
                    <a:pt x="36" y="499"/>
                  </a:lnTo>
                  <a:lnTo>
                    <a:pt x="34" y="503"/>
                  </a:lnTo>
                  <a:lnTo>
                    <a:pt x="29" y="506"/>
                  </a:lnTo>
                  <a:lnTo>
                    <a:pt x="24" y="508"/>
                  </a:lnTo>
                  <a:lnTo>
                    <a:pt x="19" y="510"/>
                  </a:lnTo>
                  <a:lnTo>
                    <a:pt x="14" y="513"/>
                  </a:lnTo>
                  <a:lnTo>
                    <a:pt x="10" y="515"/>
                  </a:lnTo>
                  <a:lnTo>
                    <a:pt x="5" y="519"/>
                  </a:lnTo>
                  <a:lnTo>
                    <a:pt x="0" y="522"/>
                  </a:lnTo>
                  <a:lnTo>
                    <a:pt x="7" y="515"/>
                  </a:lnTo>
                  <a:lnTo>
                    <a:pt x="14" y="508"/>
                  </a:lnTo>
                  <a:lnTo>
                    <a:pt x="22" y="499"/>
                  </a:lnTo>
                  <a:lnTo>
                    <a:pt x="29" y="492"/>
                  </a:lnTo>
                  <a:lnTo>
                    <a:pt x="39" y="485"/>
                  </a:lnTo>
                  <a:lnTo>
                    <a:pt x="46" y="476"/>
                  </a:lnTo>
                  <a:lnTo>
                    <a:pt x="53" y="469"/>
                  </a:lnTo>
                  <a:lnTo>
                    <a:pt x="58" y="461"/>
                  </a:lnTo>
                  <a:lnTo>
                    <a:pt x="63" y="454"/>
                  </a:lnTo>
                  <a:lnTo>
                    <a:pt x="67" y="445"/>
                  </a:lnTo>
                  <a:lnTo>
                    <a:pt x="29" y="461"/>
                  </a:lnTo>
                  <a:lnTo>
                    <a:pt x="70" y="413"/>
                  </a:lnTo>
                  <a:lnTo>
                    <a:pt x="113" y="368"/>
                  </a:lnTo>
                  <a:lnTo>
                    <a:pt x="154" y="322"/>
                  </a:lnTo>
                  <a:lnTo>
                    <a:pt x="198" y="277"/>
                  </a:lnTo>
                  <a:lnTo>
                    <a:pt x="243" y="231"/>
                  </a:lnTo>
                  <a:lnTo>
                    <a:pt x="289" y="186"/>
                  </a:lnTo>
                  <a:lnTo>
                    <a:pt x="333" y="140"/>
                  </a:lnTo>
                  <a:lnTo>
                    <a:pt x="378" y="95"/>
                  </a:lnTo>
                  <a:lnTo>
                    <a:pt x="424" y="47"/>
                  </a:lnTo>
                  <a:lnTo>
                    <a:pt x="470" y="0"/>
                  </a:lnTo>
                  <a:lnTo>
                    <a:pt x="460" y="19"/>
                  </a:lnTo>
                  <a:lnTo>
                    <a:pt x="446" y="37"/>
                  </a:lnTo>
                  <a:lnTo>
                    <a:pt x="429" y="54"/>
                  </a:lnTo>
                  <a:lnTo>
                    <a:pt x="410" y="74"/>
                  </a:lnTo>
                  <a:lnTo>
                    <a:pt x="390" y="91"/>
                  </a:lnTo>
                  <a:lnTo>
                    <a:pt x="371" y="110"/>
                  </a:lnTo>
                  <a:lnTo>
                    <a:pt x="354" y="130"/>
                  </a:lnTo>
                  <a:lnTo>
                    <a:pt x="335" y="149"/>
                  </a:lnTo>
                  <a:lnTo>
                    <a:pt x="321" y="168"/>
                  </a:lnTo>
                  <a:lnTo>
                    <a:pt x="306" y="189"/>
                  </a:lnTo>
                  <a:lnTo>
                    <a:pt x="306" y="187"/>
                  </a:lnTo>
                  <a:close/>
                </a:path>
              </a:pathLst>
            </a:custGeom>
            <a:solidFill>
              <a:srgbClr val="0A19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095" name="Freeform 21"/>
            <p:cNvSpPr>
              <a:spLocks/>
            </p:cNvSpPr>
            <p:nvPr/>
          </p:nvSpPr>
          <p:spPr bwMode="auto">
            <a:xfrm>
              <a:off x="1619" y="2842"/>
              <a:ext cx="17" cy="21"/>
            </a:xfrm>
            <a:custGeom>
              <a:avLst/>
              <a:gdLst>
                <a:gd name="T0" fmla="*/ 0 w 16"/>
                <a:gd name="T1" fmla="*/ 21 h 21"/>
                <a:gd name="T2" fmla="*/ 16 w 16"/>
                <a:gd name="T3" fmla="*/ 0 h 21"/>
                <a:gd name="T4" fmla="*/ 4 w 16"/>
                <a:gd name="T5" fmla="*/ 15 h 21"/>
                <a:gd name="T6" fmla="*/ 0 w 16"/>
                <a:gd name="T7" fmla="*/ 21 h 21"/>
                <a:gd name="T8" fmla="*/ 0 w 16"/>
                <a:gd name="T9" fmla="*/ 21 h 21"/>
                <a:gd name="T10" fmla="*/ 0 60000 65536"/>
                <a:gd name="T11" fmla="*/ 0 60000 65536"/>
                <a:gd name="T12" fmla="*/ 0 60000 65536"/>
                <a:gd name="T13" fmla="*/ 0 60000 65536"/>
                <a:gd name="T14" fmla="*/ 0 60000 65536"/>
                <a:gd name="T15" fmla="*/ 0 w 16"/>
                <a:gd name="T16" fmla="*/ 0 h 21"/>
                <a:gd name="T17" fmla="*/ 16 w 16"/>
                <a:gd name="T18" fmla="*/ 21 h 21"/>
              </a:gdLst>
              <a:ahLst/>
              <a:cxnLst>
                <a:cxn ang="T10">
                  <a:pos x="T0" y="T1"/>
                </a:cxn>
                <a:cxn ang="T11">
                  <a:pos x="T2" y="T3"/>
                </a:cxn>
                <a:cxn ang="T12">
                  <a:pos x="T4" y="T5"/>
                </a:cxn>
                <a:cxn ang="T13">
                  <a:pos x="T6" y="T7"/>
                </a:cxn>
                <a:cxn ang="T14">
                  <a:pos x="T8" y="T9"/>
                </a:cxn>
              </a:cxnLst>
              <a:rect l="T15" t="T16" r="T17" b="T18"/>
              <a:pathLst>
                <a:path w="16" h="21">
                  <a:moveTo>
                    <a:pt x="0" y="21"/>
                  </a:moveTo>
                  <a:lnTo>
                    <a:pt x="16" y="0"/>
                  </a:lnTo>
                  <a:lnTo>
                    <a:pt x="4" y="15"/>
                  </a:lnTo>
                  <a:lnTo>
                    <a:pt x="0" y="21"/>
                  </a:lnTo>
                  <a:close/>
                </a:path>
              </a:pathLst>
            </a:custGeom>
            <a:solidFill>
              <a:srgbClr val="6AA4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096" name="Freeform 22"/>
            <p:cNvSpPr>
              <a:spLocks/>
            </p:cNvSpPr>
            <p:nvPr/>
          </p:nvSpPr>
          <p:spPr bwMode="auto">
            <a:xfrm>
              <a:off x="1723" y="2844"/>
              <a:ext cx="12" cy="15"/>
            </a:xfrm>
            <a:custGeom>
              <a:avLst/>
              <a:gdLst>
                <a:gd name="T0" fmla="*/ 12 w 12"/>
                <a:gd name="T1" fmla="*/ 0 h 14"/>
                <a:gd name="T2" fmla="*/ 0 w 12"/>
                <a:gd name="T3" fmla="*/ 14 h 14"/>
                <a:gd name="T4" fmla="*/ 12 w 12"/>
                <a:gd name="T5" fmla="*/ 2 h 14"/>
                <a:gd name="T6" fmla="*/ 12 w 12"/>
                <a:gd name="T7" fmla="*/ 2 h 14"/>
                <a:gd name="T8" fmla="*/ 12 w 12"/>
                <a:gd name="T9" fmla="*/ 0 h 14"/>
                <a:gd name="T10" fmla="*/ 0 60000 65536"/>
                <a:gd name="T11" fmla="*/ 0 60000 65536"/>
                <a:gd name="T12" fmla="*/ 0 60000 65536"/>
                <a:gd name="T13" fmla="*/ 0 60000 65536"/>
                <a:gd name="T14" fmla="*/ 0 60000 65536"/>
                <a:gd name="T15" fmla="*/ 0 w 12"/>
                <a:gd name="T16" fmla="*/ 0 h 14"/>
                <a:gd name="T17" fmla="*/ 12 w 12"/>
                <a:gd name="T18" fmla="*/ 14 h 14"/>
              </a:gdLst>
              <a:ahLst/>
              <a:cxnLst>
                <a:cxn ang="T10">
                  <a:pos x="T0" y="T1"/>
                </a:cxn>
                <a:cxn ang="T11">
                  <a:pos x="T2" y="T3"/>
                </a:cxn>
                <a:cxn ang="T12">
                  <a:pos x="T4" y="T5"/>
                </a:cxn>
                <a:cxn ang="T13">
                  <a:pos x="T6" y="T7"/>
                </a:cxn>
                <a:cxn ang="T14">
                  <a:pos x="T8" y="T9"/>
                </a:cxn>
              </a:cxnLst>
              <a:rect l="T15" t="T16" r="T17" b="T18"/>
              <a:pathLst>
                <a:path w="12" h="14">
                  <a:moveTo>
                    <a:pt x="12" y="0"/>
                  </a:moveTo>
                  <a:lnTo>
                    <a:pt x="0" y="14"/>
                  </a:lnTo>
                  <a:lnTo>
                    <a:pt x="12" y="2"/>
                  </a:lnTo>
                  <a:lnTo>
                    <a:pt x="12" y="0"/>
                  </a:lnTo>
                  <a:close/>
                </a:path>
              </a:pathLst>
            </a:custGeom>
            <a:solidFill>
              <a:srgbClr val="EDFF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097" name="Freeform 23"/>
            <p:cNvSpPr>
              <a:spLocks/>
            </p:cNvSpPr>
            <p:nvPr/>
          </p:nvSpPr>
          <p:spPr bwMode="auto">
            <a:xfrm>
              <a:off x="1594" y="2870"/>
              <a:ext cx="13" cy="15"/>
            </a:xfrm>
            <a:custGeom>
              <a:avLst/>
              <a:gdLst>
                <a:gd name="T0" fmla="*/ 10 w 12"/>
                <a:gd name="T1" fmla="*/ 0 h 16"/>
                <a:gd name="T2" fmla="*/ 0 w 12"/>
                <a:gd name="T3" fmla="*/ 16 h 16"/>
                <a:gd name="T4" fmla="*/ 12 w 12"/>
                <a:gd name="T5" fmla="*/ 0 h 16"/>
                <a:gd name="T6" fmla="*/ 12 w 12"/>
                <a:gd name="T7" fmla="*/ 0 h 16"/>
                <a:gd name="T8" fmla="*/ 10 w 12"/>
                <a:gd name="T9" fmla="*/ 0 h 16"/>
                <a:gd name="T10" fmla="*/ 0 60000 65536"/>
                <a:gd name="T11" fmla="*/ 0 60000 65536"/>
                <a:gd name="T12" fmla="*/ 0 60000 65536"/>
                <a:gd name="T13" fmla="*/ 0 60000 65536"/>
                <a:gd name="T14" fmla="*/ 0 60000 65536"/>
                <a:gd name="T15" fmla="*/ 0 w 12"/>
                <a:gd name="T16" fmla="*/ 0 h 16"/>
                <a:gd name="T17" fmla="*/ 12 w 12"/>
                <a:gd name="T18" fmla="*/ 16 h 16"/>
              </a:gdLst>
              <a:ahLst/>
              <a:cxnLst>
                <a:cxn ang="T10">
                  <a:pos x="T0" y="T1"/>
                </a:cxn>
                <a:cxn ang="T11">
                  <a:pos x="T2" y="T3"/>
                </a:cxn>
                <a:cxn ang="T12">
                  <a:pos x="T4" y="T5"/>
                </a:cxn>
                <a:cxn ang="T13">
                  <a:pos x="T6" y="T7"/>
                </a:cxn>
                <a:cxn ang="T14">
                  <a:pos x="T8" y="T9"/>
                </a:cxn>
              </a:cxnLst>
              <a:rect l="T15" t="T16" r="T17" b="T18"/>
              <a:pathLst>
                <a:path w="12" h="16">
                  <a:moveTo>
                    <a:pt x="10" y="0"/>
                  </a:moveTo>
                  <a:lnTo>
                    <a:pt x="0" y="16"/>
                  </a:lnTo>
                  <a:lnTo>
                    <a:pt x="12" y="0"/>
                  </a:lnTo>
                  <a:lnTo>
                    <a:pt x="10" y="0"/>
                  </a:lnTo>
                  <a:close/>
                </a:path>
              </a:pathLst>
            </a:custGeom>
            <a:solidFill>
              <a:srgbClr val="6AA4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098" name="Freeform 24"/>
            <p:cNvSpPr>
              <a:spLocks/>
            </p:cNvSpPr>
            <p:nvPr/>
          </p:nvSpPr>
          <p:spPr bwMode="auto">
            <a:xfrm>
              <a:off x="1523" y="2916"/>
              <a:ext cx="44" cy="46"/>
            </a:xfrm>
            <a:custGeom>
              <a:avLst/>
              <a:gdLst>
                <a:gd name="T0" fmla="*/ 0 w 44"/>
                <a:gd name="T1" fmla="*/ 44 h 46"/>
                <a:gd name="T2" fmla="*/ 0 w 44"/>
                <a:gd name="T3" fmla="*/ 44 h 46"/>
                <a:gd name="T4" fmla="*/ 0 w 44"/>
                <a:gd name="T5" fmla="*/ 40 h 46"/>
                <a:gd name="T6" fmla="*/ 3 w 44"/>
                <a:gd name="T7" fmla="*/ 37 h 46"/>
                <a:gd name="T8" fmla="*/ 7 w 44"/>
                <a:gd name="T9" fmla="*/ 32 h 46"/>
                <a:gd name="T10" fmla="*/ 15 w 44"/>
                <a:gd name="T11" fmla="*/ 26 h 46"/>
                <a:gd name="T12" fmla="*/ 19 w 44"/>
                <a:gd name="T13" fmla="*/ 21 h 46"/>
                <a:gd name="T14" fmla="*/ 27 w 44"/>
                <a:gd name="T15" fmla="*/ 16 h 46"/>
                <a:gd name="T16" fmla="*/ 31 w 44"/>
                <a:gd name="T17" fmla="*/ 10 h 46"/>
                <a:gd name="T18" fmla="*/ 39 w 44"/>
                <a:gd name="T19" fmla="*/ 5 h 46"/>
                <a:gd name="T20" fmla="*/ 44 w 44"/>
                <a:gd name="T21" fmla="*/ 0 h 46"/>
                <a:gd name="T22" fmla="*/ 0 w 44"/>
                <a:gd name="T23" fmla="*/ 46 h 46"/>
                <a:gd name="T24" fmla="*/ 0 w 44"/>
                <a:gd name="T25" fmla="*/ 46 h 46"/>
                <a:gd name="T26" fmla="*/ 0 w 44"/>
                <a:gd name="T27" fmla="*/ 44 h 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46"/>
                <a:gd name="T44" fmla="*/ 44 w 44"/>
                <a:gd name="T45" fmla="*/ 46 h 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46">
                  <a:moveTo>
                    <a:pt x="0" y="44"/>
                  </a:moveTo>
                  <a:lnTo>
                    <a:pt x="0" y="44"/>
                  </a:lnTo>
                  <a:lnTo>
                    <a:pt x="0" y="40"/>
                  </a:lnTo>
                  <a:lnTo>
                    <a:pt x="3" y="37"/>
                  </a:lnTo>
                  <a:lnTo>
                    <a:pt x="7" y="32"/>
                  </a:lnTo>
                  <a:lnTo>
                    <a:pt x="15" y="26"/>
                  </a:lnTo>
                  <a:lnTo>
                    <a:pt x="19" y="21"/>
                  </a:lnTo>
                  <a:lnTo>
                    <a:pt x="27" y="16"/>
                  </a:lnTo>
                  <a:lnTo>
                    <a:pt x="31" y="10"/>
                  </a:lnTo>
                  <a:lnTo>
                    <a:pt x="39" y="5"/>
                  </a:lnTo>
                  <a:lnTo>
                    <a:pt x="44" y="0"/>
                  </a:lnTo>
                  <a:lnTo>
                    <a:pt x="0" y="46"/>
                  </a:lnTo>
                  <a:lnTo>
                    <a:pt x="0" y="44"/>
                  </a:lnTo>
                  <a:close/>
                </a:path>
              </a:pathLst>
            </a:custGeom>
            <a:solidFill>
              <a:srgbClr val="6AA4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099" name="Freeform 25"/>
            <p:cNvSpPr>
              <a:spLocks/>
            </p:cNvSpPr>
            <p:nvPr/>
          </p:nvSpPr>
          <p:spPr bwMode="auto">
            <a:xfrm>
              <a:off x="1499" y="2926"/>
              <a:ext cx="154" cy="160"/>
            </a:xfrm>
            <a:custGeom>
              <a:avLst/>
              <a:gdLst>
                <a:gd name="T0" fmla="*/ 0 w 154"/>
                <a:gd name="T1" fmla="*/ 157 h 159"/>
                <a:gd name="T2" fmla="*/ 19 w 154"/>
                <a:gd name="T3" fmla="*/ 142 h 159"/>
                <a:gd name="T4" fmla="*/ 34 w 154"/>
                <a:gd name="T5" fmla="*/ 126 h 159"/>
                <a:gd name="T6" fmla="*/ 48 w 154"/>
                <a:gd name="T7" fmla="*/ 110 h 159"/>
                <a:gd name="T8" fmla="*/ 63 w 154"/>
                <a:gd name="T9" fmla="*/ 94 h 159"/>
                <a:gd name="T10" fmla="*/ 77 w 154"/>
                <a:gd name="T11" fmla="*/ 79 h 159"/>
                <a:gd name="T12" fmla="*/ 92 w 154"/>
                <a:gd name="T13" fmla="*/ 63 h 159"/>
                <a:gd name="T14" fmla="*/ 106 w 154"/>
                <a:gd name="T15" fmla="*/ 47 h 159"/>
                <a:gd name="T16" fmla="*/ 121 w 154"/>
                <a:gd name="T17" fmla="*/ 31 h 159"/>
                <a:gd name="T18" fmla="*/ 137 w 154"/>
                <a:gd name="T19" fmla="*/ 16 h 159"/>
                <a:gd name="T20" fmla="*/ 154 w 154"/>
                <a:gd name="T21" fmla="*/ 0 h 159"/>
                <a:gd name="T22" fmla="*/ 142 w 154"/>
                <a:gd name="T23" fmla="*/ 16 h 159"/>
                <a:gd name="T24" fmla="*/ 130 w 154"/>
                <a:gd name="T25" fmla="*/ 30 h 159"/>
                <a:gd name="T26" fmla="*/ 116 w 154"/>
                <a:gd name="T27" fmla="*/ 45 h 159"/>
                <a:gd name="T28" fmla="*/ 101 w 154"/>
                <a:gd name="T29" fmla="*/ 61 h 159"/>
                <a:gd name="T30" fmla="*/ 87 w 154"/>
                <a:gd name="T31" fmla="*/ 77 h 159"/>
                <a:gd name="T32" fmla="*/ 70 w 154"/>
                <a:gd name="T33" fmla="*/ 93 h 159"/>
                <a:gd name="T34" fmla="*/ 53 w 154"/>
                <a:gd name="T35" fmla="*/ 110 h 159"/>
                <a:gd name="T36" fmla="*/ 36 w 154"/>
                <a:gd name="T37" fmla="*/ 126 h 159"/>
                <a:gd name="T38" fmla="*/ 19 w 154"/>
                <a:gd name="T39" fmla="*/ 142 h 159"/>
                <a:gd name="T40" fmla="*/ 2 w 154"/>
                <a:gd name="T41" fmla="*/ 159 h 159"/>
                <a:gd name="T42" fmla="*/ 2 w 154"/>
                <a:gd name="T43" fmla="*/ 159 h 159"/>
                <a:gd name="T44" fmla="*/ 0 w 154"/>
                <a:gd name="T45" fmla="*/ 157 h 15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4"/>
                <a:gd name="T70" fmla="*/ 0 h 159"/>
                <a:gd name="T71" fmla="*/ 154 w 154"/>
                <a:gd name="T72" fmla="*/ 159 h 15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4" h="159">
                  <a:moveTo>
                    <a:pt x="0" y="157"/>
                  </a:moveTo>
                  <a:lnTo>
                    <a:pt x="19" y="142"/>
                  </a:lnTo>
                  <a:lnTo>
                    <a:pt x="34" y="126"/>
                  </a:lnTo>
                  <a:lnTo>
                    <a:pt x="48" y="110"/>
                  </a:lnTo>
                  <a:lnTo>
                    <a:pt x="63" y="94"/>
                  </a:lnTo>
                  <a:lnTo>
                    <a:pt x="77" y="79"/>
                  </a:lnTo>
                  <a:lnTo>
                    <a:pt x="92" y="63"/>
                  </a:lnTo>
                  <a:lnTo>
                    <a:pt x="106" y="47"/>
                  </a:lnTo>
                  <a:lnTo>
                    <a:pt x="121" y="31"/>
                  </a:lnTo>
                  <a:lnTo>
                    <a:pt x="137" y="16"/>
                  </a:lnTo>
                  <a:lnTo>
                    <a:pt x="154" y="0"/>
                  </a:lnTo>
                  <a:lnTo>
                    <a:pt x="142" y="16"/>
                  </a:lnTo>
                  <a:lnTo>
                    <a:pt x="130" y="30"/>
                  </a:lnTo>
                  <a:lnTo>
                    <a:pt x="116" y="45"/>
                  </a:lnTo>
                  <a:lnTo>
                    <a:pt x="101" y="61"/>
                  </a:lnTo>
                  <a:lnTo>
                    <a:pt x="87" y="77"/>
                  </a:lnTo>
                  <a:lnTo>
                    <a:pt x="70" y="93"/>
                  </a:lnTo>
                  <a:lnTo>
                    <a:pt x="53" y="110"/>
                  </a:lnTo>
                  <a:lnTo>
                    <a:pt x="36" y="126"/>
                  </a:lnTo>
                  <a:lnTo>
                    <a:pt x="19" y="142"/>
                  </a:lnTo>
                  <a:lnTo>
                    <a:pt x="2" y="159"/>
                  </a:lnTo>
                  <a:lnTo>
                    <a:pt x="0" y="157"/>
                  </a:lnTo>
                  <a:close/>
                </a:path>
              </a:pathLst>
            </a:custGeom>
            <a:solidFill>
              <a:srgbClr val="EDFF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00" name="Freeform 26"/>
            <p:cNvSpPr>
              <a:spLocks/>
            </p:cNvSpPr>
            <p:nvPr/>
          </p:nvSpPr>
          <p:spPr bwMode="auto">
            <a:xfrm>
              <a:off x="1680" y="2934"/>
              <a:ext cx="8" cy="15"/>
            </a:xfrm>
            <a:custGeom>
              <a:avLst/>
              <a:gdLst>
                <a:gd name="T0" fmla="*/ 0 w 9"/>
                <a:gd name="T1" fmla="*/ 15 h 15"/>
                <a:gd name="T2" fmla="*/ 9 w 9"/>
                <a:gd name="T3" fmla="*/ 0 h 15"/>
                <a:gd name="T4" fmla="*/ 7 w 9"/>
                <a:gd name="T5" fmla="*/ 12 h 15"/>
                <a:gd name="T6" fmla="*/ 0 w 9"/>
                <a:gd name="T7" fmla="*/ 15 h 15"/>
                <a:gd name="T8" fmla="*/ 0 w 9"/>
                <a:gd name="T9" fmla="*/ 15 h 15"/>
                <a:gd name="T10" fmla="*/ 0 60000 65536"/>
                <a:gd name="T11" fmla="*/ 0 60000 65536"/>
                <a:gd name="T12" fmla="*/ 0 60000 65536"/>
                <a:gd name="T13" fmla="*/ 0 60000 65536"/>
                <a:gd name="T14" fmla="*/ 0 60000 65536"/>
                <a:gd name="T15" fmla="*/ 0 w 9"/>
                <a:gd name="T16" fmla="*/ 0 h 15"/>
                <a:gd name="T17" fmla="*/ 9 w 9"/>
                <a:gd name="T18" fmla="*/ 15 h 15"/>
              </a:gdLst>
              <a:ahLst/>
              <a:cxnLst>
                <a:cxn ang="T10">
                  <a:pos x="T0" y="T1"/>
                </a:cxn>
                <a:cxn ang="T11">
                  <a:pos x="T2" y="T3"/>
                </a:cxn>
                <a:cxn ang="T12">
                  <a:pos x="T4" y="T5"/>
                </a:cxn>
                <a:cxn ang="T13">
                  <a:pos x="T6" y="T7"/>
                </a:cxn>
                <a:cxn ang="T14">
                  <a:pos x="T8" y="T9"/>
                </a:cxn>
              </a:cxnLst>
              <a:rect l="T15" t="T16" r="T17" b="T18"/>
              <a:pathLst>
                <a:path w="9" h="15">
                  <a:moveTo>
                    <a:pt x="0" y="15"/>
                  </a:moveTo>
                  <a:lnTo>
                    <a:pt x="9" y="0"/>
                  </a:lnTo>
                  <a:lnTo>
                    <a:pt x="7" y="12"/>
                  </a:lnTo>
                  <a:lnTo>
                    <a:pt x="0" y="15"/>
                  </a:lnTo>
                  <a:close/>
                </a:path>
              </a:pathLst>
            </a:custGeom>
            <a:solidFill>
              <a:srgbClr val="0A19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01" name="Freeform 27"/>
            <p:cNvSpPr>
              <a:spLocks/>
            </p:cNvSpPr>
            <p:nvPr/>
          </p:nvSpPr>
          <p:spPr bwMode="auto">
            <a:xfrm>
              <a:off x="142" y="3082"/>
              <a:ext cx="75" cy="13"/>
            </a:xfrm>
            <a:custGeom>
              <a:avLst/>
              <a:gdLst>
                <a:gd name="T0" fmla="*/ 72 w 75"/>
                <a:gd name="T1" fmla="*/ 14 h 14"/>
                <a:gd name="T2" fmla="*/ 72 w 75"/>
                <a:gd name="T3" fmla="*/ 14 h 14"/>
                <a:gd name="T4" fmla="*/ 68 w 75"/>
                <a:gd name="T5" fmla="*/ 14 h 14"/>
                <a:gd name="T6" fmla="*/ 63 w 75"/>
                <a:gd name="T7" fmla="*/ 14 h 14"/>
                <a:gd name="T8" fmla="*/ 58 w 75"/>
                <a:gd name="T9" fmla="*/ 12 h 14"/>
                <a:gd name="T10" fmla="*/ 48 w 75"/>
                <a:gd name="T11" fmla="*/ 12 h 14"/>
                <a:gd name="T12" fmla="*/ 41 w 75"/>
                <a:gd name="T13" fmla="*/ 10 h 14"/>
                <a:gd name="T14" fmla="*/ 32 w 75"/>
                <a:gd name="T15" fmla="*/ 8 h 14"/>
                <a:gd name="T16" fmla="*/ 19 w 75"/>
                <a:gd name="T17" fmla="*/ 8 h 14"/>
                <a:gd name="T18" fmla="*/ 10 w 75"/>
                <a:gd name="T19" fmla="*/ 8 h 14"/>
                <a:gd name="T20" fmla="*/ 0 w 75"/>
                <a:gd name="T21" fmla="*/ 10 h 14"/>
                <a:gd name="T22" fmla="*/ 7 w 75"/>
                <a:gd name="T23" fmla="*/ 7 h 14"/>
                <a:gd name="T24" fmla="*/ 15 w 75"/>
                <a:gd name="T25" fmla="*/ 5 h 14"/>
                <a:gd name="T26" fmla="*/ 22 w 75"/>
                <a:gd name="T27" fmla="*/ 3 h 14"/>
                <a:gd name="T28" fmla="*/ 29 w 75"/>
                <a:gd name="T29" fmla="*/ 1 h 14"/>
                <a:gd name="T30" fmla="*/ 36 w 75"/>
                <a:gd name="T31" fmla="*/ 0 h 14"/>
                <a:gd name="T32" fmla="*/ 44 w 75"/>
                <a:gd name="T33" fmla="*/ 0 h 14"/>
                <a:gd name="T34" fmla="*/ 51 w 75"/>
                <a:gd name="T35" fmla="*/ 1 h 14"/>
                <a:gd name="T36" fmla="*/ 58 w 75"/>
                <a:gd name="T37" fmla="*/ 3 h 14"/>
                <a:gd name="T38" fmla="*/ 65 w 75"/>
                <a:gd name="T39" fmla="*/ 8 h 14"/>
                <a:gd name="T40" fmla="*/ 75 w 75"/>
                <a:gd name="T41" fmla="*/ 14 h 14"/>
                <a:gd name="T42" fmla="*/ 75 w 75"/>
                <a:gd name="T43" fmla="*/ 14 h 14"/>
                <a:gd name="T44" fmla="*/ 72 w 75"/>
                <a:gd name="T45" fmla="*/ 14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5"/>
                <a:gd name="T70" fmla="*/ 0 h 14"/>
                <a:gd name="T71" fmla="*/ 75 w 75"/>
                <a:gd name="T72" fmla="*/ 14 h 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5" h="14">
                  <a:moveTo>
                    <a:pt x="72" y="14"/>
                  </a:moveTo>
                  <a:lnTo>
                    <a:pt x="72" y="14"/>
                  </a:lnTo>
                  <a:lnTo>
                    <a:pt x="68" y="14"/>
                  </a:lnTo>
                  <a:lnTo>
                    <a:pt x="63" y="14"/>
                  </a:lnTo>
                  <a:lnTo>
                    <a:pt x="58" y="12"/>
                  </a:lnTo>
                  <a:lnTo>
                    <a:pt x="48" y="12"/>
                  </a:lnTo>
                  <a:lnTo>
                    <a:pt x="41" y="10"/>
                  </a:lnTo>
                  <a:lnTo>
                    <a:pt x="32" y="8"/>
                  </a:lnTo>
                  <a:lnTo>
                    <a:pt x="19" y="8"/>
                  </a:lnTo>
                  <a:lnTo>
                    <a:pt x="10" y="8"/>
                  </a:lnTo>
                  <a:lnTo>
                    <a:pt x="0" y="10"/>
                  </a:lnTo>
                  <a:lnTo>
                    <a:pt x="7" y="7"/>
                  </a:lnTo>
                  <a:lnTo>
                    <a:pt x="15" y="5"/>
                  </a:lnTo>
                  <a:lnTo>
                    <a:pt x="22" y="3"/>
                  </a:lnTo>
                  <a:lnTo>
                    <a:pt x="29" y="1"/>
                  </a:lnTo>
                  <a:lnTo>
                    <a:pt x="36" y="0"/>
                  </a:lnTo>
                  <a:lnTo>
                    <a:pt x="44" y="0"/>
                  </a:lnTo>
                  <a:lnTo>
                    <a:pt x="51" y="1"/>
                  </a:lnTo>
                  <a:lnTo>
                    <a:pt x="58" y="3"/>
                  </a:lnTo>
                  <a:lnTo>
                    <a:pt x="65" y="8"/>
                  </a:lnTo>
                  <a:lnTo>
                    <a:pt x="75" y="14"/>
                  </a:lnTo>
                  <a:lnTo>
                    <a:pt x="72" y="14"/>
                  </a:lnTo>
                  <a:close/>
                </a:path>
              </a:pathLst>
            </a:custGeom>
            <a:solidFill>
              <a:srgbClr val="6AA4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02" name="Freeform 28"/>
            <p:cNvSpPr>
              <a:spLocks/>
            </p:cNvSpPr>
            <p:nvPr/>
          </p:nvSpPr>
          <p:spPr bwMode="auto">
            <a:xfrm>
              <a:off x="277" y="3112"/>
              <a:ext cx="106" cy="35"/>
            </a:xfrm>
            <a:custGeom>
              <a:avLst/>
              <a:gdLst>
                <a:gd name="T0" fmla="*/ 106 w 106"/>
                <a:gd name="T1" fmla="*/ 33 h 35"/>
                <a:gd name="T2" fmla="*/ 94 w 106"/>
                <a:gd name="T3" fmla="*/ 33 h 35"/>
                <a:gd name="T4" fmla="*/ 82 w 106"/>
                <a:gd name="T5" fmla="*/ 30 h 35"/>
                <a:gd name="T6" fmla="*/ 70 w 106"/>
                <a:gd name="T7" fmla="*/ 26 h 35"/>
                <a:gd name="T8" fmla="*/ 58 w 106"/>
                <a:gd name="T9" fmla="*/ 23 h 35"/>
                <a:gd name="T10" fmla="*/ 46 w 106"/>
                <a:gd name="T11" fmla="*/ 19 h 35"/>
                <a:gd name="T12" fmla="*/ 36 w 106"/>
                <a:gd name="T13" fmla="*/ 14 h 35"/>
                <a:gd name="T14" fmla="*/ 27 w 106"/>
                <a:gd name="T15" fmla="*/ 11 h 35"/>
                <a:gd name="T16" fmla="*/ 17 w 106"/>
                <a:gd name="T17" fmla="*/ 7 h 35"/>
                <a:gd name="T18" fmla="*/ 7 w 106"/>
                <a:gd name="T19" fmla="*/ 4 h 35"/>
                <a:gd name="T20" fmla="*/ 0 w 106"/>
                <a:gd name="T21" fmla="*/ 0 h 35"/>
                <a:gd name="T22" fmla="*/ 106 w 106"/>
                <a:gd name="T23" fmla="*/ 35 h 35"/>
                <a:gd name="T24" fmla="*/ 106 w 106"/>
                <a:gd name="T25" fmla="*/ 35 h 35"/>
                <a:gd name="T26" fmla="*/ 106 w 106"/>
                <a:gd name="T27" fmla="*/ 33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6"/>
                <a:gd name="T43" fmla="*/ 0 h 35"/>
                <a:gd name="T44" fmla="*/ 106 w 106"/>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6" h="35">
                  <a:moveTo>
                    <a:pt x="106" y="33"/>
                  </a:moveTo>
                  <a:lnTo>
                    <a:pt x="94" y="33"/>
                  </a:lnTo>
                  <a:lnTo>
                    <a:pt x="82" y="30"/>
                  </a:lnTo>
                  <a:lnTo>
                    <a:pt x="70" y="26"/>
                  </a:lnTo>
                  <a:lnTo>
                    <a:pt x="58" y="23"/>
                  </a:lnTo>
                  <a:lnTo>
                    <a:pt x="46" y="19"/>
                  </a:lnTo>
                  <a:lnTo>
                    <a:pt x="36" y="14"/>
                  </a:lnTo>
                  <a:lnTo>
                    <a:pt x="27" y="11"/>
                  </a:lnTo>
                  <a:lnTo>
                    <a:pt x="17" y="7"/>
                  </a:lnTo>
                  <a:lnTo>
                    <a:pt x="7" y="4"/>
                  </a:lnTo>
                  <a:lnTo>
                    <a:pt x="0" y="0"/>
                  </a:lnTo>
                  <a:lnTo>
                    <a:pt x="106" y="35"/>
                  </a:lnTo>
                  <a:lnTo>
                    <a:pt x="106" y="33"/>
                  </a:lnTo>
                  <a:close/>
                </a:path>
              </a:pathLst>
            </a:custGeom>
            <a:solidFill>
              <a:srgbClr val="6AA4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03" name="Freeform 29"/>
            <p:cNvSpPr>
              <a:spLocks/>
            </p:cNvSpPr>
            <p:nvPr/>
          </p:nvSpPr>
          <p:spPr bwMode="auto">
            <a:xfrm>
              <a:off x="393" y="3149"/>
              <a:ext cx="24" cy="6"/>
            </a:xfrm>
            <a:custGeom>
              <a:avLst/>
              <a:gdLst>
                <a:gd name="T0" fmla="*/ 0 w 24"/>
                <a:gd name="T1" fmla="*/ 0 h 7"/>
                <a:gd name="T2" fmla="*/ 24 w 24"/>
                <a:gd name="T3" fmla="*/ 7 h 7"/>
                <a:gd name="T4" fmla="*/ 0 w 24"/>
                <a:gd name="T5" fmla="*/ 2 h 7"/>
                <a:gd name="T6" fmla="*/ 0 w 24"/>
                <a:gd name="T7" fmla="*/ 2 h 7"/>
                <a:gd name="T8" fmla="*/ 0 w 24"/>
                <a:gd name="T9" fmla="*/ 0 h 7"/>
                <a:gd name="T10" fmla="*/ 0 60000 65536"/>
                <a:gd name="T11" fmla="*/ 0 60000 65536"/>
                <a:gd name="T12" fmla="*/ 0 60000 65536"/>
                <a:gd name="T13" fmla="*/ 0 60000 65536"/>
                <a:gd name="T14" fmla="*/ 0 60000 65536"/>
                <a:gd name="T15" fmla="*/ 0 w 24"/>
                <a:gd name="T16" fmla="*/ 0 h 7"/>
                <a:gd name="T17" fmla="*/ 24 w 24"/>
                <a:gd name="T18" fmla="*/ 7 h 7"/>
              </a:gdLst>
              <a:ahLst/>
              <a:cxnLst>
                <a:cxn ang="T10">
                  <a:pos x="T0" y="T1"/>
                </a:cxn>
                <a:cxn ang="T11">
                  <a:pos x="T2" y="T3"/>
                </a:cxn>
                <a:cxn ang="T12">
                  <a:pos x="T4" y="T5"/>
                </a:cxn>
                <a:cxn ang="T13">
                  <a:pos x="T6" y="T7"/>
                </a:cxn>
                <a:cxn ang="T14">
                  <a:pos x="T8" y="T9"/>
                </a:cxn>
              </a:cxnLst>
              <a:rect l="T15" t="T16" r="T17" b="T18"/>
              <a:pathLst>
                <a:path w="24" h="7">
                  <a:moveTo>
                    <a:pt x="0" y="0"/>
                  </a:moveTo>
                  <a:lnTo>
                    <a:pt x="24" y="7"/>
                  </a:lnTo>
                  <a:lnTo>
                    <a:pt x="0" y="2"/>
                  </a:lnTo>
                  <a:lnTo>
                    <a:pt x="0" y="0"/>
                  </a:lnTo>
                  <a:close/>
                </a:path>
              </a:pathLst>
            </a:custGeom>
            <a:solidFill>
              <a:srgbClr val="6AA4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04" name="Freeform 30"/>
            <p:cNvSpPr>
              <a:spLocks/>
            </p:cNvSpPr>
            <p:nvPr/>
          </p:nvSpPr>
          <p:spPr bwMode="auto">
            <a:xfrm>
              <a:off x="3498" y="3181"/>
              <a:ext cx="157" cy="112"/>
            </a:xfrm>
            <a:custGeom>
              <a:avLst/>
              <a:gdLst>
                <a:gd name="T0" fmla="*/ 155 w 157"/>
                <a:gd name="T1" fmla="*/ 42 h 112"/>
                <a:gd name="T2" fmla="*/ 157 w 157"/>
                <a:gd name="T3" fmla="*/ 47 h 112"/>
                <a:gd name="T4" fmla="*/ 157 w 157"/>
                <a:gd name="T5" fmla="*/ 52 h 112"/>
                <a:gd name="T6" fmla="*/ 157 w 157"/>
                <a:gd name="T7" fmla="*/ 57 h 112"/>
                <a:gd name="T8" fmla="*/ 157 w 157"/>
                <a:gd name="T9" fmla="*/ 63 h 112"/>
                <a:gd name="T10" fmla="*/ 157 w 157"/>
                <a:gd name="T11" fmla="*/ 68 h 112"/>
                <a:gd name="T12" fmla="*/ 155 w 157"/>
                <a:gd name="T13" fmla="*/ 73 h 112"/>
                <a:gd name="T14" fmla="*/ 152 w 157"/>
                <a:gd name="T15" fmla="*/ 78 h 112"/>
                <a:gd name="T16" fmla="*/ 150 w 157"/>
                <a:gd name="T17" fmla="*/ 84 h 112"/>
                <a:gd name="T18" fmla="*/ 145 w 157"/>
                <a:gd name="T19" fmla="*/ 87 h 112"/>
                <a:gd name="T20" fmla="*/ 140 w 157"/>
                <a:gd name="T21" fmla="*/ 91 h 112"/>
                <a:gd name="T22" fmla="*/ 131 w 157"/>
                <a:gd name="T23" fmla="*/ 92 h 112"/>
                <a:gd name="T24" fmla="*/ 121 w 157"/>
                <a:gd name="T25" fmla="*/ 96 h 112"/>
                <a:gd name="T26" fmla="*/ 111 w 157"/>
                <a:gd name="T27" fmla="*/ 101 h 112"/>
                <a:gd name="T28" fmla="*/ 104 w 157"/>
                <a:gd name="T29" fmla="*/ 105 h 112"/>
                <a:gd name="T30" fmla="*/ 94 w 157"/>
                <a:gd name="T31" fmla="*/ 108 h 112"/>
                <a:gd name="T32" fmla="*/ 85 w 157"/>
                <a:gd name="T33" fmla="*/ 112 h 112"/>
                <a:gd name="T34" fmla="*/ 75 w 157"/>
                <a:gd name="T35" fmla="*/ 112 h 112"/>
                <a:gd name="T36" fmla="*/ 65 w 157"/>
                <a:gd name="T37" fmla="*/ 112 h 112"/>
                <a:gd name="T38" fmla="*/ 56 w 157"/>
                <a:gd name="T39" fmla="*/ 110 h 112"/>
                <a:gd name="T40" fmla="*/ 44 w 157"/>
                <a:gd name="T41" fmla="*/ 105 h 112"/>
                <a:gd name="T42" fmla="*/ 34 w 157"/>
                <a:gd name="T43" fmla="*/ 99 h 112"/>
                <a:gd name="T44" fmla="*/ 24 w 157"/>
                <a:gd name="T45" fmla="*/ 94 h 112"/>
                <a:gd name="T46" fmla="*/ 17 w 157"/>
                <a:gd name="T47" fmla="*/ 87 h 112"/>
                <a:gd name="T48" fmla="*/ 10 w 157"/>
                <a:gd name="T49" fmla="*/ 80 h 112"/>
                <a:gd name="T50" fmla="*/ 5 w 157"/>
                <a:gd name="T51" fmla="*/ 71 h 112"/>
                <a:gd name="T52" fmla="*/ 3 w 157"/>
                <a:gd name="T53" fmla="*/ 63 h 112"/>
                <a:gd name="T54" fmla="*/ 0 w 157"/>
                <a:gd name="T55" fmla="*/ 54 h 112"/>
                <a:gd name="T56" fmla="*/ 0 w 157"/>
                <a:gd name="T57" fmla="*/ 45 h 112"/>
                <a:gd name="T58" fmla="*/ 3 w 157"/>
                <a:gd name="T59" fmla="*/ 35 h 112"/>
                <a:gd name="T60" fmla="*/ 8 w 157"/>
                <a:gd name="T61" fmla="*/ 26 h 112"/>
                <a:gd name="T62" fmla="*/ 20 w 157"/>
                <a:gd name="T63" fmla="*/ 15 h 112"/>
                <a:gd name="T64" fmla="*/ 37 w 157"/>
                <a:gd name="T65" fmla="*/ 8 h 112"/>
                <a:gd name="T66" fmla="*/ 53 w 157"/>
                <a:gd name="T67" fmla="*/ 3 h 112"/>
                <a:gd name="T68" fmla="*/ 73 w 157"/>
                <a:gd name="T69" fmla="*/ 0 h 112"/>
                <a:gd name="T70" fmla="*/ 90 w 157"/>
                <a:gd name="T71" fmla="*/ 1 h 112"/>
                <a:gd name="T72" fmla="*/ 109 w 157"/>
                <a:gd name="T73" fmla="*/ 3 h 112"/>
                <a:gd name="T74" fmla="*/ 126 w 157"/>
                <a:gd name="T75" fmla="*/ 8 h 112"/>
                <a:gd name="T76" fmla="*/ 138 w 157"/>
                <a:gd name="T77" fmla="*/ 17 h 112"/>
                <a:gd name="T78" fmla="*/ 150 w 157"/>
                <a:gd name="T79" fmla="*/ 28 h 112"/>
                <a:gd name="T80" fmla="*/ 157 w 157"/>
                <a:gd name="T81" fmla="*/ 42 h 112"/>
                <a:gd name="T82" fmla="*/ 157 w 157"/>
                <a:gd name="T83" fmla="*/ 42 h 112"/>
                <a:gd name="T84" fmla="*/ 155 w 157"/>
                <a:gd name="T85" fmla="*/ 42 h 1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7"/>
                <a:gd name="T130" fmla="*/ 0 h 112"/>
                <a:gd name="T131" fmla="*/ 157 w 157"/>
                <a:gd name="T132" fmla="*/ 112 h 11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7" h="112">
                  <a:moveTo>
                    <a:pt x="155" y="42"/>
                  </a:moveTo>
                  <a:lnTo>
                    <a:pt x="157" y="47"/>
                  </a:lnTo>
                  <a:lnTo>
                    <a:pt x="157" y="52"/>
                  </a:lnTo>
                  <a:lnTo>
                    <a:pt x="157" y="57"/>
                  </a:lnTo>
                  <a:lnTo>
                    <a:pt x="157" y="63"/>
                  </a:lnTo>
                  <a:lnTo>
                    <a:pt x="157" y="68"/>
                  </a:lnTo>
                  <a:lnTo>
                    <a:pt x="155" y="73"/>
                  </a:lnTo>
                  <a:lnTo>
                    <a:pt x="152" y="78"/>
                  </a:lnTo>
                  <a:lnTo>
                    <a:pt x="150" y="84"/>
                  </a:lnTo>
                  <a:lnTo>
                    <a:pt x="145" y="87"/>
                  </a:lnTo>
                  <a:lnTo>
                    <a:pt x="140" y="91"/>
                  </a:lnTo>
                  <a:lnTo>
                    <a:pt x="131" y="92"/>
                  </a:lnTo>
                  <a:lnTo>
                    <a:pt x="121" y="96"/>
                  </a:lnTo>
                  <a:lnTo>
                    <a:pt x="111" y="101"/>
                  </a:lnTo>
                  <a:lnTo>
                    <a:pt x="104" y="105"/>
                  </a:lnTo>
                  <a:lnTo>
                    <a:pt x="94" y="108"/>
                  </a:lnTo>
                  <a:lnTo>
                    <a:pt x="85" y="112"/>
                  </a:lnTo>
                  <a:lnTo>
                    <a:pt x="75" y="112"/>
                  </a:lnTo>
                  <a:lnTo>
                    <a:pt x="65" y="112"/>
                  </a:lnTo>
                  <a:lnTo>
                    <a:pt x="56" y="110"/>
                  </a:lnTo>
                  <a:lnTo>
                    <a:pt x="44" y="105"/>
                  </a:lnTo>
                  <a:lnTo>
                    <a:pt x="34" y="99"/>
                  </a:lnTo>
                  <a:lnTo>
                    <a:pt x="24" y="94"/>
                  </a:lnTo>
                  <a:lnTo>
                    <a:pt x="17" y="87"/>
                  </a:lnTo>
                  <a:lnTo>
                    <a:pt x="10" y="80"/>
                  </a:lnTo>
                  <a:lnTo>
                    <a:pt x="5" y="71"/>
                  </a:lnTo>
                  <a:lnTo>
                    <a:pt x="3" y="63"/>
                  </a:lnTo>
                  <a:lnTo>
                    <a:pt x="0" y="54"/>
                  </a:lnTo>
                  <a:lnTo>
                    <a:pt x="0" y="45"/>
                  </a:lnTo>
                  <a:lnTo>
                    <a:pt x="3" y="35"/>
                  </a:lnTo>
                  <a:lnTo>
                    <a:pt x="8" y="26"/>
                  </a:lnTo>
                  <a:lnTo>
                    <a:pt x="20" y="15"/>
                  </a:lnTo>
                  <a:lnTo>
                    <a:pt x="37" y="8"/>
                  </a:lnTo>
                  <a:lnTo>
                    <a:pt x="53" y="3"/>
                  </a:lnTo>
                  <a:lnTo>
                    <a:pt x="73" y="0"/>
                  </a:lnTo>
                  <a:lnTo>
                    <a:pt x="90" y="1"/>
                  </a:lnTo>
                  <a:lnTo>
                    <a:pt x="109" y="3"/>
                  </a:lnTo>
                  <a:lnTo>
                    <a:pt x="126" y="8"/>
                  </a:lnTo>
                  <a:lnTo>
                    <a:pt x="138" y="17"/>
                  </a:lnTo>
                  <a:lnTo>
                    <a:pt x="150" y="28"/>
                  </a:lnTo>
                  <a:lnTo>
                    <a:pt x="157" y="42"/>
                  </a:lnTo>
                  <a:lnTo>
                    <a:pt x="155" y="42"/>
                  </a:lnTo>
                  <a:close/>
                </a:path>
              </a:pathLst>
            </a:custGeom>
            <a:solidFill>
              <a:srgbClr val="FF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05" name="Freeform 31"/>
            <p:cNvSpPr>
              <a:spLocks/>
            </p:cNvSpPr>
            <p:nvPr/>
          </p:nvSpPr>
          <p:spPr bwMode="auto">
            <a:xfrm>
              <a:off x="3160" y="3192"/>
              <a:ext cx="1038" cy="532"/>
            </a:xfrm>
            <a:custGeom>
              <a:avLst/>
              <a:gdLst>
                <a:gd name="T0" fmla="*/ 1021 w 1038"/>
                <a:gd name="T1" fmla="*/ 25 h 531"/>
                <a:gd name="T2" fmla="*/ 1007 w 1038"/>
                <a:gd name="T3" fmla="*/ 33 h 531"/>
                <a:gd name="T4" fmla="*/ 995 w 1038"/>
                <a:gd name="T5" fmla="*/ 44 h 531"/>
                <a:gd name="T6" fmla="*/ 971 w 1038"/>
                <a:gd name="T7" fmla="*/ 65 h 531"/>
                <a:gd name="T8" fmla="*/ 925 w 1038"/>
                <a:gd name="T9" fmla="*/ 117 h 531"/>
                <a:gd name="T10" fmla="*/ 891 w 1038"/>
                <a:gd name="T11" fmla="*/ 177 h 531"/>
                <a:gd name="T12" fmla="*/ 894 w 1038"/>
                <a:gd name="T13" fmla="*/ 245 h 531"/>
                <a:gd name="T14" fmla="*/ 891 w 1038"/>
                <a:gd name="T15" fmla="*/ 268 h 531"/>
                <a:gd name="T16" fmla="*/ 860 w 1038"/>
                <a:gd name="T17" fmla="*/ 284 h 531"/>
                <a:gd name="T18" fmla="*/ 829 w 1038"/>
                <a:gd name="T19" fmla="*/ 301 h 531"/>
                <a:gd name="T20" fmla="*/ 795 w 1038"/>
                <a:gd name="T21" fmla="*/ 322 h 531"/>
                <a:gd name="T22" fmla="*/ 766 w 1038"/>
                <a:gd name="T23" fmla="*/ 347 h 531"/>
                <a:gd name="T24" fmla="*/ 747 w 1038"/>
                <a:gd name="T25" fmla="*/ 375 h 531"/>
                <a:gd name="T26" fmla="*/ 747 w 1038"/>
                <a:gd name="T27" fmla="*/ 407 h 531"/>
                <a:gd name="T28" fmla="*/ 694 w 1038"/>
                <a:gd name="T29" fmla="*/ 403 h 531"/>
                <a:gd name="T30" fmla="*/ 638 w 1038"/>
                <a:gd name="T31" fmla="*/ 391 h 531"/>
                <a:gd name="T32" fmla="*/ 583 w 1038"/>
                <a:gd name="T33" fmla="*/ 394 h 531"/>
                <a:gd name="T34" fmla="*/ 523 w 1038"/>
                <a:gd name="T35" fmla="*/ 417 h 531"/>
                <a:gd name="T36" fmla="*/ 482 w 1038"/>
                <a:gd name="T37" fmla="*/ 457 h 531"/>
                <a:gd name="T38" fmla="*/ 450 w 1038"/>
                <a:gd name="T39" fmla="*/ 503 h 531"/>
                <a:gd name="T40" fmla="*/ 419 w 1038"/>
                <a:gd name="T41" fmla="*/ 527 h 531"/>
                <a:gd name="T42" fmla="*/ 400 w 1038"/>
                <a:gd name="T43" fmla="*/ 512 h 531"/>
                <a:gd name="T44" fmla="*/ 390 w 1038"/>
                <a:gd name="T45" fmla="*/ 485 h 531"/>
                <a:gd name="T46" fmla="*/ 373 w 1038"/>
                <a:gd name="T47" fmla="*/ 463 h 531"/>
                <a:gd name="T48" fmla="*/ 332 w 1038"/>
                <a:gd name="T49" fmla="*/ 428 h 531"/>
                <a:gd name="T50" fmla="*/ 284 w 1038"/>
                <a:gd name="T51" fmla="*/ 400 h 531"/>
                <a:gd name="T52" fmla="*/ 226 w 1038"/>
                <a:gd name="T53" fmla="*/ 384 h 531"/>
                <a:gd name="T54" fmla="*/ 190 w 1038"/>
                <a:gd name="T55" fmla="*/ 382 h 531"/>
                <a:gd name="T56" fmla="*/ 161 w 1038"/>
                <a:gd name="T57" fmla="*/ 387 h 531"/>
                <a:gd name="T58" fmla="*/ 132 w 1038"/>
                <a:gd name="T59" fmla="*/ 392 h 531"/>
                <a:gd name="T60" fmla="*/ 101 w 1038"/>
                <a:gd name="T61" fmla="*/ 384 h 531"/>
                <a:gd name="T62" fmla="*/ 65 w 1038"/>
                <a:gd name="T63" fmla="*/ 370 h 531"/>
                <a:gd name="T64" fmla="*/ 26 w 1038"/>
                <a:gd name="T65" fmla="*/ 357 h 531"/>
                <a:gd name="T66" fmla="*/ 0 w 1038"/>
                <a:gd name="T67" fmla="*/ 335 h 531"/>
                <a:gd name="T68" fmla="*/ 101 w 1038"/>
                <a:gd name="T69" fmla="*/ 324 h 531"/>
                <a:gd name="T70" fmla="*/ 192 w 1038"/>
                <a:gd name="T71" fmla="*/ 296 h 531"/>
                <a:gd name="T72" fmla="*/ 269 w 1038"/>
                <a:gd name="T73" fmla="*/ 247 h 531"/>
                <a:gd name="T74" fmla="*/ 344 w 1038"/>
                <a:gd name="T75" fmla="*/ 137 h 531"/>
                <a:gd name="T76" fmla="*/ 378 w 1038"/>
                <a:gd name="T77" fmla="*/ 149 h 531"/>
                <a:gd name="T78" fmla="*/ 419 w 1038"/>
                <a:gd name="T79" fmla="*/ 152 h 531"/>
                <a:gd name="T80" fmla="*/ 460 w 1038"/>
                <a:gd name="T81" fmla="*/ 144 h 531"/>
                <a:gd name="T82" fmla="*/ 501 w 1038"/>
                <a:gd name="T83" fmla="*/ 121 h 531"/>
                <a:gd name="T84" fmla="*/ 525 w 1038"/>
                <a:gd name="T85" fmla="*/ 86 h 531"/>
                <a:gd name="T86" fmla="*/ 559 w 1038"/>
                <a:gd name="T87" fmla="*/ 82 h 531"/>
                <a:gd name="T88" fmla="*/ 595 w 1038"/>
                <a:gd name="T89" fmla="*/ 103 h 531"/>
                <a:gd name="T90" fmla="*/ 629 w 1038"/>
                <a:gd name="T91" fmla="*/ 110 h 531"/>
                <a:gd name="T92" fmla="*/ 662 w 1038"/>
                <a:gd name="T93" fmla="*/ 112 h 531"/>
                <a:gd name="T94" fmla="*/ 698 w 1038"/>
                <a:gd name="T95" fmla="*/ 103 h 531"/>
                <a:gd name="T96" fmla="*/ 723 w 1038"/>
                <a:gd name="T97" fmla="*/ 82 h 531"/>
                <a:gd name="T98" fmla="*/ 739 w 1038"/>
                <a:gd name="T99" fmla="*/ 58 h 531"/>
                <a:gd name="T100" fmla="*/ 756 w 1038"/>
                <a:gd name="T101" fmla="*/ 33 h 531"/>
                <a:gd name="T102" fmla="*/ 817 w 1038"/>
                <a:gd name="T103" fmla="*/ 46 h 531"/>
                <a:gd name="T104" fmla="*/ 872 w 1038"/>
                <a:gd name="T105" fmla="*/ 51 h 531"/>
                <a:gd name="T106" fmla="*/ 932 w 1038"/>
                <a:gd name="T107" fmla="*/ 46 h 531"/>
                <a:gd name="T108" fmla="*/ 1033 w 1038"/>
                <a:gd name="T109" fmla="*/ 2 h 531"/>
                <a:gd name="T110" fmla="*/ 1038 w 1038"/>
                <a:gd name="T111" fmla="*/ 7 h 531"/>
                <a:gd name="T112" fmla="*/ 1036 w 1038"/>
                <a:gd name="T113" fmla="*/ 14 h 531"/>
                <a:gd name="T114" fmla="*/ 1033 w 1038"/>
                <a:gd name="T115" fmla="*/ 21 h 5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38"/>
                <a:gd name="T175" fmla="*/ 0 h 531"/>
                <a:gd name="T176" fmla="*/ 1038 w 1038"/>
                <a:gd name="T177" fmla="*/ 531 h 5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38" h="531">
                  <a:moveTo>
                    <a:pt x="1033" y="21"/>
                  </a:moveTo>
                  <a:lnTo>
                    <a:pt x="1029" y="23"/>
                  </a:lnTo>
                  <a:lnTo>
                    <a:pt x="1021" y="25"/>
                  </a:lnTo>
                  <a:lnTo>
                    <a:pt x="1017" y="26"/>
                  </a:lnTo>
                  <a:lnTo>
                    <a:pt x="1012" y="30"/>
                  </a:lnTo>
                  <a:lnTo>
                    <a:pt x="1007" y="33"/>
                  </a:lnTo>
                  <a:lnTo>
                    <a:pt x="1002" y="37"/>
                  </a:lnTo>
                  <a:lnTo>
                    <a:pt x="997" y="40"/>
                  </a:lnTo>
                  <a:lnTo>
                    <a:pt x="995" y="44"/>
                  </a:lnTo>
                  <a:lnTo>
                    <a:pt x="990" y="47"/>
                  </a:lnTo>
                  <a:lnTo>
                    <a:pt x="988" y="51"/>
                  </a:lnTo>
                  <a:lnTo>
                    <a:pt x="971" y="65"/>
                  </a:lnTo>
                  <a:lnTo>
                    <a:pt x="956" y="82"/>
                  </a:lnTo>
                  <a:lnTo>
                    <a:pt x="939" y="98"/>
                  </a:lnTo>
                  <a:lnTo>
                    <a:pt x="925" y="117"/>
                  </a:lnTo>
                  <a:lnTo>
                    <a:pt x="911" y="137"/>
                  </a:lnTo>
                  <a:lnTo>
                    <a:pt x="899" y="156"/>
                  </a:lnTo>
                  <a:lnTo>
                    <a:pt x="891" y="177"/>
                  </a:lnTo>
                  <a:lnTo>
                    <a:pt x="886" y="198"/>
                  </a:lnTo>
                  <a:lnTo>
                    <a:pt x="886" y="221"/>
                  </a:lnTo>
                  <a:lnTo>
                    <a:pt x="894" y="245"/>
                  </a:lnTo>
                  <a:lnTo>
                    <a:pt x="913" y="261"/>
                  </a:lnTo>
                  <a:lnTo>
                    <a:pt x="901" y="265"/>
                  </a:lnTo>
                  <a:lnTo>
                    <a:pt x="891" y="268"/>
                  </a:lnTo>
                  <a:lnTo>
                    <a:pt x="879" y="273"/>
                  </a:lnTo>
                  <a:lnTo>
                    <a:pt x="870" y="279"/>
                  </a:lnTo>
                  <a:lnTo>
                    <a:pt x="860" y="284"/>
                  </a:lnTo>
                  <a:lnTo>
                    <a:pt x="850" y="289"/>
                  </a:lnTo>
                  <a:lnTo>
                    <a:pt x="841" y="296"/>
                  </a:lnTo>
                  <a:lnTo>
                    <a:pt x="829" y="301"/>
                  </a:lnTo>
                  <a:lnTo>
                    <a:pt x="817" y="308"/>
                  </a:lnTo>
                  <a:lnTo>
                    <a:pt x="805" y="314"/>
                  </a:lnTo>
                  <a:lnTo>
                    <a:pt x="795" y="322"/>
                  </a:lnTo>
                  <a:lnTo>
                    <a:pt x="785" y="331"/>
                  </a:lnTo>
                  <a:lnTo>
                    <a:pt x="776" y="338"/>
                  </a:lnTo>
                  <a:lnTo>
                    <a:pt x="766" y="347"/>
                  </a:lnTo>
                  <a:lnTo>
                    <a:pt x="759" y="356"/>
                  </a:lnTo>
                  <a:lnTo>
                    <a:pt x="751" y="364"/>
                  </a:lnTo>
                  <a:lnTo>
                    <a:pt x="747" y="375"/>
                  </a:lnTo>
                  <a:lnTo>
                    <a:pt x="744" y="384"/>
                  </a:lnTo>
                  <a:lnTo>
                    <a:pt x="744" y="394"/>
                  </a:lnTo>
                  <a:lnTo>
                    <a:pt x="747" y="407"/>
                  </a:lnTo>
                  <a:lnTo>
                    <a:pt x="727" y="408"/>
                  </a:lnTo>
                  <a:lnTo>
                    <a:pt x="711" y="407"/>
                  </a:lnTo>
                  <a:lnTo>
                    <a:pt x="694" y="403"/>
                  </a:lnTo>
                  <a:lnTo>
                    <a:pt x="674" y="398"/>
                  </a:lnTo>
                  <a:lnTo>
                    <a:pt x="658" y="394"/>
                  </a:lnTo>
                  <a:lnTo>
                    <a:pt x="638" y="391"/>
                  </a:lnTo>
                  <a:lnTo>
                    <a:pt x="619" y="389"/>
                  </a:lnTo>
                  <a:lnTo>
                    <a:pt x="602" y="389"/>
                  </a:lnTo>
                  <a:lnTo>
                    <a:pt x="583" y="394"/>
                  </a:lnTo>
                  <a:lnTo>
                    <a:pt x="566" y="401"/>
                  </a:lnTo>
                  <a:lnTo>
                    <a:pt x="542" y="408"/>
                  </a:lnTo>
                  <a:lnTo>
                    <a:pt x="523" y="417"/>
                  </a:lnTo>
                  <a:lnTo>
                    <a:pt x="508" y="429"/>
                  </a:lnTo>
                  <a:lnTo>
                    <a:pt x="494" y="442"/>
                  </a:lnTo>
                  <a:lnTo>
                    <a:pt x="482" y="457"/>
                  </a:lnTo>
                  <a:lnTo>
                    <a:pt x="470" y="471"/>
                  </a:lnTo>
                  <a:lnTo>
                    <a:pt x="460" y="487"/>
                  </a:lnTo>
                  <a:lnTo>
                    <a:pt x="450" y="503"/>
                  </a:lnTo>
                  <a:lnTo>
                    <a:pt x="441" y="517"/>
                  </a:lnTo>
                  <a:lnTo>
                    <a:pt x="431" y="531"/>
                  </a:lnTo>
                  <a:lnTo>
                    <a:pt x="419" y="527"/>
                  </a:lnTo>
                  <a:lnTo>
                    <a:pt x="409" y="524"/>
                  </a:lnTo>
                  <a:lnTo>
                    <a:pt x="402" y="519"/>
                  </a:lnTo>
                  <a:lnTo>
                    <a:pt x="400" y="512"/>
                  </a:lnTo>
                  <a:lnTo>
                    <a:pt x="395" y="503"/>
                  </a:lnTo>
                  <a:lnTo>
                    <a:pt x="392" y="494"/>
                  </a:lnTo>
                  <a:lnTo>
                    <a:pt x="390" y="485"/>
                  </a:lnTo>
                  <a:lnTo>
                    <a:pt x="385" y="478"/>
                  </a:lnTo>
                  <a:lnTo>
                    <a:pt x="380" y="470"/>
                  </a:lnTo>
                  <a:lnTo>
                    <a:pt x="373" y="463"/>
                  </a:lnTo>
                  <a:lnTo>
                    <a:pt x="361" y="450"/>
                  </a:lnTo>
                  <a:lnTo>
                    <a:pt x="347" y="438"/>
                  </a:lnTo>
                  <a:lnTo>
                    <a:pt x="332" y="428"/>
                  </a:lnTo>
                  <a:lnTo>
                    <a:pt x="315" y="417"/>
                  </a:lnTo>
                  <a:lnTo>
                    <a:pt x="301" y="408"/>
                  </a:lnTo>
                  <a:lnTo>
                    <a:pt x="284" y="400"/>
                  </a:lnTo>
                  <a:lnTo>
                    <a:pt x="265" y="392"/>
                  </a:lnTo>
                  <a:lnTo>
                    <a:pt x="245" y="387"/>
                  </a:lnTo>
                  <a:lnTo>
                    <a:pt x="226" y="384"/>
                  </a:lnTo>
                  <a:lnTo>
                    <a:pt x="207" y="382"/>
                  </a:lnTo>
                  <a:lnTo>
                    <a:pt x="197" y="380"/>
                  </a:lnTo>
                  <a:lnTo>
                    <a:pt x="190" y="382"/>
                  </a:lnTo>
                  <a:lnTo>
                    <a:pt x="180" y="382"/>
                  </a:lnTo>
                  <a:lnTo>
                    <a:pt x="171" y="384"/>
                  </a:lnTo>
                  <a:lnTo>
                    <a:pt x="161" y="387"/>
                  </a:lnTo>
                  <a:lnTo>
                    <a:pt x="151" y="389"/>
                  </a:lnTo>
                  <a:lnTo>
                    <a:pt x="142" y="391"/>
                  </a:lnTo>
                  <a:lnTo>
                    <a:pt x="132" y="392"/>
                  </a:lnTo>
                  <a:lnTo>
                    <a:pt x="120" y="391"/>
                  </a:lnTo>
                  <a:lnTo>
                    <a:pt x="110" y="389"/>
                  </a:lnTo>
                  <a:lnTo>
                    <a:pt x="101" y="384"/>
                  </a:lnTo>
                  <a:lnTo>
                    <a:pt x="91" y="378"/>
                  </a:lnTo>
                  <a:lnTo>
                    <a:pt x="79" y="373"/>
                  </a:lnTo>
                  <a:lnTo>
                    <a:pt x="65" y="370"/>
                  </a:lnTo>
                  <a:lnTo>
                    <a:pt x="53" y="366"/>
                  </a:lnTo>
                  <a:lnTo>
                    <a:pt x="38" y="363"/>
                  </a:lnTo>
                  <a:lnTo>
                    <a:pt x="26" y="357"/>
                  </a:lnTo>
                  <a:lnTo>
                    <a:pt x="14" y="352"/>
                  </a:lnTo>
                  <a:lnTo>
                    <a:pt x="7" y="343"/>
                  </a:lnTo>
                  <a:lnTo>
                    <a:pt x="0" y="335"/>
                  </a:lnTo>
                  <a:lnTo>
                    <a:pt x="33" y="333"/>
                  </a:lnTo>
                  <a:lnTo>
                    <a:pt x="67" y="329"/>
                  </a:lnTo>
                  <a:lnTo>
                    <a:pt x="101" y="324"/>
                  </a:lnTo>
                  <a:lnTo>
                    <a:pt x="132" y="317"/>
                  </a:lnTo>
                  <a:lnTo>
                    <a:pt x="163" y="307"/>
                  </a:lnTo>
                  <a:lnTo>
                    <a:pt x="192" y="296"/>
                  </a:lnTo>
                  <a:lnTo>
                    <a:pt x="221" y="282"/>
                  </a:lnTo>
                  <a:lnTo>
                    <a:pt x="248" y="266"/>
                  </a:lnTo>
                  <a:lnTo>
                    <a:pt x="269" y="247"/>
                  </a:lnTo>
                  <a:lnTo>
                    <a:pt x="291" y="226"/>
                  </a:lnTo>
                  <a:lnTo>
                    <a:pt x="332" y="130"/>
                  </a:lnTo>
                  <a:lnTo>
                    <a:pt x="344" y="137"/>
                  </a:lnTo>
                  <a:lnTo>
                    <a:pt x="354" y="142"/>
                  </a:lnTo>
                  <a:lnTo>
                    <a:pt x="366" y="145"/>
                  </a:lnTo>
                  <a:lnTo>
                    <a:pt x="378" y="149"/>
                  </a:lnTo>
                  <a:lnTo>
                    <a:pt x="390" y="151"/>
                  </a:lnTo>
                  <a:lnTo>
                    <a:pt x="404" y="152"/>
                  </a:lnTo>
                  <a:lnTo>
                    <a:pt x="419" y="152"/>
                  </a:lnTo>
                  <a:lnTo>
                    <a:pt x="431" y="151"/>
                  </a:lnTo>
                  <a:lnTo>
                    <a:pt x="445" y="147"/>
                  </a:lnTo>
                  <a:lnTo>
                    <a:pt x="460" y="144"/>
                  </a:lnTo>
                  <a:lnTo>
                    <a:pt x="477" y="140"/>
                  </a:lnTo>
                  <a:lnTo>
                    <a:pt x="489" y="131"/>
                  </a:lnTo>
                  <a:lnTo>
                    <a:pt x="501" y="121"/>
                  </a:lnTo>
                  <a:lnTo>
                    <a:pt x="508" y="109"/>
                  </a:lnTo>
                  <a:lnTo>
                    <a:pt x="518" y="96"/>
                  </a:lnTo>
                  <a:lnTo>
                    <a:pt x="525" y="86"/>
                  </a:lnTo>
                  <a:lnTo>
                    <a:pt x="535" y="79"/>
                  </a:lnTo>
                  <a:lnTo>
                    <a:pt x="547" y="77"/>
                  </a:lnTo>
                  <a:lnTo>
                    <a:pt x="559" y="82"/>
                  </a:lnTo>
                  <a:lnTo>
                    <a:pt x="576" y="95"/>
                  </a:lnTo>
                  <a:lnTo>
                    <a:pt x="585" y="100"/>
                  </a:lnTo>
                  <a:lnTo>
                    <a:pt x="595" y="103"/>
                  </a:lnTo>
                  <a:lnTo>
                    <a:pt x="607" y="107"/>
                  </a:lnTo>
                  <a:lnTo>
                    <a:pt x="617" y="109"/>
                  </a:lnTo>
                  <a:lnTo>
                    <a:pt x="629" y="110"/>
                  </a:lnTo>
                  <a:lnTo>
                    <a:pt x="641" y="112"/>
                  </a:lnTo>
                  <a:lnTo>
                    <a:pt x="650" y="112"/>
                  </a:lnTo>
                  <a:lnTo>
                    <a:pt x="662" y="112"/>
                  </a:lnTo>
                  <a:lnTo>
                    <a:pt x="674" y="110"/>
                  </a:lnTo>
                  <a:lnTo>
                    <a:pt x="684" y="109"/>
                  </a:lnTo>
                  <a:lnTo>
                    <a:pt x="698" y="103"/>
                  </a:lnTo>
                  <a:lnTo>
                    <a:pt x="708" y="96"/>
                  </a:lnTo>
                  <a:lnTo>
                    <a:pt x="715" y="89"/>
                  </a:lnTo>
                  <a:lnTo>
                    <a:pt x="723" y="82"/>
                  </a:lnTo>
                  <a:lnTo>
                    <a:pt x="730" y="74"/>
                  </a:lnTo>
                  <a:lnTo>
                    <a:pt x="735" y="67"/>
                  </a:lnTo>
                  <a:lnTo>
                    <a:pt x="739" y="58"/>
                  </a:lnTo>
                  <a:lnTo>
                    <a:pt x="744" y="49"/>
                  </a:lnTo>
                  <a:lnTo>
                    <a:pt x="749" y="40"/>
                  </a:lnTo>
                  <a:lnTo>
                    <a:pt x="756" y="33"/>
                  </a:lnTo>
                  <a:lnTo>
                    <a:pt x="778" y="39"/>
                  </a:lnTo>
                  <a:lnTo>
                    <a:pt x="797" y="42"/>
                  </a:lnTo>
                  <a:lnTo>
                    <a:pt x="817" y="46"/>
                  </a:lnTo>
                  <a:lnTo>
                    <a:pt x="833" y="47"/>
                  </a:lnTo>
                  <a:lnTo>
                    <a:pt x="853" y="49"/>
                  </a:lnTo>
                  <a:lnTo>
                    <a:pt x="872" y="51"/>
                  </a:lnTo>
                  <a:lnTo>
                    <a:pt x="891" y="49"/>
                  </a:lnTo>
                  <a:lnTo>
                    <a:pt x="911" y="49"/>
                  </a:lnTo>
                  <a:lnTo>
                    <a:pt x="932" y="46"/>
                  </a:lnTo>
                  <a:lnTo>
                    <a:pt x="954" y="42"/>
                  </a:lnTo>
                  <a:lnTo>
                    <a:pt x="1029" y="0"/>
                  </a:lnTo>
                  <a:lnTo>
                    <a:pt x="1033" y="2"/>
                  </a:lnTo>
                  <a:lnTo>
                    <a:pt x="1038" y="4"/>
                  </a:lnTo>
                  <a:lnTo>
                    <a:pt x="1038" y="5"/>
                  </a:lnTo>
                  <a:lnTo>
                    <a:pt x="1038" y="7"/>
                  </a:lnTo>
                  <a:lnTo>
                    <a:pt x="1038" y="9"/>
                  </a:lnTo>
                  <a:lnTo>
                    <a:pt x="1036" y="12"/>
                  </a:lnTo>
                  <a:lnTo>
                    <a:pt x="1036" y="14"/>
                  </a:lnTo>
                  <a:lnTo>
                    <a:pt x="1033" y="16"/>
                  </a:lnTo>
                  <a:lnTo>
                    <a:pt x="1033" y="19"/>
                  </a:lnTo>
                  <a:lnTo>
                    <a:pt x="1033" y="21"/>
                  </a:lnTo>
                  <a:close/>
                </a:path>
              </a:pathLst>
            </a:custGeom>
            <a:solidFill>
              <a:srgbClr val="0A19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06" name="Freeform 32"/>
            <p:cNvSpPr>
              <a:spLocks/>
            </p:cNvSpPr>
            <p:nvPr/>
          </p:nvSpPr>
          <p:spPr bwMode="auto">
            <a:xfrm>
              <a:off x="139" y="3179"/>
              <a:ext cx="62" cy="84"/>
            </a:xfrm>
            <a:custGeom>
              <a:avLst/>
              <a:gdLst>
                <a:gd name="T0" fmla="*/ 60 w 62"/>
                <a:gd name="T1" fmla="*/ 33 h 84"/>
                <a:gd name="T2" fmla="*/ 60 w 62"/>
                <a:gd name="T3" fmla="*/ 33 h 84"/>
                <a:gd name="T4" fmla="*/ 58 w 62"/>
                <a:gd name="T5" fmla="*/ 33 h 84"/>
                <a:gd name="T6" fmla="*/ 55 w 62"/>
                <a:gd name="T7" fmla="*/ 33 h 84"/>
                <a:gd name="T8" fmla="*/ 53 w 62"/>
                <a:gd name="T9" fmla="*/ 33 h 84"/>
                <a:gd name="T10" fmla="*/ 50 w 62"/>
                <a:gd name="T11" fmla="*/ 35 h 84"/>
                <a:gd name="T12" fmla="*/ 48 w 62"/>
                <a:gd name="T13" fmla="*/ 37 h 84"/>
                <a:gd name="T14" fmla="*/ 46 w 62"/>
                <a:gd name="T15" fmla="*/ 38 h 84"/>
                <a:gd name="T16" fmla="*/ 46 w 62"/>
                <a:gd name="T17" fmla="*/ 40 h 84"/>
                <a:gd name="T18" fmla="*/ 43 w 62"/>
                <a:gd name="T19" fmla="*/ 40 h 84"/>
                <a:gd name="T20" fmla="*/ 41 w 62"/>
                <a:gd name="T21" fmla="*/ 42 h 84"/>
                <a:gd name="T22" fmla="*/ 43 w 62"/>
                <a:gd name="T23" fmla="*/ 47 h 84"/>
                <a:gd name="T24" fmla="*/ 46 w 62"/>
                <a:gd name="T25" fmla="*/ 51 h 84"/>
                <a:gd name="T26" fmla="*/ 48 w 62"/>
                <a:gd name="T27" fmla="*/ 56 h 84"/>
                <a:gd name="T28" fmla="*/ 50 w 62"/>
                <a:gd name="T29" fmla="*/ 59 h 84"/>
                <a:gd name="T30" fmla="*/ 53 w 62"/>
                <a:gd name="T31" fmla="*/ 63 h 84"/>
                <a:gd name="T32" fmla="*/ 53 w 62"/>
                <a:gd name="T33" fmla="*/ 68 h 84"/>
                <a:gd name="T34" fmla="*/ 53 w 62"/>
                <a:gd name="T35" fmla="*/ 72 h 84"/>
                <a:gd name="T36" fmla="*/ 50 w 62"/>
                <a:gd name="T37" fmla="*/ 75 h 84"/>
                <a:gd name="T38" fmla="*/ 46 w 62"/>
                <a:gd name="T39" fmla="*/ 80 h 84"/>
                <a:gd name="T40" fmla="*/ 41 w 62"/>
                <a:gd name="T41" fmla="*/ 84 h 84"/>
                <a:gd name="T42" fmla="*/ 29 w 62"/>
                <a:gd name="T43" fmla="*/ 79 h 84"/>
                <a:gd name="T44" fmla="*/ 21 w 62"/>
                <a:gd name="T45" fmla="*/ 72 h 84"/>
                <a:gd name="T46" fmla="*/ 14 w 62"/>
                <a:gd name="T47" fmla="*/ 63 h 84"/>
                <a:gd name="T48" fmla="*/ 12 w 62"/>
                <a:gd name="T49" fmla="*/ 56 h 84"/>
                <a:gd name="T50" fmla="*/ 7 w 62"/>
                <a:gd name="T51" fmla="*/ 45 h 84"/>
                <a:gd name="T52" fmla="*/ 5 w 62"/>
                <a:gd name="T53" fmla="*/ 37 h 84"/>
                <a:gd name="T54" fmla="*/ 5 w 62"/>
                <a:gd name="T55" fmla="*/ 28 h 84"/>
                <a:gd name="T56" fmla="*/ 2 w 62"/>
                <a:gd name="T57" fmla="*/ 17 h 84"/>
                <a:gd name="T58" fmla="*/ 2 w 62"/>
                <a:gd name="T59" fmla="*/ 9 h 84"/>
                <a:gd name="T60" fmla="*/ 0 w 62"/>
                <a:gd name="T61" fmla="*/ 0 h 84"/>
                <a:gd name="T62" fmla="*/ 7 w 62"/>
                <a:gd name="T63" fmla="*/ 2 h 84"/>
                <a:gd name="T64" fmla="*/ 12 w 62"/>
                <a:gd name="T65" fmla="*/ 5 h 84"/>
                <a:gd name="T66" fmla="*/ 19 w 62"/>
                <a:gd name="T67" fmla="*/ 9 h 84"/>
                <a:gd name="T68" fmla="*/ 24 w 62"/>
                <a:gd name="T69" fmla="*/ 14 h 84"/>
                <a:gd name="T70" fmla="*/ 29 w 62"/>
                <a:gd name="T71" fmla="*/ 17 h 84"/>
                <a:gd name="T72" fmla="*/ 34 w 62"/>
                <a:gd name="T73" fmla="*/ 23 h 84"/>
                <a:gd name="T74" fmla="*/ 38 w 62"/>
                <a:gd name="T75" fmla="*/ 26 h 84"/>
                <a:gd name="T76" fmla="*/ 46 w 62"/>
                <a:gd name="T77" fmla="*/ 30 h 84"/>
                <a:gd name="T78" fmla="*/ 53 w 62"/>
                <a:gd name="T79" fmla="*/ 31 h 84"/>
                <a:gd name="T80" fmla="*/ 62 w 62"/>
                <a:gd name="T81" fmla="*/ 33 h 84"/>
                <a:gd name="T82" fmla="*/ 62 w 62"/>
                <a:gd name="T83" fmla="*/ 33 h 84"/>
                <a:gd name="T84" fmla="*/ 60 w 62"/>
                <a:gd name="T85" fmla="*/ 33 h 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2"/>
                <a:gd name="T130" fmla="*/ 0 h 84"/>
                <a:gd name="T131" fmla="*/ 62 w 62"/>
                <a:gd name="T132" fmla="*/ 84 h 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2" h="84">
                  <a:moveTo>
                    <a:pt x="60" y="33"/>
                  </a:moveTo>
                  <a:lnTo>
                    <a:pt x="60" y="33"/>
                  </a:lnTo>
                  <a:lnTo>
                    <a:pt x="58" y="33"/>
                  </a:lnTo>
                  <a:lnTo>
                    <a:pt x="55" y="33"/>
                  </a:lnTo>
                  <a:lnTo>
                    <a:pt x="53" y="33"/>
                  </a:lnTo>
                  <a:lnTo>
                    <a:pt x="50" y="35"/>
                  </a:lnTo>
                  <a:lnTo>
                    <a:pt x="48" y="37"/>
                  </a:lnTo>
                  <a:lnTo>
                    <a:pt x="46" y="38"/>
                  </a:lnTo>
                  <a:lnTo>
                    <a:pt x="46" y="40"/>
                  </a:lnTo>
                  <a:lnTo>
                    <a:pt x="43" y="40"/>
                  </a:lnTo>
                  <a:lnTo>
                    <a:pt x="41" y="42"/>
                  </a:lnTo>
                  <a:lnTo>
                    <a:pt x="43" y="47"/>
                  </a:lnTo>
                  <a:lnTo>
                    <a:pt x="46" y="51"/>
                  </a:lnTo>
                  <a:lnTo>
                    <a:pt x="48" y="56"/>
                  </a:lnTo>
                  <a:lnTo>
                    <a:pt x="50" y="59"/>
                  </a:lnTo>
                  <a:lnTo>
                    <a:pt x="53" y="63"/>
                  </a:lnTo>
                  <a:lnTo>
                    <a:pt x="53" y="68"/>
                  </a:lnTo>
                  <a:lnTo>
                    <a:pt x="53" y="72"/>
                  </a:lnTo>
                  <a:lnTo>
                    <a:pt x="50" y="75"/>
                  </a:lnTo>
                  <a:lnTo>
                    <a:pt x="46" y="80"/>
                  </a:lnTo>
                  <a:lnTo>
                    <a:pt x="41" y="84"/>
                  </a:lnTo>
                  <a:lnTo>
                    <a:pt x="29" y="79"/>
                  </a:lnTo>
                  <a:lnTo>
                    <a:pt x="21" y="72"/>
                  </a:lnTo>
                  <a:lnTo>
                    <a:pt x="14" y="63"/>
                  </a:lnTo>
                  <a:lnTo>
                    <a:pt x="12" y="56"/>
                  </a:lnTo>
                  <a:lnTo>
                    <a:pt x="7" y="45"/>
                  </a:lnTo>
                  <a:lnTo>
                    <a:pt x="5" y="37"/>
                  </a:lnTo>
                  <a:lnTo>
                    <a:pt x="5" y="28"/>
                  </a:lnTo>
                  <a:lnTo>
                    <a:pt x="2" y="17"/>
                  </a:lnTo>
                  <a:lnTo>
                    <a:pt x="2" y="9"/>
                  </a:lnTo>
                  <a:lnTo>
                    <a:pt x="0" y="0"/>
                  </a:lnTo>
                  <a:lnTo>
                    <a:pt x="7" y="2"/>
                  </a:lnTo>
                  <a:lnTo>
                    <a:pt x="12" y="5"/>
                  </a:lnTo>
                  <a:lnTo>
                    <a:pt x="19" y="9"/>
                  </a:lnTo>
                  <a:lnTo>
                    <a:pt x="24" y="14"/>
                  </a:lnTo>
                  <a:lnTo>
                    <a:pt x="29" y="17"/>
                  </a:lnTo>
                  <a:lnTo>
                    <a:pt x="34" y="23"/>
                  </a:lnTo>
                  <a:lnTo>
                    <a:pt x="38" y="26"/>
                  </a:lnTo>
                  <a:lnTo>
                    <a:pt x="46" y="30"/>
                  </a:lnTo>
                  <a:lnTo>
                    <a:pt x="53" y="31"/>
                  </a:lnTo>
                  <a:lnTo>
                    <a:pt x="62" y="33"/>
                  </a:lnTo>
                  <a:lnTo>
                    <a:pt x="60" y="33"/>
                  </a:lnTo>
                  <a:close/>
                </a:path>
              </a:pathLst>
            </a:custGeom>
            <a:solidFill>
              <a:srgbClr val="E2FF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07" name="Freeform 33"/>
            <p:cNvSpPr>
              <a:spLocks/>
            </p:cNvSpPr>
            <p:nvPr/>
          </p:nvSpPr>
          <p:spPr bwMode="auto">
            <a:xfrm>
              <a:off x="2378" y="3196"/>
              <a:ext cx="96" cy="61"/>
            </a:xfrm>
            <a:custGeom>
              <a:avLst/>
              <a:gdLst>
                <a:gd name="T0" fmla="*/ 94 w 96"/>
                <a:gd name="T1" fmla="*/ 17 h 61"/>
                <a:gd name="T2" fmla="*/ 94 w 96"/>
                <a:gd name="T3" fmla="*/ 24 h 61"/>
                <a:gd name="T4" fmla="*/ 91 w 96"/>
                <a:gd name="T5" fmla="*/ 29 h 61"/>
                <a:gd name="T6" fmla="*/ 89 w 96"/>
                <a:gd name="T7" fmla="*/ 35 h 61"/>
                <a:gd name="T8" fmla="*/ 84 w 96"/>
                <a:gd name="T9" fmla="*/ 42 h 61"/>
                <a:gd name="T10" fmla="*/ 79 w 96"/>
                <a:gd name="T11" fmla="*/ 47 h 61"/>
                <a:gd name="T12" fmla="*/ 74 w 96"/>
                <a:gd name="T13" fmla="*/ 50 h 61"/>
                <a:gd name="T14" fmla="*/ 70 w 96"/>
                <a:gd name="T15" fmla="*/ 54 h 61"/>
                <a:gd name="T16" fmla="*/ 62 w 96"/>
                <a:gd name="T17" fmla="*/ 57 h 61"/>
                <a:gd name="T18" fmla="*/ 53 w 96"/>
                <a:gd name="T19" fmla="*/ 59 h 61"/>
                <a:gd name="T20" fmla="*/ 46 w 96"/>
                <a:gd name="T21" fmla="*/ 61 h 61"/>
                <a:gd name="T22" fmla="*/ 36 w 96"/>
                <a:gd name="T23" fmla="*/ 59 h 61"/>
                <a:gd name="T24" fmla="*/ 31 w 96"/>
                <a:gd name="T25" fmla="*/ 57 h 61"/>
                <a:gd name="T26" fmla="*/ 24 w 96"/>
                <a:gd name="T27" fmla="*/ 56 h 61"/>
                <a:gd name="T28" fmla="*/ 19 w 96"/>
                <a:gd name="T29" fmla="*/ 54 h 61"/>
                <a:gd name="T30" fmla="*/ 14 w 96"/>
                <a:gd name="T31" fmla="*/ 50 h 61"/>
                <a:gd name="T32" fmla="*/ 9 w 96"/>
                <a:gd name="T33" fmla="*/ 47 h 61"/>
                <a:gd name="T34" fmla="*/ 7 w 96"/>
                <a:gd name="T35" fmla="*/ 43 h 61"/>
                <a:gd name="T36" fmla="*/ 2 w 96"/>
                <a:gd name="T37" fmla="*/ 40 h 61"/>
                <a:gd name="T38" fmla="*/ 0 w 96"/>
                <a:gd name="T39" fmla="*/ 35 h 61"/>
                <a:gd name="T40" fmla="*/ 0 w 96"/>
                <a:gd name="T41" fmla="*/ 29 h 61"/>
                <a:gd name="T42" fmla="*/ 5 w 96"/>
                <a:gd name="T43" fmla="*/ 21 h 61"/>
                <a:gd name="T44" fmla="*/ 12 w 96"/>
                <a:gd name="T45" fmla="*/ 12 h 61"/>
                <a:gd name="T46" fmla="*/ 21 w 96"/>
                <a:gd name="T47" fmla="*/ 7 h 61"/>
                <a:gd name="T48" fmla="*/ 33 w 96"/>
                <a:gd name="T49" fmla="*/ 1 h 61"/>
                <a:gd name="T50" fmla="*/ 46 w 96"/>
                <a:gd name="T51" fmla="*/ 0 h 61"/>
                <a:gd name="T52" fmla="*/ 58 w 96"/>
                <a:gd name="T53" fmla="*/ 0 h 61"/>
                <a:gd name="T54" fmla="*/ 70 w 96"/>
                <a:gd name="T55" fmla="*/ 1 h 61"/>
                <a:gd name="T56" fmla="*/ 79 w 96"/>
                <a:gd name="T57" fmla="*/ 5 h 61"/>
                <a:gd name="T58" fmla="*/ 89 w 96"/>
                <a:gd name="T59" fmla="*/ 12 h 61"/>
                <a:gd name="T60" fmla="*/ 96 w 96"/>
                <a:gd name="T61" fmla="*/ 19 h 61"/>
                <a:gd name="T62" fmla="*/ 96 w 96"/>
                <a:gd name="T63" fmla="*/ 19 h 61"/>
                <a:gd name="T64" fmla="*/ 94 w 96"/>
                <a:gd name="T65" fmla="*/ 17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6"/>
                <a:gd name="T100" fmla="*/ 0 h 61"/>
                <a:gd name="T101" fmla="*/ 96 w 96"/>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6" h="61">
                  <a:moveTo>
                    <a:pt x="94" y="17"/>
                  </a:moveTo>
                  <a:lnTo>
                    <a:pt x="94" y="24"/>
                  </a:lnTo>
                  <a:lnTo>
                    <a:pt x="91" y="29"/>
                  </a:lnTo>
                  <a:lnTo>
                    <a:pt x="89" y="35"/>
                  </a:lnTo>
                  <a:lnTo>
                    <a:pt x="84" y="42"/>
                  </a:lnTo>
                  <a:lnTo>
                    <a:pt x="79" y="47"/>
                  </a:lnTo>
                  <a:lnTo>
                    <a:pt x="74" y="50"/>
                  </a:lnTo>
                  <a:lnTo>
                    <a:pt x="70" y="54"/>
                  </a:lnTo>
                  <a:lnTo>
                    <a:pt x="62" y="57"/>
                  </a:lnTo>
                  <a:lnTo>
                    <a:pt x="53" y="59"/>
                  </a:lnTo>
                  <a:lnTo>
                    <a:pt x="46" y="61"/>
                  </a:lnTo>
                  <a:lnTo>
                    <a:pt x="36" y="59"/>
                  </a:lnTo>
                  <a:lnTo>
                    <a:pt x="31" y="57"/>
                  </a:lnTo>
                  <a:lnTo>
                    <a:pt x="24" y="56"/>
                  </a:lnTo>
                  <a:lnTo>
                    <a:pt x="19" y="54"/>
                  </a:lnTo>
                  <a:lnTo>
                    <a:pt x="14" y="50"/>
                  </a:lnTo>
                  <a:lnTo>
                    <a:pt x="9" y="47"/>
                  </a:lnTo>
                  <a:lnTo>
                    <a:pt x="7" y="43"/>
                  </a:lnTo>
                  <a:lnTo>
                    <a:pt x="2" y="40"/>
                  </a:lnTo>
                  <a:lnTo>
                    <a:pt x="0" y="35"/>
                  </a:lnTo>
                  <a:lnTo>
                    <a:pt x="0" y="29"/>
                  </a:lnTo>
                  <a:lnTo>
                    <a:pt x="5" y="21"/>
                  </a:lnTo>
                  <a:lnTo>
                    <a:pt x="12" y="12"/>
                  </a:lnTo>
                  <a:lnTo>
                    <a:pt x="21" y="7"/>
                  </a:lnTo>
                  <a:lnTo>
                    <a:pt x="33" y="1"/>
                  </a:lnTo>
                  <a:lnTo>
                    <a:pt x="46" y="0"/>
                  </a:lnTo>
                  <a:lnTo>
                    <a:pt x="58" y="0"/>
                  </a:lnTo>
                  <a:lnTo>
                    <a:pt x="70" y="1"/>
                  </a:lnTo>
                  <a:lnTo>
                    <a:pt x="79" y="5"/>
                  </a:lnTo>
                  <a:lnTo>
                    <a:pt x="89" y="12"/>
                  </a:lnTo>
                  <a:lnTo>
                    <a:pt x="96" y="19"/>
                  </a:lnTo>
                  <a:lnTo>
                    <a:pt x="94" y="17"/>
                  </a:lnTo>
                  <a:close/>
                </a:path>
              </a:pathLst>
            </a:custGeom>
            <a:solidFill>
              <a:srgbClr val="FF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08" name="Freeform 34"/>
            <p:cNvSpPr>
              <a:spLocks/>
            </p:cNvSpPr>
            <p:nvPr/>
          </p:nvSpPr>
          <p:spPr bwMode="auto">
            <a:xfrm>
              <a:off x="545" y="3203"/>
              <a:ext cx="62" cy="18"/>
            </a:xfrm>
            <a:custGeom>
              <a:avLst/>
              <a:gdLst>
                <a:gd name="T0" fmla="*/ 60 w 62"/>
                <a:gd name="T1" fmla="*/ 16 h 18"/>
                <a:gd name="T2" fmla="*/ 0 w 62"/>
                <a:gd name="T3" fmla="*/ 0 h 18"/>
                <a:gd name="T4" fmla="*/ 58 w 62"/>
                <a:gd name="T5" fmla="*/ 13 h 18"/>
                <a:gd name="T6" fmla="*/ 62 w 62"/>
                <a:gd name="T7" fmla="*/ 18 h 18"/>
                <a:gd name="T8" fmla="*/ 62 w 62"/>
                <a:gd name="T9" fmla="*/ 18 h 18"/>
                <a:gd name="T10" fmla="*/ 60 w 62"/>
                <a:gd name="T11" fmla="*/ 16 h 18"/>
                <a:gd name="T12" fmla="*/ 0 60000 65536"/>
                <a:gd name="T13" fmla="*/ 0 60000 65536"/>
                <a:gd name="T14" fmla="*/ 0 60000 65536"/>
                <a:gd name="T15" fmla="*/ 0 60000 65536"/>
                <a:gd name="T16" fmla="*/ 0 60000 65536"/>
                <a:gd name="T17" fmla="*/ 0 60000 65536"/>
                <a:gd name="T18" fmla="*/ 0 w 62"/>
                <a:gd name="T19" fmla="*/ 0 h 18"/>
                <a:gd name="T20" fmla="*/ 62 w 62"/>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62" h="18">
                  <a:moveTo>
                    <a:pt x="60" y="16"/>
                  </a:moveTo>
                  <a:lnTo>
                    <a:pt x="0" y="0"/>
                  </a:lnTo>
                  <a:lnTo>
                    <a:pt x="58" y="13"/>
                  </a:lnTo>
                  <a:lnTo>
                    <a:pt x="62" y="18"/>
                  </a:lnTo>
                  <a:lnTo>
                    <a:pt x="60" y="16"/>
                  </a:lnTo>
                  <a:close/>
                </a:path>
              </a:pathLst>
            </a:custGeom>
            <a:solidFill>
              <a:srgbClr val="6AA4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09" name="Freeform 35"/>
            <p:cNvSpPr>
              <a:spLocks/>
            </p:cNvSpPr>
            <p:nvPr/>
          </p:nvSpPr>
          <p:spPr bwMode="auto">
            <a:xfrm>
              <a:off x="253" y="3210"/>
              <a:ext cx="24" cy="3"/>
            </a:xfrm>
            <a:custGeom>
              <a:avLst/>
              <a:gdLst>
                <a:gd name="T0" fmla="*/ 0 w 24"/>
                <a:gd name="T1" fmla="*/ 3 h 3"/>
                <a:gd name="T2" fmla="*/ 2 w 24"/>
                <a:gd name="T3" fmla="*/ 0 h 3"/>
                <a:gd name="T4" fmla="*/ 24 w 24"/>
                <a:gd name="T5" fmla="*/ 3 h 3"/>
                <a:gd name="T6" fmla="*/ 2 w 24"/>
                <a:gd name="T7" fmla="*/ 3 h 3"/>
                <a:gd name="T8" fmla="*/ 2 w 24"/>
                <a:gd name="T9" fmla="*/ 3 h 3"/>
                <a:gd name="T10" fmla="*/ 0 w 24"/>
                <a:gd name="T11" fmla="*/ 3 h 3"/>
                <a:gd name="T12" fmla="*/ 0 60000 65536"/>
                <a:gd name="T13" fmla="*/ 0 60000 65536"/>
                <a:gd name="T14" fmla="*/ 0 60000 65536"/>
                <a:gd name="T15" fmla="*/ 0 60000 65536"/>
                <a:gd name="T16" fmla="*/ 0 60000 65536"/>
                <a:gd name="T17" fmla="*/ 0 60000 65536"/>
                <a:gd name="T18" fmla="*/ 0 w 24"/>
                <a:gd name="T19" fmla="*/ 0 h 3"/>
                <a:gd name="T20" fmla="*/ 24 w 24"/>
                <a:gd name="T21" fmla="*/ 3 h 3"/>
              </a:gdLst>
              <a:ahLst/>
              <a:cxnLst>
                <a:cxn ang="T12">
                  <a:pos x="T0" y="T1"/>
                </a:cxn>
                <a:cxn ang="T13">
                  <a:pos x="T2" y="T3"/>
                </a:cxn>
                <a:cxn ang="T14">
                  <a:pos x="T4" y="T5"/>
                </a:cxn>
                <a:cxn ang="T15">
                  <a:pos x="T6" y="T7"/>
                </a:cxn>
                <a:cxn ang="T16">
                  <a:pos x="T8" y="T9"/>
                </a:cxn>
                <a:cxn ang="T17">
                  <a:pos x="T10" y="T11"/>
                </a:cxn>
              </a:cxnLst>
              <a:rect l="T18" t="T19" r="T20" b="T21"/>
              <a:pathLst>
                <a:path w="24" h="3">
                  <a:moveTo>
                    <a:pt x="0" y="3"/>
                  </a:moveTo>
                  <a:lnTo>
                    <a:pt x="2" y="0"/>
                  </a:lnTo>
                  <a:lnTo>
                    <a:pt x="24" y="3"/>
                  </a:lnTo>
                  <a:lnTo>
                    <a:pt x="2" y="3"/>
                  </a:lnTo>
                  <a:lnTo>
                    <a:pt x="0" y="3"/>
                  </a:lnTo>
                  <a:close/>
                </a:path>
              </a:pathLst>
            </a:custGeom>
            <a:solidFill>
              <a:srgbClr val="E2FF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10" name="Freeform 36"/>
            <p:cNvSpPr>
              <a:spLocks/>
            </p:cNvSpPr>
            <p:nvPr/>
          </p:nvSpPr>
          <p:spPr bwMode="auto">
            <a:xfrm>
              <a:off x="629" y="3224"/>
              <a:ext cx="43" cy="13"/>
            </a:xfrm>
            <a:custGeom>
              <a:avLst/>
              <a:gdLst>
                <a:gd name="T0" fmla="*/ 0 w 43"/>
                <a:gd name="T1" fmla="*/ 0 h 13"/>
                <a:gd name="T2" fmla="*/ 43 w 43"/>
                <a:gd name="T3" fmla="*/ 13 h 13"/>
                <a:gd name="T4" fmla="*/ 2 w 43"/>
                <a:gd name="T5" fmla="*/ 0 h 13"/>
                <a:gd name="T6" fmla="*/ 2 w 43"/>
                <a:gd name="T7" fmla="*/ 0 h 13"/>
                <a:gd name="T8" fmla="*/ 0 w 43"/>
                <a:gd name="T9" fmla="*/ 0 h 13"/>
                <a:gd name="T10" fmla="*/ 0 60000 65536"/>
                <a:gd name="T11" fmla="*/ 0 60000 65536"/>
                <a:gd name="T12" fmla="*/ 0 60000 65536"/>
                <a:gd name="T13" fmla="*/ 0 60000 65536"/>
                <a:gd name="T14" fmla="*/ 0 60000 65536"/>
                <a:gd name="T15" fmla="*/ 0 w 43"/>
                <a:gd name="T16" fmla="*/ 0 h 13"/>
                <a:gd name="T17" fmla="*/ 43 w 43"/>
                <a:gd name="T18" fmla="*/ 13 h 13"/>
              </a:gdLst>
              <a:ahLst/>
              <a:cxnLst>
                <a:cxn ang="T10">
                  <a:pos x="T0" y="T1"/>
                </a:cxn>
                <a:cxn ang="T11">
                  <a:pos x="T2" y="T3"/>
                </a:cxn>
                <a:cxn ang="T12">
                  <a:pos x="T4" y="T5"/>
                </a:cxn>
                <a:cxn ang="T13">
                  <a:pos x="T6" y="T7"/>
                </a:cxn>
                <a:cxn ang="T14">
                  <a:pos x="T8" y="T9"/>
                </a:cxn>
              </a:cxnLst>
              <a:rect l="T15" t="T16" r="T17" b="T18"/>
              <a:pathLst>
                <a:path w="43" h="13">
                  <a:moveTo>
                    <a:pt x="0" y="0"/>
                  </a:moveTo>
                  <a:lnTo>
                    <a:pt x="43" y="13"/>
                  </a:lnTo>
                  <a:lnTo>
                    <a:pt x="2" y="0"/>
                  </a:lnTo>
                  <a:lnTo>
                    <a:pt x="0" y="0"/>
                  </a:lnTo>
                  <a:close/>
                </a:path>
              </a:pathLst>
            </a:custGeom>
            <a:solidFill>
              <a:srgbClr val="6AA4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11" name="Freeform 37"/>
            <p:cNvSpPr>
              <a:spLocks/>
            </p:cNvSpPr>
            <p:nvPr/>
          </p:nvSpPr>
          <p:spPr bwMode="auto">
            <a:xfrm>
              <a:off x="681" y="3139"/>
              <a:ext cx="2129" cy="1176"/>
            </a:xfrm>
            <a:custGeom>
              <a:avLst/>
              <a:gdLst>
                <a:gd name="T0" fmla="*/ 1155 w 2128"/>
                <a:gd name="T1" fmla="*/ 38 h 1175"/>
                <a:gd name="T2" fmla="*/ 1171 w 2128"/>
                <a:gd name="T3" fmla="*/ 49 h 1175"/>
                <a:gd name="T4" fmla="*/ 1191 w 2128"/>
                <a:gd name="T5" fmla="*/ 59 h 1175"/>
                <a:gd name="T6" fmla="*/ 1297 w 2128"/>
                <a:gd name="T7" fmla="*/ 103 h 1175"/>
                <a:gd name="T8" fmla="*/ 1569 w 2128"/>
                <a:gd name="T9" fmla="*/ 240 h 1175"/>
                <a:gd name="T10" fmla="*/ 1846 w 2128"/>
                <a:gd name="T11" fmla="*/ 376 h 1175"/>
                <a:gd name="T12" fmla="*/ 2126 w 2128"/>
                <a:gd name="T13" fmla="*/ 511 h 1175"/>
                <a:gd name="T14" fmla="*/ 2123 w 2128"/>
                <a:gd name="T15" fmla="*/ 539 h 1175"/>
                <a:gd name="T16" fmla="*/ 2097 w 2128"/>
                <a:gd name="T17" fmla="*/ 562 h 1175"/>
                <a:gd name="T18" fmla="*/ 2061 w 2128"/>
                <a:gd name="T19" fmla="*/ 580 h 1175"/>
                <a:gd name="T20" fmla="*/ 1906 w 2128"/>
                <a:gd name="T21" fmla="*/ 650 h 1175"/>
                <a:gd name="T22" fmla="*/ 1694 w 2128"/>
                <a:gd name="T23" fmla="*/ 746 h 1175"/>
                <a:gd name="T24" fmla="*/ 1477 w 2128"/>
                <a:gd name="T25" fmla="*/ 842 h 1175"/>
                <a:gd name="T26" fmla="*/ 1321 w 2128"/>
                <a:gd name="T27" fmla="*/ 918 h 1175"/>
                <a:gd name="T28" fmla="*/ 1273 w 2128"/>
                <a:gd name="T29" fmla="*/ 940 h 1175"/>
                <a:gd name="T30" fmla="*/ 1217 w 2128"/>
                <a:gd name="T31" fmla="*/ 949 h 1175"/>
                <a:gd name="T32" fmla="*/ 1164 w 2128"/>
                <a:gd name="T33" fmla="*/ 968 h 1175"/>
                <a:gd name="T34" fmla="*/ 1152 w 2128"/>
                <a:gd name="T35" fmla="*/ 1032 h 1175"/>
                <a:gd name="T36" fmla="*/ 1140 w 2128"/>
                <a:gd name="T37" fmla="*/ 1089 h 1175"/>
                <a:gd name="T38" fmla="*/ 1140 w 2128"/>
                <a:gd name="T39" fmla="*/ 1152 h 1175"/>
                <a:gd name="T40" fmla="*/ 10 w 2128"/>
                <a:gd name="T41" fmla="*/ 523 h 1175"/>
                <a:gd name="T42" fmla="*/ 5 w 2128"/>
                <a:gd name="T43" fmla="*/ 462 h 1175"/>
                <a:gd name="T44" fmla="*/ 0 w 2128"/>
                <a:gd name="T45" fmla="*/ 396 h 1175"/>
                <a:gd name="T46" fmla="*/ 41 w 2128"/>
                <a:gd name="T47" fmla="*/ 350 h 1175"/>
                <a:gd name="T48" fmla="*/ 205 w 2128"/>
                <a:gd name="T49" fmla="*/ 411 h 1175"/>
                <a:gd name="T50" fmla="*/ 400 w 2128"/>
                <a:gd name="T51" fmla="*/ 518 h 1175"/>
                <a:gd name="T52" fmla="*/ 595 w 2128"/>
                <a:gd name="T53" fmla="*/ 627 h 1175"/>
                <a:gd name="T54" fmla="*/ 125 w 2128"/>
                <a:gd name="T55" fmla="*/ 373 h 1175"/>
                <a:gd name="T56" fmla="*/ 294 w 2128"/>
                <a:gd name="T57" fmla="*/ 495 h 1175"/>
                <a:gd name="T58" fmla="*/ 586 w 2128"/>
                <a:gd name="T59" fmla="*/ 660 h 1175"/>
                <a:gd name="T60" fmla="*/ 880 w 2128"/>
                <a:gd name="T61" fmla="*/ 823 h 1175"/>
                <a:gd name="T62" fmla="*/ 1082 w 2128"/>
                <a:gd name="T63" fmla="*/ 937 h 1175"/>
                <a:gd name="T64" fmla="*/ 1099 w 2128"/>
                <a:gd name="T65" fmla="*/ 935 h 1175"/>
                <a:gd name="T66" fmla="*/ 1111 w 2128"/>
                <a:gd name="T67" fmla="*/ 928 h 1175"/>
                <a:gd name="T68" fmla="*/ 1118 w 2128"/>
                <a:gd name="T69" fmla="*/ 918 h 1175"/>
                <a:gd name="T70" fmla="*/ 1140 w 2128"/>
                <a:gd name="T71" fmla="*/ 926 h 1175"/>
                <a:gd name="T72" fmla="*/ 1162 w 2128"/>
                <a:gd name="T73" fmla="*/ 935 h 1175"/>
                <a:gd name="T74" fmla="*/ 1183 w 2128"/>
                <a:gd name="T75" fmla="*/ 937 h 1175"/>
                <a:gd name="T76" fmla="*/ 1070 w 2128"/>
                <a:gd name="T77" fmla="*/ 858 h 1175"/>
                <a:gd name="T78" fmla="*/ 752 w 2128"/>
                <a:gd name="T79" fmla="*/ 685 h 1175"/>
                <a:gd name="T80" fmla="*/ 432 w 2128"/>
                <a:gd name="T81" fmla="*/ 508 h 1175"/>
                <a:gd name="T82" fmla="*/ 111 w 2128"/>
                <a:gd name="T83" fmla="*/ 331 h 1175"/>
                <a:gd name="T84" fmla="*/ 137 w 2128"/>
                <a:gd name="T85" fmla="*/ 324 h 1175"/>
                <a:gd name="T86" fmla="*/ 166 w 2128"/>
                <a:gd name="T87" fmla="*/ 315 h 1175"/>
                <a:gd name="T88" fmla="*/ 193 w 2128"/>
                <a:gd name="T89" fmla="*/ 320 h 1175"/>
                <a:gd name="T90" fmla="*/ 219 w 2128"/>
                <a:gd name="T91" fmla="*/ 336 h 1175"/>
                <a:gd name="T92" fmla="*/ 256 w 2128"/>
                <a:gd name="T93" fmla="*/ 345 h 1175"/>
                <a:gd name="T94" fmla="*/ 282 w 2128"/>
                <a:gd name="T95" fmla="*/ 352 h 1175"/>
                <a:gd name="T96" fmla="*/ 299 w 2128"/>
                <a:gd name="T97" fmla="*/ 355 h 1175"/>
                <a:gd name="T98" fmla="*/ 335 w 2128"/>
                <a:gd name="T99" fmla="*/ 362 h 1175"/>
                <a:gd name="T100" fmla="*/ 376 w 2128"/>
                <a:gd name="T101" fmla="*/ 361 h 1175"/>
                <a:gd name="T102" fmla="*/ 410 w 2128"/>
                <a:gd name="T103" fmla="*/ 348 h 1175"/>
                <a:gd name="T104" fmla="*/ 439 w 2128"/>
                <a:gd name="T105" fmla="*/ 318 h 1175"/>
                <a:gd name="T106" fmla="*/ 463 w 2128"/>
                <a:gd name="T107" fmla="*/ 301 h 1175"/>
                <a:gd name="T108" fmla="*/ 492 w 2128"/>
                <a:gd name="T109" fmla="*/ 275 h 1175"/>
                <a:gd name="T110" fmla="*/ 542 w 2128"/>
                <a:gd name="T111" fmla="*/ 220 h 1175"/>
                <a:gd name="T112" fmla="*/ 603 w 2128"/>
                <a:gd name="T113" fmla="*/ 163 h 1175"/>
                <a:gd name="T114" fmla="*/ 673 w 2128"/>
                <a:gd name="T115" fmla="*/ 113 h 1175"/>
                <a:gd name="T116" fmla="*/ 774 w 2128"/>
                <a:gd name="T117" fmla="*/ 80 h 1175"/>
                <a:gd name="T118" fmla="*/ 894 w 2128"/>
                <a:gd name="T119" fmla="*/ 35 h 1175"/>
                <a:gd name="T120" fmla="*/ 1017 w 2128"/>
                <a:gd name="T121" fmla="*/ 0 h 1175"/>
                <a:gd name="T122" fmla="*/ 1138 w 2128"/>
                <a:gd name="T123" fmla="*/ 40 h 11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28"/>
                <a:gd name="T187" fmla="*/ 0 h 1175"/>
                <a:gd name="T188" fmla="*/ 2128 w 2128"/>
                <a:gd name="T189" fmla="*/ 1175 h 117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28" h="1175">
                  <a:moveTo>
                    <a:pt x="1138" y="40"/>
                  </a:moveTo>
                  <a:lnTo>
                    <a:pt x="1147" y="38"/>
                  </a:lnTo>
                  <a:lnTo>
                    <a:pt x="1155" y="38"/>
                  </a:lnTo>
                  <a:lnTo>
                    <a:pt x="1159" y="40"/>
                  </a:lnTo>
                  <a:lnTo>
                    <a:pt x="1167" y="43"/>
                  </a:lnTo>
                  <a:lnTo>
                    <a:pt x="1171" y="49"/>
                  </a:lnTo>
                  <a:lnTo>
                    <a:pt x="1176" y="52"/>
                  </a:lnTo>
                  <a:lnTo>
                    <a:pt x="1183" y="56"/>
                  </a:lnTo>
                  <a:lnTo>
                    <a:pt x="1191" y="59"/>
                  </a:lnTo>
                  <a:lnTo>
                    <a:pt x="1198" y="59"/>
                  </a:lnTo>
                  <a:lnTo>
                    <a:pt x="1205" y="57"/>
                  </a:lnTo>
                  <a:lnTo>
                    <a:pt x="1297" y="103"/>
                  </a:lnTo>
                  <a:lnTo>
                    <a:pt x="1386" y="149"/>
                  </a:lnTo>
                  <a:lnTo>
                    <a:pt x="1477" y="194"/>
                  </a:lnTo>
                  <a:lnTo>
                    <a:pt x="1569" y="240"/>
                  </a:lnTo>
                  <a:lnTo>
                    <a:pt x="1661" y="285"/>
                  </a:lnTo>
                  <a:lnTo>
                    <a:pt x="1755" y="331"/>
                  </a:lnTo>
                  <a:lnTo>
                    <a:pt x="1846" y="376"/>
                  </a:lnTo>
                  <a:lnTo>
                    <a:pt x="1940" y="422"/>
                  </a:lnTo>
                  <a:lnTo>
                    <a:pt x="2032" y="466"/>
                  </a:lnTo>
                  <a:lnTo>
                    <a:pt x="2126" y="511"/>
                  </a:lnTo>
                  <a:lnTo>
                    <a:pt x="2128" y="522"/>
                  </a:lnTo>
                  <a:lnTo>
                    <a:pt x="2128" y="530"/>
                  </a:lnTo>
                  <a:lnTo>
                    <a:pt x="2123" y="539"/>
                  </a:lnTo>
                  <a:lnTo>
                    <a:pt x="2116" y="548"/>
                  </a:lnTo>
                  <a:lnTo>
                    <a:pt x="2106" y="555"/>
                  </a:lnTo>
                  <a:lnTo>
                    <a:pt x="2097" y="562"/>
                  </a:lnTo>
                  <a:lnTo>
                    <a:pt x="2085" y="567"/>
                  </a:lnTo>
                  <a:lnTo>
                    <a:pt x="2073" y="574"/>
                  </a:lnTo>
                  <a:lnTo>
                    <a:pt x="2061" y="580"/>
                  </a:lnTo>
                  <a:lnTo>
                    <a:pt x="2049" y="585"/>
                  </a:lnTo>
                  <a:lnTo>
                    <a:pt x="1979" y="616"/>
                  </a:lnTo>
                  <a:lnTo>
                    <a:pt x="1906" y="650"/>
                  </a:lnTo>
                  <a:lnTo>
                    <a:pt x="1837" y="681"/>
                  </a:lnTo>
                  <a:lnTo>
                    <a:pt x="1764" y="714"/>
                  </a:lnTo>
                  <a:lnTo>
                    <a:pt x="1694" y="746"/>
                  </a:lnTo>
                  <a:lnTo>
                    <a:pt x="1622" y="779"/>
                  </a:lnTo>
                  <a:lnTo>
                    <a:pt x="1550" y="811"/>
                  </a:lnTo>
                  <a:lnTo>
                    <a:pt x="1477" y="842"/>
                  </a:lnTo>
                  <a:lnTo>
                    <a:pt x="1405" y="874"/>
                  </a:lnTo>
                  <a:lnTo>
                    <a:pt x="1333" y="904"/>
                  </a:lnTo>
                  <a:lnTo>
                    <a:pt x="1321" y="918"/>
                  </a:lnTo>
                  <a:lnTo>
                    <a:pt x="1309" y="928"/>
                  </a:lnTo>
                  <a:lnTo>
                    <a:pt x="1292" y="935"/>
                  </a:lnTo>
                  <a:lnTo>
                    <a:pt x="1273" y="940"/>
                  </a:lnTo>
                  <a:lnTo>
                    <a:pt x="1256" y="944"/>
                  </a:lnTo>
                  <a:lnTo>
                    <a:pt x="1236" y="946"/>
                  </a:lnTo>
                  <a:lnTo>
                    <a:pt x="1217" y="949"/>
                  </a:lnTo>
                  <a:lnTo>
                    <a:pt x="1198" y="954"/>
                  </a:lnTo>
                  <a:lnTo>
                    <a:pt x="1181" y="960"/>
                  </a:lnTo>
                  <a:lnTo>
                    <a:pt x="1164" y="968"/>
                  </a:lnTo>
                  <a:lnTo>
                    <a:pt x="1162" y="991"/>
                  </a:lnTo>
                  <a:lnTo>
                    <a:pt x="1157" y="1011"/>
                  </a:lnTo>
                  <a:lnTo>
                    <a:pt x="1152" y="1032"/>
                  </a:lnTo>
                  <a:lnTo>
                    <a:pt x="1147" y="1051"/>
                  </a:lnTo>
                  <a:lnTo>
                    <a:pt x="1145" y="1070"/>
                  </a:lnTo>
                  <a:lnTo>
                    <a:pt x="1140" y="1089"/>
                  </a:lnTo>
                  <a:lnTo>
                    <a:pt x="1140" y="1110"/>
                  </a:lnTo>
                  <a:lnTo>
                    <a:pt x="1138" y="1130"/>
                  </a:lnTo>
                  <a:lnTo>
                    <a:pt x="1140" y="1152"/>
                  </a:lnTo>
                  <a:lnTo>
                    <a:pt x="1145" y="1175"/>
                  </a:lnTo>
                  <a:lnTo>
                    <a:pt x="31" y="546"/>
                  </a:lnTo>
                  <a:lnTo>
                    <a:pt x="10" y="523"/>
                  </a:lnTo>
                  <a:lnTo>
                    <a:pt x="10" y="506"/>
                  </a:lnTo>
                  <a:lnTo>
                    <a:pt x="7" y="485"/>
                  </a:lnTo>
                  <a:lnTo>
                    <a:pt x="5" y="462"/>
                  </a:lnTo>
                  <a:lnTo>
                    <a:pt x="0" y="439"/>
                  </a:lnTo>
                  <a:lnTo>
                    <a:pt x="0" y="417"/>
                  </a:lnTo>
                  <a:lnTo>
                    <a:pt x="0" y="396"/>
                  </a:lnTo>
                  <a:lnTo>
                    <a:pt x="7" y="376"/>
                  </a:lnTo>
                  <a:lnTo>
                    <a:pt x="19" y="361"/>
                  </a:lnTo>
                  <a:lnTo>
                    <a:pt x="41" y="350"/>
                  </a:lnTo>
                  <a:lnTo>
                    <a:pt x="75" y="343"/>
                  </a:lnTo>
                  <a:lnTo>
                    <a:pt x="140" y="376"/>
                  </a:lnTo>
                  <a:lnTo>
                    <a:pt x="205" y="411"/>
                  </a:lnTo>
                  <a:lnTo>
                    <a:pt x="270" y="446"/>
                  </a:lnTo>
                  <a:lnTo>
                    <a:pt x="335" y="481"/>
                  </a:lnTo>
                  <a:lnTo>
                    <a:pt x="400" y="518"/>
                  </a:lnTo>
                  <a:lnTo>
                    <a:pt x="465" y="553"/>
                  </a:lnTo>
                  <a:lnTo>
                    <a:pt x="530" y="590"/>
                  </a:lnTo>
                  <a:lnTo>
                    <a:pt x="595" y="627"/>
                  </a:lnTo>
                  <a:lnTo>
                    <a:pt x="660" y="662"/>
                  </a:lnTo>
                  <a:lnTo>
                    <a:pt x="726" y="699"/>
                  </a:lnTo>
                  <a:lnTo>
                    <a:pt x="125" y="373"/>
                  </a:lnTo>
                  <a:lnTo>
                    <a:pt x="101" y="382"/>
                  </a:lnTo>
                  <a:lnTo>
                    <a:pt x="198" y="439"/>
                  </a:lnTo>
                  <a:lnTo>
                    <a:pt x="294" y="495"/>
                  </a:lnTo>
                  <a:lnTo>
                    <a:pt x="391" y="550"/>
                  </a:lnTo>
                  <a:lnTo>
                    <a:pt x="489" y="606"/>
                  </a:lnTo>
                  <a:lnTo>
                    <a:pt x="586" y="660"/>
                  </a:lnTo>
                  <a:lnTo>
                    <a:pt x="682" y="714"/>
                  </a:lnTo>
                  <a:lnTo>
                    <a:pt x="781" y="769"/>
                  </a:lnTo>
                  <a:lnTo>
                    <a:pt x="880" y="823"/>
                  </a:lnTo>
                  <a:lnTo>
                    <a:pt x="979" y="879"/>
                  </a:lnTo>
                  <a:lnTo>
                    <a:pt x="1077" y="935"/>
                  </a:lnTo>
                  <a:lnTo>
                    <a:pt x="1082" y="937"/>
                  </a:lnTo>
                  <a:lnTo>
                    <a:pt x="1089" y="937"/>
                  </a:lnTo>
                  <a:lnTo>
                    <a:pt x="1094" y="935"/>
                  </a:lnTo>
                  <a:lnTo>
                    <a:pt x="1099" y="935"/>
                  </a:lnTo>
                  <a:lnTo>
                    <a:pt x="1104" y="933"/>
                  </a:lnTo>
                  <a:lnTo>
                    <a:pt x="1109" y="930"/>
                  </a:lnTo>
                  <a:lnTo>
                    <a:pt x="1111" y="928"/>
                  </a:lnTo>
                  <a:lnTo>
                    <a:pt x="1114" y="925"/>
                  </a:lnTo>
                  <a:lnTo>
                    <a:pt x="1116" y="921"/>
                  </a:lnTo>
                  <a:lnTo>
                    <a:pt x="1118" y="918"/>
                  </a:lnTo>
                  <a:lnTo>
                    <a:pt x="1126" y="919"/>
                  </a:lnTo>
                  <a:lnTo>
                    <a:pt x="1133" y="923"/>
                  </a:lnTo>
                  <a:lnTo>
                    <a:pt x="1140" y="926"/>
                  </a:lnTo>
                  <a:lnTo>
                    <a:pt x="1147" y="930"/>
                  </a:lnTo>
                  <a:lnTo>
                    <a:pt x="1155" y="933"/>
                  </a:lnTo>
                  <a:lnTo>
                    <a:pt x="1162" y="935"/>
                  </a:lnTo>
                  <a:lnTo>
                    <a:pt x="1169" y="937"/>
                  </a:lnTo>
                  <a:lnTo>
                    <a:pt x="1176" y="937"/>
                  </a:lnTo>
                  <a:lnTo>
                    <a:pt x="1183" y="937"/>
                  </a:lnTo>
                  <a:lnTo>
                    <a:pt x="1188" y="933"/>
                  </a:lnTo>
                  <a:lnTo>
                    <a:pt x="1176" y="916"/>
                  </a:lnTo>
                  <a:lnTo>
                    <a:pt x="1070" y="858"/>
                  </a:lnTo>
                  <a:lnTo>
                    <a:pt x="964" y="800"/>
                  </a:lnTo>
                  <a:lnTo>
                    <a:pt x="858" y="742"/>
                  </a:lnTo>
                  <a:lnTo>
                    <a:pt x="752" y="685"/>
                  </a:lnTo>
                  <a:lnTo>
                    <a:pt x="644" y="625"/>
                  </a:lnTo>
                  <a:lnTo>
                    <a:pt x="538" y="567"/>
                  </a:lnTo>
                  <a:lnTo>
                    <a:pt x="432" y="508"/>
                  </a:lnTo>
                  <a:lnTo>
                    <a:pt x="323" y="448"/>
                  </a:lnTo>
                  <a:lnTo>
                    <a:pt x="217" y="389"/>
                  </a:lnTo>
                  <a:lnTo>
                    <a:pt x="111" y="331"/>
                  </a:lnTo>
                  <a:lnTo>
                    <a:pt x="118" y="329"/>
                  </a:lnTo>
                  <a:lnTo>
                    <a:pt x="128" y="327"/>
                  </a:lnTo>
                  <a:lnTo>
                    <a:pt x="137" y="324"/>
                  </a:lnTo>
                  <a:lnTo>
                    <a:pt x="147" y="320"/>
                  </a:lnTo>
                  <a:lnTo>
                    <a:pt x="157" y="317"/>
                  </a:lnTo>
                  <a:lnTo>
                    <a:pt x="166" y="315"/>
                  </a:lnTo>
                  <a:lnTo>
                    <a:pt x="176" y="315"/>
                  </a:lnTo>
                  <a:lnTo>
                    <a:pt x="186" y="317"/>
                  </a:lnTo>
                  <a:lnTo>
                    <a:pt x="193" y="320"/>
                  </a:lnTo>
                  <a:lnTo>
                    <a:pt x="203" y="327"/>
                  </a:lnTo>
                  <a:lnTo>
                    <a:pt x="210" y="332"/>
                  </a:lnTo>
                  <a:lnTo>
                    <a:pt x="219" y="336"/>
                  </a:lnTo>
                  <a:lnTo>
                    <a:pt x="231" y="339"/>
                  </a:lnTo>
                  <a:lnTo>
                    <a:pt x="244" y="343"/>
                  </a:lnTo>
                  <a:lnTo>
                    <a:pt x="256" y="345"/>
                  </a:lnTo>
                  <a:lnTo>
                    <a:pt x="265" y="348"/>
                  </a:lnTo>
                  <a:lnTo>
                    <a:pt x="275" y="350"/>
                  </a:lnTo>
                  <a:lnTo>
                    <a:pt x="282" y="352"/>
                  </a:lnTo>
                  <a:lnTo>
                    <a:pt x="287" y="352"/>
                  </a:lnTo>
                  <a:lnTo>
                    <a:pt x="289" y="354"/>
                  </a:lnTo>
                  <a:lnTo>
                    <a:pt x="299" y="355"/>
                  </a:lnTo>
                  <a:lnTo>
                    <a:pt x="311" y="359"/>
                  </a:lnTo>
                  <a:lnTo>
                    <a:pt x="323" y="361"/>
                  </a:lnTo>
                  <a:lnTo>
                    <a:pt x="335" y="362"/>
                  </a:lnTo>
                  <a:lnTo>
                    <a:pt x="350" y="362"/>
                  </a:lnTo>
                  <a:lnTo>
                    <a:pt x="362" y="362"/>
                  </a:lnTo>
                  <a:lnTo>
                    <a:pt x="376" y="361"/>
                  </a:lnTo>
                  <a:lnTo>
                    <a:pt x="388" y="357"/>
                  </a:lnTo>
                  <a:lnTo>
                    <a:pt x="400" y="354"/>
                  </a:lnTo>
                  <a:lnTo>
                    <a:pt x="410" y="348"/>
                  </a:lnTo>
                  <a:lnTo>
                    <a:pt x="419" y="336"/>
                  </a:lnTo>
                  <a:lnTo>
                    <a:pt x="429" y="325"/>
                  </a:lnTo>
                  <a:lnTo>
                    <a:pt x="439" y="318"/>
                  </a:lnTo>
                  <a:lnTo>
                    <a:pt x="446" y="311"/>
                  </a:lnTo>
                  <a:lnTo>
                    <a:pt x="456" y="306"/>
                  </a:lnTo>
                  <a:lnTo>
                    <a:pt x="463" y="301"/>
                  </a:lnTo>
                  <a:lnTo>
                    <a:pt x="472" y="294"/>
                  </a:lnTo>
                  <a:lnTo>
                    <a:pt x="480" y="285"/>
                  </a:lnTo>
                  <a:lnTo>
                    <a:pt x="492" y="275"/>
                  </a:lnTo>
                  <a:lnTo>
                    <a:pt x="504" y="262"/>
                  </a:lnTo>
                  <a:lnTo>
                    <a:pt x="523" y="241"/>
                  </a:lnTo>
                  <a:lnTo>
                    <a:pt x="542" y="220"/>
                  </a:lnTo>
                  <a:lnTo>
                    <a:pt x="562" y="201"/>
                  </a:lnTo>
                  <a:lnTo>
                    <a:pt x="581" y="182"/>
                  </a:lnTo>
                  <a:lnTo>
                    <a:pt x="603" y="163"/>
                  </a:lnTo>
                  <a:lnTo>
                    <a:pt x="622" y="145"/>
                  </a:lnTo>
                  <a:lnTo>
                    <a:pt x="646" y="129"/>
                  </a:lnTo>
                  <a:lnTo>
                    <a:pt x="673" y="113"/>
                  </a:lnTo>
                  <a:lnTo>
                    <a:pt x="701" y="99"/>
                  </a:lnTo>
                  <a:lnTo>
                    <a:pt x="733" y="89"/>
                  </a:lnTo>
                  <a:lnTo>
                    <a:pt x="774" y="80"/>
                  </a:lnTo>
                  <a:lnTo>
                    <a:pt x="815" y="68"/>
                  </a:lnTo>
                  <a:lnTo>
                    <a:pt x="856" y="50"/>
                  </a:lnTo>
                  <a:lnTo>
                    <a:pt x="894" y="35"/>
                  </a:lnTo>
                  <a:lnTo>
                    <a:pt x="935" y="19"/>
                  </a:lnTo>
                  <a:lnTo>
                    <a:pt x="976" y="7"/>
                  </a:lnTo>
                  <a:lnTo>
                    <a:pt x="1017" y="0"/>
                  </a:lnTo>
                  <a:lnTo>
                    <a:pt x="1058" y="3"/>
                  </a:lnTo>
                  <a:lnTo>
                    <a:pt x="1099" y="15"/>
                  </a:lnTo>
                  <a:lnTo>
                    <a:pt x="1138" y="40"/>
                  </a:lnTo>
                  <a:close/>
                </a:path>
              </a:pathLst>
            </a:custGeom>
            <a:solidFill>
              <a:srgbClr val="4D99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12" name="Freeform 38"/>
            <p:cNvSpPr>
              <a:spLocks/>
            </p:cNvSpPr>
            <p:nvPr/>
          </p:nvSpPr>
          <p:spPr bwMode="auto">
            <a:xfrm>
              <a:off x="3431" y="3260"/>
              <a:ext cx="595" cy="233"/>
            </a:xfrm>
            <a:custGeom>
              <a:avLst/>
              <a:gdLst>
                <a:gd name="T0" fmla="*/ 593 w 595"/>
                <a:gd name="T1" fmla="*/ 18 h 233"/>
                <a:gd name="T2" fmla="*/ 540 w 595"/>
                <a:gd name="T3" fmla="*/ 47 h 233"/>
                <a:gd name="T4" fmla="*/ 484 w 595"/>
                <a:gd name="T5" fmla="*/ 74 h 233"/>
                <a:gd name="T6" fmla="*/ 429 w 595"/>
                <a:gd name="T7" fmla="*/ 100 h 233"/>
                <a:gd name="T8" fmla="*/ 371 w 595"/>
                <a:gd name="T9" fmla="*/ 123 h 233"/>
                <a:gd name="T10" fmla="*/ 311 w 595"/>
                <a:gd name="T11" fmla="*/ 146 h 233"/>
                <a:gd name="T12" fmla="*/ 251 w 595"/>
                <a:gd name="T13" fmla="*/ 167 h 233"/>
                <a:gd name="T14" fmla="*/ 190 w 595"/>
                <a:gd name="T15" fmla="*/ 186 h 233"/>
                <a:gd name="T16" fmla="*/ 128 w 595"/>
                <a:gd name="T17" fmla="*/ 203 h 233"/>
                <a:gd name="T18" fmla="*/ 65 w 595"/>
                <a:gd name="T19" fmla="*/ 219 h 233"/>
                <a:gd name="T20" fmla="*/ 0 w 595"/>
                <a:gd name="T21" fmla="*/ 233 h 233"/>
                <a:gd name="T22" fmla="*/ 19 w 595"/>
                <a:gd name="T23" fmla="*/ 221 h 233"/>
                <a:gd name="T24" fmla="*/ 34 w 595"/>
                <a:gd name="T25" fmla="*/ 205 h 233"/>
                <a:gd name="T26" fmla="*/ 43 w 595"/>
                <a:gd name="T27" fmla="*/ 186 h 233"/>
                <a:gd name="T28" fmla="*/ 53 w 595"/>
                <a:gd name="T29" fmla="*/ 167 h 233"/>
                <a:gd name="T30" fmla="*/ 60 w 595"/>
                <a:gd name="T31" fmla="*/ 147 h 233"/>
                <a:gd name="T32" fmla="*/ 70 w 595"/>
                <a:gd name="T33" fmla="*/ 130 h 233"/>
                <a:gd name="T34" fmla="*/ 82 w 595"/>
                <a:gd name="T35" fmla="*/ 116 h 233"/>
                <a:gd name="T36" fmla="*/ 99 w 595"/>
                <a:gd name="T37" fmla="*/ 107 h 233"/>
                <a:gd name="T38" fmla="*/ 120 w 595"/>
                <a:gd name="T39" fmla="*/ 105 h 233"/>
                <a:gd name="T40" fmla="*/ 152 w 595"/>
                <a:gd name="T41" fmla="*/ 112 h 233"/>
                <a:gd name="T42" fmla="*/ 166 w 595"/>
                <a:gd name="T43" fmla="*/ 111 h 233"/>
                <a:gd name="T44" fmla="*/ 181 w 595"/>
                <a:gd name="T45" fmla="*/ 109 h 233"/>
                <a:gd name="T46" fmla="*/ 195 w 595"/>
                <a:gd name="T47" fmla="*/ 103 h 233"/>
                <a:gd name="T48" fmla="*/ 210 w 595"/>
                <a:gd name="T49" fmla="*/ 98 h 233"/>
                <a:gd name="T50" fmla="*/ 222 w 595"/>
                <a:gd name="T51" fmla="*/ 93 h 233"/>
                <a:gd name="T52" fmla="*/ 236 w 595"/>
                <a:gd name="T53" fmla="*/ 84 h 233"/>
                <a:gd name="T54" fmla="*/ 248 w 595"/>
                <a:gd name="T55" fmla="*/ 77 h 233"/>
                <a:gd name="T56" fmla="*/ 258 w 595"/>
                <a:gd name="T57" fmla="*/ 68 h 233"/>
                <a:gd name="T58" fmla="*/ 267 w 595"/>
                <a:gd name="T59" fmla="*/ 60 h 233"/>
                <a:gd name="T60" fmla="*/ 275 w 595"/>
                <a:gd name="T61" fmla="*/ 49 h 233"/>
                <a:gd name="T62" fmla="*/ 275 w 595"/>
                <a:gd name="T63" fmla="*/ 46 h 233"/>
                <a:gd name="T64" fmla="*/ 289 w 595"/>
                <a:gd name="T65" fmla="*/ 53 h 233"/>
                <a:gd name="T66" fmla="*/ 306 w 595"/>
                <a:gd name="T67" fmla="*/ 60 h 233"/>
                <a:gd name="T68" fmla="*/ 320 w 595"/>
                <a:gd name="T69" fmla="*/ 65 h 233"/>
                <a:gd name="T70" fmla="*/ 337 w 595"/>
                <a:gd name="T71" fmla="*/ 68 h 233"/>
                <a:gd name="T72" fmla="*/ 354 w 595"/>
                <a:gd name="T73" fmla="*/ 72 h 233"/>
                <a:gd name="T74" fmla="*/ 371 w 595"/>
                <a:gd name="T75" fmla="*/ 74 h 233"/>
                <a:gd name="T76" fmla="*/ 390 w 595"/>
                <a:gd name="T77" fmla="*/ 75 h 233"/>
                <a:gd name="T78" fmla="*/ 407 w 595"/>
                <a:gd name="T79" fmla="*/ 75 h 233"/>
                <a:gd name="T80" fmla="*/ 424 w 595"/>
                <a:gd name="T81" fmla="*/ 72 h 233"/>
                <a:gd name="T82" fmla="*/ 441 w 595"/>
                <a:gd name="T83" fmla="*/ 68 h 233"/>
                <a:gd name="T84" fmla="*/ 451 w 595"/>
                <a:gd name="T85" fmla="*/ 63 h 233"/>
                <a:gd name="T86" fmla="*/ 460 w 595"/>
                <a:gd name="T87" fmla="*/ 56 h 233"/>
                <a:gd name="T88" fmla="*/ 467 w 595"/>
                <a:gd name="T89" fmla="*/ 49 h 233"/>
                <a:gd name="T90" fmla="*/ 475 w 595"/>
                <a:gd name="T91" fmla="*/ 44 h 233"/>
                <a:gd name="T92" fmla="*/ 482 w 595"/>
                <a:gd name="T93" fmla="*/ 37 h 233"/>
                <a:gd name="T94" fmla="*/ 487 w 595"/>
                <a:gd name="T95" fmla="*/ 30 h 233"/>
                <a:gd name="T96" fmla="*/ 494 w 595"/>
                <a:gd name="T97" fmla="*/ 23 h 233"/>
                <a:gd name="T98" fmla="*/ 499 w 595"/>
                <a:gd name="T99" fmla="*/ 16 h 233"/>
                <a:gd name="T100" fmla="*/ 504 w 595"/>
                <a:gd name="T101" fmla="*/ 7 h 233"/>
                <a:gd name="T102" fmla="*/ 508 w 595"/>
                <a:gd name="T103" fmla="*/ 0 h 233"/>
                <a:gd name="T104" fmla="*/ 595 w 595"/>
                <a:gd name="T105" fmla="*/ 19 h 233"/>
                <a:gd name="T106" fmla="*/ 595 w 595"/>
                <a:gd name="T107" fmla="*/ 19 h 233"/>
                <a:gd name="T108" fmla="*/ 593 w 595"/>
                <a:gd name="T109" fmla="*/ 18 h 2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95"/>
                <a:gd name="T166" fmla="*/ 0 h 233"/>
                <a:gd name="T167" fmla="*/ 595 w 595"/>
                <a:gd name="T168" fmla="*/ 233 h 2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95" h="233">
                  <a:moveTo>
                    <a:pt x="593" y="18"/>
                  </a:moveTo>
                  <a:lnTo>
                    <a:pt x="540" y="47"/>
                  </a:lnTo>
                  <a:lnTo>
                    <a:pt x="484" y="74"/>
                  </a:lnTo>
                  <a:lnTo>
                    <a:pt x="429" y="100"/>
                  </a:lnTo>
                  <a:lnTo>
                    <a:pt x="371" y="123"/>
                  </a:lnTo>
                  <a:lnTo>
                    <a:pt x="311" y="146"/>
                  </a:lnTo>
                  <a:lnTo>
                    <a:pt x="251" y="167"/>
                  </a:lnTo>
                  <a:lnTo>
                    <a:pt x="190" y="186"/>
                  </a:lnTo>
                  <a:lnTo>
                    <a:pt x="128" y="203"/>
                  </a:lnTo>
                  <a:lnTo>
                    <a:pt x="65" y="219"/>
                  </a:lnTo>
                  <a:lnTo>
                    <a:pt x="0" y="233"/>
                  </a:lnTo>
                  <a:lnTo>
                    <a:pt x="19" y="221"/>
                  </a:lnTo>
                  <a:lnTo>
                    <a:pt x="34" y="205"/>
                  </a:lnTo>
                  <a:lnTo>
                    <a:pt x="43" y="186"/>
                  </a:lnTo>
                  <a:lnTo>
                    <a:pt x="53" y="167"/>
                  </a:lnTo>
                  <a:lnTo>
                    <a:pt x="60" y="147"/>
                  </a:lnTo>
                  <a:lnTo>
                    <a:pt x="70" y="130"/>
                  </a:lnTo>
                  <a:lnTo>
                    <a:pt x="82" y="116"/>
                  </a:lnTo>
                  <a:lnTo>
                    <a:pt x="99" y="107"/>
                  </a:lnTo>
                  <a:lnTo>
                    <a:pt x="120" y="105"/>
                  </a:lnTo>
                  <a:lnTo>
                    <a:pt x="152" y="112"/>
                  </a:lnTo>
                  <a:lnTo>
                    <a:pt x="166" y="111"/>
                  </a:lnTo>
                  <a:lnTo>
                    <a:pt x="181" y="109"/>
                  </a:lnTo>
                  <a:lnTo>
                    <a:pt x="195" y="103"/>
                  </a:lnTo>
                  <a:lnTo>
                    <a:pt x="210" y="98"/>
                  </a:lnTo>
                  <a:lnTo>
                    <a:pt x="222" y="93"/>
                  </a:lnTo>
                  <a:lnTo>
                    <a:pt x="236" y="84"/>
                  </a:lnTo>
                  <a:lnTo>
                    <a:pt x="248" y="77"/>
                  </a:lnTo>
                  <a:lnTo>
                    <a:pt x="258" y="68"/>
                  </a:lnTo>
                  <a:lnTo>
                    <a:pt x="267" y="60"/>
                  </a:lnTo>
                  <a:lnTo>
                    <a:pt x="275" y="49"/>
                  </a:lnTo>
                  <a:lnTo>
                    <a:pt x="275" y="46"/>
                  </a:lnTo>
                  <a:lnTo>
                    <a:pt x="289" y="53"/>
                  </a:lnTo>
                  <a:lnTo>
                    <a:pt x="306" y="60"/>
                  </a:lnTo>
                  <a:lnTo>
                    <a:pt x="320" y="65"/>
                  </a:lnTo>
                  <a:lnTo>
                    <a:pt x="337" y="68"/>
                  </a:lnTo>
                  <a:lnTo>
                    <a:pt x="354" y="72"/>
                  </a:lnTo>
                  <a:lnTo>
                    <a:pt x="371" y="74"/>
                  </a:lnTo>
                  <a:lnTo>
                    <a:pt x="390" y="75"/>
                  </a:lnTo>
                  <a:lnTo>
                    <a:pt x="407" y="75"/>
                  </a:lnTo>
                  <a:lnTo>
                    <a:pt x="424" y="72"/>
                  </a:lnTo>
                  <a:lnTo>
                    <a:pt x="441" y="68"/>
                  </a:lnTo>
                  <a:lnTo>
                    <a:pt x="451" y="63"/>
                  </a:lnTo>
                  <a:lnTo>
                    <a:pt x="460" y="56"/>
                  </a:lnTo>
                  <a:lnTo>
                    <a:pt x="467" y="49"/>
                  </a:lnTo>
                  <a:lnTo>
                    <a:pt x="475" y="44"/>
                  </a:lnTo>
                  <a:lnTo>
                    <a:pt x="482" y="37"/>
                  </a:lnTo>
                  <a:lnTo>
                    <a:pt x="487" y="30"/>
                  </a:lnTo>
                  <a:lnTo>
                    <a:pt x="494" y="23"/>
                  </a:lnTo>
                  <a:lnTo>
                    <a:pt x="499" y="16"/>
                  </a:lnTo>
                  <a:lnTo>
                    <a:pt x="504" y="7"/>
                  </a:lnTo>
                  <a:lnTo>
                    <a:pt x="508" y="0"/>
                  </a:lnTo>
                  <a:lnTo>
                    <a:pt x="595" y="19"/>
                  </a:lnTo>
                  <a:lnTo>
                    <a:pt x="593" y="18"/>
                  </a:lnTo>
                  <a:close/>
                </a:path>
              </a:pathLst>
            </a:custGeom>
            <a:solidFill>
              <a:srgbClr val="33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13" name="Freeform 39"/>
            <p:cNvSpPr>
              <a:spLocks/>
            </p:cNvSpPr>
            <p:nvPr/>
          </p:nvSpPr>
          <p:spPr bwMode="auto">
            <a:xfrm>
              <a:off x="3286" y="3260"/>
              <a:ext cx="117" cy="93"/>
            </a:xfrm>
            <a:custGeom>
              <a:avLst/>
              <a:gdLst>
                <a:gd name="T0" fmla="*/ 118 w 118"/>
                <a:gd name="T1" fmla="*/ 35 h 93"/>
                <a:gd name="T2" fmla="*/ 116 w 118"/>
                <a:gd name="T3" fmla="*/ 42 h 93"/>
                <a:gd name="T4" fmla="*/ 114 w 118"/>
                <a:gd name="T5" fmla="*/ 49 h 93"/>
                <a:gd name="T6" fmla="*/ 109 w 118"/>
                <a:gd name="T7" fmla="*/ 54 h 93"/>
                <a:gd name="T8" fmla="*/ 104 w 118"/>
                <a:gd name="T9" fmla="*/ 61 h 93"/>
                <a:gd name="T10" fmla="*/ 97 w 118"/>
                <a:gd name="T11" fmla="*/ 67 h 93"/>
                <a:gd name="T12" fmla="*/ 89 w 118"/>
                <a:gd name="T13" fmla="*/ 72 h 93"/>
                <a:gd name="T14" fmla="*/ 80 w 118"/>
                <a:gd name="T15" fmla="*/ 77 h 93"/>
                <a:gd name="T16" fmla="*/ 73 w 118"/>
                <a:gd name="T17" fmla="*/ 82 h 93"/>
                <a:gd name="T18" fmla="*/ 63 w 118"/>
                <a:gd name="T19" fmla="*/ 86 h 93"/>
                <a:gd name="T20" fmla="*/ 53 w 118"/>
                <a:gd name="T21" fmla="*/ 89 h 93"/>
                <a:gd name="T22" fmla="*/ 46 w 118"/>
                <a:gd name="T23" fmla="*/ 93 h 93"/>
                <a:gd name="T24" fmla="*/ 39 w 118"/>
                <a:gd name="T25" fmla="*/ 93 h 93"/>
                <a:gd name="T26" fmla="*/ 36 w 118"/>
                <a:gd name="T27" fmla="*/ 91 h 93"/>
                <a:gd name="T28" fmla="*/ 32 w 118"/>
                <a:gd name="T29" fmla="*/ 88 h 93"/>
                <a:gd name="T30" fmla="*/ 29 w 118"/>
                <a:gd name="T31" fmla="*/ 84 h 93"/>
                <a:gd name="T32" fmla="*/ 24 w 118"/>
                <a:gd name="T33" fmla="*/ 81 h 93"/>
                <a:gd name="T34" fmla="*/ 22 w 118"/>
                <a:gd name="T35" fmla="*/ 75 h 93"/>
                <a:gd name="T36" fmla="*/ 17 w 118"/>
                <a:gd name="T37" fmla="*/ 72 h 93"/>
                <a:gd name="T38" fmla="*/ 10 w 118"/>
                <a:gd name="T39" fmla="*/ 70 h 93"/>
                <a:gd name="T40" fmla="*/ 3 w 118"/>
                <a:gd name="T41" fmla="*/ 70 h 93"/>
                <a:gd name="T42" fmla="*/ 0 w 118"/>
                <a:gd name="T43" fmla="*/ 65 h 93"/>
                <a:gd name="T44" fmla="*/ 0 w 118"/>
                <a:gd name="T45" fmla="*/ 60 h 93"/>
                <a:gd name="T46" fmla="*/ 0 w 118"/>
                <a:gd name="T47" fmla="*/ 54 h 93"/>
                <a:gd name="T48" fmla="*/ 3 w 118"/>
                <a:gd name="T49" fmla="*/ 47 h 93"/>
                <a:gd name="T50" fmla="*/ 3 w 118"/>
                <a:gd name="T51" fmla="*/ 42 h 93"/>
                <a:gd name="T52" fmla="*/ 8 w 118"/>
                <a:gd name="T53" fmla="*/ 35 h 93"/>
                <a:gd name="T54" fmla="*/ 10 w 118"/>
                <a:gd name="T55" fmla="*/ 30 h 93"/>
                <a:gd name="T56" fmla="*/ 12 w 118"/>
                <a:gd name="T57" fmla="*/ 25 h 93"/>
                <a:gd name="T58" fmla="*/ 17 w 118"/>
                <a:gd name="T59" fmla="*/ 19 h 93"/>
                <a:gd name="T60" fmla="*/ 22 w 118"/>
                <a:gd name="T61" fmla="*/ 12 h 93"/>
                <a:gd name="T62" fmla="*/ 32 w 118"/>
                <a:gd name="T63" fmla="*/ 7 h 93"/>
                <a:gd name="T64" fmla="*/ 41 w 118"/>
                <a:gd name="T65" fmla="*/ 4 h 93"/>
                <a:gd name="T66" fmla="*/ 56 w 118"/>
                <a:gd name="T67" fmla="*/ 0 h 93"/>
                <a:gd name="T68" fmla="*/ 68 w 118"/>
                <a:gd name="T69" fmla="*/ 0 h 93"/>
                <a:gd name="T70" fmla="*/ 80 w 118"/>
                <a:gd name="T71" fmla="*/ 2 h 93"/>
                <a:gd name="T72" fmla="*/ 92 w 118"/>
                <a:gd name="T73" fmla="*/ 5 h 93"/>
                <a:gd name="T74" fmla="*/ 104 w 118"/>
                <a:gd name="T75" fmla="*/ 11 h 93"/>
                <a:gd name="T76" fmla="*/ 111 w 118"/>
                <a:gd name="T77" fmla="*/ 18 h 93"/>
                <a:gd name="T78" fmla="*/ 116 w 118"/>
                <a:gd name="T79" fmla="*/ 26 h 93"/>
                <a:gd name="T80" fmla="*/ 118 w 118"/>
                <a:gd name="T81" fmla="*/ 35 h 93"/>
                <a:gd name="T82" fmla="*/ 118 w 118"/>
                <a:gd name="T83" fmla="*/ 35 h 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8"/>
                <a:gd name="T127" fmla="*/ 0 h 93"/>
                <a:gd name="T128" fmla="*/ 118 w 118"/>
                <a:gd name="T129" fmla="*/ 93 h 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8" h="93">
                  <a:moveTo>
                    <a:pt x="118" y="35"/>
                  </a:moveTo>
                  <a:lnTo>
                    <a:pt x="116" y="42"/>
                  </a:lnTo>
                  <a:lnTo>
                    <a:pt x="114" y="49"/>
                  </a:lnTo>
                  <a:lnTo>
                    <a:pt x="109" y="54"/>
                  </a:lnTo>
                  <a:lnTo>
                    <a:pt x="104" y="61"/>
                  </a:lnTo>
                  <a:lnTo>
                    <a:pt x="97" y="67"/>
                  </a:lnTo>
                  <a:lnTo>
                    <a:pt x="89" y="72"/>
                  </a:lnTo>
                  <a:lnTo>
                    <a:pt x="80" y="77"/>
                  </a:lnTo>
                  <a:lnTo>
                    <a:pt x="73" y="82"/>
                  </a:lnTo>
                  <a:lnTo>
                    <a:pt x="63" y="86"/>
                  </a:lnTo>
                  <a:lnTo>
                    <a:pt x="53" y="89"/>
                  </a:lnTo>
                  <a:lnTo>
                    <a:pt x="46" y="93"/>
                  </a:lnTo>
                  <a:lnTo>
                    <a:pt x="39" y="93"/>
                  </a:lnTo>
                  <a:lnTo>
                    <a:pt x="36" y="91"/>
                  </a:lnTo>
                  <a:lnTo>
                    <a:pt x="32" y="88"/>
                  </a:lnTo>
                  <a:lnTo>
                    <a:pt x="29" y="84"/>
                  </a:lnTo>
                  <a:lnTo>
                    <a:pt x="24" y="81"/>
                  </a:lnTo>
                  <a:lnTo>
                    <a:pt x="22" y="75"/>
                  </a:lnTo>
                  <a:lnTo>
                    <a:pt x="17" y="72"/>
                  </a:lnTo>
                  <a:lnTo>
                    <a:pt x="10" y="70"/>
                  </a:lnTo>
                  <a:lnTo>
                    <a:pt x="3" y="70"/>
                  </a:lnTo>
                  <a:lnTo>
                    <a:pt x="0" y="65"/>
                  </a:lnTo>
                  <a:lnTo>
                    <a:pt x="0" y="60"/>
                  </a:lnTo>
                  <a:lnTo>
                    <a:pt x="0" y="54"/>
                  </a:lnTo>
                  <a:lnTo>
                    <a:pt x="3" y="47"/>
                  </a:lnTo>
                  <a:lnTo>
                    <a:pt x="3" y="42"/>
                  </a:lnTo>
                  <a:lnTo>
                    <a:pt x="8" y="35"/>
                  </a:lnTo>
                  <a:lnTo>
                    <a:pt x="10" y="30"/>
                  </a:lnTo>
                  <a:lnTo>
                    <a:pt x="12" y="25"/>
                  </a:lnTo>
                  <a:lnTo>
                    <a:pt x="17" y="19"/>
                  </a:lnTo>
                  <a:lnTo>
                    <a:pt x="22" y="12"/>
                  </a:lnTo>
                  <a:lnTo>
                    <a:pt x="32" y="7"/>
                  </a:lnTo>
                  <a:lnTo>
                    <a:pt x="41" y="4"/>
                  </a:lnTo>
                  <a:lnTo>
                    <a:pt x="56" y="0"/>
                  </a:lnTo>
                  <a:lnTo>
                    <a:pt x="68" y="0"/>
                  </a:lnTo>
                  <a:lnTo>
                    <a:pt x="80" y="2"/>
                  </a:lnTo>
                  <a:lnTo>
                    <a:pt x="92" y="5"/>
                  </a:lnTo>
                  <a:lnTo>
                    <a:pt x="104" y="11"/>
                  </a:lnTo>
                  <a:lnTo>
                    <a:pt x="111" y="18"/>
                  </a:lnTo>
                  <a:lnTo>
                    <a:pt x="116" y="26"/>
                  </a:lnTo>
                  <a:lnTo>
                    <a:pt x="118" y="35"/>
                  </a:lnTo>
                  <a:close/>
                </a:path>
              </a:pathLst>
            </a:custGeom>
            <a:solidFill>
              <a:srgbClr val="FF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14" name="Freeform 40"/>
            <p:cNvSpPr>
              <a:spLocks/>
            </p:cNvSpPr>
            <p:nvPr/>
          </p:nvSpPr>
          <p:spPr bwMode="auto">
            <a:xfrm>
              <a:off x="128" y="3242"/>
              <a:ext cx="173" cy="303"/>
            </a:xfrm>
            <a:custGeom>
              <a:avLst/>
              <a:gdLst>
                <a:gd name="T0" fmla="*/ 171 w 173"/>
                <a:gd name="T1" fmla="*/ 21 h 303"/>
                <a:gd name="T2" fmla="*/ 161 w 173"/>
                <a:gd name="T3" fmla="*/ 45 h 303"/>
                <a:gd name="T4" fmla="*/ 149 w 173"/>
                <a:gd name="T5" fmla="*/ 72 h 303"/>
                <a:gd name="T6" fmla="*/ 142 w 173"/>
                <a:gd name="T7" fmla="*/ 100 h 303"/>
                <a:gd name="T8" fmla="*/ 135 w 173"/>
                <a:gd name="T9" fmla="*/ 128 h 303"/>
                <a:gd name="T10" fmla="*/ 130 w 173"/>
                <a:gd name="T11" fmla="*/ 158 h 303"/>
                <a:gd name="T12" fmla="*/ 130 w 173"/>
                <a:gd name="T13" fmla="*/ 186 h 303"/>
                <a:gd name="T14" fmla="*/ 130 w 173"/>
                <a:gd name="T15" fmla="*/ 215 h 303"/>
                <a:gd name="T16" fmla="*/ 135 w 173"/>
                <a:gd name="T17" fmla="*/ 243 h 303"/>
                <a:gd name="T18" fmla="*/ 142 w 173"/>
                <a:gd name="T19" fmla="*/ 270 h 303"/>
                <a:gd name="T20" fmla="*/ 152 w 173"/>
                <a:gd name="T21" fmla="*/ 294 h 303"/>
                <a:gd name="T22" fmla="*/ 152 w 173"/>
                <a:gd name="T23" fmla="*/ 303 h 303"/>
                <a:gd name="T24" fmla="*/ 142 w 173"/>
                <a:gd name="T25" fmla="*/ 298 h 303"/>
                <a:gd name="T26" fmla="*/ 135 w 173"/>
                <a:gd name="T27" fmla="*/ 291 h 303"/>
                <a:gd name="T28" fmla="*/ 125 w 173"/>
                <a:gd name="T29" fmla="*/ 282 h 303"/>
                <a:gd name="T30" fmla="*/ 118 w 173"/>
                <a:gd name="T31" fmla="*/ 273 h 303"/>
                <a:gd name="T32" fmla="*/ 108 w 173"/>
                <a:gd name="T33" fmla="*/ 264 h 303"/>
                <a:gd name="T34" fmla="*/ 99 w 173"/>
                <a:gd name="T35" fmla="*/ 256 h 303"/>
                <a:gd name="T36" fmla="*/ 91 w 173"/>
                <a:gd name="T37" fmla="*/ 247 h 303"/>
                <a:gd name="T38" fmla="*/ 82 w 173"/>
                <a:gd name="T39" fmla="*/ 240 h 303"/>
                <a:gd name="T40" fmla="*/ 70 w 173"/>
                <a:gd name="T41" fmla="*/ 233 h 303"/>
                <a:gd name="T42" fmla="*/ 58 w 173"/>
                <a:gd name="T43" fmla="*/ 228 h 303"/>
                <a:gd name="T44" fmla="*/ 55 w 173"/>
                <a:gd name="T45" fmla="*/ 235 h 303"/>
                <a:gd name="T46" fmla="*/ 50 w 173"/>
                <a:gd name="T47" fmla="*/ 240 h 303"/>
                <a:gd name="T48" fmla="*/ 43 w 173"/>
                <a:gd name="T49" fmla="*/ 245 h 303"/>
                <a:gd name="T50" fmla="*/ 38 w 173"/>
                <a:gd name="T51" fmla="*/ 252 h 303"/>
                <a:gd name="T52" fmla="*/ 31 w 173"/>
                <a:gd name="T53" fmla="*/ 257 h 303"/>
                <a:gd name="T54" fmla="*/ 26 w 173"/>
                <a:gd name="T55" fmla="*/ 263 h 303"/>
                <a:gd name="T56" fmla="*/ 19 w 173"/>
                <a:gd name="T57" fmla="*/ 268 h 303"/>
                <a:gd name="T58" fmla="*/ 12 w 173"/>
                <a:gd name="T59" fmla="*/ 273 h 303"/>
                <a:gd name="T60" fmla="*/ 5 w 173"/>
                <a:gd name="T61" fmla="*/ 280 h 303"/>
                <a:gd name="T62" fmla="*/ 0 w 173"/>
                <a:gd name="T63" fmla="*/ 285 h 303"/>
                <a:gd name="T64" fmla="*/ 5 w 173"/>
                <a:gd name="T65" fmla="*/ 256 h 303"/>
                <a:gd name="T66" fmla="*/ 12 w 173"/>
                <a:gd name="T67" fmla="*/ 226 h 303"/>
                <a:gd name="T68" fmla="*/ 17 w 173"/>
                <a:gd name="T69" fmla="*/ 196 h 303"/>
                <a:gd name="T70" fmla="*/ 24 w 173"/>
                <a:gd name="T71" fmla="*/ 166 h 303"/>
                <a:gd name="T72" fmla="*/ 31 w 173"/>
                <a:gd name="T73" fmla="*/ 137 h 303"/>
                <a:gd name="T74" fmla="*/ 41 w 173"/>
                <a:gd name="T75" fmla="*/ 108 h 303"/>
                <a:gd name="T76" fmla="*/ 53 w 173"/>
                <a:gd name="T77" fmla="*/ 80 h 303"/>
                <a:gd name="T78" fmla="*/ 67 w 173"/>
                <a:gd name="T79" fmla="*/ 52 h 303"/>
                <a:gd name="T80" fmla="*/ 84 w 173"/>
                <a:gd name="T81" fmla="*/ 26 h 303"/>
                <a:gd name="T82" fmla="*/ 103 w 173"/>
                <a:gd name="T83" fmla="*/ 0 h 303"/>
                <a:gd name="T84" fmla="*/ 111 w 173"/>
                <a:gd name="T85" fmla="*/ 2 h 303"/>
                <a:gd name="T86" fmla="*/ 118 w 173"/>
                <a:gd name="T87" fmla="*/ 3 h 303"/>
                <a:gd name="T88" fmla="*/ 127 w 173"/>
                <a:gd name="T89" fmla="*/ 5 h 303"/>
                <a:gd name="T90" fmla="*/ 135 w 173"/>
                <a:gd name="T91" fmla="*/ 5 h 303"/>
                <a:gd name="T92" fmla="*/ 142 w 173"/>
                <a:gd name="T93" fmla="*/ 7 h 303"/>
                <a:gd name="T94" fmla="*/ 152 w 173"/>
                <a:gd name="T95" fmla="*/ 9 h 303"/>
                <a:gd name="T96" fmla="*/ 156 w 173"/>
                <a:gd name="T97" fmla="*/ 10 h 303"/>
                <a:gd name="T98" fmla="*/ 164 w 173"/>
                <a:gd name="T99" fmla="*/ 12 h 303"/>
                <a:gd name="T100" fmla="*/ 168 w 173"/>
                <a:gd name="T101" fmla="*/ 17 h 303"/>
                <a:gd name="T102" fmla="*/ 173 w 173"/>
                <a:gd name="T103" fmla="*/ 21 h 303"/>
                <a:gd name="T104" fmla="*/ 173 w 173"/>
                <a:gd name="T105" fmla="*/ 21 h 303"/>
                <a:gd name="T106" fmla="*/ 171 w 173"/>
                <a:gd name="T107" fmla="*/ 21 h 30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3"/>
                <a:gd name="T163" fmla="*/ 0 h 303"/>
                <a:gd name="T164" fmla="*/ 173 w 173"/>
                <a:gd name="T165" fmla="*/ 303 h 30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3" h="303">
                  <a:moveTo>
                    <a:pt x="171" y="21"/>
                  </a:moveTo>
                  <a:lnTo>
                    <a:pt x="161" y="45"/>
                  </a:lnTo>
                  <a:lnTo>
                    <a:pt x="149" y="72"/>
                  </a:lnTo>
                  <a:lnTo>
                    <a:pt x="142" y="100"/>
                  </a:lnTo>
                  <a:lnTo>
                    <a:pt x="135" y="128"/>
                  </a:lnTo>
                  <a:lnTo>
                    <a:pt x="130" y="158"/>
                  </a:lnTo>
                  <a:lnTo>
                    <a:pt x="130" y="186"/>
                  </a:lnTo>
                  <a:lnTo>
                    <a:pt x="130" y="215"/>
                  </a:lnTo>
                  <a:lnTo>
                    <a:pt x="135" y="243"/>
                  </a:lnTo>
                  <a:lnTo>
                    <a:pt x="142" y="270"/>
                  </a:lnTo>
                  <a:lnTo>
                    <a:pt x="152" y="294"/>
                  </a:lnTo>
                  <a:lnTo>
                    <a:pt x="152" y="303"/>
                  </a:lnTo>
                  <a:lnTo>
                    <a:pt x="142" y="298"/>
                  </a:lnTo>
                  <a:lnTo>
                    <a:pt x="135" y="291"/>
                  </a:lnTo>
                  <a:lnTo>
                    <a:pt x="125" y="282"/>
                  </a:lnTo>
                  <a:lnTo>
                    <a:pt x="118" y="273"/>
                  </a:lnTo>
                  <a:lnTo>
                    <a:pt x="108" y="264"/>
                  </a:lnTo>
                  <a:lnTo>
                    <a:pt x="99" y="256"/>
                  </a:lnTo>
                  <a:lnTo>
                    <a:pt x="91" y="247"/>
                  </a:lnTo>
                  <a:lnTo>
                    <a:pt x="82" y="240"/>
                  </a:lnTo>
                  <a:lnTo>
                    <a:pt x="70" y="233"/>
                  </a:lnTo>
                  <a:lnTo>
                    <a:pt x="58" y="228"/>
                  </a:lnTo>
                  <a:lnTo>
                    <a:pt x="55" y="235"/>
                  </a:lnTo>
                  <a:lnTo>
                    <a:pt x="50" y="240"/>
                  </a:lnTo>
                  <a:lnTo>
                    <a:pt x="43" y="245"/>
                  </a:lnTo>
                  <a:lnTo>
                    <a:pt x="38" y="252"/>
                  </a:lnTo>
                  <a:lnTo>
                    <a:pt x="31" y="257"/>
                  </a:lnTo>
                  <a:lnTo>
                    <a:pt x="26" y="263"/>
                  </a:lnTo>
                  <a:lnTo>
                    <a:pt x="19" y="268"/>
                  </a:lnTo>
                  <a:lnTo>
                    <a:pt x="12" y="273"/>
                  </a:lnTo>
                  <a:lnTo>
                    <a:pt x="5" y="280"/>
                  </a:lnTo>
                  <a:lnTo>
                    <a:pt x="0" y="285"/>
                  </a:lnTo>
                  <a:lnTo>
                    <a:pt x="5" y="256"/>
                  </a:lnTo>
                  <a:lnTo>
                    <a:pt x="12" y="226"/>
                  </a:lnTo>
                  <a:lnTo>
                    <a:pt x="17" y="196"/>
                  </a:lnTo>
                  <a:lnTo>
                    <a:pt x="24" y="166"/>
                  </a:lnTo>
                  <a:lnTo>
                    <a:pt x="31" y="137"/>
                  </a:lnTo>
                  <a:lnTo>
                    <a:pt x="41" y="108"/>
                  </a:lnTo>
                  <a:lnTo>
                    <a:pt x="53" y="80"/>
                  </a:lnTo>
                  <a:lnTo>
                    <a:pt x="67" y="52"/>
                  </a:lnTo>
                  <a:lnTo>
                    <a:pt x="84" y="26"/>
                  </a:lnTo>
                  <a:lnTo>
                    <a:pt x="103" y="0"/>
                  </a:lnTo>
                  <a:lnTo>
                    <a:pt x="111" y="2"/>
                  </a:lnTo>
                  <a:lnTo>
                    <a:pt x="118" y="3"/>
                  </a:lnTo>
                  <a:lnTo>
                    <a:pt x="127" y="5"/>
                  </a:lnTo>
                  <a:lnTo>
                    <a:pt x="135" y="5"/>
                  </a:lnTo>
                  <a:lnTo>
                    <a:pt x="142" y="7"/>
                  </a:lnTo>
                  <a:lnTo>
                    <a:pt x="152" y="9"/>
                  </a:lnTo>
                  <a:lnTo>
                    <a:pt x="156" y="10"/>
                  </a:lnTo>
                  <a:lnTo>
                    <a:pt x="164" y="12"/>
                  </a:lnTo>
                  <a:lnTo>
                    <a:pt x="168" y="17"/>
                  </a:lnTo>
                  <a:lnTo>
                    <a:pt x="173" y="21"/>
                  </a:lnTo>
                  <a:lnTo>
                    <a:pt x="171" y="21"/>
                  </a:lnTo>
                  <a:close/>
                </a:path>
              </a:pathLst>
            </a:custGeom>
            <a:solidFill>
              <a:srgbClr val="004D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15" name="Freeform 41"/>
            <p:cNvSpPr>
              <a:spLocks/>
            </p:cNvSpPr>
            <p:nvPr/>
          </p:nvSpPr>
          <p:spPr bwMode="auto">
            <a:xfrm>
              <a:off x="566" y="3254"/>
              <a:ext cx="65" cy="15"/>
            </a:xfrm>
            <a:custGeom>
              <a:avLst/>
              <a:gdLst>
                <a:gd name="T0" fmla="*/ 63 w 65"/>
                <a:gd name="T1" fmla="*/ 16 h 16"/>
                <a:gd name="T2" fmla="*/ 0 w 65"/>
                <a:gd name="T3" fmla="*/ 0 h 16"/>
                <a:gd name="T4" fmla="*/ 37 w 65"/>
                <a:gd name="T5" fmla="*/ 4 h 16"/>
                <a:gd name="T6" fmla="*/ 65 w 65"/>
                <a:gd name="T7" fmla="*/ 16 h 16"/>
                <a:gd name="T8" fmla="*/ 65 w 65"/>
                <a:gd name="T9" fmla="*/ 16 h 16"/>
                <a:gd name="T10" fmla="*/ 63 w 65"/>
                <a:gd name="T11" fmla="*/ 16 h 16"/>
                <a:gd name="T12" fmla="*/ 0 60000 65536"/>
                <a:gd name="T13" fmla="*/ 0 60000 65536"/>
                <a:gd name="T14" fmla="*/ 0 60000 65536"/>
                <a:gd name="T15" fmla="*/ 0 60000 65536"/>
                <a:gd name="T16" fmla="*/ 0 60000 65536"/>
                <a:gd name="T17" fmla="*/ 0 60000 65536"/>
                <a:gd name="T18" fmla="*/ 0 w 65"/>
                <a:gd name="T19" fmla="*/ 0 h 16"/>
                <a:gd name="T20" fmla="*/ 65 w 65"/>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65" h="16">
                  <a:moveTo>
                    <a:pt x="63" y="16"/>
                  </a:moveTo>
                  <a:lnTo>
                    <a:pt x="0" y="0"/>
                  </a:lnTo>
                  <a:lnTo>
                    <a:pt x="37" y="4"/>
                  </a:lnTo>
                  <a:lnTo>
                    <a:pt x="65" y="16"/>
                  </a:lnTo>
                  <a:lnTo>
                    <a:pt x="63" y="16"/>
                  </a:lnTo>
                  <a:close/>
                </a:path>
              </a:pathLst>
            </a:custGeom>
            <a:solidFill>
              <a:srgbClr val="0A19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16" name="Freeform 42"/>
            <p:cNvSpPr>
              <a:spLocks/>
            </p:cNvSpPr>
            <p:nvPr/>
          </p:nvSpPr>
          <p:spPr bwMode="auto">
            <a:xfrm>
              <a:off x="765" y="3264"/>
              <a:ext cx="53" cy="16"/>
            </a:xfrm>
            <a:custGeom>
              <a:avLst/>
              <a:gdLst>
                <a:gd name="T0" fmla="*/ 0 w 53"/>
                <a:gd name="T1" fmla="*/ 0 h 17"/>
                <a:gd name="T2" fmla="*/ 53 w 53"/>
                <a:gd name="T3" fmla="*/ 17 h 17"/>
                <a:gd name="T4" fmla="*/ 3 w 53"/>
                <a:gd name="T5" fmla="*/ 2 h 17"/>
                <a:gd name="T6" fmla="*/ 3 w 53"/>
                <a:gd name="T7" fmla="*/ 2 h 17"/>
                <a:gd name="T8" fmla="*/ 0 w 53"/>
                <a:gd name="T9" fmla="*/ 0 h 17"/>
                <a:gd name="T10" fmla="*/ 0 60000 65536"/>
                <a:gd name="T11" fmla="*/ 0 60000 65536"/>
                <a:gd name="T12" fmla="*/ 0 60000 65536"/>
                <a:gd name="T13" fmla="*/ 0 60000 65536"/>
                <a:gd name="T14" fmla="*/ 0 60000 65536"/>
                <a:gd name="T15" fmla="*/ 0 w 53"/>
                <a:gd name="T16" fmla="*/ 0 h 17"/>
                <a:gd name="T17" fmla="*/ 53 w 53"/>
                <a:gd name="T18" fmla="*/ 17 h 17"/>
              </a:gdLst>
              <a:ahLst/>
              <a:cxnLst>
                <a:cxn ang="T10">
                  <a:pos x="T0" y="T1"/>
                </a:cxn>
                <a:cxn ang="T11">
                  <a:pos x="T2" y="T3"/>
                </a:cxn>
                <a:cxn ang="T12">
                  <a:pos x="T4" y="T5"/>
                </a:cxn>
                <a:cxn ang="T13">
                  <a:pos x="T6" y="T7"/>
                </a:cxn>
                <a:cxn ang="T14">
                  <a:pos x="T8" y="T9"/>
                </a:cxn>
              </a:cxnLst>
              <a:rect l="T15" t="T16" r="T17" b="T18"/>
              <a:pathLst>
                <a:path w="53" h="17">
                  <a:moveTo>
                    <a:pt x="0" y="0"/>
                  </a:moveTo>
                  <a:lnTo>
                    <a:pt x="53" y="17"/>
                  </a:lnTo>
                  <a:lnTo>
                    <a:pt x="3" y="2"/>
                  </a:lnTo>
                  <a:lnTo>
                    <a:pt x="0" y="0"/>
                  </a:lnTo>
                  <a:close/>
                </a:path>
              </a:pathLst>
            </a:custGeom>
            <a:solidFill>
              <a:srgbClr val="6AA4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17" name="Freeform 43"/>
            <p:cNvSpPr>
              <a:spLocks/>
            </p:cNvSpPr>
            <p:nvPr/>
          </p:nvSpPr>
          <p:spPr bwMode="auto">
            <a:xfrm>
              <a:off x="123" y="3263"/>
              <a:ext cx="31" cy="30"/>
            </a:xfrm>
            <a:custGeom>
              <a:avLst/>
              <a:gdLst>
                <a:gd name="T0" fmla="*/ 31 w 31"/>
                <a:gd name="T1" fmla="*/ 28 h 30"/>
                <a:gd name="T2" fmla="*/ 29 w 31"/>
                <a:gd name="T3" fmla="*/ 30 h 30"/>
                <a:gd name="T4" fmla="*/ 24 w 31"/>
                <a:gd name="T5" fmla="*/ 30 h 30"/>
                <a:gd name="T6" fmla="*/ 19 w 31"/>
                <a:gd name="T7" fmla="*/ 28 h 30"/>
                <a:gd name="T8" fmla="*/ 14 w 31"/>
                <a:gd name="T9" fmla="*/ 24 h 30"/>
                <a:gd name="T10" fmla="*/ 12 w 31"/>
                <a:gd name="T11" fmla="*/ 21 h 30"/>
                <a:gd name="T12" fmla="*/ 7 w 31"/>
                <a:gd name="T13" fmla="*/ 17 h 30"/>
                <a:gd name="T14" fmla="*/ 2 w 31"/>
                <a:gd name="T15" fmla="*/ 14 h 30"/>
                <a:gd name="T16" fmla="*/ 0 w 31"/>
                <a:gd name="T17" fmla="*/ 9 h 30"/>
                <a:gd name="T18" fmla="*/ 0 w 31"/>
                <a:gd name="T19" fmla="*/ 3 h 30"/>
                <a:gd name="T20" fmla="*/ 0 w 31"/>
                <a:gd name="T21" fmla="*/ 0 h 30"/>
                <a:gd name="T22" fmla="*/ 31 w 31"/>
                <a:gd name="T23" fmla="*/ 30 h 30"/>
                <a:gd name="T24" fmla="*/ 31 w 31"/>
                <a:gd name="T25" fmla="*/ 30 h 30"/>
                <a:gd name="T26" fmla="*/ 31 w 31"/>
                <a:gd name="T27" fmla="*/ 28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
                <a:gd name="T43" fmla="*/ 0 h 30"/>
                <a:gd name="T44" fmla="*/ 31 w 31"/>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 h="30">
                  <a:moveTo>
                    <a:pt x="31" y="28"/>
                  </a:moveTo>
                  <a:lnTo>
                    <a:pt x="29" y="30"/>
                  </a:lnTo>
                  <a:lnTo>
                    <a:pt x="24" y="30"/>
                  </a:lnTo>
                  <a:lnTo>
                    <a:pt x="19" y="28"/>
                  </a:lnTo>
                  <a:lnTo>
                    <a:pt x="14" y="24"/>
                  </a:lnTo>
                  <a:lnTo>
                    <a:pt x="12" y="21"/>
                  </a:lnTo>
                  <a:lnTo>
                    <a:pt x="7" y="17"/>
                  </a:lnTo>
                  <a:lnTo>
                    <a:pt x="2" y="14"/>
                  </a:lnTo>
                  <a:lnTo>
                    <a:pt x="0" y="9"/>
                  </a:lnTo>
                  <a:lnTo>
                    <a:pt x="0" y="3"/>
                  </a:lnTo>
                  <a:lnTo>
                    <a:pt x="0" y="0"/>
                  </a:lnTo>
                  <a:lnTo>
                    <a:pt x="31" y="30"/>
                  </a:lnTo>
                  <a:lnTo>
                    <a:pt x="31" y="28"/>
                  </a:lnTo>
                  <a:close/>
                </a:path>
              </a:pathLst>
            </a:custGeom>
            <a:solidFill>
              <a:srgbClr val="E2FF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18" name="Freeform 44"/>
            <p:cNvSpPr>
              <a:spLocks/>
            </p:cNvSpPr>
            <p:nvPr/>
          </p:nvSpPr>
          <p:spPr bwMode="auto">
            <a:xfrm>
              <a:off x="471" y="3282"/>
              <a:ext cx="17" cy="3"/>
            </a:xfrm>
            <a:custGeom>
              <a:avLst/>
              <a:gdLst>
                <a:gd name="T0" fmla="*/ 0 w 17"/>
                <a:gd name="T1" fmla="*/ 0 h 4"/>
                <a:gd name="T2" fmla="*/ 17 w 17"/>
                <a:gd name="T3" fmla="*/ 4 h 4"/>
                <a:gd name="T4" fmla="*/ 0 w 17"/>
                <a:gd name="T5" fmla="*/ 0 h 4"/>
                <a:gd name="T6" fmla="*/ 0 w 17"/>
                <a:gd name="T7" fmla="*/ 0 h 4"/>
                <a:gd name="T8" fmla="*/ 0 60000 65536"/>
                <a:gd name="T9" fmla="*/ 0 60000 65536"/>
                <a:gd name="T10" fmla="*/ 0 60000 65536"/>
                <a:gd name="T11" fmla="*/ 0 60000 65536"/>
                <a:gd name="T12" fmla="*/ 0 w 17"/>
                <a:gd name="T13" fmla="*/ 0 h 4"/>
                <a:gd name="T14" fmla="*/ 17 w 17"/>
                <a:gd name="T15" fmla="*/ 4 h 4"/>
              </a:gdLst>
              <a:ahLst/>
              <a:cxnLst>
                <a:cxn ang="T8">
                  <a:pos x="T0" y="T1"/>
                </a:cxn>
                <a:cxn ang="T9">
                  <a:pos x="T2" y="T3"/>
                </a:cxn>
                <a:cxn ang="T10">
                  <a:pos x="T4" y="T5"/>
                </a:cxn>
                <a:cxn ang="T11">
                  <a:pos x="T6" y="T7"/>
                </a:cxn>
              </a:cxnLst>
              <a:rect l="T12" t="T13" r="T14" b="T15"/>
              <a:pathLst>
                <a:path w="17" h="4">
                  <a:moveTo>
                    <a:pt x="0" y="0"/>
                  </a:moveTo>
                  <a:lnTo>
                    <a:pt x="17" y="4"/>
                  </a:lnTo>
                  <a:lnTo>
                    <a:pt x="0" y="0"/>
                  </a:lnTo>
                  <a:close/>
                </a:path>
              </a:pathLst>
            </a:custGeom>
            <a:solidFill>
              <a:srgbClr val="E2FF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19" name="Freeform 45"/>
            <p:cNvSpPr>
              <a:spLocks/>
            </p:cNvSpPr>
            <p:nvPr/>
          </p:nvSpPr>
          <p:spPr bwMode="auto">
            <a:xfrm>
              <a:off x="3263" y="3311"/>
              <a:ext cx="771" cy="337"/>
            </a:xfrm>
            <a:custGeom>
              <a:avLst/>
              <a:gdLst>
                <a:gd name="T0" fmla="*/ 745 w 771"/>
                <a:gd name="T1" fmla="*/ 135 h 337"/>
                <a:gd name="T2" fmla="*/ 706 w 771"/>
                <a:gd name="T3" fmla="*/ 151 h 337"/>
                <a:gd name="T4" fmla="*/ 668 w 771"/>
                <a:gd name="T5" fmla="*/ 172 h 337"/>
                <a:gd name="T6" fmla="*/ 634 w 771"/>
                <a:gd name="T7" fmla="*/ 198 h 337"/>
                <a:gd name="T8" fmla="*/ 608 w 771"/>
                <a:gd name="T9" fmla="*/ 226 h 337"/>
                <a:gd name="T10" fmla="*/ 579 w 771"/>
                <a:gd name="T11" fmla="*/ 238 h 337"/>
                <a:gd name="T12" fmla="*/ 542 w 771"/>
                <a:gd name="T13" fmla="*/ 237 h 337"/>
                <a:gd name="T14" fmla="*/ 506 w 771"/>
                <a:gd name="T15" fmla="*/ 240 h 337"/>
                <a:gd name="T16" fmla="*/ 470 w 771"/>
                <a:gd name="T17" fmla="*/ 245 h 337"/>
                <a:gd name="T18" fmla="*/ 434 w 771"/>
                <a:gd name="T19" fmla="*/ 252 h 337"/>
                <a:gd name="T20" fmla="*/ 316 w 771"/>
                <a:gd name="T21" fmla="*/ 337 h 337"/>
                <a:gd name="T22" fmla="*/ 268 w 771"/>
                <a:gd name="T23" fmla="*/ 291 h 337"/>
                <a:gd name="T24" fmla="*/ 207 w 771"/>
                <a:gd name="T25" fmla="*/ 263 h 337"/>
                <a:gd name="T26" fmla="*/ 140 w 771"/>
                <a:gd name="T27" fmla="*/ 245 h 337"/>
                <a:gd name="T28" fmla="*/ 70 w 771"/>
                <a:gd name="T29" fmla="*/ 238 h 337"/>
                <a:gd name="T30" fmla="*/ 0 w 771"/>
                <a:gd name="T31" fmla="*/ 237 h 337"/>
                <a:gd name="T32" fmla="*/ 65 w 771"/>
                <a:gd name="T33" fmla="*/ 224 h 337"/>
                <a:gd name="T34" fmla="*/ 128 w 771"/>
                <a:gd name="T35" fmla="*/ 212 h 337"/>
                <a:gd name="T36" fmla="*/ 191 w 771"/>
                <a:gd name="T37" fmla="*/ 202 h 337"/>
                <a:gd name="T38" fmla="*/ 256 w 771"/>
                <a:gd name="T39" fmla="*/ 191 h 337"/>
                <a:gd name="T40" fmla="*/ 318 w 771"/>
                <a:gd name="T41" fmla="*/ 177 h 337"/>
                <a:gd name="T42" fmla="*/ 417 w 771"/>
                <a:gd name="T43" fmla="*/ 149 h 337"/>
                <a:gd name="T44" fmla="*/ 509 w 771"/>
                <a:gd name="T45" fmla="*/ 116 h 337"/>
                <a:gd name="T46" fmla="*/ 598 w 771"/>
                <a:gd name="T47" fmla="*/ 79 h 337"/>
                <a:gd name="T48" fmla="*/ 685 w 771"/>
                <a:gd name="T49" fmla="*/ 40 h 337"/>
                <a:gd name="T50" fmla="*/ 771 w 771"/>
                <a:gd name="T51" fmla="*/ 0 h 337"/>
                <a:gd name="T52" fmla="*/ 764 w 771"/>
                <a:gd name="T53" fmla="*/ 23 h 337"/>
                <a:gd name="T54" fmla="*/ 759 w 771"/>
                <a:gd name="T55" fmla="*/ 47 h 337"/>
                <a:gd name="T56" fmla="*/ 755 w 771"/>
                <a:gd name="T57" fmla="*/ 74 h 337"/>
                <a:gd name="T58" fmla="*/ 757 w 771"/>
                <a:gd name="T59" fmla="*/ 102 h 337"/>
                <a:gd name="T60" fmla="*/ 767 w 771"/>
                <a:gd name="T61" fmla="*/ 130 h 337"/>
                <a:gd name="T62" fmla="*/ 764 w 771"/>
                <a:gd name="T63" fmla="*/ 128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71"/>
                <a:gd name="T97" fmla="*/ 0 h 337"/>
                <a:gd name="T98" fmla="*/ 771 w 771"/>
                <a:gd name="T99" fmla="*/ 337 h 3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71" h="337">
                  <a:moveTo>
                    <a:pt x="764" y="128"/>
                  </a:moveTo>
                  <a:lnTo>
                    <a:pt x="745" y="135"/>
                  </a:lnTo>
                  <a:lnTo>
                    <a:pt x="726" y="142"/>
                  </a:lnTo>
                  <a:lnTo>
                    <a:pt x="706" y="151"/>
                  </a:lnTo>
                  <a:lnTo>
                    <a:pt x="687" y="161"/>
                  </a:lnTo>
                  <a:lnTo>
                    <a:pt x="668" y="172"/>
                  </a:lnTo>
                  <a:lnTo>
                    <a:pt x="651" y="184"/>
                  </a:lnTo>
                  <a:lnTo>
                    <a:pt x="634" y="198"/>
                  </a:lnTo>
                  <a:lnTo>
                    <a:pt x="620" y="212"/>
                  </a:lnTo>
                  <a:lnTo>
                    <a:pt x="608" y="226"/>
                  </a:lnTo>
                  <a:lnTo>
                    <a:pt x="595" y="242"/>
                  </a:lnTo>
                  <a:lnTo>
                    <a:pt x="579" y="238"/>
                  </a:lnTo>
                  <a:lnTo>
                    <a:pt x="562" y="237"/>
                  </a:lnTo>
                  <a:lnTo>
                    <a:pt x="542" y="237"/>
                  </a:lnTo>
                  <a:lnTo>
                    <a:pt x="526" y="238"/>
                  </a:lnTo>
                  <a:lnTo>
                    <a:pt x="506" y="240"/>
                  </a:lnTo>
                  <a:lnTo>
                    <a:pt x="487" y="242"/>
                  </a:lnTo>
                  <a:lnTo>
                    <a:pt x="470" y="245"/>
                  </a:lnTo>
                  <a:lnTo>
                    <a:pt x="451" y="249"/>
                  </a:lnTo>
                  <a:lnTo>
                    <a:pt x="434" y="252"/>
                  </a:lnTo>
                  <a:lnTo>
                    <a:pt x="417" y="256"/>
                  </a:lnTo>
                  <a:lnTo>
                    <a:pt x="316" y="337"/>
                  </a:lnTo>
                  <a:lnTo>
                    <a:pt x="294" y="312"/>
                  </a:lnTo>
                  <a:lnTo>
                    <a:pt x="268" y="291"/>
                  </a:lnTo>
                  <a:lnTo>
                    <a:pt x="239" y="275"/>
                  </a:lnTo>
                  <a:lnTo>
                    <a:pt x="207" y="263"/>
                  </a:lnTo>
                  <a:lnTo>
                    <a:pt x="174" y="252"/>
                  </a:lnTo>
                  <a:lnTo>
                    <a:pt x="140" y="245"/>
                  </a:lnTo>
                  <a:lnTo>
                    <a:pt x="104" y="240"/>
                  </a:lnTo>
                  <a:lnTo>
                    <a:pt x="70" y="238"/>
                  </a:lnTo>
                  <a:lnTo>
                    <a:pt x="34" y="237"/>
                  </a:lnTo>
                  <a:lnTo>
                    <a:pt x="0" y="237"/>
                  </a:lnTo>
                  <a:lnTo>
                    <a:pt x="34" y="230"/>
                  </a:lnTo>
                  <a:lnTo>
                    <a:pt x="65" y="224"/>
                  </a:lnTo>
                  <a:lnTo>
                    <a:pt x="97" y="219"/>
                  </a:lnTo>
                  <a:lnTo>
                    <a:pt x="128" y="212"/>
                  </a:lnTo>
                  <a:lnTo>
                    <a:pt x="159" y="207"/>
                  </a:lnTo>
                  <a:lnTo>
                    <a:pt x="191" y="202"/>
                  </a:lnTo>
                  <a:lnTo>
                    <a:pt x="222" y="196"/>
                  </a:lnTo>
                  <a:lnTo>
                    <a:pt x="256" y="191"/>
                  </a:lnTo>
                  <a:lnTo>
                    <a:pt x="287" y="184"/>
                  </a:lnTo>
                  <a:lnTo>
                    <a:pt x="318" y="177"/>
                  </a:lnTo>
                  <a:lnTo>
                    <a:pt x="369" y="163"/>
                  </a:lnTo>
                  <a:lnTo>
                    <a:pt x="417" y="149"/>
                  </a:lnTo>
                  <a:lnTo>
                    <a:pt x="463" y="133"/>
                  </a:lnTo>
                  <a:lnTo>
                    <a:pt x="509" y="116"/>
                  </a:lnTo>
                  <a:lnTo>
                    <a:pt x="552" y="98"/>
                  </a:lnTo>
                  <a:lnTo>
                    <a:pt x="598" y="79"/>
                  </a:lnTo>
                  <a:lnTo>
                    <a:pt x="641" y="60"/>
                  </a:lnTo>
                  <a:lnTo>
                    <a:pt x="685" y="40"/>
                  </a:lnTo>
                  <a:lnTo>
                    <a:pt x="728" y="19"/>
                  </a:lnTo>
                  <a:lnTo>
                    <a:pt x="771" y="0"/>
                  </a:lnTo>
                  <a:lnTo>
                    <a:pt x="769" y="11"/>
                  </a:lnTo>
                  <a:lnTo>
                    <a:pt x="764" y="23"/>
                  </a:lnTo>
                  <a:lnTo>
                    <a:pt x="762" y="35"/>
                  </a:lnTo>
                  <a:lnTo>
                    <a:pt x="759" y="47"/>
                  </a:lnTo>
                  <a:lnTo>
                    <a:pt x="757" y="62"/>
                  </a:lnTo>
                  <a:lnTo>
                    <a:pt x="755" y="74"/>
                  </a:lnTo>
                  <a:lnTo>
                    <a:pt x="755" y="88"/>
                  </a:lnTo>
                  <a:lnTo>
                    <a:pt x="757" y="102"/>
                  </a:lnTo>
                  <a:lnTo>
                    <a:pt x="759" y="116"/>
                  </a:lnTo>
                  <a:lnTo>
                    <a:pt x="767" y="130"/>
                  </a:lnTo>
                  <a:lnTo>
                    <a:pt x="764" y="128"/>
                  </a:lnTo>
                  <a:close/>
                </a:path>
              </a:pathLst>
            </a:custGeom>
            <a:solidFill>
              <a:srgbClr val="33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20" name="Freeform 46"/>
            <p:cNvSpPr>
              <a:spLocks/>
            </p:cNvSpPr>
            <p:nvPr/>
          </p:nvSpPr>
          <p:spPr bwMode="auto">
            <a:xfrm>
              <a:off x="558" y="3292"/>
              <a:ext cx="27" cy="9"/>
            </a:xfrm>
            <a:custGeom>
              <a:avLst/>
              <a:gdLst>
                <a:gd name="T0" fmla="*/ 17 w 27"/>
                <a:gd name="T1" fmla="*/ 7 h 9"/>
                <a:gd name="T2" fmla="*/ 24 w 27"/>
                <a:gd name="T3" fmla="*/ 9 h 9"/>
                <a:gd name="T4" fmla="*/ 27 w 27"/>
                <a:gd name="T5" fmla="*/ 9 h 9"/>
                <a:gd name="T6" fmla="*/ 27 w 27"/>
                <a:gd name="T7" fmla="*/ 9 h 9"/>
                <a:gd name="T8" fmla="*/ 24 w 27"/>
                <a:gd name="T9" fmla="*/ 9 h 9"/>
                <a:gd name="T10" fmla="*/ 22 w 27"/>
                <a:gd name="T11" fmla="*/ 7 h 9"/>
                <a:gd name="T12" fmla="*/ 17 w 27"/>
                <a:gd name="T13" fmla="*/ 5 h 9"/>
                <a:gd name="T14" fmla="*/ 12 w 27"/>
                <a:gd name="T15" fmla="*/ 3 h 9"/>
                <a:gd name="T16" fmla="*/ 7 w 27"/>
                <a:gd name="T17" fmla="*/ 3 h 9"/>
                <a:gd name="T18" fmla="*/ 3 w 27"/>
                <a:gd name="T19" fmla="*/ 2 h 9"/>
                <a:gd name="T20" fmla="*/ 0 w 27"/>
                <a:gd name="T21" fmla="*/ 0 h 9"/>
                <a:gd name="T22" fmla="*/ 17 w 27"/>
                <a:gd name="T23" fmla="*/ 9 h 9"/>
                <a:gd name="T24" fmla="*/ 17 w 27"/>
                <a:gd name="T25" fmla="*/ 9 h 9"/>
                <a:gd name="T26" fmla="*/ 17 w 27"/>
                <a:gd name="T27" fmla="*/ 7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
                <a:gd name="T43" fmla="*/ 0 h 9"/>
                <a:gd name="T44" fmla="*/ 27 w 27"/>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 h="9">
                  <a:moveTo>
                    <a:pt x="17" y="7"/>
                  </a:moveTo>
                  <a:lnTo>
                    <a:pt x="24" y="9"/>
                  </a:lnTo>
                  <a:lnTo>
                    <a:pt x="27" y="9"/>
                  </a:lnTo>
                  <a:lnTo>
                    <a:pt x="24" y="9"/>
                  </a:lnTo>
                  <a:lnTo>
                    <a:pt x="22" y="7"/>
                  </a:lnTo>
                  <a:lnTo>
                    <a:pt x="17" y="5"/>
                  </a:lnTo>
                  <a:lnTo>
                    <a:pt x="12" y="3"/>
                  </a:lnTo>
                  <a:lnTo>
                    <a:pt x="7" y="3"/>
                  </a:lnTo>
                  <a:lnTo>
                    <a:pt x="3" y="2"/>
                  </a:lnTo>
                  <a:lnTo>
                    <a:pt x="0" y="0"/>
                  </a:lnTo>
                  <a:lnTo>
                    <a:pt x="17" y="9"/>
                  </a:lnTo>
                  <a:lnTo>
                    <a:pt x="17" y="7"/>
                  </a:lnTo>
                  <a:close/>
                </a:path>
              </a:pathLst>
            </a:custGeom>
            <a:solidFill>
              <a:srgbClr val="E2FF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21" name="Freeform 47"/>
            <p:cNvSpPr>
              <a:spLocks/>
            </p:cNvSpPr>
            <p:nvPr/>
          </p:nvSpPr>
          <p:spPr bwMode="auto">
            <a:xfrm>
              <a:off x="390" y="3297"/>
              <a:ext cx="670" cy="229"/>
            </a:xfrm>
            <a:custGeom>
              <a:avLst/>
              <a:gdLst>
                <a:gd name="T0" fmla="*/ 186 w 670"/>
                <a:gd name="T1" fmla="*/ 31 h 228"/>
                <a:gd name="T2" fmla="*/ 191 w 670"/>
                <a:gd name="T3" fmla="*/ 31 h 228"/>
                <a:gd name="T4" fmla="*/ 193 w 670"/>
                <a:gd name="T5" fmla="*/ 31 h 228"/>
                <a:gd name="T6" fmla="*/ 196 w 670"/>
                <a:gd name="T7" fmla="*/ 30 h 228"/>
                <a:gd name="T8" fmla="*/ 198 w 670"/>
                <a:gd name="T9" fmla="*/ 28 h 228"/>
                <a:gd name="T10" fmla="*/ 198 w 670"/>
                <a:gd name="T11" fmla="*/ 28 h 228"/>
                <a:gd name="T12" fmla="*/ 193 w 670"/>
                <a:gd name="T13" fmla="*/ 17 h 228"/>
                <a:gd name="T14" fmla="*/ 181 w 670"/>
                <a:gd name="T15" fmla="*/ 14 h 228"/>
                <a:gd name="T16" fmla="*/ 167 w 670"/>
                <a:gd name="T17" fmla="*/ 10 h 228"/>
                <a:gd name="T18" fmla="*/ 155 w 670"/>
                <a:gd name="T19" fmla="*/ 7 h 228"/>
                <a:gd name="T20" fmla="*/ 145 w 670"/>
                <a:gd name="T21" fmla="*/ 2 h 228"/>
                <a:gd name="T22" fmla="*/ 176 w 670"/>
                <a:gd name="T23" fmla="*/ 10 h 228"/>
                <a:gd name="T24" fmla="*/ 205 w 670"/>
                <a:gd name="T25" fmla="*/ 23 h 228"/>
                <a:gd name="T26" fmla="*/ 237 w 670"/>
                <a:gd name="T27" fmla="*/ 33 h 228"/>
                <a:gd name="T28" fmla="*/ 266 w 670"/>
                <a:gd name="T29" fmla="*/ 40 h 228"/>
                <a:gd name="T30" fmla="*/ 297 w 670"/>
                <a:gd name="T31" fmla="*/ 44 h 228"/>
                <a:gd name="T32" fmla="*/ 285 w 670"/>
                <a:gd name="T33" fmla="*/ 31 h 228"/>
                <a:gd name="T34" fmla="*/ 266 w 670"/>
                <a:gd name="T35" fmla="*/ 24 h 228"/>
                <a:gd name="T36" fmla="*/ 246 w 670"/>
                <a:gd name="T37" fmla="*/ 21 h 228"/>
                <a:gd name="T38" fmla="*/ 227 w 670"/>
                <a:gd name="T39" fmla="*/ 16 h 228"/>
                <a:gd name="T40" fmla="*/ 210 w 670"/>
                <a:gd name="T41" fmla="*/ 7 h 228"/>
                <a:gd name="T42" fmla="*/ 297 w 670"/>
                <a:gd name="T43" fmla="*/ 31 h 228"/>
                <a:gd name="T44" fmla="*/ 386 w 670"/>
                <a:gd name="T45" fmla="*/ 58 h 228"/>
                <a:gd name="T46" fmla="*/ 473 w 670"/>
                <a:gd name="T47" fmla="*/ 81 h 228"/>
                <a:gd name="T48" fmla="*/ 562 w 670"/>
                <a:gd name="T49" fmla="*/ 98 h 228"/>
                <a:gd name="T50" fmla="*/ 649 w 670"/>
                <a:gd name="T51" fmla="*/ 107 h 228"/>
                <a:gd name="T52" fmla="*/ 646 w 670"/>
                <a:gd name="T53" fmla="*/ 133 h 228"/>
                <a:gd name="T54" fmla="*/ 649 w 670"/>
                <a:gd name="T55" fmla="*/ 159 h 228"/>
                <a:gd name="T56" fmla="*/ 654 w 670"/>
                <a:gd name="T57" fmla="*/ 184 h 228"/>
                <a:gd name="T58" fmla="*/ 661 w 670"/>
                <a:gd name="T59" fmla="*/ 207 h 228"/>
                <a:gd name="T60" fmla="*/ 670 w 670"/>
                <a:gd name="T61" fmla="*/ 228 h 228"/>
                <a:gd name="T62" fmla="*/ 574 w 670"/>
                <a:gd name="T63" fmla="*/ 212 h 228"/>
                <a:gd name="T64" fmla="*/ 485 w 670"/>
                <a:gd name="T65" fmla="*/ 187 h 228"/>
                <a:gd name="T66" fmla="*/ 396 w 670"/>
                <a:gd name="T67" fmla="*/ 159 h 228"/>
                <a:gd name="T68" fmla="*/ 307 w 670"/>
                <a:gd name="T69" fmla="*/ 133 h 228"/>
                <a:gd name="T70" fmla="*/ 215 w 670"/>
                <a:gd name="T71" fmla="*/ 112 h 228"/>
                <a:gd name="T72" fmla="*/ 193 w 670"/>
                <a:gd name="T73" fmla="*/ 91 h 228"/>
                <a:gd name="T74" fmla="*/ 164 w 670"/>
                <a:gd name="T75" fmla="*/ 79 h 228"/>
                <a:gd name="T76" fmla="*/ 131 w 670"/>
                <a:gd name="T77" fmla="*/ 72 h 228"/>
                <a:gd name="T78" fmla="*/ 94 w 670"/>
                <a:gd name="T79" fmla="*/ 63 h 228"/>
                <a:gd name="T80" fmla="*/ 65 w 670"/>
                <a:gd name="T81" fmla="*/ 51 h 228"/>
                <a:gd name="T82" fmla="*/ 111 w 670"/>
                <a:gd name="T83" fmla="*/ 59 h 228"/>
                <a:gd name="T84" fmla="*/ 159 w 670"/>
                <a:gd name="T85" fmla="*/ 74 h 228"/>
                <a:gd name="T86" fmla="*/ 210 w 670"/>
                <a:gd name="T87" fmla="*/ 88 h 228"/>
                <a:gd name="T88" fmla="*/ 263 w 670"/>
                <a:gd name="T89" fmla="*/ 98 h 228"/>
                <a:gd name="T90" fmla="*/ 314 w 670"/>
                <a:gd name="T91" fmla="*/ 103 h 228"/>
                <a:gd name="T92" fmla="*/ 256 w 670"/>
                <a:gd name="T93" fmla="*/ 79 h 228"/>
                <a:gd name="T94" fmla="*/ 193 w 670"/>
                <a:gd name="T95" fmla="*/ 58 h 228"/>
                <a:gd name="T96" fmla="*/ 131 w 670"/>
                <a:gd name="T97" fmla="*/ 40 h 228"/>
                <a:gd name="T98" fmla="*/ 65 w 670"/>
                <a:gd name="T99" fmla="*/ 23 h 228"/>
                <a:gd name="T100" fmla="*/ 0 w 670"/>
                <a:gd name="T101" fmla="*/ 5 h 228"/>
                <a:gd name="T102" fmla="*/ 239 w 670"/>
                <a:gd name="T103" fmla="*/ 65 h 228"/>
                <a:gd name="T104" fmla="*/ 251 w 670"/>
                <a:gd name="T105" fmla="*/ 56 h 22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0"/>
                <a:gd name="T160" fmla="*/ 0 h 228"/>
                <a:gd name="T161" fmla="*/ 670 w 670"/>
                <a:gd name="T162" fmla="*/ 228 h 22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0" h="228">
                  <a:moveTo>
                    <a:pt x="251" y="56"/>
                  </a:moveTo>
                  <a:lnTo>
                    <a:pt x="186" y="31"/>
                  </a:lnTo>
                  <a:lnTo>
                    <a:pt x="188" y="31"/>
                  </a:lnTo>
                  <a:lnTo>
                    <a:pt x="191" y="31"/>
                  </a:lnTo>
                  <a:lnTo>
                    <a:pt x="193" y="31"/>
                  </a:lnTo>
                  <a:lnTo>
                    <a:pt x="193" y="30"/>
                  </a:lnTo>
                  <a:lnTo>
                    <a:pt x="196" y="30"/>
                  </a:lnTo>
                  <a:lnTo>
                    <a:pt x="198" y="28"/>
                  </a:lnTo>
                  <a:lnTo>
                    <a:pt x="196" y="23"/>
                  </a:lnTo>
                  <a:lnTo>
                    <a:pt x="193" y="17"/>
                  </a:lnTo>
                  <a:lnTo>
                    <a:pt x="186" y="16"/>
                  </a:lnTo>
                  <a:lnTo>
                    <a:pt x="181" y="14"/>
                  </a:lnTo>
                  <a:lnTo>
                    <a:pt x="174" y="12"/>
                  </a:lnTo>
                  <a:lnTo>
                    <a:pt x="167" y="10"/>
                  </a:lnTo>
                  <a:lnTo>
                    <a:pt x="159" y="10"/>
                  </a:lnTo>
                  <a:lnTo>
                    <a:pt x="155" y="7"/>
                  </a:lnTo>
                  <a:lnTo>
                    <a:pt x="150" y="5"/>
                  </a:lnTo>
                  <a:lnTo>
                    <a:pt x="145" y="2"/>
                  </a:lnTo>
                  <a:lnTo>
                    <a:pt x="162" y="5"/>
                  </a:lnTo>
                  <a:lnTo>
                    <a:pt x="176" y="10"/>
                  </a:lnTo>
                  <a:lnTo>
                    <a:pt x="191" y="16"/>
                  </a:lnTo>
                  <a:lnTo>
                    <a:pt x="205" y="23"/>
                  </a:lnTo>
                  <a:lnTo>
                    <a:pt x="222" y="28"/>
                  </a:lnTo>
                  <a:lnTo>
                    <a:pt x="237" y="33"/>
                  </a:lnTo>
                  <a:lnTo>
                    <a:pt x="251" y="37"/>
                  </a:lnTo>
                  <a:lnTo>
                    <a:pt x="266" y="40"/>
                  </a:lnTo>
                  <a:lnTo>
                    <a:pt x="282" y="44"/>
                  </a:lnTo>
                  <a:lnTo>
                    <a:pt x="297" y="44"/>
                  </a:lnTo>
                  <a:lnTo>
                    <a:pt x="292" y="37"/>
                  </a:lnTo>
                  <a:lnTo>
                    <a:pt x="285" y="31"/>
                  </a:lnTo>
                  <a:lnTo>
                    <a:pt x="275" y="28"/>
                  </a:lnTo>
                  <a:lnTo>
                    <a:pt x="266" y="24"/>
                  </a:lnTo>
                  <a:lnTo>
                    <a:pt x="256" y="23"/>
                  </a:lnTo>
                  <a:lnTo>
                    <a:pt x="246" y="21"/>
                  </a:lnTo>
                  <a:lnTo>
                    <a:pt x="237" y="17"/>
                  </a:lnTo>
                  <a:lnTo>
                    <a:pt x="227" y="16"/>
                  </a:lnTo>
                  <a:lnTo>
                    <a:pt x="220" y="12"/>
                  </a:lnTo>
                  <a:lnTo>
                    <a:pt x="210" y="7"/>
                  </a:lnTo>
                  <a:lnTo>
                    <a:pt x="253" y="19"/>
                  </a:lnTo>
                  <a:lnTo>
                    <a:pt x="297" y="31"/>
                  </a:lnTo>
                  <a:lnTo>
                    <a:pt x="340" y="45"/>
                  </a:lnTo>
                  <a:lnTo>
                    <a:pt x="386" y="58"/>
                  </a:lnTo>
                  <a:lnTo>
                    <a:pt x="429" y="70"/>
                  </a:lnTo>
                  <a:lnTo>
                    <a:pt x="473" y="81"/>
                  </a:lnTo>
                  <a:lnTo>
                    <a:pt x="519" y="91"/>
                  </a:lnTo>
                  <a:lnTo>
                    <a:pt x="562" y="98"/>
                  </a:lnTo>
                  <a:lnTo>
                    <a:pt x="605" y="103"/>
                  </a:lnTo>
                  <a:lnTo>
                    <a:pt x="649" y="107"/>
                  </a:lnTo>
                  <a:lnTo>
                    <a:pt x="646" y="119"/>
                  </a:lnTo>
                  <a:lnTo>
                    <a:pt x="646" y="133"/>
                  </a:lnTo>
                  <a:lnTo>
                    <a:pt x="646" y="145"/>
                  </a:lnTo>
                  <a:lnTo>
                    <a:pt x="649" y="159"/>
                  </a:lnTo>
                  <a:lnTo>
                    <a:pt x="651" y="172"/>
                  </a:lnTo>
                  <a:lnTo>
                    <a:pt x="654" y="184"/>
                  </a:lnTo>
                  <a:lnTo>
                    <a:pt x="658" y="196"/>
                  </a:lnTo>
                  <a:lnTo>
                    <a:pt x="661" y="207"/>
                  </a:lnTo>
                  <a:lnTo>
                    <a:pt x="666" y="217"/>
                  </a:lnTo>
                  <a:lnTo>
                    <a:pt x="670" y="228"/>
                  </a:lnTo>
                  <a:lnTo>
                    <a:pt x="622" y="221"/>
                  </a:lnTo>
                  <a:lnTo>
                    <a:pt x="574" y="212"/>
                  </a:lnTo>
                  <a:lnTo>
                    <a:pt x="528" y="200"/>
                  </a:lnTo>
                  <a:lnTo>
                    <a:pt x="485" y="187"/>
                  </a:lnTo>
                  <a:lnTo>
                    <a:pt x="439" y="173"/>
                  </a:lnTo>
                  <a:lnTo>
                    <a:pt x="396" y="159"/>
                  </a:lnTo>
                  <a:lnTo>
                    <a:pt x="352" y="147"/>
                  </a:lnTo>
                  <a:lnTo>
                    <a:pt x="307" y="133"/>
                  </a:lnTo>
                  <a:lnTo>
                    <a:pt x="261" y="121"/>
                  </a:lnTo>
                  <a:lnTo>
                    <a:pt x="215" y="112"/>
                  </a:lnTo>
                  <a:lnTo>
                    <a:pt x="205" y="100"/>
                  </a:lnTo>
                  <a:lnTo>
                    <a:pt x="193" y="91"/>
                  </a:lnTo>
                  <a:lnTo>
                    <a:pt x="179" y="84"/>
                  </a:lnTo>
                  <a:lnTo>
                    <a:pt x="164" y="79"/>
                  </a:lnTo>
                  <a:lnTo>
                    <a:pt x="147" y="75"/>
                  </a:lnTo>
                  <a:lnTo>
                    <a:pt x="131" y="72"/>
                  </a:lnTo>
                  <a:lnTo>
                    <a:pt x="111" y="68"/>
                  </a:lnTo>
                  <a:lnTo>
                    <a:pt x="94" y="63"/>
                  </a:lnTo>
                  <a:lnTo>
                    <a:pt x="80" y="58"/>
                  </a:lnTo>
                  <a:lnTo>
                    <a:pt x="65" y="51"/>
                  </a:lnTo>
                  <a:lnTo>
                    <a:pt x="87" y="54"/>
                  </a:lnTo>
                  <a:lnTo>
                    <a:pt x="111" y="59"/>
                  </a:lnTo>
                  <a:lnTo>
                    <a:pt x="135" y="66"/>
                  </a:lnTo>
                  <a:lnTo>
                    <a:pt x="159" y="74"/>
                  </a:lnTo>
                  <a:lnTo>
                    <a:pt x="186" y="81"/>
                  </a:lnTo>
                  <a:lnTo>
                    <a:pt x="210" y="88"/>
                  </a:lnTo>
                  <a:lnTo>
                    <a:pt x="237" y="93"/>
                  </a:lnTo>
                  <a:lnTo>
                    <a:pt x="263" y="98"/>
                  </a:lnTo>
                  <a:lnTo>
                    <a:pt x="287" y="102"/>
                  </a:lnTo>
                  <a:lnTo>
                    <a:pt x="314" y="103"/>
                  </a:lnTo>
                  <a:lnTo>
                    <a:pt x="285" y="91"/>
                  </a:lnTo>
                  <a:lnTo>
                    <a:pt x="256" y="79"/>
                  </a:lnTo>
                  <a:lnTo>
                    <a:pt x="225" y="68"/>
                  </a:lnTo>
                  <a:lnTo>
                    <a:pt x="193" y="58"/>
                  </a:lnTo>
                  <a:lnTo>
                    <a:pt x="162" y="49"/>
                  </a:lnTo>
                  <a:lnTo>
                    <a:pt x="131" y="40"/>
                  </a:lnTo>
                  <a:lnTo>
                    <a:pt x="97" y="31"/>
                  </a:lnTo>
                  <a:lnTo>
                    <a:pt x="65" y="23"/>
                  </a:lnTo>
                  <a:lnTo>
                    <a:pt x="34" y="14"/>
                  </a:lnTo>
                  <a:lnTo>
                    <a:pt x="0" y="5"/>
                  </a:lnTo>
                  <a:lnTo>
                    <a:pt x="8" y="0"/>
                  </a:lnTo>
                  <a:lnTo>
                    <a:pt x="239" y="65"/>
                  </a:lnTo>
                  <a:lnTo>
                    <a:pt x="251" y="56"/>
                  </a:lnTo>
                  <a:close/>
                </a:path>
              </a:pathLst>
            </a:custGeom>
            <a:solidFill>
              <a:srgbClr val="E2FF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22" name="Freeform 48"/>
            <p:cNvSpPr>
              <a:spLocks/>
            </p:cNvSpPr>
            <p:nvPr/>
          </p:nvSpPr>
          <p:spPr bwMode="auto">
            <a:xfrm>
              <a:off x="2311" y="3335"/>
              <a:ext cx="152" cy="106"/>
            </a:xfrm>
            <a:custGeom>
              <a:avLst/>
              <a:gdLst>
                <a:gd name="T0" fmla="*/ 150 w 152"/>
                <a:gd name="T1" fmla="*/ 49 h 105"/>
                <a:gd name="T2" fmla="*/ 152 w 152"/>
                <a:gd name="T3" fmla="*/ 59 h 105"/>
                <a:gd name="T4" fmla="*/ 150 w 152"/>
                <a:gd name="T5" fmla="*/ 66 h 105"/>
                <a:gd name="T6" fmla="*/ 147 w 152"/>
                <a:gd name="T7" fmla="*/ 73 h 105"/>
                <a:gd name="T8" fmla="*/ 140 w 152"/>
                <a:gd name="T9" fmla="*/ 77 h 105"/>
                <a:gd name="T10" fmla="*/ 133 w 152"/>
                <a:gd name="T11" fmla="*/ 82 h 105"/>
                <a:gd name="T12" fmla="*/ 123 w 152"/>
                <a:gd name="T13" fmla="*/ 86 h 105"/>
                <a:gd name="T14" fmla="*/ 116 w 152"/>
                <a:gd name="T15" fmla="*/ 89 h 105"/>
                <a:gd name="T16" fmla="*/ 106 w 152"/>
                <a:gd name="T17" fmla="*/ 94 h 105"/>
                <a:gd name="T18" fmla="*/ 99 w 152"/>
                <a:gd name="T19" fmla="*/ 98 h 105"/>
                <a:gd name="T20" fmla="*/ 94 w 152"/>
                <a:gd name="T21" fmla="*/ 105 h 105"/>
                <a:gd name="T22" fmla="*/ 82 w 152"/>
                <a:gd name="T23" fmla="*/ 105 h 105"/>
                <a:gd name="T24" fmla="*/ 70 w 152"/>
                <a:gd name="T25" fmla="*/ 105 h 105"/>
                <a:gd name="T26" fmla="*/ 60 w 152"/>
                <a:gd name="T27" fmla="*/ 105 h 105"/>
                <a:gd name="T28" fmla="*/ 51 w 152"/>
                <a:gd name="T29" fmla="*/ 103 h 105"/>
                <a:gd name="T30" fmla="*/ 44 w 152"/>
                <a:gd name="T31" fmla="*/ 100 h 105"/>
                <a:gd name="T32" fmla="*/ 36 w 152"/>
                <a:gd name="T33" fmla="*/ 96 h 105"/>
                <a:gd name="T34" fmla="*/ 29 w 152"/>
                <a:gd name="T35" fmla="*/ 91 h 105"/>
                <a:gd name="T36" fmla="*/ 22 w 152"/>
                <a:gd name="T37" fmla="*/ 86 h 105"/>
                <a:gd name="T38" fmla="*/ 15 w 152"/>
                <a:gd name="T39" fmla="*/ 80 h 105"/>
                <a:gd name="T40" fmla="*/ 7 w 152"/>
                <a:gd name="T41" fmla="*/ 73 h 105"/>
                <a:gd name="T42" fmla="*/ 3 w 152"/>
                <a:gd name="T43" fmla="*/ 68 h 105"/>
                <a:gd name="T44" fmla="*/ 0 w 152"/>
                <a:gd name="T45" fmla="*/ 61 h 105"/>
                <a:gd name="T46" fmla="*/ 0 w 152"/>
                <a:gd name="T47" fmla="*/ 54 h 105"/>
                <a:gd name="T48" fmla="*/ 0 w 152"/>
                <a:gd name="T49" fmla="*/ 49 h 105"/>
                <a:gd name="T50" fmla="*/ 3 w 152"/>
                <a:gd name="T51" fmla="*/ 42 h 105"/>
                <a:gd name="T52" fmla="*/ 5 w 152"/>
                <a:gd name="T53" fmla="*/ 35 h 105"/>
                <a:gd name="T54" fmla="*/ 7 w 152"/>
                <a:gd name="T55" fmla="*/ 29 h 105"/>
                <a:gd name="T56" fmla="*/ 10 w 152"/>
                <a:gd name="T57" fmla="*/ 22 h 105"/>
                <a:gd name="T58" fmla="*/ 15 w 152"/>
                <a:gd name="T59" fmla="*/ 17 h 105"/>
                <a:gd name="T60" fmla="*/ 17 w 152"/>
                <a:gd name="T61" fmla="*/ 10 h 105"/>
                <a:gd name="T62" fmla="*/ 32 w 152"/>
                <a:gd name="T63" fmla="*/ 5 h 105"/>
                <a:gd name="T64" fmla="*/ 46 w 152"/>
                <a:gd name="T65" fmla="*/ 1 h 105"/>
                <a:gd name="T66" fmla="*/ 63 w 152"/>
                <a:gd name="T67" fmla="*/ 0 h 105"/>
                <a:gd name="T68" fmla="*/ 82 w 152"/>
                <a:gd name="T69" fmla="*/ 1 h 105"/>
                <a:gd name="T70" fmla="*/ 99 w 152"/>
                <a:gd name="T71" fmla="*/ 3 h 105"/>
                <a:gd name="T72" fmla="*/ 114 w 152"/>
                <a:gd name="T73" fmla="*/ 8 h 105"/>
                <a:gd name="T74" fmla="*/ 128 w 152"/>
                <a:gd name="T75" fmla="*/ 15 h 105"/>
                <a:gd name="T76" fmla="*/ 140 w 152"/>
                <a:gd name="T77" fmla="*/ 26 h 105"/>
                <a:gd name="T78" fmla="*/ 147 w 152"/>
                <a:gd name="T79" fmla="*/ 37 h 105"/>
                <a:gd name="T80" fmla="*/ 152 w 152"/>
                <a:gd name="T81" fmla="*/ 51 h 105"/>
                <a:gd name="T82" fmla="*/ 152 w 152"/>
                <a:gd name="T83" fmla="*/ 51 h 105"/>
                <a:gd name="T84" fmla="*/ 150 w 152"/>
                <a:gd name="T85" fmla="*/ 49 h 1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2"/>
                <a:gd name="T130" fmla="*/ 0 h 105"/>
                <a:gd name="T131" fmla="*/ 152 w 152"/>
                <a:gd name="T132" fmla="*/ 105 h 10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2" h="105">
                  <a:moveTo>
                    <a:pt x="150" y="49"/>
                  </a:moveTo>
                  <a:lnTo>
                    <a:pt x="152" y="59"/>
                  </a:lnTo>
                  <a:lnTo>
                    <a:pt x="150" y="66"/>
                  </a:lnTo>
                  <a:lnTo>
                    <a:pt x="147" y="73"/>
                  </a:lnTo>
                  <a:lnTo>
                    <a:pt x="140" y="77"/>
                  </a:lnTo>
                  <a:lnTo>
                    <a:pt x="133" y="82"/>
                  </a:lnTo>
                  <a:lnTo>
                    <a:pt x="123" y="86"/>
                  </a:lnTo>
                  <a:lnTo>
                    <a:pt x="116" y="89"/>
                  </a:lnTo>
                  <a:lnTo>
                    <a:pt x="106" y="94"/>
                  </a:lnTo>
                  <a:lnTo>
                    <a:pt x="99" y="98"/>
                  </a:lnTo>
                  <a:lnTo>
                    <a:pt x="94" y="105"/>
                  </a:lnTo>
                  <a:lnTo>
                    <a:pt x="82" y="105"/>
                  </a:lnTo>
                  <a:lnTo>
                    <a:pt x="70" y="105"/>
                  </a:lnTo>
                  <a:lnTo>
                    <a:pt x="60" y="105"/>
                  </a:lnTo>
                  <a:lnTo>
                    <a:pt x="51" y="103"/>
                  </a:lnTo>
                  <a:lnTo>
                    <a:pt x="44" y="100"/>
                  </a:lnTo>
                  <a:lnTo>
                    <a:pt x="36" y="96"/>
                  </a:lnTo>
                  <a:lnTo>
                    <a:pt x="29" y="91"/>
                  </a:lnTo>
                  <a:lnTo>
                    <a:pt x="22" y="86"/>
                  </a:lnTo>
                  <a:lnTo>
                    <a:pt x="15" y="80"/>
                  </a:lnTo>
                  <a:lnTo>
                    <a:pt x="7" y="73"/>
                  </a:lnTo>
                  <a:lnTo>
                    <a:pt x="3" y="68"/>
                  </a:lnTo>
                  <a:lnTo>
                    <a:pt x="0" y="61"/>
                  </a:lnTo>
                  <a:lnTo>
                    <a:pt x="0" y="54"/>
                  </a:lnTo>
                  <a:lnTo>
                    <a:pt x="0" y="49"/>
                  </a:lnTo>
                  <a:lnTo>
                    <a:pt x="3" y="42"/>
                  </a:lnTo>
                  <a:lnTo>
                    <a:pt x="5" y="35"/>
                  </a:lnTo>
                  <a:lnTo>
                    <a:pt x="7" y="29"/>
                  </a:lnTo>
                  <a:lnTo>
                    <a:pt x="10" y="22"/>
                  </a:lnTo>
                  <a:lnTo>
                    <a:pt x="15" y="17"/>
                  </a:lnTo>
                  <a:lnTo>
                    <a:pt x="17" y="10"/>
                  </a:lnTo>
                  <a:lnTo>
                    <a:pt x="32" y="5"/>
                  </a:lnTo>
                  <a:lnTo>
                    <a:pt x="46" y="1"/>
                  </a:lnTo>
                  <a:lnTo>
                    <a:pt x="63" y="0"/>
                  </a:lnTo>
                  <a:lnTo>
                    <a:pt x="82" y="1"/>
                  </a:lnTo>
                  <a:lnTo>
                    <a:pt x="99" y="3"/>
                  </a:lnTo>
                  <a:lnTo>
                    <a:pt x="114" y="8"/>
                  </a:lnTo>
                  <a:lnTo>
                    <a:pt x="128" y="15"/>
                  </a:lnTo>
                  <a:lnTo>
                    <a:pt x="140" y="26"/>
                  </a:lnTo>
                  <a:lnTo>
                    <a:pt x="147" y="37"/>
                  </a:lnTo>
                  <a:lnTo>
                    <a:pt x="152" y="51"/>
                  </a:lnTo>
                  <a:lnTo>
                    <a:pt x="150" y="49"/>
                  </a:lnTo>
                  <a:close/>
                </a:path>
              </a:pathLst>
            </a:custGeom>
            <a:solidFill>
              <a:srgbClr val="FF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23" name="Freeform 49"/>
            <p:cNvSpPr>
              <a:spLocks/>
            </p:cNvSpPr>
            <p:nvPr/>
          </p:nvSpPr>
          <p:spPr bwMode="auto">
            <a:xfrm>
              <a:off x="1545" y="3425"/>
              <a:ext cx="412" cy="309"/>
            </a:xfrm>
            <a:custGeom>
              <a:avLst/>
              <a:gdLst>
                <a:gd name="T0" fmla="*/ 166 w 412"/>
                <a:gd name="T1" fmla="*/ 54 h 308"/>
                <a:gd name="T2" fmla="*/ 156 w 412"/>
                <a:gd name="T3" fmla="*/ 82 h 308"/>
                <a:gd name="T4" fmla="*/ 161 w 412"/>
                <a:gd name="T5" fmla="*/ 103 h 308"/>
                <a:gd name="T6" fmla="*/ 197 w 412"/>
                <a:gd name="T7" fmla="*/ 103 h 308"/>
                <a:gd name="T8" fmla="*/ 205 w 412"/>
                <a:gd name="T9" fmla="*/ 70 h 308"/>
                <a:gd name="T10" fmla="*/ 212 w 412"/>
                <a:gd name="T11" fmla="*/ 37 h 308"/>
                <a:gd name="T12" fmla="*/ 234 w 412"/>
                <a:gd name="T13" fmla="*/ 9 h 308"/>
                <a:gd name="T14" fmla="*/ 255 w 412"/>
                <a:gd name="T15" fmla="*/ 44 h 308"/>
                <a:gd name="T16" fmla="*/ 241 w 412"/>
                <a:gd name="T17" fmla="*/ 75 h 308"/>
                <a:gd name="T18" fmla="*/ 229 w 412"/>
                <a:gd name="T19" fmla="*/ 112 h 308"/>
                <a:gd name="T20" fmla="*/ 265 w 412"/>
                <a:gd name="T21" fmla="*/ 136 h 308"/>
                <a:gd name="T22" fmla="*/ 323 w 412"/>
                <a:gd name="T23" fmla="*/ 135 h 308"/>
                <a:gd name="T24" fmla="*/ 381 w 412"/>
                <a:gd name="T25" fmla="*/ 136 h 308"/>
                <a:gd name="T26" fmla="*/ 412 w 412"/>
                <a:gd name="T27" fmla="*/ 166 h 308"/>
                <a:gd name="T28" fmla="*/ 366 w 412"/>
                <a:gd name="T29" fmla="*/ 170 h 308"/>
                <a:gd name="T30" fmla="*/ 328 w 412"/>
                <a:gd name="T31" fmla="*/ 166 h 308"/>
                <a:gd name="T32" fmla="*/ 291 w 412"/>
                <a:gd name="T33" fmla="*/ 166 h 308"/>
                <a:gd name="T34" fmla="*/ 304 w 412"/>
                <a:gd name="T35" fmla="*/ 182 h 308"/>
                <a:gd name="T36" fmla="*/ 342 w 412"/>
                <a:gd name="T37" fmla="*/ 205 h 308"/>
                <a:gd name="T38" fmla="*/ 378 w 412"/>
                <a:gd name="T39" fmla="*/ 231 h 308"/>
                <a:gd name="T40" fmla="*/ 376 w 412"/>
                <a:gd name="T41" fmla="*/ 250 h 308"/>
                <a:gd name="T42" fmla="*/ 320 w 412"/>
                <a:gd name="T43" fmla="*/ 233 h 308"/>
                <a:gd name="T44" fmla="*/ 275 w 412"/>
                <a:gd name="T45" fmla="*/ 201 h 308"/>
                <a:gd name="T46" fmla="*/ 222 w 412"/>
                <a:gd name="T47" fmla="*/ 173 h 308"/>
                <a:gd name="T48" fmla="*/ 205 w 412"/>
                <a:gd name="T49" fmla="*/ 214 h 308"/>
                <a:gd name="T50" fmla="*/ 202 w 412"/>
                <a:gd name="T51" fmla="*/ 252 h 308"/>
                <a:gd name="T52" fmla="*/ 197 w 412"/>
                <a:gd name="T53" fmla="*/ 292 h 308"/>
                <a:gd name="T54" fmla="*/ 181 w 412"/>
                <a:gd name="T55" fmla="*/ 308 h 308"/>
                <a:gd name="T56" fmla="*/ 166 w 412"/>
                <a:gd name="T57" fmla="*/ 303 h 308"/>
                <a:gd name="T58" fmla="*/ 161 w 412"/>
                <a:gd name="T59" fmla="*/ 291 h 308"/>
                <a:gd name="T60" fmla="*/ 164 w 412"/>
                <a:gd name="T61" fmla="*/ 270 h 308"/>
                <a:gd name="T62" fmla="*/ 176 w 412"/>
                <a:gd name="T63" fmla="*/ 233 h 308"/>
                <a:gd name="T64" fmla="*/ 183 w 412"/>
                <a:gd name="T65" fmla="*/ 196 h 308"/>
                <a:gd name="T66" fmla="*/ 173 w 412"/>
                <a:gd name="T67" fmla="*/ 161 h 308"/>
                <a:gd name="T68" fmla="*/ 116 w 412"/>
                <a:gd name="T69" fmla="*/ 163 h 308"/>
                <a:gd name="T70" fmla="*/ 62 w 412"/>
                <a:gd name="T71" fmla="*/ 165 h 308"/>
                <a:gd name="T72" fmla="*/ 12 w 412"/>
                <a:gd name="T73" fmla="*/ 150 h 308"/>
                <a:gd name="T74" fmla="*/ 22 w 412"/>
                <a:gd name="T75" fmla="*/ 124 h 308"/>
                <a:gd name="T76" fmla="*/ 65 w 412"/>
                <a:gd name="T77" fmla="*/ 128 h 308"/>
                <a:gd name="T78" fmla="*/ 118 w 412"/>
                <a:gd name="T79" fmla="*/ 138 h 308"/>
                <a:gd name="T80" fmla="*/ 137 w 412"/>
                <a:gd name="T81" fmla="*/ 122 h 308"/>
                <a:gd name="T82" fmla="*/ 87 w 412"/>
                <a:gd name="T83" fmla="*/ 89 h 308"/>
                <a:gd name="T84" fmla="*/ 38 w 412"/>
                <a:gd name="T85" fmla="*/ 56 h 308"/>
                <a:gd name="T86" fmla="*/ 7 w 412"/>
                <a:gd name="T87" fmla="*/ 16 h 308"/>
                <a:gd name="T88" fmla="*/ 53 w 412"/>
                <a:gd name="T89" fmla="*/ 3 h 308"/>
                <a:gd name="T90" fmla="*/ 106 w 412"/>
                <a:gd name="T91" fmla="*/ 2 h 308"/>
                <a:gd name="T92" fmla="*/ 147 w 412"/>
                <a:gd name="T93" fmla="*/ 21 h 308"/>
                <a:gd name="T94" fmla="*/ 156 w 412"/>
                <a:gd name="T95" fmla="*/ 33 h 3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12"/>
                <a:gd name="T145" fmla="*/ 0 h 308"/>
                <a:gd name="T146" fmla="*/ 412 w 412"/>
                <a:gd name="T147" fmla="*/ 308 h 3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12" h="308">
                  <a:moveTo>
                    <a:pt x="156" y="33"/>
                  </a:moveTo>
                  <a:lnTo>
                    <a:pt x="164" y="44"/>
                  </a:lnTo>
                  <a:lnTo>
                    <a:pt x="166" y="54"/>
                  </a:lnTo>
                  <a:lnTo>
                    <a:pt x="164" y="65"/>
                  </a:lnTo>
                  <a:lnTo>
                    <a:pt x="161" y="73"/>
                  </a:lnTo>
                  <a:lnTo>
                    <a:pt x="156" y="82"/>
                  </a:lnTo>
                  <a:lnTo>
                    <a:pt x="154" y="89"/>
                  </a:lnTo>
                  <a:lnTo>
                    <a:pt x="154" y="96"/>
                  </a:lnTo>
                  <a:lnTo>
                    <a:pt x="161" y="103"/>
                  </a:lnTo>
                  <a:lnTo>
                    <a:pt x="173" y="108"/>
                  </a:lnTo>
                  <a:lnTo>
                    <a:pt x="193" y="114"/>
                  </a:lnTo>
                  <a:lnTo>
                    <a:pt x="197" y="103"/>
                  </a:lnTo>
                  <a:lnTo>
                    <a:pt x="202" y="93"/>
                  </a:lnTo>
                  <a:lnTo>
                    <a:pt x="205" y="82"/>
                  </a:lnTo>
                  <a:lnTo>
                    <a:pt x="205" y="70"/>
                  </a:lnTo>
                  <a:lnTo>
                    <a:pt x="207" y="59"/>
                  </a:lnTo>
                  <a:lnTo>
                    <a:pt x="207" y="49"/>
                  </a:lnTo>
                  <a:lnTo>
                    <a:pt x="212" y="37"/>
                  </a:lnTo>
                  <a:lnTo>
                    <a:pt x="214" y="26"/>
                  </a:lnTo>
                  <a:lnTo>
                    <a:pt x="222" y="17"/>
                  </a:lnTo>
                  <a:lnTo>
                    <a:pt x="234" y="9"/>
                  </a:lnTo>
                  <a:lnTo>
                    <a:pt x="246" y="21"/>
                  </a:lnTo>
                  <a:lnTo>
                    <a:pt x="253" y="31"/>
                  </a:lnTo>
                  <a:lnTo>
                    <a:pt x="255" y="44"/>
                  </a:lnTo>
                  <a:lnTo>
                    <a:pt x="253" y="54"/>
                  </a:lnTo>
                  <a:lnTo>
                    <a:pt x="248" y="65"/>
                  </a:lnTo>
                  <a:lnTo>
                    <a:pt x="241" y="75"/>
                  </a:lnTo>
                  <a:lnTo>
                    <a:pt x="236" y="86"/>
                  </a:lnTo>
                  <a:lnTo>
                    <a:pt x="231" y="98"/>
                  </a:lnTo>
                  <a:lnTo>
                    <a:pt x="229" y="112"/>
                  </a:lnTo>
                  <a:lnTo>
                    <a:pt x="231" y="126"/>
                  </a:lnTo>
                  <a:lnTo>
                    <a:pt x="250" y="135"/>
                  </a:lnTo>
                  <a:lnTo>
                    <a:pt x="265" y="136"/>
                  </a:lnTo>
                  <a:lnTo>
                    <a:pt x="284" y="136"/>
                  </a:lnTo>
                  <a:lnTo>
                    <a:pt x="304" y="136"/>
                  </a:lnTo>
                  <a:lnTo>
                    <a:pt x="323" y="135"/>
                  </a:lnTo>
                  <a:lnTo>
                    <a:pt x="344" y="133"/>
                  </a:lnTo>
                  <a:lnTo>
                    <a:pt x="364" y="135"/>
                  </a:lnTo>
                  <a:lnTo>
                    <a:pt x="381" y="136"/>
                  </a:lnTo>
                  <a:lnTo>
                    <a:pt x="395" y="142"/>
                  </a:lnTo>
                  <a:lnTo>
                    <a:pt x="405" y="152"/>
                  </a:lnTo>
                  <a:lnTo>
                    <a:pt x="412" y="166"/>
                  </a:lnTo>
                  <a:lnTo>
                    <a:pt x="395" y="168"/>
                  </a:lnTo>
                  <a:lnTo>
                    <a:pt x="381" y="170"/>
                  </a:lnTo>
                  <a:lnTo>
                    <a:pt x="366" y="170"/>
                  </a:lnTo>
                  <a:lnTo>
                    <a:pt x="354" y="170"/>
                  </a:lnTo>
                  <a:lnTo>
                    <a:pt x="342" y="168"/>
                  </a:lnTo>
                  <a:lnTo>
                    <a:pt x="328" y="166"/>
                  </a:lnTo>
                  <a:lnTo>
                    <a:pt x="316" y="165"/>
                  </a:lnTo>
                  <a:lnTo>
                    <a:pt x="304" y="165"/>
                  </a:lnTo>
                  <a:lnTo>
                    <a:pt x="291" y="166"/>
                  </a:lnTo>
                  <a:lnTo>
                    <a:pt x="279" y="168"/>
                  </a:lnTo>
                  <a:lnTo>
                    <a:pt x="291" y="175"/>
                  </a:lnTo>
                  <a:lnTo>
                    <a:pt x="304" y="182"/>
                  </a:lnTo>
                  <a:lnTo>
                    <a:pt x="318" y="189"/>
                  </a:lnTo>
                  <a:lnTo>
                    <a:pt x="330" y="198"/>
                  </a:lnTo>
                  <a:lnTo>
                    <a:pt x="342" y="205"/>
                  </a:lnTo>
                  <a:lnTo>
                    <a:pt x="354" y="214"/>
                  </a:lnTo>
                  <a:lnTo>
                    <a:pt x="366" y="222"/>
                  </a:lnTo>
                  <a:lnTo>
                    <a:pt x="378" y="231"/>
                  </a:lnTo>
                  <a:lnTo>
                    <a:pt x="388" y="240"/>
                  </a:lnTo>
                  <a:lnTo>
                    <a:pt x="397" y="250"/>
                  </a:lnTo>
                  <a:lnTo>
                    <a:pt x="376" y="250"/>
                  </a:lnTo>
                  <a:lnTo>
                    <a:pt x="357" y="249"/>
                  </a:lnTo>
                  <a:lnTo>
                    <a:pt x="337" y="242"/>
                  </a:lnTo>
                  <a:lnTo>
                    <a:pt x="320" y="233"/>
                  </a:lnTo>
                  <a:lnTo>
                    <a:pt x="306" y="222"/>
                  </a:lnTo>
                  <a:lnTo>
                    <a:pt x="289" y="212"/>
                  </a:lnTo>
                  <a:lnTo>
                    <a:pt x="275" y="201"/>
                  </a:lnTo>
                  <a:lnTo>
                    <a:pt x="258" y="189"/>
                  </a:lnTo>
                  <a:lnTo>
                    <a:pt x="241" y="180"/>
                  </a:lnTo>
                  <a:lnTo>
                    <a:pt x="222" y="173"/>
                  </a:lnTo>
                  <a:lnTo>
                    <a:pt x="214" y="187"/>
                  </a:lnTo>
                  <a:lnTo>
                    <a:pt x="210" y="200"/>
                  </a:lnTo>
                  <a:lnTo>
                    <a:pt x="205" y="214"/>
                  </a:lnTo>
                  <a:lnTo>
                    <a:pt x="202" y="226"/>
                  </a:lnTo>
                  <a:lnTo>
                    <a:pt x="202" y="240"/>
                  </a:lnTo>
                  <a:lnTo>
                    <a:pt x="202" y="252"/>
                  </a:lnTo>
                  <a:lnTo>
                    <a:pt x="200" y="266"/>
                  </a:lnTo>
                  <a:lnTo>
                    <a:pt x="200" y="278"/>
                  </a:lnTo>
                  <a:lnTo>
                    <a:pt x="197" y="292"/>
                  </a:lnTo>
                  <a:lnTo>
                    <a:pt x="195" y="308"/>
                  </a:lnTo>
                  <a:lnTo>
                    <a:pt x="188" y="308"/>
                  </a:lnTo>
                  <a:lnTo>
                    <a:pt x="181" y="308"/>
                  </a:lnTo>
                  <a:lnTo>
                    <a:pt x="176" y="308"/>
                  </a:lnTo>
                  <a:lnTo>
                    <a:pt x="171" y="305"/>
                  </a:lnTo>
                  <a:lnTo>
                    <a:pt x="166" y="303"/>
                  </a:lnTo>
                  <a:lnTo>
                    <a:pt x="164" y="298"/>
                  </a:lnTo>
                  <a:lnTo>
                    <a:pt x="161" y="294"/>
                  </a:lnTo>
                  <a:lnTo>
                    <a:pt x="161" y="291"/>
                  </a:lnTo>
                  <a:lnTo>
                    <a:pt x="161" y="285"/>
                  </a:lnTo>
                  <a:lnTo>
                    <a:pt x="161" y="282"/>
                  </a:lnTo>
                  <a:lnTo>
                    <a:pt x="164" y="270"/>
                  </a:lnTo>
                  <a:lnTo>
                    <a:pt x="166" y="257"/>
                  </a:lnTo>
                  <a:lnTo>
                    <a:pt x="171" y="245"/>
                  </a:lnTo>
                  <a:lnTo>
                    <a:pt x="176" y="233"/>
                  </a:lnTo>
                  <a:lnTo>
                    <a:pt x="181" y="221"/>
                  </a:lnTo>
                  <a:lnTo>
                    <a:pt x="183" y="208"/>
                  </a:lnTo>
                  <a:lnTo>
                    <a:pt x="183" y="196"/>
                  </a:lnTo>
                  <a:lnTo>
                    <a:pt x="183" y="184"/>
                  </a:lnTo>
                  <a:lnTo>
                    <a:pt x="181" y="173"/>
                  </a:lnTo>
                  <a:lnTo>
                    <a:pt x="173" y="161"/>
                  </a:lnTo>
                  <a:lnTo>
                    <a:pt x="154" y="161"/>
                  </a:lnTo>
                  <a:lnTo>
                    <a:pt x="135" y="161"/>
                  </a:lnTo>
                  <a:lnTo>
                    <a:pt x="116" y="163"/>
                  </a:lnTo>
                  <a:lnTo>
                    <a:pt x="99" y="165"/>
                  </a:lnTo>
                  <a:lnTo>
                    <a:pt x="79" y="165"/>
                  </a:lnTo>
                  <a:lnTo>
                    <a:pt x="62" y="165"/>
                  </a:lnTo>
                  <a:lnTo>
                    <a:pt x="43" y="161"/>
                  </a:lnTo>
                  <a:lnTo>
                    <a:pt x="29" y="157"/>
                  </a:lnTo>
                  <a:lnTo>
                    <a:pt x="12" y="150"/>
                  </a:lnTo>
                  <a:lnTo>
                    <a:pt x="0" y="142"/>
                  </a:lnTo>
                  <a:lnTo>
                    <a:pt x="9" y="131"/>
                  </a:lnTo>
                  <a:lnTo>
                    <a:pt x="22" y="124"/>
                  </a:lnTo>
                  <a:lnTo>
                    <a:pt x="34" y="122"/>
                  </a:lnTo>
                  <a:lnTo>
                    <a:pt x="48" y="124"/>
                  </a:lnTo>
                  <a:lnTo>
                    <a:pt x="65" y="128"/>
                  </a:lnTo>
                  <a:lnTo>
                    <a:pt x="82" y="131"/>
                  </a:lnTo>
                  <a:lnTo>
                    <a:pt x="101" y="136"/>
                  </a:lnTo>
                  <a:lnTo>
                    <a:pt x="118" y="138"/>
                  </a:lnTo>
                  <a:lnTo>
                    <a:pt x="135" y="138"/>
                  </a:lnTo>
                  <a:lnTo>
                    <a:pt x="152" y="135"/>
                  </a:lnTo>
                  <a:lnTo>
                    <a:pt x="137" y="122"/>
                  </a:lnTo>
                  <a:lnTo>
                    <a:pt x="123" y="110"/>
                  </a:lnTo>
                  <a:lnTo>
                    <a:pt x="106" y="100"/>
                  </a:lnTo>
                  <a:lnTo>
                    <a:pt x="87" y="89"/>
                  </a:lnTo>
                  <a:lnTo>
                    <a:pt x="70" y="79"/>
                  </a:lnTo>
                  <a:lnTo>
                    <a:pt x="55" y="66"/>
                  </a:lnTo>
                  <a:lnTo>
                    <a:pt x="38" y="56"/>
                  </a:lnTo>
                  <a:lnTo>
                    <a:pt x="26" y="44"/>
                  </a:lnTo>
                  <a:lnTo>
                    <a:pt x="17" y="30"/>
                  </a:lnTo>
                  <a:lnTo>
                    <a:pt x="7" y="16"/>
                  </a:lnTo>
                  <a:lnTo>
                    <a:pt x="22" y="12"/>
                  </a:lnTo>
                  <a:lnTo>
                    <a:pt x="36" y="7"/>
                  </a:lnTo>
                  <a:lnTo>
                    <a:pt x="53" y="3"/>
                  </a:lnTo>
                  <a:lnTo>
                    <a:pt x="70" y="2"/>
                  </a:lnTo>
                  <a:lnTo>
                    <a:pt x="87" y="0"/>
                  </a:lnTo>
                  <a:lnTo>
                    <a:pt x="106" y="2"/>
                  </a:lnTo>
                  <a:lnTo>
                    <a:pt x="120" y="5"/>
                  </a:lnTo>
                  <a:lnTo>
                    <a:pt x="135" y="12"/>
                  </a:lnTo>
                  <a:lnTo>
                    <a:pt x="147" y="21"/>
                  </a:lnTo>
                  <a:lnTo>
                    <a:pt x="156" y="35"/>
                  </a:lnTo>
                  <a:lnTo>
                    <a:pt x="156" y="33"/>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24" name="Freeform 50"/>
            <p:cNvSpPr>
              <a:spLocks/>
            </p:cNvSpPr>
            <p:nvPr/>
          </p:nvSpPr>
          <p:spPr bwMode="auto">
            <a:xfrm>
              <a:off x="1619" y="3449"/>
              <a:ext cx="41" cy="34"/>
            </a:xfrm>
            <a:custGeom>
              <a:avLst/>
              <a:gdLst>
                <a:gd name="T0" fmla="*/ 41 w 41"/>
                <a:gd name="T1" fmla="*/ 30 h 34"/>
                <a:gd name="T2" fmla="*/ 41 w 41"/>
                <a:gd name="T3" fmla="*/ 34 h 34"/>
                <a:gd name="T4" fmla="*/ 38 w 41"/>
                <a:gd name="T5" fmla="*/ 34 h 34"/>
                <a:gd name="T6" fmla="*/ 31 w 41"/>
                <a:gd name="T7" fmla="*/ 32 h 34"/>
                <a:gd name="T8" fmla="*/ 24 w 41"/>
                <a:gd name="T9" fmla="*/ 30 h 34"/>
                <a:gd name="T10" fmla="*/ 16 w 41"/>
                <a:gd name="T11" fmla="*/ 27 h 34"/>
                <a:gd name="T12" fmla="*/ 12 w 41"/>
                <a:gd name="T13" fmla="*/ 25 h 34"/>
                <a:gd name="T14" fmla="*/ 4 w 41"/>
                <a:gd name="T15" fmla="*/ 20 h 34"/>
                <a:gd name="T16" fmla="*/ 2 w 41"/>
                <a:gd name="T17" fmla="*/ 16 h 34"/>
                <a:gd name="T18" fmla="*/ 0 w 41"/>
                <a:gd name="T19" fmla="*/ 11 h 34"/>
                <a:gd name="T20" fmla="*/ 2 w 41"/>
                <a:gd name="T21" fmla="*/ 6 h 34"/>
                <a:gd name="T22" fmla="*/ 7 w 41"/>
                <a:gd name="T23" fmla="*/ 0 h 34"/>
                <a:gd name="T24" fmla="*/ 16 w 41"/>
                <a:gd name="T25" fmla="*/ 0 h 34"/>
                <a:gd name="T26" fmla="*/ 21 w 41"/>
                <a:gd name="T27" fmla="*/ 0 h 34"/>
                <a:gd name="T28" fmla="*/ 26 w 41"/>
                <a:gd name="T29" fmla="*/ 2 h 34"/>
                <a:gd name="T30" fmla="*/ 31 w 41"/>
                <a:gd name="T31" fmla="*/ 6 h 34"/>
                <a:gd name="T32" fmla="*/ 33 w 41"/>
                <a:gd name="T33" fmla="*/ 9 h 34"/>
                <a:gd name="T34" fmla="*/ 36 w 41"/>
                <a:gd name="T35" fmla="*/ 13 h 34"/>
                <a:gd name="T36" fmla="*/ 36 w 41"/>
                <a:gd name="T37" fmla="*/ 18 h 34"/>
                <a:gd name="T38" fmla="*/ 38 w 41"/>
                <a:gd name="T39" fmla="*/ 23 h 34"/>
                <a:gd name="T40" fmla="*/ 38 w 41"/>
                <a:gd name="T41" fmla="*/ 27 h 34"/>
                <a:gd name="T42" fmla="*/ 41 w 41"/>
                <a:gd name="T43" fmla="*/ 30 h 34"/>
                <a:gd name="T44" fmla="*/ 41 w 41"/>
                <a:gd name="T45" fmla="*/ 30 h 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1"/>
                <a:gd name="T70" fmla="*/ 0 h 34"/>
                <a:gd name="T71" fmla="*/ 41 w 41"/>
                <a:gd name="T72" fmla="*/ 34 h 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1" h="34">
                  <a:moveTo>
                    <a:pt x="41" y="30"/>
                  </a:moveTo>
                  <a:lnTo>
                    <a:pt x="41" y="34"/>
                  </a:lnTo>
                  <a:lnTo>
                    <a:pt x="38" y="34"/>
                  </a:lnTo>
                  <a:lnTo>
                    <a:pt x="31" y="32"/>
                  </a:lnTo>
                  <a:lnTo>
                    <a:pt x="24" y="30"/>
                  </a:lnTo>
                  <a:lnTo>
                    <a:pt x="16" y="27"/>
                  </a:lnTo>
                  <a:lnTo>
                    <a:pt x="12" y="25"/>
                  </a:lnTo>
                  <a:lnTo>
                    <a:pt x="4" y="20"/>
                  </a:lnTo>
                  <a:lnTo>
                    <a:pt x="2" y="16"/>
                  </a:lnTo>
                  <a:lnTo>
                    <a:pt x="0" y="11"/>
                  </a:lnTo>
                  <a:lnTo>
                    <a:pt x="2" y="6"/>
                  </a:lnTo>
                  <a:lnTo>
                    <a:pt x="7" y="0"/>
                  </a:lnTo>
                  <a:lnTo>
                    <a:pt x="16" y="0"/>
                  </a:lnTo>
                  <a:lnTo>
                    <a:pt x="21" y="0"/>
                  </a:lnTo>
                  <a:lnTo>
                    <a:pt x="26" y="2"/>
                  </a:lnTo>
                  <a:lnTo>
                    <a:pt x="31" y="6"/>
                  </a:lnTo>
                  <a:lnTo>
                    <a:pt x="33" y="9"/>
                  </a:lnTo>
                  <a:lnTo>
                    <a:pt x="36" y="13"/>
                  </a:lnTo>
                  <a:lnTo>
                    <a:pt x="36" y="18"/>
                  </a:lnTo>
                  <a:lnTo>
                    <a:pt x="38" y="23"/>
                  </a:lnTo>
                  <a:lnTo>
                    <a:pt x="38" y="27"/>
                  </a:lnTo>
                  <a:lnTo>
                    <a:pt x="41" y="30"/>
                  </a:lnTo>
                  <a:close/>
                </a:path>
              </a:pathLst>
            </a:custGeom>
            <a:solidFill>
              <a:srgbClr val="4D99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25" name="Freeform 51"/>
            <p:cNvSpPr>
              <a:spLocks/>
            </p:cNvSpPr>
            <p:nvPr/>
          </p:nvSpPr>
          <p:spPr bwMode="auto">
            <a:xfrm>
              <a:off x="209" y="3550"/>
              <a:ext cx="376" cy="374"/>
            </a:xfrm>
            <a:custGeom>
              <a:avLst/>
              <a:gdLst>
                <a:gd name="T0" fmla="*/ 373 w 376"/>
                <a:gd name="T1" fmla="*/ 18 h 373"/>
                <a:gd name="T2" fmla="*/ 332 w 376"/>
                <a:gd name="T3" fmla="*/ 49 h 373"/>
                <a:gd name="T4" fmla="*/ 291 w 376"/>
                <a:gd name="T5" fmla="*/ 81 h 373"/>
                <a:gd name="T6" fmla="*/ 250 w 376"/>
                <a:gd name="T7" fmla="*/ 114 h 373"/>
                <a:gd name="T8" fmla="*/ 212 w 376"/>
                <a:gd name="T9" fmla="*/ 147 h 373"/>
                <a:gd name="T10" fmla="*/ 176 w 376"/>
                <a:gd name="T11" fmla="*/ 182 h 373"/>
                <a:gd name="T12" fmla="*/ 144 w 376"/>
                <a:gd name="T13" fmla="*/ 219 h 373"/>
                <a:gd name="T14" fmla="*/ 113 w 376"/>
                <a:gd name="T15" fmla="*/ 258 h 373"/>
                <a:gd name="T16" fmla="*/ 84 w 376"/>
                <a:gd name="T17" fmla="*/ 295 h 373"/>
                <a:gd name="T18" fmla="*/ 60 w 376"/>
                <a:gd name="T19" fmla="*/ 335 h 373"/>
                <a:gd name="T20" fmla="*/ 41 w 376"/>
                <a:gd name="T21" fmla="*/ 373 h 373"/>
                <a:gd name="T22" fmla="*/ 43 w 376"/>
                <a:gd name="T23" fmla="*/ 359 h 373"/>
                <a:gd name="T24" fmla="*/ 43 w 376"/>
                <a:gd name="T25" fmla="*/ 344 h 373"/>
                <a:gd name="T26" fmla="*/ 43 w 376"/>
                <a:gd name="T27" fmla="*/ 330 h 373"/>
                <a:gd name="T28" fmla="*/ 38 w 376"/>
                <a:gd name="T29" fmla="*/ 317 h 373"/>
                <a:gd name="T30" fmla="*/ 33 w 376"/>
                <a:gd name="T31" fmla="*/ 305 h 373"/>
                <a:gd name="T32" fmla="*/ 29 w 376"/>
                <a:gd name="T33" fmla="*/ 291 h 373"/>
                <a:gd name="T34" fmla="*/ 21 w 376"/>
                <a:gd name="T35" fmla="*/ 279 h 373"/>
                <a:gd name="T36" fmla="*/ 14 w 376"/>
                <a:gd name="T37" fmla="*/ 267 h 373"/>
                <a:gd name="T38" fmla="*/ 7 w 376"/>
                <a:gd name="T39" fmla="*/ 254 h 373"/>
                <a:gd name="T40" fmla="*/ 0 w 376"/>
                <a:gd name="T41" fmla="*/ 242 h 373"/>
                <a:gd name="T42" fmla="*/ 12 w 376"/>
                <a:gd name="T43" fmla="*/ 240 h 373"/>
                <a:gd name="T44" fmla="*/ 24 w 376"/>
                <a:gd name="T45" fmla="*/ 237 h 373"/>
                <a:gd name="T46" fmla="*/ 33 w 376"/>
                <a:gd name="T47" fmla="*/ 233 h 373"/>
                <a:gd name="T48" fmla="*/ 41 w 376"/>
                <a:gd name="T49" fmla="*/ 226 h 373"/>
                <a:gd name="T50" fmla="*/ 48 w 376"/>
                <a:gd name="T51" fmla="*/ 221 h 373"/>
                <a:gd name="T52" fmla="*/ 55 w 376"/>
                <a:gd name="T53" fmla="*/ 214 h 373"/>
                <a:gd name="T54" fmla="*/ 62 w 376"/>
                <a:gd name="T55" fmla="*/ 205 h 373"/>
                <a:gd name="T56" fmla="*/ 67 w 376"/>
                <a:gd name="T57" fmla="*/ 198 h 373"/>
                <a:gd name="T58" fmla="*/ 74 w 376"/>
                <a:gd name="T59" fmla="*/ 191 h 373"/>
                <a:gd name="T60" fmla="*/ 79 w 376"/>
                <a:gd name="T61" fmla="*/ 184 h 373"/>
                <a:gd name="T62" fmla="*/ 82 w 376"/>
                <a:gd name="T63" fmla="*/ 177 h 373"/>
                <a:gd name="T64" fmla="*/ 82 w 376"/>
                <a:gd name="T65" fmla="*/ 167 h 373"/>
                <a:gd name="T66" fmla="*/ 84 w 376"/>
                <a:gd name="T67" fmla="*/ 158 h 373"/>
                <a:gd name="T68" fmla="*/ 84 w 376"/>
                <a:gd name="T69" fmla="*/ 147 h 373"/>
                <a:gd name="T70" fmla="*/ 86 w 376"/>
                <a:gd name="T71" fmla="*/ 139 h 373"/>
                <a:gd name="T72" fmla="*/ 84 w 376"/>
                <a:gd name="T73" fmla="*/ 128 h 373"/>
                <a:gd name="T74" fmla="*/ 84 w 376"/>
                <a:gd name="T75" fmla="*/ 119 h 373"/>
                <a:gd name="T76" fmla="*/ 82 w 376"/>
                <a:gd name="T77" fmla="*/ 109 h 373"/>
                <a:gd name="T78" fmla="*/ 77 w 376"/>
                <a:gd name="T79" fmla="*/ 100 h 373"/>
                <a:gd name="T80" fmla="*/ 72 w 376"/>
                <a:gd name="T81" fmla="*/ 91 h 373"/>
                <a:gd name="T82" fmla="*/ 86 w 376"/>
                <a:gd name="T83" fmla="*/ 83 h 373"/>
                <a:gd name="T84" fmla="*/ 101 w 376"/>
                <a:gd name="T85" fmla="*/ 76 h 373"/>
                <a:gd name="T86" fmla="*/ 115 w 376"/>
                <a:gd name="T87" fmla="*/ 67 h 373"/>
                <a:gd name="T88" fmla="*/ 130 w 376"/>
                <a:gd name="T89" fmla="*/ 60 h 373"/>
                <a:gd name="T90" fmla="*/ 144 w 376"/>
                <a:gd name="T91" fmla="*/ 53 h 373"/>
                <a:gd name="T92" fmla="*/ 156 w 376"/>
                <a:gd name="T93" fmla="*/ 46 h 373"/>
                <a:gd name="T94" fmla="*/ 168 w 376"/>
                <a:gd name="T95" fmla="*/ 35 h 373"/>
                <a:gd name="T96" fmla="*/ 178 w 376"/>
                <a:gd name="T97" fmla="*/ 26 h 373"/>
                <a:gd name="T98" fmla="*/ 185 w 376"/>
                <a:gd name="T99" fmla="*/ 14 h 373"/>
                <a:gd name="T100" fmla="*/ 190 w 376"/>
                <a:gd name="T101" fmla="*/ 0 h 373"/>
                <a:gd name="T102" fmla="*/ 212 w 376"/>
                <a:gd name="T103" fmla="*/ 4 h 373"/>
                <a:gd name="T104" fmla="*/ 231 w 376"/>
                <a:gd name="T105" fmla="*/ 5 h 373"/>
                <a:gd name="T106" fmla="*/ 253 w 376"/>
                <a:gd name="T107" fmla="*/ 9 h 373"/>
                <a:gd name="T108" fmla="*/ 272 w 376"/>
                <a:gd name="T109" fmla="*/ 11 h 373"/>
                <a:gd name="T110" fmla="*/ 291 w 376"/>
                <a:gd name="T111" fmla="*/ 12 h 373"/>
                <a:gd name="T112" fmla="*/ 308 w 376"/>
                <a:gd name="T113" fmla="*/ 14 h 373"/>
                <a:gd name="T114" fmla="*/ 327 w 376"/>
                <a:gd name="T115" fmla="*/ 16 h 373"/>
                <a:gd name="T116" fmla="*/ 344 w 376"/>
                <a:gd name="T117" fmla="*/ 18 h 373"/>
                <a:gd name="T118" fmla="*/ 359 w 376"/>
                <a:gd name="T119" fmla="*/ 19 h 373"/>
                <a:gd name="T120" fmla="*/ 376 w 376"/>
                <a:gd name="T121" fmla="*/ 19 h 373"/>
                <a:gd name="T122" fmla="*/ 376 w 376"/>
                <a:gd name="T123" fmla="*/ 19 h 373"/>
                <a:gd name="T124" fmla="*/ 373 w 376"/>
                <a:gd name="T125" fmla="*/ 18 h 37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76"/>
                <a:gd name="T190" fmla="*/ 0 h 373"/>
                <a:gd name="T191" fmla="*/ 376 w 376"/>
                <a:gd name="T192" fmla="*/ 373 h 37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76" h="373">
                  <a:moveTo>
                    <a:pt x="373" y="18"/>
                  </a:moveTo>
                  <a:lnTo>
                    <a:pt x="332" y="49"/>
                  </a:lnTo>
                  <a:lnTo>
                    <a:pt x="291" y="81"/>
                  </a:lnTo>
                  <a:lnTo>
                    <a:pt x="250" y="114"/>
                  </a:lnTo>
                  <a:lnTo>
                    <a:pt x="212" y="147"/>
                  </a:lnTo>
                  <a:lnTo>
                    <a:pt x="176" y="182"/>
                  </a:lnTo>
                  <a:lnTo>
                    <a:pt x="144" y="219"/>
                  </a:lnTo>
                  <a:lnTo>
                    <a:pt x="113" y="258"/>
                  </a:lnTo>
                  <a:lnTo>
                    <a:pt x="84" y="295"/>
                  </a:lnTo>
                  <a:lnTo>
                    <a:pt x="60" y="335"/>
                  </a:lnTo>
                  <a:lnTo>
                    <a:pt x="41" y="373"/>
                  </a:lnTo>
                  <a:lnTo>
                    <a:pt x="43" y="359"/>
                  </a:lnTo>
                  <a:lnTo>
                    <a:pt x="43" y="344"/>
                  </a:lnTo>
                  <a:lnTo>
                    <a:pt x="43" y="330"/>
                  </a:lnTo>
                  <a:lnTo>
                    <a:pt x="38" y="317"/>
                  </a:lnTo>
                  <a:lnTo>
                    <a:pt x="33" y="305"/>
                  </a:lnTo>
                  <a:lnTo>
                    <a:pt x="29" y="291"/>
                  </a:lnTo>
                  <a:lnTo>
                    <a:pt x="21" y="279"/>
                  </a:lnTo>
                  <a:lnTo>
                    <a:pt x="14" y="267"/>
                  </a:lnTo>
                  <a:lnTo>
                    <a:pt x="7" y="254"/>
                  </a:lnTo>
                  <a:lnTo>
                    <a:pt x="0" y="242"/>
                  </a:lnTo>
                  <a:lnTo>
                    <a:pt x="12" y="240"/>
                  </a:lnTo>
                  <a:lnTo>
                    <a:pt x="24" y="237"/>
                  </a:lnTo>
                  <a:lnTo>
                    <a:pt x="33" y="233"/>
                  </a:lnTo>
                  <a:lnTo>
                    <a:pt x="41" y="226"/>
                  </a:lnTo>
                  <a:lnTo>
                    <a:pt x="48" y="221"/>
                  </a:lnTo>
                  <a:lnTo>
                    <a:pt x="55" y="214"/>
                  </a:lnTo>
                  <a:lnTo>
                    <a:pt x="62" y="205"/>
                  </a:lnTo>
                  <a:lnTo>
                    <a:pt x="67" y="198"/>
                  </a:lnTo>
                  <a:lnTo>
                    <a:pt x="74" y="191"/>
                  </a:lnTo>
                  <a:lnTo>
                    <a:pt x="79" y="184"/>
                  </a:lnTo>
                  <a:lnTo>
                    <a:pt x="82" y="177"/>
                  </a:lnTo>
                  <a:lnTo>
                    <a:pt x="82" y="167"/>
                  </a:lnTo>
                  <a:lnTo>
                    <a:pt x="84" y="158"/>
                  </a:lnTo>
                  <a:lnTo>
                    <a:pt x="84" y="147"/>
                  </a:lnTo>
                  <a:lnTo>
                    <a:pt x="86" y="139"/>
                  </a:lnTo>
                  <a:lnTo>
                    <a:pt x="84" y="128"/>
                  </a:lnTo>
                  <a:lnTo>
                    <a:pt x="84" y="119"/>
                  </a:lnTo>
                  <a:lnTo>
                    <a:pt x="82" y="109"/>
                  </a:lnTo>
                  <a:lnTo>
                    <a:pt x="77" y="100"/>
                  </a:lnTo>
                  <a:lnTo>
                    <a:pt x="72" y="91"/>
                  </a:lnTo>
                  <a:lnTo>
                    <a:pt x="86" y="83"/>
                  </a:lnTo>
                  <a:lnTo>
                    <a:pt x="101" y="76"/>
                  </a:lnTo>
                  <a:lnTo>
                    <a:pt x="115" y="67"/>
                  </a:lnTo>
                  <a:lnTo>
                    <a:pt x="130" y="60"/>
                  </a:lnTo>
                  <a:lnTo>
                    <a:pt x="144" y="53"/>
                  </a:lnTo>
                  <a:lnTo>
                    <a:pt x="156" y="46"/>
                  </a:lnTo>
                  <a:lnTo>
                    <a:pt x="168" y="35"/>
                  </a:lnTo>
                  <a:lnTo>
                    <a:pt x="178" y="26"/>
                  </a:lnTo>
                  <a:lnTo>
                    <a:pt x="185" y="14"/>
                  </a:lnTo>
                  <a:lnTo>
                    <a:pt x="190" y="0"/>
                  </a:lnTo>
                  <a:lnTo>
                    <a:pt x="212" y="4"/>
                  </a:lnTo>
                  <a:lnTo>
                    <a:pt x="231" y="5"/>
                  </a:lnTo>
                  <a:lnTo>
                    <a:pt x="253" y="9"/>
                  </a:lnTo>
                  <a:lnTo>
                    <a:pt x="272" y="11"/>
                  </a:lnTo>
                  <a:lnTo>
                    <a:pt x="291" y="12"/>
                  </a:lnTo>
                  <a:lnTo>
                    <a:pt x="308" y="14"/>
                  </a:lnTo>
                  <a:lnTo>
                    <a:pt x="327" y="16"/>
                  </a:lnTo>
                  <a:lnTo>
                    <a:pt x="344" y="18"/>
                  </a:lnTo>
                  <a:lnTo>
                    <a:pt x="359" y="19"/>
                  </a:lnTo>
                  <a:lnTo>
                    <a:pt x="376" y="19"/>
                  </a:lnTo>
                  <a:lnTo>
                    <a:pt x="373" y="18"/>
                  </a:lnTo>
                  <a:close/>
                </a:path>
              </a:pathLst>
            </a:custGeom>
            <a:solidFill>
              <a:srgbClr val="33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26" name="Freeform 52"/>
            <p:cNvSpPr>
              <a:spLocks/>
            </p:cNvSpPr>
            <p:nvPr/>
          </p:nvSpPr>
          <p:spPr bwMode="auto">
            <a:xfrm>
              <a:off x="2735" y="3570"/>
              <a:ext cx="94" cy="72"/>
            </a:xfrm>
            <a:custGeom>
              <a:avLst/>
              <a:gdLst>
                <a:gd name="T0" fmla="*/ 92 w 94"/>
                <a:gd name="T1" fmla="*/ 53 h 72"/>
                <a:gd name="T2" fmla="*/ 87 w 94"/>
                <a:gd name="T3" fmla="*/ 57 h 72"/>
                <a:gd name="T4" fmla="*/ 82 w 94"/>
                <a:gd name="T5" fmla="*/ 58 h 72"/>
                <a:gd name="T6" fmla="*/ 75 w 94"/>
                <a:gd name="T7" fmla="*/ 62 h 72"/>
                <a:gd name="T8" fmla="*/ 70 w 94"/>
                <a:gd name="T9" fmla="*/ 64 h 72"/>
                <a:gd name="T10" fmla="*/ 63 w 94"/>
                <a:gd name="T11" fmla="*/ 67 h 72"/>
                <a:gd name="T12" fmla="*/ 58 w 94"/>
                <a:gd name="T13" fmla="*/ 69 h 72"/>
                <a:gd name="T14" fmla="*/ 51 w 94"/>
                <a:gd name="T15" fmla="*/ 71 h 72"/>
                <a:gd name="T16" fmla="*/ 44 w 94"/>
                <a:gd name="T17" fmla="*/ 72 h 72"/>
                <a:gd name="T18" fmla="*/ 39 w 94"/>
                <a:gd name="T19" fmla="*/ 72 h 72"/>
                <a:gd name="T20" fmla="*/ 29 w 94"/>
                <a:gd name="T21" fmla="*/ 71 h 72"/>
                <a:gd name="T22" fmla="*/ 22 w 94"/>
                <a:gd name="T23" fmla="*/ 67 h 72"/>
                <a:gd name="T24" fmla="*/ 15 w 94"/>
                <a:gd name="T25" fmla="*/ 62 h 72"/>
                <a:gd name="T26" fmla="*/ 8 w 94"/>
                <a:gd name="T27" fmla="*/ 57 h 72"/>
                <a:gd name="T28" fmla="*/ 5 w 94"/>
                <a:gd name="T29" fmla="*/ 50 h 72"/>
                <a:gd name="T30" fmla="*/ 3 w 94"/>
                <a:gd name="T31" fmla="*/ 44 h 72"/>
                <a:gd name="T32" fmla="*/ 0 w 94"/>
                <a:gd name="T33" fmla="*/ 37 h 72"/>
                <a:gd name="T34" fmla="*/ 3 w 94"/>
                <a:gd name="T35" fmla="*/ 30 h 72"/>
                <a:gd name="T36" fmla="*/ 5 w 94"/>
                <a:gd name="T37" fmla="*/ 25 h 72"/>
                <a:gd name="T38" fmla="*/ 12 w 94"/>
                <a:gd name="T39" fmla="*/ 20 h 72"/>
                <a:gd name="T40" fmla="*/ 20 w 94"/>
                <a:gd name="T41" fmla="*/ 16 h 72"/>
                <a:gd name="T42" fmla="*/ 24 w 94"/>
                <a:gd name="T43" fmla="*/ 7 h 72"/>
                <a:gd name="T44" fmla="*/ 32 w 94"/>
                <a:gd name="T45" fmla="*/ 2 h 72"/>
                <a:gd name="T46" fmla="*/ 39 w 94"/>
                <a:gd name="T47" fmla="*/ 0 h 72"/>
                <a:gd name="T48" fmla="*/ 49 w 94"/>
                <a:gd name="T49" fmla="*/ 0 h 72"/>
                <a:gd name="T50" fmla="*/ 56 w 94"/>
                <a:gd name="T51" fmla="*/ 4 h 72"/>
                <a:gd name="T52" fmla="*/ 63 w 94"/>
                <a:gd name="T53" fmla="*/ 7 h 72"/>
                <a:gd name="T54" fmla="*/ 73 w 94"/>
                <a:gd name="T55" fmla="*/ 13 h 72"/>
                <a:gd name="T56" fmla="*/ 80 w 94"/>
                <a:gd name="T57" fmla="*/ 18 h 72"/>
                <a:gd name="T58" fmla="*/ 87 w 94"/>
                <a:gd name="T59" fmla="*/ 22 h 72"/>
                <a:gd name="T60" fmla="*/ 94 w 94"/>
                <a:gd name="T61" fmla="*/ 25 h 72"/>
                <a:gd name="T62" fmla="*/ 92 w 94"/>
                <a:gd name="T63" fmla="*/ 53 h 72"/>
                <a:gd name="T64" fmla="*/ 92 w 94"/>
                <a:gd name="T65" fmla="*/ 53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4"/>
                <a:gd name="T100" fmla="*/ 0 h 72"/>
                <a:gd name="T101" fmla="*/ 94 w 94"/>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4" h="72">
                  <a:moveTo>
                    <a:pt x="92" y="53"/>
                  </a:moveTo>
                  <a:lnTo>
                    <a:pt x="87" y="57"/>
                  </a:lnTo>
                  <a:lnTo>
                    <a:pt x="82" y="58"/>
                  </a:lnTo>
                  <a:lnTo>
                    <a:pt x="75" y="62"/>
                  </a:lnTo>
                  <a:lnTo>
                    <a:pt x="70" y="64"/>
                  </a:lnTo>
                  <a:lnTo>
                    <a:pt x="63" y="67"/>
                  </a:lnTo>
                  <a:lnTo>
                    <a:pt x="58" y="69"/>
                  </a:lnTo>
                  <a:lnTo>
                    <a:pt x="51" y="71"/>
                  </a:lnTo>
                  <a:lnTo>
                    <a:pt x="44" y="72"/>
                  </a:lnTo>
                  <a:lnTo>
                    <a:pt x="39" y="72"/>
                  </a:lnTo>
                  <a:lnTo>
                    <a:pt x="29" y="71"/>
                  </a:lnTo>
                  <a:lnTo>
                    <a:pt x="22" y="67"/>
                  </a:lnTo>
                  <a:lnTo>
                    <a:pt x="15" y="62"/>
                  </a:lnTo>
                  <a:lnTo>
                    <a:pt x="8" y="57"/>
                  </a:lnTo>
                  <a:lnTo>
                    <a:pt x="5" y="50"/>
                  </a:lnTo>
                  <a:lnTo>
                    <a:pt x="3" y="44"/>
                  </a:lnTo>
                  <a:lnTo>
                    <a:pt x="0" y="37"/>
                  </a:lnTo>
                  <a:lnTo>
                    <a:pt x="3" y="30"/>
                  </a:lnTo>
                  <a:lnTo>
                    <a:pt x="5" y="25"/>
                  </a:lnTo>
                  <a:lnTo>
                    <a:pt x="12" y="20"/>
                  </a:lnTo>
                  <a:lnTo>
                    <a:pt x="20" y="16"/>
                  </a:lnTo>
                  <a:lnTo>
                    <a:pt x="24" y="7"/>
                  </a:lnTo>
                  <a:lnTo>
                    <a:pt x="32" y="2"/>
                  </a:lnTo>
                  <a:lnTo>
                    <a:pt x="39" y="0"/>
                  </a:lnTo>
                  <a:lnTo>
                    <a:pt x="49" y="0"/>
                  </a:lnTo>
                  <a:lnTo>
                    <a:pt x="56" y="4"/>
                  </a:lnTo>
                  <a:lnTo>
                    <a:pt x="63" y="7"/>
                  </a:lnTo>
                  <a:lnTo>
                    <a:pt x="73" y="13"/>
                  </a:lnTo>
                  <a:lnTo>
                    <a:pt x="80" y="18"/>
                  </a:lnTo>
                  <a:lnTo>
                    <a:pt x="87" y="22"/>
                  </a:lnTo>
                  <a:lnTo>
                    <a:pt x="94" y="25"/>
                  </a:lnTo>
                  <a:lnTo>
                    <a:pt x="92" y="53"/>
                  </a:lnTo>
                  <a:close/>
                </a:path>
              </a:pathLst>
            </a:custGeom>
            <a:solidFill>
              <a:srgbClr val="FF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27" name="Freeform 53"/>
            <p:cNvSpPr>
              <a:spLocks/>
            </p:cNvSpPr>
            <p:nvPr/>
          </p:nvSpPr>
          <p:spPr bwMode="auto">
            <a:xfrm>
              <a:off x="259" y="3592"/>
              <a:ext cx="337" cy="374"/>
            </a:xfrm>
            <a:custGeom>
              <a:avLst/>
              <a:gdLst>
                <a:gd name="T0" fmla="*/ 328 w 338"/>
                <a:gd name="T1" fmla="*/ 94 h 374"/>
                <a:gd name="T2" fmla="*/ 316 w 338"/>
                <a:gd name="T3" fmla="*/ 103 h 374"/>
                <a:gd name="T4" fmla="*/ 302 w 338"/>
                <a:gd name="T5" fmla="*/ 112 h 374"/>
                <a:gd name="T6" fmla="*/ 289 w 338"/>
                <a:gd name="T7" fmla="*/ 119 h 374"/>
                <a:gd name="T8" fmla="*/ 277 w 338"/>
                <a:gd name="T9" fmla="*/ 127 h 374"/>
                <a:gd name="T10" fmla="*/ 268 w 338"/>
                <a:gd name="T11" fmla="*/ 138 h 374"/>
                <a:gd name="T12" fmla="*/ 258 w 338"/>
                <a:gd name="T13" fmla="*/ 147 h 374"/>
                <a:gd name="T14" fmla="*/ 251 w 338"/>
                <a:gd name="T15" fmla="*/ 157 h 374"/>
                <a:gd name="T16" fmla="*/ 246 w 338"/>
                <a:gd name="T17" fmla="*/ 168 h 374"/>
                <a:gd name="T18" fmla="*/ 241 w 338"/>
                <a:gd name="T19" fmla="*/ 180 h 374"/>
                <a:gd name="T20" fmla="*/ 239 w 338"/>
                <a:gd name="T21" fmla="*/ 190 h 374"/>
                <a:gd name="T22" fmla="*/ 251 w 338"/>
                <a:gd name="T23" fmla="*/ 238 h 374"/>
                <a:gd name="T24" fmla="*/ 234 w 338"/>
                <a:gd name="T25" fmla="*/ 243 h 374"/>
                <a:gd name="T26" fmla="*/ 217 w 338"/>
                <a:gd name="T27" fmla="*/ 250 h 374"/>
                <a:gd name="T28" fmla="*/ 200 w 338"/>
                <a:gd name="T29" fmla="*/ 257 h 374"/>
                <a:gd name="T30" fmla="*/ 188 w 338"/>
                <a:gd name="T31" fmla="*/ 268 h 374"/>
                <a:gd name="T32" fmla="*/ 174 w 338"/>
                <a:gd name="T33" fmla="*/ 278 h 374"/>
                <a:gd name="T34" fmla="*/ 164 w 338"/>
                <a:gd name="T35" fmla="*/ 290 h 374"/>
                <a:gd name="T36" fmla="*/ 155 w 338"/>
                <a:gd name="T37" fmla="*/ 303 h 374"/>
                <a:gd name="T38" fmla="*/ 150 w 338"/>
                <a:gd name="T39" fmla="*/ 315 h 374"/>
                <a:gd name="T40" fmla="*/ 145 w 338"/>
                <a:gd name="T41" fmla="*/ 329 h 374"/>
                <a:gd name="T42" fmla="*/ 142 w 338"/>
                <a:gd name="T43" fmla="*/ 343 h 374"/>
                <a:gd name="T44" fmla="*/ 126 w 338"/>
                <a:gd name="T45" fmla="*/ 343 h 374"/>
                <a:gd name="T46" fmla="*/ 109 w 338"/>
                <a:gd name="T47" fmla="*/ 343 h 374"/>
                <a:gd name="T48" fmla="*/ 94 w 338"/>
                <a:gd name="T49" fmla="*/ 346 h 374"/>
                <a:gd name="T50" fmla="*/ 80 w 338"/>
                <a:gd name="T51" fmla="*/ 348 h 374"/>
                <a:gd name="T52" fmla="*/ 68 w 338"/>
                <a:gd name="T53" fmla="*/ 352 h 374"/>
                <a:gd name="T54" fmla="*/ 53 w 338"/>
                <a:gd name="T55" fmla="*/ 355 h 374"/>
                <a:gd name="T56" fmla="*/ 41 w 338"/>
                <a:gd name="T57" fmla="*/ 360 h 374"/>
                <a:gd name="T58" fmla="*/ 27 w 338"/>
                <a:gd name="T59" fmla="*/ 366 h 374"/>
                <a:gd name="T60" fmla="*/ 15 w 338"/>
                <a:gd name="T61" fmla="*/ 369 h 374"/>
                <a:gd name="T62" fmla="*/ 0 w 338"/>
                <a:gd name="T63" fmla="*/ 374 h 374"/>
                <a:gd name="T64" fmla="*/ 20 w 338"/>
                <a:gd name="T65" fmla="*/ 332 h 374"/>
                <a:gd name="T66" fmla="*/ 44 w 338"/>
                <a:gd name="T67" fmla="*/ 292 h 374"/>
                <a:gd name="T68" fmla="*/ 68 w 338"/>
                <a:gd name="T69" fmla="*/ 250 h 374"/>
                <a:gd name="T70" fmla="*/ 97 w 338"/>
                <a:gd name="T71" fmla="*/ 211 h 374"/>
                <a:gd name="T72" fmla="*/ 130 w 338"/>
                <a:gd name="T73" fmla="*/ 173 h 374"/>
                <a:gd name="T74" fmla="*/ 164 w 338"/>
                <a:gd name="T75" fmla="*/ 134 h 374"/>
                <a:gd name="T76" fmla="*/ 203 w 338"/>
                <a:gd name="T77" fmla="*/ 99 h 374"/>
                <a:gd name="T78" fmla="*/ 244 w 338"/>
                <a:gd name="T79" fmla="*/ 64 h 374"/>
                <a:gd name="T80" fmla="*/ 289 w 338"/>
                <a:gd name="T81" fmla="*/ 31 h 374"/>
                <a:gd name="T82" fmla="*/ 338 w 338"/>
                <a:gd name="T83" fmla="*/ 0 h 374"/>
                <a:gd name="T84" fmla="*/ 328 w 338"/>
                <a:gd name="T85" fmla="*/ 96 h 374"/>
                <a:gd name="T86" fmla="*/ 328 w 338"/>
                <a:gd name="T87" fmla="*/ 96 h 374"/>
                <a:gd name="T88" fmla="*/ 328 w 338"/>
                <a:gd name="T89" fmla="*/ 94 h 37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8"/>
                <a:gd name="T136" fmla="*/ 0 h 374"/>
                <a:gd name="T137" fmla="*/ 338 w 338"/>
                <a:gd name="T138" fmla="*/ 374 h 37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8" h="374">
                  <a:moveTo>
                    <a:pt x="328" y="94"/>
                  </a:moveTo>
                  <a:lnTo>
                    <a:pt x="316" y="103"/>
                  </a:lnTo>
                  <a:lnTo>
                    <a:pt x="302" y="112"/>
                  </a:lnTo>
                  <a:lnTo>
                    <a:pt x="289" y="119"/>
                  </a:lnTo>
                  <a:lnTo>
                    <a:pt x="277" y="127"/>
                  </a:lnTo>
                  <a:lnTo>
                    <a:pt x="268" y="138"/>
                  </a:lnTo>
                  <a:lnTo>
                    <a:pt x="258" y="147"/>
                  </a:lnTo>
                  <a:lnTo>
                    <a:pt x="251" y="157"/>
                  </a:lnTo>
                  <a:lnTo>
                    <a:pt x="246" y="168"/>
                  </a:lnTo>
                  <a:lnTo>
                    <a:pt x="241" y="180"/>
                  </a:lnTo>
                  <a:lnTo>
                    <a:pt x="239" y="190"/>
                  </a:lnTo>
                  <a:lnTo>
                    <a:pt x="251" y="238"/>
                  </a:lnTo>
                  <a:lnTo>
                    <a:pt x="234" y="243"/>
                  </a:lnTo>
                  <a:lnTo>
                    <a:pt x="217" y="250"/>
                  </a:lnTo>
                  <a:lnTo>
                    <a:pt x="200" y="257"/>
                  </a:lnTo>
                  <a:lnTo>
                    <a:pt x="188" y="268"/>
                  </a:lnTo>
                  <a:lnTo>
                    <a:pt x="174" y="278"/>
                  </a:lnTo>
                  <a:lnTo>
                    <a:pt x="164" y="290"/>
                  </a:lnTo>
                  <a:lnTo>
                    <a:pt x="155" y="303"/>
                  </a:lnTo>
                  <a:lnTo>
                    <a:pt x="150" y="315"/>
                  </a:lnTo>
                  <a:lnTo>
                    <a:pt x="145" y="329"/>
                  </a:lnTo>
                  <a:lnTo>
                    <a:pt x="142" y="343"/>
                  </a:lnTo>
                  <a:lnTo>
                    <a:pt x="126" y="343"/>
                  </a:lnTo>
                  <a:lnTo>
                    <a:pt x="109" y="343"/>
                  </a:lnTo>
                  <a:lnTo>
                    <a:pt x="94" y="346"/>
                  </a:lnTo>
                  <a:lnTo>
                    <a:pt x="80" y="348"/>
                  </a:lnTo>
                  <a:lnTo>
                    <a:pt x="68" y="352"/>
                  </a:lnTo>
                  <a:lnTo>
                    <a:pt x="53" y="355"/>
                  </a:lnTo>
                  <a:lnTo>
                    <a:pt x="41" y="360"/>
                  </a:lnTo>
                  <a:lnTo>
                    <a:pt x="27" y="366"/>
                  </a:lnTo>
                  <a:lnTo>
                    <a:pt x="15" y="369"/>
                  </a:lnTo>
                  <a:lnTo>
                    <a:pt x="0" y="374"/>
                  </a:lnTo>
                  <a:lnTo>
                    <a:pt x="20" y="332"/>
                  </a:lnTo>
                  <a:lnTo>
                    <a:pt x="44" y="292"/>
                  </a:lnTo>
                  <a:lnTo>
                    <a:pt x="68" y="250"/>
                  </a:lnTo>
                  <a:lnTo>
                    <a:pt x="97" y="211"/>
                  </a:lnTo>
                  <a:lnTo>
                    <a:pt x="130" y="173"/>
                  </a:lnTo>
                  <a:lnTo>
                    <a:pt x="164" y="134"/>
                  </a:lnTo>
                  <a:lnTo>
                    <a:pt x="203" y="99"/>
                  </a:lnTo>
                  <a:lnTo>
                    <a:pt x="244" y="64"/>
                  </a:lnTo>
                  <a:lnTo>
                    <a:pt x="289" y="31"/>
                  </a:lnTo>
                  <a:lnTo>
                    <a:pt x="338" y="0"/>
                  </a:lnTo>
                  <a:lnTo>
                    <a:pt x="328" y="96"/>
                  </a:lnTo>
                  <a:lnTo>
                    <a:pt x="328" y="94"/>
                  </a:lnTo>
                  <a:close/>
                </a:path>
              </a:pathLst>
            </a:custGeom>
            <a:solidFill>
              <a:srgbClr val="33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28" name="Freeform 54"/>
            <p:cNvSpPr>
              <a:spLocks/>
            </p:cNvSpPr>
            <p:nvPr/>
          </p:nvSpPr>
          <p:spPr bwMode="auto">
            <a:xfrm>
              <a:off x="3012" y="3645"/>
              <a:ext cx="521" cy="508"/>
            </a:xfrm>
            <a:custGeom>
              <a:avLst/>
              <a:gdLst>
                <a:gd name="T0" fmla="*/ 421 w 520"/>
                <a:gd name="T1" fmla="*/ 380 h 508"/>
                <a:gd name="T2" fmla="*/ 421 w 520"/>
                <a:gd name="T3" fmla="*/ 334 h 508"/>
                <a:gd name="T4" fmla="*/ 402 w 520"/>
                <a:gd name="T5" fmla="*/ 287 h 508"/>
                <a:gd name="T6" fmla="*/ 373 w 520"/>
                <a:gd name="T7" fmla="*/ 242 h 508"/>
                <a:gd name="T8" fmla="*/ 342 w 520"/>
                <a:gd name="T9" fmla="*/ 198 h 508"/>
                <a:gd name="T10" fmla="*/ 308 w 520"/>
                <a:gd name="T11" fmla="*/ 159 h 508"/>
                <a:gd name="T12" fmla="*/ 272 w 520"/>
                <a:gd name="T13" fmla="*/ 126 h 508"/>
                <a:gd name="T14" fmla="*/ 236 w 520"/>
                <a:gd name="T15" fmla="*/ 93 h 508"/>
                <a:gd name="T16" fmla="*/ 197 w 520"/>
                <a:gd name="T17" fmla="*/ 61 h 508"/>
                <a:gd name="T18" fmla="*/ 151 w 520"/>
                <a:gd name="T19" fmla="*/ 31 h 508"/>
                <a:gd name="T20" fmla="*/ 144 w 520"/>
                <a:gd name="T21" fmla="*/ 21 h 508"/>
                <a:gd name="T22" fmla="*/ 178 w 520"/>
                <a:gd name="T23" fmla="*/ 23 h 508"/>
                <a:gd name="T24" fmla="*/ 214 w 520"/>
                <a:gd name="T25" fmla="*/ 26 h 508"/>
                <a:gd name="T26" fmla="*/ 253 w 520"/>
                <a:gd name="T27" fmla="*/ 28 h 508"/>
                <a:gd name="T28" fmla="*/ 289 w 520"/>
                <a:gd name="T29" fmla="*/ 30 h 508"/>
                <a:gd name="T30" fmla="*/ 315 w 520"/>
                <a:gd name="T31" fmla="*/ 44 h 508"/>
                <a:gd name="T32" fmla="*/ 337 w 520"/>
                <a:gd name="T33" fmla="*/ 73 h 508"/>
                <a:gd name="T34" fmla="*/ 361 w 520"/>
                <a:gd name="T35" fmla="*/ 100 h 508"/>
                <a:gd name="T36" fmla="*/ 392 w 520"/>
                <a:gd name="T37" fmla="*/ 122 h 508"/>
                <a:gd name="T38" fmla="*/ 429 w 520"/>
                <a:gd name="T39" fmla="*/ 142 h 508"/>
                <a:gd name="T40" fmla="*/ 441 w 520"/>
                <a:gd name="T41" fmla="*/ 170 h 508"/>
                <a:gd name="T42" fmla="*/ 436 w 520"/>
                <a:gd name="T43" fmla="*/ 207 h 508"/>
                <a:gd name="T44" fmla="*/ 445 w 520"/>
                <a:gd name="T45" fmla="*/ 245 h 508"/>
                <a:gd name="T46" fmla="*/ 470 w 520"/>
                <a:gd name="T47" fmla="*/ 282 h 508"/>
                <a:gd name="T48" fmla="*/ 501 w 520"/>
                <a:gd name="T49" fmla="*/ 313 h 508"/>
                <a:gd name="T50" fmla="*/ 513 w 520"/>
                <a:gd name="T51" fmla="*/ 347 h 508"/>
                <a:gd name="T52" fmla="*/ 489 w 520"/>
                <a:gd name="T53" fmla="*/ 384 h 508"/>
                <a:gd name="T54" fmla="*/ 465 w 520"/>
                <a:gd name="T55" fmla="*/ 419 h 508"/>
                <a:gd name="T56" fmla="*/ 443 w 520"/>
                <a:gd name="T57" fmla="*/ 455 h 508"/>
                <a:gd name="T58" fmla="*/ 429 w 520"/>
                <a:gd name="T59" fmla="*/ 490 h 508"/>
                <a:gd name="T60" fmla="*/ 412 w 520"/>
                <a:gd name="T61" fmla="*/ 492 h 508"/>
                <a:gd name="T62" fmla="*/ 373 w 520"/>
                <a:gd name="T63" fmla="*/ 462 h 508"/>
                <a:gd name="T64" fmla="*/ 327 w 520"/>
                <a:gd name="T65" fmla="*/ 440 h 508"/>
                <a:gd name="T66" fmla="*/ 277 w 520"/>
                <a:gd name="T67" fmla="*/ 422 h 508"/>
                <a:gd name="T68" fmla="*/ 221 w 520"/>
                <a:gd name="T69" fmla="*/ 412 h 508"/>
                <a:gd name="T70" fmla="*/ 192 w 520"/>
                <a:gd name="T71" fmla="*/ 387 h 508"/>
                <a:gd name="T72" fmla="*/ 178 w 520"/>
                <a:gd name="T73" fmla="*/ 341 h 508"/>
                <a:gd name="T74" fmla="*/ 147 w 520"/>
                <a:gd name="T75" fmla="*/ 298 h 508"/>
                <a:gd name="T76" fmla="*/ 103 w 520"/>
                <a:gd name="T77" fmla="*/ 261 h 508"/>
                <a:gd name="T78" fmla="*/ 53 w 520"/>
                <a:gd name="T79" fmla="*/ 229 h 508"/>
                <a:gd name="T80" fmla="*/ 19 w 520"/>
                <a:gd name="T81" fmla="*/ 210 h 508"/>
                <a:gd name="T82" fmla="*/ 21 w 520"/>
                <a:gd name="T83" fmla="*/ 200 h 508"/>
                <a:gd name="T84" fmla="*/ 33 w 520"/>
                <a:gd name="T85" fmla="*/ 189 h 508"/>
                <a:gd name="T86" fmla="*/ 43 w 520"/>
                <a:gd name="T87" fmla="*/ 179 h 508"/>
                <a:gd name="T88" fmla="*/ 41 w 520"/>
                <a:gd name="T89" fmla="*/ 168 h 508"/>
                <a:gd name="T90" fmla="*/ 41 w 520"/>
                <a:gd name="T91" fmla="*/ 145 h 508"/>
                <a:gd name="T92" fmla="*/ 45 w 520"/>
                <a:gd name="T93" fmla="*/ 112 h 508"/>
                <a:gd name="T94" fmla="*/ 36 w 520"/>
                <a:gd name="T95" fmla="*/ 79 h 508"/>
                <a:gd name="T96" fmla="*/ 21 w 520"/>
                <a:gd name="T97" fmla="*/ 47 h 508"/>
                <a:gd name="T98" fmla="*/ 7 w 520"/>
                <a:gd name="T99" fmla="*/ 16 h 508"/>
                <a:gd name="T100" fmla="*/ 65 w 520"/>
                <a:gd name="T101" fmla="*/ 26 h 508"/>
                <a:gd name="T102" fmla="*/ 178 w 520"/>
                <a:gd name="T103" fmla="*/ 91 h 508"/>
                <a:gd name="T104" fmla="*/ 269 w 520"/>
                <a:gd name="T105" fmla="*/ 170 h 508"/>
                <a:gd name="T106" fmla="*/ 339 w 520"/>
                <a:gd name="T107" fmla="*/ 259 h 508"/>
                <a:gd name="T108" fmla="*/ 392 w 520"/>
                <a:gd name="T109" fmla="*/ 355 h 508"/>
                <a:gd name="T110" fmla="*/ 412 w 520"/>
                <a:gd name="T111" fmla="*/ 403 h 5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20"/>
                <a:gd name="T169" fmla="*/ 0 h 508"/>
                <a:gd name="T170" fmla="*/ 520 w 520"/>
                <a:gd name="T171" fmla="*/ 508 h 50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20" h="508">
                  <a:moveTo>
                    <a:pt x="412" y="403"/>
                  </a:moveTo>
                  <a:lnTo>
                    <a:pt x="421" y="380"/>
                  </a:lnTo>
                  <a:lnTo>
                    <a:pt x="424" y="357"/>
                  </a:lnTo>
                  <a:lnTo>
                    <a:pt x="421" y="334"/>
                  </a:lnTo>
                  <a:lnTo>
                    <a:pt x="414" y="312"/>
                  </a:lnTo>
                  <a:lnTo>
                    <a:pt x="402" y="287"/>
                  </a:lnTo>
                  <a:lnTo>
                    <a:pt x="390" y="264"/>
                  </a:lnTo>
                  <a:lnTo>
                    <a:pt x="373" y="242"/>
                  </a:lnTo>
                  <a:lnTo>
                    <a:pt x="359" y="219"/>
                  </a:lnTo>
                  <a:lnTo>
                    <a:pt x="342" y="198"/>
                  </a:lnTo>
                  <a:lnTo>
                    <a:pt x="327" y="177"/>
                  </a:lnTo>
                  <a:lnTo>
                    <a:pt x="308" y="159"/>
                  </a:lnTo>
                  <a:lnTo>
                    <a:pt x="289" y="143"/>
                  </a:lnTo>
                  <a:lnTo>
                    <a:pt x="272" y="126"/>
                  </a:lnTo>
                  <a:lnTo>
                    <a:pt x="253" y="110"/>
                  </a:lnTo>
                  <a:lnTo>
                    <a:pt x="236" y="93"/>
                  </a:lnTo>
                  <a:lnTo>
                    <a:pt x="216" y="77"/>
                  </a:lnTo>
                  <a:lnTo>
                    <a:pt x="197" y="61"/>
                  </a:lnTo>
                  <a:lnTo>
                    <a:pt x="175" y="47"/>
                  </a:lnTo>
                  <a:lnTo>
                    <a:pt x="151" y="31"/>
                  </a:lnTo>
                  <a:lnTo>
                    <a:pt x="127" y="19"/>
                  </a:lnTo>
                  <a:lnTo>
                    <a:pt x="144" y="21"/>
                  </a:lnTo>
                  <a:lnTo>
                    <a:pt x="161" y="21"/>
                  </a:lnTo>
                  <a:lnTo>
                    <a:pt x="178" y="23"/>
                  </a:lnTo>
                  <a:lnTo>
                    <a:pt x="197" y="24"/>
                  </a:lnTo>
                  <a:lnTo>
                    <a:pt x="214" y="26"/>
                  </a:lnTo>
                  <a:lnTo>
                    <a:pt x="233" y="28"/>
                  </a:lnTo>
                  <a:lnTo>
                    <a:pt x="253" y="28"/>
                  </a:lnTo>
                  <a:lnTo>
                    <a:pt x="272" y="30"/>
                  </a:lnTo>
                  <a:lnTo>
                    <a:pt x="289" y="30"/>
                  </a:lnTo>
                  <a:lnTo>
                    <a:pt x="306" y="30"/>
                  </a:lnTo>
                  <a:lnTo>
                    <a:pt x="315" y="44"/>
                  </a:lnTo>
                  <a:lnTo>
                    <a:pt x="325" y="59"/>
                  </a:lnTo>
                  <a:lnTo>
                    <a:pt x="337" y="73"/>
                  </a:lnTo>
                  <a:lnTo>
                    <a:pt x="349" y="86"/>
                  </a:lnTo>
                  <a:lnTo>
                    <a:pt x="361" y="100"/>
                  </a:lnTo>
                  <a:lnTo>
                    <a:pt x="376" y="110"/>
                  </a:lnTo>
                  <a:lnTo>
                    <a:pt x="392" y="122"/>
                  </a:lnTo>
                  <a:lnTo>
                    <a:pt x="409" y="133"/>
                  </a:lnTo>
                  <a:lnTo>
                    <a:pt x="429" y="142"/>
                  </a:lnTo>
                  <a:lnTo>
                    <a:pt x="448" y="150"/>
                  </a:lnTo>
                  <a:lnTo>
                    <a:pt x="441" y="170"/>
                  </a:lnTo>
                  <a:lnTo>
                    <a:pt x="436" y="189"/>
                  </a:lnTo>
                  <a:lnTo>
                    <a:pt x="436" y="207"/>
                  </a:lnTo>
                  <a:lnTo>
                    <a:pt x="438" y="226"/>
                  </a:lnTo>
                  <a:lnTo>
                    <a:pt x="445" y="245"/>
                  </a:lnTo>
                  <a:lnTo>
                    <a:pt x="455" y="263"/>
                  </a:lnTo>
                  <a:lnTo>
                    <a:pt x="470" y="282"/>
                  </a:lnTo>
                  <a:lnTo>
                    <a:pt x="484" y="298"/>
                  </a:lnTo>
                  <a:lnTo>
                    <a:pt x="501" y="313"/>
                  </a:lnTo>
                  <a:lnTo>
                    <a:pt x="520" y="327"/>
                  </a:lnTo>
                  <a:lnTo>
                    <a:pt x="513" y="347"/>
                  </a:lnTo>
                  <a:lnTo>
                    <a:pt x="501" y="366"/>
                  </a:lnTo>
                  <a:lnTo>
                    <a:pt x="489" y="384"/>
                  </a:lnTo>
                  <a:lnTo>
                    <a:pt x="477" y="401"/>
                  </a:lnTo>
                  <a:lnTo>
                    <a:pt x="465" y="419"/>
                  </a:lnTo>
                  <a:lnTo>
                    <a:pt x="453" y="438"/>
                  </a:lnTo>
                  <a:lnTo>
                    <a:pt x="443" y="455"/>
                  </a:lnTo>
                  <a:lnTo>
                    <a:pt x="436" y="473"/>
                  </a:lnTo>
                  <a:lnTo>
                    <a:pt x="429" y="490"/>
                  </a:lnTo>
                  <a:lnTo>
                    <a:pt x="426" y="508"/>
                  </a:lnTo>
                  <a:lnTo>
                    <a:pt x="412" y="492"/>
                  </a:lnTo>
                  <a:lnTo>
                    <a:pt x="392" y="476"/>
                  </a:lnTo>
                  <a:lnTo>
                    <a:pt x="373" y="462"/>
                  </a:lnTo>
                  <a:lnTo>
                    <a:pt x="351" y="450"/>
                  </a:lnTo>
                  <a:lnTo>
                    <a:pt x="327" y="440"/>
                  </a:lnTo>
                  <a:lnTo>
                    <a:pt x="301" y="429"/>
                  </a:lnTo>
                  <a:lnTo>
                    <a:pt x="277" y="422"/>
                  </a:lnTo>
                  <a:lnTo>
                    <a:pt x="248" y="415"/>
                  </a:lnTo>
                  <a:lnTo>
                    <a:pt x="221" y="412"/>
                  </a:lnTo>
                  <a:lnTo>
                    <a:pt x="192" y="410"/>
                  </a:lnTo>
                  <a:lnTo>
                    <a:pt x="192" y="387"/>
                  </a:lnTo>
                  <a:lnTo>
                    <a:pt x="188" y="362"/>
                  </a:lnTo>
                  <a:lnTo>
                    <a:pt x="178" y="341"/>
                  </a:lnTo>
                  <a:lnTo>
                    <a:pt x="163" y="319"/>
                  </a:lnTo>
                  <a:lnTo>
                    <a:pt x="147" y="298"/>
                  </a:lnTo>
                  <a:lnTo>
                    <a:pt x="127" y="278"/>
                  </a:lnTo>
                  <a:lnTo>
                    <a:pt x="103" y="261"/>
                  </a:lnTo>
                  <a:lnTo>
                    <a:pt x="79" y="243"/>
                  </a:lnTo>
                  <a:lnTo>
                    <a:pt x="53" y="229"/>
                  </a:lnTo>
                  <a:lnTo>
                    <a:pt x="26" y="215"/>
                  </a:lnTo>
                  <a:lnTo>
                    <a:pt x="19" y="210"/>
                  </a:lnTo>
                  <a:lnTo>
                    <a:pt x="19" y="205"/>
                  </a:lnTo>
                  <a:lnTo>
                    <a:pt x="21" y="200"/>
                  </a:lnTo>
                  <a:lnTo>
                    <a:pt x="26" y="194"/>
                  </a:lnTo>
                  <a:lnTo>
                    <a:pt x="33" y="189"/>
                  </a:lnTo>
                  <a:lnTo>
                    <a:pt x="38" y="184"/>
                  </a:lnTo>
                  <a:lnTo>
                    <a:pt x="43" y="179"/>
                  </a:lnTo>
                  <a:lnTo>
                    <a:pt x="43" y="173"/>
                  </a:lnTo>
                  <a:lnTo>
                    <a:pt x="41" y="168"/>
                  </a:lnTo>
                  <a:lnTo>
                    <a:pt x="31" y="161"/>
                  </a:lnTo>
                  <a:lnTo>
                    <a:pt x="41" y="145"/>
                  </a:lnTo>
                  <a:lnTo>
                    <a:pt x="45" y="128"/>
                  </a:lnTo>
                  <a:lnTo>
                    <a:pt x="45" y="112"/>
                  </a:lnTo>
                  <a:lnTo>
                    <a:pt x="43" y="94"/>
                  </a:lnTo>
                  <a:lnTo>
                    <a:pt x="36" y="79"/>
                  </a:lnTo>
                  <a:lnTo>
                    <a:pt x="31" y="63"/>
                  </a:lnTo>
                  <a:lnTo>
                    <a:pt x="21" y="47"/>
                  </a:lnTo>
                  <a:lnTo>
                    <a:pt x="14" y="31"/>
                  </a:lnTo>
                  <a:lnTo>
                    <a:pt x="7" y="16"/>
                  </a:lnTo>
                  <a:lnTo>
                    <a:pt x="0" y="0"/>
                  </a:lnTo>
                  <a:lnTo>
                    <a:pt x="65" y="26"/>
                  </a:lnTo>
                  <a:lnTo>
                    <a:pt x="125" y="56"/>
                  </a:lnTo>
                  <a:lnTo>
                    <a:pt x="178" y="91"/>
                  </a:lnTo>
                  <a:lnTo>
                    <a:pt x="226" y="128"/>
                  </a:lnTo>
                  <a:lnTo>
                    <a:pt x="269" y="170"/>
                  </a:lnTo>
                  <a:lnTo>
                    <a:pt x="306" y="214"/>
                  </a:lnTo>
                  <a:lnTo>
                    <a:pt x="339" y="259"/>
                  </a:lnTo>
                  <a:lnTo>
                    <a:pt x="368" y="306"/>
                  </a:lnTo>
                  <a:lnTo>
                    <a:pt x="392" y="355"/>
                  </a:lnTo>
                  <a:lnTo>
                    <a:pt x="412" y="403"/>
                  </a:lnTo>
                  <a:close/>
                </a:path>
              </a:pathLst>
            </a:custGeom>
            <a:solidFill>
              <a:srgbClr val="33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29" name="Freeform 55"/>
            <p:cNvSpPr>
              <a:spLocks/>
            </p:cNvSpPr>
            <p:nvPr/>
          </p:nvSpPr>
          <p:spPr bwMode="auto">
            <a:xfrm>
              <a:off x="2906" y="3776"/>
              <a:ext cx="15" cy="25"/>
            </a:xfrm>
            <a:custGeom>
              <a:avLst/>
              <a:gdLst>
                <a:gd name="T0" fmla="*/ 0 w 14"/>
                <a:gd name="T1" fmla="*/ 23 h 25"/>
                <a:gd name="T2" fmla="*/ 14 w 14"/>
                <a:gd name="T3" fmla="*/ 0 h 25"/>
                <a:gd name="T4" fmla="*/ 12 w 14"/>
                <a:gd name="T5" fmla="*/ 16 h 25"/>
                <a:gd name="T6" fmla="*/ 0 w 14"/>
                <a:gd name="T7" fmla="*/ 25 h 25"/>
                <a:gd name="T8" fmla="*/ 0 w 14"/>
                <a:gd name="T9" fmla="*/ 25 h 25"/>
                <a:gd name="T10" fmla="*/ 0 w 14"/>
                <a:gd name="T11" fmla="*/ 23 h 25"/>
                <a:gd name="T12" fmla="*/ 0 60000 65536"/>
                <a:gd name="T13" fmla="*/ 0 60000 65536"/>
                <a:gd name="T14" fmla="*/ 0 60000 65536"/>
                <a:gd name="T15" fmla="*/ 0 60000 65536"/>
                <a:gd name="T16" fmla="*/ 0 60000 65536"/>
                <a:gd name="T17" fmla="*/ 0 60000 65536"/>
                <a:gd name="T18" fmla="*/ 0 w 14"/>
                <a:gd name="T19" fmla="*/ 0 h 25"/>
                <a:gd name="T20" fmla="*/ 14 w 14"/>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4" h="25">
                  <a:moveTo>
                    <a:pt x="0" y="23"/>
                  </a:moveTo>
                  <a:lnTo>
                    <a:pt x="14" y="0"/>
                  </a:lnTo>
                  <a:lnTo>
                    <a:pt x="12" y="16"/>
                  </a:lnTo>
                  <a:lnTo>
                    <a:pt x="0" y="25"/>
                  </a:lnTo>
                  <a:lnTo>
                    <a:pt x="0" y="23"/>
                  </a:lnTo>
                  <a:close/>
                </a:path>
              </a:pathLst>
            </a:custGeom>
            <a:solidFill>
              <a:srgbClr val="4D99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30" name="Freeform 56"/>
            <p:cNvSpPr>
              <a:spLocks/>
            </p:cNvSpPr>
            <p:nvPr/>
          </p:nvSpPr>
          <p:spPr bwMode="auto">
            <a:xfrm>
              <a:off x="590" y="3855"/>
              <a:ext cx="175" cy="105"/>
            </a:xfrm>
            <a:custGeom>
              <a:avLst/>
              <a:gdLst>
                <a:gd name="T0" fmla="*/ 176 w 176"/>
                <a:gd name="T1" fmla="*/ 0 h 105"/>
                <a:gd name="T2" fmla="*/ 176 w 176"/>
                <a:gd name="T3" fmla="*/ 9 h 105"/>
                <a:gd name="T4" fmla="*/ 176 w 176"/>
                <a:gd name="T5" fmla="*/ 18 h 105"/>
                <a:gd name="T6" fmla="*/ 176 w 176"/>
                <a:gd name="T7" fmla="*/ 26 h 105"/>
                <a:gd name="T8" fmla="*/ 176 w 176"/>
                <a:gd name="T9" fmla="*/ 37 h 105"/>
                <a:gd name="T10" fmla="*/ 176 w 176"/>
                <a:gd name="T11" fmla="*/ 46 h 105"/>
                <a:gd name="T12" fmla="*/ 174 w 176"/>
                <a:gd name="T13" fmla="*/ 56 h 105"/>
                <a:gd name="T14" fmla="*/ 172 w 176"/>
                <a:gd name="T15" fmla="*/ 65 h 105"/>
                <a:gd name="T16" fmla="*/ 167 w 176"/>
                <a:gd name="T17" fmla="*/ 72 h 105"/>
                <a:gd name="T18" fmla="*/ 160 w 176"/>
                <a:gd name="T19" fmla="*/ 79 h 105"/>
                <a:gd name="T20" fmla="*/ 152 w 176"/>
                <a:gd name="T21" fmla="*/ 84 h 105"/>
                <a:gd name="T22" fmla="*/ 143 w 176"/>
                <a:gd name="T23" fmla="*/ 91 h 105"/>
                <a:gd name="T24" fmla="*/ 133 w 176"/>
                <a:gd name="T25" fmla="*/ 96 h 105"/>
                <a:gd name="T26" fmla="*/ 123 w 176"/>
                <a:gd name="T27" fmla="*/ 100 h 105"/>
                <a:gd name="T28" fmla="*/ 111 w 176"/>
                <a:gd name="T29" fmla="*/ 103 h 105"/>
                <a:gd name="T30" fmla="*/ 99 w 176"/>
                <a:gd name="T31" fmla="*/ 105 h 105"/>
                <a:gd name="T32" fmla="*/ 90 w 176"/>
                <a:gd name="T33" fmla="*/ 105 h 105"/>
                <a:gd name="T34" fmla="*/ 78 w 176"/>
                <a:gd name="T35" fmla="*/ 105 h 105"/>
                <a:gd name="T36" fmla="*/ 66 w 176"/>
                <a:gd name="T37" fmla="*/ 105 h 105"/>
                <a:gd name="T38" fmla="*/ 53 w 176"/>
                <a:gd name="T39" fmla="*/ 103 h 105"/>
                <a:gd name="T40" fmla="*/ 41 w 176"/>
                <a:gd name="T41" fmla="*/ 102 h 105"/>
                <a:gd name="T42" fmla="*/ 27 w 176"/>
                <a:gd name="T43" fmla="*/ 95 h 105"/>
                <a:gd name="T44" fmla="*/ 15 w 176"/>
                <a:gd name="T45" fmla="*/ 86 h 105"/>
                <a:gd name="T46" fmla="*/ 8 w 176"/>
                <a:gd name="T47" fmla="*/ 77 h 105"/>
                <a:gd name="T48" fmla="*/ 3 w 176"/>
                <a:gd name="T49" fmla="*/ 68 h 105"/>
                <a:gd name="T50" fmla="*/ 0 w 176"/>
                <a:gd name="T51" fmla="*/ 58 h 105"/>
                <a:gd name="T52" fmla="*/ 0 w 176"/>
                <a:gd name="T53" fmla="*/ 47 h 105"/>
                <a:gd name="T54" fmla="*/ 3 w 176"/>
                <a:gd name="T55" fmla="*/ 35 h 105"/>
                <a:gd name="T56" fmla="*/ 8 w 176"/>
                <a:gd name="T57" fmla="*/ 25 h 105"/>
                <a:gd name="T58" fmla="*/ 10 w 176"/>
                <a:gd name="T59" fmla="*/ 14 h 105"/>
                <a:gd name="T60" fmla="*/ 15 w 176"/>
                <a:gd name="T61" fmla="*/ 4 h 105"/>
                <a:gd name="T62" fmla="*/ 176 w 176"/>
                <a:gd name="T63" fmla="*/ 0 h 1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6"/>
                <a:gd name="T97" fmla="*/ 0 h 105"/>
                <a:gd name="T98" fmla="*/ 176 w 176"/>
                <a:gd name="T99" fmla="*/ 105 h 10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6" h="105">
                  <a:moveTo>
                    <a:pt x="176" y="0"/>
                  </a:moveTo>
                  <a:lnTo>
                    <a:pt x="176" y="9"/>
                  </a:lnTo>
                  <a:lnTo>
                    <a:pt x="176" y="18"/>
                  </a:lnTo>
                  <a:lnTo>
                    <a:pt x="176" y="26"/>
                  </a:lnTo>
                  <a:lnTo>
                    <a:pt x="176" y="37"/>
                  </a:lnTo>
                  <a:lnTo>
                    <a:pt x="176" y="46"/>
                  </a:lnTo>
                  <a:lnTo>
                    <a:pt x="174" y="56"/>
                  </a:lnTo>
                  <a:lnTo>
                    <a:pt x="172" y="65"/>
                  </a:lnTo>
                  <a:lnTo>
                    <a:pt x="167" y="72"/>
                  </a:lnTo>
                  <a:lnTo>
                    <a:pt x="160" y="79"/>
                  </a:lnTo>
                  <a:lnTo>
                    <a:pt x="152" y="84"/>
                  </a:lnTo>
                  <a:lnTo>
                    <a:pt x="143" y="91"/>
                  </a:lnTo>
                  <a:lnTo>
                    <a:pt x="133" y="96"/>
                  </a:lnTo>
                  <a:lnTo>
                    <a:pt x="123" y="100"/>
                  </a:lnTo>
                  <a:lnTo>
                    <a:pt x="111" y="103"/>
                  </a:lnTo>
                  <a:lnTo>
                    <a:pt x="99" y="105"/>
                  </a:lnTo>
                  <a:lnTo>
                    <a:pt x="90" y="105"/>
                  </a:lnTo>
                  <a:lnTo>
                    <a:pt x="78" y="105"/>
                  </a:lnTo>
                  <a:lnTo>
                    <a:pt x="66" y="105"/>
                  </a:lnTo>
                  <a:lnTo>
                    <a:pt x="53" y="103"/>
                  </a:lnTo>
                  <a:lnTo>
                    <a:pt x="41" y="102"/>
                  </a:lnTo>
                  <a:lnTo>
                    <a:pt x="27" y="95"/>
                  </a:lnTo>
                  <a:lnTo>
                    <a:pt x="15" y="86"/>
                  </a:lnTo>
                  <a:lnTo>
                    <a:pt x="8" y="77"/>
                  </a:lnTo>
                  <a:lnTo>
                    <a:pt x="3" y="68"/>
                  </a:lnTo>
                  <a:lnTo>
                    <a:pt x="0" y="58"/>
                  </a:lnTo>
                  <a:lnTo>
                    <a:pt x="0" y="47"/>
                  </a:lnTo>
                  <a:lnTo>
                    <a:pt x="3" y="35"/>
                  </a:lnTo>
                  <a:lnTo>
                    <a:pt x="8" y="25"/>
                  </a:lnTo>
                  <a:lnTo>
                    <a:pt x="10" y="14"/>
                  </a:lnTo>
                  <a:lnTo>
                    <a:pt x="15" y="4"/>
                  </a:lnTo>
                  <a:lnTo>
                    <a:pt x="176" y="0"/>
                  </a:lnTo>
                  <a:close/>
                </a:path>
              </a:pathLst>
            </a:custGeom>
            <a:solidFill>
              <a:srgbClr val="0A19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31" name="Freeform 57"/>
            <p:cNvSpPr>
              <a:spLocks/>
            </p:cNvSpPr>
            <p:nvPr/>
          </p:nvSpPr>
          <p:spPr bwMode="auto">
            <a:xfrm>
              <a:off x="2784" y="3853"/>
              <a:ext cx="41" cy="27"/>
            </a:xfrm>
            <a:custGeom>
              <a:avLst/>
              <a:gdLst>
                <a:gd name="T0" fmla="*/ 0 w 41"/>
                <a:gd name="T1" fmla="*/ 27 h 27"/>
                <a:gd name="T2" fmla="*/ 0 w 41"/>
                <a:gd name="T3" fmla="*/ 23 h 27"/>
                <a:gd name="T4" fmla="*/ 2 w 41"/>
                <a:gd name="T5" fmla="*/ 20 h 27"/>
                <a:gd name="T6" fmla="*/ 7 w 41"/>
                <a:gd name="T7" fmla="*/ 18 h 27"/>
                <a:gd name="T8" fmla="*/ 12 w 41"/>
                <a:gd name="T9" fmla="*/ 14 h 27"/>
                <a:gd name="T10" fmla="*/ 16 w 41"/>
                <a:gd name="T11" fmla="*/ 13 h 27"/>
                <a:gd name="T12" fmla="*/ 21 w 41"/>
                <a:gd name="T13" fmla="*/ 11 h 27"/>
                <a:gd name="T14" fmla="*/ 26 w 41"/>
                <a:gd name="T15" fmla="*/ 9 h 27"/>
                <a:gd name="T16" fmla="*/ 31 w 41"/>
                <a:gd name="T17" fmla="*/ 6 h 27"/>
                <a:gd name="T18" fmla="*/ 36 w 41"/>
                <a:gd name="T19" fmla="*/ 4 h 27"/>
                <a:gd name="T20" fmla="*/ 41 w 41"/>
                <a:gd name="T21" fmla="*/ 0 h 27"/>
                <a:gd name="T22" fmla="*/ 0 w 41"/>
                <a:gd name="T23" fmla="*/ 27 h 27"/>
                <a:gd name="T24" fmla="*/ 0 w 41"/>
                <a:gd name="T25" fmla="*/ 27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27"/>
                <a:gd name="T41" fmla="*/ 41 w 41"/>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27">
                  <a:moveTo>
                    <a:pt x="0" y="27"/>
                  </a:moveTo>
                  <a:lnTo>
                    <a:pt x="0" y="23"/>
                  </a:lnTo>
                  <a:lnTo>
                    <a:pt x="2" y="20"/>
                  </a:lnTo>
                  <a:lnTo>
                    <a:pt x="7" y="18"/>
                  </a:lnTo>
                  <a:lnTo>
                    <a:pt x="12" y="14"/>
                  </a:lnTo>
                  <a:lnTo>
                    <a:pt x="16" y="13"/>
                  </a:lnTo>
                  <a:lnTo>
                    <a:pt x="21" y="11"/>
                  </a:lnTo>
                  <a:lnTo>
                    <a:pt x="26" y="9"/>
                  </a:lnTo>
                  <a:lnTo>
                    <a:pt x="31" y="6"/>
                  </a:lnTo>
                  <a:lnTo>
                    <a:pt x="36" y="4"/>
                  </a:lnTo>
                  <a:lnTo>
                    <a:pt x="41" y="0"/>
                  </a:lnTo>
                  <a:lnTo>
                    <a:pt x="0" y="27"/>
                  </a:lnTo>
                  <a:close/>
                </a:path>
              </a:pathLst>
            </a:custGeom>
            <a:solidFill>
              <a:srgbClr val="4D99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32" name="Freeform 58"/>
            <p:cNvSpPr>
              <a:spLocks/>
            </p:cNvSpPr>
            <p:nvPr/>
          </p:nvSpPr>
          <p:spPr bwMode="auto">
            <a:xfrm>
              <a:off x="1974" y="3873"/>
              <a:ext cx="918" cy="527"/>
            </a:xfrm>
            <a:custGeom>
              <a:avLst/>
              <a:gdLst>
                <a:gd name="T0" fmla="*/ 877 w 918"/>
                <a:gd name="T1" fmla="*/ 159 h 527"/>
                <a:gd name="T2" fmla="*/ 795 w 918"/>
                <a:gd name="T3" fmla="*/ 192 h 527"/>
                <a:gd name="T4" fmla="*/ 716 w 918"/>
                <a:gd name="T5" fmla="*/ 226 h 527"/>
                <a:gd name="T6" fmla="*/ 636 w 918"/>
                <a:gd name="T7" fmla="*/ 259 h 527"/>
                <a:gd name="T8" fmla="*/ 557 w 918"/>
                <a:gd name="T9" fmla="*/ 294 h 527"/>
                <a:gd name="T10" fmla="*/ 532 w 918"/>
                <a:gd name="T11" fmla="*/ 303 h 527"/>
                <a:gd name="T12" fmla="*/ 566 w 918"/>
                <a:gd name="T13" fmla="*/ 287 h 527"/>
                <a:gd name="T14" fmla="*/ 600 w 918"/>
                <a:gd name="T15" fmla="*/ 271 h 527"/>
                <a:gd name="T16" fmla="*/ 634 w 918"/>
                <a:gd name="T17" fmla="*/ 254 h 527"/>
                <a:gd name="T18" fmla="*/ 663 w 918"/>
                <a:gd name="T19" fmla="*/ 236 h 527"/>
                <a:gd name="T20" fmla="*/ 646 w 918"/>
                <a:gd name="T21" fmla="*/ 226 h 527"/>
                <a:gd name="T22" fmla="*/ 600 w 918"/>
                <a:gd name="T23" fmla="*/ 247 h 527"/>
                <a:gd name="T24" fmla="*/ 554 w 918"/>
                <a:gd name="T25" fmla="*/ 269 h 527"/>
                <a:gd name="T26" fmla="*/ 508 w 918"/>
                <a:gd name="T27" fmla="*/ 290 h 527"/>
                <a:gd name="T28" fmla="*/ 465 w 918"/>
                <a:gd name="T29" fmla="*/ 315 h 527"/>
                <a:gd name="T30" fmla="*/ 424 w 918"/>
                <a:gd name="T31" fmla="*/ 341 h 527"/>
                <a:gd name="T32" fmla="*/ 390 w 918"/>
                <a:gd name="T33" fmla="*/ 362 h 527"/>
                <a:gd name="T34" fmla="*/ 313 w 918"/>
                <a:gd name="T35" fmla="*/ 397 h 527"/>
                <a:gd name="T36" fmla="*/ 229 w 918"/>
                <a:gd name="T37" fmla="*/ 436 h 527"/>
                <a:gd name="T38" fmla="*/ 144 w 918"/>
                <a:gd name="T39" fmla="*/ 473 h 527"/>
                <a:gd name="T40" fmla="*/ 58 w 918"/>
                <a:gd name="T41" fmla="*/ 509 h 527"/>
                <a:gd name="T42" fmla="*/ 9 w 918"/>
                <a:gd name="T43" fmla="*/ 516 h 527"/>
                <a:gd name="T44" fmla="*/ 0 w 918"/>
                <a:gd name="T45" fmla="*/ 492 h 527"/>
                <a:gd name="T46" fmla="*/ 0 w 918"/>
                <a:gd name="T47" fmla="*/ 466 h 527"/>
                <a:gd name="T48" fmla="*/ 0 w 918"/>
                <a:gd name="T49" fmla="*/ 439 h 527"/>
                <a:gd name="T50" fmla="*/ 2 w 918"/>
                <a:gd name="T51" fmla="*/ 413 h 527"/>
                <a:gd name="T52" fmla="*/ 65 w 918"/>
                <a:gd name="T53" fmla="*/ 359 h 527"/>
                <a:gd name="T54" fmla="*/ 152 w 918"/>
                <a:gd name="T55" fmla="*/ 324 h 527"/>
                <a:gd name="T56" fmla="*/ 311 w 918"/>
                <a:gd name="T57" fmla="*/ 250 h 527"/>
                <a:gd name="T58" fmla="*/ 472 w 918"/>
                <a:gd name="T59" fmla="*/ 180 h 527"/>
                <a:gd name="T60" fmla="*/ 634 w 918"/>
                <a:gd name="T61" fmla="*/ 110 h 527"/>
                <a:gd name="T62" fmla="*/ 795 w 918"/>
                <a:gd name="T63" fmla="*/ 38 h 527"/>
                <a:gd name="T64" fmla="*/ 872 w 918"/>
                <a:gd name="T65" fmla="*/ 14 h 527"/>
                <a:gd name="T66" fmla="*/ 872 w 918"/>
                <a:gd name="T67" fmla="*/ 43 h 527"/>
                <a:gd name="T68" fmla="*/ 879 w 918"/>
                <a:gd name="T69" fmla="*/ 73 h 527"/>
                <a:gd name="T70" fmla="*/ 892 w 918"/>
                <a:gd name="T71" fmla="*/ 105 h 527"/>
                <a:gd name="T72" fmla="*/ 908 w 918"/>
                <a:gd name="T73" fmla="*/ 131 h 527"/>
                <a:gd name="T74" fmla="*/ 918 w 918"/>
                <a:gd name="T75" fmla="*/ 143 h 5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18"/>
                <a:gd name="T115" fmla="*/ 0 h 527"/>
                <a:gd name="T116" fmla="*/ 918 w 918"/>
                <a:gd name="T117" fmla="*/ 527 h 52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18" h="527">
                  <a:moveTo>
                    <a:pt x="918" y="141"/>
                  </a:moveTo>
                  <a:lnTo>
                    <a:pt x="877" y="159"/>
                  </a:lnTo>
                  <a:lnTo>
                    <a:pt x="836" y="175"/>
                  </a:lnTo>
                  <a:lnTo>
                    <a:pt x="795" y="192"/>
                  </a:lnTo>
                  <a:lnTo>
                    <a:pt x="757" y="208"/>
                  </a:lnTo>
                  <a:lnTo>
                    <a:pt x="716" y="226"/>
                  </a:lnTo>
                  <a:lnTo>
                    <a:pt x="677" y="241"/>
                  </a:lnTo>
                  <a:lnTo>
                    <a:pt x="636" y="259"/>
                  </a:lnTo>
                  <a:lnTo>
                    <a:pt x="598" y="276"/>
                  </a:lnTo>
                  <a:lnTo>
                    <a:pt x="557" y="294"/>
                  </a:lnTo>
                  <a:lnTo>
                    <a:pt x="516" y="311"/>
                  </a:lnTo>
                  <a:lnTo>
                    <a:pt x="532" y="303"/>
                  </a:lnTo>
                  <a:lnTo>
                    <a:pt x="549" y="294"/>
                  </a:lnTo>
                  <a:lnTo>
                    <a:pt x="566" y="287"/>
                  </a:lnTo>
                  <a:lnTo>
                    <a:pt x="583" y="278"/>
                  </a:lnTo>
                  <a:lnTo>
                    <a:pt x="600" y="271"/>
                  </a:lnTo>
                  <a:lnTo>
                    <a:pt x="617" y="262"/>
                  </a:lnTo>
                  <a:lnTo>
                    <a:pt x="634" y="254"/>
                  </a:lnTo>
                  <a:lnTo>
                    <a:pt x="648" y="245"/>
                  </a:lnTo>
                  <a:lnTo>
                    <a:pt x="663" y="236"/>
                  </a:lnTo>
                  <a:lnTo>
                    <a:pt x="675" y="226"/>
                  </a:lnTo>
                  <a:lnTo>
                    <a:pt x="646" y="226"/>
                  </a:lnTo>
                  <a:lnTo>
                    <a:pt x="622" y="236"/>
                  </a:lnTo>
                  <a:lnTo>
                    <a:pt x="600" y="247"/>
                  </a:lnTo>
                  <a:lnTo>
                    <a:pt x="578" y="259"/>
                  </a:lnTo>
                  <a:lnTo>
                    <a:pt x="554" y="269"/>
                  </a:lnTo>
                  <a:lnTo>
                    <a:pt x="532" y="280"/>
                  </a:lnTo>
                  <a:lnTo>
                    <a:pt x="508" y="290"/>
                  </a:lnTo>
                  <a:lnTo>
                    <a:pt x="487" y="303"/>
                  </a:lnTo>
                  <a:lnTo>
                    <a:pt x="465" y="315"/>
                  </a:lnTo>
                  <a:lnTo>
                    <a:pt x="443" y="327"/>
                  </a:lnTo>
                  <a:lnTo>
                    <a:pt x="424" y="341"/>
                  </a:lnTo>
                  <a:lnTo>
                    <a:pt x="429" y="345"/>
                  </a:lnTo>
                  <a:lnTo>
                    <a:pt x="390" y="362"/>
                  </a:lnTo>
                  <a:lnTo>
                    <a:pt x="352" y="380"/>
                  </a:lnTo>
                  <a:lnTo>
                    <a:pt x="313" y="397"/>
                  </a:lnTo>
                  <a:lnTo>
                    <a:pt x="272" y="417"/>
                  </a:lnTo>
                  <a:lnTo>
                    <a:pt x="229" y="436"/>
                  </a:lnTo>
                  <a:lnTo>
                    <a:pt x="188" y="453"/>
                  </a:lnTo>
                  <a:lnTo>
                    <a:pt x="144" y="473"/>
                  </a:lnTo>
                  <a:lnTo>
                    <a:pt x="101" y="492"/>
                  </a:lnTo>
                  <a:lnTo>
                    <a:pt x="58" y="509"/>
                  </a:lnTo>
                  <a:lnTo>
                    <a:pt x="17" y="527"/>
                  </a:lnTo>
                  <a:lnTo>
                    <a:pt x="9" y="516"/>
                  </a:lnTo>
                  <a:lnTo>
                    <a:pt x="2" y="504"/>
                  </a:lnTo>
                  <a:lnTo>
                    <a:pt x="0" y="492"/>
                  </a:lnTo>
                  <a:lnTo>
                    <a:pt x="0" y="480"/>
                  </a:lnTo>
                  <a:lnTo>
                    <a:pt x="0" y="466"/>
                  </a:lnTo>
                  <a:lnTo>
                    <a:pt x="0" y="453"/>
                  </a:lnTo>
                  <a:lnTo>
                    <a:pt x="0" y="439"/>
                  </a:lnTo>
                  <a:lnTo>
                    <a:pt x="2" y="427"/>
                  </a:lnTo>
                  <a:lnTo>
                    <a:pt x="2" y="413"/>
                  </a:lnTo>
                  <a:lnTo>
                    <a:pt x="2" y="401"/>
                  </a:lnTo>
                  <a:lnTo>
                    <a:pt x="65" y="359"/>
                  </a:lnTo>
                  <a:lnTo>
                    <a:pt x="72" y="362"/>
                  </a:lnTo>
                  <a:lnTo>
                    <a:pt x="152" y="324"/>
                  </a:lnTo>
                  <a:lnTo>
                    <a:pt x="231" y="287"/>
                  </a:lnTo>
                  <a:lnTo>
                    <a:pt x="311" y="250"/>
                  </a:lnTo>
                  <a:lnTo>
                    <a:pt x="393" y="215"/>
                  </a:lnTo>
                  <a:lnTo>
                    <a:pt x="472" y="180"/>
                  </a:lnTo>
                  <a:lnTo>
                    <a:pt x="552" y="145"/>
                  </a:lnTo>
                  <a:lnTo>
                    <a:pt x="634" y="110"/>
                  </a:lnTo>
                  <a:lnTo>
                    <a:pt x="713" y="75"/>
                  </a:lnTo>
                  <a:lnTo>
                    <a:pt x="795" y="38"/>
                  </a:lnTo>
                  <a:lnTo>
                    <a:pt x="875" y="0"/>
                  </a:lnTo>
                  <a:lnTo>
                    <a:pt x="872" y="14"/>
                  </a:lnTo>
                  <a:lnTo>
                    <a:pt x="872" y="28"/>
                  </a:lnTo>
                  <a:lnTo>
                    <a:pt x="872" y="43"/>
                  </a:lnTo>
                  <a:lnTo>
                    <a:pt x="875" y="59"/>
                  </a:lnTo>
                  <a:lnTo>
                    <a:pt x="879" y="73"/>
                  </a:lnTo>
                  <a:lnTo>
                    <a:pt x="884" y="89"/>
                  </a:lnTo>
                  <a:lnTo>
                    <a:pt x="892" y="105"/>
                  </a:lnTo>
                  <a:lnTo>
                    <a:pt x="899" y="119"/>
                  </a:lnTo>
                  <a:lnTo>
                    <a:pt x="908" y="131"/>
                  </a:lnTo>
                  <a:lnTo>
                    <a:pt x="918" y="143"/>
                  </a:lnTo>
                  <a:lnTo>
                    <a:pt x="918" y="141"/>
                  </a:lnTo>
                  <a:close/>
                </a:path>
              </a:pathLst>
            </a:custGeom>
            <a:solidFill>
              <a:srgbClr val="EDFF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33" name="Freeform 59"/>
            <p:cNvSpPr>
              <a:spLocks/>
            </p:cNvSpPr>
            <p:nvPr/>
          </p:nvSpPr>
          <p:spPr bwMode="auto">
            <a:xfrm>
              <a:off x="1486" y="3954"/>
              <a:ext cx="35" cy="12"/>
            </a:xfrm>
            <a:custGeom>
              <a:avLst/>
              <a:gdLst>
                <a:gd name="T0" fmla="*/ 34 w 34"/>
                <a:gd name="T1" fmla="*/ 10 h 12"/>
                <a:gd name="T2" fmla="*/ 0 w 34"/>
                <a:gd name="T3" fmla="*/ 0 h 12"/>
                <a:gd name="T4" fmla="*/ 22 w 34"/>
                <a:gd name="T5" fmla="*/ 3 h 12"/>
                <a:gd name="T6" fmla="*/ 34 w 34"/>
                <a:gd name="T7" fmla="*/ 12 h 12"/>
                <a:gd name="T8" fmla="*/ 34 w 34"/>
                <a:gd name="T9" fmla="*/ 12 h 12"/>
                <a:gd name="T10" fmla="*/ 34 w 34"/>
                <a:gd name="T11" fmla="*/ 10 h 12"/>
                <a:gd name="T12" fmla="*/ 0 60000 65536"/>
                <a:gd name="T13" fmla="*/ 0 60000 65536"/>
                <a:gd name="T14" fmla="*/ 0 60000 65536"/>
                <a:gd name="T15" fmla="*/ 0 60000 65536"/>
                <a:gd name="T16" fmla="*/ 0 60000 65536"/>
                <a:gd name="T17" fmla="*/ 0 60000 65536"/>
                <a:gd name="T18" fmla="*/ 0 w 34"/>
                <a:gd name="T19" fmla="*/ 0 h 12"/>
                <a:gd name="T20" fmla="*/ 34 w 3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4" h="12">
                  <a:moveTo>
                    <a:pt x="34" y="10"/>
                  </a:moveTo>
                  <a:lnTo>
                    <a:pt x="0" y="0"/>
                  </a:lnTo>
                  <a:lnTo>
                    <a:pt x="22" y="3"/>
                  </a:lnTo>
                  <a:lnTo>
                    <a:pt x="34" y="12"/>
                  </a:lnTo>
                  <a:lnTo>
                    <a:pt x="34" y="10"/>
                  </a:lnTo>
                  <a:close/>
                </a:path>
              </a:pathLst>
            </a:custGeom>
            <a:solidFill>
              <a:srgbClr val="4D99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34" name="Freeform 60"/>
            <p:cNvSpPr>
              <a:spLocks/>
            </p:cNvSpPr>
            <p:nvPr/>
          </p:nvSpPr>
          <p:spPr bwMode="auto">
            <a:xfrm>
              <a:off x="2897" y="3965"/>
              <a:ext cx="52" cy="27"/>
            </a:xfrm>
            <a:custGeom>
              <a:avLst/>
              <a:gdLst>
                <a:gd name="T0" fmla="*/ 53 w 53"/>
                <a:gd name="T1" fmla="*/ 25 h 27"/>
                <a:gd name="T2" fmla="*/ 46 w 53"/>
                <a:gd name="T3" fmla="*/ 27 h 27"/>
                <a:gd name="T4" fmla="*/ 36 w 53"/>
                <a:gd name="T5" fmla="*/ 27 h 27"/>
                <a:gd name="T6" fmla="*/ 29 w 53"/>
                <a:gd name="T7" fmla="*/ 25 h 27"/>
                <a:gd name="T8" fmla="*/ 24 w 53"/>
                <a:gd name="T9" fmla="*/ 23 h 27"/>
                <a:gd name="T10" fmla="*/ 19 w 53"/>
                <a:gd name="T11" fmla="*/ 21 h 27"/>
                <a:gd name="T12" fmla="*/ 14 w 53"/>
                <a:gd name="T13" fmla="*/ 18 h 27"/>
                <a:gd name="T14" fmla="*/ 10 w 53"/>
                <a:gd name="T15" fmla="*/ 14 h 27"/>
                <a:gd name="T16" fmla="*/ 7 w 53"/>
                <a:gd name="T17" fmla="*/ 9 h 27"/>
                <a:gd name="T18" fmla="*/ 2 w 53"/>
                <a:gd name="T19" fmla="*/ 4 h 27"/>
                <a:gd name="T20" fmla="*/ 0 w 53"/>
                <a:gd name="T21" fmla="*/ 0 h 27"/>
                <a:gd name="T22" fmla="*/ 5 w 53"/>
                <a:gd name="T23" fmla="*/ 4 h 27"/>
                <a:gd name="T24" fmla="*/ 10 w 53"/>
                <a:gd name="T25" fmla="*/ 6 h 27"/>
                <a:gd name="T26" fmla="*/ 17 w 53"/>
                <a:gd name="T27" fmla="*/ 7 h 27"/>
                <a:gd name="T28" fmla="*/ 22 w 53"/>
                <a:gd name="T29" fmla="*/ 9 h 27"/>
                <a:gd name="T30" fmla="*/ 29 w 53"/>
                <a:gd name="T31" fmla="*/ 11 h 27"/>
                <a:gd name="T32" fmla="*/ 34 w 53"/>
                <a:gd name="T33" fmla="*/ 13 h 27"/>
                <a:gd name="T34" fmla="*/ 41 w 53"/>
                <a:gd name="T35" fmla="*/ 14 h 27"/>
                <a:gd name="T36" fmla="*/ 46 w 53"/>
                <a:gd name="T37" fmla="*/ 18 h 27"/>
                <a:gd name="T38" fmla="*/ 50 w 53"/>
                <a:gd name="T39" fmla="*/ 21 h 27"/>
                <a:gd name="T40" fmla="*/ 53 w 53"/>
                <a:gd name="T41" fmla="*/ 25 h 27"/>
                <a:gd name="T42" fmla="*/ 53 w 53"/>
                <a:gd name="T43" fmla="*/ 25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
                <a:gd name="T67" fmla="*/ 0 h 27"/>
                <a:gd name="T68" fmla="*/ 53 w 53"/>
                <a:gd name="T69" fmla="*/ 27 h 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 h="27">
                  <a:moveTo>
                    <a:pt x="53" y="25"/>
                  </a:moveTo>
                  <a:lnTo>
                    <a:pt x="46" y="27"/>
                  </a:lnTo>
                  <a:lnTo>
                    <a:pt x="36" y="27"/>
                  </a:lnTo>
                  <a:lnTo>
                    <a:pt x="29" y="25"/>
                  </a:lnTo>
                  <a:lnTo>
                    <a:pt x="24" y="23"/>
                  </a:lnTo>
                  <a:lnTo>
                    <a:pt x="19" y="21"/>
                  </a:lnTo>
                  <a:lnTo>
                    <a:pt x="14" y="18"/>
                  </a:lnTo>
                  <a:lnTo>
                    <a:pt x="10" y="14"/>
                  </a:lnTo>
                  <a:lnTo>
                    <a:pt x="7" y="9"/>
                  </a:lnTo>
                  <a:lnTo>
                    <a:pt x="2" y="4"/>
                  </a:lnTo>
                  <a:lnTo>
                    <a:pt x="0" y="0"/>
                  </a:lnTo>
                  <a:lnTo>
                    <a:pt x="5" y="4"/>
                  </a:lnTo>
                  <a:lnTo>
                    <a:pt x="10" y="6"/>
                  </a:lnTo>
                  <a:lnTo>
                    <a:pt x="17" y="7"/>
                  </a:lnTo>
                  <a:lnTo>
                    <a:pt x="22" y="9"/>
                  </a:lnTo>
                  <a:lnTo>
                    <a:pt x="29" y="11"/>
                  </a:lnTo>
                  <a:lnTo>
                    <a:pt x="34" y="13"/>
                  </a:lnTo>
                  <a:lnTo>
                    <a:pt x="41" y="14"/>
                  </a:lnTo>
                  <a:lnTo>
                    <a:pt x="46" y="18"/>
                  </a:lnTo>
                  <a:lnTo>
                    <a:pt x="50" y="21"/>
                  </a:lnTo>
                  <a:lnTo>
                    <a:pt x="53" y="25"/>
                  </a:lnTo>
                  <a:close/>
                </a:path>
              </a:pathLst>
            </a:custGeom>
            <a:solidFill>
              <a:srgbClr val="4D99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35" name="Freeform 61"/>
            <p:cNvSpPr>
              <a:spLocks/>
            </p:cNvSpPr>
            <p:nvPr/>
          </p:nvSpPr>
          <p:spPr bwMode="auto">
            <a:xfrm>
              <a:off x="2142" y="3914"/>
              <a:ext cx="560" cy="251"/>
            </a:xfrm>
            <a:custGeom>
              <a:avLst/>
              <a:gdLst>
                <a:gd name="T0" fmla="*/ 559 w 559"/>
                <a:gd name="T1" fmla="*/ 0 h 251"/>
                <a:gd name="T2" fmla="*/ 535 w 559"/>
                <a:gd name="T3" fmla="*/ 16 h 251"/>
                <a:gd name="T4" fmla="*/ 508 w 559"/>
                <a:gd name="T5" fmla="*/ 30 h 251"/>
                <a:gd name="T6" fmla="*/ 482 w 559"/>
                <a:gd name="T7" fmla="*/ 44 h 251"/>
                <a:gd name="T8" fmla="*/ 455 w 559"/>
                <a:gd name="T9" fmla="*/ 56 h 251"/>
                <a:gd name="T10" fmla="*/ 429 w 559"/>
                <a:gd name="T11" fmla="*/ 67 h 251"/>
                <a:gd name="T12" fmla="*/ 400 w 559"/>
                <a:gd name="T13" fmla="*/ 79 h 251"/>
                <a:gd name="T14" fmla="*/ 373 w 559"/>
                <a:gd name="T15" fmla="*/ 89 h 251"/>
                <a:gd name="T16" fmla="*/ 344 w 559"/>
                <a:gd name="T17" fmla="*/ 102 h 251"/>
                <a:gd name="T18" fmla="*/ 318 w 559"/>
                <a:gd name="T19" fmla="*/ 114 h 251"/>
                <a:gd name="T20" fmla="*/ 289 w 559"/>
                <a:gd name="T21" fmla="*/ 126 h 251"/>
                <a:gd name="T22" fmla="*/ 260 w 559"/>
                <a:gd name="T23" fmla="*/ 138 h 251"/>
                <a:gd name="T24" fmla="*/ 233 w 559"/>
                <a:gd name="T25" fmla="*/ 151 h 251"/>
                <a:gd name="T26" fmla="*/ 204 w 559"/>
                <a:gd name="T27" fmla="*/ 165 h 251"/>
                <a:gd name="T28" fmla="*/ 178 w 559"/>
                <a:gd name="T29" fmla="*/ 179 h 251"/>
                <a:gd name="T30" fmla="*/ 149 w 559"/>
                <a:gd name="T31" fmla="*/ 191 h 251"/>
                <a:gd name="T32" fmla="*/ 122 w 559"/>
                <a:gd name="T33" fmla="*/ 205 h 251"/>
                <a:gd name="T34" fmla="*/ 94 w 559"/>
                <a:gd name="T35" fmla="*/ 217 h 251"/>
                <a:gd name="T36" fmla="*/ 67 w 559"/>
                <a:gd name="T37" fmla="*/ 229 h 251"/>
                <a:gd name="T38" fmla="*/ 38 w 559"/>
                <a:gd name="T39" fmla="*/ 240 h 251"/>
                <a:gd name="T40" fmla="*/ 12 w 559"/>
                <a:gd name="T41" fmla="*/ 251 h 251"/>
                <a:gd name="T42" fmla="*/ 0 w 559"/>
                <a:gd name="T43" fmla="*/ 240 h 251"/>
                <a:gd name="T44" fmla="*/ 53 w 559"/>
                <a:gd name="T45" fmla="*/ 217 h 251"/>
                <a:gd name="T46" fmla="*/ 108 w 559"/>
                <a:gd name="T47" fmla="*/ 194 h 251"/>
                <a:gd name="T48" fmla="*/ 163 w 559"/>
                <a:gd name="T49" fmla="*/ 170 h 251"/>
                <a:gd name="T50" fmla="*/ 219 w 559"/>
                <a:gd name="T51" fmla="*/ 145 h 251"/>
                <a:gd name="T52" fmla="*/ 274 w 559"/>
                <a:gd name="T53" fmla="*/ 119 h 251"/>
                <a:gd name="T54" fmla="*/ 330 w 559"/>
                <a:gd name="T55" fmla="*/ 95 h 251"/>
                <a:gd name="T56" fmla="*/ 388 w 559"/>
                <a:gd name="T57" fmla="*/ 70 h 251"/>
                <a:gd name="T58" fmla="*/ 445 w 559"/>
                <a:gd name="T59" fmla="*/ 46 h 251"/>
                <a:gd name="T60" fmla="*/ 501 w 559"/>
                <a:gd name="T61" fmla="*/ 23 h 251"/>
                <a:gd name="T62" fmla="*/ 559 w 559"/>
                <a:gd name="T63" fmla="*/ 2 h 251"/>
                <a:gd name="T64" fmla="*/ 559 w 559"/>
                <a:gd name="T65" fmla="*/ 2 h 251"/>
                <a:gd name="T66" fmla="*/ 559 w 559"/>
                <a:gd name="T67" fmla="*/ 0 h 2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59"/>
                <a:gd name="T103" fmla="*/ 0 h 251"/>
                <a:gd name="T104" fmla="*/ 559 w 559"/>
                <a:gd name="T105" fmla="*/ 251 h 2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59" h="251">
                  <a:moveTo>
                    <a:pt x="559" y="0"/>
                  </a:moveTo>
                  <a:lnTo>
                    <a:pt x="535" y="16"/>
                  </a:lnTo>
                  <a:lnTo>
                    <a:pt x="508" y="30"/>
                  </a:lnTo>
                  <a:lnTo>
                    <a:pt x="482" y="44"/>
                  </a:lnTo>
                  <a:lnTo>
                    <a:pt x="455" y="56"/>
                  </a:lnTo>
                  <a:lnTo>
                    <a:pt x="429" y="67"/>
                  </a:lnTo>
                  <a:lnTo>
                    <a:pt x="400" y="79"/>
                  </a:lnTo>
                  <a:lnTo>
                    <a:pt x="373" y="89"/>
                  </a:lnTo>
                  <a:lnTo>
                    <a:pt x="344" y="102"/>
                  </a:lnTo>
                  <a:lnTo>
                    <a:pt x="318" y="114"/>
                  </a:lnTo>
                  <a:lnTo>
                    <a:pt x="289" y="126"/>
                  </a:lnTo>
                  <a:lnTo>
                    <a:pt x="260" y="138"/>
                  </a:lnTo>
                  <a:lnTo>
                    <a:pt x="233" y="151"/>
                  </a:lnTo>
                  <a:lnTo>
                    <a:pt x="204" y="165"/>
                  </a:lnTo>
                  <a:lnTo>
                    <a:pt x="178" y="179"/>
                  </a:lnTo>
                  <a:lnTo>
                    <a:pt x="149" y="191"/>
                  </a:lnTo>
                  <a:lnTo>
                    <a:pt x="122" y="205"/>
                  </a:lnTo>
                  <a:lnTo>
                    <a:pt x="94" y="217"/>
                  </a:lnTo>
                  <a:lnTo>
                    <a:pt x="67" y="229"/>
                  </a:lnTo>
                  <a:lnTo>
                    <a:pt x="38" y="240"/>
                  </a:lnTo>
                  <a:lnTo>
                    <a:pt x="12" y="251"/>
                  </a:lnTo>
                  <a:lnTo>
                    <a:pt x="0" y="240"/>
                  </a:lnTo>
                  <a:lnTo>
                    <a:pt x="53" y="217"/>
                  </a:lnTo>
                  <a:lnTo>
                    <a:pt x="108" y="194"/>
                  </a:lnTo>
                  <a:lnTo>
                    <a:pt x="163" y="170"/>
                  </a:lnTo>
                  <a:lnTo>
                    <a:pt x="219" y="145"/>
                  </a:lnTo>
                  <a:lnTo>
                    <a:pt x="274" y="119"/>
                  </a:lnTo>
                  <a:lnTo>
                    <a:pt x="330" y="95"/>
                  </a:lnTo>
                  <a:lnTo>
                    <a:pt x="388" y="70"/>
                  </a:lnTo>
                  <a:lnTo>
                    <a:pt x="445" y="46"/>
                  </a:lnTo>
                  <a:lnTo>
                    <a:pt x="501" y="23"/>
                  </a:lnTo>
                  <a:lnTo>
                    <a:pt x="559" y="2"/>
                  </a:lnTo>
                  <a:lnTo>
                    <a:pt x="559" y="0"/>
                  </a:lnTo>
                  <a:close/>
                </a:path>
              </a:pathLst>
            </a:custGeom>
            <a:solidFill>
              <a:srgbClr val="0A19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36" name="Freeform 62"/>
            <p:cNvSpPr>
              <a:spLocks/>
            </p:cNvSpPr>
            <p:nvPr/>
          </p:nvSpPr>
          <p:spPr bwMode="auto">
            <a:xfrm>
              <a:off x="2207" y="4014"/>
              <a:ext cx="390" cy="173"/>
            </a:xfrm>
            <a:custGeom>
              <a:avLst/>
              <a:gdLst>
                <a:gd name="T0" fmla="*/ 390 w 390"/>
                <a:gd name="T1" fmla="*/ 7 h 173"/>
                <a:gd name="T2" fmla="*/ 351 w 390"/>
                <a:gd name="T3" fmla="*/ 28 h 173"/>
                <a:gd name="T4" fmla="*/ 313 w 390"/>
                <a:gd name="T5" fmla="*/ 47 h 173"/>
                <a:gd name="T6" fmla="*/ 274 w 390"/>
                <a:gd name="T7" fmla="*/ 65 h 173"/>
                <a:gd name="T8" fmla="*/ 233 w 390"/>
                <a:gd name="T9" fmla="*/ 82 h 173"/>
                <a:gd name="T10" fmla="*/ 195 w 390"/>
                <a:gd name="T11" fmla="*/ 98 h 173"/>
                <a:gd name="T12" fmla="*/ 154 w 390"/>
                <a:gd name="T13" fmla="*/ 114 h 173"/>
                <a:gd name="T14" fmla="*/ 115 w 390"/>
                <a:gd name="T15" fmla="*/ 129 h 173"/>
                <a:gd name="T16" fmla="*/ 74 w 390"/>
                <a:gd name="T17" fmla="*/ 143 h 173"/>
                <a:gd name="T18" fmla="*/ 36 w 390"/>
                <a:gd name="T19" fmla="*/ 159 h 173"/>
                <a:gd name="T20" fmla="*/ 0 w 390"/>
                <a:gd name="T21" fmla="*/ 173 h 173"/>
                <a:gd name="T22" fmla="*/ 38 w 390"/>
                <a:gd name="T23" fmla="*/ 156 h 173"/>
                <a:gd name="T24" fmla="*/ 79 w 390"/>
                <a:gd name="T25" fmla="*/ 140 h 173"/>
                <a:gd name="T26" fmla="*/ 118 w 390"/>
                <a:gd name="T27" fmla="*/ 122 h 173"/>
                <a:gd name="T28" fmla="*/ 159 w 390"/>
                <a:gd name="T29" fmla="*/ 107 h 173"/>
                <a:gd name="T30" fmla="*/ 197 w 390"/>
                <a:gd name="T31" fmla="*/ 89 h 173"/>
                <a:gd name="T32" fmla="*/ 238 w 390"/>
                <a:gd name="T33" fmla="*/ 72 h 173"/>
                <a:gd name="T34" fmla="*/ 277 w 390"/>
                <a:gd name="T35" fmla="*/ 56 h 173"/>
                <a:gd name="T36" fmla="*/ 315 w 390"/>
                <a:gd name="T37" fmla="*/ 38 h 173"/>
                <a:gd name="T38" fmla="*/ 354 w 390"/>
                <a:gd name="T39" fmla="*/ 19 h 173"/>
                <a:gd name="T40" fmla="*/ 390 w 390"/>
                <a:gd name="T41" fmla="*/ 0 h 173"/>
                <a:gd name="T42" fmla="*/ 390 w 390"/>
                <a:gd name="T43" fmla="*/ 7 h 173"/>
                <a:gd name="T44" fmla="*/ 390 w 390"/>
                <a:gd name="T45" fmla="*/ 7 h 1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0"/>
                <a:gd name="T70" fmla="*/ 0 h 173"/>
                <a:gd name="T71" fmla="*/ 390 w 390"/>
                <a:gd name="T72" fmla="*/ 173 h 1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0" h="173">
                  <a:moveTo>
                    <a:pt x="390" y="7"/>
                  </a:moveTo>
                  <a:lnTo>
                    <a:pt x="351" y="28"/>
                  </a:lnTo>
                  <a:lnTo>
                    <a:pt x="313" y="47"/>
                  </a:lnTo>
                  <a:lnTo>
                    <a:pt x="274" y="65"/>
                  </a:lnTo>
                  <a:lnTo>
                    <a:pt x="233" y="82"/>
                  </a:lnTo>
                  <a:lnTo>
                    <a:pt x="195" y="98"/>
                  </a:lnTo>
                  <a:lnTo>
                    <a:pt x="154" y="114"/>
                  </a:lnTo>
                  <a:lnTo>
                    <a:pt x="115" y="129"/>
                  </a:lnTo>
                  <a:lnTo>
                    <a:pt x="74" y="143"/>
                  </a:lnTo>
                  <a:lnTo>
                    <a:pt x="36" y="159"/>
                  </a:lnTo>
                  <a:lnTo>
                    <a:pt x="0" y="173"/>
                  </a:lnTo>
                  <a:lnTo>
                    <a:pt x="38" y="156"/>
                  </a:lnTo>
                  <a:lnTo>
                    <a:pt x="79" y="140"/>
                  </a:lnTo>
                  <a:lnTo>
                    <a:pt x="118" y="122"/>
                  </a:lnTo>
                  <a:lnTo>
                    <a:pt x="159" y="107"/>
                  </a:lnTo>
                  <a:lnTo>
                    <a:pt x="197" y="89"/>
                  </a:lnTo>
                  <a:lnTo>
                    <a:pt x="238" y="72"/>
                  </a:lnTo>
                  <a:lnTo>
                    <a:pt x="277" y="56"/>
                  </a:lnTo>
                  <a:lnTo>
                    <a:pt x="315" y="38"/>
                  </a:lnTo>
                  <a:lnTo>
                    <a:pt x="354" y="19"/>
                  </a:lnTo>
                  <a:lnTo>
                    <a:pt x="390" y="0"/>
                  </a:lnTo>
                  <a:lnTo>
                    <a:pt x="390" y="7"/>
                  </a:lnTo>
                  <a:close/>
                </a:path>
              </a:pathLst>
            </a:custGeom>
            <a:solidFill>
              <a:srgbClr val="0A19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37" name="Freeform 63"/>
            <p:cNvSpPr>
              <a:spLocks/>
            </p:cNvSpPr>
            <p:nvPr/>
          </p:nvSpPr>
          <p:spPr bwMode="auto">
            <a:xfrm>
              <a:off x="2252" y="4050"/>
              <a:ext cx="409" cy="192"/>
            </a:xfrm>
            <a:custGeom>
              <a:avLst/>
              <a:gdLst>
                <a:gd name="T0" fmla="*/ 408 w 408"/>
                <a:gd name="T1" fmla="*/ 0 h 192"/>
                <a:gd name="T2" fmla="*/ 369 w 408"/>
                <a:gd name="T3" fmla="*/ 22 h 192"/>
                <a:gd name="T4" fmla="*/ 331 w 408"/>
                <a:gd name="T5" fmla="*/ 43 h 192"/>
                <a:gd name="T6" fmla="*/ 290 w 408"/>
                <a:gd name="T7" fmla="*/ 64 h 192"/>
                <a:gd name="T8" fmla="*/ 251 w 408"/>
                <a:gd name="T9" fmla="*/ 87 h 192"/>
                <a:gd name="T10" fmla="*/ 210 w 408"/>
                <a:gd name="T11" fmla="*/ 108 h 192"/>
                <a:gd name="T12" fmla="*/ 169 w 408"/>
                <a:gd name="T13" fmla="*/ 127 h 192"/>
                <a:gd name="T14" fmla="*/ 128 w 408"/>
                <a:gd name="T15" fmla="*/ 147 h 192"/>
                <a:gd name="T16" fmla="*/ 85 w 408"/>
                <a:gd name="T17" fmla="*/ 164 h 192"/>
                <a:gd name="T18" fmla="*/ 41 w 408"/>
                <a:gd name="T19" fmla="*/ 180 h 192"/>
                <a:gd name="T20" fmla="*/ 0 w 408"/>
                <a:gd name="T21" fmla="*/ 192 h 192"/>
                <a:gd name="T22" fmla="*/ 39 w 408"/>
                <a:gd name="T23" fmla="*/ 175 h 192"/>
                <a:gd name="T24" fmla="*/ 80 w 408"/>
                <a:gd name="T25" fmla="*/ 155 h 192"/>
                <a:gd name="T26" fmla="*/ 121 w 408"/>
                <a:gd name="T27" fmla="*/ 136 h 192"/>
                <a:gd name="T28" fmla="*/ 159 w 408"/>
                <a:gd name="T29" fmla="*/ 117 h 192"/>
                <a:gd name="T30" fmla="*/ 200 w 408"/>
                <a:gd name="T31" fmla="*/ 96 h 192"/>
                <a:gd name="T32" fmla="*/ 241 w 408"/>
                <a:gd name="T33" fmla="*/ 77 h 192"/>
                <a:gd name="T34" fmla="*/ 282 w 408"/>
                <a:gd name="T35" fmla="*/ 57 h 192"/>
                <a:gd name="T36" fmla="*/ 323 w 408"/>
                <a:gd name="T37" fmla="*/ 38 h 192"/>
                <a:gd name="T38" fmla="*/ 364 w 408"/>
                <a:gd name="T39" fmla="*/ 19 h 192"/>
                <a:gd name="T40" fmla="*/ 408 w 408"/>
                <a:gd name="T41" fmla="*/ 1 h 192"/>
                <a:gd name="T42" fmla="*/ 408 w 408"/>
                <a:gd name="T43" fmla="*/ 1 h 192"/>
                <a:gd name="T44" fmla="*/ 408 w 408"/>
                <a:gd name="T45" fmla="*/ 0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08"/>
                <a:gd name="T70" fmla="*/ 0 h 192"/>
                <a:gd name="T71" fmla="*/ 408 w 408"/>
                <a:gd name="T72" fmla="*/ 192 h 19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08" h="192">
                  <a:moveTo>
                    <a:pt x="408" y="0"/>
                  </a:moveTo>
                  <a:lnTo>
                    <a:pt x="369" y="22"/>
                  </a:lnTo>
                  <a:lnTo>
                    <a:pt x="331" y="43"/>
                  </a:lnTo>
                  <a:lnTo>
                    <a:pt x="290" y="64"/>
                  </a:lnTo>
                  <a:lnTo>
                    <a:pt x="251" y="87"/>
                  </a:lnTo>
                  <a:lnTo>
                    <a:pt x="210" y="108"/>
                  </a:lnTo>
                  <a:lnTo>
                    <a:pt x="169" y="127"/>
                  </a:lnTo>
                  <a:lnTo>
                    <a:pt x="128" y="147"/>
                  </a:lnTo>
                  <a:lnTo>
                    <a:pt x="85" y="164"/>
                  </a:lnTo>
                  <a:lnTo>
                    <a:pt x="41" y="180"/>
                  </a:lnTo>
                  <a:lnTo>
                    <a:pt x="0" y="192"/>
                  </a:lnTo>
                  <a:lnTo>
                    <a:pt x="39" y="175"/>
                  </a:lnTo>
                  <a:lnTo>
                    <a:pt x="80" y="155"/>
                  </a:lnTo>
                  <a:lnTo>
                    <a:pt x="121" y="136"/>
                  </a:lnTo>
                  <a:lnTo>
                    <a:pt x="159" y="117"/>
                  </a:lnTo>
                  <a:lnTo>
                    <a:pt x="200" y="96"/>
                  </a:lnTo>
                  <a:lnTo>
                    <a:pt x="241" y="77"/>
                  </a:lnTo>
                  <a:lnTo>
                    <a:pt x="282" y="57"/>
                  </a:lnTo>
                  <a:lnTo>
                    <a:pt x="323" y="38"/>
                  </a:lnTo>
                  <a:lnTo>
                    <a:pt x="364" y="19"/>
                  </a:lnTo>
                  <a:lnTo>
                    <a:pt x="408" y="1"/>
                  </a:lnTo>
                  <a:lnTo>
                    <a:pt x="408" y="0"/>
                  </a:lnTo>
                  <a:close/>
                </a:path>
              </a:pathLst>
            </a:custGeom>
            <a:solidFill>
              <a:srgbClr val="0A19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38" name="Freeform 64"/>
            <p:cNvSpPr>
              <a:spLocks/>
            </p:cNvSpPr>
            <p:nvPr/>
          </p:nvSpPr>
          <p:spPr bwMode="auto">
            <a:xfrm>
              <a:off x="2805" y="4057"/>
              <a:ext cx="52" cy="25"/>
            </a:xfrm>
            <a:custGeom>
              <a:avLst/>
              <a:gdLst>
                <a:gd name="T0" fmla="*/ 51 w 53"/>
                <a:gd name="T1" fmla="*/ 0 h 24"/>
                <a:gd name="T2" fmla="*/ 0 w 53"/>
                <a:gd name="T3" fmla="*/ 24 h 24"/>
                <a:gd name="T4" fmla="*/ 53 w 53"/>
                <a:gd name="T5" fmla="*/ 1 h 24"/>
                <a:gd name="T6" fmla="*/ 53 w 53"/>
                <a:gd name="T7" fmla="*/ 1 h 24"/>
                <a:gd name="T8" fmla="*/ 51 w 53"/>
                <a:gd name="T9" fmla="*/ 0 h 24"/>
                <a:gd name="T10" fmla="*/ 0 60000 65536"/>
                <a:gd name="T11" fmla="*/ 0 60000 65536"/>
                <a:gd name="T12" fmla="*/ 0 60000 65536"/>
                <a:gd name="T13" fmla="*/ 0 60000 65536"/>
                <a:gd name="T14" fmla="*/ 0 60000 65536"/>
                <a:gd name="T15" fmla="*/ 0 w 53"/>
                <a:gd name="T16" fmla="*/ 0 h 24"/>
                <a:gd name="T17" fmla="*/ 53 w 53"/>
                <a:gd name="T18" fmla="*/ 24 h 24"/>
              </a:gdLst>
              <a:ahLst/>
              <a:cxnLst>
                <a:cxn ang="T10">
                  <a:pos x="T0" y="T1"/>
                </a:cxn>
                <a:cxn ang="T11">
                  <a:pos x="T2" y="T3"/>
                </a:cxn>
                <a:cxn ang="T12">
                  <a:pos x="T4" y="T5"/>
                </a:cxn>
                <a:cxn ang="T13">
                  <a:pos x="T6" y="T7"/>
                </a:cxn>
                <a:cxn ang="T14">
                  <a:pos x="T8" y="T9"/>
                </a:cxn>
              </a:cxnLst>
              <a:rect l="T15" t="T16" r="T17" b="T18"/>
              <a:pathLst>
                <a:path w="53" h="24">
                  <a:moveTo>
                    <a:pt x="51" y="0"/>
                  </a:moveTo>
                  <a:lnTo>
                    <a:pt x="0" y="24"/>
                  </a:lnTo>
                  <a:lnTo>
                    <a:pt x="53" y="1"/>
                  </a:lnTo>
                  <a:lnTo>
                    <a:pt x="51" y="0"/>
                  </a:lnTo>
                  <a:close/>
                </a:path>
              </a:pathLst>
            </a:custGeom>
            <a:solidFill>
              <a:srgbClr val="4D99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39" name="Freeform 65"/>
            <p:cNvSpPr>
              <a:spLocks/>
            </p:cNvSpPr>
            <p:nvPr/>
          </p:nvSpPr>
          <p:spPr bwMode="auto">
            <a:xfrm>
              <a:off x="2497" y="4099"/>
              <a:ext cx="262" cy="109"/>
            </a:xfrm>
            <a:custGeom>
              <a:avLst/>
              <a:gdLst>
                <a:gd name="T0" fmla="*/ 0 w 262"/>
                <a:gd name="T1" fmla="*/ 110 h 110"/>
                <a:gd name="T2" fmla="*/ 262 w 262"/>
                <a:gd name="T3" fmla="*/ 0 h 110"/>
                <a:gd name="T4" fmla="*/ 29 w 262"/>
                <a:gd name="T5" fmla="*/ 103 h 110"/>
                <a:gd name="T6" fmla="*/ 0 w 262"/>
                <a:gd name="T7" fmla="*/ 110 h 110"/>
                <a:gd name="T8" fmla="*/ 0 w 262"/>
                <a:gd name="T9" fmla="*/ 110 h 110"/>
                <a:gd name="T10" fmla="*/ 0 60000 65536"/>
                <a:gd name="T11" fmla="*/ 0 60000 65536"/>
                <a:gd name="T12" fmla="*/ 0 60000 65536"/>
                <a:gd name="T13" fmla="*/ 0 60000 65536"/>
                <a:gd name="T14" fmla="*/ 0 60000 65536"/>
                <a:gd name="T15" fmla="*/ 0 w 262"/>
                <a:gd name="T16" fmla="*/ 0 h 110"/>
                <a:gd name="T17" fmla="*/ 262 w 262"/>
                <a:gd name="T18" fmla="*/ 110 h 110"/>
              </a:gdLst>
              <a:ahLst/>
              <a:cxnLst>
                <a:cxn ang="T10">
                  <a:pos x="T0" y="T1"/>
                </a:cxn>
                <a:cxn ang="T11">
                  <a:pos x="T2" y="T3"/>
                </a:cxn>
                <a:cxn ang="T12">
                  <a:pos x="T4" y="T5"/>
                </a:cxn>
                <a:cxn ang="T13">
                  <a:pos x="T6" y="T7"/>
                </a:cxn>
                <a:cxn ang="T14">
                  <a:pos x="T8" y="T9"/>
                </a:cxn>
              </a:cxnLst>
              <a:rect l="T15" t="T16" r="T17" b="T18"/>
              <a:pathLst>
                <a:path w="262" h="110">
                  <a:moveTo>
                    <a:pt x="0" y="110"/>
                  </a:moveTo>
                  <a:lnTo>
                    <a:pt x="262" y="0"/>
                  </a:lnTo>
                  <a:lnTo>
                    <a:pt x="29" y="103"/>
                  </a:lnTo>
                  <a:lnTo>
                    <a:pt x="0" y="110"/>
                  </a:lnTo>
                  <a:close/>
                </a:path>
              </a:pathLst>
            </a:custGeom>
            <a:solidFill>
              <a:srgbClr val="4D99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40" name="Freeform 66"/>
            <p:cNvSpPr>
              <a:spLocks/>
            </p:cNvSpPr>
            <p:nvPr/>
          </p:nvSpPr>
          <p:spPr bwMode="auto">
            <a:xfrm>
              <a:off x="2182" y="4100"/>
              <a:ext cx="97" cy="44"/>
            </a:xfrm>
            <a:custGeom>
              <a:avLst/>
              <a:gdLst>
                <a:gd name="T0" fmla="*/ 94 w 97"/>
                <a:gd name="T1" fmla="*/ 0 h 45"/>
                <a:gd name="T2" fmla="*/ 0 w 97"/>
                <a:gd name="T3" fmla="*/ 45 h 45"/>
                <a:gd name="T4" fmla="*/ 97 w 97"/>
                <a:gd name="T5" fmla="*/ 0 h 45"/>
                <a:gd name="T6" fmla="*/ 97 w 97"/>
                <a:gd name="T7" fmla="*/ 0 h 45"/>
                <a:gd name="T8" fmla="*/ 94 w 97"/>
                <a:gd name="T9" fmla="*/ 0 h 45"/>
                <a:gd name="T10" fmla="*/ 0 60000 65536"/>
                <a:gd name="T11" fmla="*/ 0 60000 65536"/>
                <a:gd name="T12" fmla="*/ 0 60000 65536"/>
                <a:gd name="T13" fmla="*/ 0 60000 65536"/>
                <a:gd name="T14" fmla="*/ 0 60000 65536"/>
                <a:gd name="T15" fmla="*/ 0 w 97"/>
                <a:gd name="T16" fmla="*/ 0 h 45"/>
                <a:gd name="T17" fmla="*/ 97 w 97"/>
                <a:gd name="T18" fmla="*/ 45 h 45"/>
              </a:gdLst>
              <a:ahLst/>
              <a:cxnLst>
                <a:cxn ang="T10">
                  <a:pos x="T0" y="T1"/>
                </a:cxn>
                <a:cxn ang="T11">
                  <a:pos x="T2" y="T3"/>
                </a:cxn>
                <a:cxn ang="T12">
                  <a:pos x="T4" y="T5"/>
                </a:cxn>
                <a:cxn ang="T13">
                  <a:pos x="T6" y="T7"/>
                </a:cxn>
                <a:cxn ang="T14">
                  <a:pos x="T8" y="T9"/>
                </a:cxn>
              </a:cxnLst>
              <a:rect l="T15" t="T16" r="T17" b="T18"/>
              <a:pathLst>
                <a:path w="97" h="45">
                  <a:moveTo>
                    <a:pt x="94" y="0"/>
                  </a:moveTo>
                  <a:lnTo>
                    <a:pt x="0" y="45"/>
                  </a:lnTo>
                  <a:lnTo>
                    <a:pt x="97" y="0"/>
                  </a:lnTo>
                  <a:lnTo>
                    <a:pt x="94" y="0"/>
                  </a:lnTo>
                  <a:close/>
                </a:path>
              </a:pathLst>
            </a:custGeom>
            <a:solidFill>
              <a:srgbClr val="4D99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41" name="Freeform 67"/>
            <p:cNvSpPr>
              <a:spLocks/>
            </p:cNvSpPr>
            <p:nvPr/>
          </p:nvSpPr>
          <p:spPr bwMode="auto">
            <a:xfrm>
              <a:off x="2019" y="4205"/>
              <a:ext cx="26" cy="13"/>
            </a:xfrm>
            <a:custGeom>
              <a:avLst/>
              <a:gdLst>
                <a:gd name="T0" fmla="*/ 26 w 26"/>
                <a:gd name="T1" fmla="*/ 0 h 14"/>
                <a:gd name="T2" fmla="*/ 26 w 26"/>
                <a:gd name="T3" fmla="*/ 2 h 14"/>
                <a:gd name="T4" fmla="*/ 26 w 26"/>
                <a:gd name="T5" fmla="*/ 4 h 14"/>
                <a:gd name="T6" fmla="*/ 26 w 26"/>
                <a:gd name="T7" fmla="*/ 6 h 14"/>
                <a:gd name="T8" fmla="*/ 26 w 26"/>
                <a:gd name="T9" fmla="*/ 7 h 14"/>
                <a:gd name="T10" fmla="*/ 26 w 26"/>
                <a:gd name="T11" fmla="*/ 7 h 14"/>
                <a:gd name="T12" fmla="*/ 24 w 26"/>
                <a:gd name="T13" fmla="*/ 9 h 14"/>
                <a:gd name="T14" fmla="*/ 24 w 26"/>
                <a:gd name="T15" fmla="*/ 11 h 14"/>
                <a:gd name="T16" fmla="*/ 21 w 26"/>
                <a:gd name="T17" fmla="*/ 13 h 14"/>
                <a:gd name="T18" fmla="*/ 21 w 26"/>
                <a:gd name="T19" fmla="*/ 13 h 14"/>
                <a:gd name="T20" fmla="*/ 19 w 26"/>
                <a:gd name="T21" fmla="*/ 14 h 14"/>
                <a:gd name="T22" fmla="*/ 2 w 26"/>
                <a:gd name="T23" fmla="*/ 14 h 14"/>
                <a:gd name="T24" fmla="*/ 0 w 26"/>
                <a:gd name="T25" fmla="*/ 13 h 14"/>
                <a:gd name="T26" fmla="*/ 0 w 26"/>
                <a:gd name="T27" fmla="*/ 9 h 14"/>
                <a:gd name="T28" fmla="*/ 0 w 26"/>
                <a:gd name="T29" fmla="*/ 7 h 14"/>
                <a:gd name="T30" fmla="*/ 2 w 26"/>
                <a:gd name="T31" fmla="*/ 6 h 14"/>
                <a:gd name="T32" fmla="*/ 4 w 26"/>
                <a:gd name="T33" fmla="*/ 4 h 14"/>
                <a:gd name="T34" fmla="*/ 9 w 26"/>
                <a:gd name="T35" fmla="*/ 2 h 14"/>
                <a:gd name="T36" fmla="*/ 14 w 26"/>
                <a:gd name="T37" fmla="*/ 2 h 14"/>
                <a:gd name="T38" fmla="*/ 19 w 26"/>
                <a:gd name="T39" fmla="*/ 0 h 14"/>
                <a:gd name="T40" fmla="*/ 21 w 26"/>
                <a:gd name="T41" fmla="*/ 0 h 14"/>
                <a:gd name="T42" fmla="*/ 26 w 26"/>
                <a:gd name="T43" fmla="*/ 0 h 14"/>
                <a:gd name="T44" fmla="*/ 26 w 26"/>
                <a:gd name="T45" fmla="*/ 0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
                <a:gd name="T70" fmla="*/ 0 h 14"/>
                <a:gd name="T71" fmla="*/ 26 w 26"/>
                <a:gd name="T72" fmla="*/ 14 h 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 h="14">
                  <a:moveTo>
                    <a:pt x="26" y="0"/>
                  </a:moveTo>
                  <a:lnTo>
                    <a:pt x="26" y="2"/>
                  </a:lnTo>
                  <a:lnTo>
                    <a:pt x="26" y="4"/>
                  </a:lnTo>
                  <a:lnTo>
                    <a:pt x="26" y="6"/>
                  </a:lnTo>
                  <a:lnTo>
                    <a:pt x="26" y="7"/>
                  </a:lnTo>
                  <a:lnTo>
                    <a:pt x="24" y="9"/>
                  </a:lnTo>
                  <a:lnTo>
                    <a:pt x="24" y="11"/>
                  </a:lnTo>
                  <a:lnTo>
                    <a:pt x="21" y="13"/>
                  </a:lnTo>
                  <a:lnTo>
                    <a:pt x="19" y="14"/>
                  </a:lnTo>
                  <a:lnTo>
                    <a:pt x="2" y="14"/>
                  </a:lnTo>
                  <a:lnTo>
                    <a:pt x="0" y="13"/>
                  </a:lnTo>
                  <a:lnTo>
                    <a:pt x="0" y="9"/>
                  </a:lnTo>
                  <a:lnTo>
                    <a:pt x="0" y="7"/>
                  </a:lnTo>
                  <a:lnTo>
                    <a:pt x="2" y="6"/>
                  </a:lnTo>
                  <a:lnTo>
                    <a:pt x="4" y="4"/>
                  </a:lnTo>
                  <a:lnTo>
                    <a:pt x="9" y="2"/>
                  </a:lnTo>
                  <a:lnTo>
                    <a:pt x="14" y="2"/>
                  </a:lnTo>
                  <a:lnTo>
                    <a:pt x="19" y="0"/>
                  </a:lnTo>
                  <a:lnTo>
                    <a:pt x="21" y="0"/>
                  </a:lnTo>
                  <a:lnTo>
                    <a:pt x="26" y="0"/>
                  </a:lnTo>
                  <a:close/>
                </a:path>
              </a:pathLst>
            </a:custGeom>
            <a:solidFill>
              <a:srgbClr val="4D99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42" name="Freeform 68"/>
            <p:cNvSpPr>
              <a:spLocks/>
            </p:cNvSpPr>
            <p:nvPr/>
          </p:nvSpPr>
          <p:spPr bwMode="auto">
            <a:xfrm>
              <a:off x="1928" y="4221"/>
              <a:ext cx="65" cy="180"/>
            </a:xfrm>
            <a:custGeom>
              <a:avLst/>
              <a:gdLst>
                <a:gd name="T0" fmla="*/ 63 w 65"/>
                <a:gd name="T1" fmla="*/ 0 h 179"/>
                <a:gd name="T2" fmla="*/ 41 w 65"/>
                <a:gd name="T3" fmla="*/ 14 h 179"/>
                <a:gd name="T4" fmla="*/ 27 w 65"/>
                <a:gd name="T5" fmla="*/ 28 h 179"/>
                <a:gd name="T6" fmla="*/ 17 w 65"/>
                <a:gd name="T7" fmla="*/ 44 h 179"/>
                <a:gd name="T8" fmla="*/ 14 w 65"/>
                <a:gd name="T9" fmla="*/ 62 h 179"/>
                <a:gd name="T10" fmla="*/ 14 w 65"/>
                <a:gd name="T11" fmla="*/ 79 h 179"/>
                <a:gd name="T12" fmla="*/ 14 w 65"/>
                <a:gd name="T13" fmla="*/ 100 h 179"/>
                <a:gd name="T14" fmla="*/ 19 w 65"/>
                <a:gd name="T15" fmla="*/ 119 h 179"/>
                <a:gd name="T16" fmla="*/ 19 w 65"/>
                <a:gd name="T17" fmla="*/ 139 h 179"/>
                <a:gd name="T18" fmla="*/ 19 w 65"/>
                <a:gd name="T19" fmla="*/ 160 h 179"/>
                <a:gd name="T20" fmla="*/ 17 w 65"/>
                <a:gd name="T21" fmla="*/ 179 h 179"/>
                <a:gd name="T22" fmla="*/ 10 w 65"/>
                <a:gd name="T23" fmla="*/ 163 h 179"/>
                <a:gd name="T24" fmla="*/ 2 w 65"/>
                <a:gd name="T25" fmla="*/ 146 h 179"/>
                <a:gd name="T26" fmla="*/ 0 w 65"/>
                <a:gd name="T27" fmla="*/ 128 h 179"/>
                <a:gd name="T28" fmla="*/ 0 w 65"/>
                <a:gd name="T29" fmla="*/ 111 h 179"/>
                <a:gd name="T30" fmla="*/ 0 w 65"/>
                <a:gd name="T31" fmla="*/ 91 h 179"/>
                <a:gd name="T32" fmla="*/ 2 w 65"/>
                <a:gd name="T33" fmla="*/ 74 h 179"/>
                <a:gd name="T34" fmla="*/ 7 w 65"/>
                <a:gd name="T35" fmla="*/ 55 h 179"/>
                <a:gd name="T36" fmla="*/ 14 w 65"/>
                <a:gd name="T37" fmla="*/ 37 h 179"/>
                <a:gd name="T38" fmla="*/ 22 w 65"/>
                <a:gd name="T39" fmla="*/ 18 h 179"/>
                <a:gd name="T40" fmla="*/ 31 w 65"/>
                <a:gd name="T41" fmla="*/ 2 h 179"/>
                <a:gd name="T42" fmla="*/ 65 w 65"/>
                <a:gd name="T43" fmla="*/ 2 h 179"/>
                <a:gd name="T44" fmla="*/ 65 w 65"/>
                <a:gd name="T45" fmla="*/ 2 h 179"/>
                <a:gd name="T46" fmla="*/ 63 w 65"/>
                <a:gd name="T47" fmla="*/ 0 h 1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5"/>
                <a:gd name="T73" fmla="*/ 0 h 179"/>
                <a:gd name="T74" fmla="*/ 65 w 65"/>
                <a:gd name="T75" fmla="*/ 179 h 17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5" h="179">
                  <a:moveTo>
                    <a:pt x="63" y="0"/>
                  </a:moveTo>
                  <a:lnTo>
                    <a:pt x="41" y="14"/>
                  </a:lnTo>
                  <a:lnTo>
                    <a:pt x="27" y="28"/>
                  </a:lnTo>
                  <a:lnTo>
                    <a:pt x="17" y="44"/>
                  </a:lnTo>
                  <a:lnTo>
                    <a:pt x="14" y="62"/>
                  </a:lnTo>
                  <a:lnTo>
                    <a:pt x="14" y="79"/>
                  </a:lnTo>
                  <a:lnTo>
                    <a:pt x="14" y="100"/>
                  </a:lnTo>
                  <a:lnTo>
                    <a:pt x="19" y="119"/>
                  </a:lnTo>
                  <a:lnTo>
                    <a:pt x="19" y="139"/>
                  </a:lnTo>
                  <a:lnTo>
                    <a:pt x="19" y="160"/>
                  </a:lnTo>
                  <a:lnTo>
                    <a:pt x="17" y="179"/>
                  </a:lnTo>
                  <a:lnTo>
                    <a:pt x="10" y="163"/>
                  </a:lnTo>
                  <a:lnTo>
                    <a:pt x="2" y="146"/>
                  </a:lnTo>
                  <a:lnTo>
                    <a:pt x="0" y="128"/>
                  </a:lnTo>
                  <a:lnTo>
                    <a:pt x="0" y="111"/>
                  </a:lnTo>
                  <a:lnTo>
                    <a:pt x="0" y="91"/>
                  </a:lnTo>
                  <a:lnTo>
                    <a:pt x="2" y="74"/>
                  </a:lnTo>
                  <a:lnTo>
                    <a:pt x="7" y="55"/>
                  </a:lnTo>
                  <a:lnTo>
                    <a:pt x="14" y="37"/>
                  </a:lnTo>
                  <a:lnTo>
                    <a:pt x="22" y="18"/>
                  </a:lnTo>
                  <a:lnTo>
                    <a:pt x="31" y="2"/>
                  </a:lnTo>
                  <a:lnTo>
                    <a:pt x="65" y="2"/>
                  </a:lnTo>
                  <a:lnTo>
                    <a:pt x="63" y="0"/>
                  </a:lnTo>
                  <a:close/>
                </a:path>
              </a:pathLst>
            </a:custGeom>
            <a:solidFill>
              <a:srgbClr val="4D99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43" name="Freeform 69"/>
            <p:cNvSpPr>
              <a:spLocks/>
            </p:cNvSpPr>
            <p:nvPr/>
          </p:nvSpPr>
          <p:spPr bwMode="auto">
            <a:xfrm>
              <a:off x="2285" y="4284"/>
              <a:ext cx="43" cy="16"/>
            </a:xfrm>
            <a:custGeom>
              <a:avLst/>
              <a:gdLst>
                <a:gd name="T0" fmla="*/ 41 w 43"/>
                <a:gd name="T1" fmla="*/ 0 h 16"/>
                <a:gd name="T2" fmla="*/ 0 w 43"/>
                <a:gd name="T3" fmla="*/ 16 h 16"/>
                <a:gd name="T4" fmla="*/ 43 w 43"/>
                <a:gd name="T5" fmla="*/ 0 h 16"/>
                <a:gd name="T6" fmla="*/ 43 w 43"/>
                <a:gd name="T7" fmla="*/ 0 h 16"/>
                <a:gd name="T8" fmla="*/ 41 w 43"/>
                <a:gd name="T9" fmla="*/ 0 h 16"/>
                <a:gd name="T10" fmla="*/ 0 60000 65536"/>
                <a:gd name="T11" fmla="*/ 0 60000 65536"/>
                <a:gd name="T12" fmla="*/ 0 60000 65536"/>
                <a:gd name="T13" fmla="*/ 0 60000 65536"/>
                <a:gd name="T14" fmla="*/ 0 60000 65536"/>
                <a:gd name="T15" fmla="*/ 0 w 43"/>
                <a:gd name="T16" fmla="*/ 0 h 16"/>
                <a:gd name="T17" fmla="*/ 43 w 43"/>
                <a:gd name="T18" fmla="*/ 16 h 16"/>
              </a:gdLst>
              <a:ahLst/>
              <a:cxnLst>
                <a:cxn ang="T10">
                  <a:pos x="T0" y="T1"/>
                </a:cxn>
                <a:cxn ang="T11">
                  <a:pos x="T2" y="T3"/>
                </a:cxn>
                <a:cxn ang="T12">
                  <a:pos x="T4" y="T5"/>
                </a:cxn>
                <a:cxn ang="T13">
                  <a:pos x="T6" y="T7"/>
                </a:cxn>
                <a:cxn ang="T14">
                  <a:pos x="T8" y="T9"/>
                </a:cxn>
              </a:cxnLst>
              <a:rect l="T15" t="T16" r="T17" b="T18"/>
              <a:pathLst>
                <a:path w="43" h="16">
                  <a:moveTo>
                    <a:pt x="41" y="0"/>
                  </a:moveTo>
                  <a:lnTo>
                    <a:pt x="0" y="16"/>
                  </a:lnTo>
                  <a:lnTo>
                    <a:pt x="43" y="0"/>
                  </a:lnTo>
                  <a:lnTo>
                    <a:pt x="41" y="0"/>
                  </a:lnTo>
                  <a:close/>
                </a:path>
              </a:pathLst>
            </a:custGeom>
            <a:solidFill>
              <a:srgbClr val="4D99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44" name="Freeform 70"/>
            <p:cNvSpPr>
              <a:spLocks/>
            </p:cNvSpPr>
            <p:nvPr/>
          </p:nvSpPr>
          <p:spPr bwMode="auto">
            <a:xfrm>
              <a:off x="3482" y="4293"/>
              <a:ext cx="6" cy="28"/>
            </a:xfrm>
            <a:custGeom>
              <a:avLst/>
              <a:gdLst>
                <a:gd name="T0" fmla="*/ 7 w 7"/>
                <a:gd name="T1" fmla="*/ 28 h 28"/>
                <a:gd name="T2" fmla="*/ 0 w 7"/>
                <a:gd name="T3" fmla="*/ 28 h 28"/>
                <a:gd name="T4" fmla="*/ 0 w 7"/>
                <a:gd name="T5" fmla="*/ 0 h 28"/>
                <a:gd name="T6" fmla="*/ 2 w 7"/>
                <a:gd name="T7" fmla="*/ 4 h 28"/>
                <a:gd name="T8" fmla="*/ 4 w 7"/>
                <a:gd name="T9" fmla="*/ 5 h 28"/>
                <a:gd name="T10" fmla="*/ 7 w 7"/>
                <a:gd name="T11" fmla="*/ 9 h 28"/>
                <a:gd name="T12" fmla="*/ 7 w 7"/>
                <a:gd name="T13" fmla="*/ 11 h 28"/>
                <a:gd name="T14" fmla="*/ 7 w 7"/>
                <a:gd name="T15" fmla="*/ 14 h 28"/>
                <a:gd name="T16" fmla="*/ 7 w 7"/>
                <a:gd name="T17" fmla="*/ 18 h 28"/>
                <a:gd name="T18" fmla="*/ 7 w 7"/>
                <a:gd name="T19" fmla="*/ 19 h 28"/>
                <a:gd name="T20" fmla="*/ 7 w 7"/>
                <a:gd name="T21" fmla="*/ 23 h 28"/>
                <a:gd name="T22" fmla="*/ 7 w 7"/>
                <a:gd name="T23" fmla="*/ 26 h 28"/>
                <a:gd name="T24" fmla="*/ 7 w 7"/>
                <a:gd name="T25" fmla="*/ 28 h 28"/>
                <a:gd name="T26" fmla="*/ 7 w 7"/>
                <a:gd name="T27" fmla="*/ 28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28"/>
                <a:gd name="T44" fmla="*/ 7 w 7"/>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28">
                  <a:moveTo>
                    <a:pt x="7" y="28"/>
                  </a:moveTo>
                  <a:lnTo>
                    <a:pt x="0" y="28"/>
                  </a:lnTo>
                  <a:lnTo>
                    <a:pt x="0" y="0"/>
                  </a:lnTo>
                  <a:lnTo>
                    <a:pt x="2" y="4"/>
                  </a:lnTo>
                  <a:lnTo>
                    <a:pt x="4" y="5"/>
                  </a:lnTo>
                  <a:lnTo>
                    <a:pt x="7" y="9"/>
                  </a:lnTo>
                  <a:lnTo>
                    <a:pt x="7" y="11"/>
                  </a:lnTo>
                  <a:lnTo>
                    <a:pt x="7" y="14"/>
                  </a:lnTo>
                  <a:lnTo>
                    <a:pt x="7" y="18"/>
                  </a:lnTo>
                  <a:lnTo>
                    <a:pt x="7" y="19"/>
                  </a:lnTo>
                  <a:lnTo>
                    <a:pt x="7" y="23"/>
                  </a:lnTo>
                  <a:lnTo>
                    <a:pt x="7" y="26"/>
                  </a:lnTo>
                  <a:lnTo>
                    <a:pt x="7" y="28"/>
                  </a:lnTo>
                  <a:close/>
                </a:path>
              </a:pathLst>
            </a:custGeom>
            <a:solidFill>
              <a:srgbClr val="33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45" name="Freeform 71"/>
            <p:cNvSpPr>
              <a:spLocks/>
            </p:cNvSpPr>
            <p:nvPr/>
          </p:nvSpPr>
          <p:spPr bwMode="auto">
            <a:xfrm>
              <a:off x="1949" y="4422"/>
              <a:ext cx="13" cy="21"/>
            </a:xfrm>
            <a:custGeom>
              <a:avLst/>
              <a:gdLst>
                <a:gd name="T0" fmla="*/ 5 w 12"/>
                <a:gd name="T1" fmla="*/ 19 h 21"/>
                <a:gd name="T2" fmla="*/ 0 w 12"/>
                <a:gd name="T3" fmla="*/ 0 h 21"/>
                <a:gd name="T4" fmla="*/ 12 w 12"/>
                <a:gd name="T5" fmla="*/ 9 h 21"/>
                <a:gd name="T6" fmla="*/ 7 w 12"/>
                <a:gd name="T7" fmla="*/ 21 h 21"/>
                <a:gd name="T8" fmla="*/ 7 w 12"/>
                <a:gd name="T9" fmla="*/ 21 h 21"/>
                <a:gd name="T10" fmla="*/ 5 w 12"/>
                <a:gd name="T11" fmla="*/ 19 h 21"/>
                <a:gd name="T12" fmla="*/ 0 60000 65536"/>
                <a:gd name="T13" fmla="*/ 0 60000 65536"/>
                <a:gd name="T14" fmla="*/ 0 60000 65536"/>
                <a:gd name="T15" fmla="*/ 0 60000 65536"/>
                <a:gd name="T16" fmla="*/ 0 60000 65536"/>
                <a:gd name="T17" fmla="*/ 0 60000 65536"/>
                <a:gd name="T18" fmla="*/ 0 w 12"/>
                <a:gd name="T19" fmla="*/ 0 h 21"/>
                <a:gd name="T20" fmla="*/ 12 w 12"/>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2" h="21">
                  <a:moveTo>
                    <a:pt x="5" y="19"/>
                  </a:moveTo>
                  <a:lnTo>
                    <a:pt x="0" y="0"/>
                  </a:lnTo>
                  <a:lnTo>
                    <a:pt x="12" y="9"/>
                  </a:lnTo>
                  <a:lnTo>
                    <a:pt x="7" y="21"/>
                  </a:lnTo>
                  <a:lnTo>
                    <a:pt x="5" y="19"/>
                  </a:lnTo>
                  <a:close/>
                </a:path>
              </a:pathLst>
            </a:custGeom>
            <a:solidFill>
              <a:srgbClr val="4D99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46" name="Freeform 72"/>
            <p:cNvSpPr>
              <a:spLocks/>
            </p:cNvSpPr>
            <p:nvPr/>
          </p:nvSpPr>
          <p:spPr bwMode="auto">
            <a:xfrm>
              <a:off x="853" y="2488"/>
              <a:ext cx="186" cy="128"/>
            </a:xfrm>
            <a:custGeom>
              <a:avLst/>
              <a:gdLst>
                <a:gd name="T0" fmla="*/ 0 w 186"/>
                <a:gd name="T1" fmla="*/ 104 h 128"/>
                <a:gd name="T2" fmla="*/ 89 w 186"/>
                <a:gd name="T3" fmla="*/ 0 h 128"/>
                <a:gd name="T4" fmla="*/ 125 w 186"/>
                <a:gd name="T5" fmla="*/ 11 h 128"/>
                <a:gd name="T6" fmla="*/ 92 w 186"/>
                <a:gd name="T7" fmla="*/ 50 h 128"/>
                <a:gd name="T8" fmla="*/ 116 w 186"/>
                <a:gd name="T9" fmla="*/ 57 h 128"/>
                <a:gd name="T10" fmla="*/ 150 w 186"/>
                <a:gd name="T11" fmla="*/ 16 h 128"/>
                <a:gd name="T12" fmla="*/ 186 w 186"/>
                <a:gd name="T13" fmla="*/ 27 h 128"/>
                <a:gd name="T14" fmla="*/ 99 w 186"/>
                <a:gd name="T15" fmla="*/ 128 h 128"/>
                <a:gd name="T16" fmla="*/ 63 w 186"/>
                <a:gd name="T17" fmla="*/ 120 h 128"/>
                <a:gd name="T18" fmla="*/ 99 w 186"/>
                <a:gd name="T19" fmla="*/ 78 h 128"/>
                <a:gd name="T20" fmla="*/ 72 w 186"/>
                <a:gd name="T21" fmla="*/ 71 h 128"/>
                <a:gd name="T22" fmla="*/ 36 w 186"/>
                <a:gd name="T23" fmla="*/ 113 h 128"/>
                <a:gd name="T24" fmla="*/ 3 w 186"/>
                <a:gd name="T25" fmla="*/ 104 h 128"/>
                <a:gd name="T26" fmla="*/ 3 w 186"/>
                <a:gd name="T27" fmla="*/ 104 h 128"/>
                <a:gd name="T28" fmla="*/ 0 w 186"/>
                <a:gd name="T29" fmla="*/ 104 h 1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6"/>
                <a:gd name="T46" fmla="*/ 0 h 128"/>
                <a:gd name="T47" fmla="*/ 186 w 186"/>
                <a:gd name="T48" fmla="*/ 128 h 1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6" h="128">
                  <a:moveTo>
                    <a:pt x="0" y="104"/>
                  </a:moveTo>
                  <a:lnTo>
                    <a:pt x="89" y="0"/>
                  </a:lnTo>
                  <a:lnTo>
                    <a:pt x="125" y="11"/>
                  </a:lnTo>
                  <a:lnTo>
                    <a:pt x="92" y="50"/>
                  </a:lnTo>
                  <a:lnTo>
                    <a:pt x="116" y="57"/>
                  </a:lnTo>
                  <a:lnTo>
                    <a:pt x="150" y="16"/>
                  </a:lnTo>
                  <a:lnTo>
                    <a:pt x="186" y="27"/>
                  </a:lnTo>
                  <a:lnTo>
                    <a:pt x="99" y="128"/>
                  </a:lnTo>
                  <a:lnTo>
                    <a:pt x="63" y="120"/>
                  </a:lnTo>
                  <a:lnTo>
                    <a:pt x="99" y="78"/>
                  </a:lnTo>
                  <a:lnTo>
                    <a:pt x="72" y="71"/>
                  </a:lnTo>
                  <a:lnTo>
                    <a:pt x="36" y="113"/>
                  </a:lnTo>
                  <a:lnTo>
                    <a:pt x="3" y="104"/>
                  </a:lnTo>
                  <a:lnTo>
                    <a:pt x="0" y="104"/>
                  </a:lnTo>
                  <a:close/>
                </a:path>
              </a:pathLst>
            </a:custGeom>
            <a:solidFill>
              <a:srgbClr val="E2FF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47" name="Freeform 73"/>
            <p:cNvSpPr>
              <a:spLocks/>
            </p:cNvSpPr>
            <p:nvPr/>
          </p:nvSpPr>
          <p:spPr bwMode="auto">
            <a:xfrm>
              <a:off x="983" y="2525"/>
              <a:ext cx="154" cy="117"/>
            </a:xfrm>
            <a:custGeom>
              <a:avLst/>
              <a:gdLst>
                <a:gd name="T0" fmla="*/ 109 w 155"/>
                <a:gd name="T1" fmla="*/ 88 h 116"/>
                <a:gd name="T2" fmla="*/ 104 w 155"/>
                <a:gd name="T3" fmla="*/ 95 h 116"/>
                <a:gd name="T4" fmla="*/ 99 w 155"/>
                <a:gd name="T5" fmla="*/ 100 h 116"/>
                <a:gd name="T6" fmla="*/ 92 w 155"/>
                <a:gd name="T7" fmla="*/ 105 h 116"/>
                <a:gd name="T8" fmla="*/ 85 w 155"/>
                <a:gd name="T9" fmla="*/ 109 h 116"/>
                <a:gd name="T10" fmla="*/ 77 w 155"/>
                <a:gd name="T11" fmla="*/ 112 h 116"/>
                <a:gd name="T12" fmla="*/ 70 w 155"/>
                <a:gd name="T13" fmla="*/ 114 h 116"/>
                <a:gd name="T14" fmla="*/ 61 w 155"/>
                <a:gd name="T15" fmla="*/ 116 h 116"/>
                <a:gd name="T16" fmla="*/ 53 w 155"/>
                <a:gd name="T17" fmla="*/ 114 h 116"/>
                <a:gd name="T18" fmla="*/ 41 w 155"/>
                <a:gd name="T19" fmla="*/ 114 h 116"/>
                <a:gd name="T20" fmla="*/ 32 w 155"/>
                <a:gd name="T21" fmla="*/ 112 h 116"/>
                <a:gd name="T22" fmla="*/ 22 w 155"/>
                <a:gd name="T23" fmla="*/ 109 h 116"/>
                <a:gd name="T24" fmla="*/ 15 w 155"/>
                <a:gd name="T25" fmla="*/ 105 h 116"/>
                <a:gd name="T26" fmla="*/ 8 w 155"/>
                <a:gd name="T27" fmla="*/ 102 h 116"/>
                <a:gd name="T28" fmla="*/ 3 w 155"/>
                <a:gd name="T29" fmla="*/ 97 h 116"/>
                <a:gd name="T30" fmla="*/ 0 w 155"/>
                <a:gd name="T31" fmla="*/ 93 h 116"/>
                <a:gd name="T32" fmla="*/ 0 w 155"/>
                <a:gd name="T33" fmla="*/ 88 h 116"/>
                <a:gd name="T34" fmla="*/ 0 w 155"/>
                <a:gd name="T35" fmla="*/ 83 h 116"/>
                <a:gd name="T36" fmla="*/ 3 w 155"/>
                <a:gd name="T37" fmla="*/ 77 h 116"/>
                <a:gd name="T38" fmla="*/ 8 w 155"/>
                <a:gd name="T39" fmla="*/ 70 h 116"/>
                <a:gd name="T40" fmla="*/ 12 w 155"/>
                <a:gd name="T41" fmla="*/ 63 h 116"/>
                <a:gd name="T42" fmla="*/ 48 w 155"/>
                <a:gd name="T43" fmla="*/ 21 h 116"/>
                <a:gd name="T44" fmla="*/ 53 w 155"/>
                <a:gd name="T45" fmla="*/ 16 h 116"/>
                <a:gd name="T46" fmla="*/ 58 w 155"/>
                <a:gd name="T47" fmla="*/ 11 h 116"/>
                <a:gd name="T48" fmla="*/ 65 w 155"/>
                <a:gd name="T49" fmla="*/ 7 h 116"/>
                <a:gd name="T50" fmla="*/ 73 w 155"/>
                <a:gd name="T51" fmla="*/ 4 h 116"/>
                <a:gd name="T52" fmla="*/ 80 w 155"/>
                <a:gd name="T53" fmla="*/ 2 h 116"/>
                <a:gd name="T54" fmla="*/ 87 w 155"/>
                <a:gd name="T55" fmla="*/ 0 h 116"/>
                <a:gd name="T56" fmla="*/ 97 w 155"/>
                <a:gd name="T57" fmla="*/ 0 h 116"/>
                <a:gd name="T58" fmla="*/ 104 w 155"/>
                <a:gd name="T59" fmla="*/ 0 h 116"/>
                <a:gd name="T60" fmla="*/ 114 w 155"/>
                <a:gd name="T61" fmla="*/ 2 h 116"/>
                <a:gd name="T62" fmla="*/ 123 w 155"/>
                <a:gd name="T63" fmla="*/ 4 h 116"/>
                <a:gd name="T64" fmla="*/ 133 w 155"/>
                <a:gd name="T65" fmla="*/ 6 h 116"/>
                <a:gd name="T66" fmla="*/ 140 w 155"/>
                <a:gd name="T67" fmla="*/ 9 h 116"/>
                <a:gd name="T68" fmla="*/ 145 w 155"/>
                <a:gd name="T69" fmla="*/ 13 h 116"/>
                <a:gd name="T70" fmla="*/ 150 w 155"/>
                <a:gd name="T71" fmla="*/ 16 h 116"/>
                <a:gd name="T72" fmla="*/ 152 w 155"/>
                <a:gd name="T73" fmla="*/ 21 h 116"/>
                <a:gd name="T74" fmla="*/ 155 w 155"/>
                <a:gd name="T75" fmla="*/ 25 h 116"/>
                <a:gd name="T76" fmla="*/ 155 w 155"/>
                <a:gd name="T77" fmla="*/ 30 h 116"/>
                <a:gd name="T78" fmla="*/ 152 w 155"/>
                <a:gd name="T79" fmla="*/ 35 h 116"/>
                <a:gd name="T80" fmla="*/ 150 w 155"/>
                <a:gd name="T81" fmla="*/ 41 h 116"/>
                <a:gd name="T82" fmla="*/ 145 w 155"/>
                <a:gd name="T83" fmla="*/ 48 h 116"/>
                <a:gd name="T84" fmla="*/ 111 w 155"/>
                <a:gd name="T85" fmla="*/ 88 h 116"/>
                <a:gd name="T86" fmla="*/ 111 w 155"/>
                <a:gd name="T87" fmla="*/ 88 h 116"/>
                <a:gd name="T88" fmla="*/ 109 w 155"/>
                <a:gd name="T89" fmla="*/ 88 h 1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5"/>
                <a:gd name="T136" fmla="*/ 0 h 116"/>
                <a:gd name="T137" fmla="*/ 155 w 155"/>
                <a:gd name="T138" fmla="*/ 116 h 1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5" h="116">
                  <a:moveTo>
                    <a:pt x="109" y="88"/>
                  </a:moveTo>
                  <a:lnTo>
                    <a:pt x="104" y="95"/>
                  </a:lnTo>
                  <a:lnTo>
                    <a:pt x="99" y="100"/>
                  </a:lnTo>
                  <a:lnTo>
                    <a:pt x="92" y="105"/>
                  </a:lnTo>
                  <a:lnTo>
                    <a:pt x="85" y="109"/>
                  </a:lnTo>
                  <a:lnTo>
                    <a:pt x="77" y="112"/>
                  </a:lnTo>
                  <a:lnTo>
                    <a:pt x="70" y="114"/>
                  </a:lnTo>
                  <a:lnTo>
                    <a:pt x="61" y="116"/>
                  </a:lnTo>
                  <a:lnTo>
                    <a:pt x="53" y="114"/>
                  </a:lnTo>
                  <a:lnTo>
                    <a:pt x="41" y="114"/>
                  </a:lnTo>
                  <a:lnTo>
                    <a:pt x="32" y="112"/>
                  </a:lnTo>
                  <a:lnTo>
                    <a:pt x="22" y="109"/>
                  </a:lnTo>
                  <a:lnTo>
                    <a:pt x="15" y="105"/>
                  </a:lnTo>
                  <a:lnTo>
                    <a:pt x="8" y="102"/>
                  </a:lnTo>
                  <a:lnTo>
                    <a:pt x="3" y="97"/>
                  </a:lnTo>
                  <a:lnTo>
                    <a:pt x="0" y="93"/>
                  </a:lnTo>
                  <a:lnTo>
                    <a:pt x="0" y="88"/>
                  </a:lnTo>
                  <a:lnTo>
                    <a:pt x="0" y="83"/>
                  </a:lnTo>
                  <a:lnTo>
                    <a:pt x="3" y="77"/>
                  </a:lnTo>
                  <a:lnTo>
                    <a:pt x="8" y="70"/>
                  </a:lnTo>
                  <a:lnTo>
                    <a:pt x="12" y="63"/>
                  </a:lnTo>
                  <a:lnTo>
                    <a:pt x="48" y="21"/>
                  </a:lnTo>
                  <a:lnTo>
                    <a:pt x="53" y="16"/>
                  </a:lnTo>
                  <a:lnTo>
                    <a:pt x="58" y="11"/>
                  </a:lnTo>
                  <a:lnTo>
                    <a:pt x="65" y="7"/>
                  </a:lnTo>
                  <a:lnTo>
                    <a:pt x="73" y="4"/>
                  </a:lnTo>
                  <a:lnTo>
                    <a:pt x="80" y="2"/>
                  </a:lnTo>
                  <a:lnTo>
                    <a:pt x="87" y="0"/>
                  </a:lnTo>
                  <a:lnTo>
                    <a:pt x="97" y="0"/>
                  </a:lnTo>
                  <a:lnTo>
                    <a:pt x="104" y="0"/>
                  </a:lnTo>
                  <a:lnTo>
                    <a:pt x="114" y="2"/>
                  </a:lnTo>
                  <a:lnTo>
                    <a:pt x="123" y="4"/>
                  </a:lnTo>
                  <a:lnTo>
                    <a:pt x="133" y="6"/>
                  </a:lnTo>
                  <a:lnTo>
                    <a:pt x="140" y="9"/>
                  </a:lnTo>
                  <a:lnTo>
                    <a:pt x="145" y="13"/>
                  </a:lnTo>
                  <a:lnTo>
                    <a:pt x="150" y="16"/>
                  </a:lnTo>
                  <a:lnTo>
                    <a:pt x="152" y="21"/>
                  </a:lnTo>
                  <a:lnTo>
                    <a:pt x="155" y="25"/>
                  </a:lnTo>
                  <a:lnTo>
                    <a:pt x="155" y="30"/>
                  </a:lnTo>
                  <a:lnTo>
                    <a:pt x="152" y="35"/>
                  </a:lnTo>
                  <a:lnTo>
                    <a:pt x="150" y="41"/>
                  </a:lnTo>
                  <a:lnTo>
                    <a:pt x="145" y="48"/>
                  </a:lnTo>
                  <a:lnTo>
                    <a:pt x="111" y="88"/>
                  </a:lnTo>
                  <a:lnTo>
                    <a:pt x="109" y="88"/>
                  </a:lnTo>
                  <a:close/>
                </a:path>
              </a:pathLst>
            </a:custGeom>
            <a:solidFill>
              <a:srgbClr val="E2FF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48" name="Freeform 74"/>
            <p:cNvSpPr>
              <a:spLocks/>
            </p:cNvSpPr>
            <p:nvPr/>
          </p:nvSpPr>
          <p:spPr bwMode="auto">
            <a:xfrm>
              <a:off x="1024" y="2546"/>
              <a:ext cx="72" cy="72"/>
            </a:xfrm>
            <a:custGeom>
              <a:avLst/>
              <a:gdLst>
                <a:gd name="T0" fmla="*/ 65 w 73"/>
                <a:gd name="T1" fmla="*/ 18 h 72"/>
                <a:gd name="T2" fmla="*/ 68 w 73"/>
                <a:gd name="T3" fmla="*/ 16 h 72"/>
                <a:gd name="T4" fmla="*/ 70 w 73"/>
                <a:gd name="T5" fmla="*/ 14 h 72"/>
                <a:gd name="T6" fmla="*/ 73 w 73"/>
                <a:gd name="T7" fmla="*/ 13 h 72"/>
                <a:gd name="T8" fmla="*/ 73 w 73"/>
                <a:gd name="T9" fmla="*/ 11 h 72"/>
                <a:gd name="T10" fmla="*/ 73 w 73"/>
                <a:gd name="T11" fmla="*/ 9 h 72"/>
                <a:gd name="T12" fmla="*/ 73 w 73"/>
                <a:gd name="T13" fmla="*/ 7 h 72"/>
                <a:gd name="T14" fmla="*/ 73 w 73"/>
                <a:gd name="T15" fmla="*/ 6 h 72"/>
                <a:gd name="T16" fmla="*/ 70 w 73"/>
                <a:gd name="T17" fmla="*/ 4 h 72"/>
                <a:gd name="T18" fmla="*/ 70 w 73"/>
                <a:gd name="T19" fmla="*/ 2 h 72"/>
                <a:gd name="T20" fmla="*/ 65 w 73"/>
                <a:gd name="T21" fmla="*/ 0 h 72"/>
                <a:gd name="T22" fmla="*/ 63 w 73"/>
                <a:gd name="T23" fmla="*/ 0 h 72"/>
                <a:gd name="T24" fmla="*/ 61 w 73"/>
                <a:gd name="T25" fmla="*/ 0 h 72"/>
                <a:gd name="T26" fmla="*/ 56 w 73"/>
                <a:gd name="T27" fmla="*/ 0 h 72"/>
                <a:gd name="T28" fmla="*/ 53 w 73"/>
                <a:gd name="T29" fmla="*/ 2 h 72"/>
                <a:gd name="T30" fmla="*/ 51 w 73"/>
                <a:gd name="T31" fmla="*/ 2 h 72"/>
                <a:gd name="T32" fmla="*/ 48 w 73"/>
                <a:gd name="T33" fmla="*/ 4 h 72"/>
                <a:gd name="T34" fmla="*/ 46 w 73"/>
                <a:gd name="T35" fmla="*/ 6 h 72"/>
                <a:gd name="T36" fmla="*/ 46 w 73"/>
                <a:gd name="T37" fmla="*/ 7 h 72"/>
                <a:gd name="T38" fmla="*/ 44 w 73"/>
                <a:gd name="T39" fmla="*/ 9 h 72"/>
                <a:gd name="T40" fmla="*/ 41 w 73"/>
                <a:gd name="T41" fmla="*/ 11 h 72"/>
                <a:gd name="T42" fmla="*/ 5 w 73"/>
                <a:gd name="T43" fmla="*/ 55 h 72"/>
                <a:gd name="T44" fmla="*/ 5 w 73"/>
                <a:gd name="T45" fmla="*/ 56 h 72"/>
                <a:gd name="T46" fmla="*/ 3 w 73"/>
                <a:gd name="T47" fmla="*/ 58 h 72"/>
                <a:gd name="T48" fmla="*/ 3 w 73"/>
                <a:gd name="T49" fmla="*/ 60 h 72"/>
                <a:gd name="T50" fmla="*/ 0 w 73"/>
                <a:gd name="T51" fmla="*/ 62 h 72"/>
                <a:gd name="T52" fmla="*/ 0 w 73"/>
                <a:gd name="T53" fmla="*/ 63 h 72"/>
                <a:gd name="T54" fmla="*/ 0 w 73"/>
                <a:gd name="T55" fmla="*/ 67 h 72"/>
                <a:gd name="T56" fmla="*/ 0 w 73"/>
                <a:gd name="T57" fmla="*/ 69 h 72"/>
                <a:gd name="T58" fmla="*/ 3 w 73"/>
                <a:gd name="T59" fmla="*/ 70 h 72"/>
                <a:gd name="T60" fmla="*/ 3 w 73"/>
                <a:gd name="T61" fmla="*/ 70 h 72"/>
                <a:gd name="T62" fmla="*/ 7 w 73"/>
                <a:gd name="T63" fmla="*/ 72 h 72"/>
                <a:gd name="T64" fmla="*/ 10 w 73"/>
                <a:gd name="T65" fmla="*/ 72 h 72"/>
                <a:gd name="T66" fmla="*/ 12 w 73"/>
                <a:gd name="T67" fmla="*/ 72 h 72"/>
                <a:gd name="T68" fmla="*/ 17 w 73"/>
                <a:gd name="T69" fmla="*/ 72 h 72"/>
                <a:gd name="T70" fmla="*/ 20 w 73"/>
                <a:gd name="T71" fmla="*/ 70 h 72"/>
                <a:gd name="T72" fmla="*/ 22 w 73"/>
                <a:gd name="T73" fmla="*/ 70 h 72"/>
                <a:gd name="T74" fmla="*/ 24 w 73"/>
                <a:gd name="T75" fmla="*/ 69 h 72"/>
                <a:gd name="T76" fmla="*/ 27 w 73"/>
                <a:gd name="T77" fmla="*/ 67 h 72"/>
                <a:gd name="T78" fmla="*/ 29 w 73"/>
                <a:gd name="T79" fmla="*/ 65 h 72"/>
                <a:gd name="T80" fmla="*/ 29 w 73"/>
                <a:gd name="T81" fmla="*/ 62 h 72"/>
                <a:gd name="T82" fmla="*/ 32 w 73"/>
                <a:gd name="T83" fmla="*/ 60 h 72"/>
                <a:gd name="T84" fmla="*/ 68 w 73"/>
                <a:gd name="T85" fmla="*/ 18 h 72"/>
                <a:gd name="T86" fmla="*/ 68 w 73"/>
                <a:gd name="T87" fmla="*/ 18 h 72"/>
                <a:gd name="T88" fmla="*/ 65 w 73"/>
                <a:gd name="T89" fmla="*/ 18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3"/>
                <a:gd name="T136" fmla="*/ 0 h 72"/>
                <a:gd name="T137" fmla="*/ 73 w 73"/>
                <a:gd name="T138" fmla="*/ 72 h 7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3" h="72">
                  <a:moveTo>
                    <a:pt x="65" y="18"/>
                  </a:moveTo>
                  <a:lnTo>
                    <a:pt x="68" y="16"/>
                  </a:lnTo>
                  <a:lnTo>
                    <a:pt x="70" y="14"/>
                  </a:lnTo>
                  <a:lnTo>
                    <a:pt x="73" y="13"/>
                  </a:lnTo>
                  <a:lnTo>
                    <a:pt x="73" y="11"/>
                  </a:lnTo>
                  <a:lnTo>
                    <a:pt x="73" y="9"/>
                  </a:lnTo>
                  <a:lnTo>
                    <a:pt x="73" y="7"/>
                  </a:lnTo>
                  <a:lnTo>
                    <a:pt x="73" y="6"/>
                  </a:lnTo>
                  <a:lnTo>
                    <a:pt x="70" y="4"/>
                  </a:lnTo>
                  <a:lnTo>
                    <a:pt x="70" y="2"/>
                  </a:lnTo>
                  <a:lnTo>
                    <a:pt x="65" y="0"/>
                  </a:lnTo>
                  <a:lnTo>
                    <a:pt x="63" y="0"/>
                  </a:lnTo>
                  <a:lnTo>
                    <a:pt x="61" y="0"/>
                  </a:lnTo>
                  <a:lnTo>
                    <a:pt x="56" y="0"/>
                  </a:lnTo>
                  <a:lnTo>
                    <a:pt x="53" y="2"/>
                  </a:lnTo>
                  <a:lnTo>
                    <a:pt x="51" y="2"/>
                  </a:lnTo>
                  <a:lnTo>
                    <a:pt x="48" y="4"/>
                  </a:lnTo>
                  <a:lnTo>
                    <a:pt x="46" y="6"/>
                  </a:lnTo>
                  <a:lnTo>
                    <a:pt x="46" y="7"/>
                  </a:lnTo>
                  <a:lnTo>
                    <a:pt x="44" y="9"/>
                  </a:lnTo>
                  <a:lnTo>
                    <a:pt x="41" y="11"/>
                  </a:lnTo>
                  <a:lnTo>
                    <a:pt x="5" y="55"/>
                  </a:lnTo>
                  <a:lnTo>
                    <a:pt x="5" y="56"/>
                  </a:lnTo>
                  <a:lnTo>
                    <a:pt x="3" y="58"/>
                  </a:lnTo>
                  <a:lnTo>
                    <a:pt x="3" y="60"/>
                  </a:lnTo>
                  <a:lnTo>
                    <a:pt x="0" y="62"/>
                  </a:lnTo>
                  <a:lnTo>
                    <a:pt x="0" y="63"/>
                  </a:lnTo>
                  <a:lnTo>
                    <a:pt x="0" y="67"/>
                  </a:lnTo>
                  <a:lnTo>
                    <a:pt x="0" y="69"/>
                  </a:lnTo>
                  <a:lnTo>
                    <a:pt x="3" y="70"/>
                  </a:lnTo>
                  <a:lnTo>
                    <a:pt x="7" y="72"/>
                  </a:lnTo>
                  <a:lnTo>
                    <a:pt x="10" y="72"/>
                  </a:lnTo>
                  <a:lnTo>
                    <a:pt x="12" y="72"/>
                  </a:lnTo>
                  <a:lnTo>
                    <a:pt x="17" y="72"/>
                  </a:lnTo>
                  <a:lnTo>
                    <a:pt x="20" y="70"/>
                  </a:lnTo>
                  <a:lnTo>
                    <a:pt x="22" y="70"/>
                  </a:lnTo>
                  <a:lnTo>
                    <a:pt x="24" y="69"/>
                  </a:lnTo>
                  <a:lnTo>
                    <a:pt x="27" y="67"/>
                  </a:lnTo>
                  <a:lnTo>
                    <a:pt x="29" y="65"/>
                  </a:lnTo>
                  <a:lnTo>
                    <a:pt x="29" y="62"/>
                  </a:lnTo>
                  <a:lnTo>
                    <a:pt x="32" y="60"/>
                  </a:lnTo>
                  <a:lnTo>
                    <a:pt x="68" y="18"/>
                  </a:lnTo>
                  <a:lnTo>
                    <a:pt x="65" y="18"/>
                  </a:lnTo>
                  <a:close/>
                </a:path>
              </a:pathLst>
            </a:custGeom>
            <a:solidFill>
              <a:srgbClr val="6AA4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49" name="Freeform 75"/>
            <p:cNvSpPr>
              <a:spLocks/>
            </p:cNvSpPr>
            <p:nvPr/>
          </p:nvSpPr>
          <p:spPr bwMode="auto">
            <a:xfrm>
              <a:off x="1080" y="2549"/>
              <a:ext cx="125" cy="123"/>
            </a:xfrm>
            <a:custGeom>
              <a:avLst/>
              <a:gdLst>
                <a:gd name="T0" fmla="*/ 0 w 125"/>
                <a:gd name="T1" fmla="*/ 102 h 123"/>
                <a:gd name="T2" fmla="*/ 89 w 125"/>
                <a:gd name="T3" fmla="*/ 0 h 123"/>
                <a:gd name="T4" fmla="*/ 125 w 125"/>
                <a:gd name="T5" fmla="*/ 9 h 123"/>
                <a:gd name="T6" fmla="*/ 55 w 125"/>
                <a:gd name="T7" fmla="*/ 91 h 123"/>
                <a:gd name="T8" fmla="*/ 99 w 125"/>
                <a:gd name="T9" fmla="*/ 103 h 123"/>
                <a:gd name="T10" fmla="*/ 82 w 125"/>
                <a:gd name="T11" fmla="*/ 123 h 123"/>
                <a:gd name="T12" fmla="*/ 2 w 125"/>
                <a:gd name="T13" fmla="*/ 103 h 123"/>
                <a:gd name="T14" fmla="*/ 2 w 125"/>
                <a:gd name="T15" fmla="*/ 103 h 123"/>
                <a:gd name="T16" fmla="*/ 0 w 125"/>
                <a:gd name="T17" fmla="*/ 102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123"/>
                <a:gd name="T29" fmla="*/ 125 w 125"/>
                <a:gd name="T30" fmla="*/ 123 h 1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123">
                  <a:moveTo>
                    <a:pt x="0" y="102"/>
                  </a:moveTo>
                  <a:lnTo>
                    <a:pt x="89" y="0"/>
                  </a:lnTo>
                  <a:lnTo>
                    <a:pt x="125" y="9"/>
                  </a:lnTo>
                  <a:lnTo>
                    <a:pt x="55" y="91"/>
                  </a:lnTo>
                  <a:lnTo>
                    <a:pt x="99" y="103"/>
                  </a:lnTo>
                  <a:lnTo>
                    <a:pt x="82" y="123"/>
                  </a:lnTo>
                  <a:lnTo>
                    <a:pt x="2" y="103"/>
                  </a:lnTo>
                  <a:lnTo>
                    <a:pt x="0" y="102"/>
                  </a:lnTo>
                  <a:close/>
                </a:path>
              </a:pathLst>
            </a:custGeom>
            <a:solidFill>
              <a:srgbClr val="E2FF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50" name="Freeform 76"/>
            <p:cNvSpPr>
              <a:spLocks/>
            </p:cNvSpPr>
            <p:nvPr/>
          </p:nvSpPr>
          <p:spPr bwMode="auto">
            <a:xfrm>
              <a:off x="1182" y="2563"/>
              <a:ext cx="162" cy="123"/>
            </a:xfrm>
            <a:custGeom>
              <a:avLst/>
              <a:gdLst>
                <a:gd name="T0" fmla="*/ 77 w 162"/>
                <a:gd name="T1" fmla="*/ 47 h 122"/>
                <a:gd name="T2" fmla="*/ 77 w 162"/>
                <a:gd name="T3" fmla="*/ 49 h 122"/>
                <a:gd name="T4" fmla="*/ 126 w 162"/>
                <a:gd name="T5" fmla="*/ 19 h 122"/>
                <a:gd name="T6" fmla="*/ 162 w 162"/>
                <a:gd name="T7" fmla="*/ 30 h 122"/>
                <a:gd name="T8" fmla="*/ 73 w 162"/>
                <a:gd name="T9" fmla="*/ 79 h 122"/>
                <a:gd name="T10" fmla="*/ 36 w 162"/>
                <a:gd name="T11" fmla="*/ 122 h 122"/>
                <a:gd name="T12" fmla="*/ 0 w 162"/>
                <a:gd name="T13" fmla="*/ 114 h 122"/>
                <a:gd name="T14" fmla="*/ 36 w 162"/>
                <a:gd name="T15" fmla="*/ 70 h 122"/>
                <a:gd name="T16" fmla="*/ 51 w 162"/>
                <a:gd name="T17" fmla="*/ 0 h 122"/>
                <a:gd name="T18" fmla="*/ 87 w 162"/>
                <a:gd name="T19" fmla="*/ 10 h 122"/>
                <a:gd name="T20" fmla="*/ 77 w 162"/>
                <a:gd name="T21" fmla="*/ 49 h 122"/>
                <a:gd name="T22" fmla="*/ 77 w 162"/>
                <a:gd name="T23" fmla="*/ 49 h 122"/>
                <a:gd name="T24" fmla="*/ 77 w 162"/>
                <a:gd name="T25" fmla="*/ 47 h 1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2"/>
                <a:gd name="T40" fmla="*/ 0 h 122"/>
                <a:gd name="T41" fmla="*/ 162 w 162"/>
                <a:gd name="T42" fmla="*/ 122 h 1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2" h="122">
                  <a:moveTo>
                    <a:pt x="77" y="47"/>
                  </a:moveTo>
                  <a:lnTo>
                    <a:pt x="77" y="49"/>
                  </a:lnTo>
                  <a:lnTo>
                    <a:pt x="126" y="19"/>
                  </a:lnTo>
                  <a:lnTo>
                    <a:pt x="162" y="30"/>
                  </a:lnTo>
                  <a:lnTo>
                    <a:pt x="73" y="79"/>
                  </a:lnTo>
                  <a:lnTo>
                    <a:pt x="36" y="122"/>
                  </a:lnTo>
                  <a:lnTo>
                    <a:pt x="0" y="114"/>
                  </a:lnTo>
                  <a:lnTo>
                    <a:pt x="36" y="70"/>
                  </a:lnTo>
                  <a:lnTo>
                    <a:pt x="51" y="0"/>
                  </a:lnTo>
                  <a:lnTo>
                    <a:pt x="87" y="10"/>
                  </a:lnTo>
                  <a:lnTo>
                    <a:pt x="77" y="49"/>
                  </a:lnTo>
                  <a:lnTo>
                    <a:pt x="77" y="47"/>
                  </a:lnTo>
                  <a:close/>
                </a:path>
              </a:pathLst>
            </a:custGeom>
            <a:solidFill>
              <a:srgbClr val="E2FF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51" name="Freeform 77"/>
            <p:cNvSpPr>
              <a:spLocks/>
            </p:cNvSpPr>
            <p:nvPr/>
          </p:nvSpPr>
          <p:spPr bwMode="auto">
            <a:xfrm>
              <a:off x="744" y="2609"/>
              <a:ext cx="167" cy="120"/>
            </a:xfrm>
            <a:custGeom>
              <a:avLst/>
              <a:gdLst>
                <a:gd name="T0" fmla="*/ 0 w 166"/>
                <a:gd name="T1" fmla="*/ 104 h 120"/>
                <a:gd name="T2" fmla="*/ 86 w 166"/>
                <a:gd name="T3" fmla="*/ 0 h 120"/>
                <a:gd name="T4" fmla="*/ 135 w 166"/>
                <a:gd name="T5" fmla="*/ 13 h 120"/>
                <a:gd name="T6" fmla="*/ 142 w 166"/>
                <a:gd name="T7" fmla="*/ 14 h 120"/>
                <a:gd name="T8" fmla="*/ 149 w 166"/>
                <a:gd name="T9" fmla="*/ 18 h 120"/>
                <a:gd name="T10" fmla="*/ 154 w 166"/>
                <a:gd name="T11" fmla="*/ 20 h 120"/>
                <a:gd name="T12" fmla="*/ 159 w 166"/>
                <a:gd name="T13" fmla="*/ 23 h 120"/>
                <a:gd name="T14" fmla="*/ 164 w 166"/>
                <a:gd name="T15" fmla="*/ 27 h 120"/>
                <a:gd name="T16" fmla="*/ 166 w 166"/>
                <a:gd name="T17" fmla="*/ 32 h 120"/>
                <a:gd name="T18" fmla="*/ 166 w 166"/>
                <a:gd name="T19" fmla="*/ 35 h 120"/>
                <a:gd name="T20" fmla="*/ 166 w 166"/>
                <a:gd name="T21" fmla="*/ 41 h 120"/>
                <a:gd name="T22" fmla="*/ 164 w 166"/>
                <a:gd name="T23" fmla="*/ 46 h 120"/>
                <a:gd name="T24" fmla="*/ 159 w 166"/>
                <a:gd name="T25" fmla="*/ 51 h 120"/>
                <a:gd name="T26" fmla="*/ 156 w 166"/>
                <a:gd name="T27" fmla="*/ 55 h 120"/>
                <a:gd name="T28" fmla="*/ 154 w 166"/>
                <a:gd name="T29" fmla="*/ 56 h 120"/>
                <a:gd name="T30" fmla="*/ 152 w 166"/>
                <a:gd name="T31" fmla="*/ 60 h 120"/>
                <a:gd name="T32" fmla="*/ 149 w 166"/>
                <a:gd name="T33" fmla="*/ 62 h 120"/>
                <a:gd name="T34" fmla="*/ 144 w 166"/>
                <a:gd name="T35" fmla="*/ 63 h 120"/>
                <a:gd name="T36" fmla="*/ 142 w 166"/>
                <a:gd name="T37" fmla="*/ 65 h 120"/>
                <a:gd name="T38" fmla="*/ 137 w 166"/>
                <a:gd name="T39" fmla="*/ 67 h 120"/>
                <a:gd name="T40" fmla="*/ 132 w 166"/>
                <a:gd name="T41" fmla="*/ 67 h 120"/>
                <a:gd name="T42" fmla="*/ 130 w 166"/>
                <a:gd name="T43" fmla="*/ 69 h 120"/>
                <a:gd name="T44" fmla="*/ 125 w 166"/>
                <a:gd name="T45" fmla="*/ 69 h 120"/>
                <a:gd name="T46" fmla="*/ 123 w 166"/>
                <a:gd name="T47" fmla="*/ 69 h 120"/>
                <a:gd name="T48" fmla="*/ 127 w 166"/>
                <a:gd name="T49" fmla="*/ 72 h 120"/>
                <a:gd name="T50" fmla="*/ 130 w 166"/>
                <a:gd name="T51" fmla="*/ 76 h 120"/>
                <a:gd name="T52" fmla="*/ 130 w 166"/>
                <a:gd name="T53" fmla="*/ 77 h 120"/>
                <a:gd name="T54" fmla="*/ 132 w 166"/>
                <a:gd name="T55" fmla="*/ 81 h 120"/>
                <a:gd name="T56" fmla="*/ 132 w 166"/>
                <a:gd name="T57" fmla="*/ 83 h 120"/>
                <a:gd name="T58" fmla="*/ 132 w 166"/>
                <a:gd name="T59" fmla="*/ 86 h 120"/>
                <a:gd name="T60" fmla="*/ 130 w 166"/>
                <a:gd name="T61" fmla="*/ 90 h 120"/>
                <a:gd name="T62" fmla="*/ 127 w 166"/>
                <a:gd name="T63" fmla="*/ 91 h 120"/>
                <a:gd name="T64" fmla="*/ 125 w 166"/>
                <a:gd name="T65" fmla="*/ 95 h 120"/>
                <a:gd name="T66" fmla="*/ 123 w 166"/>
                <a:gd name="T67" fmla="*/ 98 h 120"/>
                <a:gd name="T68" fmla="*/ 118 w 166"/>
                <a:gd name="T69" fmla="*/ 106 h 120"/>
                <a:gd name="T70" fmla="*/ 111 w 166"/>
                <a:gd name="T71" fmla="*/ 109 h 120"/>
                <a:gd name="T72" fmla="*/ 106 w 166"/>
                <a:gd name="T73" fmla="*/ 114 h 120"/>
                <a:gd name="T74" fmla="*/ 99 w 166"/>
                <a:gd name="T75" fmla="*/ 116 h 120"/>
                <a:gd name="T76" fmla="*/ 91 w 166"/>
                <a:gd name="T77" fmla="*/ 118 h 120"/>
                <a:gd name="T78" fmla="*/ 84 w 166"/>
                <a:gd name="T79" fmla="*/ 120 h 120"/>
                <a:gd name="T80" fmla="*/ 77 w 166"/>
                <a:gd name="T81" fmla="*/ 120 h 120"/>
                <a:gd name="T82" fmla="*/ 67 w 166"/>
                <a:gd name="T83" fmla="*/ 120 h 120"/>
                <a:gd name="T84" fmla="*/ 60 w 166"/>
                <a:gd name="T85" fmla="*/ 120 h 120"/>
                <a:gd name="T86" fmla="*/ 50 w 166"/>
                <a:gd name="T87" fmla="*/ 116 h 120"/>
                <a:gd name="T88" fmla="*/ 0 w 166"/>
                <a:gd name="T89" fmla="*/ 104 h 120"/>
                <a:gd name="T90" fmla="*/ 0 w 166"/>
                <a:gd name="T91" fmla="*/ 104 h 1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6"/>
                <a:gd name="T139" fmla="*/ 0 h 120"/>
                <a:gd name="T140" fmla="*/ 166 w 166"/>
                <a:gd name="T141" fmla="*/ 120 h 12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6" h="120">
                  <a:moveTo>
                    <a:pt x="0" y="104"/>
                  </a:moveTo>
                  <a:lnTo>
                    <a:pt x="86" y="0"/>
                  </a:lnTo>
                  <a:lnTo>
                    <a:pt x="135" y="13"/>
                  </a:lnTo>
                  <a:lnTo>
                    <a:pt x="142" y="14"/>
                  </a:lnTo>
                  <a:lnTo>
                    <a:pt x="149" y="18"/>
                  </a:lnTo>
                  <a:lnTo>
                    <a:pt x="154" y="20"/>
                  </a:lnTo>
                  <a:lnTo>
                    <a:pt x="159" y="23"/>
                  </a:lnTo>
                  <a:lnTo>
                    <a:pt x="164" y="27"/>
                  </a:lnTo>
                  <a:lnTo>
                    <a:pt x="166" y="32"/>
                  </a:lnTo>
                  <a:lnTo>
                    <a:pt x="166" y="35"/>
                  </a:lnTo>
                  <a:lnTo>
                    <a:pt x="166" y="41"/>
                  </a:lnTo>
                  <a:lnTo>
                    <a:pt x="164" y="46"/>
                  </a:lnTo>
                  <a:lnTo>
                    <a:pt x="159" y="51"/>
                  </a:lnTo>
                  <a:lnTo>
                    <a:pt x="156" y="55"/>
                  </a:lnTo>
                  <a:lnTo>
                    <a:pt x="154" y="56"/>
                  </a:lnTo>
                  <a:lnTo>
                    <a:pt x="152" y="60"/>
                  </a:lnTo>
                  <a:lnTo>
                    <a:pt x="149" y="62"/>
                  </a:lnTo>
                  <a:lnTo>
                    <a:pt x="144" y="63"/>
                  </a:lnTo>
                  <a:lnTo>
                    <a:pt x="142" y="65"/>
                  </a:lnTo>
                  <a:lnTo>
                    <a:pt x="137" y="67"/>
                  </a:lnTo>
                  <a:lnTo>
                    <a:pt x="132" y="67"/>
                  </a:lnTo>
                  <a:lnTo>
                    <a:pt x="130" y="69"/>
                  </a:lnTo>
                  <a:lnTo>
                    <a:pt x="125" y="69"/>
                  </a:lnTo>
                  <a:lnTo>
                    <a:pt x="123" y="69"/>
                  </a:lnTo>
                  <a:lnTo>
                    <a:pt x="127" y="72"/>
                  </a:lnTo>
                  <a:lnTo>
                    <a:pt x="130" y="76"/>
                  </a:lnTo>
                  <a:lnTo>
                    <a:pt x="130" y="77"/>
                  </a:lnTo>
                  <a:lnTo>
                    <a:pt x="132" y="81"/>
                  </a:lnTo>
                  <a:lnTo>
                    <a:pt x="132" y="83"/>
                  </a:lnTo>
                  <a:lnTo>
                    <a:pt x="132" y="86"/>
                  </a:lnTo>
                  <a:lnTo>
                    <a:pt x="130" y="90"/>
                  </a:lnTo>
                  <a:lnTo>
                    <a:pt x="127" y="91"/>
                  </a:lnTo>
                  <a:lnTo>
                    <a:pt x="125" y="95"/>
                  </a:lnTo>
                  <a:lnTo>
                    <a:pt x="123" y="98"/>
                  </a:lnTo>
                  <a:lnTo>
                    <a:pt x="118" y="106"/>
                  </a:lnTo>
                  <a:lnTo>
                    <a:pt x="111" y="109"/>
                  </a:lnTo>
                  <a:lnTo>
                    <a:pt x="106" y="114"/>
                  </a:lnTo>
                  <a:lnTo>
                    <a:pt x="99" y="116"/>
                  </a:lnTo>
                  <a:lnTo>
                    <a:pt x="91" y="118"/>
                  </a:lnTo>
                  <a:lnTo>
                    <a:pt x="84" y="120"/>
                  </a:lnTo>
                  <a:lnTo>
                    <a:pt x="77" y="120"/>
                  </a:lnTo>
                  <a:lnTo>
                    <a:pt x="67" y="120"/>
                  </a:lnTo>
                  <a:lnTo>
                    <a:pt x="60" y="120"/>
                  </a:lnTo>
                  <a:lnTo>
                    <a:pt x="50" y="116"/>
                  </a:lnTo>
                  <a:lnTo>
                    <a:pt x="0" y="104"/>
                  </a:lnTo>
                  <a:close/>
                </a:path>
              </a:pathLst>
            </a:custGeom>
            <a:solidFill>
              <a:srgbClr val="E2FF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52" name="Freeform 78"/>
            <p:cNvSpPr>
              <a:spLocks/>
            </p:cNvSpPr>
            <p:nvPr/>
          </p:nvSpPr>
          <p:spPr bwMode="auto">
            <a:xfrm>
              <a:off x="794" y="2679"/>
              <a:ext cx="44" cy="28"/>
            </a:xfrm>
            <a:custGeom>
              <a:avLst/>
              <a:gdLst>
                <a:gd name="T0" fmla="*/ 0 w 44"/>
                <a:gd name="T1" fmla="*/ 24 h 29"/>
                <a:gd name="T2" fmla="*/ 8 w 44"/>
                <a:gd name="T3" fmla="*/ 26 h 29"/>
                <a:gd name="T4" fmla="*/ 12 w 44"/>
                <a:gd name="T5" fmla="*/ 28 h 29"/>
                <a:gd name="T6" fmla="*/ 15 w 44"/>
                <a:gd name="T7" fmla="*/ 28 h 29"/>
                <a:gd name="T8" fmla="*/ 20 w 44"/>
                <a:gd name="T9" fmla="*/ 29 h 29"/>
                <a:gd name="T10" fmla="*/ 22 w 44"/>
                <a:gd name="T11" fmla="*/ 29 h 29"/>
                <a:gd name="T12" fmla="*/ 27 w 44"/>
                <a:gd name="T13" fmla="*/ 28 h 29"/>
                <a:gd name="T14" fmla="*/ 29 w 44"/>
                <a:gd name="T15" fmla="*/ 28 h 29"/>
                <a:gd name="T16" fmla="*/ 32 w 44"/>
                <a:gd name="T17" fmla="*/ 26 h 29"/>
                <a:gd name="T18" fmla="*/ 36 w 44"/>
                <a:gd name="T19" fmla="*/ 22 h 29"/>
                <a:gd name="T20" fmla="*/ 39 w 44"/>
                <a:gd name="T21" fmla="*/ 19 h 29"/>
                <a:gd name="T22" fmla="*/ 41 w 44"/>
                <a:gd name="T23" fmla="*/ 15 h 29"/>
                <a:gd name="T24" fmla="*/ 41 w 44"/>
                <a:gd name="T25" fmla="*/ 12 h 29"/>
                <a:gd name="T26" fmla="*/ 44 w 44"/>
                <a:gd name="T27" fmla="*/ 10 h 29"/>
                <a:gd name="T28" fmla="*/ 41 w 44"/>
                <a:gd name="T29" fmla="*/ 8 h 29"/>
                <a:gd name="T30" fmla="*/ 41 w 44"/>
                <a:gd name="T31" fmla="*/ 7 h 29"/>
                <a:gd name="T32" fmla="*/ 39 w 44"/>
                <a:gd name="T33" fmla="*/ 5 h 29"/>
                <a:gd name="T34" fmla="*/ 34 w 44"/>
                <a:gd name="T35" fmla="*/ 3 h 29"/>
                <a:gd name="T36" fmla="*/ 32 w 44"/>
                <a:gd name="T37" fmla="*/ 3 h 29"/>
                <a:gd name="T38" fmla="*/ 27 w 44"/>
                <a:gd name="T39" fmla="*/ 1 h 29"/>
                <a:gd name="T40" fmla="*/ 24 w 44"/>
                <a:gd name="T41" fmla="*/ 0 h 29"/>
                <a:gd name="T42" fmla="*/ 3 w 44"/>
                <a:gd name="T43" fmla="*/ 26 h 29"/>
                <a:gd name="T44" fmla="*/ 3 w 44"/>
                <a:gd name="T45" fmla="*/ 26 h 29"/>
                <a:gd name="T46" fmla="*/ 0 w 44"/>
                <a:gd name="T47" fmla="*/ 24 h 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4"/>
                <a:gd name="T73" fmla="*/ 0 h 29"/>
                <a:gd name="T74" fmla="*/ 44 w 44"/>
                <a:gd name="T75" fmla="*/ 29 h 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4" h="29">
                  <a:moveTo>
                    <a:pt x="0" y="24"/>
                  </a:moveTo>
                  <a:lnTo>
                    <a:pt x="8" y="26"/>
                  </a:lnTo>
                  <a:lnTo>
                    <a:pt x="12" y="28"/>
                  </a:lnTo>
                  <a:lnTo>
                    <a:pt x="15" y="28"/>
                  </a:lnTo>
                  <a:lnTo>
                    <a:pt x="20" y="29"/>
                  </a:lnTo>
                  <a:lnTo>
                    <a:pt x="22" y="29"/>
                  </a:lnTo>
                  <a:lnTo>
                    <a:pt x="27" y="28"/>
                  </a:lnTo>
                  <a:lnTo>
                    <a:pt x="29" y="28"/>
                  </a:lnTo>
                  <a:lnTo>
                    <a:pt x="32" y="26"/>
                  </a:lnTo>
                  <a:lnTo>
                    <a:pt x="36" y="22"/>
                  </a:lnTo>
                  <a:lnTo>
                    <a:pt x="39" y="19"/>
                  </a:lnTo>
                  <a:lnTo>
                    <a:pt x="41" y="15"/>
                  </a:lnTo>
                  <a:lnTo>
                    <a:pt x="41" y="12"/>
                  </a:lnTo>
                  <a:lnTo>
                    <a:pt x="44" y="10"/>
                  </a:lnTo>
                  <a:lnTo>
                    <a:pt x="41" y="8"/>
                  </a:lnTo>
                  <a:lnTo>
                    <a:pt x="41" y="7"/>
                  </a:lnTo>
                  <a:lnTo>
                    <a:pt x="39" y="5"/>
                  </a:lnTo>
                  <a:lnTo>
                    <a:pt x="34" y="3"/>
                  </a:lnTo>
                  <a:lnTo>
                    <a:pt x="32" y="3"/>
                  </a:lnTo>
                  <a:lnTo>
                    <a:pt x="27" y="1"/>
                  </a:lnTo>
                  <a:lnTo>
                    <a:pt x="24" y="0"/>
                  </a:lnTo>
                  <a:lnTo>
                    <a:pt x="3" y="26"/>
                  </a:lnTo>
                  <a:lnTo>
                    <a:pt x="0" y="24"/>
                  </a:lnTo>
                  <a:close/>
                </a:path>
              </a:pathLst>
            </a:custGeom>
            <a:solidFill>
              <a:srgbClr val="6AA4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53" name="Freeform 79"/>
            <p:cNvSpPr>
              <a:spLocks/>
            </p:cNvSpPr>
            <p:nvPr/>
          </p:nvSpPr>
          <p:spPr bwMode="auto">
            <a:xfrm>
              <a:off x="834" y="2638"/>
              <a:ext cx="37" cy="25"/>
            </a:xfrm>
            <a:custGeom>
              <a:avLst/>
              <a:gdLst>
                <a:gd name="T0" fmla="*/ 0 w 36"/>
                <a:gd name="T1" fmla="*/ 21 h 25"/>
                <a:gd name="T2" fmla="*/ 5 w 36"/>
                <a:gd name="T3" fmla="*/ 23 h 25"/>
                <a:gd name="T4" fmla="*/ 10 w 36"/>
                <a:gd name="T5" fmla="*/ 25 h 25"/>
                <a:gd name="T6" fmla="*/ 12 w 36"/>
                <a:gd name="T7" fmla="*/ 25 h 25"/>
                <a:gd name="T8" fmla="*/ 17 w 36"/>
                <a:gd name="T9" fmla="*/ 25 h 25"/>
                <a:gd name="T10" fmla="*/ 19 w 36"/>
                <a:gd name="T11" fmla="*/ 25 h 25"/>
                <a:gd name="T12" fmla="*/ 22 w 36"/>
                <a:gd name="T13" fmla="*/ 25 h 25"/>
                <a:gd name="T14" fmla="*/ 24 w 36"/>
                <a:gd name="T15" fmla="*/ 23 h 25"/>
                <a:gd name="T16" fmla="*/ 26 w 36"/>
                <a:gd name="T17" fmla="*/ 21 h 25"/>
                <a:gd name="T18" fmla="*/ 31 w 36"/>
                <a:gd name="T19" fmla="*/ 20 h 25"/>
                <a:gd name="T20" fmla="*/ 34 w 36"/>
                <a:gd name="T21" fmla="*/ 16 h 25"/>
                <a:gd name="T22" fmla="*/ 36 w 36"/>
                <a:gd name="T23" fmla="*/ 13 h 25"/>
                <a:gd name="T24" fmla="*/ 36 w 36"/>
                <a:gd name="T25" fmla="*/ 11 h 25"/>
                <a:gd name="T26" fmla="*/ 36 w 36"/>
                <a:gd name="T27" fmla="*/ 9 h 25"/>
                <a:gd name="T28" fmla="*/ 36 w 36"/>
                <a:gd name="T29" fmla="*/ 7 h 25"/>
                <a:gd name="T30" fmla="*/ 34 w 36"/>
                <a:gd name="T31" fmla="*/ 6 h 25"/>
                <a:gd name="T32" fmla="*/ 31 w 36"/>
                <a:gd name="T33" fmla="*/ 4 h 25"/>
                <a:gd name="T34" fmla="*/ 29 w 36"/>
                <a:gd name="T35" fmla="*/ 4 h 25"/>
                <a:gd name="T36" fmla="*/ 26 w 36"/>
                <a:gd name="T37" fmla="*/ 2 h 25"/>
                <a:gd name="T38" fmla="*/ 22 w 36"/>
                <a:gd name="T39" fmla="*/ 2 h 25"/>
                <a:gd name="T40" fmla="*/ 19 w 36"/>
                <a:gd name="T41" fmla="*/ 0 h 25"/>
                <a:gd name="T42" fmla="*/ 0 w 36"/>
                <a:gd name="T43" fmla="*/ 23 h 25"/>
                <a:gd name="T44" fmla="*/ 0 w 36"/>
                <a:gd name="T45" fmla="*/ 23 h 25"/>
                <a:gd name="T46" fmla="*/ 0 w 36"/>
                <a:gd name="T47" fmla="*/ 21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
                <a:gd name="T73" fmla="*/ 0 h 25"/>
                <a:gd name="T74" fmla="*/ 36 w 36"/>
                <a:gd name="T75" fmla="*/ 25 h 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 h="25">
                  <a:moveTo>
                    <a:pt x="0" y="21"/>
                  </a:moveTo>
                  <a:lnTo>
                    <a:pt x="5" y="23"/>
                  </a:lnTo>
                  <a:lnTo>
                    <a:pt x="10" y="25"/>
                  </a:lnTo>
                  <a:lnTo>
                    <a:pt x="12" y="25"/>
                  </a:lnTo>
                  <a:lnTo>
                    <a:pt x="17" y="25"/>
                  </a:lnTo>
                  <a:lnTo>
                    <a:pt x="19" y="25"/>
                  </a:lnTo>
                  <a:lnTo>
                    <a:pt x="22" y="25"/>
                  </a:lnTo>
                  <a:lnTo>
                    <a:pt x="24" y="23"/>
                  </a:lnTo>
                  <a:lnTo>
                    <a:pt x="26" y="21"/>
                  </a:lnTo>
                  <a:lnTo>
                    <a:pt x="31" y="20"/>
                  </a:lnTo>
                  <a:lnTo>
                    <a:pt x="34" y="16"/>
                  </a:lnTo>
                  <a:lnTo>
                    <a:pt x="36" y="13"/>
                  </a:lnTo>
                  <a:lnTo>
                    <a:pt x="36" y="11"/>
                  </a:lnTo>
                  <a:lnTo>
                    <a:pt x="36" y="9"/>
                  </a:lnTo>
                  <a:lnTo>
                    <a:pt x="36" y="7"/>
                  </a:lnTo>
                  <a:lnTo>
                    <a:pt x="34" y="6"/>
                  </a:lnTo>
                  <a:lnTo>
                    <a:pt x="31" y="4"/>
                  </a:lnTo>
                  <a:lnTo>
                    <a:pt x="29" y="4"/>
                  </a:lnTo>
                  <a:lnTo>
                    <a:pt x="26" y="2"/>
                  </a:lnTo>
                  <a:lnTo>
                    <a:pt x="22" y="2"/>
                  </a:lnTo>
                  <a:lnTo>
                    <a:pt x="19" y="0"/>
                  </a:lnTo>
                  <a:lnTo>
                    <a:pt x="0" y="23"/>
                  </a:lnTo>
                  <a:lnTo>
                    <a:pt x="0" y="21"/>
                  </a:lnTo>
                  <a:close/>
                </a:path>
              </a:pathLst>
            </a:custGeom>
            <a:solidFill>
              <a:srgbClr val="6AA4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54" name="Freeform 80"/>
            <p:cNvSpPr>
              <a:spLocks/>
            </p:cNvSpPr>
            <p:nvPr/>
          </p:nvSpPr>
          <p:spPr bwMode="auto">
            <a:xfrm>
              <a:off x="860" y="2639"/>
              <a:ext cx="124" cy="112"/>
            </a:xfrm>
            <a:custGeom>
              <a:avLst/>
              <a:gdLst>
                <a:gd name="T0" fmla="*/ 0 w 123"/>
                <a:gd name="T1" fmla="*/ 104 h 112"/>
                <a:gd name="T2" fmla="*/ 87 w 123"/>
                <a:gd name="T3" fmla="*/ 0 h 112"/>
                <a:gd name="T4" fmla="*/ 123 w 123"/>
                <a:gd name="T5" fmla="*/ 9 h 112"/>
                <a:gd name="T6" fmla="*/ 37 w 123"/>
                <a:gd name="T7" fmla="*/ 112 h 112"/>
                <a:gd name="T8" fmla="*/ 0 w 123"/>
                <a:gd name="T9" fmla="*/ 104 h 112"/>
                <a:gd name="T10" fmla="*/ 0 w 123"/>
                <a:gd name="T11" fmla="*/ 104 h 112"/>
                <a:gd name="T12" fmla="*/ 0 60000 65536"/>
                <a:gd name="T13" fmla="*/ 0 60000 65536"/>
                <a:gd name="T14" fmla="*/ 0 60000 65536"/>
                <a:gd name="T15" fmla="*/ 0 60000 65536"/>
                <a:gd name="T16" fmla="*/ 0 60000 65536"/>
                <a:gd name="T17" fmla="*/ 0 60000 65536"/>
                <a:gd name="T18" fmla="*/ 0 w 123"/>
                <a:gd name="T19" fmla="*/ 0 h 112"/>
                <a:gd name="T20" fmla="*/ 123 w 123"/>
                <a:gd name="T21" fmla="*/ 112 h 112"/>
              </a:gdLst>
              <a:ahLst/>
              <a:cxnLst>
                <a:cxn ang="T12">
                  <a:pos x="T0" y="T1"/>
                </a:cxn>
                <a:cxn ang="T13">
                  <a:pos x="T2" y="T3"/>
                </a:cxn>
                <a:cxn ang="T14">
                  <a:pos x="T4" y="T5"/>
                </a:cxn>
                <a:cxn ang="T15">
                  <a:pos x="T6" y="T7"/>
                </a:cxn>
                <a:cxn ang="T16">
                  <a:pos x="T8" y="T9"/>
                </a:cxn>
                <a:cxn ang="T17">
                  <a:pos x="T10" y="T11"/>
                </a:cxn>
              </a:cxnLst>
              <a:rect l="T18" t="T19" r="T20" b="T21"/>
              <a:pathLst>
                <a:path w="123" h="112">
                  <a:moveTo>
                    <a:pt x="0" y="104"/>
                  </a:moveTo>
                  <a:lnTo>
                    <a:pt x="87" y="0"/>
                  </a:lnTo>
                  <a:lnTo>
                    <a:pt x="123" y="9"/>
                  </a:lnTo>
                  <a:lnTo>
                    <a:pt x="37" y="112"/>
                  </a:lnTo>
                  <a:lnTo>
                    <a:pt x="0" y="104"/>
                  </a:lnTo>
                  <a:close/>
                </a:path>
              </a:pathLst>
            </a:custGeom>
            <a:solidFill>
              <a:srgbClr val="E2FF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55" name="Freeform 81"/>
            <p:cNvSpPr>
              <a:spLocks/>
            </p:cNvSpPr>
            <p:nvPr/>
          </p:nvSpPr>
          <p:spPr bwMode="auto">
            <a:xfrm>
              <a:off x="916" y="2653"/>
              <a:ext cx="166" cy="118"/>
            </a:xfrm>
            <a:custGeom>
              <a:avLst/>
              <a:gdLst>
                <a:gd name="T0" fmla="*/ 0 w 166"/>
                <a:gd name="T1" fmla="*/ 104 h 119"/>
                <a:gd name="T2" fmla="*/ 87 w 166"/>
                <a:gd name="T3" fmla="*/ 0 h 119"/>
                <a:gd name="T4" fmla="*/ 132 w 166"/>
                <a:gd name="T5" fmla="*/ 12 h 119"/>
                <a:gd name="T6" fmla="*/ 142 w 166"/>
                <a:gd name="T7" fmla="*/ 14 h 119"/>
                <a:gd name="T8" fmla="*/ 147 w 166"/>
                <a:gd name="T9" fmla="*/ 18 h 119"/>
                <a:gd name="T10" fmla="*/ 154 w 166"/>
                <a:gd name="T11" fmla="*/ 19 h 119"/>
                <a:gd name="T12" fmla="*/ 159 w 166"/>
                <a:gd name="T13" fmla="*/ 23 h 119"/>
                <a:gd name="T14" fmla="*/ 164 w 166"/>
                <a:gd name="T15" fmla="*/ 26 h 119"/>
                <a:gd name="T16" fmla="*/ 166 w 166"/>
                <a:gd name="T17" fmla="*/ 32 h 119"/>
                <a:gd name="T18" fmla="*/ 166 w 166"/>
                <a:gd name="T19" fmla="*/ 35 h 119"/>
                <a:gd name="T20" fmla="*/ 166 w 166"/>
                <a:gd name="T21" fmla="*/ 40 h 119"/>
                <a:gd name="T22" fmla="*/ 164 w 166"/>
                <a:gd name="T23" fmla="*/ 46 h 119"/>
                <a:gd name="T24" fmla="*/ 159 w 166"/>
                <a:gd name="T25" fmla="*/ 51 h 119"/>
                <a:gd name="T26" fmla="*/ 156 w 166"/>
                <a:gd name="T27" fmla="*/ 54 h 119"/>
                <a:gd name="T28" fmla="*/ 154 w 166"/>
                <a:gd name="T29" fmla="*/ 56 h 119"/>
                <a:gd name="T30" fmla="*/ 152 w 166"/>
                <a:gd name="T31" fmla="*/ 60 h 119"/>
                <a:gd name="T32" fmla="*/ 147 w 166"/>
                <a:gd name="T33" fmla="*/ 62 h 119"/>
                <a:gd name="T34" fmla="*/ 144 w 166"/>
                <a:gd name="T35" fmla="*/ 63 h 119"/>
                <a:gd name="T36" fmla="*/ 142 w 166"/>
                <a:gd name="T37" fmla="*/ 65 h 119"/>
                <a:gd name="T38" fmla="*/ 137 w 166"/>
                <a:gd name="T39" fmla="*/ 67 h 119"/>
                <a:gd name="T40" fmla="*/ 132 w 166"/>
                <a:gd name="T41" fmla="*/ 67 h 119"/>
                <a:gd name="T42" fmla="*/ 128 w 166"/>
                <a:gd name="T43" fmla="*/ 69 h 119"/>
                <a:gd name="T44" fmla="*/ 123 w 166"/>
                <a:gd name="T45" fmla="*/ 69 h 119"/>
                <a:gd name="T46" fmla="*/ 123 w 166"/>
                <a:gd name="T47" fmla="*/ 69 h 119"/>
                <a:gd name="T48" fmla="*/ 125 w 166"/>
                <a:gd name="T49" fmla="*/ 72 h 119"/>
                <a:gd name="T50" fmla="*/ 128 w 166"/>
                <a:gd name="T51" fmla="*/ 76 h 119"/>
                <a:gd name="T52" fmla="*/ 130 w 166"/>
                <a:gd name="T53" fmla="*/ 77 h 119"/>
                <a:gd name="T54" fmla="*/ 130 w 166"/>
                <a:gd name="T55" fmla="*/ 81 h 119"/>
                <a:gd name="T56" fmla="*/ 130 w 166"/>
                <a:gd name="T57" fmla="*/ 83 h 119"/>
                <a:gd name="T58" fmla="*/ 130 w 166"/>
                <a:gd name="T59" fmla="*/ 86 h 119"/>
                <a:gd name="T60" fmla="*/ 130 w 166"/>
                <a:gd name="T61" fmla="*/ 90 h 119"/>
                <a:gd name="T62" fmla="*/ 128 w 166"/>
                <a:gd name="T63" fmla="*/ 91 h 119"/>
                <a:gd name="T64" fmla="*/ 125 w 166"/>
                <a:gd name="T65" fmla="*/ 95 h 119"/>
                <a:gd name="T66" fmla="*/ 123 w 166"/>
                <a:gd name="T67" fmla="*/ 98 h 119"/>
                <a:gd name="T68" fmla="*/ 118 w 166"/>
                <a:gd name="T69" fmla="*/ 105 h 119"/>
                <a:gd name="T70" fmla="*/ 111 w 166"/>
                <a:gd name="T71" fmla="*/ 109 h 119"/>
                <a:gd name="T72" fmla="*/ 103 w 166"/>
                <a:gd name="T73" fmla="*/ 114 h 119"/>
                <a:gd name="T74" fmla="*/ 99 w 166"/>
                <a:gd name="T75" fmla="*/ 116 h 119"/>
                <a:gd name="T76" fmla="*/ 91 w 166"/>
                <a:gd name="T77" fmla="*/ 119 h 119"/>
                <a:gd name="T78" fmla="*/ 84 w 166"/>
                <a:gd name="T79" fmla="*/ 119 h 119"/>
                <a:gd name="T80" fmla="*/ 75 w 166"/>
                <a:gd name="T81" fmla="*/ 119 h 119"/>
                <a:gd name="T82" fmla="*/ 67 w 166"/>
                <a:gd name="T83" fmla="*/ 119 h 119"/>
                <a:gd name="T84" fmla="*/ 60 w 166"/>
                <a:gd name="T85" fmla="*/ 119 h 119"/>
                <a:gd name="T86" fmla="*/ 50 w 166"/>
                <a:gd name="T87" fmla="*/ 118 h 119"/>
                <a:gd name="T88" fmla="*/ 0 w 166"/>
                <a:gd name="T89" fmla="*/ 104 h 119"/>
                <a:gd name="T90" fmla="*/ 0 w 166"/>
                <a:gd name="T91" fmla="*/ 104 h 1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6"/>
                <a:gd name="T139" fmla="*/ 0 h 119"/>
                <a:gd name="T140" fmla="*/ 166 w 166"/>
                <a:gd name="T141" fmla="*/ 119 h 11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6" h="119">
                  <a:moveTo>
                    <a:pt x="0" y="104"/>
                  </a:moveTo>
                  <a:lnTo>
                    <a:pt x="87" y="0"/>
                  </a:lnTo>
                  <a:lnTo>
                    <a:pt x="132" y="12"/>
                  </a:lnTo>
                  <a:lnTo>
                    <a:pt x="142" y="14"/>
                  </a:lnTo>
                  <a:lnTo>
                    <a:pt x="147" y="18"/>
                  </a:lnTo>
                  <a:lnTo>
                    <a:pt x="154" y="19"/>
                  </a:lnTo>
                  <a:lnTo>
                    <a:pt x="159" y="23"/>
                  </a:lnTo>
                  <a:lnTo>
                    <a:pt x="164" y="26"/>
                  </a:lnTo>
                  <a:lnTo>
                    <a:pt x="166" y="32"/>
                  </a:lnTo>
                  <a:lnTo>
                    <a:pt x="166" y="35"/>
                  </a:lnTo>
                  <a:lnTo>
                    <a:pt x="166" y="40"/>
                  </a:lnTo>
                  <a:lnTo>
                    <a:pt x="164" y="46"/>
                  </a:lnTo>
                  <a:lnTo>
                    <a:pt x="159" y="51"/>
                  </a:lnTo>
                  <a:lnTo>
                    <a:pt x="156" y="54"/>
                  </a:lnTo>
                  <a:lnTo>
                    <a:pt x="154" y="56"/>
                  </a:lnTo>
                  <a:lnTo>
                    <a:pt x="152" y="60"/>
                  </a:lnTo>
                  <a:lnTo>
                    <a:pt x="147" y="62"/>
                  </a:lnTo>
                  <a:lnTo>
                    <a:pt x="144" y="63"/>
                  </a:lnTo>
                  <a:lnTo>
                    <a:pt x="142" y="65"/>
                  </a:lnTo>
                  <a:lnTo>
                    <a:pt x="137" y="67"/>
                  </a:lnTo>
                  <a:lnTo>
                    <a:pt x="132" y="67"/>
                  </a:lnTo>
                  <a:lnTo>
                    <a:pt x="128" y="69"/>
                  </a:lnTo>
                  <a:lnTo>
                    <a:pt x="123" y="69"/>
                  </a:lnTo>
                  <a:lnTo>
                    <a:pt x="125" y="72"/>
                  </a:lnTo>
                  <a:lnTo>
                    <a:pt x="128" y="76"/>
                  </a:lnTo>
                  <a:lnTo>
                    <a:pt x="130" y="77"/>
                  </a:lnTo>
                  <a:lnTo>
                    <a:pt x="130" y="81"/>
                  </a:lnTo>
                  <a:lnTo>
                    <a:pt x="130" y="83"/>
                  </a:lnTo>
                  <a:lnTo>
                    <a:pt x="130" y="86"/>
                  </a:lnTo>
                  <a:lnTo>
                    <a:pt x="130" y="90"/>
                  </a:lnTo>
                  <a:lnTo>
                    <a:pt x="128" y="91"/>
                  </a:lnTo>
                  <a:lnTo>
                    <a:pt x="125" y="95"/>
                  </a:lnTo>
                  <a:lnTo>
                    <a:pt x="123" y="98"/>
                  </a:lnTo>
                  <a:lnTo>
                    <a:pt x="118" y="105"/>
                  </a:lnTo>
                  <a:lnTo>
                    <a:pt x="111" y="109"/>
                  </a:lnTo>
                  <a:lnTo>
                    <a:pt x="103" y="114"/>
                  </a:lnTo>
                  <a:lnTo>
                    <a:pt x="99" y="116"/>
                  </a:lnTo>
                  <a:lnTo>
                    <a:pt x="91" y="119"/>
                  </a:lnTo>
                  <a:lnTo>
                    <a:pt x="84" y="119"/>
                  </a:lnTo>
                  <a:lnTo>
                    <a:pt x="75" y="119"/>
                  </a:lnTo>
                  <a:lnTo>
                    <a:pt x="67" y="119"/>
                  </a:lnTo>
                  <a:lnTo>
                    <a:pt x="60" y="119"/>
                  </a:lnTo>
                  <a:lnTo>
                    <a:pt x="50" y="118"/>
                  </a:lnTo>
                  <a:lnTo>
                    <a:pt x="0" y="104"/>
                  </a:lnTo>
                  <a:close/>
                </a:path>
              </a:pathLst>
            </a:custGeom>
            <a:solidFill>
              <a:srgbClr val="E2FF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56" name="Freeform 82"/>
            <p:cNvSpPr>
              <a:spLocks/>
            </p:cNvSpPr>
            <p:nvPr/>
          </p:nvSpPr>
          <p:spPr bwMode="auto">
            <a:xfrm>
              <a:off x="966" y="2721"/>
              <a:ext cx="41" cy="30"/>
            </a:xfrm>
            <a:custGeom>
              <a:avLst/>
              <a:gdLst>
                <a:gd name="T0" fmla="*/ 0 w 41"/>
                <a:gd name="T1" fmla="*/ 24 h 29"/>
                <a:gd name="T2" fmla="*/ 5 w 41"/>
                <a:gd name="T3" fmla="*/ 26 h 29"/>
                <a:gd name="T4" fmla="*/ 10 w 41"/>
                <a:gd name="T5" fmla="*/ 28 h 29"/>
                <a:gd name="T6" fmla="*/ 15 w 41"/>
                <a:gd name="T7" fmla="*/ 29 h 29"/>
                <a:gd name="T8" fmla="*/ 20 w 41"/>
                <a:gd name="T9" fmla="*/ 29 h 29"/>
                <a:gd name="T10" fmla="*/ 22 w 41"/>
                <a:gd name="T11" fmla="*/ 29 h 29"/>
                <a:gd name="T12" fmla="*/ 25 w 41"/>
                <a:gd name="T13" fmla="*/ 28 h 29"/>
                <a:gd name="T14" fmla="*/ 29 w 41"/>
                <a:gd name="T15" fmla="*/ 28 h 29"/>
                <a:gd name="T16" fmla="*/ 32 w 41"/>
                <a:gd name="T17" fmla="*/ 26 h 29"/>
                <a:gd name="T18" fmla="*/ 34 w 41"/>
                <a:gd name="T19" fmla="*/ 22 h 29"/>
                <a:gd name="T20" fmla="*/ 39 w 41"/>
                <a:gd name="T21" fmla="*/ 19 h 29"/>
                <a:gd name="T22" fmla="*/ 41 w 41"/>
                <a:gd name="T23" fmla="*/ 15 h 29"/>
                <a:gd name="T24" fmla="*/ 41 w 41"/>
                <a:gd name="T25" fmla="*/ 12 h 29"/>
                <a:gd name="T26" fmla="*/ 41 w 41"/>
                <a:gd name="T27" fmla="*/ 10 h 29"/>
                <a:gd name="T28" fmla="*/ 41 w 41"/>
                <a:gd name="T29" fmla="*/ 8 h 29"/>
                <a:gd name="T30" fmla="*/ 39 w 41"/>
                <a:gd name="T31" fmla="*/ 7 h 29"/>
                <a:gd name="T32" fmla="*/ 37 w 41"/>
                <a:gd name="T33" fmla="*/ 5 h 29"/>
                <a:gd name="T34" fmla="*/ 34 w 41"/>
                <a:gd name="T35" fmla="*/ 3 h 29"/>
                <a:gd name="T36" fmla="*/ 32 w 41"/>
                <a:gd name="T37" fmla="*/ 3 h 29"/>
                <a:gd name="T38" fmla="*/ 27 w 41"/>
                <a:gd name="T39" fmla="*/ 1 h 29"/>
                <a:gd name="T40" fmla="*/ 22 w 41"/>
                <a:gd name="T41" fmla="*/ 0 h 29"/>
                <a:gd name="T42" fmla="*/ 0 w 41"/>
                <a:gd name="T43" fmla="*/ 26 h 29"/>
                <a:gd name="T44" fmla="*/ 0 w 41"/>
                <a:gd name="T45" fmla="*/ 26 h 29"/>
                <a:gd name="T46" fmla="*/ 0 w 41"/>
                <a:gd name="T47" fmla="*/ 24 h 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1"/>
                <a:gd name="T73" fmla="*/ 0 h 29"/>
                <a:gd name="T74" fmla="*/ 41 w 41"/>
                <a:gd name="T75" fmla="*/ 29 h 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1" h="29">
                  <a:moveTo>
                    <a:pt x="0" y="24"/>
                  </a:moveTo>
                  <a:lnTo>
                    <a:pt x="5" y="26"/>
                  </a:lnTo>
                  <a:lnTo>
                    <a:pt x="10" y="28"/>
                  </a:lnTo>
                  <a:lnTo>
                    <a:pt x="15" y="29"/>
                  </a:lnTo>
                  <a:lnTo>
                    <a:pt x="20" y="29"/>
                  </a:lnTo>
                  <a:lnTo>
                    <a:pt x="22" y="29"/>
                  </a:lnTo>
                  <a:lnTo>
                    <a:pt x="25" y="28"/>
                  </a:lnTo>
                  <a:lnTo>
                    <a:pt x="29" y="28"/>
                  </a:lnTo>
                  <a:lnTo>
                    <a:pt x="32" y="26"/>
                  </a:lnTo>
                  <a:lnTo>
                    <a:pt x="34" y="22"/>
                  </a:lnTo>
                  <a:lnTo>
                    <a:pt x="39" y="19"/>
                  </a:lnTo>
                  <a:lnTo>
                    <a:pt x="41" y="15"/>
                  </a:lnTo>
                  <a:lnTo>
                    <a:pt x="41" y="12"/>
                  </a:lnTo>
                  <a:lnTo>
                    <a:pt x="41" y="10"/>
                  </a:lnTo>
                  <a:lnTo>
                    <a:pt x="41" y="8"/>
                  </a:lnTo>
                  <a:lnTo>
                    <a:pt x="39" y="7"/>
                  </a:lnTo>
                  <a:lnTo>
                    <a:pt x="37" y="5"/>
                  </a:lnTo>
                  <a:lnTo>
                    <a:pt x="34" y="3"/>
                  </a:lnTo>
                  <a:lnTo>
                    <a:pt x="32" y="3"/>
                  </a:lnTo>
                  <a:lnTo>
                    <a:pt x="27" y="1"/>
                  </a:lnTo>
                  <a:lnTo>
                    <a:pt x="22" y="0"/>
                  </a:lnTo>
                  <a:lnTo>
                    <a:pt x="0" y="26"/>
                  </a:lnTo>
                  <a:lnTo>
                    <a:pt x="0" y="24"/>
                  </a:lnTo>
                  <a:close/>
                </a:path>
              </a:pathLst>
            </a:custGeom>
            <a:solidFill>
              <a:srgbClr val="6AA4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57" name="Freeform 83"/>
            <p:cNvSpPr>
              <a:spLocks/>
            </p:cNvSpPr>
            <p:nvPr/>
          </p:nvSpPr>
          <p:spPr bwMode="auto">
            <a:xfrm>
              <a:off x="1003" y="2682"/>
              <a:ext cx="38" cy="25"/>
            </a:xfrm>
            <a:custGeom>
              <a:avLst/>
              <a:gdLst>
                <a:gd name="T0" fmla="*/ 0 w 38"/>
                <a:gd name="T1" fmla="*/ 21 h 25"/>
                <a:gd name="T2" fmla="*/ 7 w 38"/>
                <a:gd name="T3" fmla="*/ 23 h 25"/>
                <a:gd name="T4" fmla="*/ 9 w 38"/>
                <a:gd name="T5" fmla="*/ 25 h 25"/>
                <a:gd name="T6" fmla="*/ 14 w 38"/>
                <a:gd name="T7" fmla="*/ 25 h 25"/>
                <a:gd name="T8" fmla="*/ 16 w 38"/>
                <a:gd name="T9" fmla="*/ 25 h 25"/>
                <a:gd name="T10" fmla="*/ 21 w 38"/>
                <a:gd name="T11" fmla="*/ 25 h 25"/>
                <a:gd name="T12" fmla="*/ 24 w 38"/>
                <a:gd name="T13" fmla="*/ 25 h 25"/>
                <a:gd name="T14" fmla="*/ 26 w 38"/>
                <a:gd name="T15" fmla="*/ 23 h 25"/>
                <a:gd name="T16" fmla="*/ 28 w 38"/>
                <a:gd name="T17" fmla="*/ 21 h 25"/>
                <a:gd name="T18" fmla="*/ 31 w 38"/>
                <a:gd name="T19" fmla="*/ 19 h 25"/>
                <a:gd name="T20" fmla="*/ 36 w 38"/>
                <a:gd name="T21" fmla="*/ 16 h 25"/>
                <a:gd name="T22" fmla="*/ 36 w 38"/>
                <a:gd name="T23" fmla="*/ 12 h 25"/>
                <a:gd name="T24" fmla="*/ 38 w 38"/>
                <a:gd name="T25" fmla="*/ 11 h 25"/>
                <a:gd name="T26" fmla="*/ 38 w 38"/>
                <a:gd name="T27" fmla="*/ 9 h 25"/>
                <a:gd name="T28" fmla="*/ 36 w 38"/>
                <a:gd name="T29" fmla="*/ 7 h 25"/>
                <a:gd name="T30" fmla="*/ 36 w 38"/>
                <a:gd name="T31" fmla="*/ 5 h 25"/>
                <a:gd name="T32" fmla="*/ 33 w 38"/>
                <a:gd name="T33" fmla="*/ 4 h 25"/>
                <a:gd name="T34" fmla="*/ 31 w 38"/>
                <a:gd name="T35" fmla="*/ 4 h 25"/>
                <a:gd name="T36" fmla="*/ 26 w 38"/>
                <a:gd name="T37" fmla="*/ 2 h 25"/>
                <a:gd name="T38" fmla="*/ 24 w 38"/>
                <a:gd name="T39" fmla="*/ 2 h 25"/>
                <a:gd name="T40" fmla="*/ 19 w 38"/>
                <a:gd name="T41" fmla="*/ 0 h 25"/>
                <a:gd name="T42" fmla="*/ 2 w 38"/>
                <a:gd name="T43" fmla="*/ 23 h 25"/>
                <a:gd name="T44" fmla="*/ 2 w 38"/>
                <a:gd name="T45" fmla="*/ 23 h 25"/>
                <a:gd name="T46" fmla="*/ 0 w 38"/>
                <a:gd name="T47" fmla="*/ 21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8"/>
                <a:gd name="T73" fmla="*/ 0 h 25"/>
                <a:gd name="T74" fmla="*/ 38 w 38"/>
                <a:gd name="T75" fmla="*/ 25 h 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8" h="25">
                  <a:moveTo>
                    <a:pt x="0" y="21"/>
                  </a:moveTo>
                  <a:lnTo>
                    <a:pt x="7" y="23"/>
                  </a:lnTo>
                  <a:lnTo>
                    <a:pt x="9" y="25"/>
                  </a:lnTo>
                  <a:lnTo>
                    <a:pt x="14" y="25"/>
                  </a:lnTo>
                  <a:lnTo>
                    <a:pt x="16" y="25"/>
                  </a:lnTo>
                  <a:lnTo>
                    <a:pt x="21" y="25"/>
                  </a:lnTo>
                  <a:lnTo>
                    <a:pt x="24" y="25"/>
                  </a:lnTo>
                  <a:lnTo>
                    <a:pt x="26" y="23"/>
                  </a:lnTo>
                  <a:lnTo>
                    <a:pt x="28" y="21"/>
                  </a:lnTo>
                  <a:lnTo>
                    <a:pt x="31" y="19"/>
                  </a:lnTo>
                  <a:lnTo>
                    <a:pt x="36" y="16"/>
                  </a:lnTo>
                  <a:lnTo>
                    <a:pt x="36" y="12"/>
                  </a:lnTo>
                  <a:lnTo>
                    <a:pt x="38" y="11"/>
                  </a:lnTo>
                  <a:lnTo>
                    <a:pt x="38" y="9"/>
                  </a:lnTo>
                  <a:lnTo>
                    <a:pt x="36" y="7"/>
                  </a:lnTo>
                  <a:lnTo>
                    <a:pt x="36" y="5"/>
                  </a:lnTo>
                  <a:lnTo>
                    <a:pt x="33" y="4"/>
                  </a:lnTo>
                  <a:lnTo>
                    <a:pt x="31" y="4"/>
                  </a:lnTo>
                  <a:lnTo>
                    <a:pt x="26" y="2"/>
                  </a:lnTo>
                  <a:lnTo>
                    <a:pt x="24" y="2"/>
                  </a:lnTo>
                  <a:lnTo>
                    <a:pt x="19" y="0"/>
                  </a:lnTo>
                  <a:lnTo>
                    <a:pt x="2" y="23"/>
                  </a:lnTo>
                  <a:lnTo>
                    <a:pt x="0" y="21"/>
                  </a:lnTo>
                  <a:close/>
                </a:path>
              </a:pathLst>
            </a:custGeom>
            <a:solidFill>
              <a:srgbClr val="6AA4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58" name="Freeform 84"/>
            <p:cNvSpPr>
              <a:spLocks/>
            </p:cNvSpPr>
            <p:nvPr/>
          </p:nvSpPr>
          <p:spPr bwMode="auto">
            <a:xfrm>
              <a:off x="1028" y="2683"/>
              <a:ext cx="123" cy="123"/>
            </a:xfrm>
            <a:custGeom>
              <a:avLst/>
              <a:gdLst>
                <a:gd name="T0" fmla="*/ 0 w 123"/>
                <a:gd name="T1" fmla="*/ 102 h 123"/>
                <a:gd name="T2" fmla="*/ 89 w 123"/>
                <a:gd name="T3" fmla="*/ 0 h 123"/>
                <a:gd name="T4" fmla="*/ 123 w 123"/>
                <a:gd name="T5" fmla="*/ 9 h 123"/>
                <a:gd name="T6" fmla="*/ 55 w 123"/>
                <a:gd name="T7" fmla="*/ 91 h 123"/>
                <a:gd name="T8" fmla="*/ 98 w 123"/>
                <a:gd name="T9" fmla="*/ 103 h 123"/>
                <a:gd name="T10" fmla="*/ 82 w 123"/>
                <a:gd name="T11" fmla="*/ 123 h 123"/>
                <a:gd name="T12" fmla="*/ 0 w 123"/>
                <a:gd name="T13" fmla="*/ 103 h 123"/>
                <a:gd name="T14" fmla="*/ 0 w 123"/>
                <a:gd name="T15" fmla="*/ 103 h 123"/>
                <a:gd name="T16" fmla="*/ 0 w 123"/>
                <a:gd name="T17" fmla="*/ 102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3"/>
                <a:gd name="T28" fmla="*/ 0 h 123"/>
                <a:gd name="T29" fmla="*/ 123 w 123"/>
                <a:gd name="T30" fmla="*/ 123 h 1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3" h="123">
                  <a:moveTo>
                    <a:pt x="0" y="102"/>
                  </a:moveTo>
                  <a:lnTo>
                    <a:pt x="89" y="0"/>
                  </a:lnTo>
                  <a:lnTo>
                    <a:pt x="123" y="9"/>
                  </a:lnTo>
                  <a:lnTo>
                    <a:pt x="55" y="91"/>
                  </a:lnTo>
                  <a:lnTo>
                    <a:pt x="98" y="103"/>
                  </a:lnTo>
                  <a:lnTo>
                    <a:pt x="82" y="123"/>
                  </a:lnTo>
                  <a:lnTo>
                    <a:pt x="0" y="103"/>
                  </a:lnTo>
                  <a:lnTo>
                    <a:pt x="0" y="102"/>
                  </a:lnTo>
                  <a:close/>
                </a:path>
              </a:pathLst>
            </a:custGeom>
            <a:solidFill>
              <a:srgbClr val="E2FF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59" name="Freeform 85"/>
            <p:cNvSpPr>
              <a:spLocks/>
            </p:cNvSpPr>
            <p:nvPr/>
          </p:nvSpPr>
          <p:spPr bwMode="auto">
            <a:xfrm>
              <a:off x="1121" y="2707"/>
              <a:ext cx="168" cy="126"/>
            </a:xfrm>
            <a:custGeom>
              <a:avLst/>
              <a:gdLst>
                <a:gd name="T0" fmla="*/ 0 w 168"/>
                <a:gd name="T1" fmla="*/ 103 h 126"/>
                <a:gd name="T2" fmla="*/ 86 w 168"/>
                <a:gd name="T3" fmla="*/ 0 h 126"/>
                <a:gd name="T4" fmla="*/ 168 w 168"/>
                <a:gd name="T5" fmla="*/ 21 h 126"/>
                <a:gd name="T6" fmla="*/ 152 w 168"/>
                <a:gd name="T7" fmla="*/ 42 h 126"/>
                <a:gd name="T8" fmla="*/ 106 w 168"/>
                <a:gd name="T9" fmla="*/ 30 h 126"/>
                <a:gd name="T10" fmla="*/ 89 w 168"/>
                <a:gd name="T11" fmla="*/ 49 h 126"/>
                <a:gd name="T12" fmla="*/ 135 w 168"/>
                <a:gd name="T13" fmla="*/ 61 h 126"/>
                <a:gd name="T14" fmla="*/ 118 w 168"/>
                <a:gd name="T15" fmla="*/ 82 h 126"/>
                <a:gd name="T16" fmla="*/ 72 w 168"/>
                <a:gd name="T17" fmla="*/ 70 h 126"/>
                <a:gd name="T18" fmla="*/ 53 w 168"/>
                <a:gd name="T19" fmla="*/ 93 h 126"/>
                <a:gd name="T20" fmla="*/ 101 w 168"/>
                <a:gd name="T21" fmla="*/ 105 h 126"/>
                <a:gd name="T22" fmla="*/ 84 w 168"/>
                <a:gd name="T23" fmla="*/ 126 h 126"/>
                <a:gd name="T24" fmla="*/ 0 w 168"/>
                <a:gd name="T25" fmla="*/ 103 h 126"/>
                <a:gd name="T26" fmla="*/ 0 w 168"/>
                <a:gd name="T27" fmla="*/ 103 h 1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8"/>
                <a:gd name="T43" fmla="*/ 0 h 126"/>
                <a:gd name="T44" fmla="*/ 168 w 168"/>
                <a:gd name="T45" fmla="*/ 126 h 1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8" h="126">
                  <a:moveTo>
                    <a:pt x="0" y="103"/>
                  </a:moveTo>
                  <a:lnTo>
                    <a:pt x="86" y="0"/>
                  </a:lnTo>
                  <a:lnTo>
                    <a:pt x="168" y="21"/>
                  </a:lnTo>
                  <a:lnTo>
                    <a:pt x="152" y="42"/>
                  </a:lnTo>
                  <a:lnTo>
                    <a:pt x="106" y="30"/>
                  </a:lnTo>
                  <a:lnTo>
                    <a:pt x="89" y="49"/>
                  </a:lnTo>
                  <a:lnTo>
                    <a:pt x="135" y="61"/>
                  </a:lnTo>
                  <a:lnTo>
                    <a:pt x="118" y="82"/>
                  </a:lnTo>
                  <a:lnTo>
                    <a:pt x="72" y="70"/>
                  </a:lnTo>
                  <a:lnTo>
                    <a:pt x="53" y="93"/>
                  </a:lnTo>
                  <a:lnTo>
                    <a:pt x="101" y="105"/>
                  </a:lnTo>
                  <a:lnTo>
                    <a:pt x="84" y="126"/>
                  </a:lnTo>
                  <a:lnTo>
                    <a:pt x="0" y="103"/>
                  </a:lnTo>
                  <a:close/>
                </a:path>
              </a:pathLst>
            </a:custGeom>
            <a:solidFill>
              <a:srgbClr val="E2FF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60" name="Freeform 86"/>
            <p:cNvSpPr>
              <a:spLocks/>
            </p:cNvSpPr>
            <p:nvPr/>
          </p:nvSpPr>
          <p:spPr bwMode="auto">
            <a:xfrm>
              <a:off x="2197" y="3244"/>
              <a:ext cx="92" cy="71"/>
            </a:xfrm>
            <a:custGeom>
              <a:avLst/>
              <a:gdLst>
                <a:gd name="T0" fmla="*/ 92 w 92"/>
                <a:gd name="T1" fmla="*/ 54 h 71"/>
                <a:gd name="T2" fmla="*/ 87 w 92"/>
                <a:gd name="T3" fmla="*/ 56 h 71"/>
                <a:gd name="T4" fmla="*/ 79 w 92"/>
                <a:gd name="T5" fmla="*/ 59 h 71"/>
                <a:gd name="T6" fmla="*/ 75 w 92"/>
                <a:gd name="T7" fmla="*/ 61 h 71"/>
                <a:gd name="T8" fmla="*/ 67 w 92"/>
                <a:gd name="T9" fmla="*/ 64 h 71"/>
                <a:gd name="T10" fmla="*/ 63 w 92"/>
                <a:gd name="T11" fmla="*/ 66 h 71"/>
                <a:gd name="T12" fmla="*/ 55 w 92"/>
                <a:gd name="T13" fmla="*/ 70 h 71"/>
                <a:gd name="T14" fmla="*/ 51 w 92"/>
                <a:gd name="T15" fmla="*/ 71 h 71"/>
                <a:gd name="T16" fmla="*/ 43 w 92"/>
                <a:gd name="T17" fmla="*/ 71 h 71"/>
                <a:gd name="T18" fmla="*/ 36 w 92"/>
                <a:gd name="T19" fmla="*/ 71 h 71"/>
                <a:gd name="T20" fmla="*/ 29 w 92"/>
                <a:gd name="T21" fmla="*/ 71 h 71"/>
                <a:gd name="T22" fmla="*/ 19 w 92"/>
                <a:gd name="T23" fmla="*/ 66 h 71"/>
                <a:gd name="T24" fmla="*/ 12 w 92"/>
                <a:gd name="T25" fmla="*/ 63 h 71"/>
                <a:gd name="T26" fmla="*/ 7 w 92"/>
                <a:gd name="T27" fmla="*/ 56 h 71"/>
                <a:gd name="T28" fmla="*/ 2 w 92"/>
                <a:gd name="T29" fmla="*/ 50 h 71"/>
                <a:gd name="T30" fmla="*/ 0 w 92"/>
                <a:gd name="T31" fmla="*/ 43 h 71"/>
                <a:gd name="T32" fmla="*/ 0 w 92"/>
                <a:gd name="T33" fmla="*/ 36 h 71"/>
                <a:gd name="T34" fmla="*/ 0 w 92"/>
                <a:gd name="T35" fmla="*/ 31 h 71"/>
                <a:gd name="T36" fmla="*/ 5 w 92"/>
                <a:gd name="T37" fmla="*/ 24 h 71"/>
                <a:gd name="T38" fmla="*/ 10 w 92"/>
                <a:gd name="T39" fmla="*/ 21 h 71"/>
                <a:gd name="T40" fmla="*/ 17 w 92"/>
                <a:gd name="T41" fmla="*/ 17 h 71"/>
                <a:gd name="T42" fmla="*/ 24 w 92"/>
                <a:gd name="T43" fmla="*/ 7 h 71"/>
                <a:gd name="T44" fmla="*/ 31 w 92"/>
                <a:gd name="T45" fmla="*/ 1 h 71"/>
                <a:gd name="T46" fmla="*/ 39 w 92"/>
                <a:gd name="T47" fmla="*/ 0 h 71"/>
                <a:gd name="T48" fmla="*/ 46 w 92"/>
                <a:gd name="T49" fmla="*/ 1 h 71"/>
                <a:gd name="T50" fmla="*/ 53 w 92"/>
                <a:gd name="T51" fmla="*/ 3 h 71"/>
                <a:gd name="T52" fmla="*/ 63 w 92"/>
                <a:gd name="T53" fmla="*/ 8 h 71"/>
                <a:gd name="T54" fmla="*/ 70 w 92"/>
                <a:gd name="T55" fmla="*/ 12 h 71"/>
                <a:gd name="T56" fmla="*/ 77 w 92"/>
                <a:gd name="T57" fmla="*/ 17 h 71"/>
                <a:gd name="T58" fmla="*/ 84 w 92"/>
                <a:gd name="T59" fmla="*/ 22 h 71"/>
                <a:gd name="T60" fmla="*/ 92 w 92"/>
                <a:gd name="T61" fmla="*/ 26 h 71"/>
                <a:gd name="T62" fmla="*/ 92 w 92"/>
                <a:gd name="T63" fmla="*/ 54 h 71"/>
                <a:gd name="T64" fmla="*/ 92 w 92"/>
                <a:gd name="T65" fmla="*/ 54 h 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2"/>
                <a:gd name="T100" fmla="*/ 0 h 71"/>
                <a:gd name="T101" fmla="*/ 92 w 92"/>
                <a:gd name="T102" fmla="*/ 71 h 7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2" h="71">
                  <a:moveTo>
                    <a:pt x="92" y="54"/>
                  </a:moveTo>
                  <a:lnTo>
                    <a:pt x="87" y="56"/>
                  </a:lnTo>
                  <a:lnTo>
                    <a:pt x="79" y="59"/>
                  </a:lnTo>
                  <a:lnTo>
                    <a:pt x="75" y="61"/>
                  </a:lnTo>
                  <a:lnTo>
                    <a:pt x="67" y="64"/>
                  </a:lnTo>
                  <a:lnTo>
                    <a:pt x="63" y="66"/>
                  </a:lnTo>
                  <a:lnTo>
                    <a:pt x="55" y="70"/>
                  </a:lnTo>
                  <a:lnTo>
                    <a:pt x="51" y="71"/>
                  </a:lnTo>
                  <a:lnTo>
                    <a:pt x="43" y="71"/>
                  </a:lnTo>
                  <a:lnTo>
                    <a:pt x="36" y="71"/>
                  </a:lnTo>
                  <a:lnTo>
                    <a:pt x="29" y="71"/>
                  </a:lnTo>
                  <a:lnTo>
                    <a:pt x="19" y="66"/>
                  </a:lnTo>
                  <a:lnTo>
                    <a:pt x="12" y="63"/>
                  </a:lnTo>
                  <a:lnTo>
                    <a:pt x="7" y="56"/>
                  </a:lnTo>
                  <a:lnTo>
                    <a:pt x="2" y="50"/>
                  </a:lnTo>
                  <a:lnTo>
                    <a:pt x="0" y="43"/>
                  </a:lnTo>
                  <a:lnTo>
                    <a:pt x="0" y="36"/>
                  </a:lnTo>
                  <a:lnTo>
                    <a:pt x="0" y="31"/>
                  </a:lnTo>
                  <a:lnTo>
                    <a:pt x="5" y="24"/>
                  </a:lnTo>
                  <a:lnTo>
                    <a:pt x="10" y="21"/>
                  </a:lnTo>
                  <a:lnTo>
                    <a:pt x="17" y="17"/>
                  </a:lnTo>
                  <a:lnTo>
                    <a:pt x="24" y="7"/>
                  </a:lnTo>
                  <a:lnTo>
                    <a:pt x="31" y="1"/>
                  </a:lnTo>
                  <a:lnTo>
                    <a:pt x="39" y="0"/>
                  </a:lnTo>
                  <a:lnTo>
                    <a:pt x="46" y="1"/>
                  </a:lnTo>
                  <a:lnTo>
                    <a:pt x="53" y="3"/>
                  </a:lnTo>
                  <a:lnTo>
                    <a:pt x="63" y="8"/>
                  </a:lnTo>
                  <a:lnTo>
                    <a:pt x="70" y="12"/>
                  </a:lnTo>
                  <a:lnTo>
                    <a:pt x="77" y="17"/>
                  </a:lnTo>
                  <a:lnTo>
                    <a:pt x="84" y="22"/>
                  </a:lnTo>
                  <a:lnTo>
                    <a:pt x="92" y="26"/>
                  </a:lnTo>
                  <a:lnTo>
                    <a:pt x="92" y="54"/>
                  </a:lnTo>
                  <a:close/>
                </a:path>
              </a:pathLst>
            </a:custGeom>
            <a:solidFill>
              <a:srgbClr val="FF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61" name="Freeform 87"/>
            <p:cNvSpPr>
              <a:spLocks/>
            </p:cNvSpPr>
            <p:nvPr/>
          </p:nvSpPr>
          <p:spPr bwMode="auto">
            <a:xfrm>
              <a:off x="631" y="3865"/>
              <a:ext cx="91" cy="71"/>
            </a:xfrm>
            <a:custGeom>
              <a:avLst/>
              <a:gdLst>
                <a:gd name="T0" fmla="*/ 92 w 92"/>
                <a:gd name="T1" fmla="*/ 54 h 71"/>
                <a:gd name="T2" fmla="*/ 87 w 92"/>
                <a:gd name="T3" fmla="*/ 56 h 71"/>
                <a:gd name="T4" fmla="*/ 80 w 92"/>
                <a:gd name="T5" fmla="*/ 59 h 71"/>
                <a:gd name="T6" fmla="*/ 75 w 92"/>
                <a:gd name="T7" fmla="*/ 61 h 71"/>
                <a:gd name="T8" fmla="*/ 68 w 92"/>
                <a:gd name="T9" fmla="*/ 64 h 71"/>
                <a:gd name="T10" fmla="*/ 63 w 92"/>
                <a:gd name="T11" fmla="*/ 66 h 71"/>
                <a:gd name="T12" fmla="*/ 56 w 92"/>
                <a:gd name="T13" fmla="*/ 70 h 71"/>
                <a:gd name="T14" fmla="*/ 51 w 92"/>
                <a:gd name="T15" fmla="*/ 71 h 71"/>
                <a:gd name="T16" fmla="*/ 44 w 92"/>
                <a:gd name="T17" fmla="*/ 71 h 71"/>
                <a:gd name="T18" fmla="*/ 37 w 92"/>
                <a:gd name="T19" fmla="*/ 71 h 71"/>
                <a:gd name="T20" fmla="*/ 29 w 92"/>
                <a:gd name="T21" fmla="*/ 71 h 71"/>
                <a:gd name="T22" fmla="*/ 20 w 92"/>
                <a:gd name="T23" fmla="*/ 66 h 71"/>
                <a:gd name="T24" fmla="*/ 12 w 92"/>
                <a:gd name="T25" fmla="*/ 63 h 71"/>
                <a:gd name="T26" fmla="*/ 8 w 92"/>
                <a:gd name="T27" fmla="*/ 56 h 71"/>
                <a:gd name="T28" fmla="*/ 3 w 92"/>
                <a:gd name="T29" fmla="*/ 50 h 71"/>
                <a:gd name="T30" fmla="*/ 0 w 92"/>
                <a:gd name="T31" fmla="*/ 43 h 71"/>
                <a:gd name="T32" fmla="*/ 0 w 92"/>
                <a:gd name="T33" fmla="*/ 36 h 71"/>
                <a:gd name="T34" fmla="*/ 0 w 92"/>
                <a:gd name="T35" fmla="*/ 31 h 71"/>
                <a:gd name="T36" fmla="*/ 5 w 92"/>
                <a:gd name="T37" fmla="*/ 24 h 71"/>
                <a:gd name="T38" fmla="*/ 10 w 92"/>
                <a:gd name="T39" fmla="*/ 21 h 71"/>
                <a:gd name="T40" fmla="*/ 17 w 92"/>
                <a:gd name="T41" fmla="*/ 17 h 71"/>
                <a:gd name="T42" fmla="*/ 25 w 92"/>
                <a:gd name="T43" fmla="*/ 7 h 71"/>
                <a:gd name="T44" fmla="*/ 32 w 92"/>
                <a:gd name="T45" fmla="*/ 1 h 71"/>
                <a:gd name="T46" fmla="*/ 39 w 92"/>
                <a:gd name="T47" fmla="*/ 0 h 71"/>
                <a:gd name="T48" fmla="*/ 46 w 92"/>
                <a:gd name="T49" fmla="*/ 1 h 71"/>
                <a:gd name="T50" fmla="*/ 53 w 92"/>
                <a:gd name="T51" fmla="*/ 3 h 71"/>
                <a:gd name="T52" fmla="*/ 63 w 92"/>
                <a:gd name="T53" fmla="*/ 8 h 71"/>
                <a:gd name="T54" fmla="*/ 70 w 92"/>
                <a:gd name="T55" fmla="*/ 12 h 71"/>
                <a:gd name="T56" fmla="*/ 78 w 92"/>
                <a:gd name="T57" fmla="*/ 17 h 71"/>
                <a:gd name="T58" fmla="*/ 85 w 92"/>
                <a:gd name="T59" fmla="*/ 22 h 71"/>
                <a:gd name="T60" fmla="*/ 92 w 92"/>
                <a:gd name="T61" fmla="*/ 26 h 71"/>
                <a:gd name="T62" fmla="*/ 92 w 92"/>
                <a:gd name="T63" fmla="*/ 54 h 71"/>
                <a:gd name="T64" fmla="*/ 92 w 92"/>
                <a:gd name="T65" fmla="*/ 54 h 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2"/>
                <a:gd name="T100" fmla="*/ 0 h 71"/>
                <a:gd name="T101" fmla="*/ 92 w 92"/>
                <a:gd name="T102" fmla="*/ 71 h 7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2" h="71">
                  <a:moveTo>
                    <a:pt x="92" y="54"/>
                  </a:moveTo>
                  <a:lnTo>
                    <a:pt x="87" y="56"/>
                  </a:lnTo>
                  <a:lnTo>
                    <a:pt x="80" y="59"/>
                  </a:lnTo>
                  <a:lnTo>
                    <a:pt x="75" y="61"/>
                  </a:lnTo>
                  <a:lnTo>
                    <a:pt x="68" y="64"/>
                  </a:lnTo>
                  <a:lnTo>
                    <a:pt x="63" y="66"/>
                  </a:lnTo>
                  <a:lnTo>
                    <a:pt x="56" y="70"/>
                  </a:lnTo>
                  <a:lnTo>
                    <a:pt x="51" y="71"/>
                  </a:lnTo>
                  <a:lnTo>
                    <a:pt x="44" y="71"/>
                  </a:lnTo>
                  <a:lnTo>
                    <a:pt x="37" y="71"/>
                  </a:lnTo>
                  <a:lnTo>
                    <a:pt x="29" y="71"/>
                  </a:lnTo>
                  <a:lnTo>
                    <a:pt x="20" y="66"/>
                  </a:lnTo>
                  <a:lnTo>
                    <a:pt x="12" y="63"/>
                  </a:lnTo>
                  <a:lnTo>
                    <a:pt x="8" y="56"/>
                  </a:lnTo>
                  <a:lnTo>
                    <a:pt x="3" y="50"/>
                  </a:lnTo>
                  <a:lnTo>
                    <a:pt x="0" y="43"/>
                  </a:lnTo>
                  <a:lnTo>
                    <a:pt x="0" y="36"/>
                  </a:lnTo>
                  <a:lnTo>
                    <a:pt x="0" y="31"/>
                  </a:lnTo>
                  <a:lnTo>
                    <a:pt x="5" y="24"/>
                  </a:lnTo>
                  <a:lnTo>
                    <a:pt x="10" y="21"/>
                  </a:lnTo>
                  <a:lnTo>
                    <a:pt x="17" y="17"/>
                  </a:lnTo>
                  <a:lnTo>
                    <a:pt x="25" y="7"/>
                  </a:lnTo>
                  <a:lnTo>
                    <a:pt x="32" y="1"/>
                  </a:lnTo>
                  <a:lnTo>
                    <a:pt x="39" y="0"/>
                  </a:lnTo>
                  <a:lnTo>
                    <a:pt x="46" y="1"/>
                  </a:lnTo>
                  <a:lnTo>
                    <a:pt x="53" y="3"/>
                  </a:lnTo>
                  <a:lnTo>
                    <a:pt x="63" y="8"/>
                  </a:lnTo>
                  <a:lnTo>
                    <a:pt x="70" y="12"/>
                  </a:lnTo>
                  <a:lnTo>
                    <a:pt x="78" y="17"/>
                  </a:lnTo>
                  <a:lnTo>
                    <a:pt x="85" y="22"/>
                  </a:lnTo>
                  <a:lnTo>
                    <a:pt x="92" y="26"/>
                  </a:lnTo>
                  <a:lnTo>
                    <a:pt x="92" y="54"/>
                  </a:lnTo>
                  <a:close/>
                </a:path>
              </a:pathLst>
            </a:custGeom>
            <a:solidFill>
              <a:srgbClr val="FF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62" name="Freeform 88"/>
            <p:cNvSpPr>
              <a:spLocks/>
            </p:cNvSpPr>
            <p:nvPr/>
          </p:nvSpPr>
          <p:spPr bwMode="auto">
            <a:xfrm>
              <a:off x="2530" y="3111"/>
              <a:ext cx="605" cy="425"/>
            </a:xfrm>
            <a:custGeom>
              <a:avLst/>
              <a:gdLst>
                <a:gd name="T0" fmla="*/ 14 w 604"/>
                <a:gd name="T1" fmla="*/ 414 h 424"/>
                <a:gd name="T2" fmla="*/ 38 w 604"/>
                <a:gd name="T3" fmla="*/ 398 h 424"/>
                <a:gd name="T4" fmla="*/ 55 w 604"/>
                <a:gd name="T5" fmla="*/ 379 h 424"/>
                <a:gd name="T6" fmla="*/ 72 w 604"/>
                <a:gd name="T7" fmla="*/ 356 h 424"/>
                <a:gd name="T8" fmla="*/ 84 w 604"/>
                <a:gd name="T9" fmla="*/ 328 h 424"/>
                <a:gd name="T10" fmla="*/ 89 w 604"/>
                <a:gd name="T11" fmla="*/ 298 h 424"/>
                <a:gd name="T12" fmla="*/ 84 w 604"/>
                <a:gd name="T13" fmla="*/ 268 h 424"/>
                <a:gd name="T14" fmla="*/ 81 w 604"/>
                <a:gd name="T15" fmla="*/ 265 h 424"/>
                <a:gd name="T16" fmla="*/ 74 w 604"/>
                <a:gd name="T17" fmla="*/ 260 h 424"/>
                <a:gd name="T18" fmla="*/ 67 w 604"/>
                <a:gd name="T19" fmla="*/ 256 h 424"/>
                <a:gd name="T20" fmla="*/ 101 w 604"/>
                <a:gd name="T21" fmla="*/ 254 h 424"/>
                <a:gd name="T22" fmla="*/ 154 w 604"/>
                <a:gd name="T23" fmla="*/ 251 h 424"/>
                <a:gd name="T24" fmla="*/ 204 w 604"/>
                <a:gd name="T25" fmla="*/ 238 h 424"/>
                <a:gd name="T26" fmla="*/ 248 w 604"/>
                <a:gd name="T27" fmla="*/ 223 h 424"/>
                <a:gd name="T28" fmla="*/ 269 w 604"/>
                <a:gd name="T29" fmla="*/ 205 h 424"/>
                <a:gd name="T30" fmla="*/ 289 w 604"/>
                <a:gd name="T31" fmla="*/ 184 h 424"/>
                <a:gd name="T32" fmla="*/ 303 w 604"/>
                <a:gd name="T33" fmla="*/ 161 h 424"/>
                <a:gd name="T34" fmla="*/ 310 w 604"/>
                <a:gd name="T35" fmla="*/ 146 h 424"/>
                <a:gd name="T36" fmla="*/ 313 w 604"/>
                <a:gd name="T37" fmla="*/ 128 h 424"/>
                <a:gd name="T38" fmla="*/ 313 w 604"/>
                <a:gd name="T39" fmla="*/ 111 h 424"/>
                <a:gd name="T40" fmla="*/ 332 w 604"/>
                <a:gd name="T41" fmla="*/ 105 h 424"/>
                <a:gd name="T42" fmla="*/ 359 w 604"/>
                <a:gd name="T43" fmla="*/ 105 h 424"/>
                <a:gd name="T44" fmla="*/ 388 w 604"/>
                <a:gd name="T45" fmla="*/ 105 h 424"/>
                <a:gd name="T46" fmla="*/ 414 w 604"/>
                <a:gd name="T47" fmla="*/ 100 h 424"/>
                <a:gd name="T48" fmla="*/ 443 w 604"/>
                <a:gd name="T49" fmla="*/ 95 h 424"/>
                <a:gd name="T50" fmla="*/ 470 w 604"/>
                <a:gd name="T51" fmla="*/ 88 h 424"/>
                <a:gd name="T52" fmla="*/ 496 w 604"/>
                <a:gd name="T53" fmla="*/ 76 h 424"/>
                <a:gd name="T54" fmla="*/ 523 w 604"/>
                <a:gd name="T55" fmla="*/ 58 h 424"/>
                <a:gd name="T56" fmla="*/ 544 w 604"/>
                <a:gd name="T57" fmla="*/ 39 h 424"/>
                <a:gd name="T58" fmla="*/ 568 w 604"/>
                <a:gd name="T59" fmla="*/ 19 h 424"/>
                <a:gd name="T60" fmla="*/ 583 w 604"/>
                <a:gd name="T61" fmla="*/ 11 h 424"/>
                <a:gd name="T62" fmla="*/ 592 w 604"/>
                <a:gd name="T63" fmla="*/ 5 h 424"/>
                <a:gd name="T64" fmla="*/ 600 w 604"/>
                <a:gd name="T65" fmla="*/ 2 h 424"/>
                <a:gd name="T66" fmla="*/ 604 w 604"/>
                <a:gd name="T67" fmla="*/ 0 h 424"/>
                <a:gd name="T68" fmla="*/ 604 w 604"/>
                <a:gd name="T69" fmla="*/ 5 h 424"/>
                <a:gd name="T70" fmla="*/ 604 w 604"/>
                <a:gd name="T71" fmla="*/ 7 h 424"/>
                <a:gd name="T72" fmla="*/ 604 w 604"/>
                <a:gd name="T73" fmla="*/ 11 h 424"/>
                <a:gd name="T74" fmla="*/ 573 w 604"/>
                <a:gd name="T75" fmla="*/ 46 h 424"/>
                <a:gd name="T76" fmla="*/ 542 w 604"/>
                <a:gd name="T77" fmla="*/ 79 h 424"/>
                <a:gd name="T78" fmla="*/ 503 w 604"/>
                <a:gd name="T79" fmla="*/ 111 h 424"/>
                <a:gd name="T80" fmla="*/ 421 w 604"/>
                <a:gd name="T81" fmla="*/ 168 h 424"/>
                <a:gd name="T82" fmla="*/ 320 w 604"/>
                <a:gd name="T83" fmla="*/ 237 h 424"/>
                <a:gd name="T84" fmla="*/ 212 w 604"/>
                <a:gd name="T85" fmla="*/ 302 h 424"/>
                <a:gd name="T86" fmla="*/ 127 w 604"/>
                <a:gd name="T87" fmla="*/ 347 h 424"/>
                <a:gd name="T88" fmla="*/ 113 w 604"/>
                <a:gd name="T89" fmla="*/ 358 h 424"/>
                <a:gd name="T90" fmla="*/ 98 w 604"/>
                <a:gd name="T91" fmla="*/ 368 h 424"/>
                <a:gd name="T92" fmla="*/ 84 w 604"/>
                <a:gd name="T93" fmla="*/ 379 h 424"/>
                <a:gd name="T94" fmla="*/ 67 w 604"/>
                <a:gd name="T95" fmla="*/ 386 h 424"/>
                <a:gd name="T96" fmla="*/ 50 w 604"/>
                <a:gd name="T97" fmla="*/ 394 h 424"/>
                <a:gd name="T98" fmla="*/ 33 w 604"/>
                <a:gd name="T99" fmla="*/ 401 h 424"/>
                <a:gd name="T100" fmla="*/ 21 w 604"/>
                <a:gd name="T101" fmla="*/ 408 h 424"/>
                <a:gd name="T102" fmla="*/ 12 w 604"/>
                <a:gd name="T103" fmla="*/ 414 h 424"/>
                <a:gd name="T104" fmla="*/ 2 w 604"/>
                <a:gd name="T105" fmla="*/ 419 h 424"/>
                <a:gd name="T106" fmla="*/ 0 w 604"/>
                <a:gd name="T107" fmla="*/ 424 h 4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04"/>
                <a:gd name="T163" fmla="*/ 0 h 424"/>
                <a:gd name="T164" fmla="*/ 604 w 604"/>
                <a:gd name="T165" fmla="*/ 424 h 42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04" h="424">
                  <a:moveTo>
                    <a:pt x="0" y="424"/>
                  </a:moveTo>
                  <a:lnTo>
                    <a:pt x="7" y="419"/>
                  </a:lnTo>
                  <a:lnTo>
                    <a:pt x="14" y="414"/>
                  </a:lnTo>
                  <a:lnTo>
                    <a:pt x="24" y="408"/>
                  </a:lnTo>
                  <a:lnTo>
                    <a:pt x="31" y="403"/>
                  </a:lnTo>
                  <a:lnTo>
                    <a:pt x="38" y="398"/>
                  </a:lnTo>
                  <a:lnTo>
                    <a:pt x="43" y="391"/>
                  </a:lnTo>
                  <a:lnTo>
                    <a:pt x="50" y="386"/>
                  </a:lnTo>
                  <a:lnTo>
                    <a:pt x="55" y="379"/>
                  </a:lnTo>
                  <a:lnTo>
                    <a:pt x="60" y="372"/>
                  </a:lnTo>
                  <a:lnTo>
                    <a:pt x="65" y="365"/>
                  </a:lnTo>
                  <a:lnTo>
                    <a:pt x="72" y="356"/>
                  </a:lnTo>
                  <a:lnTo>
                    <a:pt x="77" y="347"/>
                  </a:lnTo>
                  <a:lnTo>
                    <a:pt x="79" y="337"/>
                  </a:lnTo>
                  <a:lnTo>
                    <a:pt x="84" y="328"/>
                  </a:lnTo>
                  <a:lnTo>
                    <a:pt x="86" y="317"/>
                  </a:lnTo>
                  <a:lnTo>
                    <a:pt x="89" y="309"/>
                  </a:lnTo>
                  <a:lnTo>
                    <a:pt x="89" y="298"/>
                  </a:lnTo>
                  <a:lnTo>
                    <a:pt x="89" y="289"/>
                  </a:lnTo>
                  <a:lnTo>
                    <a:pt x="86" y="279"/>
                  </a:lnTo>
                  <a:lnTo>
                    <a:pt x="84" y="268"/>
                  </a:lnTo>
                  <a:lnTo>
                    <a:pt x="84" y="267"/>
                  </a:lnTo>
                  <a:lnTo>
                    <a:pt x="81" y="265"/>
                  </a:lnTo>
                  <a:lnTo>
                    <a:pt x="79" y="263"/>
                  </a:lnTo>
                  <a:lnTo>
                    <a:pt x="77" y="261"/>
                  </a:lnTo>
                  <a:lnTo>
                    <a:pt x="74" y="260"/>
                  </a:lnTo>
                  <a:lnTo>
                    <a:pt x="72" y="258"/>
                  </a:lnTo>
                  <a:lnTo>
                    <a:pt x="69" y="258"/>
                  </a:lnTo>
                  <a:lnTo>
                    <a:pt x="67" y="256"/>
                  </a:lnTo>
                  <a:lnTo>
                    <a:pt x="65" y="254"/>
                  </a:lnTo>
                  <a:lnTo>
                    <a:pt x="84" y="254"/>
                  </a:lnTo>
                  <a:lnTo>
                    <a:pt x="101" y="254"/>
                  </a:lnTo>
                  <a:lnTo>
                    <a:pt x="120" y="254"/>
                  </a:lnTo>
                  <a:lnTo>
                    <a:pt x="137" y="252"/>
                  </a:lnTo>
                  <a:lnTo>
                    <a:pt x="154" y="251"/>
                  </a:lnTo>
                  <a:lnTo>
                    <a:pt x="171" y="247"/>
                  </a:lnTo>
                  <a:lnTo>
                    <a:pt x="188" y="244"/>
                  </a:lnTo>
                  <a:lnTo>
                    <a:pt x="204" y="238"/>
                  </a:lnTo>
                  <a:lnTo>
                    <a:pt x="221" y="233"/>
                  </a:lnTo>
                  <a:lnTo>
                    <a:pt x="238" y="228"/>
                  </a:lnTo>
                  <a:lnTo>
                    <a:pt x="248" y="223"/>
                  </a:lnTo>
                  <a:lnTo>
                    <a:pt x="255" y="217"/>
                  </a:lnTo>
                  <a:lnTo>
                    <a:pt x="262" y="212"/>
                  </a:lnTo>
                  <a:lnTo>
                    <a:pt x="269" y="205"/>
                  </a:lnTo>
                  <a:lnTo>
                    <a:pt x="277" y="198"/>
                  </a:lnTo>
                  <a:lnTo>
                    <a:pt x="282" y="191"/>
                  </a:lnTo>
                  <a:lnTo>
                    <a:pt x="289" y="184"/>
                  </a:lnTo>
                  <a:lnTo>
                    <a:pt x="294" y="177"/>
                  </a:lnTo>
                  <a:lnTo>
                    <a:pt x="298" y="168"/>
                  </a:lnTo>
                  <a:lnTo>
                    <a:pt x="303" y="161"/>
                  </a:lnTo>
                  <a:lnTo>
                    <a:pt x="306" y="156"/>
                  </a:lnTo>
                  <a:lnTo>
                    <a:pt x="308" y="151"/>
                  </a:lnTo>
                  <a:lnTo>
                    <a:pt x="310" y="146"/>
                  </a:lnTo>
                  <a:lnTo>
                    <a:pt x="313" y="140"/>
                  </a:lnTo>
                  <a:lnTo>
                    <a:pt x="313" y="133"/>
                  </a:lnTo>
                  <a:lnTo>
                    <a:pt x="313" y="128"/>
                  </a:lnTo>
                  <a:lnTo>
                    <a:pt x="313" y="123"/>
                  </a:lnTo>
                  <a:lnTo>
                    <a:pt x="313" y="116"/>
                  </a:lnTo>
                  <a:lnTo>
                    <a:pt x="313" y="111"/>
                  </a:lnTo>
                  <a:lnTo>
                    <a:pt x="313" y="105"/>
                  </a:lnTo>
                  <a:lnTo>
                    <a:pt x="322" y="105"/>
                  </a:lnTo>
                  <a:lnTo>
                    <a:pt x="332" y="105"/>
                  </a:lnTo>
                  <a:lnTo>
                    <a:pt x="339" y="105"/>
                  </a:lnTo>
                  <a:lnTo>
                    <a:pt x="349" y="105"/>
                  </a:lnTo>
                  <a:lnTo>
                    <a:pt x="359" y="105"/>
                  </a:lnTo>
                  <a:lnTo>
                    <a:pt x="368" y="105"/>
                  </a:lnTo>
                  <a:lnTo>
                    <a:pt x="378" y="105"/>
                  </a:lnTo>
                  <a:lnTo>
                    <a:pt x="388" y="105"/>
                  </a:lnTo>
                  <a:lnTo>
                    <a:pt x="397" y="104"/>
                  </a:lnTo>
                  <a:lnTo>
                    <a:pt x="407" y="102"/>
                  </a:lnTo>
                  <a:lnTo>
                    <a:pt x="414" y="100"/>
                  </a:lnTo>
                  <a:lnTo>
                    <a:pt x="424" y="98"/>
                  </a:lnTo>
                  <a:lnTo>
                    <a:pt x="433" y="97"/>
                  </a:lnTo>
                  <a:lnTo>
                    <a:pt x="443" y="95"/>
                  </a:lnTo>
                  <a:lnTo>
                    <a:pt x="453" y="93"/>
                  </a:lnTo>
                  <a:lnTo>
                    <a:pt x="462" y="90"/>
                  </a:lnTo>
                  <a:lnTo>
                    <a:pt x="470" y="88"/>
                  </a:lnTo>
                  <a:lnTo>
                    <a:pt x="479" y="84"/>
                  </a:lnTo>
                  <a:lnTo>
                    <a:pt x="489" y="81"/>
                  </a:lnTo>
                  <a:lnTo>
                    <a:pt x="496" y="76"/>
                  </a:lnTo>
                  <a:lnTo>
                    <a:pt x="506" y="70"/>
                  </a:lnTo>
                  <a:lnTo>
                    <a:pt x="513" y="63"/>
                  </a:lnTo>
                  <a:lnTo>
                    <a:pt x="523" y="58"/>
                  </a:lnTo>
                  <a:lnTo>
                    <a:pt x="530" y="51"/>
                  </a:lnTo>
                  <a:lnTo>
                    <a:pt x="537" y="44"/>
                  </a:lnTo>
                  <a:lnTo>
                    <a:pt x="544" y="39"/>
                  </a:lnTo>
                  <a:lnTo>
                    <a:pt x="551" y="32"/>
                  </a:lnTo>
                  <a:lnTo>
                    <a:pt x="561" y="25"/>
                  </a:lnTo>
                  <a:lnTo>
                    <a:pt x="568" y="19"/>
                  </a:lnTo>
                  <a:lnTo>
                    <a:pt x="578" y="12"/>
                  </a:lnTo>
                  <a:lnTo>
                    <a:pt x="580" y="11"/>
                  </a:lnTo>
                  <a:lnTo>
                    <a:pt x="583" y="11"/>
                  </a:lnTo>
                  <a:lnTo>
                    <a:pt x="585" y="9"/>
                  </a:lnTo>
                  <a:lnTo>
                    <a:pt x="588" y="7"/>
                  </a:lnTo>
                  <a:lnTo>
                    <a:pt x="592" y="5"/>
                  </a:lnTo>
                  <a:lnTo>
                    <a:pt x="595" y="5"/>
                  </a:lnTo>
                  <a:lnTo>
                    <a:pt x="597" y="4"/>
                  </a:lnTo>
                  <a:lnTo>
                    <a:pt x="600" y="2"/>
                  </a:lnTo>
                  <a:lnTo>
                    <a:pt x="602" y="0"/>
                  </a:lnTo>
                  <a:lnTo>
                    <a:pt x="604" y="0"/>
                  </a:lnTo>
                  <a:lnTo>
                    <a:pt x="604" y="2"/>
                  </a:lnTo>
                  <a:lnTo>
                    <a:pt x="604" y="4"/>
                  </a:lnTo>
                  <a:lnTo>
                    <a:pt x="604" y="5"/>
                  </a:lnTo>
                  <a:lnTo>
                    <a:pt x="604" y="7"/>
                  </a:lnTo>
                  <a:lnTo>
                    <a:pt x="604" y="9"/>
                  </a:lnTo>
                  <a:lnTo>
                    <a:pt x="604" y="11"/>
                  </a:lnTo>
                  <a:lnTo>
                    <a:pt x="595" y="23"/>
                  </a:lnTo>
                  <a:lnTo>
                    <a:pt x="585" y="35"/>
                  </a:lnTo>
                  <a:lnTo>
                    <a:pt x="573" y="46"/>
                  </a:lnTo>
                  <a:lnTo>
                    <a:pt x="563" y="58"/>
                  </a:lnTo>
                  <a:lnTo>
                    <a:pt x="551" y="69"/>
                  </a:lnTo>
                  <a:lnTo>
                    <a:pt x="542" y="79"/>
                  </a:lnTo>
                  <a:lnTo>
                    <a:pt x="530" y="90"/>
                  </a:lnTo>
                  <a:lnTo>
                    <a:pt x="515" y="100"/>
                  </a:lnTo>
                  <a:lnTo>
                    <a:pt x="503" y="111"/>
                  </a:lnTo>
                  <a:lnTo>
                    <a:pt x="491" y="119"/>
                  </a:lnTo>
                  <a:lnTo>
                    <a:pt x="455" y="144"/>
                  </a:lnTo>
                  <a:lnTo>
                    <a:pt x="421" y="168"/>
                  </a:lnTo>
                  <a:lnTo>
                    <a:pt x="388" y="191"/>
                  </a:lnTo>
                  <a:lnTo>
                    <a:pt x="354" y="214"/>
                  </a:lnTo>
                  <a:lnTo>
                    <a:pt x="320" y="237"/>
                  </a:lnTo>
                  <a:lnTo>
                    <a:pt x="284" y="260"/>
                  </a:lnTo>
                  <a:lnTo>
                    <a:pt x="248" y="281"/>
                  </a:lnTo>
                  <a:lnTo>
                    <a:pt x="212" y="302"/>
                  </a:lnTo>
                  <a:lnTo>
                    <a:pt x="173" y="323"/>
                  </a:lnTo>
                  <a:lnTo>
                    <a:pt x="132" y="344"/>
                  </a:lnTo>
                  <a:lnTo>
                    <a:pt x="127" y="347"/>
                  </a:lnTo>
                  <a:lnTo>
                    <a:pt x="122" y="351"/>
                  </a:lnTo>
                  <a:lnTo>
                    <a:pt x="118" y="354"/>
                  </a:lnTo>
                  <a:lnTo>
                    <a:pt x="113" y="358"/>
                  </a:lnTo>
                  <a:lnTo>
                    <a:pt x="108" y="361"/>
                  </a:lnTo>
                  <a:lnTo>
                    <a:pt x="103" y="365"/>
                  </a:lnTo>
                  <a:lnTo>
                    <a:pt x="98" y="368"/>
                  </a:lnTo>
                  <a:lnTo>
                    <a:pt x="94" y="372"/>
                  </a:lnTo>
                  <a:lnTo>
                    <a:pt x="89" y="375"/>
                  </a:lnTo>
                  <a:lnTo>
                    <a:pt x="84" y="379"/>
                  </a:lnTo>
                  <a:lnTo>
                    <a:pt x="77" y="380"/>
                  </a:lnTo>
                  <a:lnTo>
                    <a:pt x="72" y="384"/>
                  </a:lnTo>
                  <a:lnTo>
                    <a:pt x="67" y="386"/>
                  </a:lnTo>
                  <a:lnTo>
                    <a:pt x="60" y="389"/>
                  </a:lnTo>
                  <a:lnTo>
                    <a:pt x="55" y="391"/>
                  </a:lnTo>
                  <a:lnTo>
                    <a:pt x="50" y="394"/>
                  </a:lnTo>
                  <a:lnTo>
                    <a:pt x="43" y="396"/>
                  </a:lnTo>
                  <a:lnTo>
                    <a:pt x="38" y="400"/>
                  </a:lnTo>
                  <a:lnTo>
                    <a:pt x="33" y="401"/>
                  </a:lnTo>
                  <a:lnTo>
                    <a:pt x="26" y="405"/>
                  </a:lnTo>
                  <a:lnTo>
                    <a:pt x="24" y="407"/>
                  </a:lnTo>
                  <a:lnTo>
                    <a:pt x="21" y="408"/>
                  </a:lnTo>
                  <a:lnTo>
                    <a:pt x="16" y="410"/>
                  </a:lnTo>
                  <a:lnTo>
                    <a:pt x="14" y="412"/>
                  </a:lnTo>
                  <a:lnTo>
                    <a:pt x="12" y="414"/>
                  </a:lnTo>
                  <a:lnTo>
                    <a:pt x="7" y="415"/>
                  </a:lnTo>
                  <a:lnTo>
                    <a:pt x="4" y="417"/>
                  </a:lnTo>
                  <a:lnTo>
                    <a:pt x="2" y="419"/>
                  </a:lnTo>
                  <a:lnTo>
                    <a:pt x="0" y="421"/>
                  </a:lnTo>
                  <a:lnTo>
                    <a:pt x="0" y="424"/>
                  </a:lnTo>
                  <a:close/>
                </a:path>
              </a:pathLst>
            </a:custGeom>
            <a:solidFill>
              <a:srgbClr val="33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sp>
          <p:nvSpPr>
            <p:cNvPr id="3163" name="Freeform 89"/>
            <p:cNvSpPr>
              <a:spLocks/>
            </p:cNvSpPr>
            <p:nvPr/>
          </p:nvSpPr>
          <p:spPr bwMode="auto">
            <a:xfrm>
              <a:off x="2540" y="3137"/>
              <a:ext cx="653" cy="402"/>
            </a:xfrm>
            <a:custGeom>
              <a:avLst/>
              <a:gdLst>
                <a:gd name="T0" fmla="*/ 258 w 653"/>
                <a:gd name="T1" fmla="*/ 263 h 402"/>
                <a:gd name="T2" fmla="*/ 200 w 653"/>
                <a:gd name="T3" fmla="*/ 297 h 402"/>
                <a:gd name="T4" fmla="*/ 145 w 653"/>
                <a:gd name="T5" fmla="*/ 328 h 402"/>
                <a:gd name="T6" fmla="*/ 89 w 653"/>
                <a:gd name="T7" fmla="*/ 360 h 402"/>
                <a:gd name="T8" fmla="*/ 29 w 653"/>
                <a:gd name="T9" fmla="*/ 388 h 402"/>
                <a:gd name="T10" fmla="*/ 3 w 653"/>
                <a:gd name="T11" fmla="*/ 400 h 402"/>
                <a:gd name="T12" fmla="*/ 10 w 653"/>
                <a:gd name="T13" fmla="*/ 402 h 402"/>
                <a:gd name="T14" fmla="*/ 19 w 653"/>
                <a:gd name="T15" fmla="*/ 402 h 402"/>
                <a:gd name="T16" fmla="*/ 27 w 653"/>
                <a:gd name="T17" fmla="*/ 402 h 402"/>
                <a:gd name="T18" fmla="*/ 34 w 653"/>
                <a:gd name="T19" fmla="*/ 400 h 402"/>
                <a:gd name="T20" fmla="*/ 44 w 653"/>
                <a:gd name="T21" fmla="*/ 396 h 402"/>
                <a:gd name="T22" fmla="*/ 53 w 653"/>
                <a:gd name="T23" fmla="*/ 393 h 402"/>
                <a:gd name="T24" fmla="*/ 60 w 653"/>
                <a:gd name="T25" fmla="*/ 389 h 402"/>
                <a:gd name="T26" fmla="*/ 70 w 653"/>
                <a:gd name="T27" fmla="*/ 386 h 402"/>
                <a:gd name="T28" fmla="*/ 80 w 653"/>
                <a:gd name="T29" fmla="*/ 384 h 402"/>
                <a:gd name="T30" fmla="*/ 99 w 653"/>
                <a:gd name="T31" fmla="*/ 381 h 402"/>
                <a:gd name="T32" fmla="*/ 128 w 653"/>
                <a:gd name="T33" fmla="*/ 375 h 402"/>
                <a:gd name="T34" fmla="*/ 159 w 653"/>
                <a:gd name="T35" fmla="*/ 374 h 402"/>
                <a:gd name="T36" fmla="*/ 191 w 653"/>
                <a:gd name="T37" fmla="*/ 374 h 402"/>
                <a:gd name="T38" fmla="*/ 219 w 653"/>
                <a:gd name="T39" fmla="*/ 377 h 402"/>
                <a:gd name="T40" fmla="*/ 253 w 653"/>
                <a:gd name="T41" fmla="*/ 360 h 402"/>
                <a:gd name="T42" fmla="*/ 299 w 653"/>
                <a:gd name="T43" fmla="*/ 328 h 402"/>
                <a:gd name="T44" fmla="*/ 359 w 653"/>
                <a:gd name="T45" fmla="*/ 309 h 402"/>
                <a:gd name="T46" fmla="*/ 424 w 653"/>
                <a:gd name="T47" fmla="*/ 297 h 402"/>
                <a:gd name="T48" fmla="*/ 489 w 653"/>
                <a:gd name="T49" fmla="*/ 291 h 402"/>
                <a:gd name="T50" fmla="*/ 535 w 653"/>
                <a:gd name="T51" fmla="*/ 277 h 402"/>
                <a:gd name="T52" fmla="*/ 557 w 653"/>
                <a:gd name="T53" fmla="*/ 246 h 402"/>
                <a:gd name="T54" fmla="*/ 574 w 653"/>
                <a:gd name="T55" fmla="*/ 214 h 402"/>
                <a:gd name="T56" fmla="*/ 598 w 653"/>
                <a:gd name="T57" fmla="*/ 184 h 402"/>
                <a:gd name="T58" fmla="*/ 632 w 653"/>
                <a:gd name="T59" fmla="*/ 162 h 402"/>
                <a:gd name="T60" fmla="*/ 651 w 653"/>
                <a:gd name="T61" fmla="*/ 148 h 402"/>
                <a:gd name="T62" fmla="*/ 646 w 653"/>
                <a:gd name="T63" fmla="*/ 135 h 402"/>
                <a:gd name="T64" fmla="*/ 636 w 653"/>
                <a:gd name="T65" fmla="*/ 125 h 402"/>
                <a:gd name="T66" fmla="*/ 627 w 653"/>
                <a:gd name="T67" fmla="*/ 114 h 402"/>
                <a:gd name="T68" fmla="*/ 620 w 653"/>
                <a:gd name="T69" fmla="*/ 102 h 402"/>
                <a:gd name="T70" fmla="*/ 615 w 653"/>
                <a:gd name="T71" fmla="*/ 86 h 402"/>
                <a:gd name="T72" fmla="*/ 612 w 653"/>
                <a:gd name="T73" fmla="*/ 67 h 402"/>
                <a:gd name="T74" fmla="*/ 610 w 653"/>
                <a:gd name="T75" fmla="*/ 48 h 402"/>
                <a:gd name="T76" fmla="*/ 610 w 653"/>
                <a:gd name="T77" fmla="*/ 29 h 402"/>
                <a:gd name="T78" fmla="*/ 610 w 653"/>
                <a:gd name="T79" fmla="*/ 9 h 402"/>
                <a:gd name="T80" fmla="*/ 593 w 653"/>
                <a:gd name="T81" fmla="*/ 16 h 402"/>
                <a:gd name="T82" fmla="*/ 559 w 653"/>
                <a:gd name="T83" fmla="*/ 48 h 402"/>
                <a:gd name="T84" fmla="*/ 526 w 653"/>
                <a:gd name="T85" fmla="*/ 81 h 402"/>
                <a:gd name="T86" fmla="*/ 489 w 653"/>
                <a:gd name="T87" fmla="*/ 113 h 402"/>
                <a:gd name="T88" fmla="*/ 451 w 653"/>
                <a:gd name="T89" fmla="*/ 144 h 402"/>
                <a:gd name="T90" fmla="*/ 415 w 653"/>
                <a:gd name="T91" fmla="*/ 167 h 402"/>
                <a:gd name="T92" fmla="*/ 388 w 653"/>
                <a:gd name="T93" fmla="*/ 184 h 402"/>
                <a:gd name="T94" fmla="*/ 359 w 653"/>
                <a:gd name="T95" fmla="*/ 202 h 402"/>
                <a:gd name="T96" fmla="*/ 333 w 653"/>
                <a:gd name="T97" fmla="*/ 221 h 402"/>
                <a:gd name="T98" fmla="*/ 304 w 653"/>
                <a:gd name="T99" fmla="*/ 239 h 402"/>
                <a:gd name="T100" fmla="*/ 289 w 653"/>
                <a:gd name="T101" fmla="*/ 248 h 4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53"/>
                <a:gd name="T154" fmla="*/ 0 h 402"/>
                <a:gd name="T155" fmla="*/ 653 w 653"/>
                <a:gd name="T156" fmla="*/ 402 h 40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53" h="402">
                  <a:moveTo>
                    <a:pt x="287" y="248"/>
                  </a:moveTo>
                  <a:lnTo>
                    <a:pt x="258" y="263"/>
                  </a:lnTo>
                  <a:lnTo>
                    <a:pt x="229" y="279"/>
                  </a:lnTo>
                  <a:lnTo>
                    <a:pt x="200" y="297"/>
                  </a:lnTo>
                  <a:lnTo>
                    <a:pt x="174" y="312"/>
                  </a:lnTo>
                  <a:lnTo>
                    <a:pt x="145" y="328"/>
                  </a:lnTo>
                  <a:lnTo>
                    <a:pt x="118" y="344"/>
                  </a:lnTo>
                  <a:lnTo>
                    <a:pt x="89" y="360"/>
                  </a:lnTo>
                  <a:lnTo>
                    <a:pt x="60" y="374"/>
                  </a:lnTo>
                  <a:lnTo>
                    <a:pt x="29" y="388"/>
                  </a:lnTo>
                  <a:lnTo>
                    <a:pt x="0" y="400"/>
                  </a:lnTo>
                  <a:lnTo>
                    <a:pt x="3" y="400"/>
                  </a:lnTo>
                  <a:lnTo>
                    <a:pt x="7" y="402"/>
                  </a:lnTo>
                  <a:lnTo>
                    <a:pt x="10" y="402"/>
                  </a:lnTo>
                  <a:lnTo>
                    <a:pt x="15" y="402"/>
                  </a:lnTo>
                  <a:lnTo>
                    <a:pt x="19" y="402"/>
                  </a:lnTo>
                  <a:lnTo>
                    <a:pt x="22" y="402"/>
                  </a:lnTo>
                  <a:lnTo>
                    <a:pt x="27" y="402"/>
                  </a:lnTo>
                  <a:lnTo>
                    <a:pt x="32" y="400"/>
                  </a:lnTo>
                  <a:lnTo>
                    <a:pt x="34" y="400"/>
                  </a:lnTo>
                  <a:lnTo>
                    <a:pt x="39" y="398"/>
                  </a:lnTo>
                  <a:lnTo>
                    <a:pt x="44" y="396"/>
                  </a:lnTo>
                  <a:lnTo>
                    <a:pt x="48" y="395"/>
                  </a:lnTo>
                  <a:lnTo>
                    <a:pt x="53" y="393"/>
                  </a:lnTo>
                  <a:lnTo>
                    <a:pt x="56" y="391"/>
                  </a:lnTo>
                  <a:lnTo>
                    <a:pt x="60" y="389"/>
                  </a:lnTo>
                  <a:lnTo>
                    <a:pt x="65" y="388"/>
                  </a:lnTo>
                  <a:lnTo>
                    <a:pt x="70" y="386"/>
                  </a:lnTo>
                  <a:lnTo>
                    <a:pt x="75" y="384"/>
                  </a:lnTo>
                  <a:lnTo>
                    <a:pt x="80" y="384"/>
                  </a:lnTo>
                  <a:lnTo>
                    <a:pt x="85" y="382"/>
                  </a:lnTo>
                  <a:lnTo>
                    <a:pt x="99" y="381"/>
                  </a:lnTo>
                  <a:lnTo>
                    <a:pt x="113" y="377"/>
                  </a:lnTo>
                  <a:lnTo>
                    <a:pt x="128" y="375"/>
                  </a:lnTo>
                  <a:lnTo>
                    <a:pt x="145" y="374"/>
                  </a:lnTo>
                  <a:lnTo>
                    <a:pt x="159" y="374"/>
                  </a:lnTo>
                  <a:lnTo>
                    <a:pt x="174" y="374"/>
                  </a:lnTo>
                  <a:lnTo>
                    <a:pt x="191" y="374"/>
                  </a:lnTo>
                  <a:lnTo>
                    <a:pt x="205" y="375"/>
                  </a:lnTo>
                  <a:lnTo>
                    <a:pt x="219" y="377"/>
                  </a:lnTo>
                  <a:lnTo>
                    <a:pt x="234" y="381"/>
                  </a:lnTo>
                  <a:lnTo>
                    <a:pt x="253" y="360"/>
                  </a:lnTo>
                  <a:lnTo>
                    <a:pt x="275" y="342"/>
                  </a:lnTo>
                  <a:lnTo>
                    <a:pt x="299" y="328"/>
                  </a:lnTo>
                  <a:lnTo>
                    <a:pt x="328" y="318"/>
                  </a:lnTo>
                  <a:lnTo>
                    <a:pt x="359" y="309"/>
                  </a:lnTo>
                  <a:lnTo>
                    <a:pt x="391" y="302"/>
                  </a:lnTo>
                  <a:lnTo>
                    <a:pt x="424" y="297"/>
                  </a:lnTo>
                  <a:lnTo>
                    <a:pt x="458" y="293"/>
                  </a:lnTo>
                  <a:lnTo>
                    <a:pt x="489" y="291"/>
                  </a:lnTo>
                  <a:lnTo>
                    <a:pt x="523" y="291"/>
                  </a:lnTo>
                  <a:lnTo>
                    <a:pt x="535" y="277"/>
                  </a:lnTo>
                  <a:lnTo>
                    <a:pt x="547" y="262"/>
                  </a:lnTo>
                  <a:lnTo>
                    <a:pt x="557" y="246"/>
                  </a:lnTo>
                  <a:lnTo>
                    <a:pt x="564" y="230"/>
                  </a:lnTo>
                  <a:lnTo>
                    <a:pt x="574" y="214"/>
                  </a:lnTo>
                  <a:lnTo>
                    <a:pt x="586" y="198"/>
                  </a:lnTo>
                  <a:lnTo>
                    <a:pt x="598" y="184"/>
                  </a:lnTo>
                  <a:lnTo>
                    <a:pt x="612" y="172"/>
                  </a:lnTo>
                  <a:lnTo>
                    <a:pt x="632" y="162"/>
                  </a:lnTo>
                  <a:lnTo>
                    <a:pt x="653" y="153"/>
                  </a:lnTo>
                  <a:lnTo>
                    <a:pt x="651" y="148"/>
                  </a:lnTo>
                  <a:lnTo>
                    <a:pt x="648" y="141"/>
                  </a:lnTo>
                  <a:lnTo>
                    <a:pt x="646" y="135"/>
                  </a:lnTo>
                  <a:lnTo>
                    <a:pt x="641" y="130"/>
                  </a:lnTo>
                  <a:lnTo>
                    <a:pt x="636" y="125"/>
                  </a:lnTo>
                  <a:lnTo>
                    <a:pt x="632" y="120"/>
                  </a:lnTo>
                  <a:lnTo>
                    <a:pt x="627" y="114"/>
                  </a:lnTo>
                  <a:lnTo>
                    <a:pt x="622" y="109"/>
                  </a:lnTo>
                  <a:lnTo>
                    <a:pt x="620" y="102"/>
                  </a:lnTo>
                  <a:lnTo>
                    <a:pt x="617" y="97"/>
                  </a:lnTo>
                  <a:lnTo>
                    <a:pt x="615" y="86"/>
                  </a:lnTo>
                  <a:lnTo>
                    <a:pt x="612" y="78"/>
                  </a:lnTo>
                  <a:lnTo>
                    <a:pt x="612" y="67"/>
                  </a:lnTo>
                  <a:lnTo>
                    <a:pt x="610" y="58"/>
                  </a:lnTo>
                  <a:lnTo>
                    <a:pt x="610" y="48"/>
                  </a:lnTo>
                  <a:lnTo>
                    <a:pt x="610" y="39"/>
                  </a:lnTo>
                  <a:lnTo>
                    <a:pt x="610" y="29"/>
                  </a:lnTo>
                  <a:lnTo>
                    <a:pt x="610" y="20"/>
                  </a:lnTo>
                  <a:lnTo>
                    <a:pt x="610" y="9"/>
                  </a:lnTo>
                  <a:lnTo>
                    <a:pt x="610" y="0"/>
                  </a:lnTo>
                  <a:lnTo>
                    <a:pt x="593" y="16"/>
                  </a:lnTo>
                  <a:lnTo>
                    <a:pt x="576" y="32"/>
                  </a:lnTo>
                  <a:lnTo>
                    <a:pt x="559" y="48"/>
                  </a:lnTo>
                  <a:lnTo>
                    <a:pt x="542" y="65"/>
                  </a:lnTo>
                  <a:lnTo>
                    <a:pt x="526" y="81"/>
                  </a:lnTo>
                  <a:lnTo>
                    <a:pt x="509" y="97"/>
                  </a:lnTo>
                  <a:lnTo>
                    <a:pt x="489" y="113"/>
                  </a:lnTo>
                  <a:lnTo>
                    <a:pt x="470" y="128"/>
                  </a:lnTo>
                  <a:lnTo>
                    <a:pt x="451" y="144"/>
                  </a:lnTo>
                  <a:lnTo>
                    <a:pt x="429" y="158"/>
                  </a:lnTo>
                  <a:lnTo>
                    <a:pt x="415" y="167"/>
                  </a:lnTo>
                  <a:lnTo>
                    <a:pt x="400" y="176"/>
                  </a:lnTo>
                  <a:lnTo>
                    <a:pt x="388" y="184"/>
                  </a:lnTo>
                  <a:lnTo>
                    <a:pt x="374" y="193"/>
                  </a:lnTo>
                  <a:lnTo>
                    <a:pt x="359" y="202"/>
                  </a:lnTo>
                  <a:lnTo>
                    <a:pt x="347" y="212"/>
                  </a:lnTo>
                  <a:lnTo>
                    <a:pt x="333" y="221"/>
                  </a:lnTo>
                  <a:lnTo>
                    <a:pt x="318" y="230"/>
                  </a:lnTo>
                  <a:lnTo>
                    <a:pt x="304" y="239"/>
                  </a:lnTo>
                  <a:lnTo>
                    <a:pt x="289" y="248"/>
                  </a:lnTo>
                  <a:lnTo>
                    <a:pt x="287" y="248"/>
                  </a:lnTo>
                  <a:close/>
                </a:path>
              </a:pathLst>
            </a:custGeom>
            <a:solidFill>
              <a:srgbClr val="33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000000"/>
                </a:solidFill>
                <a:latin typeface="Arial" pitchFamily="34" charset="0"/>
              </a:endParaRPr>
            </a:p>
          </p:txBody>
        </p:sp>
        <p:pic>
          <p:nvPicPr>
            <p:cNvPr id="14428" name="Picture 90" descr="DAISI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2" y="3168"/>
              <a:ext cx="1512" cy="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9" name="Picture 91" descr="DAISI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 y="3636"/>
              <a:ext cx="1176" cy="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0" name="Picture 92" descr="DAISI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0" y="3120"/>
              <a:ext cx="1512" cy="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52" name="Picture 13" descr="0307_1j_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81000" y="609600"/>
            <a:ext cx="762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13" descr="0307_1j_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382000" y="304800"/>
            <a:ext cx="762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0" name="Text Box 95"/>
          <p:cNvSpPr txBox="1">
            <a:spLocks noChangeArrowheads="1"/>
          </p:cNvSpPr>
          <p:nvPr/>
        </p:nvSpPr>
        <p:spPr bwMode="auto">
          <a:xfrm>
            <a:off x="1981200" y="1219200"/>
            <a:ext cx="571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defRPr/>
            </a:pPr>
            <a:r>
              <a:rPr lang="en-US" sz="1800" smtClean="0">
                <a:solidFill>
                  <a:srgbClr val="FF0000"/>
                </a:solidFill>
              </a:rPr>
              <a:t>KÍNH CHÀO QUÝ THẦY CÔ VÀ CÁC EM HỌC SINH</a:t>
            </a:r>
          </a:p>
        </p:txBody>
      </p:sp>
    </p:spTree>
    <p:custDataLst>
      <p:tags r:id="rId2"/>
    </p:custDataLst>
    <p:extLst>
      <p:ext uri="{BB962C8B-B14F-4D97-AF65-F5344CB8AC3E}">
        <p14:creationId xmlns:p14="http://schemas.microsoft.com/office/powerpoint/2010/main" val="28203391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199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OUTPUT_Baihocdautien_HienThuc.wav"/>
                                        </p:tgtEl>
                                      </p:cMediaNode>
                                    </p:audio>
                                  </p:subTnLst>
                                </p:cTn>
                              </p:par>
                              <p:par>
                                <p:cTn id="7" presetID="2" presetClass="entr" presetSubtype="2" repeatCount="indefinite" fill="hold" grpId="0" nodeType="withEffect">
                                  <p:stCondLst>
                                    <p:cond delay="0"/>
                                  </p:stCondLst>
                                  <p:childTnLst>
                                    <p:set>
                                      <p:cBhvr>
                                        <p:cTn id="8" dur="1" fill="hold">
                                          <p:stCondLst>
                                            <p:cond delay="0"/>
                                          </p:stCondLst>
                                        </p:cTn>
                                        <p:tgtEl>
                                          <p:spTgt spid="41997"/>
                                        </p:tgtEl>
                                        <p:attrNameLst>
                                          <p:attrName>style.visibility</p:attrName>
                                        </p:attrNameLst>
                                      </p:cBhvr>
                                      <p:to>
                                        <p:strVal val="visible"/>
                                      </p:to>
                                    </p:set>
                                    <p:anim calcmode="lin" valueType="num">
                                      <p:cBhvr additive="base">
                                        <p:cTn id="9" dur="5000" fill="hold"/>
                                        <p:tgtEl>
                                          <p:spTgt spid="41997"/>
                                        </p:tgtEl>
                                        <p:attrNameLst>
                                          <p:attrName>ppt_x</p:attrName>
                                        </p:attrNameLst>
                                      </p:cBhvr>
                                      <p:tavLst>
                                        <p:tav tm="0">
                                          <p:val>
                                            <p:strVal val="1+#ppt_w/2"/>
                                          </p:val>
                                        </p:tav>
                                        <p:tav tm="100000">
                                          <p:val>
                                            <p:strVal val="#ppt_x"/>
                                          </p:val>
                                        </p:tav>
                                      </p:tavLst>
                                    </p:anim>
                                    <p:anim calcmode="lin" valueType="num">
                                      <p:cBhvr additive="base">
                                        <p:cTn id="10" dur="5000" fill="hold"/>
                                        <p:tgtEl>
                                          <p:spTgt spid="41997"/>
                                        </p:tgtEl>
                                        <p:attrNameLst>
                                          <p:attrName>ppt_y</p:attrName>
                                        </p:attrNameLst>
                                      </p:cBhvr>
                                      <p:tavLst>
                                        <p:tav tm="0">
                                          <p:val>
                                            <p:strVal val="#ppt_y"/>
                                          </p:val>
                                        </p:tav>
                                        <p:tav tm="100000">
                                          <p:val>
                                            <p:strVal val="#ppt_y"/>
                                          </p:val>
                                        </p:tav>
                                      </p:tavLst>
                                    </p:anim>
                                  </p:childTnLst>
                                </p:cTn>
                              </p:par>
                              <p:par>
                                <p:cTn id="11" presetID="19" presetClass="entr" presetSubtype="10" repeatCount="indefinite" fill="hold" grpId="0" nodeType="withEffect">
                                  <p:stCondLst>
                                    <p:cond delay="0"/>
                                  </p:stCondLst>
                                  <p:childTnLst>
                                    <p:set>
                                      <p:cBhvr>
                                        <p:cTn id="12" dur="1" fill="hold">
                                          <p:stCondLst>
                                            <p:cond delay="0"/>
                                          </p:stCondLst>
                                        </p:cTn>
                                        <p:tgtEl>
                                          <p:spTgt spid="41989"/>
                                        </p:tgtEl>
                                        <p:attrNameLst>
                                          <p:attrName>style.visibility</p:attrName>
                                        </p:attrNameLst>
                                      </p:cBhvr>
                                      <p:to>
                                        <p:strVal val="visible"/>
                                      </p:to>
                                    </p:set>
                                    <p:anim calcmode="lin" valueType="num">
                                      <p:cBhvr>
                                        <p:cTn id="13" dur="5000" fill="hold"/>
                                        <p:tgtEl>
                                          <p:spTgt spid="41989"/>
                                        </p:tgtEl>
                                        <p:attrNameLst>
                                          <p:attrName>ppt_w</p:attrName>
                                        </p:attrNameLst>
                                      </p:cBhvr>
                                      <p:tavLst>
                                        <p:tav tm="0" fmla="#ppt_w*sin(2.5*pi*$)">
                                          <p:val>
                                            <p:fltVal val="0"/>
                                          </p:val>
                                        </p:tav>
                                        <p:tav tm="100000">
                                          <p:val>
                                            <p:fltVal val="1"/>
                                          </p:val>
                                        </p:tav>
                                      </p:tavLst>
                                    </p:anim>
                                    <p:anim calcmode="lin" valueType="num">
                                      <p:cBhvr>
                                        <p:cTn id="14" dur="5000" fill="hold"/>
                                        <p:tgtEl>
                                          <p:spTgt spid="41989"/>
                                        </p:tgtEl>
                                        <p:attrNameLst>
                                          <p:attrName>ppt_h</p:attrName>
                                        </p:attrNameLst>
                                      </p:cBhvr>
                                      <p:tavLst>
                                        <p:tav tm="0">
                                          <p:val>
                                            <p:strVal val="#ppt_h"/>
                                          </p:val>
                                        </p:tav>
                                        <p:tav tm="100000">
                                          <p:val>
                                            <p:strVal val="#ppt_h"/>
                                          </p:val>
                                        </p:tav>
                                      </p:tavLst>
                                    </p:anim>
                                  </p:childTnLst>
                                </p:cTn>
                              </p:par>
                              <p:par>
                                <p:cTn id="15" presetID="19" presetClass="entr" presetSubtype="10" repeatCount="indefinite" fill="hold" grpId="0" nodeType="withEffect">
                                  <p:stCondLst>
                                    <p:cond delay="0"/>
                                  </p:stCondLst>
                                  <p:childTnLst>
                                    <p:set>
                                      <p:cBhvr>
                                        <p:cTn id="16" dur="1" fill="hold">
                                          <p:stCondLst>
                                            <p:cond delay="0"/>
                                          </p:stCondLst>
                                        </p:cTn>
                                        <p:tgtEl>
                                          <p:spTgt spid="41990"/>
                                        </p:tgtEl>
                                        <p:attrNameLst>
                                          <p:attrName>style.visibility</p:attrName>
                                        </p:attrNameLst>
                                      </p:cBhvr>
                                      <p:to>
                                        <p:strVal val="visible"/>
                                      </p:to>
                                    </p:set>
                                    <p:anim calcmode="lin" valueType="num">
                                      <p:cBhvr>
                                        <p:cTn id="17" dur="5000" fill="hold"/>
                                        <p:tgtEl>
                                          <p:spTgt spid="41990"/>
                                        </p:tgtEl>
                                        <p:attrNameLst>
                                          <p:attrName>ppt_w</p:attrName>
                                        </p:attrNameLst>
                                      </p:cBhvr>
                                      <p:tavLst>
                                        <p:tav tm="0" fmla="#ppt_w*sin(2.5*pi*$)">
                                          <p:val>
                                            <p:fltVal val="0"/>
                                          </p:val>
                                        </p:tav>
                                        <p:tav tm="100000">
                                          <p:val>
                                            <p:fltVal val="1"/>
                                          </p:val>
                                        </p:tav>
                                      </p:tavLst>
                                    </p:anim>
                                    <p:anim calcmode="lin" valueType="num">
                                      <p:cBhvr>
                                        <p:cTn id="18" dur="5000" fill="hold"/>
                                        <p:tgtEl>
                                          <p:spTgt spid="41990"/>
                                        </p:tgtEl>
                                        <p:attrNameLst>
                                          <p:attrName>ppt_h</p:attrName>
                                        </p:attrNameLst>
                                      </p:cBhvr>
                                      <p:tavLst>
                                        <p:tav tm="0">
                                          <p:val>
                                            <p:strVal val="#ppt_h"/>
                                          </p:val>
                                        </p:tav>
                                        <p:tav tm="100000">
                                          <p:val>
                                            <p:strVal val="#ppt_h"/>
                                          </p:val>
                                        </p:tav>
                                      </p:tavLst>
                                    </p:anim>
                                  </p:childTnLst>
                                </p:cTn>
                              </p:par>
                              <p:par>
                                <p:cTn id="19" presetID="19" presetClass="entr" presetSubtype="10" repeatCount="indefinite" fill="hold" grpId="0" nodeType="withEffect">
                                  <p:stCondLst>
                                    <p:cond delay="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0" fill="hold"/>
                                        <p:tgtEl>
                                          <p:spTgt spid="41991"/>
                                        </p:tgtEl>
                                        <p:attrNameLst>
                                          <p:attrName>ppt_w</p:attrName>
                                        </p:attrNameLst>
                                      </p:cBhvr>
                                      <p:tavLst>
                                        <p:tav tm="0" fmla="#ppt_w*sin(2.5*pi*$)">
                                          <p:val>
                                            <p:fltVal val="0"/>
                                          </p:val>
                                        </p:tav>
                                        <p:tav tm="100000">
                                          <p:val>
                                            <p:fltVal val="1"/>
                                          </p:val>
                                        </p:tav>
                                      </p:tavLst>
                                    </p:anim>
                                    <p:anim calcmode="lin" valueType="num">
                                      <p:cBhvr>
                                        <p:cTn id="22" dur="5000" fill="hold"/>
                                        <p:tgtEl>
                                          <p:spTgt spid="41991"/>
                                        </p:tgtEl>
                                        <p:attrNameLst>
                                          <p:attrName>ppt_h</p:attrName>
                                        </p:attrNameLst>
                                      </p:cBhvr>
                                      <p:tavLst>
                                        <p:tav tm="0">
                                          <p:val>
                                            <p:strVal val="#ppt_h"/>
                                          </p:val>
                                        </p:tav>
                                        <p:tav tm="100000">
                                          <p:val>
                                            <p:strVal val="#ppt_h"/>
                                          </p:val>
                                        </p:tav>
                                      </p:tavLst>
                                    </p:anim>
                                  </p:childTnLst>
                                </p:cTn>
                              </p:par>
                              <p:par>
                                <p:cTn id="23" presetID="19" presetClass="entr" presetSubtype="10" repeatCount="indefinite" fill="hold" grpId="0" nodeType="withEffect">
                                  <p:stCondLst>
                                    <p:cond delay="0"/>
                                  </p:stCondLst>
                                  <p:childTnLst>
                                    <p:set>
                                      <p:cBhvr>
                                        <p:cTn id="24" dur="1" fill="hold">
                                          <p:stCondLst>
                                            <p:cond delay="0"/>
                                          </p:stCondLst>
                                        </p:cTn>
                                        <p:tgtEl>
                                          <p:spTgt spid="41992"/>
                                        </p:tgtEl>
                                        <p:attrNameLst>
                                          <p:attrName>style.visibility</p:attrName>
                                        </p:attrNameLst>
                                      </p:cBhvr>
                                      <p:to>
                                        <p:strVal val="visible"/>
                                      </p:to>
                                    </p:set>
                                    <p:anim calcmode="lin" valueType="num">
                                      <p:cBhvr>
                                        <p:cTn id="25" dur="5000" fill="hold"/>
                                        <p:tgtEl>
                                          <p:spTgt spid="41992"/>
                                        </p:tgtEl>
                                        <p:attrNameLst>
                                          <p:attrName>ppt_w</p:attrName>
                                        </p:attrNameLst>
                                      </p:cBhvr>
                                      <p:tavLst>
                                        <p:tav tm="0" fmla="#ppt_w*sin(2.5*pi*$)">
                                          <p:val>
                                            <p:fltVal val="0"/>
                                          </p:val>
                                        </p:tav>
                                        <p:tav tm="100000">
                                          <p:val>
                                            <p:fltVal val="1"/>
                                          </p:val>
                                        </p:tav>
                                      </p:tavLst>
                                    </p:anim>
                                    <p:anim calcmode="lin" valueType="num">
                                      <p:cBhvr>
                                        <p:cTn id="26" dur="5000" fill="hold"/>
                                        <p:tgtEl>
                                          <p:spTgt spid="41992"/>
                                        </p:tgtEl>
                                        <p:attrNameLst>
                                          <p:attrName>ppt_h</p:attrName>
                                        </p:attrNameLst>
                                      </p:cBhvr>
                                      <p:tavLst>
                                        <p:tav tm="0">
                                          <p:val>
                                            <p:strVal val="#ppt_h"/>
                                          </p:val>
                                        </p:tav>
                                        <p:tav tm="100000">
                                          <p:val>
                                            <p:strVal val="#ppt_h"/>
                                          </p:val>
                                        </p:tav>
                                      </p:tavLst>
                                    </p:anim>
                                  </p:childTnLst>
                                </p:cTn>
                              </p:par>
                              <p:par>
                                <p:cTn id="27" presetID="19" presetClass="entr" presetSubtype="10" repeatCount="indefinite" fill="hold" grpId="0" nodeType="withEffect">
                                  <p:stCondLst>
                                    <p:cond delay="0"/>
                                  </p:stCondLst>
                                  <p:childTnLst>
                                    <p:set>
                                      <p:cBhvr>
                                        <p:cTn id="28" dur="1" fill="hold">
                                          <p:stCondLst>
                                            <p:cond delay="0"/>
                                          </p:stCondLst>
                                        </p:cTn>
                                        <p:tgtEl>
                                          <p:spTgt spid="41993"/>
                                        </p:tgtEl>
                                        <p:attrNameLst>
                                          <p:attrName>style.visibility</p:attrName>
                                        </p:attrNameLst>
                                      </p:cBhvr>
                                      <p:to>
                                        <p:strVal val="visible"/>
                                      </p:to>
                                    </p:set>
                                    <p:anim calcmode="lin" valueType="num">
                                      <p:cBhvr>
                                        <p:cTn id="29" dur="5000" fill="hold"/>
                                        <p:tgtEl>
                                          <p:spTgt spid="41993"/>
                                        </p:tgtEl>
                                        <p:attrNameLst>
                                          <p:attrName>ppt_w</p:attrName>
                                        </p:attrNameLst>
                                      </p:cBhvr>
                                      <p:tavLst>
                                        <p:tav tm="0" fmla="#ppt_w*sin(2.5*pi*$)">
                                          <p:val>
                                            <p:fltVal val="0"/>
                                          </p:val>
                                        </p:tav>
                                        <p:tav tm="100000">
                                          <p:val>
                                            <p:fltVal val="1"/>
                                          </p:val>
                                        </p:tav>
                                      </p:tavLst>
                                    </p:anim>
                                    <p:anim calcmode="lin" valueType="num">
                                      <p:cBhvr>
                                        <p:cTn id="30" dur="5000" fill="hold"/>
                                        <p:tgtEl>
                                          <p:spTgt spid="41993"/>
                                        </p:tgtEl>
                                        <p:attrNameLst>
                                          <p:attrName>ppt_h</p:attrName>
                                        </p:attrNameLst>
                                      </p:cBhvr>
                                      <p:tavLst>
                                        <p:tav tm="0">
                                          <p:val>
                                            <p:strVal val="#ppt_h"/>
                                          </p:val>
                                        </p:tav>
                                        <p:tav tm="100000">
                                          <p:val>
                                            <p:strVal val="#ppt_h"/>
                                          </p:val>
                                        </p:tav>
                                      </p:tavLst>
                                    </p:anim>
                                  </p:childTnLst>
                                </p:cTn>
                              </p:par>
                              <p:par>
                                <p:cTn id="31" presetID="19" presetClass="entr" presetSubtype="10" repeatCount="indefinite" fill="hold" grpId="0" nodeType="withEffect">
                                  <p:stCondLst>
                                    <p:cond delay="0"/>
                                  </p:stCondLst>
                                  <p:childTnLst>
                                    <p:set>
                                      <p:cBhvr>
                                        <p:cTn id="32" dur="1" fill="hold">
                                          <p:stCondLst>
                                            <p:cond delay="0"/>
                                          </p:stCondLst>
                                        </p:cTn>
                                        <p:tgtEl>
                                          <p:spTgt spid="41994"/>
                                        </p:tgtEl>
                                        <p:attrNameLst>
                                          <p:attrName>style.visibility</p:attrName>
                                        </p:attrNameLst>
                                      </p:cBhvr>
                                      <p:to>
                                        <p:strVal val="visible"/>
                                      </p:to>
                                    </p:set>
                                    <p:anim calcmode="lin" valueType="num">
                                      <p:cBhvr>
                                        <p:cTn id="33" dur="5000" fill="hold"/>
                                        <p:tgtEl>
                                          <p:spTgt spid="41994"/>
                                        </p:tgtEl>
                                        <p:attrNameLst>
                                          <p:attrName>ppt_w</p:attrName>
                                        </p:attrNameLst>
                                      </p:cBhvr>
                                      <p:tavLst>
                                        <p:tav tm="0" fmla="#ppt_w*sin(2.5*pi*$)">
                                          <p:val>
                                            <p:fltVal val="0"/>
                                          </p:val>
                                        </p:tav>
                                        <p:tav tm="100000">
                                          <p:val>
                                            <p:fltVal val="1"/>
                                          </p:val>
                                        </p:tav>
                                      </p:tavLst>
                                    </p:anim>
                                    <p:anim calcmode="lin" valueType="num">
                                      <p:cBhvr>
                                        <p:cTn id="34" dur="5000" fill="hold"/>
                                        <p:tgtEl>
                                          <p:spTgt spid="41994"/>
                                        </p:tgtEl>
                                        <p:attrNameLst>
                                          <p:attrName>ppt_h</p:attrName>
                                        </p:attrNameLst>
                                      </p:cBhvr>
                                      <p:tavLst>
                                        <p:tav tm="0">
                                          <p:val>
                                            <p:strVal val="#ppt_h"/>
                                          </p:val>
                                        </p:tav>
                                        <p:tav tm="100000">
                                          <p:val>
                                            <p:strVal val="#ppt_h"/>
                                          </p:val>
                                        </p:tav>
                                      </p:tavLst>
                                    </p:anim>
                                  </p:childTnLst>
                                </p:cTn>
                              </p:par>
                              <p:par>
                                <p:cTn id="35" presetID="19" presetClass="entr" presetSubtype="10" repeatCount="indefinite" fill="hold" grpId="0" nodeType="withEffect">
                                  <p:stCondLst>
                                    <p:cond delay="0"/>
                                  </p:stCondLst>
                                  <p:childTnLst>
                                    <p:set>
                                      <p:cBhvr>
                                        <p:cTn id="36" dur="1" fill="hold">
                                          <p:stCondLst>
                                            <p:cond delay="0"/>
                                          </p:stCondLst>
                                        </p:cTn>
                                        <p:tgtEl>
                                          <p:spTgt spid="41995"/>
                                        </p:tgtEl>
                                        <p:attrNameLst>
                                          <p:attrName>style.visibility</p:attrName>
                                        </p:attrNameLst>
                                      </p:cBhvr>
                                      <p:to>
                                        <p:strVal val="visible"/>
                                      </p:to>
                                    </p:set>
                                    <p:anim calcmode="lin" valueType="num">
                                      <p:cBhvr>
                                        <p:cTn id="37" dur="5000" fill="hold"/>
                                        <p:tgtEl>
                                          <p:spTgt spid="41995"/>
                                        </p:tgtEl>
                                        <p:attrNameLst>
                                          <p:attrName>ppt_w</p:attrName>
                                        </p:attrNameLst>
                                      </p:cBhvr>
                                      <p:tavLst>
                                        <p:tav tm="0" fmla="#ppt_w*sin(2.5*pi*$)">
                                          <p:val>
                                            <p:fltVal val="0"/>
                                          </p:val>
                                        </p:tav>
                                        <p:tav tm="100000">
                                          <p:val>
                                            <p:fltVal val="1"/>
                                          </p:val>
                                        </p:tav>
                                      </p:tavLst>
                                    </p:anim>
                                    <p:anim calcmode="lin" valueType="num">
                                      <p:cBhvr>
                                        <p:cTn id="38" dur="5000" fill="hold"/>
                                        <p:tgtEl>
                                          <p:spTgt spid="41995"/>
                                        </p:tgtEl>
                                        <p:attrNameLst>
                                          <p:attrName>ppt_h</p:attrName>
                                        </p:attrNameLst>
                                      </p:cBhvr>
                                      <p:tavLst>
                                        <p:tav tm="0">
                                          <p:val>
                                            <p:strVal val="#ppt_h"/>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500" fill="hold"/>
                                        <p:tgtEl>
                                          <p:spTgt spid="2"/>
                                        </p:tgtEl>
                                        <p:attrNameLst>
                                          <p:attrName>ppt_w</p:attrName>
                                        </p:attrNameLst>
                                      </p:cBhvr>
                                      <p:tavLst>
                                        <p:tav tm="0">
                                          <p:val>
                                            <p:fltVal val="0"/>
                                          </p:val>
                                        </p:tav>
                                        <p:tav tm="100000">
                                          <p:val>
                                            <p:strVal val="#ppt_w"/>
                                          </p:val>
                                        </p:tav>
                                      </p:tavLst>
                                    </p:anim>
                                    <p:anim calcmode="lin" valueType="num">
                                      <p:cBhvr>
                                        <p:cTn id="42"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P spid="41990" grpId="0"/>
      <p:bldP spid="41991" grpId="0"/>
      <p:bldP spid="41992" grpId="0"/>
      <p:bldP spid="41993" grpId="0"/>
      <p:bldP spid="41994" grpId="0"/>
      <p:bldP spid="41995" grpId="0"/>
      <p:bldP spid="41997" grpId="0" animBg="1"/>
      <p:bldP spid="4199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2553494912_54e6d3cd1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6" descr="xdr12870386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
          <p:cNvSpPr txBox="1">
            <a:spLocks noChangeArrowheads="1"/>
          </p:cNvSpPr>
          <p:nvPr/>
        </p:nvSpPr>
        <p:spPr bwMode="auto">
          <a:xfrm>
            <a:off x="2590800" y="6324600"/>
            <a:ext cx="472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algn="ctr" eaLnBrk="1" hangingPunct="1">
              <a:spcBef>
                <a:spcPct val="50000"/>
              </a:spcBef>
            </a:pPr>
            <a:r>
              <a:rPr lang="en-US" sz="2400" dirty="0" err="1" smtClean="0">
                <a:latin typeface="Times New Roman" pitchFamily="18" charset="0"/>
                <a:cs typeface="Times New Roman" pitchFamily="18" charset="0"/>
              </a:rPr>
              <a:t>Khai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dầu</a:t>
            </a:r>
            <a:r>
              <a:rPr lang="en-US" sz="2400" dirty="0" smtClean="0">
                <a:latin typeface="Times New Roman" pitchFamily="18" charset="0"/>
                <a:cs typeface="Times New Roman" pitchFamily="18" charset="0"/>
              </a:rPr>
              <a:t> ở </a:t>
            </a:r>
            <a:r>
              <a:rPr lang="en-US" sz="2400" dirty="0" err="1" smtClean="0">
                <a:latin typeface="Times New Roman" pitchFamily="18" charset="0"/>
                <a:cs typeface="Times New Roman" pitchFamily="18" charset="0"/>
              </a:rPr>
              <a:t>Mĩ</a:t>
            </a:r>
            <a:endParaRPr lang="en-US" sz="2400" dirty="0">
              <a:latin typeface="Times New Roman" pitchFamily="18" charset="0"/>
              <a:cs typeface="Times New Roman" pitchFamily="18" charset="0"/>
            </a:endParaRPr>
          </a:p>
        </p:txBody>
      </p:sp>
      <p:sp>
        <p:nvSpPr>
          <p:cNvPr id="5" name="Rectangle 14"/>
          <p:cNvSpPr>
            <a:spLocks noChangeArrowheads="1"/>
          </p:cNvSpPr>
          <p:nvPr/>
        </p:nvSpPr>
        <p:spPr bwMode="auto">
          <a:xfrm>
            <a:off x="2743200" y="29718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2400" dirty="0" err="1" smtClean="0">
                <a:latin typeface="Times New Roman" pitchFamily="18" charset="0"/>
                <a:cs typeface="Times New Roman" pitchFamily="18" charset="0"/>
              </a:rPr>
              <a:t>Khai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dầu</a:t>
            </a:r>
            <a:r>
              <a:rPr lang="en-US" sz="2400" dirty="0" smtClean="0">
                <a:latin typeface="Times New Roman" pitchFamily="18" charset="0"/>
                <a:cs typeface="Times New Roman" pitchFamily="18" charset="0"/>
              </a:rPr>
              <a:t> ở </a:t>
            </a:r>
            <a:r>
              <a:rPr lang="en-US" sz="2400" dirty="0" err="1" smtClean="0">
                <a:latin typeface="Times New Roman" pitchFamily="18" charset="0"/>
                <a:cs typeface="Times New Roman" pitchFamily="18" charset="0"/>
              </a:rPr>
              <a:t>Việt</a:t>
            </a:r>
            <a:r>
              <a:rPr lang="en-US" sz="2400" dirty="0" smtClean="0">
                <a:latin typeface="Times New Roman" pitchFamily="18" charset="0"/>
                <a:cs typeface="Times New Roman" pitchFamily="18" charset="0"/>
              </a:rPr>
              <a:t> Nam</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4111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0513" cy="694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0"/>
          <p:cNvSpPr>
            <a:spLocks noChangeArrowheads="1"/>
          </p:cNvSpPr>
          <p:nvPr/>
        </p:nvSpPr>
        <p:spPr bwMode="auto">
          <a:xfrm>
            <a:off x="3886200" y="2667000"/>
            <a:ext cx="152400" cy="2438400"/>
          </a:xfrm>
          <a:prstGeom prst="rect">
            <a:avLst/>
          </a:prstGeom>
          <a:solidFill>
            <a:srgbClr val="00CCFF"/>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000"/>
          </a:p>
        </p:txBody>
      </p:sp>
      <p:sp>
        <p:nvSpPr>
          <p:cNvPr id="4" name="Rectangle 11"/>
          <p:cNvSpPr>
            <a:spLocks noChangeArrowheads="1"/>
          </p:cNvSpPr>
          <p:nvPr/>
        </p:nvSpPr>
        <p:spPr bwMode="auto">
          <a:xfrm>
            <a:off x="6858000" y="2667000"/>
            <a:ext cx="152400" cy="3276600"/>
          </a:xfrm>
          <a:prstGeom prst="rect">
            <a:avLst/>
          </a:prstGeom>
          <a:solidFill>
            <a:srgbClr val="8000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000"/>
          </a:p>
        </p:txBody>
      </p:sp>
      <p:grpSp>
        <p:nvGrpSpPr>
          <p:cNvPr id="5" name="Group 14"/>
          <p:cNvGrpSpPr>
            <a:grpSpLocks/>
          </p:cNvGrpSpPr>
          <p:nvPr/>
        </p:nvGrpSpPr>
        <p:grpSpPr bwMode="auto">
          <a:xfrm>
            <a:off x="3048000" y="3124200"/>
            <a:ext cx="914400" cy="685800"/>
            <a:chOff x="1920" y="2112"/>
            <a:chExt cx="576" cy="432"/>
          </a:xfrm>
        </p:grpSpPr>
        <p:sp>
          <p:nvSpPr>
            <p:cNvPr id="6" name="AutoShape 12"/>
            <p:cNvSpPr>
              <a:spLocks noChangeArrowheads="1"/>
            </p:cNvSpPr>
            <p:nvPr/>
          </p:nvSpPr>
          <p:spPr bwMode="auto">
            <a:xfrm>
              <a:off x="2256" y="2112"/>
              <a:ext cx="96" cy="432"/>
            </a:xfrm>
            <a:prstGeom prst="upArrow">
              <a:avLst>
                <a:gd name="adj1" fmla="val 50000"/>
                <a:gd name="adj2" fmla="val 112500"/>
              </a:avLst>
            </a:prstGeom>
            <a:solidFill>
              <a:srgbClr val="00CCFF"/>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000"/>
            </a:p>
          </p:txBody>
        </p:sp>
        <p:sp>
          <p:nvSpPr>
            <p:cNvPr id="7" name="Text Box 13"/>
            <p:cNvSpPr txBox="1">
              <a:spLocks noChangeArrowheads="1"/>
            </p:cNvSpPr>
            <p:nvPr/>
          </p:nvSpPr>
          <p:spPr bwMode="auto">
            <a:xfrm>
              <a:off x="1920" y="2160"/>
              <a:ext cx="576" cy="250"/>
            </a:xfrm>
            <a:prstGeom prst="rect">
              <a:avLst/>
            </a:prstGeom>
            <a:noFill/>
            <a:ln w="9525">
              <a:noFill/>
              <a:miter lim="800000"/>
              <a:headEnd/>
              <a:tailEnd/>
            </a:ln>
            <a:effectLst/>
          </p:spPr>
          <p:txBody>
            <a:bodyPr>
              <a:spAutoFit/>
            </a:bodyPr>
            <a:lstStyle/>
            <a:p>
              <a:pPr eaLnBrk="1" hangingPunct="1">
                <a:spcBef>
                  <a:spcPct val="50000"/>
                </a:spcBef>
                <a:defRPr/>
              </a:pPr>
              <a:r>
                <a:rPr lang="en-US" sz="2000" b="1" dirty="0" err="1">
                  <a:solidFill>
                    <a:srgbClr val="00CCFF"/>
                  </a:solidFill>
                  <a:effectLst>
                    <a:outerShdw blurRad="38100" dist="38100" dir="2700000" algn="tl">
                      <a:srgbClr val="000000"/>
                    </a:outerShdw>
                  </a:effectLst>
                  <a:latin typeface="Times New Roman" pitchFamily="18" charset="0"/>
                  <a:cs typeface="Times New Roman" pitchFamily="18" charset="0"/>
                </a:rPr>
                <a:t>Khí</a:t>
              </a:r>
              <a:endParaRPr lang="en-US" sz="2000" b="1" dirty="0">
                <a:solidFill>
                  <a:srgbClr val="00CCFF"/>
                </a:solidFill>
                <a:effectLst>
                  <a:outerShdw blurRad="38100" dist="38100" dir="2700000" algn="tl">
                    <a:srgbClr val="000000"/>
                  </a:outerShdw>
                </a:effectLst>
                <a:latin typeface="Times New Roman" pitchFamily="18" charset="0"/>
                <a:cs typeface="Times New Roman" pitchFamily="18" charset="0"/>
              </a:endParaRPr>
            </a:p>
          </p:txBody>
        </p:sp>
      </p:grpSp>
      <p:grpSp>
        <p:nvGrpSpPr>
          <p:cNvPr id="8" name="Group 15"/>
          <p:cNvGrpSpPr>
            <a:grpSpLocks/>
          </p:cNvGrpSpPr>
          <p:nvPr/>
        </p:nvGrpSpPr>
        <p:grpSpPr bwMode="auto">
          <a:xfrm>
            <a:off x="5943600" y="3124200"/>
            <a:ext cx="914400" cy="685800"/>
            <a:chOff x="1920" y="2112"/>
            <a:chExt cx="576" cy="432"/>
          </a:xfrm>
        </p:grpSpPr>
        <p:sp>
          <p:nvSpPr>
            <p:cNvPr id="9" name="AutoShape 16"/>
            <p:cNvSpPr>
              <a:spLocks noChangeArrowheads="1"/>
            </p:cNvSpPr>
            <p:nvPr/>
          </p:nvSpPr>
          <p:spPr bwMode="auto">
            <a:xfrm>
              <a:off x="2256" y="2112"/>
              <a:ext cx="96" cy="432"/>
            </a:xfrm>
            <a:prstGeom prst="upArrow">
              <a:avLst>
                <a:gd name="adj1" fmla="val 50000"/>
                <a:gd name="adj2" fmla="val 112500"/>
              </a:avLst>
            </a:prstGeom>
            <a:solidFill>
              <a:srgbClr val="8000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000"/>
            </a:p>
          </p:txBody>
        </p:sp>
        <p:sp>
          <p:nvSpPr>
            <p:cNvPr id="10" name="Text Box 17"/>
            <p:cNvSpPr txBox="1">
              <a:spLocks noChangeArrowheads="1"/>
            </p:cNvSpPr>
            <p:nvPr/>
          </p:nvSpPr>
          <p:spPr bwMode="auto">
            <a:xfrm>
              <a:off x="1920" y="2160"/>
              <a:ext cx="576" cy="250"/>
            </a:xfrm>
            <a:prstGeom prst="rect">
              <a:avLst/>
            </a:prstGeom>
            <a:noFill/>
            <a:ln w="9525">
              <a:noFill/>
              <a:miter lim="800000"/>
              <a:headEnd/>
              <a:tailEnd/>
            </a:ln>
            <a:effectLst/>
          </p:spPr>
          <p:txBody>
            <a:bodyPr>
              <a:spAutoFit/>
            </a:bodyPr>
            <a:lstStyle/>
            <a:p>
              <a:pPr eaLnBrk="1" hangingPunct="1">
                <a:spcBef>
                  <a:spcPct val="50000"/>
                </a:spcBef>
                <a:defRPr/>
              </a:pPr>
              <a:r>
                <a:rPr lang="en-US" sz="2000" b="1" dirty="0" err="1">
                  <a:solidFill>
                    <a:srgbClr val="800000"/>
                  </a:solidFill>
                  <a:effectLst>
                    <a:outerShdw blurRad="38100" dist="38100" dir="2700000" algn="tl">
                      <a:srgbClr val="000000"/>
                    </a:outerShdw>
                  </a:effectLst>
                  <a:latin typeface="Times New Roman" pitchFamily="18" charset="0"/>
                  <a:cs typeface="Times New Roman" pitchFamily="18" charset="0"/>
                </a:rPr>
                <a:t>Dầu</a:t>
              </a:r>
              <a:endParaRPr lang="en-US" sz="2000" b="1" dirty="0">
                <a:solidFill>
                  <a:srgbClr val="800000"/>
                </a:solidFill>
                <a:effectLst>
                  <a:outerShdw blurRad="38100" dist="38100" dir="2700000" algn="tl">
                    <a:srgbClr val="000000"/>
                  </a:outerShdw>
                </a:effectLst>
                <a:latin typeface="Times New Roman" pitchFamily="18" charset="0"/>
                <a:cs typeface="Times New Roman" pitchFamily="18" charset="0"/>
              </a:endParaRPr>
            </a:p>
          </p:txBody>
        </p:sp>
      </p:grpSp>
      <p:sp>
        <p:nvSpPr>
          <p:cNvPr id="11" name="Rectangle 18"/>
          <p:cNvSpPr>
            <a:spLocks noChangeArrowheads="1"/>
          </p:cNvSpPr>
          <p:nvPr/>
        </p:nvSpPr>
        <p:spPr bwMode="auto">
          <a:xfrm>
            <a:off x="4038600" y="2667000"/>
            <a:ext cx="76200" cy="2438400"/>
          </a:xfrm>
          <a:prstGeom prst="rect">
            <a:avLst/>
          </a:prstGeom>
          <a:solidFill>
            <a:srgbClr val="FF9933"/>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000"/>
          </a:p>
        </p:txBody>
      </p:sp>
      <p:sp>
        <p:nvSpPr>
          <p:cNvPr id="12" name="Rectangle 19"/>
          <p:cNvSpPr>
            <a:spLocks noChangeArrowheads="1"/>
          </p:cNvSpPr>
          <p:nvPr/>
        </p:nvSpPr>
        <p:spPr bwMode="auto">
          <a:xfrm>
            <a:off x="7010400" y="2667000"/>
            <a:ext cx="76200" cy="3276600"/>
          </a:xfrm>
          <a:prstGeom prst="rect">
            <a:avLst/>
          </a:prstGeom>
          <a:solidFill>
            <a:srgbClr val="FF9933"/>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000"/>
          </a:p>
        </p:txBody>
      </p:sp>
      <p:grpSp>
        <p:nvGrpSpPr>
          <p:cNvPr id="13" name="Group 25"/>
          <p:cNvGrpSpPr>
            <a:grpSpLocks/>
          </p:cNvGrpSpPr>
          <p:nvPr/>
        </p:nvGrpSpPr>
        <p:grpSpPr bwMode="auto">
          <a:xfrm>
            <a:off x="7315200" y="3200402"/>
            <a:ext cx="1752600" cy="1030288"/>
            <a:chOff x="4608" y="2016"/>
            <a:chExt cx="1104" cy="649"/>
          </a:xfrm>
        </p:grpSpPr>
        <p:sp>
          <p:nvSpPr>
            <p:cNvPr id="14" name="AutoShape 23"/>
            <p:cNvSpPr>
              <a:spLocks noChangeArrowheads="1"/>
            </p:cNvSpPr>
            <p:nvPr/>
          </p:nvSpPr>
          <p:spPr bwMode="auto">
            <a:xfrm>
              <a:off x="4608" y="2016"/>
              <a:ext cx="96" cy="432"/>
            </a:xfrm>
            <a:prstGeom prst="downArrow">
              <a:avLst>
                <a:gd name="adj1" fmla="val 50000"/>
                <a:gd name="adj2" fmla="val 112500"/>
              </a:avLst>
            </a:prstGeom>
            <a:solidFill>
              <a:srgbClr val="FF9933"/>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000"/>
            </a:p>
          </p:txBody>
        </p:sp>
        <p:sp>
          <p:nvSpPr>
            <p:cNvPr id="15" name="Text Box 24"/>
            <p:cNvSpPr txBox="1">
              <a:spLocks noChangeArrowheads="1"/>
            </p:cNvSpPr>
            <p:nvPr/>
          </p:nvSpPr>
          <p:spPr bwMode="auto">
            <a:xfrm>
              <a:off x="4656" y="2064"/>
              <a:ext cx="1056" cy="601"/>
            </a:xfrm>
            <a:prstGeom prst="rect">
              <a:avLst/>
            </a:prstGeom>
            <a:noFill/>
            <a:ln w="9525">
              <a:noFill/>
              <a:miter lim="800000"/>
              <a:headEnd/>
              <a:tailEnd/>
            </a:ln>
            <a:effectLst/>
          </p:spPr>
          <p:txBody>
            <a:bodyPr>
              <a:spAutoFit/>
            </a:bodyPr>
            <a:lstStyle/>
            <a:p>
              <a:pPr eaLnBrk="1" hangingPunct="1">
                <a:spcBef>
                  <a:spcPct val="50000"/>
                </a:spcBef>
                <a:defRPr/>
              </a:pPr>
              <a:r>
                <a:rPr lang="en-US" b="1" dirty="0" err="1">
                  <a:solidFill>
                    <a:srgbClr val="000000"/>
                  </a:solidFill>
                  <a:effectLst>
                    <a:outerShdw blurRad="38100" dist="38100" dir="2700000" algn="tl">
                      <a:srgbClr val="FFFFFF"/>
                    </a:outerShdw>
                  </a:effectLst>
                  <a:latin typeface="Times New Roman" pitchFamily="18" charset="0"/>
                  <a:cs typeface="Times New Roman" pitchFamily="18" charset="0"/>
                </a:rPr>
                <a:t>Nước</a:t>
              </a:r>
              <a:r>
                <a:rPr lang="en-US" b="1"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b="1" dirty="0" err="1">
                  <a:solidFill>
                    <a:srgbClr val="000000"/>
                  </a:solidFill>
                  <a:effectLst>
                    <a:outerShdw blurRad="38100" dist="38100" dir="2700000" algn="tl">
                      <a:srgbClr val="FFFFFF"/>
                    </a:outerShdw>
                  </a:effectLst>
                  <a:latin typeface="Times New Roman" pitchFamily="18" charset="0"/>
                  <a:cs typeface="Times New Roman" pitchFamily="18" charset="0"/>
                </a:rPr>
                <a:t>hoặc</a:t>
              </a:r>
              <a:r>
                <a:rPr lang="en-US" b="1"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b="1" dirty="0" err="1">
                  <a:solidFill>
                    <a:srgbClr val="000000"/>
                  </a:solidFill>
                  <a:effectLst>
                    <a:outerShdw blurRad="38100" dist="38100" dir="2700000" algn="tl">
                      <a:srgbClr val="FFFFFF"/>
                    </a:outerShdw>
                  </a:effectLst>
                  <a:latin typeface="Times New Roman" pitchFamily="18" charset="0"/>
                  <a:cs typeface="Times New Roman" pitchFamily="18" charset="0"/>
                </a:rPr>
                <a:t>khí</a:t>
              </a:r>
              <a:endParaRPr lang="en-US" b="1"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30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30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20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repeatCount="indefinite"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2000"/>
                                        <p:tgtEl>
                                          <p:spTgt spid="11"/>
                                        </p:tgtEl>
                                      </p:cBhvr>
                                    </p:animEffect>
                                  </p:childTnLst>
                                </p:cTn>
                              </p:par>
                              <p:par>
                                <p:cTn id="27" presetID="22" presetClass="entr" presetSubtype="1" repeatCount="indefinite"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2000"/>
                                        <p:tgtEl>
                                          <p:spTgt spid="12"/>
                                        </p:tgtEl>
                                      </p:cBhvr>
                                    </p:animEffect>
                                  </p:childTnLst>
                                </p:cTn>
                              </p:par>
                              <p:par>
                                <p:cTn id="30" presetID="22" presetClass="entr" presetSubtype="1" repeatCount="indefinite"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2000"/>
                                        <p:tgtEl>
                                          <p:spTgt spid="13"/>
                                        </p:tgtEl>
                                      </p:cBhvr>
                                    </p:animEffect>
                                  </p:childTnLst>
                                </p:cTn>
                              </p:par>
                            </p:childTnLst>
                          </p:cTn>
                        </p:par>
                        <p:par>
                          <p:cTn id="33" fill="hold">
                            <p:stCondLst>
                              <p:cond delay="2000"/>
                            </p:stCondLst>
                            <p:childTnLst>
                              <p:par>
                                <p:cTn id="34" presetID="22" presetClass="entr" presetSubtype="4" repeatCount="indefinite" fill="hold" grpId="1"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2000"/>
                                        <p:tgtEl>
                                          <p:spTgt spid="3"/>
                                        </p:tgtEl>
                                      </p:cBhvr>
                                    </p:animEffect>
                                  </p:childTnLst>
                                </p:cTn>
                              </p:par>
                            </p:childTnLst>
                          </p:cTn>
                        </p:par>
                        <p:par>
                          <p:cTn id="37" fill="hold">
                            <p:stCondLst>
                              <p:cond delay="4000"/>
                            </p:stCondLst>
                            <p:childTnLst>
                              <p:par>
                                <p:cTn id="38" presetID="22" presetClass="entr" presetSubtype="4" repeatCount="indefinite" fill="hold" grpId="1"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down)">
                                      <p:cBhvr>
                                        <p:cTn id="4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90600"/>
            <a:ext cx="1600200" cy="1390650"/>
          </a:xfrm>
          <a:prstGeom prst="rect">
            <a:avLst/>
          </a:prstGeom>
        </p:spPr>
      </p:pic>
      <p:sp>
        <p:nvSpPr>
          <p:cNvPr id="4" name="Text Box 6"/>
          <p:cNvSpPr txBox="1">
            <a:spLocks noChangeArrowheads="1"/>
          </p:cNvSpPr>
          <p:nvPr/>
        </p:nvSpPr>
        <p:spPr bwMode="auto">
          <a:xfrm>
            <a:off x="1295400" y="1568708"/>
            <a:ext cx="7848600"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eaLnBrk="1" hangingPunct="1">
              <a:spcBef>
                <a:spcPts val="0"/>
              </a:spcBef>
            </a:pPr>
            <a:r>
              <a:rPr lang="en-US" b="1" dirty="0" err="1" smtClean="0">
                <a:latin typeface="Times New Roman" pitchFamily="18" charset="0"/>
                <a:cs typeface="Times New Roman" pitchFamily="18" charset="0"/>
              </a:rPr>
              <a:t>Quan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sát</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hình</a:t>
            </a:r>
            <a:r>
              <a:rPr lang="en-US" b="1" dirty="0" smtClean="0">
                <a:latin typeface="Times New Roman" pitchFamily="18" charset="0"/>
                <a:cs typeface="Times New Roman" pitchFamily="18" charset="0"/>
              </a:rPr>
              <a:t> 36.4 </a:t>
            </a:r>
            <a:r>
              <a:rPr lang="en-US" b="1" dirty="0" err="1" smtClean="0">
                <a:latin typeface="Times New Roman" pitchFamily="18" charset="0"/>
                <a:cs typeface="Times New Roman" pitchFamily="18" charset="0"/>
              </a:rPr>
              <a:t>và</a:t>
            </a:r>
            <a:r>
              <a:rPr lang="en-US" b="1" dirty="0" smtClean="0">
                <a:latin typeface="Times New Roman" pitchFamily="18" charset="0"/>
                <a:cs typeface="Times New Roman" pitchFamily="18" charset="0"/>
              </a:rPr>
              <a:t> </a:t>
            </a:r>
            <a:r>
              <a:rPr lang="en-US" b="1" dirty="0" err="1">
                <a:latin typeface="Times New Roman" pitchFamily="18" charset="0"/>
                <a:cs typeface="Times New Roman" pitchFamily="18" charset="0"/>
              </a:rPr>
              <a:t>k</a:t>
            </a:r>
            <a:r>
              <a:rPr lang="en-US" b="1" dirty="0" err="1" smtClean="0">
                <a:latin typeface="Times New Roman" pitchFamily="18" charset="0"/>
                <a:cs typeface="Times New Roman" pitchFamily="18" charset="0"/>
              </a:rPr>
              <a:t>ết</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hợp</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thông</a:t>
            </a:r>
            <a:r>
              <a:rPr lang="en-US" b="1" dirty="0" smtClean="0">
                <a:latin typeface="Times New Roman" pitchFamily="18" charset="0"/>
                <a:cs typeface="Times New Roman" pitchFamily="18" charset="0"/>
              </a:rPr>
              <a:t> tin SGK </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Thảo</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luận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nhóm</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trong</a:t>
            </a:r>
            <a:r>
              <a:rPr lang="en-US" b="1" dirty="0" smtClean="0">
                <a:solidFill>
                  <a:srgbClr val="FF0000"/>
                </a:solidFill>
                <a:latin typeface="Times New Roman" pitchFamily="18" charset="0"/>
                <a:cs typeface="Times New Roman" pitchFamily="18" charset="0"/>
              </a:rPr>
              <a:t> 3phút)</a:t>
            </a:r>
          </a:p>
          <a:p>
            <a:pPr marL="514350" indent="-514350" eaLnBrk="1" hangingPunct="1">
              <a:spcBef>
                <a:spcPts val="0"/>
              </a:spcBef>
              <a:buAutoNum type="arabicPeriod"/>
            </a:pPr>
            <a:r>
              <a:rPr lang="en-US" b="1" dirty="0" err="1" smtClean="0">
                <a:latin typeface="Times New Roman" pitchFamily="18" charset="0"/>
                <a:cs typeface="Times New Roman" pitchFamily="18" charset="0"/>
              </a:rPr>
              <a:t>Dầu</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mỏ</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thường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có</a:t>
            </a:r>
            <a:r>
              <a:rPr lang="en-US" b="1" dirty="0" smtClean="0">
                <a:latin typeface="Times New Roman" pitchFamily="18" charset="0"/>
                <a:cs typeface="Times New Roman" pitchFamily="18" charset="0"/>
              </a:rPr>
              <a:t> ở …………………..  </a:t>
            </a:r>
          </a:p>
          <a:p>
            <a:pPr marL="514350" indent="-514350" eaLnBrk="1" hangingPunct="1">
              <a:spcBef>
                <a:spcPts val="0"/>
              </a:spcBef>
              <a:buAutoNum type="arabicPeriod"/>
            </a:pPr>
            <a:r>
              <a:rPr lang="en-US" b="1" dirty="0" err="1" smtClean="0">
                <a:latin typeface="Times New Roman" pitchFamily="18" charset="0"/>
                <a:cs typeface="Times New Roman" pitchFamily="18" charset="0"/>
              </a:rPr>
              <a:t>Mỏ</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dầu</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thường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gồm</a:t>
            </a:r>
            <a:r>
              <a:rPr lang="en-US" b="1" dirty="0" smtClean="0">
                <a:latin typeface="Times New Roman" pitchFamily="18" charset="0"/>
                <a:cs typeface="Times New Roman" pitchFamily="18" charset="0"/>
              </a:rPr>
              <a:t> …… </a:t>
            </a:r>
            <a:r>
              <a:rPr lang="en-US" b="1" dirty="0" err="1" smtClean="0">
                <a:latin typeface="Times New Roman" pitchFamily="18" charset="0"/>
                <a:cs typeface="Times New Roman" pitchFamily="18" charset="0"/>
              </a:rPr>
              <a:t>lớp</a:t>
            </a:r>
            <a:r>
              <a:rPr lang="en-US" b="1" dirty="0" smtClean="0">
                <a:latin typeface="Times New Roman" pitchFamily="18" charset="0"/>
                <a:cs typeface="Times New Roman" pitchFamily="18" charset="0"/>
              </a:rPr>
              <a:t> : </a:t>
            </a:r>
          </a:p>
          <a:p>
            <a:pPr marL="457200" indent="-457200" eaLnBrk="1" hangingPunct="1">
              <a:spcBef>
                <a:spcPts val="0"/>
              </a:spcBef>
            </a:pP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Lớp</a:t>
            </a:r>
            <a:r>
              <a:rPr lang="en-US" b="1" dirty="0" smtClean="0">
                <a:latin typeface="Times New Roman" pitchFamily="18" charset="0"/>
                <a:cs typeface="Times New Roman" pitchFamily="18" charset="0"/>
              </a:rPr>
              <a:t> ở </a:t>
            </a:r>
            <a:r>
              <a:rPr lang="en-US" b="1" dirty="0" err="1" smtClean="0">
                <a:latin typeface="Times New Roman" pitchFamily="18" charset="0"/>
                <a:cs typeface="Times New Roman" pitchFamily="18" charset="0"/>
              </a:rPr>
              <a:t>trên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cùng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gọi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là</a:t>
            </a:r>
            <a:r>
              <a:rPr lang="en-US" b="1" dirty="0" smtClean="0">
                <a:latin typeface="Times New Roman" pitchFamily="18" charset="0"/>
                <a:cs typeface="Times New Roman" pitchFamily="18" charset="0"/>
              </a:rPr>
              <a:t> ………………… , </a:t>
            </a:r>
            <a:r>
              <a:rPr lang="en-US" b="1" dirty="0" err="1" smtClean="0">
                <a:latin typeface="Times New Roman" pitchFamily="18" charset="0"/>
                <a:cs typeface="Times New Roman" pitchFamily="18" charset="0"/>
              </a:rPr>
              <a:t>có</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thành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phần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chính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là</a:t>
            </a:r>
            <a:r>
              <a:rPr lang="en-US" b="1" dirty="0" smtClean="0">
                <a:latin typeface="Times New Roman" pitchFamily="18" charset="0"/>
                <a:cs typeface="Times New Roman" pitchFamily="18" charset="0"/>
              </a:rPr>
              <a:t> ………………….</a:t>
            </a:r>
          </a:p>
          <a:p>
            <a:pPr marL="457200" indent="-457200" eaLnBrk="1" hangingPunct="1">
              <a:spcBef>
                <a:spcPts val="0"/>
              </a:spcBef>
              <a:buFontTx/>
              <a:buChar char="-"/>
            </a:pPr>
            <a:r>
              <a:rPr lang="en-US" b="1" dirty="0" err="1" smtClean="0">
                <a:latin typeface="Times New Roman" pitchFamily="18" charset="0"/>
                <a:cs typeface="Times New Roman" pitchFamily="18" charset="0"/>
              </a:rPr>
              <a:t>Lớp</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thứ</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hai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là</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lớp</a:t>
            </a:r>
            <a:r>
              <a:rPr lang="en-US" b="1" dirty="0" smtClean="0">
                <a:latin typeface="Times New Roman" pitchFamily="18" charset="0"/>
                <a:cs typeface="Times New Roman" pitchFamily="18" charset="0"/>
              </a:rPr>
              <a:t> ……………….. </a:t>
            </a:r>
            <a:r>
              <a:rPr lang="en-US" b="1" dirty="0" err="1" smtClean="0">
                <a:latin typeface="Times New Roman" pitchFamily="18" charset="0"/>
                <a:cs typeface="Times New Roman" pitchFamily="18" charset="0"/>
              </a:rPr>
              <a:t>Có</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thành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phần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là</a:t>
            </a:r>
            <a:r>
              <a:rPr lang="en-US" b="1" dirty="0" smtClean="0">
                <a:latin typeface="Times New Roman" pitchFamily="18" charset="0"/>
                <a:cs typeface="Times New Roman" pitchFamily="18" charset="0"/>
              </a:rPr>
              <a:t> …………………….. </a:t>
            </a:r>
          </a:p>
          <a:p>
            <a:pPr marL="457200" indent="-457200" eaLnBrk="1" hangingPunct="1">
              <a:spcBef>
                <a:spcPts val="0"/>
              </a:spcBef>
            </a:pP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Lớp</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đáy</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là</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lớp</a:t>
            </a:r>
            <a:r>
              <a:rPr lang="en-US" b="1" dirty="0" smtClean="0">
                <a:latin typeface="Times New Roman" pitchFamily="18" charset="0"/>
                <a:cs typeface="Times New Roman" pitchFamily="18" charset="0"/>
              </a:rPr>
              <a:t> …………………………………… </a:t>
            </a:r>
          </a:p>
          <a:p>
            <a:pPr marL="457200" indent="-457200" eaLnBrk="1" hangingPunct="1">
              <a:spcBef>
                <a:spcPts val="0"/>
              </a:spcBef>
            </a:pPr>
            <a:r>
              <a:rPr lang="en-US" b="1" dirty="0" smtClean="0">
                <a:latin typeface="Times New Roman" pitchFamily="18" charset="0"/>
                <a:cs typeface="Times New Roman" pitchFamily="18" charset="0"/>
              </a:rPr>
              <a:t>3. </a:t>
            </a:r>
            <a:r>
              <a:rPr lang="en-US" b="1" dirty="0" err="1" smtClean="0">
                <a:latin typeface="Times New Roman" pitchFamily="18" charset="0"/>
                <a:cs typeface="Times New Roman" pitchFamily="18" charset="0"/>
              </a:rPr>
              <a:t>Người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ta</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khai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thác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dầu</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mỏ</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bằng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cách</a:t>
            </a:r>
            <a:r>
              <a:rPr lang="en-US" b="1" dirty="0" smtClean="0">
                <a:latin typeface="Times New Roman" pitchFamily="18" charset="0"/>
                <a:cs typeface="Times New Roman" pitchFamily="18" charset="0"/>
              </a:rPr>
              <a:t> : …….. …………………………………………………… </a:t>
            </a:r>
            <a:endParaRPr lang="en-US" sz="3200" b="1" dirty="0">
              <a:latin typeface="Times New Roman" pitchFamily="18" charset="0"/>
              <a:cs typeface="Times New Roman" pitchFamily="18" charset="0"/>
            </a:endParaRPr>
          </a:p>
        </p:txBody>
      </p:sp>
      <p:sp>
        <p:nvSpPr>
          <p:cNvPr id="7" name="Rectangle 2"/>
          <p:cNvSpPr>
            <a:spLocks noGrp="1" noChangeArrowheads="1"/>
          </p:cNvSpPr>
          <p:nvPr>
            <p:ph type="title"/>
          </p:nvPr>
        </p:nvSpPr>
        <p:spPr>
          <a:xfrm>
            <a:off x="-304800" y="609600"/>
            <a:ext cx="9982200" cy="609600"/>
          </a:xfrm>
          <a:extLst>
            <a:ext uri="{909E8E84-426E-40DD-AFC4-6F175D3DCCD1}">
              <a14:hiddenFill xmlns:a14="http://schemas.microsoft.com/office/drawing/2010/main">
                <a:solidFill>
                  <a:srgbClr val="00FFFF"/>
                </a:solidFill>
              </a14:hiddenFill>
            </a:ext>
          </a:extLst>
        </p:spPr>
        <p:txBody>
          <a:bodyPr/>
          <a:lstStyle/>
          <a:p>
            <a:pPr eaLnBrk="1" hangingPunct="1"/>
            <a:r>
              <a:rPr lang="en-US" sz="3600" b="1" dirty="0" smtClean="0">
                <a:solidFill>
                  <a:srgbClr val="FF0000"/>
                </a:solidFill>
                <a:latin typeface="Times New Roman" pitchFamily="18" charset="0"/>
                <a:cs typeface="Times New Roman" pitchFamily="18" charset="0"/>
              </a:rPr>
              <a:t>2. </a:t>
            </a:r>
            <a:r>
              <a:rPr lang="en-US" sz="3600" b="1" dirty="0" err="1" smtClean="0">
                <a:solidFill>
                  <a:srgbClr val="FF0000"/>
                </a:solidFill>
                <a:latin typeface="Times New Roman" pitchFamily="18" charset="0"/>
                <a:cs typeface="Times New Roman" pitchFamily="18" charset="0"/>
              </a:rPr>
              <a:t>Trạng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thái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tự</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nhiên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thành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phần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của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dầu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mỏ</a:t>
            </a:r>
            <a:r>
              <a:rPr lang="en-US" sz="3600" b="1" dirty="0" smtClean="0">
                <a:solidFill>
                  <a:srgbClr val="FF0000"/>
                </a:solidFill>
                <a:latin typeface="Times New Roman" pitchFamily="18" charset="0"/>
                <a:cs typeface="Times New Roman" pitchFamily="18" charset="0"/>
              </a:rPr>
              <a:t>.</a:t>
            </a:r>
          </a:p>
        </p:txBody>
      </p:sp>
      <p:sp>
        <p:nvSpPr>
          <p:cNvPr id="8" name="Rectangle 5"/>
          <p:cNvSpPr>
            <a:spLocks noChangeArrowheads="1"/>
          </p:cNvSpPr>
          <p:nvPr/>
        </p:nvSpPr>
        <p:spPr bwMode="auto">
          <a:xfrm>
            <a:off x="0" y="0"/>
            <a:ext cx="3352800" cy="609600"/>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r>
              <a:rPr lang="en-US" sz="4000" b="1" dirty="0">
                <a:latin typeface="Times New Roman" pitchFamily="18" charset="0"/>
                <a:cs typeface="Times New Roman" pitchFamily="18" charset="0"/>
              </a:rPr>
              <a:t>I / </a:t>
            </a:r>
            <a:r>
              <a:rPr lang="en-US" sz="4000" b="1" dirty="0" err="1" smtClean="0">
                <a:latin typeface="Times New Roman" pitchFamily="18" charset="0"/>
                <a:cs typeface="Times New Roman" pitchFamily="18" charset="0"/>
              </a:rPr>
              <a:t>Dầu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mỏ</a:t>
            </a:r>
            <a:endParaRPr lang="en-US"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10836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0" y="1568708"/>
            <a:ext cx="91440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marL="514350" indent="-514350" eaLnBrk="1" hangingPunct="1">
              <a:spcBef>
                <a:spcPts val="0"/>
              </a:spcBef>
              <a:buAutoNum type="arabicPeriod"/>
            </a:pPr>
            <a:r>
              <a:rPr lang="en-US" sz="3200" b="1" dirty="0" err="1" smtClean="0">
                <a:latin typeface="Times New Roman" pitchFamily="18" charset="0"/>
                <a:cs typeface="Times New Roman" pitchFamily="18" charset="0"/>
              </a:rPr>
              <a:t>Dầu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mỏ</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thường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có</a:t>
            </a:r>
            <a:r>
              <a:rPr lang="en-US" sz="3200" b="1" dirty="0" smtClean="0">
                <a:latin typeface="Times New Roman" pitchFamily="18" charset="0"/>
                <a:cs typeface="Times New Roman" pitchFamily="18" charset="0"/>
              </a:rPr>
              <a:t> ở …………………..  </a:t>
            </a:r>
          </a:p>
          <a:p>
            <a:pPr marL="514350" indent="-514350" eaLnBrk="1" hangingPunct="1">
              <a:spcBef>
                <a:spcPts val="0"/>
              </a:spcBef>
              <a:buAutoNum type="arabicPeriod"/>
            </a:pPr>
            <a:r>
              <a:rPr lang="en-US" sz="3200" b="1" dirty="0" err="1" smtClean="0">
                <a:latin typeface="Times New Roman" pitchFamily="18" charset="0"/>
                <a:cs typeface="Times New Roman" pitchFamily="18" charset="0"/>
              </a:rPr>
              <a:t>Mỏ</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dầu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thường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gồm</a:t>
            </a:r>
            <a:r>
              <a:rPr lang="en-US" sz="3200" b="1" dirty="0" smtClean="0">
                <a:latin typeface="Times New Roman" pitchFamily="18" charset="0"/>
                <a:cs typeface="Times New Roman" pitchFamily="18" charset="0"/>
              </a:rPr>
              <a:t> …… </a:t>
            </a:r>
            <a:r>
              <a:rPr lang="en-US" sz="3200" b="1" dirty="0" err="1" smtClean="0">
                <a:latin typeface="Times New Roman" pitchFamily="18" charset="0"/>
                <a:cs typeface="Times New Roman" pitchFamily="18" charset="0"/>
              </a:rPr>
              <a:t>lớp</a:t>
            </a:r>
            <a:r>
              <a:rPr lang="en-US" sz="3200" b="1" dirty="0" smtClean="0">
                <a:latin typeface="Times New Roman" pitchFamily="18" charset="0"/>
                <a:cs typeface="Times New Roman" pitchFamily="18" charset="0"/>
              </a:rPr>
              <a:t> : </a:t>
            </a:r>
          </a:p>
          <a:p>
            <a:pPr marL="457200" indent="-457200" eaLnBrk="1" hangingPunct="1">
              <a:spcBef>
                <a:spcPts val="0"/>
              </a:spcBef>
            </a:pP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Lớp</a:t>
            </a:r>
            <a:r>
              <a:rPr lang="en-US" sz="3200" b="1" dirty="0" smtClean="0">
                <a:latin typeface="Times New Roman" pitchFamily="18" charset="0"/>
                <a:cs typeface="Times New Roman" pitchFamily="18" charset="0"/>
              </a:rPr>
              <a:t> ở </a:t>
            </a:r>
            <a:r>
              <a:rPr lang="en-US" sz="3200" b="1" dirty="0" err="1" smtClean="0">
                <a:latin typeface="Times New Roman" pitchFamily="18" charset="0"/>
                <a:cs typeface="Times New Roman" pitchFamily="18" charset="0"/>
              </a:rPr>
              <a:t>trên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cùng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gọi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là</a:t>
            </a:r>
            <a:r>
              <a:rPr lang="en-US" sz="3200" b="1" dirty="0" smtClean="0">
                <a:latin typeface="Times New Roman" pitchFamily="18" charset="0"/>
                <a:cs typeface="Times New Roman" pitchFamily="18" charset="0"/>
              </a:rPr>
              <a:t> ………………… , </a:t>
            </a:r>
            <a:r>
              <a:rPr lang="en-US" sz="3200" b="1" dirty="0" err="1" smtClean="0">
                <a:latin typeface="Times New Roman" pitchFamily="18" charset="0"/>
                <a:cs typeface="Times New Roman" pitchFamily="18" charset="0"/>
              </a:rPr>
              <a:t>có</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thành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phần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chính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là</a:t>
            </a:r>
            <a:r>
              <a:rPr lang="en-US" sz="3200" b="1" dirty="0" smtClean="0">
                <a:latin typeface="Times New Roman" pitchFamily="18" charset="0"/>
                <a:cs typeface="Times New Roman" pitchFamily="18" charset="0"/>
              </a:rPr>
              <a:t> ………………….</a:t>
            </a:r>
          </a:p>
          <a:p>
            <a:pPr marL="457200" indent="-457200" eaLnBrk="1" hangingPunct="1">
              <a:spcBef>
                <a:spcPts val="0"/>
              </a:spcBef>
              <a:buFontTx/>
              <a:buChar char="-"/>
            </a:pPr>
            <a:r>
              <a:rPr lang="en-US" sz="3200" b="1" dirty="0" err="1" smtClean="0">
                <a:latin typeface="Times New Roman" pitchFamily="18" charset="0"/>
                <a:cs typeface="Times New Roman" pitchFamily="18" charset="0"/>
              </a:rPr>
              <a:t>Lớp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thứ</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hai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lớp</a:t>
            </a:r>
            <a:r>
              <a:rPr lang="en-US" sz="3200" b="1" dirty="0" smtClean="0">
                <a:latin typeface="Times New Roman" pitchFamily="18" charset="0"/>
                <a:cs typeface="Times New Roman" pitchFamily="18" charset="0"/>
              </a:rPr>
              <a:t> …………… </a:t>
            </a:r>
            <a:r>
              <a:rPr lang="en-US" sz="3200" b="1" dirty="0" err="1" smtClean="0">
                <a:latin typeface="Times New Roman" pitchFamily="18" charset="0"/>
                <a:cs typeface="Times New Roman" pitchFamily="18" charset="0"/>
              </a:rPr>
              <a:t>có</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thành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phần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là</a:t>
            </a:r>
            <a:r>
              <a:rPr lang="en-US" sz="3200" b="1" dirty="0" smtClean="0">
                <a:latin typeface="Times New Roman" pitchFamily="18" charset="0"/>
                <a:cs typeface="Times New Roman" pitchFamily="18" charset="0"/>
              </a:rPr>
              <a:t> …………………….. </a:t>
            </a:r>
          </a:p>
          <a:p>
            <a:pPr marL="457200" indent="-457200" eaLnBrk="1" hangingPunct="1">
              <a:spcBef>
                <a:spcPts val="0"/>
              </a:spcBef>
            </a:pP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Lớp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đáy</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lớp</a:t>
            </a:r>
            <a:r>
              <a:rPr lang="en-US" sz="3200" b="1" dirty="0" smtClean="0">
                <a:latin typeface="Times New Roman" pitchFamily="18" charset="0"/>
                <a:cs typeface="Times New Roman" pitchFamily="18" charset="0"/>
              </a:rPr>
              <a:t> …………………………………… </a:t>
            </a:r>
          </a:p>
          <a:p>
            <a:pPr marL="457200" indent="-457200" eaLnBrk="1" hangingPunct="1">
              <a:spcBef>
                <a:spcPts val="0"/>
              </a:spcBef>
            </a:pPr>
            <a:r>
              <a:rPr lang="en-US" sz="3200" b="1" dirty="0" smtClean="0">
                <a:latin typeface="Times New Roman" pitchFamily="18" charset="0"/>
                <a:cs typeface="Times New Roman" pitchFamily="18" charset="0"/>
              </a:rPr>
              <a:t>3. </a:t>
            </a:r>
            <a:r>
              <a:rPr lang="en-US" sz="3200" b="1" dirty="0" err="1" smtClean="0">
                <a:latin typeface="Times New Roman" pitchFamily="18" charset="0"/>
                <a:cs typeface="Times New Roman" pitchFamily="18" charset="0"/>
              </a:rPr>
              <a:t>Người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ta</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khai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thác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dầu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mỏ</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bằng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cách</a:t>
            </a:r>
            <a:r>
              <a:rPr lang="en-US" sz="3200" b="1" dirty="0" smtClean="0">
                <a:latin typeface="Times New Roman" pitchFamily="18" charset="0"/>
                <a:cs typeface="Times New Roman" pitchFamily="18" charset="0"/>
              </a:rPr>
              <a:t> : …….. …………………………………………………… </a:t>
            </a:r>
            <a:endParaRPr lang="en-US" sz="3200" b="1" dirty="0">
              <a:latin typeface="Times New Roman" pitchFamily="18" charset="0"/>
              <a:cs typeface="Times New Roman" pitchFamily="18" charset="0"/>
            </a:endParaRPr>
          </a:p>
        </p:txBody>
      </p:sp>
      <p:sp>
        <p:nvSpPr>
          <p:cNvPr id="5" name="Rectangle 2"/>
          <p:cNvSpPr>
            <a:spLocks noGrp="1" noChangeArrowheads="1"/>
          </p:cNvSpPr>
          <p:nvPr>
            <p:ph type="title"/>
          </p:nvPr>
        </p:nvSpPr>
        <p:spPr>
          <a:xfrm>
            <a:off x="-304800" y="609600"/>
            <a:ext cx="9982200" cy="609600"/>
          </a:xfrm>
          <a:extLst>
            <a:ext uri="{909E8E84-426E-40DD-AFC4-6F175D3DCCD1}">
              <a14:hiddenFill xmlns:a14="http://schemas.microsoft.com/office/drawing/2010/main">
                <a:solidFill>
                  <a:srgbClr val="00FFFF"/>
                </a:solidFill>
              </a14:hiddenFill>
            </a:ext>
          </a:extLst>
        </p:spPr>
        <p:txBody>
          <a:bodyPr/>
          <a:lstStyle/>
          <a:p>
            <a:pPr eaLnBrk="1" hangingPunct="1"/>
            <a:r>
              <a:rPr lang="en-US" sz="3600" b="1" dirty="0" smtClean="0">
                <a:solidFill>
                  <a:srgbClr val="FF0000"/>
                </a:solidFill>
                <a:latin typeface="Times New Roman" pitchFamily="18" charset="0"/>
                <a:cs typeface="Times New Roman" pitchFamily="18" charset="0"/>
              </a:rPr>
              <a:t>2. </a:t>
            </a:r>
            <a:r>
              <a:rPr lang="en-US" sz="3600" b="1" dirty="0" err="1" smtClean="0">
                <a:solidFill>
                  <a:srgbClr val="FF0000"/>
                </a:solidFill>
                <a:latin typeface="Times New Roman" pitchFamily="18" charset="0"/>
                <a:cs typeface="Times New Roman" pitchFamily="18" charset="0"/>
              </a:rPr>
              <a:t>Trạng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thái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tự</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nhiên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thành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phần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của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dầu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mỏ</a:t>
            </a:r>
            <a:r>
              <a:rPr lang="en-US" sz="3600" b="1" dirty="0" smtClean="0">
                <a:solidFill>
                  <a:srgbClr val="FF0000"/>
                </a:solidFill>
                <a:latin typeface="Times New Roman" pitchFamily="18" charset="0"/>
                <a:cs typeface="Times New Roman" pitchFamily="18" charset="0"/>
              </a:rPr>
              <a:t>.</a:t>
            </a:r>
          </a:p>
        </p:txBody>
      </p:sp>
      <p:sp>
        <p:nvSpPr>
          <p:cNvPr id="6" name="Rectangle 5"/>
          <p:cNvSpPr>
            <a:spLocks noChangeArrowheads="1"/>
          </p:cNvSpPr>
          <p:nvPr/>
        </p:nvSpPr>
        <p:spPr bwMode="auto">
          <a:xfrm>
            <a:off x="0" y="0"/>
            <a:ext cx="3352800" cy="609600"/>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r>
              <a:rPr lang="en-US" sz="4000" b="1" dirty="0">
                <a:latin typeface="Times New Roman" pitchFamily="18" charset="0"/>
                <a:cs typeface="Times New Roman" pitchFamily="18" charset="0"/>
              </a:rPr>
              <a:t>I / </a:t>
            </a:r>
            <a:r>
              <a:rPr lang="en-US" sz="4000" b="1" dirty="0" err="1" smtClean="0">
                <a:latin typeface="Times New Roman" pitchFamily="18" charset="0"/>
                <a:cs typeface="Times New Roman" pitchFamily="18" charset="0"/>
              </a:rPr>
              <a:t>Dầu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mỏ</a:t>
            </a:r>
            <a:endParaRPr lang="en-US" sz="4000" b="1" dirty="0">
              <a:latin typeface="Times New Roman" pitchFamily="18" charset="0"/>
              <a:cs typeface="Times New Roman" pitchFamily="18" charset="0"/>
            </a:endParaRPr>
          </a:p>
        </p:txBody>
      </p:sp>
      <p:sp>
        <p:nvSpPr>
          <p:cNvPr id="7" name="TextBox 6"/>
          <p:cNvSpPr txBox="1"/>
          <p:nvPr/>
        </p:nvSpPr>
        <p:spPr>
          <a:xfrm>
            <a:off x="4267200" y="1447800"/>
            <a:ext cx="2667000" cy="584775"/>
          </a:xfrm>
          <a:prstGeom prst="rect">
            <a:avLst/>
          </a:prstGeom>
          <a:noFill/>
        </p:spPr>
        <p:txBody>
          <a:bodyPr wrap="square" rtlCol="0">
            <a:spAutoFit/>
          </a:bodyPr>
          <a:lstStyle/>
          <a:p>
            <a:r>
              <a:rPr lang="en-US" sz="3200" dirty="0" err="1" smtClean="0">
                <a:solidFill>
                  <a:srgbClr val="FF0000"/>
                </a:solidFill>
                <a:latin typeface="Times New Roman" pitchFamily="18" charset="0"/>
                <a:cs typeface="Times New Roman" pitchFamily="18" charset="0"/>
              </a:rPr>
              <a:t>trong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tự</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nhiên</a:t>
            </a:r>
            <a:r>
              <a:rPr lang="en-US" sz="3200" dirty="0" smtClean="0">
                <a:solidFill>
                  <a:srgbClr val="FF0000"/>
                </a:solidFill>
                <a:latin typeface="Times New Roman" pitchFamily="18" charset="0"/>
                <a:cs typeface="Times New Roman" pitchFamily="18" charset="0"/>
              </a:rPr>
              <a:t> </a:t>
            </a:r>
            <a:endParaRPr lang="en-US" sz="3200" dirty="0">
              <a:solidFill>
                <a:srgbClr val="FF0000"/>
              </a:solidFill>
              <a:latin typeface="Times New Roman" pitchFamily="18" charset="0"/>
              <a:cs typeface="Times New Roman" pitchFamily="18" charset="0"/>
            </a:endParaRPr>
          </a:p>
        </p:txBody>
      </p:sp>
      <p:sp>
        <p:nvSpPr>
          <p:cNvPr id="8" name="TextBox 7"/>
          <p:cNvSpPr txBox="1"/>
          <p:nvPr/>
        </p:nvSpPr>
        <p:spPr>
          <a:xfrm>
            <a:off x="4419600" y="1962150"/>
            <a:ext cx="762000" cy="584775"/>
          </a:xfrm>
          <a:prstGeom prst="rect">
            <a:avLst/>
          </a:prstGeom>
          <a:noFill/>
        </p:spPr>
        <p:txBody>
          <a:bodyPr wrap="square" rtlCol="0">
            <a:spAutoFit/>
          </a:bodyPr>
          <a:lstStyle/>
          <a:p>
            <a:r>
              <a:rPr lang="en-US" sz="3200" dirty="0" err="1" smtClean="0">
                <a:solidFill>
                  <a:srgbClr val="FF0000"/>
                </a:solidFill>
                <a:latin typeface="Times New Roman" pitchFamily="18" charset="0"/>
                <a:cs typeface="Times New Roman" pitchFamily="18" charset="0"/>
              </a:rPr>
              <a:t>ba</a:t>
            </a:r>
            <a:r>
              <a:rPr lang="en-US" sz="3200" dirty="0" smtClean="0">
                <a:solidFill>
                  <a:srgbClr val="FF0000"/>
                </a:solidFill>
                <a:latin typeface="Times New Roman" pitchFamily="18" charset="0"/>
                <a:cs typeface="Times New Roman" pitchFamily="18" charset="0"/>
              </a:rPr>
              <a:t> </a:t>
            </a:r>
            <a:endParaRPr lang="en-US" sz="3200" dirty="0">
              <a:solidFill>
                <a:srgbClr val="FF0000"/>
              </a:solidFill>
              <a:latin typeface="Times New Roman" pitchFamily="18" charset="0"/>
              <a:cs typeface="Times New Roman" pitchFamily="18" charset="0"/>
            </a:endParaRPr>
          </a:p>
        </p:txBody>
      </p:sp>
      <p:sp>
        <p:nvSpPr>
          <p:cNvPr id="9" name="TextBox 8"/>
          <p:cNvSpPr txBox="1"/>
          <p:nvPr/>
        </p:nvSpPr>
        <p:spPr>
          <a:xfrm>
            <a:off x="4267200" y="2438400"/>
            <a:ext cx="1905000" cy="584775"/>
          </a:xfrm>
          <a:prstGeom prst="rect">
            <a:avLst/>
          </a:prstGeom>
          <a:noFill/>
        </p:spPr>
        <p:txBody>
          <a:bodyPr wrap="square" rtlCol="0">
            <a:spAutoFit/>
          </a:bodyPr>
          <a:lstStyle/>
          <a:p>
            <a:r>
              <a:rPr lang="en-US" sz="3200" dirty="0" err="1" smtClean="0">
                <a:solidFill>
                  <a:srgbClr val="FF0000"/>
                </a:solidFill>
                <a:latin typeface="Times New Roman" pitchFamily="18" charset="0"/>
                <a:cs typeface="Times New Roman" pitchFamily="18" charset="0"/>
              </a:rPr>
              <a:t>lớp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khí</a:t>
            </a:r>
            <a:r>
              <a:rPr lang="en-US" sz="3200" dirty="0" smtClean="0">
                <a:solidFill>
                  <a:srgbClr val="FF0000"/>
                </a:solidFill>
                <a:latin typeface="Times New Roman" pitchFamily="18" charset="0"/>
                <a:cs typeface="Times New Roman" pitchFamily="18" charset="0"/>
              </a:rPr>
              <a:t> </a:t>
            </a:r>
            <a:endParaRPr lang="en-US" sz="3200" dirty="0">
              <a:solidFill>
                <a:srgbClr val="FF0000"/>
              </a:solidFill>
              <a:latin typeface="Times New Roman" pitchFamily="18" charset="0"/>
              <a:cs typeface="Times New Roman" pitchFamily="18" charset="0"/>
            </a:endParaRPr>
          </a:p>
        </p:txBody>
      </p:sp>
      <p:sp>
        <p:nvSpPr>
          <p:cNvPr id="10" name="TextBox 9"/>
          <p:cNvSpPr txBox="1"/>
          <p:nvPr/>
        </p:nvSpPr>
        <p:spPr>
          <a:xfrm>
            <a:off x="3657600" y="2971800"/>
            <a:ext cx="1905000" cy="584775"/>
          </a:xfrm>
          <a:prstGeom prst="rect">
            <a:avLst/>
          </a:prstGeom>
          <a:noFill/>
        </p:spPr>
        <p:txBody>
          <a:bodyPr wrap="square" rtlCol="0">
            <a:spAutoFit/>
          </a:bodyPr>
          <a:lstStyle/>
          <a:p>
            <a:r>
              <a:rPr lang="en-US" sz="3200" dirty="0" err="1" smtClean="0">
                <a:solidFill>
                  <a:srgbClr val="FF0000"/>
                </a:solidFill>
                <a:latin typeface="Times New Roman" pitchFamily="18" charset="0"/>
                <a:cs typeface="Times New Roman" pitchFamily="18" charset="0"/>
              </a:rPr>
              <a:t>metan</a:t>
            </a:r>
            <a:r>
              <a:rPr lang="en-US" sz="3200" dirty="0" smtClean="0">
                <a:solidFill>
                  <a:srgbClr val="FF0000"/>
                </a:solidFill>
                <a:latin typeface="Times New Roman" pitchFamily="18" charset="0"/>
                <a:cs typeface="Times New Roman" pitchFamily="18" charset="0"/>
              </a:rPr>
              <a:t> </a:t>
            </a:r>
            <a:endParaRPr lang="en-US" sz="3200" dirty="0">
              <a:solidFill>
                <a:srgbClr val="FF0000"/>
              </a:solidFill>
              <a:latin typeface="Times New Roman" pitchFamily="18" charset="0"/>
              <a:cs typeface="Times New Roman" pitchFamily="18" charset="0"/>
            </a:endParaRPr>
          </a:p>
        </p:txBody>
      </p:sp>
      <p:sp>
        <p:nvSpPr>
          <p:cNvPr id="11" name="TextBox 10"/>
          <p:cNvSpPr txBox="1"/>
          <p:nvPr/>
        </p:nvSpPr>
        <p:spPr>
          <a:xfrm>
            <a:off x="3810000" y="3505200"/>
            <a:ext cx="1905000" cy="584775"/>
          </a:xfrm>
          <a:prstGeom prst="rect">
            <a:avLst/>
          </a:prstGeom>
          <a:noFill/>
        </p:spPr>
        <p:txBody>
          <a:bodyPr wrap="square" rtlCol="0">
            <a:spAutoFit/>
          </a:bodyPr>
          <a:lstStyle/>
          <a:p>
            <a:r>
              <a:rPr lang="en-US" sz="3200" dirty="0" err="1" smtClean="0">
                <a:solidFill>
                  <a:srgbClr val="FF0000"/>
                </a:solidFill>
                <a:latin typeface="Times New Roman" pitchFamily="18" charset="0"/>
                <a:cs typeface="Times New Roman" pitchFamily="18" charset="0"/>
              </a:rPr>
              <a:t>dầu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lỏng</a:t>
            </a:r>
            <a:r>
              <a:rPr lang="en-US" sz="3200" dirty="0" smtClean="0">
                <a:solidFill>
                  <a:srgbClr val="FF0000"/>
                </a:solidFill>
                <a:latin typeface="Times New Roman" pitchFamily="18" charset="0"/>
                <a:cs typeface="Times New Roman" pitchFamily="18" charset="0"/>
              </a:rPr>
              <a:t> </a:t>
            </a:r>
            <a:endParaRPr lang="en-US" sz="3200" dirty="0">
              <a:solidFill>
                <a:srgbClr val="FF0000"/>
              </a:solidFill>
              <a:latin typeface="Times New Roman" pitchFamily="18" charset="0"/>
              <a:cs typeface="Times New Roman" pitchFamily="18" charset="0"/>
            </a:endParaRPr>
          </a:p>
        </p:txBody>
      </p:sp>
      <p:sp>
        <p:nvSpPr>
          <p:cNvPr id="12" name="TextBox 11"/>
          <p:cNvSpPr txBox="1"/>
          <p:nvPr/>
        </p:nvSpPr>
        <p:spPr>
          <a:xfrm>
            <a:off x="228600" y="4000500"/>
            <a:ext cx="8915400" cy="584775"/>
          </a:xfrm>
          <a:prstGeom prst="rect">
            <a:avLst/>
          </a:prstGeom>
          <a:noFill/>
        </p:spPr>
        <p:txBody>
          <a:bodyPr wrap="square" rtlCol="0">
            <a:spAutoFit/>
          </a:bodyPr>
          <a:lstStyle/>
          <a:p>
            <a:r>
              <a:rPr lang="en-US" sz="3200" dirty="0" err="1" smtClean="0">
                <a:solidFill>
                  <a:srgbClr val="FF0000"/>
                </a:solidFill>
                <a:latin typeface="Times New Roman" pitchFamily="18" charset="0"/>
                <a:cs typeface="Times New Roman" pitchFamily="18" charset="0"/>
              </a:rPr>
              <a:t>hỗn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hợp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của</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nhiều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loại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hiđrocacbon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và</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các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chất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khác</a:t>
            </a:r>
            <a:r>
              <a:rPr lang="en-US" sz="3200" dirty="0" smtClean="0">
                <a:solidFill>
                  <a:srgbClr val="FF0000"/>
                </a:solidFill>
                <a:latin typeface="Times New Roman" pitchFamily="18" charset="0"/>
                <a:cs typeface="Times New Roman" pitchFamily="18" charset="0"/>
              </a:rPr>
              <a:t>  </a:t>
            </a:r>
            <a:endParaRPr lang="en-US" sz="3200" dirty="0">
              <a:solidFill>
                <a:srgbClr val="FF0000"/>
              </a:solidFill>
              <a:latin typeface="Times New Roman" pitchFamily="18" charset="0"/>
              <a:cs typeface="Times New Roman" pitchFamily="18" charset="0"/>
            </a:endParaRPr>
          </a:p>
        </p:txBody>
      </p:sp>
      <p:sp>
        <p:nvSpPr>
          <p:cNvPr id="13" name="TextBox 12"/>
          <p:cNvSpPr txBox="1"/>
          <p:nvPr/>
        </p:nvSpPr>
        <p:spPr>
          <a:xfrm>
            <a:off x="3581400" y="4419600"/>
            <a:ext cx="1905000" cy="584775"/>
          </a:xfrm>
          <a:prstGeom prst="rect">
            <a:avLst/>
          </a:prstGeom>
          <a:noFill/>
        </p:spPr>
        <p:txBody>
          <a:bodyPr wrap="square" rtlCol="0">
            <a:spAutoFit/>
          </a:bodyPr>
          <a:lstStyle/>
          <a:p>
            <a:r>
              <a:rPr lang="en-US" sz="3200" dirty="0" err="1" smtClean="0">
                <a:solidFill>
                  <a:srgbClr val="FF0000"/>
                </a:solidFill>
                <a:latin typeface="Times New Roman" pitchFamily="18" charset="0"/>
                <a:cs typeface="Times New Roman" pitchFamily="18" charset="0"/>
              </a:rPr>
              <a:t>nước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mặn</a:t>
            </a:r>
            <a:r>
              <a:rPr lang="en-US" sz="3200" dirty="0" smtClean="0">
                <a:solidFill>
                  <a:srgbClr val="FF0000"/>
                </a:solidFill>
                <a:latin typeface="Times New Roman" pitchFamily="18" charset="0"/>
                <a:cs typeface="Times New Roman" pitchFamily="18" charset="0"/>
              </a:rPr>
              <a:t> </a:t>
            </a:r>
            <a:endParaRPr lang="en-US" sz="3200" dirty="0">
              <a:solidFill>
                <a:srgbClr val="FF0000"/>
              </a:solidFill>
              <a:latin typeface="Times New Roman" pitchFamily="18" charset="0"/>
              <a:cs typeface="Times New Roman" pitchFamily="18" charset="0"/>
            </a:endParaRPr>
          </a:p>
        </p:txBody>
      </p:sp>
      <p:sp>
        <p:nvSpPr>
          <p:cNvPr id="14" name="TextBox 13"/>
          <p:cNvSpPr txBox="1"/>
          <p:nvPr/>
        </p:nvSpPr>
        <p:spPr>
          <a:xfrm>
            <a:off x="381000" y="5358825"/>
            <a:ext cx="8915400" cy="1077218"/>
          </a:xfrm>
          <a:prstGeom prst="rect">
            <a:avLst/>
          </a:prstGeom>
          <a:noFill/>
        </p:spPr>
        <p:txBody>
          <a:bodyPr wrap="square" rtlCol="0">
            <a:spAutoFit/>
          </a:bodyPr>
          <a:lstStyle/>
          <a:p>
            <a:r>
              <a:rPr lang="en-US" sz="3200" dirty="0" err="1" smtClean="0">
                <a:solidFill>
                  <a:srgbClr val="FF0000"/>
                </a:solidFill>
                <a:latin typeface="Times New Roman" pitchFamily="18" charset="0"/>
                <a:cs typeface="Times New Roman" pitchFamily="18" charset="0"/>
              </a:rPr>
              <a:t>khoan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những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lỗ</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khoan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xuống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lớp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dầu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lỏng</a:t>
            </a:r>
            <a:r>
              <a:rPr lang="en-US" sz="3200" dirty="0" smtClean="0">
                <a:solidFill>
                  <a:srgbClr val="FF0000"/>
                </a:solidFill>
                <a:latin typeface="Times New Roman" pitchFamily="18" charset="0"/>
                <a:cs typeface="Times New Roman" pitchFamily="18" charset="0"/>
              </a:rPr>
              <a:t> ( </a:t>
            </a:r>
            <a:r>
              <a:rPr lang="en-US" sz="3200" dirty="0" err="1" smtClean="0">
                <a:solidFill>
                  <a:srgbClr val="FF0000"/>
                </a:solidFill>
                <a:latin typeface="Times New Roman" pitchFamily="18" charset="0"/>
                <a:cs typeface="Times New Roman" pitchFamily="18" charset="0"/>
              </a:rPr>
              <a:t>gọi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là</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giếng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dầu</a:t>
            </a:r>
            <a:r>
              <a:rPr lang="en-US" sz="3200" dirty="0" smtClean="0">
                <a:solidFill>
                  <a:srgbClr val="FF0000"/>
                </a:solidFill>
                <a:latin typeface="Times New Roman" pitchFamily="18" charset="0"/>
                <a:cs typeface="Times New Roman" pitchFamily="18" charset="0"/>
              </a:rPr>
              <a:t> )   </a:t>
            </a:r>
            <a:endParaRPr lang="en-US" sz="32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ox(i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ox(i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heckerboard(across)">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ox(i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checkerboard(across)">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Rectangle 14"/>
          <p:cNvSpPr>
            <a:spLocks noGrp="1" noChangeArrowheads="1"/>
          </p:cNvSpPr>
          <p:nvPr>
            <p:ph type="title"/>
          </p:nvPr>
        </p:nvSpPr>
        <p:spPr>
          <a:xfrm>
            <a:off x="76200" y="762000"/>
            <a:ext cx="9144000" cy="762000"/>
          </a:xfrm>
          <a:extLst>
            <a:ext uri="{909E8E84-426E-40DD-AFC4-6F175D3DCCD1}">
              <a14:hiddenFill xmlns:a14="http://schemas.microsoft.com/office/drawing/2010/main">
                <a:solidFill>
                  <a:srgbClr val="00FFFF"/>
                </a:solidFill>
              </a14:hiddenFill>
            </a:ext>
          </a:extLst>
        </p:spPr>
        <p:txBody>
          <a:bodyPr/>
          <a:lstStyle/>
          <a:p>
            <a:pPr eaLnBrk="1" hangingPunct="1"/>
            <a:r>
              <a:rPr lang="en-US" sz="3600" b="1" dirty="0" smtClean="0">
                <a:solidFill>
                  <a:srgbClr val="FF0000"/>
                </a:solidFill>
                <a:latin typeface="Times New Roman" pitchFamily="18" charset="0"/>
              </a:rPr>
              <a:t>2- </a:t>
            </a:r>
            <a:r>
              <a:rPr lang="en-US" sz="3600" b="1" dirty="0" err="1" smtClean="0">
                <a:solidFill>
                  <a:srgbClr val="FF0000"/>
                </a:solidFill>
                <a:latin typeface="Times New Roman" pitchFamily="18" charset="0"/>
              </a:rPr>
              <a:t>Trạng</a:t>
            </a:r>
            <a:r>
              <a:rPr lang="en-US" sz="3600" b="1" dirty="0" smtClean="0">
                <a:solidFill>
                  <a:srgbClr val="FF0000"/>
                </a:solidFill>
                <a:latin typeface="Times New Roman" pitchFamily="18" charset="0"/>
              </a:rPr>
              <a:t> </a:t>
            </a:r>
            <a:r>
              <a:rPr lang="en-US" sz="3600" b="1" dirty="0" err="1" smtClean="0">
                <a:solidFill>
                  <a:srgbClr val="FF0000"/>
                </a:solidFill>
                <a:latin typeface="Times New Roman" pitchFamily="18" charset="0"/>
              </a:rPr>
              <a:t>thái</a:t>
            </a:r>
            <a:r>
              <a:rPr lang="en-US" sz="3600" b="1" dirty="0" smtClean="0">
                <a:solidFill>
                  <a:srgbClr val="FF0000"/>
                </a:solidFill>
                <a:latin typeface="Times New Roman" pitchFamily="18" charset="0"/>
              </a:rPr>
              <a:t> </a:t>
            </a:r>
            <a:r>
              <a:rPr lang="en-US" sz="3600" b="1" dirty="0" err="1" smtClean="0">
                <a:solidFill>
                  <a:srgbClr val="FF0000"/>
                </a:solidFill>
                <a:latin typeface="Times New Roman" pitchFamily="18" charset="0"/>
              </a:rPr>
              <a:t>thiên</a:t>
            </a:r>
            <a:r>
              <a:rPr lang="en-US" sz="3600" b="1" dirty="0" smtClean="0">
                <a:solidFill>
                  <a:srgbClr val="FF0000"/>
                </a:solidFill>
                <a:latin typeface="Times New Roman" pitchFamily="18" charset="0"/>
              </a:rPr>
              <a:t> </a:t>
            </a:r>
            <a:r>
              <a:rPr lang="en-US" sz="3600" b="1" dirty="0" err="1" smtClean="0">
                <a:solidFill>
                  <a:srgbClr val="FF0000"/>
                </a:solidFill>
                <a:latin typeface="Times New Roman" pitchFamily="18" charset="0"/>
              </a:rPr>
              <a:t>nhiên</a:t>
            </a:r>
            <a:r>
              <a:rPr lang="en-US" sz="3600" b="1" dirty="0" smtClean="0">
                <a:solidFill>
                  <a:srgbClr val="FF0000"/>
                </a:solidFill>
                <a:latin typeface="Times New Roman" pitchFamily="18" charset="0"/>
              </a:rPr>
              <a:t>, </a:t>
            </a:r>
            <a:r>
              <a:rPr lang="en-US" sz="3600" b="1" dirty="0" err="1" smtClean="0">
                <a:solidFill>
                  <a:srgbClr val="FF0000"/>
                </a:solidFill>
                <a:latin typeface="Times New Roman" pitchFamily="18" charset="0"/>
              </a:rPr>
              <a:t>thành</a:t>
            </a:r>
            <a:r>
              <a:rPr lang="en-US" sz="3600" b="1" dirty="0" smtClean="0">
                <a:solidFill>
                  <a:srgbClr val="FF0000"/>
                </a:solidFill>
                <a:latin typeface="Times New Roman" pitchFamily="18" charset="0"/>
              </a:rPr>
              <a:t> </a:t>
            </a:r>
            <a:r>
              <a:rPr lang="en-US" sz="3600" b="1" dirty="0" err="1" smtClean="0">
                <a:solidFill>
                  <a:srgbClr val="FF0000"/>
                </a:solidFill>
                <a:latin typeface="Times New Roman" pitchFamily="18" charset="0"/>
              </a:rPr>
              <a:t>phần</a:t>
            </a:r>
            <a:r>
              <a:rPr lang="en-US" sz="3600" b="1" dirty="0" smtClean="0">
                <a:solidFill>
                  <a:srgbClr val="FF0000"/>
                </a:solidFill>
                <a:latin typeface="Times New Roman" pitchFamily="18" charset="0"/>
              </a:rPr>
              <a:t> </a:t>
            </a:r>
            <a:r>
              <a:rPr lang="en-US" sz="3600" b="1" dirty="0" err="1" smtClean="0">
                <a:solidFill>
                  <a:srgbClr val="FF0000"/>
                </a:solidFill>
                <a:latin typeface="Times New Roman" pitchFamily="18" charset="0"/>
              </a:rPr>
              <a:t>của</a:t>
            </a:r>
            <a:r>
              <a:rPr lang="en-US" sz="3600" b="1" dirty="0" smtClean="0">
                <a:solidFill>
                  <a:srgbClr val="FF0000"/>
                </a:solidFill>
                <a:latin typeface="Times New Roman" pitchFamily="18" charset="0"/>
              </a:rPr>
              <a:t> </a:t>
            </a:r>
            <a:r>
              <a:rPr lang="en-US" sz="3600" b="1" dirty="0" err="1" smtClean="0">
                <a:solidFill>
                  <a:srgbClr val="FF0000"/>
                </a:solidFill>
                <a:latin typeface="Times New Roman" pitchFamily="18" charset="0"/>
              </a:rPr>
              <a:t>dầu</a:t>
            </a:r>
            <a:r>
              <a:rPr lang="en-US" sz="3600" b="1" dirty="0" smtClean="0">
                <a:solidFill>
                  <a:srgbClr val="FF0000"/>
                </a:solidFill>
                <a:latin typeface="Times New Roman" pitchFamily="18" charset="0"/>
              </a:rPr>
              <a:t> </a:t>
            </a:r>
            <a:r>
              <a:rPr lang="en-US" sz="3600" b="1" dirty="0" err="1" smtClean="0">
                <a:solidFill>
                  <a:srgbClr val="FF0000"/>
                </a:solidFill>
                <a:latin typeface="Times New Roman" pitchFamily="18" charset="0"/>
              </a:rPr>
              <a:t>mỏ</a:t>
            </a:r>
            <a:endParaRPr lang="en-US" sz="3600" b="1" dirty="0" smtClean="0">
              <a:solidFill>
                <a:srgbClr val="FF0000"/>
              </a:solidFill>
              <a:latin typeface="Times New Roman" pitchFamily="18" charset="0"/>
            </a:endParaRPr>
          </a:p>
        </p:txBody>
      </p:sp>
      <p:sp>
        <p:nvSpPr>
          <p:cNvPr id="3" name="Rectangle 2"/>
          <p:cNvSpPr/>
          <p:nvPr/>
        </p:nvSpPr>
        <p:spPr>
          <a:xfrm>
            <a:off x="0" y="2105085"/>
            <a:ext cx="9144000" cy="4524315"/>
          </a:xfrm>
          <a:prstGeom prst="rect">
            <a:avLst/>
          </a:prstGeom>
          <a:solidFill>
            <a:srgbClr val="FFCC66"/>
          </a:solidFill>
        </p:spPr>
        <p:txBody>
          <a:bodyPr wrap="square">
            <a:spAutoFit/>
          </a:bodyPr>
          <a:lstStyle/>
          <a:p>
            <a:r>
              <a:rPr lang="vi-VN" sz="3200" dirty="0">
                <a:latin typeface="Times New Roman" pitchFamily="18" charset="0"/>
                <a:cs typeface="Times New Roman" pitchFamily="18" charset="0"/>
              </a:rPr>
              <a:t>- Trong tự nhiên, dầu mỏ tập trung thành những vùng lớn, ở sâu trong lòng đất, tạo thành các mỏ dầu.</a:t>
            </a:r>
          </a:p>
          <a:p>
            <a:r>
              <a:rPr lang="vi-VN" sz="3200" dirty="0">
                <a:latin typeface="Times New Roman" pitchFamily="18" charset="0"/>
                <a:cs typeface="Times New Roman" pitchFamily="18" charset="0"/>
              </a:rPr>
              <a:t>- Mỏ dầu thường có 3 lớp:</a:t>
            </a:r>
          </a:p>
          <a:p>
            <a:r>
              <a:rPr lang="vi-VN" sz="3200" dirty="0" smtClean="0">
                <a:latin typeface="Times New Roman" pitchFamily="18" charset="0"/>
                <a:cs typeface="Times New Roman" pitchFamily="18" charset="0"/>
              </a:rPr>
              <a:t>	+ </a:t>
            </a:r>
            <a:r>
              <a:rPr lang="vi-VN" sz="3200" dirty="0">
                <a:latin typeface="Times New Roman" pitchFamily="18" charset="0"/>
                <a:cs typeface="Times New Roman" pitchFamily="18" charset="0"/>
              </a:rPr>
              <a:t>Lớp khí ở trên, được gọi là khí mỏ dầu hay khí đồng hành. Thành phần chính là mêtan (75%).</a:t>
            </a:r>
          </a:p>
          <a:p>
            <a:r>
              <a:rPr lang="vi-VN" sz="3200" dirty="0" smtClean="0">
                <a:latin typeface="Times New Roman" pitchFamily="18" charset="0"/>
                <a:cs typeface="Times New Roman" pitchFamily="18" charset="0"/>
              </a:rPr>
              <a:t>	+ </a:t>
            </a:r>
            <a:r>
              <a:rPr lang="vi-VN" sz="3200" dirty="0">
                <a:latin typeface="Times New Roman" pitchFamily="18" charset="0"/>
                <a:cs typeface="Times New Roman" pitchFamily="18" charset="0"/>
              </a:rPr>
              <a:t>Lớp dầu lỏng có hòa tan khí ở giữa, thành phần gồm nhiều loại hidrocacbon và những lượng nhỏ các hợp chất khác.</a:t>
            </a:r>
          </a:p>
          <a:p>
            <a:r>
              <a:rPr lang="vi-VN" sz="3200" dirty="0" smtClean="0">
                <a:latin typeface="Times New Roman" pitchFamily="18" charset="0"/>
                <a:cs typeface="Times New Roman" pitchFamily="18" charset="0"/>
              </a:rPr>
              <a:t>	+ </a:t>
            </a:r>
            <a:r>
              <a:rPr lang="vi-VN" sz="3200" dirty="0">
                <a:latin typeface="Times New Roman" pitchFamily="18" charset="0"/>
                <a:cs typeface="Times New Roman" pitchFamily="18" charset="0"/>
              </a:rPr>
              <a:t>Dưới đáy mỏ dầu là một lớp nước mặn.</a:t>
            </a:r>
          </a:p>
        </p:txBody>
      </p:sp>
      <p:pic>
        <p:nvPicPr>
          <p:cNvPr id="13" name="Picture 37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10049"/>
            <a:ext cx="1392972" cy="145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85665">
            <a:off x="596196" y="1050252"/>
            <a:ext cx="1062938" cy="95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0" y="0"/>
            <a:ext cx="9144000" cy="609600"/>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r>
              <a:rPr lang="en-US" sz="4000" b="1" dirty="0"/>
              <a:t>I </a:t>
            </a:r>
            <a:r>
              <a:rPr lang="en-US" sz="4000" b="1" dirty="0" smtClean="0"/>
              <a:t>/</a:t>
            </a:r>
            <a:r>
              <a:rPr lang="en-US" sz="4000" b="1" dirty="0" err="1" smtClean="0">
                <a:latin typeface="Times New Roman" pitchFamily="18" charset="0"/>
                <a:cs typeface="Times New Roman" pitchFamily="18" charset="0"/>
              </a:rPr>
              <a:t>Dầu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mỏ</a:t>
            </a:r>
            <a:endParaRPr lang="en-US" sz="40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066800"/>
            <a:ext cx="4572000" cy="1754326"/>
          </a:xfrm>
          <a:prstGeom prst="rect">
            <a:avLst/>
          </a:prstGeom>
        </p:spPr>
        <p:txBody>
          <a:bodyPr wrap="square">
            <a:spAutoFit/>
          </a:bodyPr>
          <a:lstStyle/>
          <a:p>
            <a:r>
              <a:rPr lang="vi-VN" sz="3600" dirty="0">
                <a:latin typeface="Times New Roman" pitchFamily="18" charset="0"/>
                <a:cs typeface="Times New Roman" pitchFamily="18" charset="0"/>
              </a:rPr>
              <a:t>- Những hạn chế khi khai thác và vận </a:t>
            </a:r>
            <a:r>
              <a:rPr lang="vi-VN" sz="3600" dirty="0" smtClean="0">
                <a:latin typeface="Times New Roman" pitchFamily="18" charset="0"/>
                <a:cs typeface="Times New Roman" pitchFamily="18" charset="0"/>
              </a:rPr>
              <a:t>chuyển dầu mỏ </a:t>
            </a:r>
            <a:r>
              <a:rPr lang="vi-VN" sz="3600" dirty="0">
                <a:latin typeface="Times New Roman" pitchFamily="18" charset="0"/>
                <a:cs typeface="Times New Roman" pitchFamily="18" charset="0"/>
              </a:rPr>
              <a:t>là gì?</a:t>
            </a:r>
          </a:p>
        </p:txBody>
      </p:sp>
      <p:cxnSp>
        <p:nvCxnSpPr>
          <p:cNvPr id="6" name="Straight Connector 5"/>
          <p:cNvCxnSpPr/>
          <p:nvPr/>
        </p:nvCxnSpPr>
        <p:spPr bwMode="auto">
          <a:xfrm>
            <a:off x="4876800" y="152400"/>
            <a:ext cx="0" cy="6477000"/>
          </a:xfrm>
          <a:prstGeom prst="line">
            <a:avLst/>
          </a:prstGeom>
          <a:ln w="57150">
            <a:solidFill>
              <a:srgbClr val="FF0000"/>
            </a:solidFill>
            <a:headEnd type="none" w="med" len="med"/>
            <a:tailEnd type="none" w="med" len="med"/>
          </a:ln>
          <a:extLst/>
        </p:spPr>
        <p:style>
          <a:lnRef idx="3">
            <a:schemeClr val="dk1"/>
          </a:lnRef>
          <a:fillRef idx="0">
            <a:schemeClr val="dk1"/>
          </a:fillRef>
          <a:effectRef idx="2">
            <a:schemeClr val="dk1"/>
          </a:effectRef>
          <a:fontRef idx="minor">
            <a:schemeClr val="tx1"/>
          </a:fontRef>
        </p:style>
      </p:cxnSp>
      <p:sp>
        <p:nvSpPr>
          <p:cNvPr id="8" name="Rectangle 7"/>
          <p:cNvSpPr/>
          <p:nvPr/>
        </p:nvSpPr>
        <p:spPr>
          <a:xfrm>
            <a:off x="4953000" y="914400"/>
            <a:ext cx="3733800" cy="1754326"/>
          </a:xfrm>
          <a:prstGeom prst="rect">
            <a:avLst/>
          </a:prstGeom>
        </p:spPr>
        <p:txBody>
          <a:bodyPr wrap="square">
            <a:spAutoFit/>
          </a:bodyPr>
          <a:lstStyle/>
          <a:p>
            <a:r>
              <a:rPr lang="vi-VN" sz="3600" b="1" dirty="0" smtClean="0">
                <a:latin typeface="Times New Roman" pitchFamily="18" charset="0"/>
                <a:cs typeface="Times New Roman" pitchFamily="18" charset="0"/>
              </a:rPr>
              <a:t>-</a:t>
            </a:r>
            <a:r>
              <a:rPr lang="en-US" sz="3600" b="1"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Dễ </a:t>
            </a:r>
            <a:r>
              <a:rPr lang="vi-VN" sz="3600" dirty="0">
                <a:latin typeface="Times New Roman" pitchFamily="18" charset="0"/>
                <a:cs typeface="Times New Roman" pitchFamily="18" charset="0"/>
              </a:rPr>
              <a:t>gây cháy, nổ, ô nhiễm môi trường.</a:t>
            </a:r>
          </a:p>
        </p:txBody>
      </p:sp>
      <p:sp>
        <p:nvSpPr>
          <p:cNvPr id="9" name="Rectangle 8"/>
          <p:cNvSpPr/>
          <p:nvPr/>
        </p:nvSpPr>
        <p:spPr>
          <a:xfrm>
            <a:off x="304800" y="2743200"/>
            <a:ext cx="4552950" cy="1200329"/>
          </a:xfrm>
          <a:prstGeom prst="rect">
            <a:avLst/>
          </a:prstGeom>
        </p:spPr>
        <p:txBody>
          <a:bodyPr wrap="square">
            <a:spAutoFit/>
          </a:bodyPr>
          <a:lstStyle/>
          <a:p>
            <a:r>
              <a:rPr lang="vi-VN" sz="3600" dirty="0" smtClean="0">
                <a:latin typeface="Times New Roman" pitchFamily="18" charset="0"/>
                <a:cs typeface="Times New Roman" pitchFamily="18" charset="0"/>
              </a:rPr>
              <a:t>- Vậy em hãy nêu </a:t>
            </a:r>
            <a:r>
              <a:rPr lang="vi-VN" sz="3600" dirty="0">
                <a:latin typeface="Times New Roman" pitchFamily="18" charset="0"/>
                <a:cs typeface="Times New Roman" pitchFamily="18" charset="0"/>
              </a:rPr>
              <a:t>cách khắc </a:t>
            </a:r>
            <a:r>
              <a:rPr lang="vi-VN" sz="3600" dirty="0" smtClean="0">
                <a:latin typeface="Times New Roman" pitchFamily="18" charset="0"/>
                <a:cs typeface="Times New Roman" pitchFamily="18" charset="0"/>
              </a:rPr>
              <a:t>phục</a:t>
            </a:r>
            <a:r>
              <a:rPr lang="en-US" sz="3600" dirty="0" smtClean="0">
                <a:latin typeface="Times New Roman" pitchFamily="18" charset="0"/>
                <a:cs typeface="Times New Roman" pitchFamily="18" charset="0"/>
              </a:rPr>
              <a:t> ? </a:t>
            </a:r>
            <a:endParaRPr lang="vi-VN" sz="3600" dirty="0">
              <a:latin typeface="Times New Roman" pitchFamily="18" charset="0"/>
              <a:cs typeface="Times New Roman" pitchFamily="18" charset="0"/>
            </a:endParaRPr>
          </a:p>
        </p:txBody>
      </p:sp>
      <p:sp>
        <p:nvSpPr>
          <p:cNvPr id="10" name="Rectangle 9"/>
          <p:cNvSpPr/>
          <p:nvPr/>
        </p:nvSpPr>
        <p:spPr>
          <a:xfrm>
            <a:off x="4876800" y="2743200"/>
            <a:ext cx="4267200" cy="2862322"/>
          </a:xfrm>
          <a:prstGeom prst="rect">
            <a:avLst/>
          </a:prstGeom>
        </p:spPr>
        <p:txBody>
          <a:bodyPr wrap="square">
            <a:spAutoFit/>
          </a:bodyPr>
          <a:lstStyle/>
          <a:p>
            <a:r>
              <a:rPr lang="vi-VN" sz="3600" b="1" dirty="0">
                <a:latin typeface="Times New Roman" pitchFamily="18" charset="0"/>
                <a:cs typeface="Times New Roman" pitchFamily="18" charset="0"/>
              </a:rPr>
              <a:t>- </a:t>
            </a:r>
            <a:r>
              <a:rPr lang="vi-VN" sz="3600" dirty="0">
                <a:latin typeface="Times New Roman" pitchFamily="18" charset="0"/>
                <a:cs typeface="Times New Roman" pitchFamily="18" charset="0"/>
              </a:rPr>
              <a:t>Trong quá trình sản xuất và vận chuyển cần tuân thủ nghiêm ngặt các quy định an toàn đặt ra.</a:t>
            </a:r>
          </a:p>
        </p:txBody>
      </p:sp>
      <p:pic>
        <p:nvPicPr>
          <p:cNvPr id="11" name="Picture 5" descr="0034-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930275" cy="1024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6"/>
          <p:cNvSpPr>
            <a:spLocks noChangeArrowheads="1"/>
          </p:cNvSpPr>
          <p:nvPr/>
        </p:nvSpPr>
        <p:spPr bwMode="auto">
          <a:xfrm>
            <a:off x="228600" y="5410200"/>
            <a:ext cx="8001000" cy="10668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r>
              <a:rPr lang="en-US" sz="3600" b="1" dirty="0">
                <a:solidFill>
                  <a:srgbClr val="FF0000"/>
                </a:solidFill>
                <a:latin typeface="Times New Roman" pitchFamily="18" charset="0"/>
                <a:cs typeface="Times New Roman" pitchFamily="18" charset="0"/>
              </a:rPr>
              <a:t>3- </a:t>
            </a:r>
            <a:r>
              <a:rPr lang="en-US" sz="3600" b="1" dirty="0" err="1" smtClean="0">
                <a:solidFill>
                  <a:srgbClr val="FF0000"/>
                </a:solidFill>
                <a:latin typeface="Times New Roman" pitchFamily="18" charset="0"/>
                <a:cs typeface="Times New Roman" pitchFamily="18" charset="0"/>
              </a:rPr>
              <a:t>Các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sản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phẩm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chế</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biến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từ</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dầu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mỏ</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189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41" name="Picture 5" descr="0034-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692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2" name="Rectangle 6"/>
          <p:cNvSpPr>
            <a:spLocks noChangeArrowheads="1"/>
          </p:cNvSpPr>
          <p:nvPr/>
        </p:nvSpPr>
        <p:spPr bwMode="auto">
          <a:xfrm>
            <a:off x="0" y="457200"/>
            <a:ext cx="8001000" cy="8382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r>
              <a:rPr lang="en-US" sz="3600" b="1" dirty="0">
                <a:solidFill>
                  <a:srgbClr val="FF0000"/>
                </a:solidFill>
                <a:latin typeface="Times New Roman" pitchFamily="18" charset="0"/>
                <a:cs typeface="Times New Roman" pitchFamily="18" charset="0"/>
              </a:rPr>
              <a:t>3- </a:t>
            </a:r>
            <a:r>
              <a:rPr lang="en-US" sz="3600" b="1" dirty="0" err="1" smtClean="0">
                <a:solidFill>
                  <a:srgbClr val="FF0000"/>
                </a:solidFill>
                <a:latin typeface="Times New Roman" pitchFamily="18" charset="0"/>
                <a:cs typeface="Times New Roman" pitchFamily="18" charset="0"/>
              </a:rPr>
              <a:t>Các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sản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phẩm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chế</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biến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từ</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dầu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mỏ</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2" name="Rectangle 1"/>
          <p:cNvSpPr/>
          <p:nvPr/>
        </p:nvSpPr>
        <p:spPr>
          <a:xfrm>
            <a:off x="0" y="1066800"/>
            <a:ext cx="9144000" cy="1200329"/>
          </a:xfrm>
          <a:prstGeom prst="rect">
            <a:avLst/>
          </a:prstGeom>
          <a:noFill/>
        </p:spPr>
        <p:txBody>
          <a:bodyPr wrap="square">
            <a:spAutoFit/>
          </a:bodyPr>
          <a:lstStyle/>
          <a:p>
            <a:r>
              <a:rPr lang="en-US" sz="3600" b="1" i="1" dirty="0" err="1" smtClean="0">
                <a:latin typeface="Times New Roman" pitchFamily="18" charset="0"/>
                <a:cs typeface="Times New Roman" pitchFamily="18" charset="0"/>
              </a:rPr>
              <a:t>Quan</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sát</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hình</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vẽ</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đọc</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thông</a:t>
            </a:r>
            <a:r>
              <a:rPr lang="en-US" sz="3600" b="1" i="1" dirty="0" smtClean="0">
                <a:latin typeface="Times New Roman" pitchFamily="18" charset="0"/>
                <a:cs typeface="Times New Roman" pitchFamily="18" charset="0"/>
              </a:rPr>
              <a:t> tin </a:t>
            </a:r>
            <a:r>
              <a:rPr lang="en-US" sz="3600" b="1" i="1" dirty="0" err="1" smtClean="0">
                <a:latin typeface="Times New Roman" pitchFamily="18" charset="0"/>
                <a:cs typeface="Times New Roman" pitchFamily="18" charset="0"/>
              </a:rPr>
              <a:t>và</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trả</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lời</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câu</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hỏi</a:t>
            </a:r>
            <a:r>
              <a:rPr lang="en-US" sz="3600" b="1" i="1" dirty="0" smtClean="0">
                <a:latin typeface="Times New Roman" pitchFamily="18" charset="0"/>
                <a:cs typeface="Times New Roman" pitchFamily="18" charset="0"/>
              </a:rPr>
              <a:t> </a:t>
            </a:r>
            <a:r>
              <a:rPr lang="vi-VN" sz="3600" b="1" i="1" dirty="0" smtClean="0">
                <a:latin typeface="Times New Roman" pitchFamily="18" charset="0"/>
                <a:cs typeface="Times New Roman" pitchFamily="18" charset="0"/>
              </a:rPr>
              <a:t>:</a:t>
            </a:r>
            <a:endParaRPr lang="vi-VN" sz="3600" b="1" i="1" dirty="0">
              <a:latin typeface="Times New Roman" pitchFamily="18" charset="0"/>
              <a:cs typeface="Times New Roman" pitchFamily="18" charset="0"/>
            </a:endParaRPr>
          </a:p>
        </p:txBody>
      </p:sp>
      <p:sp>
        <p:nvSpPr>
          <p:cNvPr id="3" name="Rectangle 2"/>
          <p:cNvSpPr/>
          <p:nvPr/>
        </p:nvSpPr>
        <p:spPr>
          <a:xfrm>
            <a:off x="762000" y="2133600"/>
            <a:ext cx="7689850" cy="4524315"/>
          </a:xfrm>
          <a:prstGeom prst="rect">
            <a:avLst/>
          </a:prstGeom>
          <a:solidFill>
            <a:schemeClr val="accent6">
              <a:lumMod val="20000"/>
              <a:lumOff val="80000"/>
            </a:schemeClr>
          </a:solidFill>
        </p:spPr>
        <p:txBody>
          <a:bodyPr wrap="square">
            <a:spAutoFit/>
          </a:bodyPr>
          <a:lstStyle/>
          <a:p>
            <a:r>
              <a:rPr lang="vi-VN" sz="3600" dirty="0">
                <a:latin typeface="Times New Roman" pitchFamily="18" charset="0"/>
                <a:cs typeface="Times New Roman" pitchFamily="18" charset="0"/>
              </a:rPr>
              <a:t>1. Tại sao phải chế biến dầu mỏ?</a:t>
            </a:r>
          </a:p>
          <a:p>
            <a:r>
              <a:rPr lang="vi-VN" sz="3600" dirty="0">
                <a:latin typeface="Times New Roman" pitchFamily="18" charset="0"/>
                <a:cs typeface="Times New Roman" pitchFamily="18" charset="0"/>
              </a:rPr>
              <a:t>2. Dầu mỏ được chế biến như thế nào</a:t>
            </a:r>
            <a:r>
              <a:rPr lang="vi-VN" sz="3600" dirty="0" smtClean="0">
                <a:latin typeface="Times New Roman" pitchFamily="18" charset="0"/>
                <a:cs typeface="Times New Roman" pitchFamily="18" charset="0"/>
              </a:rPr>
              <a:t>?</a:t>
            </a:r>
            <a:r>
              <a:rPr lang="en-US" sz="3600" dirty="0" smtClean="0">
                <a:latin typeface="Times New Roman" pitchFamily="18" charset="0"/>
                <a:cs typeface="Times New Roman" pitchFamily="18" charset="0"/>
              </a:rPr>
              <a:t> </a:t>
            </a:r>
            <a:endParaRPr lang="vi-VN" sz="3600" dirty="0">
              <a:latin typeface="Times New Roman" pitchFamily="18" charset="0"/>
              <a:cs typeface="Times New Roman" pitchFamily="18" charset="0"/>
            </a:endParaRPr>
          </a:p>
          <a:p>
            <a:r>
              <a:rPr lang="vi-VN" sz="3600" dirty="0">
                <a:latin typeface="Times New Roman" pitchFamily="18" charset="0"/>
                <a:cs typeface="Times New Roman" pitchFamily="18" charset="0"/>
              </a:rPr>
              <a:t>3. Những sản phẩm chính thu được khi chế biến dầu mỏ là những sản phẩm </a:t>
            </a:r>
            <a:r>
              <a:rPr lang="vi-VN" sz="3600" dirty="0" smtClean="0">
                <a:latin typeface="Times New Roman" pitchFamily="18" charset="0"/>
                <a:cs typeface="Times New Roman" pitchFamily="18" charset="0"/>
              </a:rPr>
              <a:t>nào?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Dựa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vào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tính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chất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nào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để</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tách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riêng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các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sản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phẩm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đó</a:t>
            </a:r>
            <a:r>
              <a:rPr lang="en-US" sz="3600" dirty="0" smtClean="0">
                <a:latin typeface="Times New Roman" pitchFamily="18" charset="0"/>
                <a:cs typeface="Times New Roman" pitchFamily="18" charset="0"/>
              </a:rPr>
              <a:t> ? </a:t>
            </a:r>
          </a:p>
          <a:p>
            <a:r>
              <a:rPr lang="en-US" sz="3600" dirty="0" smtClean="0">
                <a:latin typeface="Times New Roman" pitchFamily="18" charset="0"/>
                <a:cs typeface="Times New Roman" pitchFamily="18" charset="0"/>
              </a:rPr>
              <a:t>4. </a:t>
            </a:r>
            <a:r>
              <a:rPr lang="en-US" sz="3600" dirty="0" err="1" smtClean="0">
                <a:latin typeface="Times New Roman" pitchFamily="18" charset="0"/>
                <a:cs typeface="Times New Roman" pitchFamily="18" charset="0"/>
              </a:rPr>
              <a:t>Hãy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biết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phương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pháp</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để</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được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xăng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từ</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dầu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mỏ</a:t>
            </a:r>
            <a:r>
              <a:rPr lang="en-US" sz="3600" dirty="0" smtClean="0">
                <a:latin typeface="Times New Roman" pitchFamily="18" charset="0"/>
                <a:cs typeface="Times New Roman" pitchFamily="18" charset="0"/>
              </a:rPr>
              <a:t> ? </a:t>
            </a:r>
            <a:endParaRPr lang="vi-VN" sz="3600" dirty="0">
              <a:latin typeface="Times New Roman" pitchFamily="18" charset="0"/>
              <a:cs typeface="Times New Roman" pitchFamily="18" charset="0"/>
            </a:endParaRPr>
          </a:p>
        </p:txBody>
      </p:sp>
      <p:sp>
        <p:nvSpPr>
          <p:cNvPr id="7" name="Rectangle 6"/>
          <p:cNvSpPr>
            <a:spLocks noChangeArrowheads="1"/>
          </p:cNvSpPr>
          <p:nvPr/>
        </p:nvSpPr>
        <p:spPr bwMode="auto">
          <a:xfrm>
            <a:off x="0" y="0"/>
            <a:ext cx="9144000" cy="609600"/>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r>
              <a:rPr lang="en-US" sz="4000" b="1" dirty="0"/>
              <a:t>I </a:t>
            </a:r>
            <a:r>
              <a:rPr lang="en-US" sz="4000" b="1" dirty="0" smtClean="0"/>
              <a:t>/</a:t>
            </a:r>
            <a:r>
              <a:rPr lang="en-US" sz="4000" b="1" dirty="0" err="1" smtClean="0">
                <a:latin typeface="Times New Roman" pitchFamily="18" charset="0"/>
                <a:cs typeface="Times New Roman" pitchFamily="18" charset="0"/>
              </a:rPr>
              <a:t>Dầu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mỏ</a:t>
            </a:r>
            <a:endParaRPr lang="en-US" sz="40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3542"/>
                                        </p:tgtEl>
                                        <p:attrNameLst>
                                          <p:attrName>style.visibility</p:attrName>
                                        </p:attrNameLst>
                                      </p:cBhvr>
                                      <p:to>
                                        <p:strVal val="visible"/>
                                      </p:to>
                                    </p:set>
                                    <p:animEffect transition="in" filter="barn(inVertical)">
                                      <p:cBhvr>
                                        <p:cTn id="7" dur="500"/>
                                        <p:tgtEl>
                                          <p:spTgt spid="1935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193541"/>
                                        </p:tgtEl>
                                        <p:attrNameLst>
                                          <p:attrName>style.visibility</p:attrName>
                                        </p:attrNameLst>
                                      </p:cBhvr>
                                      <p:to>
                                        <p:strVal val="visible"/>
                                      </p:to>
                                    </p:set>
                                    <p:animEffect transition="in" filter="wipe(down)">
                                      <p:cBhvr>
                                        <p:cTn id="15" dur="500"/>
                                        <p:tgtEl>
                                          <p:spTgt spid="19354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2" grpId="0"/>
      <p:bldP spid="2"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Binh 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228600"/>
            <a:ext cx="1219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den dau"/>
          <p:cNvPicPr>
            <a:picLocks noChangeAspect="1" noChangeArrowheads="1"/>
          </p:cNvPicPr>
          <p:nvPr/>
        </p:nvPicPr>
        <p:blipFill>
          <a:blip r:embed="rId3">
            <a:extLst>
              <a:ext uri="{28A0092B-C50C-407E-A947-70E740481C1C}">
                <a14:useLocalDpi xmlns:a14="http://schemas.microsoft.com/office/drawing/2010/main" val="0"/>
              </a:ext>
            </a:extLst>
          </a:blip>
          <a:srcRect l="14285" t="6357" r="9525"/>
          <a:stretch>
            <a:fillRect/>
          </a:stretch>
        </p:blipFill>
        <p:spPr bwMode="auto">
          <a:xfrm>
            <a:off x="5867400" y="2209800"/>
            <a:ext cx="13716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Đương cao tốc"/>
          <p:cNvPicPr>
            <a:picLocks noChangeAspect="1" noChangeArrowheads="1"/>
          </p:cNvPicPr>
          <p:nvPr/>
        </p:nvPicPr>
        <p:blipFill>
          <a:blip r:embed="rId4">
            <a:extLst>
              <a:ext uri="{28A0092B-C50C-407E-A947-70E740481C1C}">
                <a14:useLocalDpi xmlns:a14="http://schemas.microsoft.com/office/drawing/2010/main" val="0"/>
              </a:ext>
            </a:extLst>
          </a:blip>
          <a:srcRect t="15555"/>
          <a:stretch>
            <a:fillRect/>
          </a:stretch>
        </p:blipFill>
        <p:spPr bwMode="auto">
          <a:xfrm>
            <a:off x="5638800" y="4953000"/>
            <a:ext cx="1905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tau thuy"/>
          <p:cNvPicPr>
            <a:picLocks noChangeAspect="1" noChangeArrowheads="1"/>
          </p:cNvPicPr>
          <p:nvPr/>
        </p:nvPicPr>
        <p:blipFill>
          <a:blip r:embed="rId5">
            <a:extLst>
              <a:ext uri="{28A0092B-C50C-407E-A947-70E740481C1C}">
                <a14:useLocalDpi xmlns:a14="http://schemas.microsoft.com/office/drawing/2010/main" val="0"/>
              </a:ext>
            </a:extLst>
          </a:blip>
          <a:srcRect l="11111" t="19753" r="3703" b="11111"/>
          <a:stretch>
            <a:fillRect/>
          </a:stretch>
        </p:blipFill>
        <p:spPr bwMode="auto">
          <a:xfrm>
            <a:off x="5943600" y="3810000"/>
            <a:ext cx="1905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descr="xe khach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2971800"/>
            <a:ext cx="17526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5" name="Group 7"/>
          <p:cNvGrpSpPr>
            <a:grpSpLocks/>
          </p:cNvGrpSpPr>
          <p:nvPr/>
        </p:nvGrpSpPr>
        <p:grpSpPr bwMode="auto">
          <a:xfrm>
            <a:off x="5791200" y="1143000"/>
            <a:ext cx="2552700" cy="990600"/>
            <a:chOff x="3936" y="624"/>
            <a:chExt cx="1608" cy="624"/>
          </a:xfrm>
        </p:grpSpPr>
        <p:pic>
          <p:nvPicPr>
            <p:cNvPr id="18734" name="Picture 8" descr="xe hoi1"/>
            <p:cNvPicPr>
              <a:picLocks noChangeAspect="1" noChangeArrowheads="1"/>
            </p:cNvPicPr>
            <p:nvPr/>
          </p:nvPicPr>
          <p:blipFill>
            <a:blip r:embed="rId7">
              <a:extLst>
                <a:ext uri="{28A0092B-C50C-407E-A947-70E740481C1C}">
                  <a14:useLocalDpi xmlns:a14="http://schemas.microsoft.com/office/drawing/2010/main" val="0"/>
                </a:ext>
              </a:extLst>
            </a:blip>
            <a:srcRect b="3703"/>
            <a:stretch>
              <a:fillRect/>
            </a:stretch>
          </p:blipFill>
          <p:spPr bwMode="auto">
            <a:xfrm>
              <a:off x="4800" y="624"/>
              <a:ext cx="744"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5" name="Picture 9" descr="cay xa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6" y="624"/>
              <a:ext cx="864"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418" name="Group 10"/>
          <p:cNvGrpSpPr>
            <a:grpSpLocks/>
          </p:cNvGrpSpPr>
          <p:nvPr/>
        </p:nvGrpSpPr>
        <p:grpSpPr bwMode="auto">
          <a:xfrm>
            <a:off x="1905000" y="381000"/>
            <a:ext cx="2944813" cy="5410200"/>
            <a:chOff x="624" y="192"/>
            <a:chExt cx="1855" cy="3408"/>
          </a:xfrm>
        </p:grpSpPr>
        <p:pic>
          <p:nvPicPr>
            <p:cNvPr id="18614" name="Picture 11"/>
            <p:cNvPicPr>
              <a:picLocks noChangeAspect="1" noChangeArrowheads="1"/>
            </p:cNvPicPr>
            <p:nvPr/>
          </p:nvPicPr>
          <p:blipFill>
            <a:blip r:embed="rId9">
              <a:extLst>
                <a:ext uri="{28A0092B-C50C-407E-A947-70E740481C1C}">
                  <a14:useLocalDpi xmlns:a14="http://schemas.microsoft.com/office/drawing/2010/main" val="0"/>
                </a:ext>
              </a:extLst>
            </a:blip>
            <a:srcRect b="2740"/>
            <a:stretch>
              <a:fillRect/>
            </a:stretch>
          </p:blipFill>
          <p:spPr bwMode="auto">
            <a:xfrm>
              <a:off x="624" y="192"/>
              <a:ext cx="1855" cy="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615" name="Group 12"/>
            <p:cNvGrpSpPr>
              <a:grpSpLocks/>
            </p:cNvGrpSpPr>
            <p:nvPr/>
          </p:nvGrpSpPr>
          <p:grpSpPr bwMode="auto">
            <a:xfrm>
              <a:off x="1104" y="838"/>
              <a:ext cx="982" cy="171"/>
              <a:chOff x="1152" y="1030"/>
              <a:chExt cx="982" cy="171"/>
            </a:xfrm>
          </p:grpSpPr>
          <p:grpSp>
            <p:nvGrpSpPr>
              <p:cNvPr id="18718" name="Group 13"/>
              <p:cNvGrpSpPr>
                <a:grpSpLocks/>
              </p:cNvGrpSpPr>
              <p:nvPr/>
            </p:nvGrpSpPr>
            <p:grpSpPr bwMode="auto">
              <a:xfrm>
                <a:off x="1152" y="1100"/>
                <a:ext cx="576" cy="101"/>
                <a:chOff x="1152" y="1152"/>
                <a:chExt cx="576" cy="101"/>
              </a:xfrm>
            </p:grpSpPr>
            <p:sp>
              <p:nvSpPr>
                <p:cNvPr id="18729" name="Line 14"/>
                <p:cNvSpPr>
                  <a:spLocks noChangeShapeType="1"/>
                </p:cNvSpPr>
                <p:nvPr/>
              </p:nvSpPr>
              <p:spPr bwMode="auto">
                <a:xfrm>
                  <a:off x="1152" y="1248"/>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730" name="Line 15"/>
                <p:cNvSpPr>
                  <a:spLocks noChangeShapeType="1"/>
                </p:cNvSpPr>
                <p:nvPr/>
              </p:nvSpPr>
              <p:spPr bwMode="auto">
                <a:xfrm>
                  <a:off x="1536" y="1248"/>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731" name="Line 16"/>
                <p:cNvSpPr>
                  <a:spLocks noChangeShapeType="1"/>
                </p:cNvSpPr>
                <p:nvPr/>
              </p:nvSpPr>
              <p:spPr bwMode="auto">
                <a:xfrm>
                  <a:off x="1344" y="11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732" name="Line 17"/>
                <p:cNvSpPr>
                  <a:spLocks noChangeShapeType="1"/>
                </p:cNvSpPr>
                <p:nvPr/>
              </p:nvSpPr>
              <p:spPr bwMode="auto">
                <a:xfrm>
                  <a:off x="1531" y="1157"/>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733" name="Line 18"/>
                <p:cNvSpPr>
                  <a:spLocks noChangeShapeType="1"/>
                </p:cNvSpPr>
                <p:nvPr/>
              </p:nvSpPr>
              <p:spPr bwMode="auto">
                <a:xfrm>
                  <a:off x="1728" y="11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8719" name="Line 19"/>
              <p:cNvSpPr>
                <a:spLocks noChangeShapeType="1"/>
              </p:cNvSpPr>
              <p:nvPr/>
            </p:nvSpPr>
            <p:spPr bwMode="auto">
              <a:xfrm>
                <a:off x="1933" y="1104"/>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720" name="Line 20"/>
              <p:cNvSpPr>
                <a:spLocks noChangeShapeType="1"/>
              </p:cNvSpPr>
              <p:nvPr/>
            </p:nvSpPr>
            <p:spPr bwMode="auto">
              <a:xfrm>
                <a:off x="1942" y="120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nvGrpSpPr>
              <p:cNvPr id="18721" name="Group 21"/>
              <p:cNvGrpSpPr>
                <a:grpSpLocks/>
              </p:cNvGrpSpPr>
              <p:nvPr/>
            </p:nvGrpSpPr>
            <p:grpSpPr bwMode="auto">
              <a:xfrm>
                <a:off x="1693" y="1030"/>
                <a:ext cx="288" cy="96"/>
                <a:chOff x="4800" y="2160"/>
                <a:chExt cx="288" cy="144"/>
              </a:xfrm>
            </p:grpSpPr>
            <p:sp>
              <p:nvSpPr>
                <p:cNvPr id="18726" name="Line 22"/>
                <p:cNvSpPr>
                  <a:spLocks noChangeShapeType="1"/>
                </p:cNvSpPr>
                <p:nvPr/>
              </p:nvSpPr>
              <p:spPr bwMode="auto">
                <a:xfrm>
                  <a:off x="4800" y="2160"/>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727" name="Line 23"/>
                <p:cNvSpPr>
                  <a:spLocks noChangeShapeType="1"/>
                </p:cNvSpPr>
                <p:nvPr/>
              </p:nvSpPr>
              <p:spPr bwMode="auto">
                <a:xfrm>
                  <a:off x="4800" y="216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728" name="Line 24"/>
                <p:cNvSpPr>
                  <a:spLocks noChangeShapeType="1"/>
                </p:cNvSpPr>
                <p:nvPr/>
              </p:nvSpPr>
              <p:spPr bwMode="auto">
                <a:xfrm>
                  <a:off x="5088" y="216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grpSp>
            <p:nvGrpSpPr>
              <p:cNvPr id="18722" name="Group 25"/>
              <p:cNvGrpSpPr>
                <a:grpSpLocks/>
              </p:cNvGrpSpPr>
              <p:nvPr/>
            </p:nvGrpSpPr>
            <p:grpSpPr bwMode="auto">
              <a:xfrm>
                <a:off x="1287" y="1034"/>
                <a:ext cx="288" cy="96"/>
                <a:chOff x="4800" y="2160"/>
                <a:chExt cx="288" cy="144"/>
              </a:xfrm>
            </p:grpSpPr>
            <p:sp>
              <p:nvSpPr>
                <p:cNvPr id="18723" name="Line 26"/>
                <p:cNvSpPr>
                  <a:spLocks noChangeShapeType="1"/>
                </p:cNvSpPr>
                <p:nvPr/>
              </p:nvSpPr>
              <p:spPr bwMode="auto">
                <a:xfrm>
                  <a:off x="4800" y="2160"/>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724" name="Line 27"/>
                <p:cNvSpPr>
                  <a:spLocks noChangeShapeType="1"/>
                </p:cNvSpPr>
                <p:nvPr/>
              </p:nvSpPr>
              <p:spPr bwMode="auto">
                <a:xfrm>
                  <a:off x="4800" y="216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725" name="Line 28"/>
                <p:cNvSpPr>
                  <a:spLocks noChangeShapeType="1"/>
                </p:cNvSpPr>
                <p:nvPr/>
              </p:nvSpPr>
              <p:spPr bwMode="auto">
                <a:xfrm>
                  <a:off x="5088" y="216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grpSp>
        <p:grpSp>
          <p:nvGrpSpPr>
            <p:cNvPr id="18616" name="Group 29"/>
            <p:cNvGrpSpPr>
              <a:grpSpLocks/>
            </p:cNvGrpSpPr>
            <p:nvPr/>
          </p:nvGrpSpPr>
          <p:grpSpPr bwMode="auto">
            <a:xfrm>
              <a:off x="1108" y="1466"/>
              <a:ext cx="982" cy="171"/>
              <a:chOff x="1152" y="1030"/>
              <a:chExt cx="982" cy="171"/>
            </a:xfrm>
          </p:grpSpPr>
          <p:grpSp>
            <p:nvGrpSpPr>
              <p:cNvPr id="18702" name="Group 30"/>
              <p:cNvGrpSpPr>
                <a:grpSpLocks/>
              </p:cNvGrpSpPr>
              <p:nvPr/>
            </p:nvGrpSpPr>
            <p:grpSpPr bwMode="auto">
              <a:xfrm>
                <a:off x="1152" y="1100"/>
                <a:ext cx="576" cy="101"/>
                <a:chOff x="1152" y="1152"/>
                <a:chExt cx="576" cy="101"/>
              </a:xfrm>
            </p:grpSpPr>
            <p:sp>
              <p:nvSpPr>
                <p:cNvPr id="18713" name="Line 31"/>
                <p:cNvSpPr>
                  <a:spLocks noChangeShapeType="1"/>
                </p:cNvSpPr>
                <p:nvPr/>
              </p:nvSpPr>
              <p:spPr bwMode="auto">
                <a:xfrm>
                  <a:off x="1152" y="1248"/>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714" name="Line 32"/>
                <p:cNvSpPr>
                  <a:spLocks noChangeShapeType="1"/>
                </p:cNvSpPr>
                <p:nvPr/>
              </p:nvSpPr>
              <p:spPr bwMode="auto">
                <a:xfrm>
                  <a:off x="1536" y="1248"/>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715" name="Line 33"/>
                <p:cNvSpPr>
                  <a:spLocks noChangeShapeType="1"/>
                </p:cNvSpPr>
                <p:nvPr/>
              </p:nvSpPr>
              <p:spPr bwMode="auto">
                <a:xfrm>
                  <a:off x="1344" y="11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716" name="Line 34"/>
                <p:cNvSpPr>
                  <a:spLocks noChangeShapeType="1"/>
                </p:cNvSpPr>
                <p:nvPr/>
              </p:nvSpPr>
              <p:spPr bwMode="auto">
                <a:xfrm>
                  <a:off x="1531" y="1157"/>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717" name="Line 35"/>
                <p:cNvSpPr>
                  <a:spLocks noChangeShapeType="1"/>
                </p:cNvSpPr>
                <p:nvPr/>
              </p:nvSpPr>
              <p:spPr bwMode="auto">
                <a:xfrm>
                  <a:off x="1728" y="11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8703" name="Line 36"/>
              <p:cNvSpPr>
                <a:spLocks noChangeShapeType="1"/>
              </p:cNvSpPr>
              <p:nvPr/>
            </p:nvSpPr>
            <p:spPr bwMode="auto">
              <a:xfrm>
                <a:off x="1933" y="1104"/>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704" name="Line 37"/>
              <p:cNvSpPr>
                <a:spLocks noChangeShapeType="1"/>
              </p:cNvSpPr>
              <p:nvPr/>
            </p:nvSpPr>
            <p:spPr bwMode="auto">
              <a:xfrm>
                <a:off x="1942" y="120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nvGrpSpPr>
              <p:cNvPr id="18705" name="Group 38"/>
              <p:cNvGrpSpPr>
                <a:grpSpLocks/>
              </p:cNvGrpSpPr>
              <p:nvPr/>
            </p:nvGrpSpPr>
            <p:grpSpPr bwMode="auto">
              <a:xfrm>
                <a:off x="1693" y="1030"/>
                <a:ext cx="288" cy="96"/>
                <a:chOff x="4800" y="2160"/>
                <a:chExt cx="288" cy="144"/>
              </a:xfrm>
            </p:grpSpPr>
            <p:sp>
              <p:nvSpPr>
                <p:cNvPr id="18710" name="Line 39"/>
                <p:cNvSpPr>
                  <a:spLocks noChangeShapeType="1"/>
                </p:cNvSpPr>
                <p:nvPr/>
              </p:nvSpPr>
              <p:spPr bwMode="auto">
                <a:xfrm>
                  <a:off x="4800" y="2160"/>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711" name="Line 40"/>
                <p:cNvSpPr>
                  <a:spLocks noChangeShapeType="1"/>
                </p:cNvSpPr>
                <p:nvPr/>
              </p:nvSpPr>
              <p:spPr bwMode="auto">
                <a:xfrm>
                  <a:off x="4800" y="216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712" name="Line 41"/>
                <p:cNvSpPr>
                  <a:spLocks noChangeShapeType="1"/>
                </p:cNvSpPr>
                <p:nvPr/>
              </p:nvSpPr>
              <p:spPr bwMode="auto">
                <a:xfrm>
                  <a:off x="5088" y="216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grpSp>
            <p:nvGrpSpPr>
              <p:cNvPr id="18706" name="Group 42"/>
              <p:cNvGrpSpPr>
                <a:grpSpLocks/>
              </p:cNvGrpSpPr>
              <p:nvPr/>
            </p:nvGrpSpPr>
            <p:grpSpPr bwMode="auto">
              <a:xfrm>
                <a:off x="1287" y="1034"/>
                <a:ext cx="288" cy="96"/>
                <a:chOff x="4800" y="2160"/>
                <a:chExt cx="288" cy="144"/>
              </a:xfrm>
            </p:grpSpPr>
            <p:sp>
              <p:nvSpPr>
                <p:cNvPr id="18707" name="Line 43"/>
                <p:cNvSpPr>
                  <a:spLocks noChangeShapeType="1"/>
                </p:cNvSpPr>
                <p:nvPr/>
              </p:nvSpPr>
              <p:spPr bwMode="auto">
                <a:xfrm>
                  <a:off x="4800" y="2160"/>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708" name="Line 44"/>
                <p:cNvSpPr>
                  <a:spLocks noChangeShapeType="1"/>
                </p:cNvSpPr>
                <p:nvPr/>
              </p:nvSpPr>
              <p:spPr bwMode="auto">
                <a:xfrm>
                  <a:off x="4800" y="216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709" name="Line 45"/>
                <p:cNvSpPr>
                  <a:spLocks noChangeShapeType="1"/>
                </p:cNvSpPr>
                <p:nvPr/>
              </p:nvSpPr>
              <p:spPr bwMode="auto">
                <a:xfrm>
                  <a:off x="5088" y="216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grpSp>
        <p:grpSp>
          <p:nvGrpSpPr>
            <p:cNvPr id="18617" name="Group 46"/>
            <p:cNvGrpSpPr>
              <a:grpSpLocks/>
            </p:cNvGrpSpPr>
            <p:nvPr/>
          </p:nvGrpSpPr>
          <p:grpSpPr bwMode="auto">
            <a:xfrm>
              <a:off x="1108" y="1872"/>
              <a:ext cx="982" cy="171"/>
              <a:chOff x="1152" y="1030"/>
              <a:chExt cx="982" cy="171"/>
            </a:xfrm>
          </p:grpSpPr>
          <p:grpSp>
            <p:nvGrpSpPr>
              <p:cNvPr id="18686" name="Group 47"/>
              <p:cNvGrpSpPr>
                <a:grpSpLocks/>
              </p:cNvGrpSpPr>
              <p:nvPr/>
            </p:nvGrpSpPr>
            <p:grpSpPr bwMode="auto">
              <a:xfrm>
                <a:off x="1152" y="1100"/>
                <a:ext cx="576" cy="101"/>
                <a:chOff x="1152" y="1152"/>
                <a:chExt cx="576" cy="101"/>
              </a:xfrm>
            </p:grpSpPr>
            <p:sp>
              <p:nvSpPr>
                <p:cNvPr id="18697" name="Line 48"/>
                <p:cNvSpPr>
                  <a:spLocks noChangeShapeType="1"/>
                </p:cNvSpPr>
                <p:nvPr/>
              </p:nvSpPr>
              <p:spPr bwMode="auto">
                <a:xfrm>
                  <a:off x="1152" y="1248"/>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98" name="Line 49"/>
                <p:cNvSpPr>
                  <a:spLocks noChangeShapeType="1"/>
                </p:cNvSpPr>
                <p:nvPr/>
              </p:nvSpPr>
              <p:spPr bwMode="auto">
                <a:xfrm>
                  <a:off x="1536" y="1248"/>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99" name="Line 50"/>
                <p:cNvSpPr>
                  <a:spLocks noChangeShapeType="1"/>
                </p:cNvSpPr>
                <p:nvPr/>
              </p:nvSpPr>
              <p:spPr bwMode="auto">
                <a:xfrm>
                  <a:off x="1344" y="11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700" name="Line 51"/>
                <p:cNvSpPr>
                  <a:spLocks noChangeShapeType="1"/>
                </p:cNvSpPr>
                <p:nvPr/>
              </p:nvSpPr>
              <p:spPr bwMode="auto">
                <a:xfrm>
                  <a:off x="1531" y="1157"/>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701" name="Line 52"/>
                <p:cNvSpPr>
                  <a:spLocks noChangeShapeType="1"/>
                </p:cNvSpPr>
                <p:nvPr/>
              </p:nvSpPr>
              <p:spPr bwMode="auto">
                <a:xfrm>
                  <a:off x="1728" y="11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8687" name="Line 53"/>
              <p:cNvSpPr>
                <a:spLocks noChangeShapeType="1"/>
              </p:cNvSpPr>
              <p:nvPr/>
            </p:nvSpPr>
            <p:spPr bwMode="auto">
              <a:xfrm>
                <a:off x="1933" y="1104"/>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88" name="Line 54"/>
              <p:cNvSpPr>
                <a:spLocks noChangeShapeType="1"/>
              </p:cNvSpPr>
              <p:nvPr/>
            </p:nvSpPr>
            <p:spPr bwMode="auto">
              <a:xfrm>
                <a:off x="1942" y="120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nvGrpSpPr>
              <p:cNvPr id="18689" name="Group 55"/>
              <p:cNvGrpSpPr>
                <a:grpSpLocks/>
              </p:cNvGrpSpPr>
              <p:nvPr/>
            </p:nvGrpSpPr>
            <p:grpSpPr bwMode="auto">
              <a:xfrm>
                <a:off x="1693" y="1030"/>
                <a:ext cx="288" cy="96"/>
                <a:chOff x="4800" y="2160"/>
                <a:chExt cx="288" cy="144"/>
              </a:xfrm>
            </p:grpSpPr>
            <p:sp>
              <p:nvSpPr>
                <p:cNvPr id="18694" name="Line 56"/>
                <p:cNvSpPr>
                  <a:spLocks noChangeShapeType="1"/>
                </p:cNvSpPr>
                <p:nvPr/>
              </p:nvSpPr>
              <p:spPr bwMode="auto">
                <a:xfrm>
                  <a:off x="4800" y="2160"/>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95" name="Line 57"/>
                <p:cNvSpPr>
                  <a:spLocks noChangeShapeType="1"/>
                </p:cNvSpPr>
                <p:nvPr/>
              </p:nvSpPr>
              <p:spPr bwMode="auto">
                <a:xfrm>
                  <a:off x="4800" y="216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96" name="Line 58"/>
                <p:cNvSpPr>
                  <a:spLocks noChangeShapeType="1"/>
                </p:cNvSpPr>
                <p:nvPr/>
              </p:nvSpPr>
              <p:spPr bwMode="auto">
                <a:xfrm>
                  <a:off x="5088" y="216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grpSp>
            <p:nvGrpSpPr>
              <p:cNvPr id="18690" name="Group 59"/>
              <p:cNvGrpSpPr>
                <a:grpSpLocks/>
              </p:cNvGrpSpPr>
              <p:nvPr/>
            </p:nvGrpSpPr>
            <p:grpSpPr bwMode="auto">
              <a:xfrm>
                <a:off x="1287" y="1034"/>
                <a:ext cx="288" cy="96"/>
                <a:chOff x="4800" y="2160"/>
                <a:chExt cx="288" cy="144"/>
              </a:xfrm>
            </p:grpSpPr>
            <p:sp>
              <p:nvSpPr>
                <p:cNvPr id="18691" name="Line 60"/>
                <p:cNvSpPr>
                  <a:spLocks noChangeShapeType="1"/>
                </p:cNvSpPr>
                <p:nvPr/>
              </p:nvSpPr>
              <p:spPr bwMode="auto">
                <a:xfrm>
                  <a:off x="4800" y="2160"/>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92" name="Line 61"/>
                <p:cNvSpPr>
                  <a:spLocks noChangeShapeType="1"/>
                </p:cNvSpPr>
                <p:nvPr/>
              </p:nvSpPr>
              <p:spPr bwMode="auto">
                <a:xfrm>
                  <a:off x="4800" y="216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93" name="Line 62"/>
                <p:cNvSpPr>
                  <a:spLocks noChangeShapeType="1"/>
                </p:cNvSpPr>
                <p:nvPr/>
              </p:nvSpPr>
              <p:spPr bwMode="auto">
                <a:xfrm>
                  <a:off x="5088" y="216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grpSp>
        <p:grpSp>
          <p:nvGrpSpPr>
            <p:cNvPr id="18618" name="Group 63"/>
            <p:cNvGrpSpPr>
              <a:grpSpLocks/>
            </p:cNvGrpSpPr>
            <p:nvPr/>
          </p:nvGrpSpPr>
          <p:grpSpPr bwMode="auto">
            <a:xfrm>
              <a:off x="1104" y="2112"/>
              <a:ext cx="982" cy="171"/>
              <a:chOff x="1152" y="1030"/>
              <a:chExt cx="982" cy="171"/>
            </a:xfrm>
          </p:grpSpPr>
          <p:grpSp>
            <p:nvGrpSpPr>
              <p:cNvPr id="18670" name="Group 64"/>
              <p:cNvGrpSpPr>
                <a:grpSpLocks/>
              </p:cNvGrpSpPr>
              <p:nvPr/>
            </p:nvGrpSpPr>
            <p:grpSpPr bwMode="auto">
              <a:xfrm>
                <a:off x="1152" y="1100"/>
                <a:ext cx="576" cy="101"/>
                <a:chOff x="1152" y="1152"/>
                <a:chExt cx="576" cy="101"/>
              </a:xfrm>
            </p:grpSpPr>
            <p:sp>
              <p:nvSpPr>
                <p:cNvPr id="18681" name="Line 65"/>
                <p:cNvSpPr>
                  <a:spLocks noChangeShapeType="1"/>
                </p:cNvSpPr>
                <p:nvPr/>
              </p:nvSpPr>
              <p:spPr bwMode="auto">
                <a:xfrm>
                  <a:off x="1152" y="1248"/>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82" name="Line 66"/>
                <p:cNvSpPr>
                  <a:spLocks noChangeShapeType="1"/>
                </p:cNvSpPr>
                <p:nvPr/>
              </p:nvSpPr>
              <p:spPr bwMode="auto">
                <a:xfrm>
                  <a:off x="1536" y="1248"/>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83" name="Line 67"/>
                <p:cNvSpPr>
                  <a:spLocks noChangeShapeType="1"/>
                </p:cNvSpPr>
                <p:nvPr/>
              </p:nvSpPr>
              <p:spPr bwMode="auto">
                <a:xfrm>
                  <a:off x="1344" y="11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84" name="Line 68"/>
                <p:cNvSpPr>
                  <a:spLocks noChangeShapeType="1"/>
                </p:cNvSpPr>
                <p:nvPr/>
              </p:nvSpPr>
              <p:spPr bwMode="auto">
                <a:xfrm>
                  <a:off x="1531" y="1157"/>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85" name="Line 69"/>
                <p:cNvSpPr>
                  <a:spLocks noChangeShapeType="1"/>
                </p:cNvSpPr>
                <p:nvPr/>
              </p:nvSpPr>
              <p:spPr bwMode="auto">
                <a:xfrm>
                  <a:off x="1728" y="11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8671" name="Line 70"/>
              <p:cNvSpPr>
                <a:spLocks noChangeShapeType="1"/>
              </p:cNvSpPr>
              <p:nvPr/>
            </p:nvSpPr>
            <p:spPr bwMode="auto">
              <a:xfrm>
                <a:off x="1933" y="1104"/>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72" name="Line 71"/>
              <p:cNvSpPr>
                <a:spLocks noChangeShapeType="1"/>
              </p:cNvSpPr>
              <p:nvPr/>
            </p:nvSpPr>
            <p:spPr bwMode="auto">
              <a:xfrm>
                <a:off x="1942" y="120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nvGrpSpPr>
              <p:cNvPr id="18673" name="Group 72"/>
              <p:cNvGrpSpPr>
                <a:grpSpLocks/>
              </p:cNvGrpSpPr>
              <p:nvPr/>
            </p:nvGrpSpPr>
            <p:grpSpPr bwMode="auto">
              <a:xfrm>
                <a:off x="1693" y="1030"/>
                <a:ext cx="288" cy="96"/>
                <a:chOff x="4800" y="2160"/>
                <a:chExt cx="288" cy="144"/>
              </a:xfrm>
            </p:grpSpPr>
            <p:sp>
              <p:nvSpPr>
                <p:cNvPr id="18678" name="Line 73"/>
                <p:cNvSpPr>
                  <a:spLocks noChangeShapeType="1"/>
                </p:cNvSpPr>
                <p:nvPr/>
              </p:nvSpPr>
              <p:spPr bwMode="auto">
                <a:xfrm>
                  <a:off x="4800" y="2160"/>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79" name="Line 74"/>
                <p:cNvSpPr>
                  <a:spLocks noChangeShapeType="1"/>
                </p:cNvSpPr>
                <p:nvPr/>
              </p:nvSpPr>
              <p:spPr bwMode="auto">
                <a:xfrm>
                  <a:off x="4800" y="216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80" name="Line 75"/>
                <p:cNvSpPr>
                  <a:spLocks noChangeShapeType="1"/>
                </p:cNvSpPr>
                <p:nvPr/>
              </p:nvSpPr>
              <p:spPr bwMode="auto">
                <a:xfrm>
                  <a:off x="5088" y="216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grpSp>
            <p:nvGrpSpPr>
              <p:cNvPr id="18674" name="Group 76"/>
              <p:cNvGrpSpPr>
                <a:grpSpLocks/>
              </p:cNvGrpSpPr>
              <p:nvPr/>
            </p:nvGrpSpPr>
            <p:grpSpPr bwMode="auto">
              <a:xfrm>
                <a:off x="1287" y="1034"/>
                <a:ext cx="288" cy="96"/>
                <a:chOff x="4800" y="2160"/>
                <a:chExt cx="288" cy="144"/>
              </a:xfrm>
            </p:grpSpPr>
            <p:sp>
              <p:nvSpPr>
                <p:cNvPr id="18675" name="Line 77"/>
                <p:cNvSpPr>
                  <a:spLocks noChangeShapeType="1"/>
                </p:cNvSpPr>
                <p:nvPr/>
              </p:nvSpPr>
              <p:spPr bwMode="auto">
                <a:xfrm>
                  <a:off x="4800" y="2160"/>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76" name="Line 78"/>
                <p:cNvSpPr>
                  <a:spLocks noChangeShapeType="1"/>
                </p:cNvSpPr>
                <p:nvPr/>
              </p:nvSpPr>
              <p:spPr bwMode="auto">
                <a:xfrm>
                  <a:off x="4800" y="216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77" name="Line 79"/>
                <p:cNvSpPr>
                  <a:spLocks noChangeShapeType="1"/>
                </p:cNvSpPr>
                <p:nvPr/>
              </p:nvSpPr>
              <p:spPr bwMode="auto">
                <a:xfrm>
                  <a:off x="5088" y="216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grpSp>
        <p:grpSp>
          <p:nvGrpSpPr>
            <p:cNvPr id="18619" name="Group 80"/>
            <p:cNvGrpSpPr>
              <a:grpSpLocks/>
            </p:cNvGrpSpPr>
            <p:nvPr/>
          </p:nvGrpSpPr>
          <p:grpSpPr bwMode="auto">
            <a:xfrm>
              <a:off x="1099" y="2688"/>
              <a:ext cx="982" cy="171"/>
              <a:chOff x="1152" y="1030"/>
              <a:chExt cx="982" cy="171"/>
            </a:xfrm>
          </p:grpSpPr>
          <p:grpSp>
            <p:nvGrpSpPr>
              <p:cNvPr id="18654" name="Group 81"/>
              <p:cNvGrpSpPr>
                <a:grpSpLocks/>
              </p:cNvGrpSpPr>
              <p:nvPr/>
            </p:nvGrpSpPr>
            <p:grpSpPr bwMode="auto">
              <a:xfrm>
                <a:off x="1152" y="1100"/>
                <a:ext cx="576" cy="101"/>
                <a:chOff x="1152" y="1152"/>
                <a:chExt cx="576" cy="101"/>
              </a:xfrm>
            </p:grpSpPr>
            <p:sp>
              <p:nvSpPr>
                <p:cNvPr id="18665" name="Line 82"/>
                <p:cNvSpPr>
                  <a:spLocks noChangeShapeType="1"/>
                </p:cNvSpPr>
                <p:nvPr/>
              </p:nvSpPr>
              <p:spPr bwMode="auto">
                <a:xfrm>
                  <a:off x="1152" y="1248"/>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66" name="Line 83"/>
                <p:cNvSpPr>
                  <a:spLocks noChangeShapeType="1"/>
                </p:cNvSpPr>
                <p:nvPr/>
              </p:nvSpPr>
              <p:spPr bwMode="auto">
                <a:xfrm>
                  <a:off x="1536" y="1248"/>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67" name="Line 84"/>
                <p:cNvSpPr>
                  <a:spLocks noChangeShapeType="1"/>
                </p:cNvSpPr>
                <p:nvPr/>
              </p:nvSpPr>
              <p:spPr bwMode="auto">
                <a:xfrm>
                  <a:off x="1344" y="11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68" name="Line 85"/>
                <p:cNvSpPr>
                  <a:spLocks noChangeShapeType="1"/>
                </p:cNvSpPr>
                <p:nvPr/>
              </p:nvSpPr>
              <p:spPr bwMode="auto">
                <a:xfrm>
                  <a:off x="1531" y="1157"/>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69" name="Line 86"/>
                <p:cNvSpPr>
                  <a:spLocks noChangeShapeType="1"/>
                </p:cNvSpPr>
                <p:nvPr/>
              </p:nvSpPr>
              <p:spPr bwMode="auto">
                <a:xfrm>
                  <a:off x="1728" y="11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8655" name="Line 87"/>
              <p:cNvSpPr>
                <a:spLocks noChangeShapeType="1"/>
              </p:cNvSpPr>
              <p:nvPr/>
            </p:nvSpPr>
            <p:spPr bwMode="auto">
              <a:xfrm>
                <a:off x="1933" y="1104"/>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56" name="Line 88"/>
              <p:cNvSpPr>
                <a:spLocks noChangeShapeType="1"/>
              </p:cNvSpPr>
              <p:nvPr/>
            </p:nvSpPr>
            <p:spPr bwMode="auto">
              <a:xfrm>
                <a:off x="1942" y="120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nvGrpSpPr>
              <p:cNvPr id="18657" name="Group 89"/>
              <p:cNvGrpSpPr>
                <a:grpSpLocks/>
              </p:cNvGrpSpPr>
              <p:nvPr/>
            </p:nvGrpSpPr>
            <p:grpSpPr bwMode="auto">
              <a:xfrm>
                <a:off x="1693" y="1030"/>
                <a:ext cx="288" cy="96"/>
                <a:chOff x="4800" y="2160"/>
                <a:chExt cx="288" cy="144"/>
              </a:xfrm>
            </p:grpSpPr>
            <p:sp>
              <p:nvSpPr>
                <p:cNvPr id="18662" name="Line 90"/>
                <p:cNvSpPr>
                  <a:spLocks noChangeShapeType="1"/>
                </p:cNvSpPr>
                <p:nvPr/>
              </p:nvSpPr>
              <p:spPr bwMode="auto">
                <a:xfrm>
                  <a:off x="4800" y="2160"/>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63" name="Line 91"/>
                <p:cNvSpPr>
                  <a:spLocks noChangeShapeType="1"/>
                </p:cNvSpPr>
                <p:nvPr/>
              </p:nvSpPr>
              <p:spPr bwMode="auto">
                <a:xfrm>
                  <a:off x="4800" y="216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64" name="Line 92"/>
                <p:cNvSpPr>
                  <a:spLocks noChangeShapeType="1"/>
                </p:cNvSpPr>
                <p:nvPr/>
              </p:nvSpPr>
              <p:spPr bwMode="auto">
                <a:xfrm>
                  <a:off x="5088" y="216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grpSp>
            <p:nvGrpSpPr>
              <p:cNvPr id="18658" name="Group 93"/>
              <p:cNvGrpSpPr>
                <a:grpSpLocks/>
              </p:cNvGrpSpPr>
              <p:nvPr/>
            </p:nvGrpSpPr>
            <p:grpSpPr bwMode="auto">
              <a:xfrm>
                <a:off x="1287" y="1034"/>
                <a:ext cx="288" cy="96"/>
                <a:chOff x="4800" y="2160"/>
                <a:chExt cx="288" cy="144"/>
              </a:xfrm>
            </p:grpSpPr>
            <p:sp>
              <p:nvSpPr>
                <p:cNvPr id="18659" name="Line 94"/>
                <p:cNvSpPr>
                  <a:spLocks noChangeShapeType="1"/>
                </p:cNvSpPr>
                <p:nvPr/>
              </p:nvSpPr>
              <p:spPr bwMode="auto">
                <a:xfrm>
                  <a:off x="4800" y="2160"/>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60" name="Line 95"/>
                <p:cNvSpPr>
                  <a:spLocks noChangeShapeType="1"/>
                </p:cNvSpPr>
                <p:nvPr/>
              </p:nvSpPr>
              <p:spPr bwMode="auto">
                <a:xfrm>
                  <a:off x="4800" y="216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61" name="Line 96"/>
                <p:cNvSpPr>
                  <a:spLocks noChangeShapeType="1"/>
                </p:cNvSpPr>
                <p:nvPr/>
              </p:nvSpPr>
              <p:spPr bwMode="auto">
                <a:xfrm>
                  <a:off x="5088" y="216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grpSp>
        <p:grpSp>
          <p:nvGrpSpPr>
            <p:cNvPr id="18620" name="Group 97"/>
            <p:cNvGrpSpPr>
              <a:grpSpLocks/>
            </p:cNvGrpSpPr>
            <p:nvPr/>
          </p:nvGrpSpPr>
          <p:grpSpPr bwMode="auto">
            <a:xfrm>
              <a:off x="1104" y="1152"/>
              <a:ext cx="982" cy="171"/>
              <a:chOff x="1152" y="1030"/>
              <a:chExt cx="982" cy="171"/>
            </a:xfrm>
          </p:grpSpPr>
          <p:grpSp>
            <p:nvGrpSpPr>
              <p:cNvPr id="18638" name="Group 98"/>
              <p:cNvGrpSpPr>
                <a:grpSpLocks/>
              </p:cNvGrpSpPr>
              <p:nvPr/>
            </p:nvGrpSpPr>
            <p:grpSpPr bwMode="auto">
              <a:xfrm>
                <a:off x="1152" y="1100"/>
                <a:ext cx="576" cy="101"/>
                <a:chOff x="1152" y="1152"/>
                <a:chExt cx="576" cy="101"/>
              </a:xfrm>
            </p:grpSpPr>
            <p:sp>
              <p:nvSpPr>
                <p:cNvPr id="18649" name="Line 99"/>
                <p:cNvSpPr>
                  <a:spLocks noChangeShapeType="1"/>
                </p:cNvSpPr>
                <p:nvPr/>
              </p:nvSpPr>
              <p:spPr bwMode="auto">
                <a:xfrm>
                  <a:off x="1152" y="1248"/>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50" name="Line 100"/>
                <p:cNvSpPr>
                  <a:spLocks noChangeShapeType="1"/>
                </p:cNvSpPr>
                <p:nvPr/>
              </p:nvSpPr>
              <p:spPr bwMode="auto">
                <a:xfrm>
                  <a:off x="1536" y="1248"/>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51" name="Line 101"/>
                <p:cNvSpPr>
                  <a:spLocks noChangeShapeType="1"/>
                </p:cNvSpPr>
                <p:nvPr/>
              </p:nvSpPr>
              <p:spPr bwMode="auto">
                <a:xfrm>
                  <a:off x="1344" y="11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52" name="Line 102"/>
                <p:cNvSpPr>
                  <a:spLocks noChangeShapeType="1"/>
                </p:cNvSpPr>
                <p:nvPr/>
              </p:nvSpPr>
              <p:spPr bwMode="auto">
                <a:xfrm>
                  <a:off x="1531" y="1157"/>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53" name="Line 103"/>
                <p:cNvSpPr>
                  <a:spLocks noChangeShapeType="1"/>
                </p:cNvSpPr>
                <p:nvPr/>
              </p:nvSpPr>
              <p:spPr bwMode="auto">
                <a:xfrm>
                  <a:off x="1728" y="11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8639" name="Line 104"/>
              <p:cNvSpPr>
                <a:spLocks noChangeShapeType="1"/>
              </p:cNvSpPr>
              <p:nvPr/>
            </p:nvSpPr>
            <p:spPr bwMode="auto">
              <a:xfrm>
                <a:off x="1933" y="1104"/>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40" name="Line 105"/>
              <p:cNvSpPr>
                <a:spLocks noChangeShapeType="1"/>
              </p:cNvSpPr>
              <p:nvPr/>
            </p:nvSpPr>
            <p:spPr bwMode="auto">
              <a:xfrm>
                <a:off x="1942" y="120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nvGrpSpPr>
              <p:cNvPr id="18641" name="Group 106"/>
              <p:cNvGrpSpPr>
                <a:grpSpLocks/>
              </p:cNvGrpSpPr>
              <p:nvPr/>
            </p:nvGrpSpPr>
            <p:grpSpPr bwMode="auto">
              <a:xfrm>
                <a:off x="1693" y="1030"/>
                <a:ext cx="288" cy="96"/>
                <a:chOff x="4800" y="2160"/>
                <a:chExt cx="288" cy="144"/>
              </a:xfrm>
            </p:grpSpPr>
            <p:sp>
              <p:nvSpPr>
                <p:cNvPr id="18646" name="Line 107"/>
                <p:cNvSpPr>
                  <a:spLocks noChangeShapeType="1"/>
                </p:cNvSpPr>
                <p:nvPr/>
              </p:nvSpPr>
              <p:spPr bwMode="auto">
                <a:xfrm>
                  <a:off x="4800" y="2160"/>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47" name="Line 108"/>
                <p:cNvSpPr>
                  <a:spLocks noChangeShapeType="1"/>
                </p:cNvSpPr>
                <p:nvPr/>
              </p:nvSpPr>
              <p:spPr bwMode="auto">
                <a:xfrm>
                  <a:off x="4800" y="216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48" name="Line 109"/>
                <p:cNvSpPr>
                  <a:spLocks noChangeShapeType="1"/>
                </p:cNvSpPr>
                <p:nvPr/>
              </p:nvSpPr>
              <p:spPr bwMode="auto">
                <a:xfrm>
                  <a:off x="5088" y="216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grpSp>
            <p:nvGrpSpPr>
              <p:cNvPr id="18642" name="Group 110"/>
              <p:cNvGrpSpPr>
                <a:grpSpLocks/>
              </p:cNvGrpSpPr>
              <p:nvPr/>
            </p:nvGrpSpPr>
            <p:grpSpPr bwMode="auto">
              <a:xfrm>
                <a:off x="1287" y="1034"/>
                <a:ext cx="288" cy="96"/>
                <a:chOff x="4800" y="2160"/>
                <a:chExt cx="288" cy="144"/>
              </a:xfrm>
            </p:grpSpPr>
            <p:sp>
              <p:nvSpPr>
                <p:cNvPr id="18643" name="Line 111"/>
                <p:cNvSpPr>
                  <a:spLocks noChangeShapeType="1"/>
                </p:cNvSpPr>
                <p:nvPr/>
              </p:nvSpPr>
              <p:spPr bwMode="auto">
                <a:xfrm>
                  <a:off x="4800" y="2160"/>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44" name="Line 112"/>
                <p:cNvSpPr>
                  <a:spLocks noChangeShapeType="1"/>
                </p:cNvSpPr>
                <p:nvPr/>
              </p:nvSpPr>
              <p:spPr bwMode="auto">
                <a:xfrm>
                  <a:off x="4800" y="216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45" name="Line 113"/>
                <p:cNvSpPr>
                  <a:spLocks noChangeShapeType="1"/>
                </p:cNvSpPr>
                <p:nvPr/>
              </p:nvSpPr>
              <p:spPr bwMode="auto">
                <a:xfrm>
                  <a:off x="5088" y="216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grpSp>
        <p:grpSp>
          <p:nvGrpSpPr>
            <p:cNvPr id="18621" name="Group 114"/>
            <p:cNvGrpSpPr>
              <a:grpSpLocks/>
            </p:cNvGrpSpPr>
            <p:nvPr/>
          </p:nvGrpSpPr>
          <p:grpSpPr bwMode="auto">
            <a:xfrm>
              <a:off x="1104" y="2400"/>
              <a:ext cx="982" cy="171"/>
              <a:chOff x="1152" y="1030"/>
              <a:chExt cx="982" cy="171"/>
            </a:xfrm>
          </p:grpSpPr>
          <p:grpSp>
            <p:nvGrpSpPr>
              <p:cNvPr id="18622" name="Group 115"/>
              <p:cNvGrpSpPr>
                <a:grpSpLocks/>
              </p:cNvGrpSpPr>
              <p:nvPr/>
            </p:nvGrpSpPr>
            <p:grpSpPr bwMode="auto">
              <a:xfrm>
                <a:off x="1152" y="1100"/>
                <a:ext cx="576" cy="101"/>
                <a:chOff x="1152" y="1152"/>
                <a:chExt cx="576" cy="101"/>
              </a:xfrm>
            </p:grpSpPr>
            <p:sp>
              <p:nvSpPr>
                <p:cNvPr id="18633" name="Line 116"/>
                <p:cNvSpPr>
                  <a:spLocks noChangeShapeType="1"/>
                </p:cNvSpPr>
                <p:nvPr/>
              </p:nvSpPr>
              <p:spPr bwMode="auto">
                <a:xfrm>
                  <a:off x="1152" y="1248"/>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34" name="Line 117"/>
                <p:cNvSpPr>
                  <a:spLocks noChangeShapeType="1"/>
                </p:cNvSpPr>
                <p:nvPr/>
              </p:nvSpPr>
              <p:spPr bwMode="auto">
                <a:xfrm>
                  <a:off x="1536" y="1248"/>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35" name="Line 118"/>
                <p:cNvSpPr>
                  <a:spLocks noChangeShapeType="1"/>
                </p:cNvSpPr>
                <p:nvPr/>
              </p:nvSpPr>
              <p:spPr bwMode="auto">
                <a:xfrm>
                  <a:off x="1344" y="11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36" name="Line 119"/>
                <p:cNvSpPr>
                  <a:spLocks noChangeShapeType="1"/>
                </p:cNvSpPr>
                <p:nvPr/>
              </p:nvSpPr>
              <p:spPr bwMode="auto">
                <a:xfrm>
                  <a:off x="1531" y="1157"/>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37" name="Line 120"/>
                <p:cNvSpPr>
                  <a:spLocks noChangeShapeType="1"/>
                </p:cNvSpPr>
                <p:nvPr/>
              </p:nvSpPr>
              <p:spPr bwMode="auto">
                <a:xfrm>
                  <a:off x="1728" y="11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8623" name="Line 121"/>
              <p:cNvSpPr>
                <a:spLocks noChangeShapeType="1"/>
              </p:cNvSpPr>
              <p:nvPr/>
            </p:nvSpPr>
            <p:spPr bwMode="auto">
              <a:xfrm>
                <a:off x="1933" y="1104"/>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24" name="Line 122"/>
              <p:cNvSpPr>
                <a:spLocks noChangeShapeType="1"/>
              </p:cNvSpPr>
              <p:nvPr/>
            </p:nvSpPr>
            <p:spPr bwMode="auto">
              <a:xfrm>
                <a:off x="1942" y="120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nvGrpSpPr>
              <p:cNvPr id="18625" name="Group 123"/>
              <p:cNvGrpSpPr>
                <a:grpSpLocks/>
              </p:cNvGrpSpPr>
              <p:nvPr/>
            </p:nvGrpSpPr>
            <p:grpSpPr bwMode="auto">
              <a:xfrm>
                <a:off x="1693" y="1030"/>
                <a:ext cx="288" cy="96"/>
                <a:chOff x="4800" y="2160"/>
                <a:chExt cx="288" cy="144"/>
              </a:xfrm>
            </p:grpSpPr>
            <p:sp>
              <p:nvSpPr>
                <p:cNvPr id="18630" name="Line 124"/>
                <p:cNvSpPr>
                  <a:spLocks noChangeShapeType="1"/>
                </p:cNvSpPr>
                <p:nvPr/>
              </p:nvSpPr>
              <p:spPr bwMode="auto">
                <a:xfrm>
                  <a:off x="4800" y="2160"/>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31" name="Line 125"/>
                <p:cNvSpPr>
                  <a:spLocks noChangeShapeType="1"/>
                </p:cNvSpPr>
                <p:nvPr/>
              </p:nvSpPr>
              <p:spPr bwMode="auto">
                <a:xfrm>
                  <a:off x="4800" y="216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32" name="Line 126"/>
                <p:cNvSpPr>
                  <a:spLocks noChangeShapeType="1"/>
                </p:cNvSpPr>
                <p:nvPr/>
              </p:nvSpPr>
              <p:spPr bwMode="auto">
                <a:xfrm>
                  <a:off x="5088" y="216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grpSp>
            <p:nvGrpSpPr>
              <p:cNvPr id="18626" name="Group 127"/>
              <p:cNvGrpSpPr>
                <a:grpSpLocks/>
              </p:cNvGrpSpPr>
              <p:nvPr/>
            </p:nvGrpSpPr>
            <p:grpSpPr bwMode="auto">
              <a:xfrm>
                <a:off x="1287" y="1034"/>
                <a:ext cx="288" cy="96"/>
                <a:chOff x="4800" y="2160"/>
                <a:chExt cx="288" cy="144"/>
              </a:xfrm>
            </p:grpSpPr>
            <p:sp>
              <p:nvSpPr>
                <p:cNvPr id="18627" name="Line 128"/>
                <p:cNvSpPr>
                  <a:spLocks noChangeShapeType="1"/>
                </p:cNvSpPr>
                <p:nvPr/>
              </p:nvSpPr>
              <p:spPr bwMode="auto">
                <a:xfrm>
                  <a:off x="4800" y="2160"/>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28" name="Line 129"/>
                <p:cNvSpPr>
                  <a:spLocks noChangeShapeType="1"/>
                </p:cNvSpPr>
                <p:nvPr/>
              </p:nvSpPr>
              <p:spPr bwMode="auto">
                <a:xfrm>
                  <a:off x="4800" y="216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29" name="Line 130"/>
                <p:cNvSpPr>
                  <a:spLocks noChangeShapeType="1"/>
                </p:cNvSpPr>
                <p:nvPr/>
              </p:nvSpPr>
              <p:spPr bwMode="auto">
                <a:xfrm>
                  <a:off x="5088" y="216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grpSp>
      </p:grpSp>
      <p:pic>
        <p:nvPicPr>
          <p:cNvPr id="17539" name="Picture 131"/>
          <p:cNvPicPr>
            <a:picLocks noChangeAspect="1" noChangeArrowheads="1"/>
          </p:cNvPicPr>
          <p:nvPr/>
        </p:nvPicPr>
        <p:blipFill>
          <a:blip r:embed="rId10">
            <a:extLst>
              <a:ext uri="{28A0092B-C50C-407E-A947-70E740481C1C}">
                <a14:useLocalDpi xmlns:a14="http://schemas.microsoft.com/office/drawing/2010/main" val="0"/>
              </a:ext>
            </a:extLst>
          </a:blip>
          <a:srcRect l="44144" t="-19698"/>
          <a:stretch>
            <a:fillRect/>
          </a:stretch>
        </p:blipFill>
        <p:spPr bwMode="auto">
          <a:xfrm>
            <a:off x="1884363" y="4572000"/>
            <a:ext cx="787400"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40" name="Picture 13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67000" y="4572000"/>
            <a:ext cx="21145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41" name="Picture 1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52713" y="3124200"/>
            <a:ext cx="20574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42" name="Picture 13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40013" y="2667000"/>
            <a:ext cx="20764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43" name="Picture 13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54300" y="2181225"/>
            <a:ext cx="20859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44" name="Picture 13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38425" y="1295400"/>
            <a:ext cx="208597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45" name="Picture 13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67000" y="304800"/>
            <a:ext cx="2133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46" name="Line 138"/>
          <p:cNvSpPr>
            <a:spLocks noChangeShapeType="1"/>
          </p:cNvSpPr>
          <p:nvPr/>
        </p:nvSpPr>
        <p:spPr bwMode="auto">
          <a:xfrm>
            <a:off x="1406525" y="4627563"/>
            <a:ext cx="457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7547" name="Text Box 139"/>
          <p:cNvSpPr txBox="1">
            <a:spLocks noChangeArrowheads="1"/>
          </p:cNvSpPr>
          <p:nvPr/>
        </p:nvSpPr>
        <p:spPr bwMode="auto">
          <a:xfrm>
            <a:off x="2895600" y="4267200"/>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eaLnBrk="1" hangingPunct="1">
              <a:spcBef>
                <a:spcPct val="50000"/>
              </a:spcBef>
            </a:pPr>
            <a:r>
              <a:rPr lang="en-US" sz="1800" b="1">
                <a:solidFill>
                  <a:srgbClr val="FF0000"/>
                </a:solidFill>
                <a:latin typeface="Arial" charset="0"/>
              </a:rPr>
              <a:t>500</a:t>
            </a:r>
            <a:r>
              <a:rPr lang="en-US" sz="1800" b="1" baseline="30000">
                <a:solidFill>
                  <a:srgbClr val="FF0000"/>
                </a:solidFill>
                <a:latin typeface="Arial" charset="0"/>
              </a:rPr>
              <a:t>0</a:t>
            </a:r>
            <a:r>
              <a:rPr lang="en-US" sz="1800" b="1">
                <a:solidFill>
                  <a:srgbClr val="FF0000"/>
                </a:solidFill>
                <a:latin typeface="Arial" charset="0"/>
              </a:rPr>
              <a:t>c</a:t>
            </a:r>
          </a:p>
        </p:txBody>
      </p:sp>
      <p:sp>
        <p:nvSpPr>
          <p:cNvPr id="17548" name="Text Box 140"/>
          <p:cNvSpPr txBox="1">
            <a:spLocks noChangeArrowheads="1"/>
          </p:cNvSpPr>
          <p:nvPr/>
        </p:nvSpPr>
        <p:spPr bwMode="auto">
          <a:xfrm>
            <a:off x="3027363" y="2714625"/>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eaLnBrk="1" hangingPunct="1">
              <a:spcBef>
                <a:spcPct val="50000"/>
              </a:spcBef>
            </a:pPr>
            <a:r>
              <a:rPr lang="en-US" sz="1800" b="1">
                <a:solidFill>
                  <a:srgbClr val="FF3399"/>
                </a:solidFill>
                <a:latin typeface="Arial" charset="0"/>
              </a:rPr>
              <a:t>340</a:t>
            </a:r>
            <a:r>
              <a:rPr lang="en-US" sz="1800" b="1" baseline="30000">
                <a:solidFill>
                  <a:srgbClr val="FF3399"/>
                </a:solidFill>
                <a:latin typeface="Arial" charset="0"/>
              </a:rPr>
              <a:t>0</a:t>
            </a:r>
            <a:r>
              <a:rPr lang="en-US" sz="1800" b="1">
                <a:solidFill>
                  <a:srgbClr val="FF3399"/>
                </a:solidFill>
                <a:latin typeface="Arial" charset="0"/>
              </a:rPr>
              <a:t>c</a:t>
            </a:r>
          </a:p>
        </p:txBody>
      </p:sp>
      <p:sp>
        <p:nvSpPr>
          <p:cNvPr id="17549" name="Text Box 141"/>
          <p:cNvSpPr txBox="1">
            <a:spLocks noChangeArrowheads="1"/>
          </p:cNvSpPr>
          <p:nvPr/>
        </p:nvSpPr>
        <p:spPr bwMode="auto">
          <a:xfrm>
            <a:off x="2971800" y="2057400"/>
            <a:ext cx="914400" cy="366713"/>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eaLnBrk="1" hangingPunct="1">
              <a:spcBef>
                <a:spcPct val="50000"/>
              </a:spcBef>
            </a:pPr>
            <a:r>
              <a:rPr lang="en-US" sz="1800" b="1">
                <a:latin typeface="Arial" charset="0"/>
              </a:rPr>
              <a:t>250</a:t>
            </a:r>
            <a:r>
              <a:rPr lang="en-US" sz="1800" b="1" baseline="30000">
                <a:latin typeface="Arial" charset="0"/>
              </a:rPr>
              <a:t>0</a:t>
            </a:r>
            <a:r>
              <a:rPr lang="en-US" sz="1800" b="1">
                <a:latin typeface="Arial" charset="0"/>
              </a:rPr>
              <a:t>c</a:t>
            </a:r>
          </a:p>
        </p:txBody>
      </p:sp>
      <p:sp>
        <p:nvSpPr>
          <p:cNvPr id="17550" name="Text Box 142"/>
          <p:cNvSpPr txBox="1">
            <a:spLocks noChangeArrowheads="1"/>
          </p:cNvSpPr>
          <p:nvPr/>
        </p:nvSpPr>
        <p:spPr bwMode="auto">
          <a:xfrm>
            <a:off x="3048000" y="1143000"/>
            <a:ext cx="838200" cy="366713"/>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eaLnBrk="1" hangingPunct="1">
              <a:spcBef>
                <a:spcPct val="50000"/>
              </a:spcBef>
            </a:pPr>
            <a:r>
              <a:rPr lang="en-US" sz="1800" b="1">
                <a:latin typeface="Arial" charset="0"/>
              </a:rPr>
              <a:t>65</a:t>
            </a:r>
            <a:r>
              <a:rPr lang="en-US" sz="1800" b="1" baseline="30000">
                <a:latin typeface="Arial" charset="0"/>
              </a:rPr>
              <a:t>0</a:t>
            </a:r>
            <a:r>
              <a:rPr lang="en-US" sz="1800" b="1">
                <a:latin typeface="Arial" charset="0"/>
              </a:rPr>
              <a:t>c</a:t>
            </a:r>
          </a:p>
        </p:txBody>
      </p:sp>
      <p:sp>
        <p:nvSpPr>
          <p:cNvPr id="17551" name="Text Box 143"/>
          <p:cNvSpPr txBox="1">
            <a:spLocks noChangeArrowheads="1"/>
          </p:cNvSpPr>
          <p:nvPr/>
        </p:nvSpPr>
        <p:spPr bwMode="auto">
          <a:xfrm>
            <a:off x="0" y="6192838"/>
            <a:ext cx="152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eaLnBrk="1" hangingPunct="1">
              <a:spcBef>
                <a:spcPct val="50000"/>
              </a:spcBef>
            </a:pPr>
            <a:r>
              <a:rPr lang="en-US" sz="1800">
                <a:latin typeface="Arial" charset="0"/>
              </a:rPr>
              <a:t>Giàn khoan</a:t>
            </a:r>
            <a:r>
              <a:rPr lang="en-US" sz="1400">
                <a:latin typeface="Arial" charset="0"/>
              </a:rPr>
              <a:t> </a:t>
            </a:r>
          </a:p>
        </p:txBody>
      </p:sp>
      <p:sp>
        <p:nvSpPr>
          <p:cNvPr id="17552" name="Line 144"/>
          <p:cNvSpPr>
            <a:spLocks noChangeShapeType="1"/>
          </p:cNvSpPr>
          <p:nvPr/>
        </p:nvSpPr>
        <p:spPr bwMode="auto">
          <a:xfrm>
            <a:off x="4676775" y="5638800"/>
            <a:ext cx="7620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7553" name="Line 145"/>
          <p:cNvSpPr>
            <a:spLocks noChangeShapeType="1"/>
          </p:cNvSpPr>
          <p:nvPr/>
        </p:nvSpPr>
        <p:spPr bwMode="auto">
          <a:xfrm>
            <a:off x="4691063" y="3111500"/>
            <a:ext cx="762000" cy="0"/>
          </a:xfrm>
          <a:prstGeom prst="line">
            <a:avLst/>
          </a:prstGeom>
          <a:noFill/>
          <a:ln w="57150">
            <a:solidFill>
              <a:srgbClr val="8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7554" name="Line 146"/>
          <p:cNvSpPr>
            <a:spLocks noChangeShapeType="1"/>
          </p:cNvSpPr>
          <p:nvPr/>
        </p:nvSpPr>
        <p:spPr bwMode="auto">
          <a:xfrm>
            <a:off x="4711700" y="2549525"/>
            <a:ext cx="762000" cy="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7555" name="Line 147"/>
          <p:cNvSpPr>
            <a:spLocks noChangeShapeType="1"/>
          </p:cNvSpPr>
          <p:nvPr/>
        </p:nvSpPr>
        <p:spPr bwMode="auto">
          <a:xfrm>
            <a:off x="4683125" y="1503363"/>
            <a:ext cx="762000" cy="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7556" name="Line 148"/>
          <p:cNvSpPr>
            <a:spLocks noChangeShapeType="1"/>
          </p:cNvSpPr>
          <p:nvPr/>
        </p:nvSpPr>
        <p:spPr bwMode="auto">
          <a:xfrm>
            <a:off x="4738688" y="395288"/>
            <a:ext cx="762000" cy="0"/>
          </a:xfrm>
          <a:prstGeom prst="line">
            <a:avLst/>
          </a:prstGeom>
          <a:noFill/>
          <a:ln w="5715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7557" name="Line 149"/>
          <p:cNvSpPr>
            <a:spLocks noChangeShapeType="1"/>
          </p:cNvSpPr>
          <p:nvPr/>
        </p:nvSpPr>
        <p:spPr bwMode="auto">
          <a:xfrm>
            <a:off x="4699000" y="4495800"/>
            <a:ext cx="723900" cy="0"/>
          </a:xfrm>
          <a:prstGeom prst="line">
            <a:avLst/>
          </a:prstGeom>
          <a:noFill/>
          <a:ln w="5715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7558" name="Text Box 150"/>
          <p:cNvSpPr txBox="1">
            <a:spLocks noChangeArrowheads="1"/>
          </p:cNvSpPr>
          <p:nvPr/>
        </p:nvSpPr>
        <p:spPr bwMode="auto">
          <a:xfrm>
            <a:off x="914400" y="4324350"/>
            <a:ext cx="11985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eaLnBrk="1" hangingPunct="1">
              <a:spcBef>
                <a:spcPct val="50000"/>
              </a:spcBef>
            </a:pPr>
            <a:r>
              <a:rPr lang="en-US" sz="2000">
                <a:latin typeface="Arial" charset="0"/>
              </a:rPr>
              <a:t>Dầu thô</a:t>
            </a:r>
          </a:p>
        </p:txBody>
      </p:sp>
      <p:sp>
        <p:nvSpPr>
          <p:cNvPr id="17559" name="Text Box 151"/>
          <p:cNvSpPr txBox="1">
            <a:spLocks noChangeArrowheads="1"/>
          </p:cNvSpPr>
          <p:nvPr/>
        </p:nvSpPr>
        <p:spPr bwMode="auto">
          <a:xfrm>
            <a:off x="4724400" y="5715000"/>
            <a:ext cx="1066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eaLnBrk="1" hangingPunct="1">
              <a:spcBef>
                <a:spcPct val="50000"/>
              </a:spcBef>
            </a:pPr>
            <a:r>
              <a:rPr lang="en-US" sz="2000">
                <a:latin typeface="Arial" charset="0"/>
              </a:rPr>
              <a:t>Nhựa đường</a:t>
            </a:r>
          </a:p>
        </p:txBody>
      </p:sp>
      <p:sp>
        <p:nvSpPr>
          <p:cNvPr id="17560" name="Text Box 152"/>
          <p:cNvSpPr txBox="1">
            <a:spLocks noChangeArrowheads="1"/>
          </p:cNvSpPr>
          <p:nvPr/>
        </p:nvSpPr>
        <p:spPr bwMode="auto">
          <a:xfrm>
            <a:off x="4716463" y="4156075"/>
            <a:ext cx="13033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eaLnBrk="1" hangingPunct="1">
              <a:spcBef>
                <a:spcPct val="50000"/>
              </a:spcBef>
            </a:pPr>
            <a:r>
              <a:rPr lang="en-US" sz="1800">
                <a:latin typeface="Arial" charset="0"/>
              </a:rPr>
              <a:t>Dầu mazut</a:t>
            </a:r>
          </a:p>
        </p:txBody>
      </p:sp>
      <p:sp>
        <p:nvSpPr>
          <p:cNvPr id="17561" name="Text Box 153"/>
          <p:cNvSpPr txBox="1">
            <a:spLocks noChangeArrowheads="1"/>
          </p:cNvSpPr>
          <p:nvPr/>
        </p:nvSpPr>
        <p:spPr bwMode="auto">
          <a:xfrm>
            <a:off x="4419600" y="3200400"/>
            <a:ext cx="152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eaLnBrk="1" hangingPunct="1">
              <a:spcBef>
                <a:spcPct val="50000"/>
              </a:spcBef>
            </a:pPr>
            <a:r>
              <a:rPr lang="en-US" sz="2000">
                <a:latin typeface="Arial" charset="0"/>
              </a:rPr>
              <a:t>Dầu điezen</a:t>
            </a:r>
          </a:p>
        </p:txBody>
      </p:sp>
      <p:sp>
        <p:nvSpPr>
          <p:cNvPr id="17562" name="Text Box 154"/>
          <p:cNvSpPr txBox="1">
            <a:spLocks noChangeArrowheads="1"/>
          </p:cNvSpPr>
          <p:nvPr/>
        </p:nvSpPr>
        <p:spPr bwMode="auto">
          <a:xfrm>
            <a:off x="4953000" y="2209800"/>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eaLnBrk="1" hangingPunct="1">
              <a:spcBef>
                <a:spcPct val="50000"/>
              </a:spcBef>
            </a:pPr>
            <a:r>
              <a:rPr lang="en-US" sz="2000">
                <a:latin typeface="Arial" charset="0"/>
              </a:rPr>
              <a:t>Dầu hoả</a:t>
            </a:r>
          </a:p>
        </p:txBody>
      </p:sp>
      <p:sp>
        <p:nvSpPr>
          <p:cNvPr id="17563" name="Text Box 155"/>
          <p:cNvSpPr txBox="1">
            <a:spLocks noChangeArrowheads="1"/>
          </p:cNvSpPr>
          <p:nvPr/>
        </p:nvSpPr>
        <p:spPr bwMode="auto">
          <a:xfrm>
            <a:off x="4876800" y="1219200"/>
            <a:ext cx="1122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eaLnBrk="1" hangingPunct="1">
              <a:spcBef>
                <a:spcPct val="50000"/>
              </a:spcBef>
            </a:pPr>
            <a:r>
              <a:rPr lang="en-US" sz="2000">
                <a:latin typeface="Arial" charset="0"/>
              </a:rPr>
              <a:t>Xăng</a:t>
            </a:r>
          </a:p>
        </p:txBody>
      </p:sp>
      <p:sp>
        <p:nvSpPr>
          <p:cNvPr id="17564" name="Text Box 156"/>
          <p:cNvSpPr txBox="1">
            <a:spLocks noChangeArrowheads="1"/>
          </p:cNvSpPr>
          <p:nvPr/>
        </p:nvSpPr>
        <p:spPr bwMode="auto">
          <a:xfrm>
            <a:off x="4876800" y="4572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eaLnBrk="1" hangingPunct="1">
              <a:spcBef>
                <a:spcPct val="50000"/>
              </a:spcBef>
            </a:pPr>
            <a:r>
              <a:rPr lang="en-US" sz="1800">
                <a:latin typeface="Arial" charset="0"/>
              </a:rPr>
              <a:t>Khí đốt</a:t>
            </a:r>
          </a:p>
        </p:txBody>
      </p:sp>
      <p:sp>
        <p:nvSpPr>
          <p:cNvPr id="17565" name="Text Box 157"/>
          <p:cNvSpPr txBox="1">
            <a:spLocks noChangeArrowheads="1"/>
          </p:cNvSpPr>
          <p:nvPr/>
        </p:nvSpPr>
        <p:spPr bwMode="auto">
          <a:xfrm>
            <a:off x="1976438" y="6308725"/>
            <a:ext cx="71675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eaLnBrk="1" hangingPunct="1">
              <a:spcBef>
                <a:spcPct val="50000"/>
              </a:spcBef>
            </a:pPr>
            <a:r>
              <a:rPr lang="en-US" sz="2000" b="1" dirty="0" err="1">
                <a:solidFill>
                  <a:srgbClr val="0000CC"/>
                </a:solidFill>
                <a:latin typeface="Arial" charset="0"/>
              </a:rPr>
              <a:t>Sơ</a:t>
            </a:r>
            <a:r>
              <a:rPr lang="en-US" sz="2000" b="1" dirty="0">
                <a:solidFill>
                  <a:srgbClr val="0000CC"/>
                </a:solidFill>
                <a:latin typeface="Arial" charset="0"/>
              </a:rPr>
              <a:t> </a:t>
            </a:r>
            <a:r>
              <a:rPr lang="en-US" sz="2000" b="1" dirty="0" err="1">
                <a:solidFill>
                  <a:srgbClr val="0000CC"/>
                </a:solidFill>
                <a:latin typeface="Arial" charset="0"/>
              </a:rPr>
              <a:t>đồ</a:t>
            </a:r>
            <a:r>
              <a:rPr lang="en-US" sz="2000" b="1" dirty="0">
                <a:solidFill>
                  <a:srgbClr val="0000CC"/>
                </a:solidFill>
                <a:latin typeface="Arial" charset="0"/>
              </a:rPr>
              <a:t> </a:t>
            </a:r>
            <a:r>
              <a:rPr lang="en-US" sz="2000" b="1" dirty="0" err="1">
                <a:solidFill>
                  <a:srgbClr val="0000CC"/>
                </a:solidFill>
                <a:latin typeface="Arial" charset="0"/>
              </a:rPr>
              <a:t>chưng</a:t>
            </a:r>
            <a:r>
              <a:rPr lang="en-US" sz="2000" b="1" dirty="0">
                <a:solidFill>
                  <a:srgbClr val="0000CC"/>
                </a:solidFill>
                <a:latin typeface="Arial" charset="0"/>
              </a:rPr>
              <a:t> </a:t>
            </a:r>
            <a:r>
              <a:rPr lang="en-US" sz="2000" b="1" dirty="0" err="1">
                <a:solidFill>
                  <a:srgbClr val="0000CC"/>
                </a:solidFill>
                <a:latin typeface="Arial" charset="0"/>
              </a:rPr>
              <a:t>cất</a:t>
            </a:r>
            <a:r>
              <a:rPr lang="en-US" sz="2000" b="1" dirty="0">
                <a:solidFill>
                  <a:srgbClr val="0000CC"/>
                </a:solidFill>
                <a:latin typeface="Arial" charset="0"/>
              </a:rPr>
              <a:t> </a:t>
            </a:r>
            <a:r>
              <a:rPr lang="en-US" sz="2000" b="1" dirty="0" err="1">
                <a:solidFill>
                  <a:srgbClr val="0000CC"/>
                </a:solidFill>
                <a:latin typeface="Arial" charset="0"/>
              </a:rPr>
              <a:t>dầu</a:t>
            </a:r>
            <a:r>
              <a:rPr lang="en-US" sz="2000" b="1" dirty="0">
                <a:solidFill>
                  <a:srgbClr val="0000CC"/>
                </a:solidFill>
                <a:latin typeface="Arial" charset="0"/>
              </a:rPr>
              <a:t> </a:t>
            </a:r>
            <a:r>
              <a:rPr lang="en-US" sz="2000" b="1" dirty="0" err="1">
                <a:solidFill>
                  <a:srgbClr val="0000CC"/>
                </a:solidFill>
                <a:latin typeface="Arial" charset="0"/>
              </a:rPr>
              <a:t>mỏ</a:t>
            </a:r>
            <a:r>
              <a:rPr lang="en-US" sz="2000" b="1" dirty="0">
                <a:solidFill>
                  <a:srgbClr val="0000CC"/>
                </a:solidFill>
                <a:latin typeface="Arial" charset="0"/>
              </a:rPr>
              <a:t> </a:t>
            </a:r>
            <a:r>
              <a:rPr lang="en-US" sz="2000" b="1" dirty="0" err="1">
                <a:solidFill>
                  <a:srgbClr val="0000CC"/>
                </a:solidFill>
                <a:latin typeface="Arial" charset="0"/>
              </a:rPr>
              <a:t>và</a:t>
            </a:r>
            <a:r>
              <a:rPr lang="en-US" sz="2000" b="1" dirty="0">
                <a:solidFill>
                  <a:srgbClr val="0000CC"/>
                </a:solidFill>
                <a:latin typeface="Arial" charset="0"/>
              </a:rPr>
              <a:t> </a:t>
            </a:r>
            <a:r>
              <a:rPr lang="en-US" sz="2000" b="1" dirty="0" err="1">
                <a:solidFill>
                  <a:srgbClr val="0000CC"/>
                </a:solidFill>
                <a:latin typeface="Arial" charset="0"/>
              </a:rPr>
              <a:t>ứng</a:t>
            </a:r>
            <a:r>
              <a:rPr lang="en-US" sz="2000" b="1" dirty="0">
                <a:solidFill>
                  <a:srgbClr val="0000CC"/>
                </a:solidFill>
                <a:latin typeface="Arial" charset="0"/>
              </a:rPr>
              <a:t> </a:t>
            </a:r>
            <a:r>
              <a:rPr lang="en-US" sz="2000" b="1" dirty="0" err="1">
                <a:solidFill>
                  <a:srgbClr val="0000CC"/>
                </a:solidFill>
                <a:latin typeface="Arial" charset="0"/>
              </a:rPr>
              <a:t>dụng</a:t>
            </a:r>
            <a:r>
              <a:rPr lang="en-US" sz="2000" b="1" dirty="0">
                <a:solidFill>
                  <a:srgbClr val="0000CC"/>
                </a:solidFill>
                <a:latin typeface="Arial" charset="0"/>
              </a:rPr>
              <a:t> </a:t>
            </a:r>
            <a:r>
              <a:rPr lang="en-US" sz="2000" b="1" dirty="0" err="1">
                <a:solidFill>
                  <a:srgbClr val="0000CC"/>
                </a:solidFill>
                <a:latin typeface="Arial" charset="0"/>
              </a:rPr>
              <a:t>của</a:t>
            </a:r>
            <a:r>
              <a:rPr lang="en-US" sz="2000" b="1" dirty="0">
                <a:solidFill>
                  <a:srgbClr val="0000CC"/>
                </a:solidFill>
                <a:latin typeface="Arial" charset="0"/>
              </a:rPr>
              <a:t> </a:t>
            </a:r>
            <a:r>
              <a:rPr lang="en-US" sz="2000" b="1" dirty="0" err="1">
                <a:solidFill>
                  <a:srgbClr val="0000CC"/>
                </a:solidFill>
                <a:latin typeface="Arial" charset="0"/>
              </a:rPr>
              <a:t>các</a:t>
            </a:r>
            <a:r>
              <a:rPr lang="en-US" sz="2000" b="1" dirty="0">
                <a:solidFill>
                  <a:srgbClr val="0000CC"/>
                </a:solidFill>
                <a:latin typeface="Arial" charset="0"/>
              </a:rPr>
              <a:t> </a:t>
            </a:r>
            <a:r>
              <a:rPr lang="en-US" sz="2000" b="1" dirty="0" err="1">
                <a:solidFill>
                  <a:srgbClr val="0000CC"/>
                </a:solidFill>
                <a:latin typeface="Arial" charset="0"/>
              </a:rPr>
              <a:t>sản</a:t>
            </a:r>
            <a:r>
              <a:rPr lang="en-US" sz="2000" b="1" dirty="0">
                <a:solidFill>
                  <a:srgbClr val="0000CC"/>
                </a:solidFill>
                <a:latin typeface="Arial" charset="0"/>
              </a:rPr>
              <a:t> </a:t>
            </a:r>
            <a:r>
              <a:rPr lang="en-US" sz="2000" b="1" dirty="0" err="1">
                <a:solidFill>
                  <a:srgbClr val="0000CC"/>
                </a:solidFill>
                <a:latin typeface="Arial" charset="0"/>
              </a:rPr>
              <a:t>phẩm</a:t>
            </a:r>
            <a:endParaRPr lang="en-US" sz="2000" b="1" dirty="0">
              <a:solidFill>
                <a:srgbClr val="0000CC"/>
              </a:solidFill>
              <a:latin typeface="Arial" charset="0"/>
            </a:endParaRPr>
          </a:p>
        </p:txBody>
      </p:sp>
      <p:grpSp>
        <p:nvGrpSpPr>
          <p:cNvPr id="17567" name="Group 159"/>
          <p:cNvGrpSpPr>
            <a:grpSpLocks/>
          </p:cNvGrpSpPr>
          <p:nvPr/>
        </p:nvGrpSpPr>
        <p:grpSpPr bwMode="auto">
          <a:xfrm>
            <a:off x="82550" y="4627563"/>
            <a:ext cx="1711325" cy="2085975"/>
            <a:chOff x="52" y="2915"/>
            <a:chExt cx="1078" cy="1314"/>
          </a:xfrm>
        </p:grpSpPr>
        <p:grpSp>
          <p:nvGrpSpPr>
            <p:cNvPr id="18490" name="Group 160"/>
            <p:cNvGrpSpPr>
              <a:grpSpLocks/>
            </p:cNvGrpSpPr>
            <p:nvPr/>
          </p:nvGrpSpPr>
          <p:grpSpPr bwMode="auto">
            <a:xfrm>
              <a:off x="602" y="2933"/>
              <a:ext cx="528" cy="1296"/>
              <a:chOff x="1920" y="816"/>
              <a:chExt cx="1331" cy="1776"/>
            </a:xfrm>
          </p:grpSpPr>
          <p:pic>
            <p:nvPicPr>
              <p:cNvPr id="18574" name="Picture 161"/>
              <p:cNvPicPr>
                <a:picLocks noChangeAspect="1" noChangeArrowheads="1"/>
              </p:cNvPicPr>
              <p:nvPr/>
            </p:nvPicPr>
            <p:blipFill>
              <a:blip r:embed="rId17">
                <a:lum bright="18000"/>
                <a:extLst>
                  <a:ext uri="{28A0092B-C50C-407E-A947-70E740481C1C}">
                    <a14:useLocalDpi xmlns:a14="http://schemas.microsoft.com/office/drawing/2010/main" val="0"/>
                  </a:ext>
                </a:extLst>
              </a:blip>
              <a:srcRect l="-65460" t="37360" r="21059" b="36287"/>
              <a:stretch>
                <a:fillRect/>
              </a:stretch>
            </p:blipFill>
            <p:spPr bwMode="auto">
              <a:xfrm>
                <a:off x="2400" y="1584"/>
                <a:ext cx="240"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575" name="Group 162"/>
              <p:cNvGrpSpPr>
                <a:grpSpLocks/>
              </p:cNvGrpSpPr>
              <p:nvPr/>
            </p:nvGrpSpPr>
            <p:grpSpPr bwMode="auto">
              <a:xfrm>
                <a:off x="2518" y="1680"/>
                <a:ext cx="122" cy="912"/>
                <a:chOff x="1501" y="781"/>
                <a:chExt cx="122" cy="2365"/>
              </a:xfrm>
            </p:grpSpPr>
            <p:sp>
              <p:nvSpPr>
                <p:cNvPr id="18612" name="Line 163"/>
                <p:cNvSpPr>
                  <a:spLocks noChangeShapeType="1"/>
                </p:cNvSpPr>
                <p:nvPr/>
              </p:nvSpPr>
              <p:spPr bwMode="auto">
                <a:xfrm flipV="1">
                  <a:off x="1501" y="794"/>
                  <a:ext cx="0" cy="23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13" name="Line 164"/>
                <p:cNvSpPr>
                  <a:spLocks noChangeShapeType="1"/>
                </p:cNvSpPr>
                <p:nvPr/>
              </p:nvSpPr>
              <p:spPr bwMode="auto">
                <a:xfrm flipV="1">
                  <a:off x="1623" y="781"/>
                  <a:ext cx="0" cy="23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grpSp>
            <p:nvGrpSpPr>
              <p:cNvPr id="18576" name="Group 165"/>
              <p:cNvGrpSpPr>
                <a:grpSpLocks/>
              </p:cNvGrpSpPr>
              <p:nvPr/>
            </p:nvGrpSpPr>
            <p:grpSpPr bwMode="auto">
              <a:xfrm>
                <a:off x="1920" y="816"/>
                <a:ext cx="1331" cy="1728"/>
                <a:chOff x="1920" y="816"/>
                <a:chExt cx="1331" cy="1728"/>
              </a:xfrm>
            </p:grpSpPr>
            <p:pic>
              <p:nvPicPr>
                <p:cNvPr id="18577" name="Picture 166"/>
                <p:cNvPicPr>
                  <a:picLocks noChangeAspect="1" noChangeArrowheads="1"/>
                </p:cNvPicPr>
                <p:nvPr/>
              </p:nvPicPr>
              <p:blipFill>
                <a:blip r:embed="rId18">
                  <a:lum bright="12000"/>
                  <a:extLst>
                    <a:ext uri="{28A0092B-C50C-407E-A947-70E740481C1C}">
                      <a14:useLocalDpi xmlns:a14="http://schemas.microsoft.com/office/drawing/2010/main" val="0"/>
                    </a:ext>
                  </a:extLst>
                </a:blip>
                <a:srcRect/>
                <a:stretch>
                  <a:fillRect/>
                </a:stretch>
              </p:blipFill>
              <p:spPr bwMode="auto">
                <a:xfrm>
                  <a:off x="2544" y="816"/>
                  <a:ext cx="48" cy="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78" name="Oval 167"/>
                <p:cNvSpPr>
                  <a:spLocks noChangeArrowheads="1"/>
                </p:cNvSpPr>
                <p:nvPr/>
              </p:nvSpPr>
              <p:spPr bwMode="auto">
                <a:xfrm>
                  <a:off x="2448" y="1440"/>
                  <a:ext cx="240" cy="24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8579" name="Line 168"/>
                <p:cNvSpPr>
                  <a:spLocks noChangeShapeType="1"/>
                </p:cNvSpPr>
                <p:nvPr/>
              </p:nvSpPr>
              <p:spPr bwMode="auto">
                <a:xfrm flipH="1" flipV="1">
                  <a:off x="2832" y="960"/>
                  <a:ext cx="301" cy="12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80" name="Line 169"/>
                <p:cNvSpPr>
                  <a:spLocks noChangeShapeType="1"/>
                </p:cNvSpPr>
                <p:nvPr/>
              </p:nvSpPr>
              <p:spPr bwMode="auto">
                <a:xfrm flipV="1">
                  <a:off x="2042" y="960"/>
                  <a:ext cx="310" cy="12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81" name="Line 170"/>
                <p:cNvSpPr>
                  <a:spLocks noChangeShapeType="1"/>
                </p:cNvSpPr>
                <p:nvPr/>
              </p:nvSpPr>
              <p:spPr bwMode="auto">
                <a:xfrm flipH="1">
                  <a:off x="1920" y="2304"/>
                  <a:ext cx="96"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82" name="Line 171"/>
                <p:cNvSpPr>
                  <a:spLocks noChangeShapeType="1"/>
                </p:cNvSpPr>
                <p:nvPr/>
              </p:nvSpPr>
              <p:spPr bwMode="auto">
                <a:xfrm flipH="1">
                  <a:off x="1920" y="2304"/>
                  <a:ext cx="336"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nvGrpSpPr>
                <p:cNvPr id="18583" name="Group 172"/>
                <p:cNvGrpSpPr>
                  <a:grpSpLocks/>
                </p:cNvGrpSpPr>
                <p:nvPr/>
              </p:nvGrpSpPr>
              <p:grpSpPr bwMode="auto">
                <a:xfrm>
                  <a:off x="2029" y="2256"/>
                  <a:ext cx="1104" cy="48"/>
                  <a:chOff x="1021" y="1440"/>
                  <a:chExt cx="1104" cy="48"/>
                </a:xfrm>
              </p:grpSpPr>
              <p:sp>
                <p:nvSpPr>
                  <p:cNvPr id="18608" name="Line 173"/>
                  <p:cNvSpPr>
                    <a:spLocks noChangeShapeType="1"/>
                  </p:cNvSpPr>
                  <p:nvPr/>
                </p:nvSpPr>
                <p:spPr bwMode="auto">
                  <a:xfrm>
                    <a:off x="1021" y="1488"/>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09" name="Line 174"/>
                  <p:cNvSpPr>
                    <a:spLocks noChangeShapeType="1"/>
                  </p:cNvSpPr>
                  <p:nvPr/>
                </p:nvSpPr>
                <p:spPr bwMode="auto">
                  <a:xfrm>
                    <a:off x="1641" y="1488"/>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10" name="Line 175"/>
                  <p:cNvSpPr>
                    <a:spLocks noChangeShapeType="1"/>
                  </p:cNvSpPr>
                  <p:nvPr/>
                </p:nvSpPr>
                <p:spPr bwMode="auto">
                  <a:xfrm>
                    <a:off x="1021" y="1440"/>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11" name="Line 176"/>
                  <p:cNvSpPr>
                    <a:spLocks noChangeShapeType="1"/>
                  </p:cNvSpPr>
                  <p:nvPr/>
                </p:nvSpPr>
                <p:spPr bwMode="auto">
                  <a:xfrm>
                    <a:off x="1645" y="1440"/>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8584" name="Line 177"/>
                <p:cNvSpPr>
                  <a:spLocks noChangeShapeType="1"/>
                </p:cNvSpPr>
                <p:nvPr/>
              </p:nvSpPr>
              <p:spPr bwMode="auto">
                <a:xfrm>
                  <a:off x="2016" y="1998"/>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85" name="Line 178"/>
                <p:cNvSpPr>
                  <a:spLocks noChangeShapeType="1"/>
                </p:cNvSpPr>
                <p:nvPr/>
              </p:nvSpPr>
              <p:spPr bwMode="auto">
                <a:xfrm>
                  <a:off x="3147" y="2016"/>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86" name="Line 179"/>
                <p:cNvSpPr>
                  <a:spLocks noChangeShapeType="1"/>
                </p:cNvSpPr>
                <p:nvPr/>
              </p:nvSpPr>
              <p:spPr bwMode="auto">
                <a:xfrm>
                  <a:off x="2016" y="2003"/>
                  <a:ext cx="105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87" name="Line 180"/>
                <p:cNvSpPr>
                  <a:spLocks noChangeShapeType="1"/>
                </p:cNvSpPr>
                <p:nvPr/>
              </p:nvSpPr>
              <p:spPr bwMode="auto">
                <a:xfrm>
                  <a:off x="2147" y="1776"/>
                  <a:ext cx="8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88" name="Line 181"/>
                <p:cNvSpPr>
                  <a:spLocks noChangeShapeType="1"/>
                </p:cNvSpPr>
                <p:nvPr/>
              </p:nvSpPr>
              <p:spPr bwMode="auto">
                <a:xfrm flipV="1">
                  <a:off x="2125" y="1789"/>
                  <a:ext cx="384"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89" name="Line 182"/>
                <p:cNvSpPr>
                  <a:spLocks noChangeShapeType="1"/>
                </p:cNvSpPr>
                <p:nvPr/>
              </p:nvSpPr>
              <p:spPr bwMode="auto">
                <a:xfrm>
                  <a:off x="2666" y="1789"/>
                  <a:ext cx="384"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90" name="Line 183"/>
                <p:cNvSpPr>
                  <a:spLocks noChangeShapeType="1"/>
                </p:cNvSpPr>
                <p:nvPr/>
              </p:nvSpPr>
              <p:spPr bwMode="auto">
                <a:xfrm>
                  <a:off x="3146" y="2291"/>
                  <a:ext cx="96"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91" name="Line 184"/>
                <p:cNvSpPr>
                  <a:spLocks noChangeShapeType="1"/>
                </p:cNvSpPr>
                <p:nvPr/>
              </p:nvSpPr>
              <p:spPr bwMode="auto">
                <a:xfrm>
                  <a:off x="2915" y="2304"/>
                  <a:ext cx="336"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92" name="Line 185"/>
                <p:cNvSpPr>
                  <a:spLocks noChangeShapeType="1"/>
                </p:cNvSpPr>
                <p:nvPr/>
              </p:nvSpPr>
              <p:spPr bwMode="auto">
                <a:xfrm>
                  <a:off x="2208" y="1536"/>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93" name="Line 186"/>
                <p:cNvSpPr>
                  <a:spLocks noChangeShapeType="1"/>
                </p:cNvSpPr>
                <p:nvPr/>
              </p:nvSpPr>
              <p:spPr bwMode="auto">
                <a:xfrm>
                  <a:off x="2714" y="1523"/>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94" name="Line 187"/>
                <p:cNvSpPr>
                  <a:spLocks noChangeShapeType="1"/>
                </p:cNvSpPr>
                <p:nvPr/>
              </p:nvSpPr>
              <p:spPr bwMode="auto">
                <a:xfrm>
                  <a:off x="2256" y="1322"/>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95" name="Line 188"/>
                <p:cNvSpPr>
                  <a:spLocks noChangeShapeType="1"/>
                </p:cNvSpPr>
                <p:nvPr/>
              </p:nvSpPr>
              <p:spPr bwMode="auto">
                <a:xfrm>
                  <a:off x="2618" y="1318"/>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96" name="Line 189"/>
                <p:cNvSpPr>
                  <a:spLocks noChangeShapeType="1"/>
                </p:cNvSpPr>
                <p:nvPr/>
              </p:nvSpPr>
              <p:spPr bwMode="auto">
                <a:xfrm>
                  <a:off x="2592" y="1331"/>
                  <a:ext cx="384"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97" name="Line 190"/>
                <p:cNvSpPr>
                  <a:spLocks noChangeShapeType="1"/>
                </p:cNvSpPr>
                <p:nvPr/>
              </p:nvSpPr>
              <p:spPr bwMode="auto">
                <a:xfrm flipH="1">
                  <a:off x="2208" y="1309"/>
                  <a:ext cx="336"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98" name="Line 191"/>
                <p:cNvSpPr>
                  <a:spLocks noChangeShapeType="1"/>
                </p:cNvSpPr>
                <p:nvPr/>
              </p:nvSpPr>
              <p:spPr bwMode="auto">
                <a:xfrm flipV="1">
                  <a:off x="2592" y="1056"/>
                  <a:ext cx="240"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99" name="Line 192"/>
                <p:cNvSpPr>
                  <a:spLocks noChangeShapeType="1"/>
                </p:cNvSpPr>
                <p:nvPr/>
              </p:nvSpPr>
              <p:spPr bwMode="auto">
                <a:xfrm>
                  <a:off x="2339" y="1069"/>
                  <a:ext cx="192"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00" name="Line 193"/>
                <p:cNvSpPr>
                  <a:spLocks noChangeShapeType="1"/>
                </p:cNvSpPr>
                <p:nvPr/>
              </p:nvSpPr>
              <p:spPr bwMode="auto">
                <a:xfrm>
                  <a:off x="3046" y="2003"/>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01" name="Line 194"/>
                <p:cNvSpPr>
                  <a:spLocks noChangeShapeType="1"/>
                </p:cNvSpPr>
                <p:nvPr/>
              </p:nvSpPr>
              <p:spPr bwMode="auto">
                <a:xfrm flipV="1">
                  <a:off x="2544" y="816"/>
                  <a:ext cx="0" cy="6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02" name="Line 195"/>
                <p:cNvSpPr>
                  <a:spLocks noChangeShapeType="1"/>
                </p:cNvSpPr>
                <p:nvPr/>
              </p:nvSpPr>
              <p:spPr bwMode="auto">
                <a:xfrm flipV="1">
                  <a:off x="2592" y="816"/>
                  <a:ext cx="0" cy="6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03" name="Line 196"/>
                <p:cNvSpPr>
                  <a:spLocks noChangeShapeType="1"/>
                </p:cNvSpPr>
                <p:nvPr/>
              </p:nvSpPr>
              <p:spPr bwMode="auto">
                <a:xfrm>
                  <a:off x="2352" y="1056"/>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04" name="Line 197"/>
                <p:cNvSpPr>
                  <a:spLocks noChangeShapeType="1"/>
                </p:cNvSpPr>
                <p:nvPr/>
              </p:nvSpPr>
              <p:spPr bwMode="auto">
                <a:xfrm>
                  <a:off x="2592" y="1056"/>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05" name="Line 198"/>
                <p:cNvSpPr>
                  <a:spLocks noChangeShapeType="1"/>
                </p:cNvSpPr>
                <p:nvPr/>
              </p:nvSpPr>
              <p:spPr bwMode="auto">
                <a:xfrm>
                  <a:off x="2352" y="96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06" name="Line 199"/>
                <p:cNvSpPr>
                  <a:spLocks noChangeShapeType="1"/>
                </p:cNvSpPr>
                <p:nvPr/>
              </p:nvSpPr>
              <p:spPr bwMode="auto">
                <a:xfrm flipH="1">
                  <a:off x="2592" y="960"/>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607" name="Oval 200"/>
                <p:cNvSpPr>
                  <a:spLocks noChangeArrowheads="1"/>
                </p:cNvSpPr>
                <p:nvPr/>
              </p:nvSpPr>
              <p:spPr bwMode="auto">
                <a:xfrm>
                  <a:off x="2448" y="1440"/>
                  <a:ext cx="240" cy="240"/>
                </a:xfrm>
                <a:prstGeom prst="ellipse">
                  <a:avLst/>
                </a:prstGeom>
                <a:solidFill>
                  <a:srgbClr val="800000"/>
                </a:solidFill>
                <a:ln w="9525">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grpSp>
        <p:grpSp>
          <p:nvGrpSpPr>
            <p:cNvPr id="18491" name="Group 201"/>
            <p:cNvGrpSpPr>
              <a:grpSpLocks/>
            </p:cNvGrpSpPr>
            <p:nvPr/>
          </p:nvGrpSpPr>
          <p:grpSpPr bwMode="auto">
            <a:xfrm>
              <a:off x="52" y="3447"/>
              <a:ext cx="240" cy="384"/>
              <a:chOff x="1920" y="816"/>
              <a:chExt cx="1331" cy="1776"/>
            </a:xfrm>
          </p:grpSpPr>
          <p:pic>
            <p:nvPicPr>
              <p:cNvPr id="18534" name="Picture 202"/>
              <p:cNvPicPr>
                <a:picLocks noChangeAspect="1" noChangeArrowheads="1"/>
              </p:cNvPicPr>
              <p:nvPr/>
            </p:nvPicPr>
            <p:blipFill>
              <a:blip r:embed="rId17">
                <a:lum bright="18000"/>
                <a:extLst>
                  <a:ext uri="{28A0092B-C50C-407E-A947-70E740481C1C}">
                    <a14:useLocalDpi xmlns:a14="http://schemas.microsoft.com/office/drawing/2010/main" val="0"/>
                  </a:ext>
                </a:extLst>
              </a:blip>
              <a:srcRect l="-65460" t="37360" r="21059" b="36287"/>
              <a:stretch>
                <a:fillRect/>
              </a:stretch>
            </p:blipFill>
            <p:spPr bwMode="auto">
              <a:xfrm>
                <a:off x="2400" y="1584"/>
                <a:ext cx="240"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535" name="Group 203"/>
              <p:cNvGrpSpPr>
                <a:grpSpLocks/>
              </p:cNvGrpSpPr>
              <p:nvPr/>
            </p:nvGrpSpPr>
            <p:grpSpPr bwMode="auto">
              <a:xfrm>
                <a:off x="2518" y="1680"/>
                <a:ext cx="122" cy="912"/>
                <a:chOff x="1501" y="781"/>
                <a:chExt cx="122" cy="2365"/>
              </a:xfrm>
            </p:grpSpPr>
            <p:sp>
              <p:nvSpPr>
                <p:cNvPr id="18572" name="Line 204"/>
                <p:cNvSpPr>
                  <a:spLocks noChangeShapeType="1"/>
                </p:cNvSpPr>
                <p:nvPr/>
              </p:nvSpPr>
              <p:spPr bwMode="auto">
                <a:xfrm flipV="1">
                  <a:off x="1501" y="794"/>
                  <a:ext cx="0" cy="23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73" name="Line 205"/>
                <p:cNvSpPr>
                  <a:spLocks noChangeShapeType="1"/>
                </p:cNvSpPr>
                <p:nvPr/>
              </p:nvSpPr>
              <p:spPr bwMode="auto">
                <a:xfrm flipV="1">
                  <a:off x="1623" y="781"/>
                  <a:ext cx="0" cy="23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grpSp>
            <p:nvGrpSpPr>
              <p:cNvPr id="18536" name="Group 206"/>
              <p:cNvGrpSpPr>
                <a:grpSpLocks/>
              </p:cNvGrpSpPr>
              <p:nvPr/>
            </p:nvGrpSpPr>
            <p:grpSpPr bwMode="auto">
              <a:xfrm>
                <a:off x="1920" y="816"/>
                <a:ext cx="1331" cy="1728"/>
                <a:chOff x="1920" y="816"/>
                <a:chExt cx="1331" cy="1728"/>
              </a:xfrm>
            </p:grpSpPr>
            <p:pic>
              <p:nvPicPr>
                <p:cNvPr id="18537" name="Picture 207"/>
                <p:cNvPicPr>
                  <a:picLocks noChangeAspect="1" noChangeArrowheads="1"/>
                </p:cNvPicPr>
                <p:nvPr/>
              </p:nvPicPr>
              <p:blipFill>
                <a:blip r:embed="rId18" cstate="print">
                  <a:lum bright="12000"/>
                  <a:extLst>
                    <a:ext uri="{28A0092B-C50C-407E-A947-70E740481C1C}">
                      <a14:useLocalDpi xmlns:a14="http://schemas.microsoft.com/office/drawing/2010/main" val="0"/>
                    </a:ext>
                  </a:extLst>
                </a:blip>
                <a:srcRect/>
                <a:stretch>
                  <a:fillRect/>
                </a:stretch>
              </p:blipFill>
              <p:spPr bwMode="auto">
                <a:xfrm>
                  <a:off x="2544" y="816"/>
                  <a:ext cx="48" cy="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8" name="Oval 208"/>
                <p:cNvSpPr>
                  <a:spLocks noChangeArrowheads="1"/>
                </p:cNvSpPr>
                <p:nvPr/>
              </p:nvSpPr>
              <p:spPr bwMode="auto">
                <a:xfrm>
                  <a:off x="2448" y="1440"/>
                  <a:ext cx="240" cy="24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8539" name="Line 209"/>
                <p:cNvSpPr>
                  <a:spLocks noChangeShapeType="1"/>
                </p:cNvSpPr>
                <p:nvPr/>
              </p:nvSpPr>
              <p:spPr bwMode="auto">
                <a:xfrm flipH="1" flipV="1">
                  <a:off x="2832" y="960"/>
                  <a:ext cx="301" cy="12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40" name="Line 210"/>
                <p:cNvSpPr>
                  <a:spLocks noChangeShapeType="1"/>
                </p:cNvSpPr>
                <p:nvPr/>
              </p:nvSpPr>
              <p:spPr bwMode="auto">
                <a:xfrm flipV="1">
                  <a:off x="2042" y="960"/>
                  <a:ext cx="310" cy="12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41" name="Line 211"/>
                <p:cNvSpPr>
                  <a:spLocks noChangeShapeType="1"/>
                </p:cNvSpPr>
                <p:nvPr/>
              </p:nvSpPr>
              <p:spPr bwMode="auto">
                <a:xfrm flipH="1">
                  <a:off x="1920" y="2304"/>
                  <a:ext cx="96"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42" name="Line 212"/>
                <p:cNvSpPr>
                  <a:spLocks noChangeShapeType="1"/>
                </p:cNvSpPr>
                <p:nvPr/>
              </p:nvSpPr>
              <p:spPr bwMode="auto">
                <a:xfrm flipH="1">
                  <a:off x="1920" y="2304"/>
                  <a:ext cx="336"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nvGrpSpPr>
                <p:cNvPr id="18543" name="Group 213"/>
                <p:cNvGrpSpPr>
                  <a:grpSpLocks/>
                </p:cNvGrpSpPr>
                <p:nvPr/>
              </p:nvGrpSpPr>
              <p:grpSpPr bwMode="auto">
                <a:xfrm>
                  <a:off x="2029" y="2256"/>
                  <a:ext cx="1104" cy="48"/>
                  <a:chOff x="1021" y="1440"/>
                  <a:chExt cx="1104" cy="48"/>
                </a:xfrm>
              </p:grpSpPr>
              <p:sp>
                <p:nvSpPr>
                  <p:cNvPr id="18568" name="Line 214"/>
                  <p:cNvSpPr>
                    <a:spLocks noChangeShapeType="1"/>
                  </p:cNvSpPr>
                  <p:nvPr/>
                </p:nvSpPr>
                <p:spPr bwMode="auto">
                  <a:xfrm>
                    <a:off x="1021" y="1488"/>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69" name="Line 215"/>
                  <p:cNvSpPr>
                    <a:spLocks noChangeShapeType="1"/>
                  </p:cNvSpPr>
                  <p:nvPr/>
                </p:nvSpPr>
                <p:spPr bwMode="auto">
                  <a:xfrm>
                    <a:off x="1641" y="1488"/>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70" name="Line 216"/>
                  <p:cNvSpPr>
                    <a:spLocks noChangeShapeType="1"/>
                  </p:cNvSpPr>
                  <p:nvPr/>
                </p:nvSpPr>
                <p:spPr bwMode="auto">
                  <a:xfrm>
                    <a:off x="1021" y="1440"/>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71" name="Line 217"/>
                  <p:cNvSpPr>
                    <a:spLocks noChangeShapeType="1"/>
                  </p:cNvSpPr>
                  <p:nvPr/>
                </p:nvSpPr>
                <p:spPr bwMode="auto">
                  <a:xfrm>
                    <a:off x="1645" y="1440"/>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8544" name="Line 218"/>
                <p:cNvSpPr>
                  <a:spLocks noChangeShapeType="1"/>
                </p:cNvSpPr>
                <p:nvPr/>
              </p:nvSpPr>
              <p:spPr bwMode="auto">
                <a:xfrm>
                  <a:off x="2016" y="1998"/>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45" name="Line 219"/>
                <p:cNvSpPr>
                  <a:spLocks noChangeShapeType="1"/>
                </p:cNvSpPr>
                <p:nvPr/>
              </p:nvSpPr>
              <p:spPr bwMode="auto">
                <a:xfrm>
                  <a:off x="3147" y="2016"/>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46" name="Line 220"/>
                <p:cNvSpPr>
                  <a:spLocks noChangeShapeType="1"/>
                </p:cNvSpPr>
                <p:nvPr/>
              </p:nvSpPr>
              <p:spPr bwMode="auto">
                <a:xfrm>
                  <a:off x="2016" y="2003"/>
                  <a:ext cx="105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47" name="Line 221"/>
                <p:cNvSpPr>
                  <a:spLocks noChangeShapeType="1"/>
                </p:cNvSpPr>
                <p:nvPr/>
              </p:nvSpPr>
              <p:spPr bwMode="auto">
                <a:xfrm>
                  <a:off x="2147" y="1776"/>
                  <a:ext cx="8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48" name="Line 222"/>
                <p:cNvSpPr>
                  <a:spLocks noChangeShapeType="1"/>
                </p:cNvSpPr>
                <p:nvPr/>
              </p:nvSpPr>
              <p:spPr bwMode="auto">
                <a:xfrm flipV="1">
                  <a:off x="2125" y="1789"/>
                  <a:ext cx="384"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49" name="Line 223"/>
                <p:cNvSpPr>
                  <a:spLocks noChangeShapeType="1"/>
                </p:cNvSpPr>
                <p:nvPr/>
              </p:nvSpPr>
              <p:spPr bwMode="auto">
                <a:xfrm>
                  <a:off x="2666" y="1789"/>
                  <a:ext cx="384"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50" name="Line 224"/>
                <p:cNvSpPr>
                  <a:spLocks noChangeShapeType="1"/>
                </p:cNvSpPr>
                <p:nvPr/>
              </p:nvSpPr>
              <p:spPr bwMode="auto">
                <a:xfrm>
                  <a:off x="3146" y="2291"/>
                  <a:ext cx="96"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51" name="Line 225"/>
                <p:cNvSpPr>
                  <a:spLocks noChangeShapeType="1"/>
                </p:cNvSpPr>
                <p:nvPr/>
              </p:nvSpPr>
              <p:spPr bwMode="auto">
                <a:xfrm>
                  <a:off x="2915" y="2304"/>
                  <a:ext cx="336"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52" name="Line 226"/>
                <p:cNvSpPr>
                  <a:spLocks noChangeShapeType="1"/>
                </p:cNvSpPr>
                <p:nvPr/>
              </p:nvSpPr>
              <p:spPr bwMode="auto">
                <a:xfrm>
                  <a:off x="2208" y="1536"/>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53" name="Line 227"/>
                <p:cNvSpPr>
                  <a:spLocks noChangeShapeType="1"/>
                </p:cNvSpPr>
                <p:nvPr/>
              </p:nvSpPr>
              <p:spPr bwMode="auto">
                <a:xfrm>
                  <a:off x="2714" y="1523"/>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54" name="Line 228"/>
                <p:cNvSpPr>
                  <a:spLocks noChangeShapeType="1"/>
                </p:cNvSpPr>
                <p:nvPr/>
              </p:nvSpPr>
              <p:spPr bwMode="auto">
                <a:xfrm>
                  <a:off x="2256" y="1322"/>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55" name="Line 229"/>
                <p:cNvSpPr>
                  <a:spLocks noChangeShapeType="1"/>
                </p:cNvSpPr>
                <p:nvPr/>
              </p:nvSpPr>
              <p:spPr bwMode="auto">
                <a:xfrm>
                  <a:off x="2618" y="1318"/>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56" name="Line 230"/>
                <p:cNvSpPr>
                  <a:spLocks noChangeShapeType="1"/>
                </p:cNvSpPr>
                <p:nvPr/>
              </p:nvSpPr>
              <p:spPr bwMode="auto">
                <a:xfrm>
                  <a:off x="2592" y="1331"/>
                  <a:ext cx="384"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57" name="Line 231"/>
                <p:cNvSpPr>
                  <a:spLocks noChangeShapeType="1"/>
                </p:cNvSpPr>
                <p:nvPr/>
              </p:nvSpPr>
              <p:spPr bwMode="auto">
                <a:xfrm flipH="1">
                  <a:off x="2208" y="1309"/>
                  <a:ext cx="336"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58" name="Line 232"/>
                <p:cNvSpPr>
                  <a:spLocks noChangeShapeType="1"/>
                </p:cNvSpPr>
                <p:nvPr/>
              </p:nvSpPr>
              <p:spPr bwMode="auto">
                <a:xfrm flipV="1">
                  <a:off x="2592" y="1056"/>
                  <a:ext cx="240"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59" name="Line 233"/>
                <p:cNvSpPr>
                  <a:spLocks noChangeShapeType="1"/>
                </p:cNvSpPr>
                <p:nvPr/>
              </p:nvSpPr>
              <p:spPr bwMode="auto">
                <a:xfrm>
                  <a:off x="2339" y="1069"/>
                  <a:ext cx="192"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60" name="Line 234"/>
                <p:cNvSpPr>
                  <a:spLocks noChangeShapeType="1"/>
                </p:cNvSpPr>
                <p:nvPr/>
              </p:nvSpPr>
              <p:spPr bwMode="auto">
                <a:xfrm>
                  <a:off x="3046" y="2003"/>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61" name="Line 235"/>
                <p:cNvSpPr>
                  <a:spLocks noChangeShapeType="1"/>
                </p:cNvSpPr>
                <p:nvPr/>
              </p:nvSpPr>
              <p:spPr bwMode="auto">
                <a:xfrm flipV="1">
                  <a:off x="2544" y="816"/>
                  <a:ext cx="0" cy="6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62" name="Line 236"/>
                <p:cNvSpPr>
                  <a:spLocks noChangeShapeType="1"/>
                </p:cNvSpPr>
                <p:nvPr/>
              </p:nvSpPr>
              <p:spPr bwMode="auto">
                <a:xfrm flipV="1">
                  <a:off x="2592" y="816"/>
                  <a:ext cx="0" cy="6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63" name="Line 237"/>
                <p:cNvSpPr>
                  <a:spLocks noChangeShapeType="1"/>
                </p:cNvSpPr>
                <p:nvPr/>
              </p:nvSpPr>
              <p:spPr bwMode="auto">
                <a:xfrm>
                  <a:off x="2352" y="1056"/>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64" name="Line 238"/>
                <p:cNvSpPr>
                  <a:spLocks noChangeShapeType="1"/>
                </p:cNvSpPr>
                <p:nvPr/>
              </p:nvSpPr>
              <p:spPr bwMode="auto">
                <a:xfrm>
                  <a:off x="2592" y="1056"/>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65" name="Line 239"/>
                <p:cNvSpPr>
                  <a:spLocks noChangeShapeType="1"/>
                </p:cNvSpPr>
                <p:nvPr/>
              </p:nvSpPr>
              <p:spPr bwMode="auto">
                <a:xfrm>
                  <a:off x="2352" y="96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66" name="Line 240"/>
                <p:cNvSpPr>
                  <a:spLocks noChangeShapeType="1"/>
                </p:cNvSpPr>
                <p:nvPr/>
              </p:nvSpPr>
              <p:spPr bwMode="auto">
                <a:xfrm flipH="1">
                  <a:off x="2592" y="960"/>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67" name="Oval 241"/>
                <p:cNvSpPr>
                  <a:spLocks noChangeArrowheads="1"/>
                </p:cNvSpPr>
                <p:nvPr/>
              </p:nvSpPr>
              <p:spPr bwMode="auto">
                <a:xfrm>
                  <a:off x="2448" y="1440"/>
                  <a:ext cx="240" cy="240"/>
                </a:xfrm>
                <a:prstGeom prst="ellipse">
                  <a:avLst/>
                </a:prstGeom>
                <a:solidFill>
                  <a:srgbClr val="800000"/>
                </a:solidFill>
                <a:ln w="9525">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grpSp>
        <p:grpSp>
          <p:nvGrpSpPr>
            <p:cNvPr id="18492" name="Group 242"/>
            <p:cNvGrpSpPr>
              <a:grpSpLocks/>
            </p:cNvGrpSpPr>
            <p:nvPr/>
          </p:nvGrpSpPr>
          <p:grpSpPr bwMode="auto">
            <a:xfrm>
              <a:off x="288" y="3242"/>
              <a:ext cx="336" cy="672"/>
              <a:chOff x="1920" y="816"/>
              <a:chExt cx="1331" cy="1776"/>
            </a:xfrm>
          </p:grpSpPr>
          <p:pic>
            <p:nvPicPr>
              <p:cNvPr id="18494" name="Picture 243"/>
              <p:cNvPicPr>
                <a:picLocks noChangeAspect="1" noChangeArrowheads="1"/>
              </p:cNvPicPr>
              <p:nvPr/>
            </p:nvPicPr>
            <p:blipFill>
              <a:blip r:embed="rId17">
                <a:lum bright="18000"/>
                <a:extLst>
                  <a:ext uri="{28A0092B-C50C-407E-A947-70E740481C1C}">
                    <a14:useLocalDpi xmlns:a14="http://schemas.microsoft.com/office/drawing/2010/main" val="0"/>
                  </a:ext>
                </a:extLst>
              </a:blip>
              <a:srcRect l="-65460" t="37360" r="21059" b="36287"/>
              <a:stretch>
                <a:fillRect/>
              </a:stretch>
            </p:blipFill>
            <p:spPr bwMode="auto">
              <a:xfrm>
                <a:off x="2400" y="1584"/>
                <a:ext cx="240"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95" name="Group 244"/>
              <p:cNvGrpSpPr>
                <a:grpSpLocks/>
              </p:cNvGrpSpPr>
              <p:nvPr/>
            </p:nvGrpSpPr>
            <p:grpSpPr bwMode="auto">
              <a:xfrm>
                <a:off x="2518" y="1680"/>
                <a:ext cx="122" cy="912"/>
                <a:chOff x="1501" y="781"/>
                <a:chExt cx="122" cy="2365"/>
              </a:xfrm>
            </p:grpSpPr>
            <p:sp>
              <p:nvSpPr>
                <p:cNvPr id="18532" name="Line 245"/>
                <p:cNvSpPr>
                  <a:spLocks noChangeShapeType="1"/>
                </p:cNvSpPr>
                <p:nvPr/>
              </p:nvSpPr>
              <p:spPr bwMode="auto">
                <a:xfrm flipV="1">
                  <a:off x="1501" y="794"/>
                  <a:ext cx="0" cy="23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33" name="Line 246"/>
                <p:cNvSpPr>
                  <a:spLocks noChangeShapeType="1"/>
                </p:cNvSpPr>
                <p:nvPr/>
              </p:nvSpPr>
              <p:spPr bwMode="auto">
                <a:xfrm flipV="1">
                  <a:off x="1623" y="781"/>
                  <a:ext cx="0" cy="23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grpSp>
            <p:nvGrpSpPr>
              <p:cNvPr id="18496" name="Group 247"/>
              <p:cNvGrpSpPr>
                <a:grpSpLocks/>
              </p:cNvGrpSpPr>
              <p:nvPr/>
            </p:nvGrpSpPr>
            <p:grpSpPr bwMode="auto">
              <a:xfrm>
                <a:off x="1920" y="816"/>
                <a:ext cx="1331" cy="1728"/>
                <a:chOff x="1920" y="816"/>
                <a:chExt cx="1331" cy="1728"/>
              </a:xfrm>
            </p:grpSpPr>
            <p:pic>
              <p:nvPicPr>
                <p:cNvPr id="18497" name="Picture 248"/>
                <p:cNvPicPr>
                  <a:picLocks noChangeAspect="1" noChangeArrowheads="1"/>
                </p:cNvPicPr>
                <p:nvPr/>
              </p:nvPicPr>
              <p:blipFill>
                <a:blip r:embed="rId18" cstate="print">
                  <a:lum bright="12000"/>
                  <a:extLst>
                    <a:ext uri="{28A0092B-C50C-407E-A947-70E740481C1C}">
                      <a14:useLocalDpi xmlns:a14="http://schemas.microsoft.com/office/drawing/2010/main" val="0"/>
                    </a:ext>
                  </a:extLst>
                </a:blip>
                <a:srcRect/>
                <a:stretch>
                  <a:fillRect/>
                </a:stretch>
              </p:blipFill>
              <p:spPr bwMode="auto">
                <a:xfrm>
                  <a:off x="2544" y="816"/>
                  <a:ext cx="48" cy="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98" name="Oval 249"/>
                <p:cNvSpPr>
                  <a:spLocks noChangeArrowheads="1"/>
                </p:cNvSpPr>
                <p:nvPr/>
              </p:nvSpPr>
              <p:spPr bwMode="auto">
                <a:xfrm>
                  <a:off x="2448" y="1440"/>
                  <a:ext cx="240" cy="24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8499" name="Line 250"/>
                <p:cNvSpPr>
                  <a:spLocks noChangeShapeType="1"/>
                </p:cNvSpPr>
                <p:nvPr/>
              </p:nvSpPr>
              <p:spPr bwMode="auto">
                <a:xfrm flipH="1" flipV="1">
                  <a:off x="2832" y="960"/>
                  <a:ext cx="301" cy="12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00" name="Line 251"/>
                <p:cNvSpPr>
                  <a:spLocks noChangeShapeType="1"/>
                </p:cNvSpPr>
                <p:nvPr/>
              </p:nvSpPr>
              <p:spPr bwMode="auto">
                <a:xfrm flipV="1">
                  <a:off x="2042" y="960"/>
                  <a:ext cx="310" cy="12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01" name="Line 252"/>
                <p:cNvSpPr>
                  <a:spLocks noChangeShapeType="1"/>
                </p:cNvSpPr>
                <p:nvPr/>
              </p:nvSpPr>
              <p:spPr bwMode="auto">
                <a:xfrm flipH="1">
                  <a:off x="1920" y="2304"/>
                  <a:ext cx="96"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02" name="Line 253"/>
                <p:cNvSpPr>
                  <a:spLocks noChangeShapeType="1"/>
                </p:cNvSpPr>
                <p:nvPr/>
              </p:nvSpPr>
              <p:spPr bwMode="auto">
                <a:xfrm flipH="1">
                  <a:off x="1920" y="2304"/>
                  <a:ext cx="336"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nvGrpSpPr>
                <p:cNvPr id="18503" name="Group 254"/>
                <p:cNvGrpSpPr>
                  <a:grpSpLocks/>
                </p:cNvGrpSpPr>
                <p:nvPr/>
              </p:nvGrpSpPr>
              <p:grpSpPr bwMode="auto">
                <a:xfrm>
                  <a:off x="2029" y="2256"/>
                  <a:ext cx="1104" cy="48"/>
                  <a:chOff x="1021" y="1440"/>
                  <a:chExt cx="1104" cy="48"/>
                </a:xfrm>
              </p:grpSpPr>
              <p:sp>
                <p:nvSpPr>
                  <p:cNvPr id="18528" name="Line 255"/>
                  <p:cNvSpPr>
                    <a:spLocks noChangeShapeType="1"/>
                  </p:cNvSpPr>
                  <p:nvPr/>
                </p:nvSpPr>
                <p:spPr bwMode="auto">
                  <a:xfrm>
                    <a:off x="1021" y="1488"/>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29" name="Line 256"/>
                  <p:cNvSpPr>
                    <a:spLocks noChangeShapeType="1"/>
                  </p:cNvSpPr>
                  <p:nvPr/>
                </p:nvSpPr>
                <p:spPr bwMode="auto">
                  <a:xfrm>
                    <a:off x="1641" y="1488"/>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30" name="Line 257"/>
                  <p:cNvSpPr>
                    <a:spLocks noChangeShapeType="1"/>
                  </p:cNvSpPr>
                  <p:nvPr/>
                </p:nvSpPr>
                <p:spPr bwMode="auto">
                  <a:xfrm>
                    <a:off x="1021" y="1440"/>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31" name="Line 258"/>
                  <p:cNvSpPr>
                    <a:spLocks noChangeShapeType="1"/>
                  </p:cNvSpPr>
                  <p:nvPr/>
                </p:nvSpPr>
                <p:spPr bwMode="auto">
                  <a:xfrm>
                    <a:off x="1645" y="1440"/>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8504" name="Line 259"/>
                <p:cNvSpPr>
                  <a:spLocks noChangeShapeType="1"/>
                </p:cNvSpPr>
                <p:nvPr/>
              </p:nvSpPr>
              <p:spPr bwMode="auto">
                <a:xfrm>
                  <a:off x="2016" y="1998"/>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05" name="Line 260"/>
                <p:cNvSpPr>
                  <a:spLocks noChangeShapeType="1"/>
                </p:cNvSpPr>
                <p:nvPr/>
              </p:nvSpPr>
              <p:spPr bwMode="auto">
                <a:xfrm>
                  <a:off x="3147" y="2016"/>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06" name="Line 261"/>
                <p:cNvSpPr>
                  <a:spLocks noChangeShapeType="1"/>
                </p:cNvSpPr>
                <p:nvPr/>
              </p:nvSpPr>
              <p:spPr bwMode="auto">
                <a:xfrm>
                  <a:off x="2016" y="2003"/>
                  <a:ext cx="105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07" name="Line 262"/>
                <p:cNvSpPr>
                  <a:spLocks noChangeShapeType="1"/>
                </p:cNvSpPr>
                <p:nvPr/>
              </p:nvSpPr>
              <p:spPr bwMode="auto">
                <a:xfrm>
                  <a:off x="2147" y="1776"/>
                  <a:ext cx="8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08" name="Line 263"/>
                <p:cNvSpPr>
                  <a:spLocks noChangeShapeType="1"/>
                </p:cNvSpPr>
                <p:nvPr/>
              </p:nvSpPr>
              <p:spPr bwMode="auto">
                <a:xfrm flipV="1">
                  <a:off x="2125" y="1789"/>
                  <a:ext cx="384"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09" name="Line 264"/>
                <p:cNvSpPr>
                  <a:spLocks noChangeShapeType="1"/>
                </p:cNvSpPr>
                <p:nvPr/>
              </p:nvSpPr>
              <p:spPr bwMode="auto">
                <a:xfrm>
                  <a:off x="2666" y="1789"/>
                  <a:ext cx="384"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10" name="Line 265"/>
                <p:cNvSpPr>
                  <a:spLocks noChangeShapeType="1"/>
                </p:cNvSpPr>
                <p:nvPr/>
              </p:nvSpPr>
              <p:spPr bwMode="auto">
                <a:xfrm>
                  <a:off x="3146" y="2291"/>
                  <a:ext cx="96"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11" name="Line 266"/>
                <p:cNvSpPr>
                  <a:spLocks noChangeShapeType="1"/>
                </p:cNvSpPr>
                <p:nvPr/>
              </p:nvSpPr>
              <p:spPr bwMode="auto">
                <a:xfrm>
                  <a:off x="2915" y="2304"/>
                  <a:ext cx="336"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12" name="Line 267"/>
                <p:cNvSpPr>
                  <a:spLocks noChangeShapeType="1"/>
                </p:cNvSpPr>
                <p:nvPr/>
              </p:nvSpPr>
              <p:spPr bwMode="auto">
                <a:xfrm>
                  <a:off x="2208" y="1536"/>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13" name="Line 268"/>
                <p:cNvSpPr>
                  <a:spLocks noChangeShapeType="1"/>
                </p:cNvSpPr>
                <p:nvPr/>
              </p:nvSpPr>
              <p:spPr bwMode="auto">
                <a:xfrm>
                  <a:off x="2714" y="1523"/>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14" name="Line 269"/>
                <p:cNvSpPr>
                  <a:spLocks noChangeShapeType="1"/>
                </p:cNvSpPr>
                <p:nvPr/>
              </p:nvSpPr>
              <p:spPr bwMode="auto">
                <a:xfrm>
                  <a:off x="2256" y="1322"/>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15" name="Line 270"/>
                <p:cNvSpPr>
                  <a:spLocks noChangeShapeType="1"/>
                </p:cNvSpPr>
                <p:nvPr/>
              </p:nvSpPr>
              <p:spPr bwMode="auto">
                <a:xfrm>
                  <a:off x="2618" y="1318"/>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16" name="Line 271"/>
                <p:cNvSpPr>
                  <a:spLocks noChangeShapeType="1"/>
                </p:cNvSpPr>
                <p:nvPr/>
              </p:nvSpPr>
              <p:spPr bwMode="auto">
                <a:xfrm>
                  <a:off x="2592" y="1331"/>
                  <a:ext cx="384"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17" name="Line 272"/>
                <p:cNvSpPr>
                  <a:spLocks noChangeShapeType="1"/>
                </p:cNvSpPr>
                <p:nvPr/>
              </p:nvSpPr>
              <p:spPr bwMode="auto">
                <a:xfrm flipH="1">
                  <a:off x="2208" y="1309"/>
                  <a:ext cx="336"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18" name="Line 273"/>
                <p:cNvSpPr>
                  <a:spLocks noChangeShapeType="1"/>
                </p:cNvSpPr>
                <p:nvPr/>
              </p:nvSpPr>
              <p:spPr bwMode="auto">
                <a:xfrm flipV="1">
                  <a:off x="2592" y="1056"/>
                  <a:ext cx="240"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19" name="Line 274"/>
                <p:cNvSpPr>
                  <a:spLocks noChangeShapeType="1"/>
                </p:cNvSpPr>
                <p:nvPr/>
              </p:nvSpPr>
              <p:spPr bwMode="auto">
                <a:xfrm>
                  <a:off x="2339" y="1069"/>
                  <a:ext cx="192"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20" name="Line 275"/>
                <p:cNvSpPr>
                  <a:spLocks noChangeShapeType="1"/>
                </p:cNvSpPr>
                <p:nvPr/>
              </p:nvSpPr>
              <p:spPr bwMode="auto">
                <a:xfrm>
                  <a:off x="3046" y="2003"/>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21" name="Line 276"/>
                <p:cNvSpPr>
                  <a:spLocks noChangeShapeType="1"/>
                </p:cNvSpPr>
                <p:nvPr/>
              </p:nvSpPr>
              <p:spPr bwMode="auto">
                <a:xfrm flipV="1">
                  <a:off x="2544" y="816"/>
                  <a:ext cx="0" cy="6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22" name="Line 277"/>
                <p:cNvSpPr>
                  <a:spLocks noChangeShapeType="1"/>
                </p:cNvSpPr>
                <p:nvPr/>
              </p:nvSpPr>
              <p:spPr bwMode="auto">
                <a:xfrm flipV="1">
                  <a:off x="2592" y="816"/>
                  <a:ext cx="0" cy="6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23" name="Line 278"/>
                <p:cNvSpPr>
                  <a:spLocks noChangeShapeType="1"/>
                </p:cNvSpPr>
                <p:nvPr/>
              </p:nvSpPr>
              <p:spPr bwMode="auto">
                <a:xfrm>
                  <a:off x="2352" y="1056"/>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24" name="Line 279"/>
                <p:cNvSpPr>
                  <a:spLocks noChangeShapeType="1"/>
                </p:cNvSpPr>
                <p:nvPr/>
              </p:nvSpPr>
              <p:spPr bwMode="auto">
                <a:xfrm>
                  <a:off x="2592" y="1056"/>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25" name="Line 280"/>
                <p:cNvSpPr>
                  <a:spLocks noChangeShapeType="1"/>
                </p:cNvSpPr>
                <p:nvPr/>
              </p:nvSpPr>
              <p:spPr bwMode="auto">
                <a:xfrm>
                  <a:off x="2352" y="96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26" name="Line 281"/>
                <p:cNvSpPr>
                  <a:spLocks noChangeShapeType="1"/>
                </p:cNvSpPr>
                <p:nvPr/>
              </p:nvSpPr>
              <p:spPr bwMode="auto">
                <a:xfrm flipH="1">
                  <a:off x="2592" y="960"/>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527" name="Oval 282"/>
                <p:cNvSpPr>
                  <a:spLocks noChangeArrowheads="1"/>
                </p:cNvSpPr>
                <p:nvPr/>
              </p:nvSpPr>
              <p:spPr bwMode="auto">
                <a:xfrm>
                  <a:off x="2448" y="1440"/>
                  <a:ext cx="240" cy="240"/>
                </a:xfrm>
                <a:prstGeom prst="ellipse">
                  <a:avLst/>
                </a:prstGeom>
                <a:solidFill>
                  <a:srgbClr val="800000"/>
                </a:solidFill>
                <a:ln w="9525">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grpSp>
        <p:sp>
          <p:nvSpPr>
            <p:cNvPr id="18493" name="Line 283"/>
            <p:cNvSpPr>
              <a:spLocks noChangeShapeType="1"/>
            </p:cNvSpPr>
            <p:nvPr/>
          </p:nvSpPr>
          <p:spPr bwMode="auto">
            <a:xfrm flipV="1">
              <a:off x="157" y="2915"/>
              <a:ext cx="720" cy="528"/>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8469" name="Text Box 307"/>
          <p:cNvSpPr txBox="1">
            <a:spLocks noChangeArrowheads="1"/>
          </p:cNvSpPr>
          <p:nvPr/>
        </p:nvSpPr>
        <p:spPr bwMode="auto">
          <a:xfrm>
            <a:off x="1066800" y="457200"/>
            <a:ext cx="83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a:spcBef>
                <a:spcPct val="50000"/>
              </a:spcBef>
            </a:pPr>
            <a:r>
              <a:rPr lang="en-US">
                <a:solidFill>
                  <a:schemeClr val="bg1"/>
                </a:solidFill>
              </a:rPr>
              <a:t>Van</a:t>
            </a:r>
            <a:endParaRPr lang="vi-VN">
              <a:solidFill>
                <a:schemeClr val="bg1"/>
              </a:solidFill>
            </a:endParaRPr>
          </a:p>
        </p:txBody>
      </p:sp>
      <p:grpSp>
        <p:nvGrpSpPr>
          <p:cNvPr id="17735" name="Group 327"/>
          <p:cNvGrpSpPr>
            <a:grpSpLocks/>
          </p:cNvGrpSpPr>
          <p:nvPr/>
        </p:nvGrpSpPr>
        <p:grpSpPr bwMode="auto">
          <a:xfrm>
            <a:off x="685800" y="381000"/>
            <a:ext cx="2438400" cy="2514600"/>
            <a:chOff x="336" y="288"/>
            <a:chExt cx="1536" cy="1584"/>
          </a:xfrm>
        </p:grpSpPr>
        <p:grpSp>
          <p:nvGrpSpPr>
            <p:cNvPr id="18471" name="Group 308"/>
            <p:cNvGrpSpPr>
              <a:grpSpLocks/>
            </p:cNvGrpSpPr>
            <p:nvPr/>
          </p:nvGrpSpPr>
          <p:grpSpPr bwMode="auto">
            <a:xfrm>
              <a:off x="336" y="336"/>
              <a:ext cx="1536" cy="1536"/>
              <a:chOff x="0" y="336"/>
              <a:chExt cx="1536" cy="1680"/>
            </a:xfrm>
          </p:grpSpPr>
          <p:grpSp>
            <p:nvGrpSpPr>
              <p:cNvPr id="18473" name="Group 309"/>
              <p:cNvGrpSpPr>
                <a:grpSpLocks/>
              </p:cNvGrpSpPr>
              <p:nvPr/>
            </p:nvGrpSpPr>
            <p:grpSpPr bwMode="auto">
              <a:xfrm>
                <a:off x="0" y="336"/>
                <a:ext cx="1152" cy="1056"/>
                <a:chOff x="48" y="336"/>
                <a:chExt cx="1152" cy="1056"/>
              </a:xfrm>
            </p:grpSpPr>
            <p:sp>
              <p:nvSpPr>
                <p:cNvPr id="18475" name="Oval 310"/>
                <p:cNvSpPr>
                  <a:spLocks noChangeArrowheads="1"/>
                </p:cNvSpPr>
                <p:nvPr/>
              </p:nvSpPr>
              <p:spPr bwMode="auto">
                <a:xfrm>
                  <a:off x="48" y="336"/>
                  <a:ext cx="1152" cy="1056"/>
                </a:xfrm>
                <a:prstGeom prst="ellipse">
                  <a:avLst/>
                </a:prstGeom>
                <a:gradFill rotWithShape="1">
                  <a:gsLst>
                    <a:gs pos="0">
                      <a:srgbClr val="FFCC66"/>
                    </a:gs>
                    <a:gs pos="100000">
                      <a:srgbClr val="FF5050"/>
                    </a:gs>
                  </a:gsLst>
                  <a:lin ang="540000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nvGrpSpPr>
                <p:cNvPr id="18476" name="Group 311"/>
                <p:cNvGrpSpPr>
                  <a:grpSpLocks/>
                </p:cNvGrpSpPr>
                <p:nvPr/>
              </p:nvGrpSpPr>
              <p:grpSpPr bwMode="auto">
                <a:xfrm>
                  <a:off x="48" y="720"/>
                  <a:ext cx="1152" cy="192"/>
                  <a:chOff x="3456" y="1080"/>
                  <a:chExt cx="672" cy="144"/>
                </a:xfrm>
              </p:grpSpPr>
              <p:sp>
                <p:nvSpPr>
                  <p:cNvPr id="18483" name="Line 312"/>
                  <p:cNvSpPr>
                    <a:spLocks noChangeShapeType="1"/>
                  </p:cNvSpPr>
                  <p:nvPr/>
                </p:nvSpPr>
                <p:spPr bwMode="auto">
                  <a:xfrm>
                    <a:off x="3456" y="1224"/>
                    <a:ext cx="24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484" name="Line 313"/>
                  <p:cNvSpPr>
                    <a:spLocks noChangeShapeType="1"/>
                  </p:cNvSpPr>
                  <p:nvPr/>
                </p:nvSpPr>
                <p:spPr bwMode="auto">
                  <a:xfrm>
                    <a:off x="3888" y="1224"/>
                    <a:ext cx="24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485" name="Line 314"/>
                  <p:cNvSpPr>
                    <a:spLocks noChangeShapeType="1"/>
                  </p:cNvSpPr>
                  <p:nvPr/>
                </p:nvSpPr>
                <p:spPr bwMode="auto">
                  <a:xfrm>
                    <a:off x="3696" y="1128"/>
                    <a:ext cx="0" cy="9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486" name="Line 315"/>
                  <p:cNvSpPr>
                    <a:spLocks noChangeShapeType="1"/>
                  </p:cNvSpPr>
                  <p:nvPr/>
                </p:nvSpPr>
                <p:spPr bwMode="auto">
                  <a:xfrm>
                    <a:off x="3888" y="1128"/>
                    <a:ext cx="0" cy="9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487" name="Line 316"/>
                  <p:cNvSpPr>
                    <a:spLocks noChangeShapeType="1"/>
                  </p:cNvSpPr>
                  <p:nvPr/>
                </p:nvSpPr>
                <p:spPr bwMode="auto">
                  <a:xfrm flipV="1">
                    <a:off x="3648" y="1080"/>
                    <a:ext cx="0" cy="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488" name="Line 317"/>
                  <p:cNvSpPr>
                    <a:spLocks noChangeShapeType="1"/>
                  </p:cNvSpPr>
                  <p:nvPr/>
                </p:nvSpPr>
                <p:spPr bwMode="auto">
                  <a:xfrm flipV="1">
                    <a:off x="3936" y="1080"/>
                    <a:ext cx="0" cy="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489" name="Line 318"/>
                  <p:cNvSpPr>
                    <a:spLocks noChangeShapeType="1"/>
                  </p:cNvSpPr>
                  <p:nvPr/>
                </p:nvSpPr>
                <p:spPr bwMode="auto">
                  <a:xfrm>
                    <a:off x="3648" y="1080"/>
                    <a:ext cx="28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8477" name="Line 319"/>
                <p:cNvSpPr>
                  <a:spLocks noChangeShapeType="1"/>
                </p:cNvSpPr>
                <p:nvPr/>
              </p:nvSpPr>
              <p:spPr bwMode="auto">
                <a:xfrm flipH="1" flipV="1">
                  <a:off x="528" y="864"/>
                  <a:ext cx="48" cy="43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478" name="Line 320"/>
                <p:cNvSpPr>
                  <a:spLocks noChangeShapeType="1"/>
                </p:cNvSpPr>
                <p:nvPr/>
              </p:nvSpPr>
              <p:spPr bwMode="auto">
                <a:xfrm flipV="1">
                  <a:off x="672" y="864"/>
                  <a:ext cx="48" cy="43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479" name="Freeform 321"/>
                <p:cNvSpPr>
                  <a:spLocks/>
                </p:cNvSpPr>
                <p:nvPr/>
              </p:nvSpPr>
              <p:spPr bwMode="auto">
                <a:xfrm>
                  <a:off x="631" y="747"/>
                  <a:ext cx="370" cy="124"/>
                </a:xfrm>
                <a:custGeom>
                  <a:avLst/>
                  <a:gdLst>
                    <a:gd name="T0" fmla="*/ 0 w 370"/>
                    <a:gd name="T1" fmla="*/ 124 h 124"/>
                    <a:gd name="T2" fmla="*/ 137 w 370"/>
                    <a:gd name="T3" fmla="*/ 0 h 124"/>
                    <a:gd name="T4" fmla="*/ 219 w 370"/>
                    <a:gd name="T5" fmla="*/ 14 h 124"/>
                    <a:gd name="T6" fmla="*/ 274 w 370"/>
                    <a:gd name="T7" fmla="*/ 83 h 124"/>
                    <a:gd name="T8" fmla="*/ 315 w 370"/>
                    <a:gd name="T9" fmla="*/ 96 h 124"/>
                    <a:gd name="T10" fmla="*/ 370 w 370"/>
                    <a:gd name="T11" fmla="*/ 28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0" h="124">
                      <a:moveTo>
                        <a:pt x="0" y="124"/>
                      </a:moveTo>
                      <a:cubicBezTo>
                        <a:pt x="24" y="53"/>
                        <a:pt x="72" y="33"/>
                        <a:pt x="137" y="0"/>
                      </a:cubicBezTo>
                      <a:cubicBezTo>
                        <a:pt x="164" y="5"/>
                        <a:pt x="193" y="4"/>
                        <a:pt x="219" y="14"/>
                      </a:cubicBezTo>
                      <a:cubicBezTo>
                        <a:pt x="248" y="25"/>
                        <a:pt x="253" y="66"/>
                        <a:pt x="274" y="83"/>
                      </a:cubicBezTo>
                      <a:cubicBezTo>
                        <a:pt x="285" y="92"/>
                        <a:pt x="301" y="92"/>
                        <a:pt x="315" y="96"/>
                      </a:cubicBezTo>
                      <a:cubicBezTo>
                        <a:pt x="359" y="82"/>
                        <a:pt x="370" y="77"/>
                        <a:pt x="370" y="28"/>
                      </a:cubicBezTo>
                    </a:path>
                  </a:pathLst>
                </a:custGeom>
                <a:gradFill rotWithShape="1">
                  <a:gsLst>
                    <a:gs pos="0">
                      <a:srgbClr val="FFCC66"/>
                    </a:gs>
                    <a:gs pos="100000">
                      <a:srgbClr val="FF5050"/>
                    </a:gs>
                  </a:gsLst>
                  <a:lin ang="540000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480" name="Line 322"/>
                <p:cNvSpPr>
                  <a:spLocks noChangeShapeType="1"/>
                </p:cNvSpPr>
                <p:nvPr/>
              </p:nvSpPr>
              <p:spPr bwMode="auto">
                <a:xfrm flipH="1" flipV="1">
                  <a:off x="144" y="672"/>
                  <a:ext cx="48"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481" name="Line 323"/>
                <p:cNvSpPr>
                  <a:spLocks noChangeShapeType="1"/>
                </p:cNvSpPr>
                <p:nvPr/>
              </p:nvSpPr>
              <p:spPr bwMode="auto">
                <a:xfrm flipV="1">
                  <a:off x="1008" y="672"/>
                  <a:ext cx="48"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482" name="Freeform 324"/>
                <p:cNvSpPr>
                  <a:spLocks/>
                </p:cNvSpPr>
                <p:nvPr/>
              </p:nvSpPr>
              <p:spPr bwMode="auto">
                <a:xfrm>
                  <a:off x="178" y="747"/>
                  <a:ext cx="439" cy="110"/>
                </a:xfrm>
                <a:custGeom>
                  <a:avLst/>
                  <a:gdLst>
                    <a:gd name="T0" fmla="*/ 0 w 439"/>
                    <a:gd name="T1" fmla="*/ 42 h 110"/>
                    <a:gd name="T2" fmla="*/ 137 w 439"/>
                    <a:gd name="T3" fmla="*/ 69 h 110"/>
                    <a:gd name="T4" fmla="*/ 247 w 439"/>
                    <a:gd name="T5" fmla="*/ 0 h 110"/>
                    <a:gd name="T6" fmla="*/ 371 w 439"/>
                    <a:gd name="T7" fmla="*/ 14 h 110"/>
                    <a:gd name="T8" fmla="*/ 412 w 439"/>
                    <a:gd name="T9" fmla="*/ 28 h 110"/>
                    <a:gd name="T10" fmla="*/ 439 w 439"/>
                    <a:gd name="T11" fmla="*/ 110 h 1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9" h="110">
                      <a:moveTo>
                        <a:pt x="0" y="42"/>
                      </a:moveTo>
                      <a:cubicBezTo>
                        <a:pt x="49" y="90"/>
                        <a:pt x="68" y="83"/>
                        <a:pt x="137" y="69"/>
                      </a:cubicBezTo>
                      <a:cubicBezTo>
                        <a:pt x="205" y="1"/>
                        <a:pt x="167" y="20"/>
                        <a:pt x="247" y="0"/>
                      </a:cubicBezTo>
                      <a:cubicBezTo>
                        <a:pt x="288" y="5"/>
                        <a:pt x="330" y="7"/>
                        <a:pt x="371" y="14"/>
                      </a:cubicBezTo>
                      <a:cubicBezTo>
                        <a:pt x="385" y="16"/>
                        <a:pt x="404" y="16"/>
                        <a:pt x="412" y="28"/>
                      </a:cubicBezTo>
                      <a:cubicBezTo>
                        <a:pt x="429" y="51"/>
                        <a:pt x="439" y="110"/>
                        <a:pt x="439" y="110"/>
                      </a:cubicBezTo>
                    </a:path>
                  </a:pathLst>
                </a:custGeom>
                <a:gradFill rotWithShape="1">
                  <a:gsLst>
                    <a:gs pos="0">
                      <a:srgbClr val="FFCC66"/>
                    </a:gs>
                    <a:gs pos="100000">
                      <a:srgbClr val="FF5050"/>
                    </a:gs>
                  </a:gsLst>
                  <a:lin ang="540000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8474" name="Line 325"/>
              <p:cNvSpPr>
                <a:spLocks noChangeShapeType="1"/>
              </p:cNvSpPr>
              <p:nvPr/>
            </p:nvSpPr>
            <p:spPr bwMode="auto">
              <a:xfrm>
                <a:off x="816" y="1344"/>
                <a:ext cx="720" cy="67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8472" name="Text Box 326"/>
            <p:cNvSpPr txBox="1">
              <a:spLocks noChangeArrowheads="1"/>
            </p:cNvSpPr>
            <p:nvPr/>
          </p:nvSpPr>
          <p:spPr bwMode="auto">
            <a:xfrm>
              <a:off x="672" y="288"/>
              <a:ext cx="5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a:spcBef>
                  <a:spcPct val="50000"/>
                </a:spcBef>
              </a:pPr>
              <a:r>
                <a:rPr lang="en-US">
                  <a:solidFill>
                    <a:schemeClr val="bg1"/>
                  </a:solidFill>
                </a:rPr>
                <a:t>Van</a:t>
              </a:r>
              <a:endParaRPr lang="vi-VN">
                <a:solidFill>
                  <a:schemeClr val="bg1"/>
                </a:solidFill>
              </a:endParaRPr>
            </a:p>
          </p:txBody>
        </p:sp>
      </p:gr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17551"/>
                                        </p:tgtEl>
                                        <p:attrNameLst>
                                          <p:attrName>style.visibility</p:attrName>
                                        </p:attrNameLst>
                                      </p:cBhvr>
                                      <p:to>
                                        <p:strVal val="visible"/>
                                      </p:to>
                                    </p:set>
                                    <p:animEffect transition="in" filter="barn(inHorizontal)">
                                      <p:cBhvr>
                                        <p:cTn id="7" dur="2000"/>
                                        <p:tgtEl>
                                          <p:spTgt spid="17551"/>
                                        </p:tgtEl>
                                      </p:cBhvr>
                                    </p:animEffect>
                                  </p:childTnLst>
                                </p:cTn>
                              </p:par>
                              <p:par>
                                <p:cTn id="8" presetID="5" presetClass="entr" presetSubtype="10" repeatCount="indefinite" fill="hold" grpId="0" nodeType="withEffect">
                                  <p:stCondLst>
                                    <p:cond delay="0"/>
                                  </p:stCondLst>
                                  <p:childTnLst>
                                    <p:set>
                                      <p:cBhvr>
                                        <p:cTn id="9" dur="1" fill="hold">
                                          <p:stCondLst>
                                            <p:cond delay="0"/>
                                          </p:stCondLst>
                                        </p:cTn>
                                        <p:tgtEl>
                                          <p:spTgt spid="17546"/>
                                        </p:tgtEl>
                                        <p:attrNameLst>
                                          <p:attrName>style.visibility</p:attrName>
                                        </p:attrNameLst>
                                      </p:cBhvr>
                                      <p:to>
                                        <p:strVal val="visible"/>
                                      </p:to>
                                    </p:set>
                                    <p:animEffect transition="in" filter="checkerboard(across)">
                                      <p:cBhvr>
                                        <p:cTn id="10" dur="500"/>
                                        <p:tgtEl>
                                          <p:spTgt spid="17546"/>
                                        </p:tgtEl>
                                      </p:cBhvr>
                                    </p:animEffect>
                                  </p:childTnLst>
                                </p:cTn>
                              </p:par>
                              <p:par>
                                <p:cTn id="11" presetID="5" presetClass="entr" presetSubtype="10" fill="hold" nodeType="withEffect">
                                  <p:stCondLst>
                                    <p:cond delay="0"/>
                                  </p:stCondLst>
                                  <p:childTnLst>
                                    <p:set>
                                      <p:cBhvr>
                                        <p:cTn id="12" dur="1" fill="hold">
                                          <p:stCondLst>
                                            <p:cond delay="0"/>
                                          </p:stCondLst>
                                        </p:cTn>
                                        <p:tgtEl>
                                          <p:spTgt spid="17558"/>
                                        </p:tgtEl>
                                        <p:attrNameLst>
                                          <p:attrName>style.visibility</p:attrName>
                                        </p:attrNameLst>
                                      </p:cBhvr>
                                      <p:to>
                                        <p:strVal val="visible"/>
                                      </p:to>
                                    </p:set>
                                    <p:animEffect transition="in" filter="checkerboard(across)">
                                      <p:cBhvr>
                                        <p:cTn id="13" dur="1000"/>
                                        <p:tgtEl>
                                          <p:spTgt spid="1755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17567"/>
                                        </p:tgtEl>
                                        <p:attrNameLst>
                                          <p:attrName>style.visibility</p:attrName>
                                        </p:attrNameLst>
                                      </p:cBhvr>
                                      <p:to>
                                        <p:strVal val="visible"/>
                                      </p:to>
                                    </p:set>
                                    <p:animEffect transition="in" filter="wipe(down)">
                                      <p:cBhvr>
                                        <p:cTn id="18" dur="500"/>
                                        <p:tgtEl>
                                          <p:spTgt spid="17567"/>
                                        </p:tgtEl>
                                      </p:cBhvr>
                                    </p:animEffect>
                                  </p:childTnLst>
                                </p:cTn>
                              </p:par>
                            </p:childTnLst>
                          </p:cTn>
                        </p:par>
                        <p:par>
                          <p:cTn id="19" fill="hold" nodeType="afterGroup">
                            <p:stCondLst>
                              <p:cond delay="500"/>
                            </p:stCondLst>
                            <p:childTnLst>
                              <p:par>
                                <p:cTn id="20" presetID="5" presetClass="entr" presetSubtype="10" repeatCount="indefinite" fill="hold" nodeType="afterEffect">
                                  <p:stCondLst>
                                    <p:cond delay="0"/>
                                  </p:stCondLst>
                                  <p:childTnLst>
                                    <p:set>
                                      <p:cBhvr>
                                        <p:cTn id="21" dur="1" fill="hold">
                                          <p:stCondLst>
                                            <p:cond delay="0"/>
                                          </p:stCondLst>
                                        </p:cTn>
                                        <p:tgtEl>
                                          <p:spTgt spid="17539"/>
                                        </p:tgtEl>
                                        <p:attrNameLst>
                                          <p:attrName>style.visibility</p:attrName>
                                        </p:attrNameLst>
                                      </p:cBhvr>
                                      <p:to>
                                        <p:strVal val="visible"/>
                                      </p:to>
                                    </p:set>
                                    <p:animEffect transition="in" filter="checkerboard(across)">
                                      <p:cBhvr>
                                        <p:cTn id="22" dur="500"/>
                                        <p:tgtEl>
                                          <p:spTgt spid="1753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7735"/>
                                        </p:tgtEl>
                                        <p:attrNameLst>
                                          <p:attrName>style.visibility</p:attrName>
                                        </p:attrNameLst>
                                      </p:cBhvr>
                                      <p:to>
                                        <p:strVal val="visible"/>
                                      </p:to>
                                    </p:set>
                                    <p:animEffect transition="in" filter="blinds(horizontal)">
                                      <p:cBhvr>
                                        <p:cTn id="27" dur="500"/>
                                        <p:tgtEl>
                                          <p:spTgt spid="17735"/>
                                        </p:tgtEl>
                                      </p:cBhvr>
                                    </p:animEffect>
                                  </p:childTnLst>
                                </p:cTn>
                              </p:par>
                              <p:par>
                                <p:cTn id="28" presetID="1" presetClass="entr" presetSubtype="0" fill="hold" nodeType="withEffect">
                                  <p:stCondLst>
                                    <p:cond delay="0"/>
                                  </p:stCondLst>
                                  <p:childTnLst>
                                    <p:set>
                                      <p:cBhvr>
                                        <p:cTn id="29" dur="1" fill="hold">
                                          <p:stCondLst>
                                            <p:cond delay="0"/>
                                          </p:stCondLst>
                                        </p:cTn>
                                        <p:tgtEl>
                                          <p:spTgt spid="17418"/>
                                        </p:tgtEl>
                                        <p:attrNameLst>
                                          <p:attrName>style.visibility</p:attrName>
                                        </p:attrNameLst>
                                      </p:cBhvr>
                                      <p:to>
                                        <p:strVal val="visible"/>
                                      </p:to>
                                    </p:set>
                                  </p:childTnLst>
                                </p:cTn>
                              </p:par>
                              <p:par>
                                <p:cTn id="30" presetID="40" presetClass="entr" presetSubtype="0" fill="hold" grpId="0" nodeType="withEffect">
                                  <p:stCondLst>
                                    <p:cond delay="0"/>
                                  </p:stCondLst>
                                  <p:iterate type="lt">
                                    <p:tmPct val="10000"/>
                                  </p:iterate>
                                  <p:childTnLst>
                                    <p:set>
                                      <p:cBhvr>
                                        <p:cTn id="31" dur="1" fill="hold">
                                          <p:stCondLst>
                                            <p:cond delay="0"/>
                                          </p:stCondLst>
                                        </p:cTn>
                                        <p:tgtEl>
                                          <p:spTgt spid="17565"/>
                                        </p:tgtEl>
                                        <p:attrNameLst>
                                          <p:attrName>style.visibility</p:attrName>
                                        </p:attrNameLst>
                                      </p:cBhvr>
                                      <p:to>
                                        <p:strVal val="visible"/>
                                      </p:to>
                                    </p:set>
                                    <p:animEffect transition="in" filter="fade">
                                      <p:cBhvr>
                                        <p:cTn id="32" dur="1000"/>
                                        <p:tgtEl>
                                          <p:spTgt spid="17565"/>
                                        </p:tgtEl>
                                      </p:cBhvr>
                                    </p:animEffect>
                                    <p:anim calcmode="lin" valueType="num">
                                      <p:cBhvr>
                                        <p:cTn id="33" dur="1000" fill="hold"/>
                                        <p:tgtEl>
                                          <p:spTgt spid="17565"/>
                                        </p:tgtEl>
                                        <p:attrNameLst>
                                          <p:attrName>ppt_x</p:attrName>
                                        </p:attrNameLst>
                                      </p:cBhvr>
                                      <p:tavLst>
                                        <p:tav tm="0">
                                          <p:val>
                                            <p:strVal val="#ppt_x-.1"/>
                                          </p:val>
                                        </p:tav>
                                        <p:tav tm="100000">
                                          <p:val>
                                            <p:strVal val="#ppt_x"/>
                                          </p:val>
                                        </p:tav>
                                      </p:tavLst>
                                    </p:anim>
                                    <p:anim calcmode="lin" valueType="num">
                                      <p:cBhvr>
                                        <p:cTn id="34" dur="1000" fill="hold"/>
                                        <p:tgtEl>
                                          <p:spTgt spid="17565"/>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4800"/>
                            </p:stCondLst>
                            <p:childTnLst>
                              <p:par>
                                <p:cTn id="36" presetID="1" presetClass="entr" presetSubtype="0" fill="hold" nodeType="afterEffect">
                                  <p:stCondLst>
                                    <p:cond delay="0"/>
                                  </p:stCondLst>
                                  <p:childTnLst>
                                    <p:set>
                                      <p:cBhvr>
                                        <p:cTn id="37" dur="1" fill="hold">
                                          <p:stCondLst>
                                            <p:cond delay="0"/>
                                          </p:stCondLst>
                                        </p:cTn>
                                        <p:tgtEl>
                                          <p:spTgt spid="17540"/>
                                        </p:tgtEl>
                                        <p:attrNameLst>
                                          <p:attrName>style.visibility</p:attrName>
                                        </p:attrNameLst>
                                      </p:cBhvr>
                                      <p:to>
                                        <p:strVal val="visible"/>
                                      </p:to>
                                    </p:set>
                                  </p:childTnLst>
                                </p:cTn>
                              </p:par>
                            </p:childTnLst>
                          </p:cTn>
                        </p:par>
                        <p:par>
                          <p:cTn id="38" fill="hold" nodeType="afterGroup">
                            <p:stCondLst>
                              <p:cond delay="4800"/>
                            </p:stCondLst>
                            <p:childTnLst>
                              <p:par>
                                <p:cTn id="39" presetID="5" presetClass="entr" presetSubtype="10" repeatCount="indefinite" fill="hold" grpId="0" nodeType="afterEffect">
                                  <p:stCondLst>
                                    <p:cond delay="0"/>
                                  </p:stCondLst>
                                  <p:childTnLst>
                                    <p:set>
                                      <p:cBhvr>
                                        <p:cTn id="40" dur="1" fill="hold">
                                          <p:stCondLst>
                                            <p:cond delay="0"/>
                                          </p:stCondLst>
                                        </p:cTn>
                                        <p:tgtEl>
                                          <p:spTgt spid="17552"/>
                                        </p:tgtEl>
                                        <p:attrNameLst>
                                          <p:attrName>style.visibility</p:attrName>
                                        </p:attrNameLst>
                                      </p:cBhvr>
                                      <p:to>
                                        <p:strVal val="visible"/>
                                      </p:to>
                                    </p:set>
                                    <p:animEffect transition="in" filter="checkerboard(across)">
                                      <p:cBhvr>
                                        <p:cTn id="41" dur="1000"/>
                                        <p:tgtEl>
                                          <p:spTgt spid="17552"/>
                                        </p:tgtEl>
                                      </p:cBhvr>
                                    </p:animEffect>
                                  </p:childTnLst>
                                </p:cTn>
                              </p:par>
                              <p:par>
                                <p:cTn id="42" presetID="16" presetClass="entr" presetSubtype="26" fill="hold" grpId="0" nodeType="withEffect">
                                  <p:stCondLst>
                                    <p:cond delay="0"/>
                                  </p:stCondLst>
                                  <p:childTnLst>
                                    <p:set>
                                      <p:cBhvr>
                                        <p:cTn id="43" dur="1" fill="hold">
                                          <p:stCondLst>
                                            <p:cond delay="0"/>
                                          </p:stCondLst>
                                        </p:cTn>
                                        <p:tgtEl>
                                          <p:spTgt spid="17559"/>
                                        </p:tgtEl>
                                        <p:attrNameLst>
                                          <p:attrName>style.visibility</p:attrName>
                                        </p:attrNameLst>
                                      </p:cBhvr>
                                      <p:to>
                                        <p:strVal val="visible"/>
                                      </p:to>
                                    </p:set>
                                    <p:animEffect transition="in" filter="barn(inHorizontal)">
                                      <p:cBhvr>
                                        <p:cTn id="44" dur="500"/>
                                        <p:tgtEl>
                                          <p:spTgt spid="17559"/>
                                        </p:tgtEl>
                                      </p:cBhvr>
                                    </p:animEffect>
                                  </p:childTnLst>
                                </p:cTn>
                              </p:par>
                              <p:par>
                                <p:cTn id="45" presetID="29" presetClass="entr" presetSubtype="0" fill="hold" nodeType="withEffect">
                                  <p:stCondLst>
                                    <p:cond delay="0"/>
                                  </p:stCondLst>
                                  <p:childTnLst>
                                    <p:set>
                                      <p:cBhvr>
                                        <p:cTn id="46" dur="1" fill="hold">
                                          <p:stCondLst>
                                            <p:cond delay="0"/>
                                          </p:stCondLst>
                                        </p:cTn>
                                        <p:tgtEl>
                                          <p:spTgt spid="17412"/>
                                        </p:tgtEl>
                                        <p:attrNameLst>
                                          <p:attrName>style.visibility</p:attrName>
                                        </p:attrNameLst>
                                      </p:cBhvr>
                                      <p:to>
                                        <p:strVal val="visible"/>
                                      </p:to>
                                    </p:set>
                                    <p:anim calcmode="lin" valueType="num">
                                      <p:cBhvr>
                                        <p:cTn id="47" dur="2000" fill="hold"/>
                                        <p:tgtEl>
                                          <p:spTgt spid="17412"/>
                                        </p:tgtEl>
                                        <p:attrNameLst>
                                          <p:attrName>ppt_x</p:attrName>
                                        </p:attrNameLst>
                                      </p:cBhvr>
                                      <p:tavLst>
                                        <p:tav tm="0">
                                          <p:val>
                                            <p:strVal val="#ppt_x-.2"/>
                                          </p:val>
                                        </p:tav>
                                        <p:tav tm="100000">
                                          <p:val>
                                            <p:strVal val="#ppt_x"/>
                                          </p:val>
                                        </p:tav>
                                      </p:tavLst>
                                    </p:anim>
                                    <p:anim calcmode="lin" valueType="num">
                                      <p:cBhvr>
                                        <p:cTn id="48" dur="2000" fill="hold"/>
                                        <p:tgtEl>
                                          <p:spTgt spid="17412"/>
                                        </p:tgtEl>
                                        <p:attrNameLst>
                                          <p:attrName>ppt_y</p:attrName>
                                        </p:attrNameLst>
                                      </p:cBhvr>
                                      <p:tavLst>
                                        <p:tav tm="0">
                                          <p:val>
                                            <p:strVal val="#ppt_y"/>
                                          </p:val>
                                        </p:tav>
                                        <p:tav tm="100000">
                                          <p:val>
                                            <p:strVal val="#ppt_y"/>
                                          </p:val>
                                        </p:tav>
                                      </p:tavLst>
                                    </p:anim>
                                    <p:animEffect transition="in" filter="wipe(right)" prLst="gradientSize: 0.1">
                                      <p:cBhvr>
                                        <p:cTn id="49" dur="2000"/>
                                        <p:tgtEl>
                                          <p:spTgt spid="17412"/>
                                        </p:tgtEl>
                                      </p:cBhvr>
                                    </p:animEffect>
                                  </p:childTnLst>
                                </p:cTn>
                              </p:par>
                              <p:par>
                                <p:cTn id="50" presetID="53" presetClass="entr" presetSubtype="0" fill="hold" grpId="0" nodeType="withEffect">
                                  <p:stCondLst>
                                    <p:cond delay="0"/>
                                  </p:stCondLst>
                                  <p:childTnLst>
                                    <p:set>
                                      <p:cBhvr>
                                        <p:cTn id="51" dur="1" fill="hold">
                                          <p:stCondLst>
                                            <p:cond delay="0"/>
                                          </p:stCondLst>
                                        </p:cTn>
                                        <p:tgtEl>
                                          <p:spTgt spid="17547"/>
                                        </p:tgtEl>
                                        <p:attrNameLst>
                                          <p:attrName>style.visibility</p:attrName>
                                        </p:attrNameLst>
                                      </p:cBhvr>
                                      <p:to>
                                        <p:strVal val="visible"/>
                                      </p:to>
                                    </p:set>
                                    <p:anim calcmode="lin" valueType="num">
                                      <p:cBhvr>
                                        <p:cTn id="52" dur="500" fill="hold"/>
                                        <p:tgtEl>
                                          <p:spTgt spid="17547"/>
                                        </p:tgtEl>
                                        <p:attrNameLst>
                                          <p:attrName>ppt_w</p:attrName>
                                        </p:attrNameLst>
                                      </p:cBhvr>
                                      <p:tavLst>
                                        <p:tav tm="0">
                                          <p:val>
                                            <p:fltVal val="0"/>
                                          </p:val>
                                        </p:tav>
                                        <p:tav tm="100000">
                                          <p:val>
                                            <p:strVal val="#ppt_w"/>
                                          </p:val>
                                        </p:tav>
                                      </p:tavLst>
                                    </p:anim>
                                    <p:anim calcmode="lin" valueType="num">
                                      <p:cBhvr>
                                        <p:cTn id="53" dur="500" fill="hold"/>
                                        <p:tgtEl>
                                          <p:spTgt spid="17547"/>
                                        </p:tgtEl>
                                        <p:attrNameLst>
                                          <p:attrName>ppt_h</p:attrName>
                                        </p:attrNameLst>
                                      </p:cBhvr>
                                      <p:tavLst>
                                        <p:tav tm="0">
                                          <p:val>
                                            <p:fltVal val="0"/>
                                          </p:val>
                                        </p:tav>
                                        <p:tav tm="100000">
                                          <p:val>
                                            <p:strVal val="#ppt_h"/>
                                          </p:val>
                                        </p:tav>
                                      </p:tavLst>
                                    </p:anim>
                                    <p:animEffect transition="in" filter="fade">
                                      <p:cBhvr>
                                        <p:cTn id="54" dur="500"/>
                                        <p:tgtEl>
                                          <p:spTgt spid="17547"/>
                                        </p:tgtEl>
                                      </p:cBhvr>
                                    </p:animEffect>
                                  </p:childTnLst>
                                </p:cTn>
                              </p:par>
                              <p:par>
                                <p:cTn id="55" presetID="25" presetClass="emph" presetSubtype="0" repeatCount="indefinite" fill="hold" grpId="1" nodeType="withEffect">
                                  <p:stCondLst>
                                    <p:cond delay="0"/>
                                  </p:stCondLst>
                                  <p:childTnLst>
                                    <p:animClr clrSpc="hsl" dir="cw">
                                      <p:cBhvr override="childStyle">
                                        <p:cTn id="56" dur="1000" fill="hold"/>
                                        <p:tgtEl>
                                          <p:spTgt spid="17547"/>
                                        </p:tgtEl>
                                        <p:attrNameLst>
                                          <p:attrName>style.color</p:attrName>
                                        </p:attrNameLst>
                                      </p:cBhvr>
                                      <p:by>
                                        <p:hsl h="0" s="-70588" l="0"/>
                                      </p:by>
                                    </p:animClr>
                                    <p:animClr clrSpc="hsl" dir="cw">
                                      <p:cBhvr>
                                        <p:cTn id="57" dur="1000" fill="hold"/>
                                        <p:tgtEl>
                                          <p:spTgt spid="17547"/>
                                        </p:tgtEl>
                                        <p:attrNameLst>
                                          <p:attrName>fillcolor</p:attrName>
                                        </p:attrNameLst>
                                      </p:cBhvr>
                                      <p:by>
                                        <p:hsl h="0" s="-70588" l="0"/>
                                      </p:by>
                                    </p:animClr>
                                    <p:animClr clrSpc="hsl" dir="cw">
                                      <p:cBhvr>
                                        <p:cTn id="58" dur="1000" fill="hold"/>
                                        <p:tgtEl>
                                          <p:spTgt spid="17547"/>
                                        </p:tgtEl>
                                        <p:attrNameLst>
                                          <p:attrName>stroke.color</p:attrName>
                                        </p:attrNameLst>
                                      </p:cBhvr>
                                      <p:by>
                                        <p:hsl h="0" s="-70588" l="0"/>
                                      </p:by>
                                    </p:animClr>
                                    <p:set>
                                      <p:cBhvr>
                                        <p:cTn id="59" dur="1000" fill="hold"/>
                                        <p:tgtEl>
                                          <p:spTgt spid="17547"/>
                                        </p:tgtEl>
                                        <p:attrNameLst>
                                          <p:attrName>fill.type</p:attrName>
                                        </p:attrNameLst>
                                      </p:cBhvr>
                                      <p:to>
                                        <p:strVal val="solid"/>
                                      </p:to>
                                    </p:set>
                                  </p:childTnLst>
                                </p:cTn>
                              </p:par>
                            </p:childTnLst>
                          </p:cTn>
                        </p:par>
                        <p:par>
                          <p:cTn id="60" fill="hold" nodeType="afterGroup">
                            <p:stCondLst>
                              <p:cond delay="6800"/>
                            </p:stCondLst>
                            <p:childTnLst>
                              <p:par>
                                <p:cTn id="61" presetID="22" presetClass="entr" presetSubtype="4" fill="hold" nodeType="afterEffect">
                                  <p:stCondLst>
                                    <p:cond delay="0"/>
                                  </p:stCondLst>
                                  <p:childTnLst>
                                    <p:set>
                                      <p:cBhvr>
                                        <p:cTn id="62" dur="1" fill="hold">
                                          <p:stCondLst>
                                            <p:cond delay="0"/>
                                          </p:stCondLst>
                                        </p:cTn>
                                        <p:tgtEl>
                                          <p:spTgt spid="17541"/>
                                        </p:tgtEl>
                                        <p:attrNameLst>
                                          <p:attrName>style.visibility</p:attrName>
                                        </p:attrNameLst>
                                      </p:cBhvr>
                                      <p:to>
                                        <p:strVal val="visible"/>
                                      </p:to>
                                    </p:set>
                                    <p:animEffect transition="in" filter="wipe(down)">
                                      <p:cBhvr>
                                        <p:cTn id="63" dur="3000"/>
                                        <p:tgtEl>
                                          <p:spTgt spid="17541"/>
                                        </p:tgtEl>
                                      </p:cBhvr>
                                    </p:animEffect>
                                  </p:childTnLst>
                                </p:cTn>
                              </p:par>
                              <p:par>
                                <p:cTn id="64" presetID="5" presetClass="entr" presetSubtype="10" repeatCount="indefinite" fill="hold" grpId="0" nodeType="withEffect">
                                  <p:stCondLst>
                                    <p:cond delay="0"/>
                                  </p:stCondLst>
                                  <p:childTnLst>
                                    <p:set>
                                      <p:cBhvr>
                                        <p:cTn id="65" dur="1" fill="hold">
                                          <p:stCondLst>
                                            <p:cond delay="0"/>
                                          </p:stCondLst>
                                        </p:cTn>
                                        <p:tgtEl>
                                          <p:spTgt spid="17557"/>
                                        </p:tgtEl>
                                        <p:attrNameLst>
                                          <p:attrName>style.visibility</p:attrName>
                                        </p:attrNameLst>
                                      </p:cBhvr>
                                      <p:to>
                                        <p:strVal val="visible"/>
                                      </p:to>
                                    </p:set>
                                    <p:animEffect transition="in" filter="checkerboard(across)">
                                      <p:cBhvr>
                                        <p:cTn id="66" dur="2000"/>
                                        <p:tgtEl>
                                          <p:spTgt spid="17557"/>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17560"/>
                                        </p:tgtEl>
                                        <p:attrNameLst>
                                          <p:attrName>style.visibility</p:attrName>
                                        </p:attrNameLst>
                                      </p:cBhvr>
                                      <p:to>
                                        <p:strVal val="visible"/>
                                      </p:to>
                                    </p:set>
                                    <p:animEffect transition="in" filter="wipe(down)">
                                      <p:cBhvr>
                                        <p:cTn id="69" dur="1000"/>
                                        <p:tgtEl>
                                          <p:spTgt spid="17560"/>
                                        </p:tgtEl>
                                      </p:cBhvr>
                                    </p:animEffect>
                                  </p:childTnLst>
                                </p:cTn>
                              </p:par>
                              <p:par>
                                <p:cTn id="70" presetID="29" presetClass="entr" presetSubtype="0" fill="hold" nodeType="withEffect">
                                  <p:stCondLst>
                                    <p:cond delay="0"/>
                                  </p:stCondLst>
                                  <p:childTnLst>
                                    <p:set>
                                      <p:cBhvr>
                                        <p:cTn id="71" dur="1" fill="hold">
                                          <p:stCondLst>
                                            <p:cond delay="0"/>
                                          </p:stCondLst>
                                        </p:cTn>
                                        <p:tgtEl>
                                          <p:spTgt spid="17413"/>
                                        </p:tgtEl>
                                        <p:attrNameLst>
                                          <p:attrName>style.visibility</p:attrName>
                                        </p:attrNameLst>
                                      </p:cBhvr>
                                      <p:to>
                                        <p:strVal val="visible"/>
                                      </p:to>
                                    </p:set>
                                    <p:anim calcmode="lin" valueType="num">
                                      <p:cBhvr>
                                        <p:cTn id="72" dur="2000" fill="hold"/>
                                        <p:tgtEl>
                                          <p:spTgt spid="17413"/>
                                        </p:tgtEl>
                                        <p:attrNameLst>
                                          <p:attrName>ppt_x</p:attrName>
                                        </p:attrNameLst>
                                      </p:cBhvr>
                                      <p:tavLst>
                                        <p:tav tm="0">
                                          <p:val>
                                            <p:strVal val="#ppt_x-.2"/>
                                          </p:val>
                                        </p:tav>
                                        <p:tav tm="100000">
                                          <p:val>
                                            <p:strVal val="#ppt_x"/>
                                          </p:val>
                                        </p:tav>
                                      </p:tavLst>
                                    </p:anim>
                                    <p:anim calcmode="lin" valueType="num">
                                      <p:cBhvr>
                                        <p:cTn id="73" dur="2000" fill="hold"/>
                                        <p:tgtEl>
                                          <p:spTgt spid="17413"/>
                                        </p:tgtEl>
                                        <p:attrNameLst>
                                          <p:attrName>ppt_y</p:attrName>
                                        </p:attrNameLst>
                                      </p:cBhvr>
                                      <p:tavLst>
                                        <p:tav tm="0">
                                          <p:val>
                                            <p:strVal val="#ppt_y"/>
                                          </p:val>
                                        </p:tav>
                                        <p:tav tm="100000">
                                          <p:val>
                                            <p:strVal val="#ppt_y"/>
                                          </p:val>
                                        </p:tav>
                                      </p:tavLst>
                                    </p:anim>
                                    <p:animEffect transition="in" filter="wipe(right)" prLst="gradientSize: 0.1">
                                      <p:cBhvr>
                                        <p:cTn id="74" dur="2000"/>
                                        <p:tgtEl>
                                          <p:spTgt spid="17413"/>
                                        </p:tgtEl>
                                      </p:cBhvr>
                                    </p:animEffect>
                                  </p:childTnLst>
                                </p:cTn>
                              </p:par>
                            </p:childTnLst>
                          </p:cTn>
                        </p:par>
                        <p:par>
                          <p:cTn id="75" fill="hold" nodeType="afterGroup">
                            <p:stCondLst>
                              <p:cond delay="9800"/>
                            </p:stCondLst>
                            <p:childTnLst>
                              <p:par>
                                <p:cTn id="76" presetID="22" presetClass="entr" presetSubtype="4" fill="hold" nodeType="afterEffect">
                                  <p:stCondLst>
                                    <p:cond delay="0"/>
                                  </p:stCondLst>
                                  <p:childTnLst>
                                    <p:set>
                                      <p:cBhvr>
                                        <p:cTn id="77" dur="1" fill="hold">
                                          <p:stCondLst>
                                            <p:cond delay="0"/>
                                          </p:stCondLst>
                                        </p:cTn>
                                        <p:tgtEl>
                                          <p:spTgt spid="17542"/>
                                        </p:tgtEl>
                                        <p:attrNameLst>
                                          <p:attrName>style.visibility</p:attrName>
                                        </p:attrNameLst>
                                      </p:cBhvr>
                                      <p:to>
                                        <p:strVal val="visible"/>
                                      </p:to>
                                    </p:set>
                                    <p:animEffect transition="in" filter="wipe(down)">
                                      <p:cBhvr>
                                        <p:cTn id="78" dur="3000"/>
                                        <p:tgtEl>
                                          <p:spTgt spid="17542"/>
                                        </p:tgtEl>
                                      </p:cBhvr>
                                    </p:animEffect>
                                  </p:childTnLst>
                                </p:cTn>
                              </p:par>
                            </p:childTnLst>
                          </p:cTn>
                        </p:par>
                        <p:par>
                          <p:cTn id="79" fill="hold" nodeType="afterGroup">
                            <p:stCondLst>
                              <p:cond delay="12800"/>
                            </p:stCondLst>
                            <p:childTnLst>
                              <p:par>
                                <p:cTn id="80" presetID="5" presetClass="entr" presetSubtype="10" repeatCount="indefinite" fill="hold" grpId="0" nodeType="afterEffect">
                                  <p:stCondLst>
                                    <p:cond delay="0"/>
                                  </p:stCondLst>
                                  <p:childTnLst>
                                    <p:set>
                                      <p:cBhvr>
                                        <p:cTn id="81" dur="1" fill="hold">
                                          <p:stCondLst>
                                            <p:cond delay="0"/>
                                          </p:stCondLst>
                                        </p:cTn>
                                        <p:tgtEl>
                                          <p:spTgt spid="17553"/>
                                        </p:tgtEl>
                                        <p:attrNameLst>
                                          <p:attrName>style.visibility</p:attrName>
                                        </p:attrNameLst>
                                      </p:cBhvr>
                                      <p:to>
                                        <p:strVal val="visible"/>
                                      </p:to>
                                    </p:set>
                                    <p:animEffect transition="in" filter="checkerboard(across)">
                                      <p:cBhvr>
                                        <p:cTn id="82" dur="1000"/>
                                        <p:tgtEl>
                                          <p:spTgt spid="17553"/>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17561"/>
                                        </p:tgtEl>
                                        <p:attrNameLst>
                                          <p:attrName>style.visibility</p:attrName>
                                        </p:attrNameLst>
                                      </p:cBhvr>
                                      <p:to>
                                        <p:strVal val="visible"/>
                                      </p:to>
                                    </p:set>
                                    <p:animEffect transition="in" filter="wipe(down)">
                                      <p:cBhvr>
                                        <p:cTn id="85" dur="1000"/>
                                        <p:tgtEl>
                                          <p:spTgt spid="17561"/>
                                        </p:tgtEl>
                                      </p:cBhvr>
                                    </p:animEffect>
                                  </p:childTnLst>
                                </p:cTn>
                              </p:par>
                              <p:par>
                                <p:cTn id="86" presetID="29" presetClass="entr" presetSubtype="0" fill="hold" nodeType="withEffect">
                                  <p:stCondLst>
                                    <p:cond delay="0"/>
                                  </p:stCondLst>
                                  <p:childTnLst>
                                    <p:set>
                                      <p:cBhvr>
                                        <p:cTn id="87" dur="1" fill="hold">
                                          <p:stCondLst>
                                            <p:cond delay="0"/>
                                          </p:stCondLst>
                                        </p:cTn>
                                        <p:tgtEl>
                                          <p:spTgt spid="17414"/>
                                        </p:tgtEl>
                                        <p:attrNameLst>
                                          <p:attrName>style.visibility</p:attrName>
                                        </p:attrNameLst>
                                      </p:cBhvr>
                                      <p:to>
                                        <p:strVal val="visible"/>
                                      </p:to>
                                    </p:set>
                                    <p:anim calcmode="lin" valueType="num">
                                      <p:cBhvr>
                                        <p:cTn id="88" dur="2000" fill="hold"/>
                                        <p:tgtEl>
                                          <p:spTgt spid="17414"/>
                                        </p:tgtEl>
                                        <p:attrNameLst>
                                          <p:attrName>ppt_x</p:attrName>
                                        </p:attrNameLst>
                                      </p:cBhvr>
                                      <p:tavLst>
                                        <p:tav tm="0">
                                          <p:val>
                                            <p:strVal val="#ppt_x-.2"/>
                                          </p:val>
                                        </p:tav>
                                        <p:tav tm="100000">
                                          <p:val>
                                            <p:strVal val="#ppt_x"/>
                                          </p:val>
                                        </p:tav>
                                      </p:tavLst>
                                    </p:anim>
                                    <p:anim calcmode="lin" valueType="num">
                                      <p:cBhvr>
                                        <p:cTn id="89" dur="2000" fill="hold"/>
                                        <p:tgtEl>
                                          <p:spTgt spid="17414"/>
                                        </p:tgtEl>
                                        <p:attrNameLst>
                                          <p:attrName>ppt_y</p:attrName>
                                        </p:attrNameLst>
                                      </p:cBhvr>
                                      <p:tavLst>
                                        <p:tav tm="0">
                                          <p:val>
                                            <p:strVal val="#ppt_y"/>
                                          </p:val>
                                        </p:tav>
                                        <p:tav tm="100000">
                                          <p:val>
                                            <p:strVal val="#ppt_y"/>
                                          </p:val>
                                        </p:tav>
                                      </p:tavLst>
                                    </p:anim>
                                    <p:animEffect transition="in" filter="wipe(right)" prLst="gradientSize: 0.1">
                                      <p:cBhvr>
                                        <p:cTn id="90" dur="2000"/>
                                        <p:tgtEl>
                                          <p:spTgt spid="17414"/>
                                        </p:tgtEl>
                                      </p:cBhvr>
                                    </p:animEffect>
                                  </p:childTnLst>
                                </p:cTn>
                              </p:par>
                              <p:par>
                                <p:cTn id="91" presetID="53" presetClass="entr" presetSubtype="0" fill="hold" grpId="0" nodeType="withEffect">
                                  <p:stCondLst>
                                    <p:cond delay="0"/>
                                  </p:stCondLst>
                                  <p:childTnLst>
                                    <p:set>
                                      <p:cBhvr>
                                        <p:cTn id="92" dur="1" fill="hold">
                                          <p:stCondLst>
                                            <p:cond delay="0"/>
                                          </p:stCondLst>
                                        </p:cTn>
                                        <p:tgtEl>
                                          <p:spTgt spid="17548"/>
                                        </p:tgtEl>
                                        <p:attrNameLst>
                                          <p:attrName>style.visibility</p:attrName>
                                        </p:attrNameLst>
                                      </p:cBhvr>
                                      <p:to>
                                        <p:strVal val="visible"/>
                                      </p:to>
                                    </p:set>
                                    <p:anim calcmode="lin" valueType="num">
                                      <p:cBhvr>
                                        <p:cTn id="93" dur="500" fill="hold"/>
                                        <p:tgtEl>
                                          <p:spTgt spid="17548"/>
                                        </p:tgtEl>
                                        <p:attrNameLst>
                                          <p:attrName>ppt_w</p:attrName>
                                        </p:attrNameLst>
                                      </p:cBhvr>
                                      <p:tavLst>
                                        <p:tav tm="0">
                                          <p:val>
                                            <p:fltVal val="0"/>
                                          </p:val>
                                        </p:tav>
                                        <p:tav tm="100000">
                                          <p:val>
                                            <p:strVal val="#ppt_w"/>
                                          </p:val>
                                        </p:tav>
                                      </p:tavLst>
                                    </p:anim>
                                    <p:anim calcmode="lin" valueType="num">
                                      <p:cBhvr>
                                        <p:cTn id="94" dur="500" fill="hold"/>
                                        <p:tgtEl>
                                          <p:spTgt spid="17548"/>
                                        </p:tgtEl>
                                        <p:attrNameLst>
                                          <p:attrName>ppt_h</p:attrName>
                                        </p:attrNameLst>
                                      </p:cBhvr>
                                      <p:tavLst>
                                        <p:tav tm="0">
                                          <p:val>
                                            <p:fltVal val="0"/>
                                          </p:val>
                                        </p:tav>
                                        <p:tav tm="100000">
                                          <p:val>
                                            <p:strVal val="#ppt_h"/>
                                          </p:val>
                                        </p:tav>
                                      </p:tavLst>
                                    </p:anim>
                                    <p:animEffect transition="in" filter="fade">
                                      <p:cBhvr>
                                        <p:cTn id="95" dur="500"/>
                                        <p:tgtEl>
                                          <p:spTgt spid="17548"/>
                                        </p:tgtEl>
                                      </p:cBhvr>
                                    </p:animEffect>
                                  </p:childTnLst>
                                </p:cTn>
                              </p:par>
                              <p:par>
                                <p:cTn id="96" presetID="22" presetClass="entr" presetSubtype="4" fill="hold" nodeType="withEffect">
                                  <p:stCondLst>
                                    <p:cond delay="0"/>
                                  </p:stCondLst>
                                  <p:childTnLst>
                                    <p:set>
                                      <p:cBhvr>
                                        <p:cTn id="97" dur="1" fill="hold">
                                          <p:stCondLst>
                                            <p:cond delay="0"/>
                                          </p:stCondLst>
                                        </p:cTn>
                                        <p:tgtEl>
                                          <p:spTgt spid="17543"/>
                                        </p:tgtEl>
                                        <p:attrNameLst>
                                          <p:attrName>style.visibility</p:attrName>
                                        </p:attrNameLst>
                                      </p:cBhvr>
                                      <p:to>
                                        <p:strVal val="visible"/>
                                      </p:to>
                                    </p:set>
                                    <p:animEffect transition="in" filter="wipe(down)">
                                      <p:cBhvr>
                                        <p:cTn id="98" dur="3000"/>
                                        <p:tgtEl>
                                          <p:spTgt spid="17543"/>
                                        </p:tgtEl>
                                      </p:cBhvr>
                                    </p:animEffect>
                                  </p:childTnLst>
                                </p:cTn>
                              </p:par>
                            </p:childTnLst>
                          </p:cTn>
                        </p:par>
                        <p:par>
                          <p:cTn id="99" fill="hold" nodeType="afterGroup">
                            <p:stCondLst>
                              <p:cond delay="15800"/>
                            </p:stCondLst>
                            <p:childTnLst>
                              <p:par>
                                <p:cTn id="100" presetID="5" presetClass="entr" presetSubtype="10" repeatCount="indefinite" fill="hold" grpId="0" nodeType="afterEffect">
                                  <p:stCondLst>
                                    <p:cond delay="0"/>
                                  </p:stCondLst>
                                  <p:childTnLst>
                                    <p:set>
                                      <p:cBhvr>
                                        <p:cTn id="101" dur="1" fill="hold">
                                          <p:stCondLst>
                                            <p:cond delay="0"/>
                                          </p:stCondLst>
                                        </p:cTn>
                                        <p:tgtEl>
                                          <p:spTgt spid="17554"/>
                                        </p:tgtEl>
                                        <p:attrNameLst>
                                          <p:attrName>style.visibility</p:attrName>
                                        </p:attrNameLst>
                                      </p:cBhvr>
                                      <p:to>
                                        <p:strVal val="visible"/>
                                      </p:to>
                                    </p:set>
                                    <p:animEffect transition="in" filter="checkerboard(across)">
                                      <p:cBhvr>
                                        <p:cTn id="102" dur="1000"/>
                                        <p:tgtEl>
                                          <p:spTgt spid="17554"/>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17562"/>
                                        </p:tgtEl>
                                        <p:attrNameLst>
                                          <p:attrName>style.visibility</p:attrName>
                                        </p:attrNameLst>
                                      </p:cBhvr>
                                      <p:to>
                                        <p:strVal val="visible"/>
                                      </p:to>
                                    </p:set>
                                    <p:animEffect transition="in" filter="wipe(down)">
                                      <p:cBhvr>
                                        <p:cTn id="105" dur="1000"/>
                                        <p:tgtEl>
                                          <p:spTgt spid="17562"/>
                                        </p:tgtEl>
                                      </p:cBhvr>
                                    </p:animEffect>
                                  </p:childTnLst>
                                </p:cTn>
                              </p:par>
                              <p:par>
                                <p:cTn id="106" presetID="29" presetClass="entr" presetSubtype="0" fill="hold" nodeType="withEffect">
                                  <p:stCondLst>
                                    <p:cond delay="0"/>
                                  </p:stCondLst>
                                  <p:childTnLst>
                                    <p:set>
                                      <p:cBhvr>
                                        <p:cTn id="107" dur="1" fill="hold">
                                          <p:stCondLst>
                                            <p:cond delay="0"/>
                                          </p:stCondLst>
                                        </p:cTn>
                                        <p:tgtEl>
                                          <p:spTgt spid="17411"/>
                                        </p:tgtEl>
                                        <p:attrNameLst>
                                          <p:attrName>style.visibility</p:attrName>
                                        </p:attrNameLst>
                                      </p:cBhvr>
                                      <p:to>
                                        <p:strVal val="visible"/>
                                      </p:to>
                                    </p:set>
                                    <p:anim calcmode="lin" valueType="num">
                                      <p:cBhvr>
                                        <p:cTn id="108" dur="2000" fill="hold"/>
                                        <p:tgtEl>
                                          <p:spTgt spid="17411"/>
                                        </p:tgtEl>
                                        <p:attrNameLst>
                                          <p:attrName>ppt_x</p:attrName>
                                        </p:attrNameLst>
                                      </p:cBhvr>
                                      <p:tavLst>
                                        <p:tav tm="0">
                                          <p:val>
                                            <p:strVal val="#ppt_x-.2"/>
                                          </p:val>
                                        </p:tav>
                                        <p:tav tm="100000">
                                          <p:val>
                                            <p:strVal val="#ppt_x"/>
                                          </p:val>
                                        </p:tav>
                                      </p:tavLst>
                                    </p:anim>
                                    <p:anim calcmode="lin" valueType="num">
                                      <p:cBhvr>
                                        <p:cTn id="109" dur="2000" fill="hold"/>
                                        <p:tgtEl>
                                          <p:spTgt spid="17411"/>
                                        </p:tgtEl>
                                        <p:attrNameLst>
                                          <p:attrName>ppt_y</p:attrName>
                                        </p:attrNameLst>
                                      </p:cBhvr>
                                      <p:tavLst>
                                        <p:tav tm="0">
                                          <p:val>
                                            <p:strVal val="#ppt_y"/>
                                          </p:val>
                                        </p:tav>
                                        <p:tav tm="100000">
                                          <p:val>
                                            <p:strVal val="#ppt_y"/>
                                          </p:val>
                                        </p:tav>
                                      </p:tavLst>
                                    </p:anim>
                                    <p:animEffect transition="in" filter="wipe(right)" prLst="gradientSize: 0.1">
                                      <p:cBhvr>
                                        <p:cTn id="110" dur="2000"/>
                                        <p:tgtEl>
                                          <p:spTgt spid="17411"/>
                                        </p:tgtEl>
                                      </p:cBhvr>
                                    </p:animEffect>
                                  </p:childTnLst>
                                </p:cTn>
                              </p:par>
                              <p:par>
                                <p:cTn id="111" presetID="53" presetClass="entr" presetSubtype="0" fill="hold" grpId="0" nodeType="withEffect">
                                  <p:stCondLst>
                                    <p:cond delay="0"/>
                                  </p:stCondLst>
                                  <p:iterate type="lt">
                                    <p:tmPct val="0"/>
                                  </p:iterate>
                                  <p:childTnLst>
                                    <p:set>
                                      <p:cBhvr>
                                        <p:cTn id="112" dur="1" fill="hold">
                                          <p:stCondLst>
                                            <p:cond delay="0"/>
                                          </p:stCondLst>
                                        </p:cTn>
                                        <p:tgtEl>
                                          <p:spTgt spid="17549"/>
                                        </p:tgtEl>
                                        <p:attrNameLst>
                                          <p:attrName>style.visibility</p:attrName>
                                        </p:attrNameLst>
                                      </p:cBhvr>
                                      <p:to>
                                        <p:strVal val="visible"/>
                                      </p:to>
                                    </p:set>
                                    <p:anim calcmode="lin" valueType="num">
                                      <p:cBhvr>
                                        <p:cTn id="113" dur="500" fill="hold"/>
                                        <p:tgtEl>
                                          <p:spTgt spid="17549"/>
                                        </p:tgtEl>
                                        <p:attrNameLst>
                                          <p:attrName>ppt_w</p:attrName>
                                        </p:attrNameLst>
                                      </p:cBhvr>
                                      <p:tavLst>
                                        <p:tav tm="0">
                                          <p:val>
                                            <p:fltVal val="0"/>
                                          </p:val>
                                        </p:tav>
                                        <p:tav tm="100000">
                                          <p:val>
                                            <p:strVal val="#ppt_w"/>
                                          </p:val>
                                        </p:tav>
                                      </p:tavLst>
                                    </p:anim>
                                    <p:anim calcmode="lin" valueType="num">
                                      <p:cBhvr>
                                        <p:cTn id="114" dur="500" fill="hold"/>
                                        <p:tgtEl>
                                          <p:spTgt spid="17549"/>
                                        </p:tgtEl>
                                        <p:attrNameLst>
                                          <p:attrName>ppt_h</p:attrName>
                                        </p:attrNameLst>
                                      </p:cBhvr>
                                      <p:tavLst>
                                        <p:tav tm="0">
                                          <p:val>
                                            <p:fltVal val="0"/>
                                          </p:val>
                                        </p:tav>
                                        <p:tav tm="100000">
                                          <p:val>
                                            <p:strVal val="#ppt_h"/>
                                          </p:val>
                                        </p:tav>
                                      </p:tavLst>
                                    </p:anim>
                                    <p:animEffect transition="in" filter="fade">
                                      <p:cBhvr>
                                        <p:cTn id="115" dur="500"/>
                                        <p:tgtEl>
                                          <p:spTgt spid="17549"/>
                                        </p:tgtEl>
                                      </p:cBhvr>
                                    </p:animEffect>
                                  </p:childTnLst>
                                </p:cTn>
                              </p:par>
                              <p:par>
                                <p:cTn id="116" presetID="22" presetClass="entr" presetSubtype="4" fill="hold" nodeType="withEffect">
                                  <p:stCondLst>
                                    <p:cond delay="0"/>
                                  </p:stCondLst>
                                  <p:childTnLst>
                                    <p:set>
                                      <p:cBhvr>
                                        <p:cTn id="117" dur="1" fill="hold">
                                          <p:stCondLst>
                                            <p:cond delay="0"/>
                                          </p:stCondLst>
                                        </p:cTn>
                                        <p:tgtEl>
                                          <p:spTgt spid="17544"/>
                                        </p:tgtEl>
                                        <p:attrNameLst>
                                          <p:attrName>style.visibility</p:attrName>
                                        </p:attrNameLst>
                                      </p:cBhvr>
                                      <p:to>
                                        <p:strVal val="visible"/>
                                      </p:to>
                                    </p:set>
                                    <p:animEffect transition="in" filter="wipe(down)">
                                      <p:cBhvr>
                                        <p:cTn id="118" dur="3000"/>
                                        <p:tgtEl>
                                          <p:spTgt spid="17544"/>
                                        </p:tgtEl>
                                      </p:cBhvr>
                                    </p:animEffect>
                                  </p:childTnLst>
                                </p:cTn>
                              </p:par>
                            </p:childTnLst>
                          </p:cTn>
                        </p:par>
                        <p:par>
                          <p:cTn id="119" fill="hold" nodeType="afterGroup">
                            <p:stCondLst>
                              <p:cond delay="18800"/>
                            </p:stCondLst>
                            <p:childTnLst>
                              <p:par>
                                <p:cTn id="120" presetID="5" presetClass="entr" presetSubtype="10" repeatCount="indefinite" fill="hold" grpId="0" nodeType="afterEffect">
                                  <p:stCondLst>
                                    <p:cond delay="0"/>
                                  </p:stCondLst>
                                  <p:childTnLst>
                                    <p:set>
                                      <p:cBhvr>
                                        <p:cTn id="121" dur="1" fill="hold">
                                          <p:stCondLst>
                                            <p:cond delay="0"/>
                                          </p:stCondLst>
                                        </p:cTn>
                                        <p:tgtEl>
                                          <p:spTgt spid="17555"/>
                                        </p:tgtEl>
                                        <p:attrNameLst>
                                          <p:attrName>style.visibility</p:attrName>
                                        </p:attrNameLst>
                                      </p:cBhvr>
                                      <p:to>
                                        <p:strVal val="visible"/>
                                      </p:to>
                                    </p:set>
                                    <p:animEffect transition="in" filter="checkerboard(across)">
                                      <p:cBhvr>
                                        <p:cTn id="122" dur="1000"/>
                                        <p:tgtEl>
                                          <p:spTgt spid="17555"/>
                                        </p:tgtEl>
                                      </p:cBhvr>
                                    </p:animEffect>
                                  </p:childTnLst>
                                </p:cTn>
                              </p:par>
                              <p:par>
                                <p:cTn id="123" presetID="22" presetClass="entr" presetSubtype="4" fill="hold" grpId="0" nodeType="withEffect">
                                  <p:stCondLst>
                                    <p:cond delay="0"/>
                                  </p:stCondLst>
                                  <p:childTnLst>
                                    <p:set>
                                      <p:cBhvr>
                                        <p:cTn id="124" dur="1" fill="hold">
                                          <p:stCondLst>
                                            <p:cond delay="0"/>
                                          </p:stCondLst>
                                        </p:cTn>
                                        <p:tgtEl>
                                          <p:spTgt spid="17563"/>
                                        </p:tgtEl>
                                        <p:attrNameLst>
                                          <p:attrName>style.visibility</p:attrName>
                                        </p:attrNameLst>
                                      </p:cBhvr>
                                      <p:to>
                                        <p:strVal val="visible"/>
                                      </p:to>
                                    </p:set>
                                    <p:animEffect transition="in" filter="wipe(down)">
                                      <p:cBhvr>
                                        <p:cTn id="125" dur="1000"/>
                                        <p:tgtEl>
                                          <p:spTgt spid="17563"/>
                                        </p:tgtEl>
                                      </p:cBhvr>
                                    </p:animEffect>
                                  </p:childTnLst>
                                </p:cTn>
                              </p:par>
                              <p:par>
                                <p:cTn id="126" presetID="29" presetClass="entr" presetSubtype="0" fill="hold" nodeType="withEffect">
                                  <p:stCondLst>
                                    <p:cond delay="0"/>
                                  </p:stCondLst>
                                  <p:childTnLst>
                                    <p:set>
                                      <p:cBhvr>
                                        <p:cTn id="127" dur="1" fill="hold">
                                          <p:stCondLst>
                                            <p:cond delay="0"/>
                                          </p:stCondLst>
                                        </p:cTn>
                                        <p:tgtEl>
                                          <p:spTgt spid="17415"/>
                                        </p:tgtEl>
                                        <p:attrNameLst>
                                          <p:attrName>style.visibility</p:attrName>
                                        </p:attrNameLst>
                                      </p:cBhvr>
                                      <p:to>
                                        <p:strVal val="visible"/>
                                      </p:to>
                                    </p:set>
                                    <p:anim calcmode="lin" valueType="num">
                                      <p:cBhvr>
                                        <p:cTn id="128" dur="2000" fill="hold"/>
                                        <p:tgtEl>
                                          <p:spTgt spid="17415"/>
                                        </p:tgtEl>
                                        <p:attrNameLst>
                                          <p:attrName>ppt_x</p:attrName>
                                        </p:attrNameLst>
                                      </p:cBhvr>
                                      <p:tavLst>
                                        <p:tav tm="0">
                                          <p:val>
                                            <p:strVal val="#ppt_x-.2"/>
                                          </p:val>
                                        </p:tav>
                                        <p:tav tm="100000">
                                          <p:val>
                                            <p:strVal val="#ppt_x"/>
                                          </p:val>
                                        </p:tav>
                                      </p:tavLst>
                                    </p:anim>
                                    <p:anim calcmode="lin" valueType="num">
                                      <p:cBhvr>
                                        <p:cTn id="129" dur="2000" fill="hold"/>
                                        <p:tgtEl>
                                          <p:spTgt spid="17415"/>
                                        </p:tgtEl>
                                        <p:attrNameLst>
                                          <p:attrName>ppt_y</p:attrName>
                                        </p:attrNameLst>
                                      </p:cBhvr>
                                      <p:tavLst>
                                        <p:tav tm="0">
                                          <p:val>
                                            <p:strVal val="#ppt_y"/>
                                          </p:val>
                                        </p:tav>
                                        <p:tav tm="100000">
                                          <p:val>
                                            <p:strVal val="#ppt_y"/>
                                          </p:val>
                                        </p:tav>
                                      </p:tavLst>
                                    </p:anim>
                                    <p:animEffect transition="in" filter="wipe(right)" prLst="gradientSize: 0.1">
                                      <p:cBhvr>
                                        <p:cTn id="130" dur="2000"/>
                                        <p:tgtEl>
                                          <p:spTgt spid="17415"/>
                                        </p:tgtEl>
                                      </p:cBhvr>
                                    </p:animEffect>
                                  </p:childTnLst>
                                </p:cTn>
                              </p:par>
                            </p:childTnLst>
                          </p:cTn>
                        </p:par>
                        <p:par>
                          <p:cTn id="131" fill="hold" nodeType="afterGroup">
                            <p:stCondLst>
                              <p:cond delay="20800"/>
                            </p:stCondLst>
                            <p:childTnLst>
                              <p:par>
                                <p:cTn id="132" presetID="22" presetClass="entr" presetSubtype="4" fill="hold" nodeType="afterEffect">
                                  <p:stCondLst>
                                    <p:cond delay="0"/>
                                  </p:stCondLst>
                                  <p:childTnLst>
                                    <p:set>
                                      <p:cBhvr>
                                        <p:cTn id="133" dur="1" fill="hold">
                                          <p:stCondLst>
                                            <p:cond delay="0"/>
                                          </p:stCondLst>
                                        </p:cTn>
                                        <p:tgtEl>
                                          <p:spTgt spid="17545"/>
                                        </p:tgtEl>
                                        <p:attrNameLst>
                                          <p:attrName>style.visibility</p:attrName>
                                        </p:attrNameLst>
                                      </p:cBhvr>
                                      <p:to>
                                        <p:strVal val="visible"/>
                                      </p:to>
                                    </p:set>
                                    <p:animEffect transition="in" filter="wipe(down)">
                                      <p:cBhvr>
                                        <p:cTn id="134" dur="500"/>
                                        <p:tgtEl>
                                          <p:spTgt spid="17545"/>
                                        </p:tgtEl>
                                      </p:cBhvr>
                                    </p:animEffect>
                                  </p:childTnLst>
                                </p:cTn>
                              </p:par>
                            </p:childTnLst>
                          </p:cTn>
                        </p:par>
                        <p:par>
                          <p:cTn id="135" fill="hold" nodeType="afterGroup">
                            <p:stCondLst>
                              <p:cond delay="21300"/>
                            </p:stCondLst>
                            <p:childTnLst>
                              <p:par>
                                <p:cTn id="136" presetID="5" presetClass="entr" presetSubtype="10" repeatCount="indefinite" fill="hold" grpId="0" nodeType="afterEffect">
                                  <p:stCondLst>
                                    <p:cond delay="0"/>
                                  </p:stCondLst>
                                  <p:childTnLst>
                                    <p:set>
                                      <p:cBhvr>
                                        <p:cTn id="137" dur="1" fill="hold">
                                          <p:stCondLst>
                                            <p:cond delay="0"/>
                                          </p:stCondLst>
                                        </p:cTn>
                                        <p:tgtEl>
                                          <p:spTgt spid="17556"/>
                                        </p:tgtEl>
                                        <p:attrNameLst>
                                          <p:attrName>style.visibility</p:attrName>
                                        </p:attrNameLst>
                                      </p:cBhvr>
                                      <p:to>
                                        <p:strVal val="visible"/>
                                      </p:to>
                                    </p:set>
                                    <p:animEffect transition="in" filter="checkerboard(across)">
                                      <p:cBhvr>
                                        <p:cTn id="138" dur="1000"/>
                                        <p:tgtEl>
                                          <p:spTgt spid="17556"/>
                                        </p:tgtEl>
                                      </p:cBhvr>
                                    </p:animEffect>
                                  </p:childTnLst>
                                </p:cTn>
                              </p:par>
                              <p:par>
                                <p:cTn id="139" presetID="16" presetClass="entr" presetSubtype="26" fill="hold" grpId="0" nodeType="withEffect">
                                  <p:stCondLst>
                                    <p:cond delay="0"/>
                                  </p:stCondLst>
                                  <p:childTnLst>
                                    <p:set>
                                      <p:cBhvr>
                                        <p:cTn id="140" dur="1" fill="hold">
                                          <p:stCondLst>
                                            <p:cond delay="0"/>
                                          </p:stCondLst>
                                        </p:cTn>
                                        <p:tgtEl>
                                          <p:spTgt spid="17564"/>
                                        </p:tgtEl>
                                        <p:attrNameLst>
                                          <p:attrName>style.visibility</p:attrName>
                                        </p:attrNameLst>
                                      </p:cBhvr>
                                      <p:to>
                                        <p:strVal val="visible"/>
                                      </p:to>
                                    </p:set>
                                    <p:animEffect transition="in" filter="barn(inHorizontal)">
                                      <p:cBhvr>
                                        <p:cTn id="141" dur="1000"/>
                                        <p:tgtEl>
                                          <p:spTgt spid="17564"/>
                                        </p:tgtEl>
                                      </p:cBhvr>
                                    </p:animEffect>
                                  </p:childTnLst>
                                </p:cTn>
                              </p:par>
                              <p:par>
                                <p:cTn id="142" presetID="29" presetClass="entr" presetSubtype="0" fill="hold" nodeType="withEffect">
                                  <p:stCondLst>
                                    <p:cond delay="0"/>
                                  </p:stCondLst>
                                  <p:childTnLst>
                                    <p:set>
                                      <p:cBhvr>
                                        <p:cTn id="143" dur="1" fill="hold">
                                          <p:stCondLst>
                                            <p:cond delay="0"/>
                                          </p:stCondLst>
                                        </p:cTn>
                                        <p:tgtEl>
                                          <p:spTgt spid="17410"/>
                                        </p:tgtEl>
                                        <p:attrNameLst>
                                          <p:attrName>style.visibility</p:attrName>
                                        </p:attrNameLst>
                                      </p:cBhvr>
                                      <p:to>
                                        <p:strVal val="visible"/>
                                      </p:to>
                                    </p:set>
                                    <p:anim calcmode="lin" valueType="num">
                                      <p:cBhvr>
                                        <p:cTn id="144" dur="1000" fill="hold"/>
                                        <p:tgtEl>
                                          <p:spTgt spid="17410"/>
                                        </p:tgtEl>
                                        <p:attrNameLst>
                                          <p:attrName>ppt_x</p:attrName>
                                        </p:attrNameLst>
                                      </p:cBhvr>
                                      <p:tavLst>
                                        <p:tav tm="0">
                                          <p:val>
                                            <p:strVal val="#ppt_x-.2"/>
                                          </p:val>
                                        </p:tav>
                                        <p:tav tm="100000">
                                          <p:val>
                                            <p:strVal val="#ppt_x"/>
                                          </p:val>
                                        </p:tav>
                                      </p:tavLst>
                                    </p:anim>
                                    <p:anim calcmode="lin" valueType="num">
                                      <p:cBhvr>
                                        <p:cTn id="145" dur="1000" fill="hold"/>
                                        <p:tgtEl>
                                          <p:spTgt spid="17410"/>
                                        </p:tgtEl>
                                        <p:attrNameLst>
                                          <p:attrName>ppt_y</p:attrName>
                                        </p:attrNameLst>
                                      </p:cBhvr>
                                      <p:tavLst>
                                        <p:tav tm="0">
                                          <p:val>
                                            <p:strVal val="#ppt_y"/>
                                          </p:val>
                                        </p:tav>
                                        <p:tav tm="100000">
                                          <p:val>
                                            <p:strVal val="#ppt_y"/>
                                          </p:val>
                                        </p:tav>
                                      </p:tavLst>
                                    </p:anim>
                                    <p:animEffect transition="in" filter="wipe(right)" prLst="gradientSize: 0.1">
                                      <p:cBhvr>
                                        <p:cTn id="146" dur="1000"/>
                                        <p:tgtEl>
                                          <p:spTgt spid="17410"/>
                                        </p:tgtEl>
                                      </p:cBhvr>
                                    </p:animEffect>
                                  </p:childTnLst>
                                </p:cTn>
                              </p:par>
                              <p:par>
                                <p:cTn id="147" presetID="53" presetClass="entr" presetSubtype="0" fill="hold" grpId="0" nodeType="withEffect">
                                  <p:stCondLst>
                                    <p:cond delay="0"/>
                                  </p:stCondLst>
                                  <p:iterate type="lt">
                                    <p:tmPct val="0"/>
                                  </p:iterate>
                                  <p:childTnLst>
                                    <p:set>
                                      <p:cBhvr>
                                        <p:cTn id="148" dur="1" fill="hold">
                                          <p:stCondLst>
                                            <p:cond delay="0"/>
                                          </p:stCondLst>
                                        </p:cTn>
                                        <p:tgtEl>
                                          <p:spTgt spid="17550"/>
                                        </p:tgtEl>
                                        <p:attrNameLst>
                                          <p:attrName>style.visibility</p:attrName>
                                        </p:attrNameLst>
                                      </p:cBhvr>
                                      <p:to>
                                        <p:strVal val="visible"/>
                                      </p:to>
                                    </p:set>
                                    <p:anim calcmode="lin" valueType="num">
                                      <p:cBhvr>
                                        <p:cTn id="149" dur="500" fill="hold"/>
                                        <p:tgtEl>
                                          <p:spTgt spid="17550"/>
                                        </p:tgtEl>
                                        <p:attrNameLst>
                                          <p:attrName>ppt_w</p:attrName>
                                        </p:attrNameLst>
                                      </p:cBhvr>
                                      <p:tavLst>
                                        <p:tav tm="0">
                                          <p:val>
                                            <p:fltVal val="0"/>
                                          </p:val>
                                        </p:tav>
                                        <p:tav tm="100000">
                                          <p:val>
                                            <p:strVal val="#ppt_w"/>
                                          </p:val>
                                        </p:tav>
                                      </p:tavLst>
                                    </p:anim>
                                    <p:anim calcmode="lin" valueType="num">
                                      <p:cBhvr>
                                        <p:cTn id="150" dur="500" fill="hold"/>
                                        <p:tgtEl>
                                          <p:spTgt spid="17550"/>
                                        </p:tgtEl>
                                        <p:attrNameLst>
                                          <p:attrName>ppt_h</p:attrName>
                                        </p:attrNameLst>
                                      </p:cBhvr>
                                      <p:tavLst>
                                        <p:tav tm="0">
                                          <p:val>
                                            <p:fltVal val="0"/>
                                          </p:val>
                                        </p:tav>
                                        <p:tav tm="100000">
                                          <p:val>
                                            <p:strVal val="#ppt_h"/>
                                          </p:val>
                                        </p:tav>
                                      </p:tavLst>
                                    </p:anim>
                                    <p:animEffect transition="in" filter="fade">
                                      <p:cBhvr>
                                        <p:cTn id="151" dur="500"/>
                                        <p:tgtEl>
                                          <p:spTgt spid="17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46" grpId="0" animBg="1"/>
      <p:bldP spid="17547" grpId="0"/>
      <p:bldP spid="17547" grpId="1"/>
      <p:bldP spid="17548" grpId="0"/>
      <p:bldP spid="17549" grpId="0" animBg="1"/>
      <p:bldP spid="17550" grpId="0" animBg="1"/>
      <p:bldP spid="17551" grpId="0"/>
      <p:bldP spid="17552" grpId="0" animBg="1"/>
      <p:bldP spid="17553" grpId="0" animBg="1"/>
      <p:bldP spid="17554" grpId="0" animBg="1"/>
      <p:bldP spid="17555" grpId="0" animBg="1"/>
      <p:bldP spid="17556" grpId="0" animBg="1"/>
      <p:bldP spid="17557" grpId="0" animBg="1"/>
      <p:bldP spid="17559" grpId="0"/>
      <p:bldP spid="17560" grpId="0"/>
      <p:bldP spid="17561" grpId="0"/>
      <p:bldP spid="17562" grpId="0"/>
      <p:bldP spid="17563" grpId="0"/>
      <p:bldP spid="17564" grpId="0"/>
      <p:bldP spid="1756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762000"/>
            <a:ext cx="4419600" cy="954107"/>
          </a:xfrm>
          <a:prstGeom prst="rect">
            <a:avLst/>
          </a:prstGeom>
        </p:spPr>
        <p:txBody>
          <a:bodyPr wrap="square">
            <a:spAutoFit/>
          </a:bodyPr>
          <a:lstStyle/>
          <a:p>
            <a:r>
              <a:rPr lang="en-US" b="1" dirty="0" smtClean="0">
                <a:latin typeface="Times New Roman" pitchFamily="18" charset="0"/>
                <a:cs typeface="Times New Roman" pitchFamily="18" charset="0"/>
              </a:rPr>
              <a:t>1. </a:t>
            </a:r>
            <a:r>
              <a:rPr lang="vi-VN" b="1" dirty="0" smtClean="0">
                <a:latin typeface="Times New Roman" pitchFamily="18" charset="0"/>
                <a:cs typeface="Times New Roman" pitchFamily="18" charset="0"/>
              </a:rPr>
              <a:t>Tại </a:t>
            </a:r>
            <a:r>
              <a:rPr lang="vi-VN" b="1" dirty="0">
                <a:latin typeface="Times New Roman" pitchFamily="18" charset="0"/>
                <a:cs typeface="Times New Roman" pitchFamily="18" charset="0"/>
              </a:rPr>
              <a:t>sao phải chế biến dầu mỏ?</a:t>
            </a:r>
          </a:p>
        </p:txBody>
      </p:sp>
      <p:pic>
        <p:nvPicPr>
          <p:cNvPr id="4" name="Picture 5" descr="0034-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533400" cy="587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bwMode="auto">
          <a:xfrm>
            <a:off x="4724400" y="228600"/>
            <a:ext cx="0" cy="6477000"/>
          </a:xfrm>
          <a:prstGeom prst="line">
            <a:avLst/>
          </a:prstGeom>
          <a:ln>
            <a:solidFill>
              <a:srgbClr val="FF0000"/>
            </a:solidFill>
            <a:headEnd type="none" w="med" len="med"/>
            <a:tailEnd type="none" w="med" len="med"/>
          </a:ln>
          <a:extLst/>
        </p:spPr>
        <p:style>
          <a:lnRef idx="3">
            <a:schemeClr val="dk1"/>
          </a:lnRef>
          <a:fillRef idx="0">
            <a:schemeClr val="dk1"/>
          </a:fillRef>
          <a:effectRef idx="2">
            <a:schemeClr val="dk1"/>
          </a:effectRef>
          <a:fontRef idx="minor">
            <a:schemeClr val="tx1"/>
          </a:fontRef>
        </p:style>
      </p:cxnSp>
      <p:sp>
        <p:nvSpPr>
          <p:cNvPr id="7" name="Rectangle 6"/>
          <p:cNvSpPr/>
          <p:nvPr/>
        </p:nvSpPr>
        <p:spPr>
          <a:xfrm>
            <a:off x="4876800" y="685800"/>
            <a:ext cx="3962400" cy="954107"/>
          </a:xfrm>
          <a:prstGeom prst="rect">
            <a:avLst/>
          </a:prstGeom>
        </p:spPr>
        <p:txBody>
          <a:bodyPr wrap="square">
            <a:spAutoFit/>
          </a:bodyPr>
          <a:lstStyle/>
          <a:p>
            <a:r>
              <a:rPr lang="en-US" dirty="0" smtClean="0">
                <a:latin typeface="Times New Roman" pitchFamily="18" charset="0"/>
                <a:cs typeface="Times New Roman" pitchFamily="18" charset="0"/>
              </a:rPr>
              <a:t>1. </a:t>
            </a:r>
            <a:r>
              <a:rPr lang="vi-VN" dirty="0" smtClean="0">
                <a:latin typeface="Times New Roman" pitchFamily="18" charset="0"/>
                <a:cs typeface="Times New Roman" pitchFamily="18" charset="0"/>
              </a:rPr>
              <a:t>Vì </a:t>
            </a:r>
            <a:r>
              <a:rPr lang="vi-VN" dirty="0">
                <a:latin typeface="Times New Roman" pitchFamily="18" charset="0"/>
                <a:cs typeface="Times New Roman" pitchFamily="18" charset="0"/>
              </a:rPr>
              <a:t>dầu mỏ có lẫn nhiều tạp chất.</a:t>
            </a:r>
          </a:p>
        </p:txBody>
      </p:sp>
      <p:sp>
        <p:nvSpPr>
          <p:cNvPr id="8" name="Rectangle 7"/>
          <p:cNvSpPr/>
          <p:nvPr/>
        </p:nvSpPr>
        <p:spPr>
          <a:xfrm>
            <a:off x="228600" y="3124200"/>
            <a:ext cx="4572000" cy="1384995"/>
          </a:xfrm>
          <a:prstGeom prst="rect">
            <a:avLst/>
          </a:prstGeom>
        </p:spPr>
        <p:txBody>
          <a:bodyPr>
            <a:spAutoFit/>
          </a:bodyPr>
          <a:lstStyle/>
          <a:p>
            <a:r>
              <a:rPr lang="en-US" b="1" dirty="0" smtClean="0">
                <a:latin typeface="Times New Roman" pitchFamily="18" charset="0"/>
                <a:cs typeface="Times New Roman" pitchFamily="18" charset="0"/>
              </a:rPr>
              <a:t>3. </a:t>
            </a:r>
            <a:r>
              <a:rPr lang="vi-VN" b="1" dirty="0" smtClean="0">
                <a:latin typeface="Times New Roman" pitchFamily="18" charset="0"/>
                <a:cs typeface="Times New Roman" pitchFamily="18" charset="0"/>
              </a:rPr>
              <a:t>Những </a:t>
            </a:r>
            <a:r>
              <a:rPr lang="vi-VN" b="1" dirty="0">
                <a:latin typeface="Times New Roman" pitchFamily="18" charset="0"/>
                <a:cs typeface="Times New Roman" pitchFamily="18" charset="0"/>
              </a:rPr>
              <a:t>sản phẩm chính thu được khi chế biến dầu mỏ là những sản phẩm nào?</a:t>
            </a:r>
          </a:p>
        </p:txBody>
      </p:sp>
      <p:sp>
        <p:nvSpPr>
          <p:cNvPr id="9" name="Rectangle 8"/>
          <p:cNvSpPr/>
          <p:nvPr/>
        </p:nvSpPr>
        <p:spPr>
          <a:xfrm>
            <a:off x="4800600" y="2743200"/>
            <a:ext cx="4114800" cy="2677656"/>
          </a:xfrm>
          <a:prstGeom prst="rect">
            <a:avLst/>
          </a:prstGeom>
        </p:spPr>
        <p:txBody>
          <a:bodyPr wrap="square">
            <a:spAutoFit/>
          </a:bodyPr>
          <a:lstStyle/>
          <a:p>
            <a:r>
              <a:rPr lang="en-US" dirty="0" smtClean="0">
                <a:latin typeface="Times New Roman" pitchFamily="18" charset="0"/>
                <a:cs typeface="Times New Roman" pitchFamily="18" charset="0"/>
              </a:rPr>
              <a:t>3. </a:t>
            </a:r>
            <a:r>
              <a:rPr lang="vi-VN" dirty="0" smtClean="0">
                <a:latin typeface="Times New Roman" pitchFamily="18" charset="0"/>
                <a:cs typeface="Times New Roman" pitchFamily="18" charset="0"/>
              </a:rPr>
              <a:t>Sản phẩm: Khí </a:t>
            </a:r>
            <a:r>
              <a:rPr lang="vi-VN" dirty="0">
                <a:latin typeface="Times New Roman" pitchFamily="18" charset="0"/>
                <a:cs typeface="Times New Roman" pitchFamily="18" charset="0"/>
              </a:rPr>
              <a:t>đốt, xăng, dầu thắp, dầu điezen, dầu mazut, nhựa đường</a:t>
            </a:r>
            <a:r>
              <a:rPr lang="vi-VN"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Dựa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nhiệt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độ</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sôi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bay </a:t>
            </a:r>
            <a:r>
              <a:rPr lang="en-US" dirty="0" err="1" smtClean="0">
                <a:latin typeface="Times New Roman" pitchFamily="18" charset="0"/>
                <a:cs typeface="Times New Roman" pitchFamily="18" charset="0"/>
              </a:rPr>
              <a:t>hơi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nhau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thành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phần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dầu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mỏ</a:t>
            </a:r>
            <a:r>
              <a:rPr lang="en-US" dirty="0" smtClean="0">
                <a:latin typeface="Times New Roman" pitchFamily="18" charset="0"/>
                <a:cs typeface="Times New Roman" pitchFamily="18" charset="0"/>
              </a:rPr>
              <a:t> </a:t>
            </a:r>
            <a:r>
              <a:rPr lang="vi-VN"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 </a:t>
            </a:r>
            <a:endParaRPr lang="vi-VN" dirty="0">
              <a:latin typeface="Times New Roman" pitchFamily="18" charset="0"/>
              <a:cs typeface="Times New Roman" pitchFamily="18" charset="0"/>
            </a:endParaRPr>
          </a:p>
        </p:txBody>
      </p:sp>
      <p:sp>
        <p:nvSpPr>
          <p:cNvPr id="10" name="Rectangle 9"/>
          <p:cNvSpPr/>
          <p:nvPr/>
        </p:nvSpPr>
        <p:spPr>
          <a:xfrm>
            <a:off x="228600" y="1676400"/>
            <a:ext cx="4419600" cy="1384995"/>
          </a:xfrm>
          <a:prstGeom prst="rect">
            <a:avLst/>
          </a:prstGeom>
        </p:spPr>
        <p:txBody>
          <a:bodyPr wrap="square">
            <a:spAutoFit/>
          </a:bodyPr>
          <a:lstStyle/>
          <a:p>
            <a:r>
              <a:rPr lang="en-US" b="1" dirty="0" smtClean="0">
                <a:latin typeface="Times New Roman" pitchFamily="18" charset="0"/>
                <a:cs typeface="Times New Roman" pitchFamily="18" charset="0"/>
              </a:rPr>
              <a:t>2. </a:t>
            </a:r>
            <a:r>
              <a:rPr lang="vi-VN" b="1" dirty="0" smtClean="0">
                <a:latin typeface="Times New Roman" pitchFamily="18" charset="0"/>
                <a:cs typeface="Times New Roman" pitchFamily="18" charset="0"/>
              </a:rPr>
              <a:t>Dầu mỏ được chế biến như thế nào? (Bằng p</a:t>
            </a:r>
            <a:r>
              <a:rPr lang="en-US" b="1" dirty="0" err="1" smtClean="0">
                <a:latin typeface="Times New Roman" pitchFamily="18" charset="0"/>
                <a:cs typeface="Times New Roman" pitchFamily="18" charset="0"/>
              </a:rPr>
              <a:t>hương</a:t>
            </a:r>
            <a:r>
              <a:rPr lang="en-US" b="1" dirty="0" smtClean="0">
                <a:latin typeface="Times New Roman" pitchFamily="18" charset="0"/>
                <a:cs typeface="Times New Roman" pitchFamily="18" charset="0"/>
              </a:rPr>
              <a:t> </a:t>
            </a:r>
            <a:r>
              <a:rPr lang="vi-VN" b="1" dirty="0" smtClean="0">
                <a:latin typeface="Times New Roman" pitchFamily="18" charset="0"/>
                <a:cs typeface="Times New Roman" pitchFamily="18" charset="0"/>
              </a:rPr>
              <a:t>p</a:t>
            </a:r>
            <a:r>
              <a:rPr lang="en-US" b="1" dirty="0" err="1" smtClean="0">
                <a:latin typeface="Times New Roman" pitchFamily="18" charset="0"/>
                <a:cs typeface="Times New Roman" pitchFamily="18" charset="0"/>
              </a:rPr>
              <a:t>háp</a:t>
            </a:r>
            <a:r>
              <a:rPr lang="vi-VN" b="1" dirty="0" smtClean="0">
                <a:latin typeface="Times New Roman" pitchFamily="18" charset="0"/>
                <a:cs typeface="Times New Roman" pitchFamily="18" charset="0"/>
              </a:rPr>
              <a:t> nào?)</a:t>
            </a:r>
            <a:endParaRPr lang="vi-VN" b="1" dirty="0">
              <a:latin typeface="Times New Roman" pitchFamily="18" charset="0"/>
              <a:cs typeface="Times New Roman" pitchFamily="18" charset="0"/>
            </a:endParaRPr>
          </a:p>
        </p:txBody>
      </p:sp>
      <p:sp>
        <p:nvSpPr>
          <p:cNvPr id="11" name="Rectangle 10"/>
          <p:cNvSpPr/>
          <p:nvPr/>
        </p:nvSpPr>
        <p:spPr>
          <a:xfrm>
            <a:off x="4800600" y="1752600"/>
            <a:ext cx="3962400" cy="954107"/>
          </a:xfrm>
          <a:prstGeom prst="rect">
            <a:avLst/>
          </a:prstGeom>
        </p:spPr>
        <p:txBody>
          <a:bodyPr wrap="square">
            <a:spAutoFit/>
          </a:bodyPr>
          <a:lstStyle/>
          <a:p>
            <a:r>
              <a:rPr lang="en-US" dirty="0" smtClean="0">
                <a:latin typeface="Times New Roman" pitchFamily="18" charset="0"/>
                <a:cs typeface="Times New Roman" pitchFamily="18" charset="0"/>
              </a:rPr>
              <a:t>2. </a:t>
            </a:r>
            <a:r>
              <a:rPr lang="vi-VN" dirty="0" smtClean="0">
                <a:latin typeface="Times New Roman" pitchFamily="18" charset="0"/>
                <a:cs typeface="Times New Roman" pitchFamily="18" charset="0"/>
              </a:rPr>
              <a:t>Bằng phương pháp chưng cất.</a:t>
            </a:r>
            <a:endParaRPr lang="vi-VN" dirty="0">
              <a:latin typeface="Times New Roman" pitchFamily="18" charset="0"/>
              <a:cs typeface="Times New Roman" pitchFamily="18" charset="0"/>
            </a:endParaRPr>
          </a:p>
        </p:txBody>
      </p:sp>
      <p:sp>
        <p:nvSpPr>
          <p:cNvPr id="12" name="Rectangle 11"/>
          <p:cNvSpPr/>
          <p:nvPr/>
        </p:nvSpPr>
        <p:spPr>
          <a:xfrm>
            <a:off x="228600" y="5105400"/>
            <a:ext cx="4572000" cy="1384995"/>
          </a:xfrm>
          <a:prstGeom prst="rect">
            <a:avLst/>
          </a:prstGeom>
        </p:spPr>
        <p:txBody>
          <a:bodyPr wrap="square">
            <a:spAutoFit/>
          </a:bodyPr>
          <a:lstStyle/>
          <a:p>
            <a:r>
              <a:rPr lang="en-US" b="1" dirty="0" smtClean="0">
                <a:latin typeface="Times New Roman" pitchFamily="18" charset="0"/>
                <a:cs typeface="Times New Roman" pitchFamily="18" charset="0"/>
              </a:rPr>
              <a:t>4. </a:t>
            </a:r>
            <a:r>
              <a:rPr lang="en-US" b="1" dirty="0" err="1" smtClean="0">
                <a:latin typeface="Times New Roman" pitchFamily="18" charset="0"/>
                <a:cs typeface="Times New Roman" pitchFamily="18" charset="0"/>
              </a:rPr>
              <a:t>Hãy</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cho</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biết</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các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phương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pháp</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để</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thu</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được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xăng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từ</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dầu</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mỏ</a:t>
            </a:r>
            <a:r>
              <a:rPr lang="en-US" b="1" dirty="0" smtClean="0">
                <a:latin typeface="Times New Roman" pitchFamily="18" charset="0"/>
                <a:cs typeface="Times New Roman" pitchFamily="18" charset="0"/>
              </a:rPr>
              <a:t> ? </a:t>
            </a:r>
            <a:endParaRPr lang="vi-VN" b="1" dirty="0">
              <a:latin typeface="Times New Roman" pitchFamily="18" charset="0"/>
              <a:cs typeface="Times New Roman" pitchFamily="18" charset="0"/>
            </a:endParaRPr>
          </a:p>
        </p:txBody>
      </p:sp>
      <p:sp>
        <p:nvSpPr>
          <p:cNvPr id="13" name="Rectangle 12"/>
          <p:cNvSpPr/>
          <p:nvPr/>
        </p:nvSpPr>
        <p:spPr>
          <a:xfrm>
            <a:off x="4724400" y="5410200"/>
            <a:ext cx="4114800" cy="954107"/>
          </a:xfrm>
          <a:prstGeom prst="rect">
            <a:avLst/>
          </a:prstGeom>
        </p:spPr>
        <p:txBody>
          <a:bodyPr wrap="square">
            <a:spAutoFit/>
          </a:bodyPr>
          <a:lstStyle/>
          <a:p>
            <a:r>
              <a:rPr lang="en-US" dirty="0" smtClean="0">
                <a:latin typeface="Times New Roman" pitchFamily="18" charset="0"/>
                <a:cs typeface="Times New Roman" pitchFamily="18" charset="0"/>
              </a:rPr>
              <a:t>4. </a:t>
            </a:r>
            <a:r>
              <a:rPr lang="en-US" dirty="0" err="1" smtClean="0">
                <a:latin typeface="Times New Roman" pitchFamily="18" charset="0"/>
                <a:cs typeface="Times New Roman" pitchFamily="18" charset="0"/>
              </a:rPr>
              <a:t>Phương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pháp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Crăckinh</a:t>
            </a:r>
            <a:r>
              <a:rPr lang="en-US" dirty="0" smtClean="0">
                <a:latin typeface="Times New Roman" pitchFamily="18" charset="0"/>
                <a:cs typeface="Times New Roman" pitchFamily="18" charset="0"/>
              </a:rPr>
              <a:t> ( </a:t>
            </a:r>
            <a:r>
              <a:rPr lang="en-US" dirty="0" err="1" smtClean="0">
                <a:latin typeface="Times New Roman" pitchFamily="18" charset="0"/>
                <a:cs typeface="Times New Roman" pitchFamily="18" charset="0"/>
              </a:rPr>
              <a:t>bẻ</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gãy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phân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tử</a:t>
            </a:r>
            <a:r>
              <a:rPr lang="en-US" dirty="0" smtClean="0">
                <a:latin typeface="Times New Roman" pitchFamily="18" charset="0"/>
                <a:cs typeface="Times New Roman" pitchFamily="18" charset="0"/>
              </a:rPr>
              <a:t> )    </a:t>
            </a:r>
            <a:r>
              <a:rPr lang="vi-VN"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 </a:t>
            </a:r>
            <a:endParaRPr lang="vi-VN" dirty="0">
              <a:latin typeface="Times New Roman" pitchFamily="18" charset="0"/>
              <a:cs typeface="Times New Roman" pitchFamily="18" charset="0"/>
            </a:endParaRPr>
          </a:p>
        </p:txBody>
      </p:sp>
    </p:spTree>
    <p:extLst>
      <p:ext uri="{BB962C8B-B14F-4D97-AF65-F5344CB8AC3E}">
        <p14:creationId xmlns:p14="http://schemas.microsoft.com/office/powerpoint/2010/main" val="40173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0" y="572155"/>
            <a:ext cx="8839200" cy="5447645"/>
          </a:xfrm>
          <a:prstGeom prst="rect">
            <a:avLst/>
          </a:prstGeom>
          <a:solidFill>
            <a:schemeClr val="accent6">
              <a:lumMod val="20000"/>
              <a:lumOff val="8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vi-VN" sz="6000" b="0"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vi-VN"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Để chế biến các sản phẩm từ dầu mỏ, ta dùng phương pháp chưng cất.</a:t>
            </a:r>
            <a:endParaRPr kumimoji="0" lang="vi-VN" sz="1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Để </a:t>
            </a:r>
            <a:r>
              <a:rPr kumimoji="0" lang="vi-VN" sz="32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tăng</a:t>
            </a:r>
            <a:r>
              <a:rPr kumimoji="0" lang="vi-VN"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lượng xăng trong quá trình chưng cất, người ta sử dụng phương pháp </a:t>
            </a:r>
            <a:r>
              <a:rPr kumimoji="0" lang="vi-VN" sz="32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Cr</a:t>
            </a:r>
            <a:r>
              <a:rPr lang="en-US" sz="3200" i="1" dirty="0" smtClean="0">
                <a:latin typeface="Times New Roman" pitchFamily="18" charset="0"/>
                <a:ea typeface="Calibri" pitchFamily="34" charset="0"/>
                <a:cs typeface="Times New Roman" pitchFamily="18" charset="0"/>
              </a:rPr>
              <a:t>ă</a:t>
            </a:r>
            <a:r>
              <a:rPr kumimoji="0" lang="vi-VN" sz="32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ckinh</a:t>
            </a:r>
            <a:r>
              <a:rPr kumimoji="0" lang="vi-VN"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a:t>
            </a:r>
            <a:r>
              <a:rPr kumimoji="0" lang="vi-VN" sz="32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bẽ gãy hidrocacbon cao phân tử sang hidrocacbon nhỏ</a:t>
            </a:r>
            <a:r>
              <a:rPr kumimoji="0" lang="vi-VN"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để chế biến dầu nặng ( dầu điazen) thành xăng và các sản phẩm khí có giá trị trong công nghiêp: metan, etilen,..</a:t>
            </a:r>
            <a:endParaRPr kumimoji="0" lang="vi-VN" sz="1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phương pháp hóa học.</a:t>
            </a:r>
            <a:endParaRPr kumimoji="0" lang="vi-VN" sz="1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Phương pháp Crackinh:</a:t>
            </a:r>
            <a:endParaRPr kumimoji="0" lang="vi-VN" sz="4400" b="0" i="0" u="none" strike="noStrike" cap="none" normalizeH="0" baseline="0" dirty="0" smtClean="0">
              <a:ln>
                <a:noFill/>
              </a:ln>
              <a:solidFill>
                <a:schemeClr val="tx1"/>
              </a:solidFill>
              <a:effectLst/>
              <a:latin typeface="Times New Roman" pitchFamily="18" charset="0"/>
              <a:cs typeface="Times New Roman"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836321792"/>
              </p:ext>
            </p:extLst>
          </p:nvPr>
        </p:nvGraphicFramePr>
        <p:xfrm>
          <a:off x="2546350" y="6007100"/>
          <a:ext cx="5322888" cy="533400"/>
        </p:xfrm>
        <a:graphic>
          <a:graphicData uri="http://schemas.openxmlformats.org/presentationml/2006/ole">
            <mc:AlternateContent xmlns:mc="http://schemas.openxmlformats.org/markup-compatibility/2006">
              <mc:Choice xmlns:v="urn:schemas-microsoft-com:vml" Requires="v">
                <p:oleObj spid="_x0000_s39959" name="Equation" r:id="rId3" imgW="2234880" imgH="228600" progId="Equation.DSMT4">
                  <p:embed/>
                </p:oleObj>
              </mc:Choice>
              <mc:Fallback>
                <p:oleObj name="Equation" r:id="rId3" imgW="2234880" imgH="228600" progId="Equation.DSMT4">
                  <p:embed/>
                  <p:pic>
                    <p:nvPicPr>
                      <p:cNvPr id="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6350" y="6007100"/>
                        <a:ext cx="5322888" cy="533400"/>
                      </a:xfrm>
                      <a:prstGeom prst="rect">
                        <a:avLst/>
                      </a:prstGeom>
                      <a:solidFill>
                        <a:srgbClr val="CECEEF"/>
                      </a:solidFill>
                    </p:spPr>
                  </p:pic>
                </p:oleObj>
              </mc:Fallback>
            </mc:AlternateContent>
          </a:graphicData>
        </a:graphic>
      </p:graphicFrame>
      <p:sp>
        <p:nvSpPr>
          <p:cNvPr id="4" name="TextBox 3"/>
          <p:cNvSpPr txBox="1"/>
          <p:nvPr/>
        </p:nvSpPr>
        <p:spPr>
          <a:xfrm>
            <a:off x="3047511" y="76200"/>
            <a:ext cx="3762568" cy="646331"/>
          </a:xfrm>
          <a:prstGeom prst="rect">
            <a:avLst/>
          </a:prstGeom>
          <a:noFill/>
        </p:spPr>
        <p:txBody>
          <a:bodyPr wrap="none" rtlCol="0">
            <a:spAutoFit/>
          </a:bodyPr>
          <a:lstStyle/>
          <a:p>
            <a:r>
              <a:rPr lang="vi-VN" sz="3600" b="1" dirty="0" smtClean="0">
                <a:latin typeface="Times New Roman" pitchFamily="18" charset="0"/>
                <a:cs typeface="Times New Roman" pitchFamily="18" charset="0"/>
              </a:rPr>
              <a:t>Thông tin bổ sung</a:t>
            </a:r>
            <a:endParaRPr lang="vi-VN"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27075098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2"/>
          <p:cNvGrpSpPr>
            <a:grpSpLocks/>
          </p:cNvGrpSpPr>
          <p:nvPr/>
        </p:nvGrpSpPr>
        <p:grpSpPr bwMode="auto">
          <a:xfrm>
            <a:off x="1130300" y="1003300"/>
            <a:ext cx="7553325" cy="3797300"/>
            <a:chOff x="528" y="1400"/>
            <a:chExt cx="4758" cy="2392"/>
          </a:xfrm>
        </p:grpSpPr>
        <p:sp>
          <p:nvSpPr>
            <p:cNvPr id="4156" name="AutoShape 3"/>
            <p:cNvSpPr>
              <a:spLocks noChangeArrowheads="1"/>
            </p:cNvSpPr>
            <p:nvPr/>
          </p:nvSpPr>
          <p:spPr bwMode="auto">
            <a:xfrm>
              <a:off x="1488" y="1870"/>
              <a:ext cx="480" cy="480"/>
            </a:xfrm>
            <a:prstGeom prst="bevel">
              <a:avLst>
                <a:gd name="adj" fmla="val 12500"/>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FFFFFF"/>
                  </a:solidFill>
                  <a:latin typeface="Arial" charset="0"/>
                </a:rPr>
                <a:t>D</a:t>
              </a:r>
            </a:p>
          </p:txBody>
        </p:sp>
        <p:sp>
          <p:nvSpPr>
            <p:cNvPr id="4157" name="AutoShape 4"/>
            <p:cNvSpPr>
              <a:spLocks noChangeArrowheads="1"/>
            </p:cNvSpPr>
            <p:nvPr/>
          </p:nvSpPr>
          <p:spPr bwMode="auto">
            <a:xfrm>
              <a:off x="3384" y="1406"/>
              <a:ext cx="480" cy="480"/>
            </a:xfrm>
            <a:prstGeom prst="bevel">
              <a:avLst>
                <a:gd name="adj" fmla="val 12500"/>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FFFFFF"/>
                  </a:solidFill>
                  <a:latin typeface="Arial" charset="0"/>
                </a:rPr>
                <a:t>G</a:t>
              </a:r>
            </a:p>
          </p:txBody>
        </p:sp>
        <p:sp>
          <p:nvSpPr>
            <p:cNvPr id="4158" name="AutoShape 5"/>
            <p:cNvSpPr>
              <a:spLocks noChangeArrowheads="1"/>
            </p:cNvSpPr>
            <p:nvPr/>
          </p:nvSpPr>
          <p:spPr bwMode="auto">
            <a:xfrm>
              <a:off x="2904" y="1406"/>
              <a:ext cx="480" cy="480"/>
            </a:xfrm>
            <a:prstGeom prst="bevel">
              <a:avLst>
                <a:gd name="adj" fmla="val 12500"/>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FFFFFF"/>
                  </a:solidFill>
                  <a:latin typeface="Arial" charset="0"/>
                </a:rPr>
                <a:t>N</a:t>
              </a:r>
            </a:p>
          </p:txBody>
        </p:sp>
        <p:sp>
          <p:nvSpPr>
            <p:cNvPr id="4159" name="AutoShape 6"/>
            <p:cNvSpPr>
              <a:spLocks noChangeArrowheads="1"/>
            </p:cNvSpPr>
            <p:nvPr/>
          </p:nvSpPr>
          <p:spPr bwMode="auto">
            <a:xfrm>
              <a:off x="2436" y="1406"/>
              <a:ext cx="480" cy="480"/>
            </a:xfrm>
            <a:prstGeom prst="bevel">
              <a:avLst>
                <a:gd name="adj" fmla="val 12500"/>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FFFFFF"/>
                  </a:solidFill>
                  <a:latin typeface="Arial" charset="0"/>
                </a:rPr>
                <a:t>U</a:t>
              </a:r>
            </a:p>
          </p:txBody>
        </p:sp>
        <p:sp>
          <p:nvSpPr>
            <p:cNvPr id="4160" name="AutoShape 7"/>
            <p:cNvSpPr>
              <a:spLocks noChangeArrowheads="1"/>
            </p:cNvSpPr>
            <p:nvPr/>
          </p:nvSpPr>
          <p:spPr bwMode="auto">
            <a:xfrm>
              <a:off x="1968" y="1406"/>
              <a:ext cx="480" cy="480"/>
            </a:xfrm>
            <a:prstGeom prst="bevel">
              <a:avLst>
                <a:gd name="adj" fmla="val 12500"/>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FF0066"/>
                  </a:solidFill>
                  <a:latin typeface="Arial" charset="0"/>
                </a:rPr>
                <a:t>D</a:t>
              </a:r>
            </a:p>
          </p:txBody>
        </p:sp>
        <p:sp>
          <p:nvSpPr>
            <p:cNvPr id="4161" name="AutoShape 8"/>
            <p:cNvSpPr>
              <a:spLocks noChangeArrowheads="1"/>
            </p:cNvSpPr>
            <p:nvPr/>
          </p:nvSpPr>
          <p:spPr bwMode="auto">
            <a:xfrm>
              <a:off x="4802" y="2342"/>
              <a:ext cx="480" cy="480"/>
            </a:xfrm>
            <a:prstGeom prst="bevel">
              <a:avLst>
                <a:gd name="adj" fmla="val 12500"/>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solidFill>
                    <a:srgbClr val="FFFFFF"/>
                  </a:solidFill>
                  <a:latin typeface="Arial" charset="0"/>
                </a:rPr>
                <a:t>N</a:t>
              </a:r>
            </a:p>
          </p:txBody>
        </p:sp>
        <p:sp>
          <p:nvSpPr>
            <p:cNvPr id="4162" name="AutoShape 9"/>
            <p:cNvSpPr>
              <a:spLocks noChangeArrowheads="1"/>
            </p:cNvSpPr>
            <p:nvPr/>
          </p:nvSpPr>
          <p:spPr bwMode="auto">
            <a:xfrm>
              <a:off x="4806" y="1400"/>
              <a:ext cx="480" cy="480"/>
            </a:xfrm>
            <a:prstGeom prst="bevel">
              <a:avLst>
                <a:gd name="adj" fmla="val 12500"/>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FFFFFF"/>
                  </a:solidFill>
                  <a:latin typeface="Arial" charset="0"/>
                </a:rPr>
                <a:t>I</a:t>
              </a:r>
            </a:p>
          </p:txBody>
        </p:sp>
        <p:sp>
          <p:nvSpPr>
            <p:cNvPr id="4163" name="AutoShape 10"/>
            <p:cNvSpPr>
              <a:spLocks noChangeArrowheads="1"/>
            </p:cNvSpPr>
            <p:nvPr/>
          </p:nvSpPr>
          <p:spPr bwMode="auto">
            <a:xfrm>
              <a:off x="4332" y="1400"/>
              <a:ext cx="480" cy="480"/>
            </a:xfrm>
            <a:prstGeom prst="bevel">
              <a:avLst>
                <a:gd name="adj" fmla="val 12500"/>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FFFFFF"/>
                  </a:solidFill>
                  <a:latin typeface=".VnTimeH" pitchFamily="34" charset="0"/>
                </a:rPr>
                <a:t>«</a:t>
              </a:r>
            </a:p>
          </p:txBody>
        </p:sp>
        <p:sp>
          <p:nvSpPr>
            <p:cNvPr id="4164" name="AutoShape 11"/>
            <p:cNvSpPr>
              <a:spLocks noChangeArrowheads="1"/>
            </p:cNvSpPr>
            <p:nvPr/>
          </p:nvSpPr>
          <p:spPr bwMode="auto">
            <a:xfrm>
              <a:off x="3858" y="1400"/>
              <a:ext cx="480" cy="480"/>
            </a:xfrm>
            <a:prstGeom prst="bevel">
              <a:avLst>
                <a:gd name="adj" fmla="val 12500"/>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FFFFFF"/>
                  </a:solidFill>
                  <a:latin typeface="Arial" charset="0"/>
                </a:rPr>
                <a:t>M</a:t>
              </a:r>
            </a:p>
          </p:txBody>
        </p:sp>
        <p:sp>
          <p:nvSpPr>
            <p:cNvPr id="4165" name="AutoShape 12"/>
            <p:cNvSpPr>
              <a:spLocks noChangeArrowheads="1"/>
            </p:cNvSpPr>
            <p:nvPr/>
          </p:nvSpPr>
          <p:spPr bwMode="auto">
            <a:xfrm>
              <a:off x="3384" y="1868"/>
              <a:ext cx="480" cy="480"/>
            </a:xfrm>
            <a:prstGeom prst="bevel">
              <a:avLst>
                <a:gd name="adj" fmla="val 12500"/>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FFFFFF"/>
                  </a:solidFill>
                  <a:latin typeface="Arial" charset="0"/>
                </a:rPr>
                <a:t>N</a:t>
              </a:r>
            </a:p>
          </p:txBody>
        </p:sp>
        <p:sp>
          <p:nvSpPr>
            <p:cNvPr id="4166" name="AutoShape 13"/>
            <p:cNvSpPr>
              <a:spLocks noChangeArrowheads="1"/>
            </p:cNvSpPr>
            <p:nvPr/>
          </p:nvSpPr>
          <p:spPr bwMode="auto">
            <a:xfrm>
              <a:off x="2904" y="1868"/>
              <a:ext cx="480" cy="480"/>
            </a:xfrm>
            <a:prstGeom prst="bevel">
              <a:avLst>
                <a:gd name="adj" fmla="val 12500"/>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FFFFFF"/>
                  </a:solidFill>
                  <a:latin typeface=".VnTimeH" pitchFamily="34" charset="0"/>
                </a:rPr>
                <a:t>¡</a:t>
              </a:r>
            </a:p>
          </p:txBody>
        </p:sp>
        <p:sp>
          <p:nvSpPr>
            <p:cNvPr id="4167" name="AutoShape 14"/>
            <p:cNvSpPr>
              <a:spLocks noChangeArrowheads="1"/>
            </p:cNvSpPr>
            <p:nvPr/>
          </p:nvSpPr>
          <p:spPr bwMode="auto">
            <a:xfrm>
              <a:off x="2436" y="1868"/>
              <a:ext cx="480" cy="480"/>
            </a:xfrm>
            <a:prstGeom prst="bevel">
              <a:avLst>
                <a:gd name="adj" fmla="val 12500"/>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FFFFFF"/>
                  </a:solidFill>
                  <a:latin typeface="Arial" charset="0"/>
                </a:rPr>
                <a:t>U</a:t>
              </a:r>
            </a:p>
          </p:txBody>
        </p:sp>
        <p:sp>
          <p:nvSpPr>
            <p:cNvPr id="4168" name="AutoShape 15"/>
            <p:cNvSpPr>
              <a:spLocks noChangeArrowheads="1"/>
            </p:cNvSpPr>
            <p:nvPr/>
          </p:nvSpPr>
          <p:spPr bwMode="auto">
            <a:xfrm>
              <a:off x="1968" y="1868"/>
              <a:ext cx="480" cy="480"/>
            </a:xfrm>
            <a:prstGeom prst="bevel">
              <a:avLst>
                <a:gd name="adj" fmla="val 12500"/>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FF0066"/>
                  </a:solidFill>
                  <a:latin typeface=".VnTimeH" pitchFamily="34" charset="0"/>
                </a:rPr>
                <a:t>Ç</a:t>
              </a:r>
            </a:p>
          </p:txBody>
        </p:sp>
        <p:sp>
          <p:nvSpPr>
            <p:cNvPr id="4169" name="AutoShape 16"/>
            <p:cNvSpPr>
              <a:spLocks noChangeArrowheads="1"/>
            </p:cNvSpPr>
            <p:nvPr/>
          </p:nvSpPr>
          <p:spPr bwMode="auto">
            <a:xfrm>
              <a:off x="2900" y="2348"/>
              <a:ext cx="480" cy="480"/>
            </a:xfrm>
            <a:prstGeom prst="bevel">
              <a:avLst>
                <a:gd name="adj" fmla="val 12500"/>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solidFill>
                    <a:srgbClr val="FFFFFF"/>
                  </a:solidFill>
                  <a:latin typeface="Arial" charset="0"/>
                </a:rPr>
                <a:t>I</a:t>
              </a:r>
            </a:p>
          </p:txBody>
        </p:sp>
        <p:sp>
          <p:nvSpPr>
            <p:cNvPr id="4170" name="AutoShape 17"/>
            <p:cNvSpPr>
              <a:spLocks noChangeArrowheads="1"/>
            </p:cNvSpPr>
            <p:nvPr/>
          </p:nvSpPr>
          <p:spPr bwMode="auto">
            <a:xfrm>
              <a:off x="2420" y="2348"/>
              <a:ext cx="480" cy="480"/>
            </a:xfrm>
            <a:prstGeom prst="bevel">
              <a:avLst>
                <a:gd name="adj" fmla="val 12500"/>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solidFill>
                    <a:srgbClr val="FFFFFF"/>
                  </a:solidFill>
                  <a:latin typeface=".VnTimeH" pitchFamily="34" charset="0"/>
                </a:rPr>
                <a:t>é</a:t>
              </a:r>
            </a:p>
          </p:txBody>
        </p:sp>
        <p:sp>
          <p:nvSpPr>
            <p:cNvPr id="4171" name="AutoShape 18"/>
            <p:cNvSpPr>
              <a:spLocks noChangeArrowheads="1"/>
            </p:cNvSpPr>
            <p:nvPr/>
          </p:nvSpPr>
          <p:spPr bwMode="auto">
            <a:xfrm>
              <a:off x="1952" y="2348"/>
              <a:ext cx="480" cy="480"/>
            </a:xfrm>
            <a:prstGeom prst="bevel">
              <a:avLst>
                <a:gd name="adj" fmla="val 12500"/>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solidFill>
                    <a:srgbClr val="FF0066"/>
                  </a:solidFill>
                  <a:latin typeface="Arial" charset="0"/>
                </a:rPr>
                <a:t>U</a:t>
              </a:r>
            </a:p>
          </p:txBody>
        </p:sp>
        <p:sp>
          <p:nvSpPr>
            <p:cNvPr id="4172" name="AutoShape 19"/>
            <p:cNvSpPr>
              <a:spLocks noChangeArrowheads="1"/>
            </p:cNvSpPr>
            <p:nvPr/>
          </p:nvSpPr>
          <p:spPr bwMode="auto">
            <a:xfrm>
              <a:off x="1476" y="2348"/>
              <a:ext cx="480" cy="480"/>
            </a:xfrm>
            <a:prstGeom prst="bevel">
              <a:avLst>
                <a:gd name="adj" fmla="val 12500"/>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solidFill>
                    <a:srgbClr val="FFFFFF"/>
                  </a:solidFill>
                  <a:latin typeface="Arial" charset="0"/>
                </a:rPr>
                <a:t>M</a:t>
              </a:r>
            </a:p>
          </p:txBody>
        </p:sp>
        <p:sp>
          <p:nvSpPr>
            <p:cNvPr id="4173" name="AutoShape 20"/>
            <p:cNvSpPr>
              <a:spLocks noChangeArrowheads="1"/>
            </p:cNvSpPr>
            <p:nvPr/>
          </p:nvSpPr>
          <p:spPr bwMode="auto">
            <a:xfrm>
              <a:off x="4322" y="2342"/>
              <a:ext cx="480" cy="480"/>
            </a:xfrm>
            <a:prstGeom prst="bevel">
              <a:avLst>
                <a:gd name="adj" fmla="val 12500"/>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solidFill>
                    <a:srgbClr val="FFFFFF"/>
                  </a:solidFill>
                  <a:latin typeface="Arial" charset="0"/>
                </a:rPr>
                <a:t>A</a:t>
              </a:r>
            </a:p>
          </p:txBody>
        </p:sp>
        <p:sp>
          <p:nvSpPr>
            <p:cNvPr id="4174" name="AutoShape 21"/>
            <p:cNvSpPr>
              <a:spLocks noChangeArrowheads="1"/>
            </p:cNvSpPr>
            <p:nvPr/>
          </p:nvSpPr>
          <p:spPr bwMode="auto">
            <a:xfrm>
              <a:off x="3848" y="2342"/>
              <a:ext cx="480" cy="480"/>
            </a:xfrm>
            <a:prstGeom prst="bevel">
              <a:avLst>
                <a:gd name="adj" fmla="val 12500"/>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solidFill>
                    <a:srgbClr val="FFFFFF"/>
                  </a:solidFill>
                  <a:latin typeface="Arial" charset="0"/>
                </a:rPr>
                <a:t>H</a:t>
              </a:r>
            </a:p>
          </p:txBody>
        </p:sp>
        <p:sp>
          <p:nvSpPr>
            <p:cNvPr id="4175" name="AutoShape 22"/>
            <p:cNvSpPr>
              <a:spLocks noChangeArrowheads="1"/>
            </p:cNvSpPr>
            <p:nvPr/>
          </p:nvSpPr>
          <p:spPr bwMode="auto">
            <a:xfrm>
              <a:off x="3374" y="2342"/>
              <a:ext cx="480" cy="480"/>
            </a:xfrm>
            <a:prstGeom prst="bevel">
              <a:avLst>
                <a:gd name="adj" fmla="val 12500"/>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solidFill>
                    <a:srgbClr val="FFFFFF"/>
                  </a:solidFill>
                  <a:latin typeface="Arial" charset="0"/>
                </a:rPr>
                <a:t>T</a:t>
              </a:r>
            </a:p>
          </p:txBody>
        </p:sp>
        <p:sp>
          <p:nvSpPr>
            <p:cNvPr id="4176" name="AutoShape 23"/>
            <p:cNvSpPr>
              <a:spLocks noChangeArrowheads="1"/>
            </p:cNvSpPr>
            <p:nvPr/>
          </p:nvSpPr>
          <p:spPr bwMode="auto">
            <a:xfrm>
              <a:off x="1944" y="2828"/>
              <a:ext cx="480" cy="480"/>
            </a:xfrm>
            <a:prstGeom prst="bevel">
              <a:avLst>
                <a:gd name="adj" fmla="val 12500"/>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solidFill>
                    <a:srgbClr val="FF0066"/>
                  </a:solidFill>
                  <a:latin typeface="Arial" charset="0"/>
                </a:rPr>
                <a:t>M</a:t>
              </a:r>
            </a:p>
          </p:txBody>
        </p:sp>
        <p:sp>
          <p:nvSpPr>
            <p:cNvPr id="4177" name="AutoShape 24"/>
            <p:cNvSpPr>
              <a:spLocks noChangeArrowheads="1"/>
            </p:cNvSpPr>
            <p:nvPr/>
          </p:nvSpPr>
          <p:spPr bwMode="auto">
            <a:xfrm>
              <a:off x="1464" y="2828"/>
              <a:ext cx="480" cy="480"/>
            </a:xfrm>
            <a:prstGeom prst="bevel">
              <a:avLst>
                <a:gd name="adj" fmla="val 12500"/>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solidFill>
                    <a:srgbClr val="FFFFFF"/>
                  </a:solidFill>
                  <a:latin typeface="Arial" charset="0"/>
                </a:rPr>
                <a:t>O</a:t>
              </a:r>
            </a:p>
          </p:txBody>
        </p:sp>
        <p:sp>
          <p:nvSpPr>
            <p:cNvPr id="4178" name="AutoShape 25"/>
            <p:cNvSpPr>
              <a:spLocks noChangeArrowheads="1"/>
            </p:cNvSpPr>
            <p:nvPr/>
          </p:nvSpPr>
          <p:spPr bwMode="auto">
            <a:xfrm>
              <a:off x="996" y="2828"/>
              <a:ext cx="480" cy="480"/>
            </a:xfrm>
            <a:prstGeom prst="bevel">
              <a:avLst>
                <a:gd name="adj" fmla="val 12500"/>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solidFill>
                    <a:srgbClr val="FFFFFF"/>
                  </a:solidFill>
                  <a:latin typeface="Arial" charset="0"/>
                </a:rPr>
                <a:t>R</a:t>
              </a:r>
            </a:p>
          </p:txBody>
        </p:sp>
        <p:sp>
          <p:nvSpPr>
            <p:cNvPr id="4179" name="AutoShape 26"/>
            <p:cNvSpPr>
              <a:spLocks noChangeArrowheads="1"/>
            </p:cNvSpPr>
            <p:nvPr/>
          </p:nvSpPr>
          <p:spPr bwMode="auto">
            <a:xfrm>
              <a:off x="528" y="2828"/>
              <a:ext cx="480" cy="480"/>
            </a:xfrm>
            <a:prstGeom prst="bevel">
              <a:avLst>
                <a:gd name="adj" fmla="val 12500"/>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solidFill>
                    <a:srgbClr val="FFFFFF"/>
                  </a:solidFill>
                  <a:latin typeface="Arial" charset="0"/>
                </a:rPr>
                <a:t>B</a:t>
              </a:r>
            </a:p>
          </p:txBody>
        </p:sp>
        <p:sp>
          <p:nvSpPr>
            <p:cNvPr id="4180" name="AutoShape 27"/>
            <p:cNvSpPr>
              <a:spLocks noChangeArrowheads="1"/>
            </p:cNvSpPr>
            <p:nvPr/>
          </p:nvSpPr>
          <p:spPr bwMode="auto">
            <a:xfrm>
              <a:off x="2902" y="3310"/>
              <a:ext cx="480" cy="480"/>
            </a:xfrm>
            <a:prstGeom prst="bevel">
              <a:avLst>
                <a:gd name="adj" fmla="val 12500"/>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solidFill>
                    <a:srgbClr val="FFFFFF"/>
                  </a:solidFill>
                  <a:latin typeface="Arial" charset="0"/>
                </a:rPr>
                <a:t>G</a:t>
              </a:r>
            </a:p>
          </p:txBody>
        </p:sp>
        <p:sp>
          <p:nvSpPr>
            <p:cNvPr id="4181" name="AutoShape 28"/>
            <p:cNvSpPr>
              <a:spLocks noChangeArrowheads="1"/>
            </p:cNvSpPr>
            <p:nvPr/>
          </p:nvSpPr>
          <p:spPr bwMode="auto">
            <a:xfrm>
              <a:off x="2428" y="3310"/>
              <a:ext cx="480" cy="480"/>
            </a:xfrm>
            <a:prstGeom prst="bevel">
              <a:avLst>
                <a:gd name="adj" fmla="val 12500"/>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solidFill>
                    <a:srgbClr val="FFFFFF"/>
                  </a:solidFill>
                  <a:latin typeface="Arial" charset="0"/>
                </a:rPr>
                <a:t>N </a:t>
              </a:r>
            </a:p>
          </p:txBody>
        </p:sp>
        <p:sp>
          <p:nvSpPr>
            <p:cNvPr id="4182" name="AutoShape 29"/>
            <p:cNvSpPr>
              <a:spLocks noChangeArrowheads="1"/>
            </p:cNvSpPr>
            <p:nvPr/>
          </p:nvSpPr>
          <p:spPr bwMode="auto">
            <a:xfrm>
              <a:off x="1950" y="3312"/>
              <a:ext cx="480" cy="480"/>
            </a:xfrm>
            <a:prstGeom prst="bevel">
              <a:avLst>
                <a:gd name="adj" fmla="val 12500"/>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solidFill>
                    <a:srgbClr val="FF0066"/>
                  </a:solidFill>
                  <a:latin typeface=".VnTimeH" pitchFamily="34" charset="0"/>
                </a:rPr>
                <a:t>á</a:t>
              </a:r>
            </a:p>
          </p:txBody>
        </p:sp>
        <p:sp>
          <p:nvSpPr>
            <p:cNvPr id="4183" name="AutoShape 30"/>
            <p:cNvSpPr>
              <a:spLocks noChangeArrowheads="1"/>
            </p:cNvSpPr>
            <p:nvPr/>
          </p:nvSpPr>
          <p:spPr bwMode="auto">
            <a:xfrm>
              <a:off x="1464" y="3310"/>
              <a:ext cx="480" cy="480"/>
            </a:xfrm>
            <a:prstGeom prst="bevel">
              <a:avLst>
                <a:gd name="adj" fmla="val 12500"/>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solidFill>
                    <a:srgbClr val="FFFFFF"/>
                  </a:solidFill>
                  <a:latin typeface="Arial" charset="0"/>
                </a:rPr>
                <a:t>L</a:t>
              </a:r>
            </a:p>
          </p:txBody>
        </p:sp>
      </p:grpSp>
      <p:grpSp>
        <p:nvGrpSpPr>
          <p:cNvPr id="183327" name="Group 31"/>
          <p:cNvGrpSpPr>
            <a:grpSpLocks/>
          </p:cNvGrpSpPr>
          <p:nvPr/>
        </p:nvGrpSpPr>
        <p:grpSpPr bwMode="auto">
          <a:xfrm>
            <a:off x="3429000" y="1003300"/>
            <a:ext cx="5276850" cy="771525"/>
            <a:chOff x="1968" y="1397"/>
            <a:chExt cx="3324" cy="486"/>
          </a:xfrm>
        </p:grpSpPr>
        <p:sp>
          <p:nvSpPr>
            <p:cNvPr id="4148" name="AutoShape 32"/>
            <p:cNvSpPr>
              <a:spLocks noChangeArrowheads="1"/>
            </p:cNvSpPr>
            <p:nvPr/>
          </p:nvSpPr>
          <p:spPr bwMode="auto">
            <a:xfrm>
              <a:off x="4338" y="1397"/>
              <a:ext cx="480" cy="480"/>
            </a:xfrm>
            <a:prstGeom prst="bevel">
              <a:avLst>
                <a:gd name="adj" fmla="val 125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nvGrpSpPr>
            <p:cNvPr id="4149" name="Group 33"/>
            <p:cNvGrpSpPr>
              <a:grpSpLocks/>
            </p:cNvGrpSpPr>
            <p:nvPr/>
          </p:nvGrpSpPr>
          <p:grpSpPr bwMode="auto">
            <a:xfrm>
              <a:off x="1968" y="1397"/>
              <a:ext cx="3324" cy="486"/>
              <a:chOff x="1968" y="1397"/>
              <a:chExt cx="3324" cy="486"/>
            </a:xfrm>
          </p:grpSpPr>
          <p:sp>
            <p:nvSpPr>
              <p:cNvPr id="4150" name="AutoShape 34"/>
              <p:cNvSpPr>
                <a:spLocks noChangeArrowheads="1"/>
              </p:cNvSpPr>
              <p:nvPr/>
            </p:nvSpPr>
            <p:spPr bwMode="auto">
              <a:xfrm>
                <a:off x="3390" y="1403"/>
                <a:ext cx="480" cy="480"/>
              </a:xfrm>
              <a:prstGeom prst="bevel">
                <a:avLst>
                  <a:gd name="adj" fmla="val 125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4151" name="AutoShape 35"/>
              <p:cNvSpPr>
                <a:spLocks noChangeArrowheads="1"/>
              </p:cNvSpPr>
              <p:nvPr/>
            </p:nvSpPr>
            <p:spPr bwMode="auto">
              <a:xfrm>
                <a:off x="2910" y="1403"/>
                <a:ext cx="480" cy="480"/>
              </a:xfrm>
              <a:prstGeom prst="bevel">
                <a:avLst>
                  <a:gd name="adj" fmla="val 125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4152" name="AutoShape 36"/>
              <p:cNvSpPr>
                <a:spLocks noChangeArrowheads="1"/>
              </p:cNvSpPr>
              <p:nvPr/>
            </p:nvSpPr>
            <p:spPr bwMode="auto">
              <a:xfrm>
                <a:off x="2442" y="1403"/>
                <a:ext cx="480" cy="480"/>
              </a:xfrm>
              <a:prstGeom prst="bevel">
                <a:avLst>
                  <a:gd name="adj" fmla="val 125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4153" name="AutoShape 37"/>
              <p:cNvSpPr>
                <a:spLocks noChangeArrowheads="1"/>
              </p:cNvSpPr>
              <p:nvPr/>
            </p:nvSpPr>
            <p:spPr bwMode="auto">
              <a:xfrm>
                <a:off x="1968" y="1403"/>
                <a:ext cx="480" cy="480"/>
              </a:xfrm>
              <a:prstGeom prst="bevel">
                <a:avLst>
                  <a:gd name="adj" fmla="val 12500"/>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atin typeface="Arial" charset="0"/>
                  </a:rPr>
                  <a:t>?</a:t>
                </a:r>
              </a:p>
            </p:txBody>
          </p:sp>
          <p:sp>
            <p:nvSpPr>
              <p:cNvPr id="4154" name="AutoShape 38"/>
              <p:cNvSpPr>
                <a:spLocks noChangeArrowheads="1"/>
              </p:cNvSpPr>
              <p:nvPr/>
            </p:nvSpPr>
            <p:spPr bwMode="auto">
              <a:xfrm>
                <a:off x="4812" y="1397"/>
                <a:ext cx="480" cy="480"/>
              </a:xfrm>
              <a:prstGeom prst="bevel">
                <a:avLst>
                  <a:gd name="adj" fmla="val 125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4155" name="AutoShape 39"/>
              <p:cNvSpPr>
                <a:spLocks noChangeArrowheads="1"/>
              </p:cNvSpPr>
              <p:nvPr/>
            </p:nvSpPr>
            <p:spPr bwMode="auto">
              <a:xfrm>
                <a:off x="3864" y="1397"/>
                <a:ext cx="480" cy="480"/>
              </a:xfrm>
              <a:prstGeom prst="bevel">
                <a:avLst>
                  <a:gd name="adj" fmla="val 125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grpSp>
      <p:grpSp>
        <p:nvGrpSpPr>
          <p:cNvPr id="183336" name="Group 40"/>
          <p:cNvGrpSpPr>
            <a:grpSpLocks/>
          </p:cNvGrpSpPr>
          <p:nvPr/>
        </p:nvGrpSpPr>
        <p:grpSpPr bwMode="auto">
          <a:xfrm>
            <a:off x="2654300" y="1739900"/>
            <a:ext cx="3771900" cy="771525"/>
            <a:chOff x="864" y="942"/>
            <a:chExt cx="2376" cy="486"/>
          </a:xfrm>
        </p:grpSpPr>
        <p:sp>
          <p:nvSpPr>
            <p:cNvPr id="4143" name="AutoShape 41"/>
            <p:cNvSpPr>
              <a:spLocks noChangeArrowheads="1"/>
            </p:cNvSpPr>
            <p:nvPr/>
          </p:nvSpPr>
          <p:spPr bwMode="auto">
            <a:xfrm>
              <a:off x="864" y="942"/>
              <a:ext cx="480" cy="480"/>
            </a:xfrm>
            <a:prstGeom prst="bevel">
              <a:avLst>
                <a:gd name="adj" fmla="val 125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4144" name="AutoShape 42"/>
            <p:cNvSpPr>
              <a:spLocks noChangeArrowheads="1"/>
            </p:cNvSpPr>
            <p:nvPr/>
          </p:nvSpPr>
          <p:spPr bwMode="auto">
            <a:xfrm>
              <a:off x="2760" y="948"/>
              <a:ext cx="480" cy="480"/>
            </a:xfrm>
            <a:prstGeom prst="bevel">
              <a:avLst>
                <a:gd name="adj" fmla="val 125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4145" name="AutoShape 43"/>
            <p:cNvSpPr>
              <a:spLocks noChangeArrowheads="1"/>
            </p:cNvSpPr>
            <p:nvPr/>
          </p:nvSpPr>
          <p:spPr bwMode="auto">
            <a:xfrm>
              <a:off x="2280" y="948"/>
              <a:ext cx="480" cy="480"/>
            </a:xfrm>
            <a:prstGeom prst="bevel">
              <a:avLst>
                <a:gd name="adj" fmla="val 125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4146" name="AutoShape 44"/>
            <p:cNvSpPr>
              <a:spLocks noChangeArrowheads="1"/>
            </p:cNvSpPr>
            <p:nvPr/>
          </p:nvSpPr>
          <p:spPr bwMode="auto">
            <a:xfrm>
              <a:off x="1812" y="948"/>
              <a:ext cx="480" cy="480"/>
            </a:xfrm>
            <a:prstGeom prst="bevel">
              <a:avLst>
                <a:gd name="adj" fmla="val 125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4147" name="AutoShape 45"/>
            <p:cNvSpPr>
              <a:spLocks noChangeArrowheads="1"/>
            </p:cNvSpPr>
            <p:nvPr/>
          </p:nvSpPr>
          <p:spPr bwMode="auto">
            <a:xfrm>
              <a:off x="1344" y="948"/>
              <a:ext cx="480" cy="480"/>
            </a:xfrm>
            <a:prstGeom prst="bevel">
              <a:avLst>
                <a:gd name="adj" fmla="val 12500"/>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atin typeface="Arial" charset="0"/>
                </a:rPr>
                <a:t>?</a:t>
              </a:r>
            </a:p>
          </p:txBody>
        </p:sp>
      </p:grpSp>
      <p:grpSp>
        <p:nvGrpSpPr>
          <p:cNvPr id="183342" name="Group 46"/>
          <p:cNvGrpSpPr>
            <a:grpSpLocks/>
          </p:cNvGrpSpPr>
          <p:nvPr/>
        </p:nvGrpSpPr>
        <p:grpSpPr bwMode="auto">
          <a:xfrm>
            <a:off x="2628900" y="2501900"/>
            <a:ext cx="6038850" cy="771525"/>
            <a:chOff x="1476" y="2342"/>
            <a:chExt cx="3804" cy="486"/>
          </a:xfrm>
        </p:grpSpPr>
        <p:sp>
          <p:nvSpPr>
            <p:cNvPr id="4135" name="AutoShape 47"/>
            <p:cNvSpPr>
              <a:spLocks noChangeArrowheads="1"/>
            </p:cNvSpPr>
            <p:nvPr/>
          </p:nvSpPr>
          <p:spPr bwMode="auto">
            <a:xfrm>
              <a:off x="4800" y="2342"/>
              <a:ext cx="480" cy="480"/>
            </a:xfrm>
            <a:prstGeom prst="bevel">
              <a:avLst>
                <a:gd name="adj" fmla="val 125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4136" name="AutoShape 48"/>
            <p:cNvSpPr>
              <a:spLocks noChangeArrowheads="1"/>
            </p:cNvSpPr>
            <p:nvPr/>
          </p:nvSpPr>
          <p:spPr bwMode="auto">
            <a:xfrm>
              <a:off x="2898" y="2348"/>
              <a:ext cx="480" cy="480"/>
            </a:xfrm>
            <a:prstGeom prst="bevel">
              <a:avLst>
                <a:gd name="adj" fmla="val 125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4137" name="AutoShape 49"/>
            <p:cNvSpPr>
              <a:spLocks noChangeArrowheads="1"/>
            </p:cNvSpPr>
            <p:nvPr/>
          </p:nvSpPr>
          <p:spPr bwMode="auto">
            <a:xfrm>
              <a:off x="2418" y="2348"/>
              <a:ext cx="480" cy="480"/>
            </a:xfrm>
            <a:prstGeom prst="bevel">
              <a:avLst>
                <a:gd name="adj" fmla="val 125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4138" name="AutoShape 50"/>
            <p:cNvSpPr>
              <a:spLocks noChangeArrowheads="1"/>
            </p:cNvSpPr>
            <p:nvPr/>
          </p:nvSpPr>
          <p:spPr bwMode="auto">
            <a:xfrm>
              <a:off x="1950" y="2348"/>
              <a:ext cx="480" cy="480"/>
            </a:xfrm>
            <a:prstGeom prst="bevel">
              <a:avLst>
                <a:gd name="adj" fmla="val 12500"/>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latin typeface="Arial" charset="0"/>
                </a:rPr>
                <a:t>?</a:t>
              </a:r>
            </a:p>
          </p:txBody>
        </p:sp>
        <p:sp>
          <p:nvSpPr>
            <p:cNvPr id="4139" name="AutoShape 51"/>
            <p:cNvSpPr>
              <a:spLocks noChangeArrowheads="1"/>
            </p:cNvSpPr>
            <p:nvPr/>
          </p:nvSpPr>
          <p:spPr bwMode="auto">
            <a:xfrm>
              <a:off x="1476" y="2348"/>
              <a:ext cx="480" cy="480"/>
            </a:xfrm>
            <a:prstGeom prst="bevel">
              <a:avLst>
                <a:gd name="adj" fmla="val 125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4140" name="AutoShape 52"/>
            <p:cNvSpPr>
              <a:spLocks noChangeArrowheads="1"/>
            </p:cNvSpPr>
            <p:nvPr/>
          </p:nvSpPr>
          <p:spPr bwMode="auto">
            <a:xfrm>
              <a:off x="4320" y="2342"/>
              <a:ext cx="480" cy="480"/>
            </a:xfrm>
            <a:prstGeom prst="bevel">
              <a:avLst>
                <a:gd name="adj" fmla="val 125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4141" name="AutoShape 53"/>
            <p:cNvSpPr>
              <a:spLocks noChangeArrowheads="1"/>
            </p:cNvSpPr>
            <p:nvPr/>
          </p:nvSpPr>
          <p:spPr bwMode="auto">
            <a:xfrm>
              <a:off x="3846" y="2342"/>
              <a:ext cx="480" cy="480"/>
            </a:xfrm>
            <a:prstGeom prst="bevel">
              <a:avLst>
                <a:gd name="adj" fmla="val 125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4142" name="AutoShape 54"/>
            <p:cNvSpPr>
              <a:spLocks noChangeArrowheads="1"/>
            </p:cNvSpPr>
            <p:nvPr/>
          </p:nvSpPr>
          <p:spPr bwMode="auto">
            <a:xfrm>
              <a:off x="3372" y="2342"/>
              <a:ext cx="480" cy="480"/>
            </a:xfrm>
            <a:prstGeom prst="bevel">
              <a:avLst>
                <a:gd name="adj" fmla="val 125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grpSp>
        <p:nvGrpSpPr>
          <p:cNvPr id="183351" name="Group 55"/>
          <p:cNvGrpSpPr>
            <a:grpSpLocks/>
          </p:cNvGrpSpPr>
          <p:nvPr/>
        </p:nvGrpSpPr>
        <p:grpSpPr bwMode="auto">
          <a:xfrm>
            <a:off x="1117600" y="3263900"/>
            <a:ext cx="3009900" cy="762000"/>
            <a:chOff x="408" y="1908"/>
            <a:chExt cx="1896" cy="480"/>
          </a:xfrm>
        </p:grpSpPr>
        <p:sp>
          <p:nvSpPr>
            <p:cNvPr id="4131" name="AutoShape 56"/>
            <p:cNvSpPr>
              <a:spLocks noChangeArrowheads="1"/>
            </p:cNvSpPr>
            <p:nvPr/>
          </p:nvSpPr>
          <p:spPr bwMode="auto">
            <a:xfrm>
              <a:off x="1824" y="1908"/>
              <a:ext cx="480" cy="480"/>
            </a:xfrm>
            <a:prstGeom prst="bevel">
              <a:avLst>
                <a:gd name="adj" fmla="val 12500"/>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a:latin typeface="Arial" charset="0"/>
                </a:rPr>
                <a:t>?</a:t>
              </a:r>
            </a:p>
          </p:txBody>
        </p:sp>
        <p:sp>
          <p:nvSpPr>
            <p:cNvPr id="4132" name="AutoShape 57"/>
            <p:cNvSpPr>
              <a:spLocks noChangeArrowheads="1"/>
            </p:cNvSpPr>
            <p:nvPr/>
          </p:nvSpPr>
          <p:spPr bwMode="auto">
            <a:xfrm>
              <a:off x="1344" y="1908"/>
              <a:ext cx="480" cy="480"/>
            </a:xfrm>
            <a:prstGeom prst="bevel">
              <a:avLst>
                <a:gd name="adj" fmla="val 125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4133" name="AutoShape 58"/>
            <p:cNvSpPr>
              <a:spLocks noChangeArrowheads="1"/>
            </p:cNvSpPr>
            <p:nvPr/>
          </p:nvSpPr>
          <p:spPr bwMode="auto">
            <a:xfrm>
              <a:off x="876" y="1908"/>
              <a:ext cx="480" cy="480"/>
            </a:xfrm>
            <a:prstGeom prst="bevel">
              <a:avLst>
                <a:gd name="adj" fmla="val 125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4134" name="AutoShape 59"/>
            <p:cNvSpPr>
              <a:spLocks noChangeArrowheads="1"/>
            </p:cNvSpPr>
            <p:nvPr/>
          </p:nvSpPr>
          <p:spPr bwMode="auto">
            <a:xfrm>
              <a:off x="408" y="1908"/>
              <a:ext cx="480" cy="480"/>
            </a:xfrm>
            <a:prstGeom prst="bevel">
              <a:avLst>
                <a:gd name="adj" fmla="val 125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grpSp>
        <p:nvGrpSpPr>
          <p:cNvPr id="183356" name="Group 60"/>
          <p:cNvGrpSpPr>
            <a:grpSpLocks/>
          </p:cNvGrpSpPr>
          <p:nvPr/>
        </p:nvGrpSpPr>
        <p:grpSpPr bwMode="auto">
          <a:xfrm>
            <a:off x="2616200" y="4038600"/>
            <a:ext cx="3048000" cy="762000"/>
            <a:chOff x="1464" y="3312"/>
            <a:chExt cx="1920" cy="480"/>
          </a:xfrm>
        </p:grpSpPr>
        <p:sp>
          <p:nvSpPr>
            <p:cNvPr id="4127" name="AutoShape 61"/>
            <p:cNvSpPr>
              <a:spLocks noChangeArrowheads="1"/>
            </p:cNvSpPr>
            <p:nvPr/>
          </p:nvSpPr>
          <p:spPr bwMode="auto">
            <a:xfrm>
              <a:off x="1464" y="3312"/>
              <a:ext cx="480" cy="480"/>
            </a:xfrm>
            <a:prstGeom prst="bevel">
              <a:avLst>
                <a:gd name="adj" fmla="val 125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4128" name="AutoShape 62"/>
            <p:cNvSpPr>
              <a:spLocks noChangeArrowheads="1"/>
            </p:cNvSpPr>
            <p:nvPr/>
          </p:nvSpPr>
          <p:spPr bwMode="auto">
            <a:xfrm>
              <a:off x="2904" y="3312"/>
              <a:ext cx="480" cy="480"/>
            </a:xfrm>
            <a:prstGeom prst="bevel">
              <a:avLst>
                <a:gd name="adj" fmla="val 125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4129" name="AutoShape 63"/>
            <p:cNvSpPr>
              <a:spLocks noChangeArrowheads="1"/>
            </p:cNvSpPr>
            <p:nvPr/>
          </p:nvSpPr>
          <p:spPr bwMode="auto">
            <a:xfrm>
              <a:off x="2424" y="3312"/>
              <a:ext cx="480" cy="480"/>
            </a:xfrm>
            <a:prstGeom prst="bevel">
              <a:avLst>
                <a:gd name="adj" fmla="val 125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4130" name="AutoShape 64"/>
            <p:cNvSpPr>
              <a:spLocks noChangeArrowheads="1"/>
            </p:cNvSpPr>
            <p:nvPr/>
          </p:nvSpPr>
          <p:spPr bwMode="auto">
            <a:xfrm>
              <a:off x="1950" y="3312"/>
              <a:ext cx="480" cy="480"/>
            </a:xfrm>
            <a:prstGeom prst="bevel">
              <a:avLst>
                <a:gd name="adj" fmla="val 12500"/>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a:latin typeface="Arial" charset="0"/>
                </a:rPr>
                <a:t>?</a:t>
              </a:r>
            </a:p>
          </p:txBody>
        </p:sp>
      </p:grpSp>
      <p:grpSp>
        <p:nvGrpSpPr>
          <p:cNvPr id="183361" name="Group 65"/>
          <p:cNvGrpSpPr>
            <a:grpSpLocks/>
          </p:cNvGrpSpPr>
          <p:nvPr/>
        </p:nvGrpSpPr>
        <p:grpSpPr bwMode="auto">
          <a:xfrm>
            <a:off x="3365500" y="990600"/>
            <a:ext cx="800100" cy="3810000"/>
            <a:chOff x="1944" y="1392"/>
            <a:chExt cx="504" cy="2400"/>
          </a:xfrm>
        </p:grpSpPr>
        <p:sp>
          <p:nvSpPr>
            <p:cNvPr id="4122" name="AutoShape 66"/>
            <p:cNvSpPr>
              <a:spLocks noChangeArrowheads="1"/>
            </p:cNvSpPr>
            <p:nvPr/>
          </p:nvSpPr>
          <p:spPr bwMode="auto">
            <a:xfrm>
              <a:off x="1968" y="1392"/>
              <a:ext cx="480" cy="480"/>
            </a:xfrm>
            <a:prstGeom prst="bevel">
              <a:avLst>
                <a:gd name="adj" fmla="val 12500"/>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dirty="0">
                  <a:solidFill>
                    <a:srgbClr val="FF0066"/>
                  </a:solidFill>
                  <a:latin typeface="Arial" charset="0"/>
                </a:rPr>
                <a:t>D</a:t>
              </a:r>
            </a:p>
          </p:txBody>
        </p:sp>
        <p:sp>
          <p:nvSpPr>
            <p:cNvPr id="4123" name="AutoShape 67"/>
            <p:cNvSpPr>
              <a:spLocks noChangeArrowheads="1"/>
            </p:cNvSpPr>
            <p:nvPr/>
          </p:nvSpPr>
          <p:spPr bwMode="auto">
            <a:xfrm>
              <a:off x="1960" y="1872"/>
              <a:ext cx="480" cy="480"/>
            </a:xfrm>
            <a:prstGeom prst="bevel">
              <a:avLst>
                <a:gd name="adj" fmla="val 12500"/>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dirty="0" smtClean="0">
                  <a:solidFill>
                    <a:srgbClr val="FF0066"/>
                  </a:solidFill>
                  <a:latin typeface="Times New Roman" pitchFamily="18" charset="0"/>
                  <a:cs typeface="Times New Roman" pitchFamily="18" charset="0"/>
                </a:rPr>
                <a:t>Ầ</a:t>
              </a:r>
              <a:endParaRPr lang="en-US" sz="2000" dirty="0">
                <a:solidFill>
                  <a:srgbClr val="FF0066"/>
                </a:solidFill>
                <a:latin typeface="Times New Roman" pitchFamily="18" charset="0"/>
                <a:cs typeface="Times New Roman" pitchFamily="18" charset="0"/>
              </a:endParaRPr>
            </a:p>
          </p:txBody>
        </p:sp>
        <p:sp>
          <p:nvSpPr>
            <p:cNvPr id="4124" name="AutoShape 68"/>
            <p:cNvSpPr>
              <a:spLocks noChangeArrowheads="1"/>
            </p:cNvSpPr>
            <p:nvPr/>
          </p:nvSpPr>
          <p:spPr bwMode="auto">
            <a:xfrm>
              <a:off x="1952" y="2352"/>
              <a:ext cx="480" cy="480"/>
            </a:xfrm>
            <a:prstGeom prst="bevel">
              <a:avLst>
                <a:gd name="adj" fmla="val 12500"/>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a:solidFill>
                    <a:srgbClr val="FF0066"/>
                  </a:solidFill>
                  <a:latin typeface="Arial" charset="0"/>
                </a:rPr>
                <a:t>U</a:t>
              </a:r>
            </a:p>
          </p:txBody>
        </p:sp>
        <p:sp>
          <p:nvSpPr>
            <p:cNvPr id="4125" name="AutoShape 69"/>
            <p:cNvSpPr>
              <a:spLocks noChangeArrowheads="1"/>
            </p:cNvSpPr>
            <p:nvPr/>
          </p:nvSpPr>
          <p:spPr bwMode="auto">
            <a:xfrm>
              <a:off x="1952" y="2832"/>
              <a:ext cx="480" cy="480"/>
            </a:xfrm>
            <a:prstGeom prst="bevel">
              <a:avLst>
                <a:gd name="adj" fmla="val 12500"/>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a:solidFill>
                    <a:srgbClr val="FF0066"/>
                  </a:solidFill>
                  <a:latin typeface="Arial" charset="0"/>
                </a:rPr>
                <a:t>M</a:t>
              </a:r>
            </a:p>
          </p:txBody>
        </p:sp>
        <p:sp>
          <p:nvSpPr>
            <p:cNvPr id="4126" name="AutoShape 70"/>
            <p:cNvSpPr>
              <a:spLocks noChangeArrowheads="1"/>
            </p:cNvSpPr>
            <p:nvPr/>
          </p:nvSpPr>
          <p:spPr bwMode="auto">
            <a:xfrm>
              <a:off x="1944" y="3312"/>
              <a:ext cx="480" cy="480"/>
            </a:xfrm>
            <a:prstGeom prst="bevel">
              <a:avLst>
                <a:gd name="adj" fmla="val 12500"/>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dirty="0">
                  <a:solidFill>
                    <a:srgbClr val="FF0066"/>
                  </a:solidFill>
                  <a:latin typeface="Times New Roman" pitchFamily="18" charset="0"/>
                  <a:cs typeface="Times New Roman" pitchFamily="18" charset="0"/>
                </a:rPr>
                <a:t>Ỏ</a:t>
              </a:r>
            </a:p>
          </p:txBody>
        </p:sp>
      </p:grpSp>
      <p:sp>
        <p:nvSpPr>
          <p:cNvPr id="183367" name="Text Box 71"/>
          <p:cNvSpPr txBox="1">
            <a:spLocks noChangeArrowheads="1"/>
          </p:cNvSpPr>
          <p:nvPr/>
        </p:nvSpPr>
        <p:spPr bwMode="auto">
          <a:xfrm>
            <a:off x="304800" y="4953000"/>
            <a:ext cx="85344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a:spcBef>
                <a:spcPct val="50000"/>
              </a:spcBef>
            </a:pPr>
            <a:r>
              <a:rPr lang="en-US" sz="2000" dirty="0" err="1">
                <a:latin typeface="Times New Roman" pitchFamily="18" charset="0"/>
                <a:cs typeface="Times New Roman" pitchFamily="18" charset="0"/>
              </a:rPr>
              <a:t>Câu</a:t>
            </a:r>
            <a:r>
              <a:rPr lang="en-US" sz="2000" dirty="0">
                <a:latin typeface="Times New Roman" pitchFamily="18" charset="0"/>
                <a:cs typeface="Times New Roman" pitchFamily="18" charset="0"/>
              </a:rPr>
              <a:t> 1: (</a:t>
            </a:r>
            <a:r>
              <a:rPr lang="en-US" sz="2000" dirty="0" err="1">
                <a:latin typeface="Times New Roman" pitchFamily="18" charset="0"/>
                <a:cs typeface="Times New Roman" pitchFamily="18" charset="0"/>
              </a:rPr>
              <a:t>Gồm</a:t>
            </a:r>
            <a:r>
              <a:rPr lang="en-US" sz="2000" dirty="0">
                <a:latin typeface="Times New Roman" pitchFamily="18" charset="0"/>
                <a:cs typeface="Times New Roman" pitchFamily="18" charset="0"/>
              </a:rPr>
              <a:t> 7 </a:t>
            </a:r>
            <a:r>
              <a:rPr lang="en-US" sz="2000" dirty="0" err="1">
                <a:latin typeface="Times New Roman" pitchFamily="18" charset="0"/>
                <a:cs typeface="Times New Roman" pitchFamily="18" charset="0"/>
              </a:rPr>
              <a:t>chữ</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Đây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một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trong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những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ứng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dụng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benzene?</a:t>
            </a:r>
            <a:endParaRPr lang="vi-VN" sz="2000" dirty="0">
              <a:latin typeface="Times New Roman" pitchFamily="18" charset="0"/>
              <a:cs typeface="Times New Roman" pitchFamily="18" charset="0"/>
            </a:endParaRPr>
          </a:p>
          <a:p>
            <a:pPr>
              <a:spcBef>
                <a:spcPct val="50000"/>
              </a:spcBef>
            </a:pPr>
            <a:endParaRPr lang="en-US" sz="2000" dirty="0">
              <a:latin typeface="Times New Roman" pitchFamily="18" charset="0"/>
              <a:cs typeface="Times New Roman" pitchFamily="18" charset="0"/>
            </a:endParaRPr>
          </a:p>
        </p:txBody>
      </p:sp>
      <p:sp>
        <p:nvSpPr>
          <p:cNvPr id="183368" name="Text Box 72"/>
          <p:cNvSpPr txBox="1">
            <a:spLocks noChangeArrowheads="1"/>
          </p:cNvSpPr>
          <p:nvPr/>
        </p:nvSpPr>
        <p:spPr bwMode="auto">
          <a:xfrm>
            <a:off x="304800" y="5257800"/>
            <a:ext cx="80772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a:spcBef>
                <a:spcPct val="50000"/>
              </a:spcBef>
            </a:pPr>
            <a:r>
              <a:rPr lang="en-US" sz="2000" dirty="0" err="1">
                <a:latin typeface="Times New Roman" pitchFamily="18" charset="0"/>
                <a:cs typeface="Times New Roman" pitchFamily="18" charset="0"/>
              </a:rPr>
              <a:t>Câu</a:t>
            </a:r>
            <a:r>
              <a:rPr lang="en-US" sz="2000" dirty="0">
                <a:latin typeface="Times New Roman" pitchFamily="18" charset="0"/>
                <a:cs typeface="Times New Roman" pitchFamily="18" charset="0"/>
              </a:rPr>
              <a:t> 2: (</a:t>
            </a:r>
            <a:r>
              <a:rPr lang="en-US" sz="2000" dirty="0" err="1">
                <a:latin typeface="Times New Roman" pitchFamily="18" charset="0"/>
                <a:cs typeface="Times New Roman" pitchFamily="18" charset="0"/>
              </a:rPr>
              <a:t>Gồm</a:t>
            </a:r>
            <a:r>
              <a:rPr lang="en-US" sz="2000" dirty="0">
                <a:latin typeface="Times New Roman" pitchFamily="18" charset="0"/>
                <a:cs typeface="Times New Roman" pitchFamily="18" charset="0"/>
              </a:rPr>
              <a:t> 5 </a:t>
            </a:r>
            <a:r>
              <a:rPr lang="en-US" sz="2000" dirty="0" err="1">
                <a:latin typeface="Times New Roman" pitchFamily="18" charset="0"/>
                <a:cs typeface="Times New Roman" pitchFamily="18" charset="0"/>
              </a:rPr>
              <a:t>chữ</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Benzen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thể</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hòa</a:t>
            </a:r>
            <a:r>
              <a:rPr lang="en-US" sz="2000" dirty="0">
                <a:latin typeface="Times New Roman" pitchFamily="18" charset="0"/>
                <a:cs typeface="Times New Roman" pitchFamily="18" charset="0"/>
              </a:rPr>
              <a:t> tan </a:t>
            </a:r>
            <a:r>
              <a:rPr lang="en-US" sz="2000" dirty="0" err="1">
                <a:latin typeface="Times New Roman" pitchFamily="18" charset="0"/>
                <a:cs typeface="Times New Roman" pitchFamily="18" charset="0"/>
              </a:rPr>
              <a:t>được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này</a:t>
            </a:r>
            <a:endParaRPr lang="vi-VN" sz="2000" dirty="0">
              <a:latin typeface="Times New Roman" pitchFamily="18" charset="0"/>
              <a:cs typeface="Times New Roman" pitchFamily="18" charset="0"/>
            </a:endParaRPr>
          </a:p>
          <a:p>
            <a:pPr>
              <a:spcBef>
                <a:spcPct val="50000"/>
              </a:spcBef>
            </a:pPr>
            <a:endParaRPr lang="en-US" sz="2000" dirty="0">
              <a:latin typeface="Times New Roman" pitchFamily="18" charset="0"/>
              <a:cs typeface="Times New Roman" pitchFamily="18" charset="0"/>
            </a:endParaRPr>
          </a:p>
        </p:txBody>
      </p:sp>
      <p:sp>
        <p:nvSpPr>
          <p:cNvPr id="183369" name="Text Box 73"/>
          <p:cNvSpPr txBox="1">
            <a:spLocks noChangeArrowheads="1"/>
          </p:cNvSpPr>
          <p:nvPr/>
        </p:nvSpPr>
        <p:spPr bwMode="auto">
          <a:xfrm>
            <a:off x="304800" y="5486400"/>
            <a:ext cx="88392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a:spcBef>
                <a:spcPct val="50000"/>
              </a:spcBef>
            </a:pPr>
            <a:r>
              <a:rPr lang="en-US" sz="1800" dirty="0" err="1">
                <a:latin typeface="Times New Roman" pitchFamily="18" charset="0"/>
                <a:cs typeface="Times New Roman" pitchFamily="18" charset="0"/>
              </a:rPr>
              <a:t>Câu</a:t>
            </a:r>
            <a:r>
              <a:rPr lang="en-US" sz="1800" dirty="0">
                <a:latin typeface="Times New Roman" pitchFamily="18" charset="0"/>
                <a:cs typeface="Times New Roman" pitchFamily="18" charset="0"/>
              </a:rPr>
              <a:t> 3: ( </a:t>
            </a:r>
            <a:r>
              <a:rPr lang="en-US" sz="1800" dirty="0" err="1">
                <a:latin typeface="Times New Roman" pitchFamily="18" charset="0"/>
                <a:cs typeface="Times New Roman" pitchFamily="18" charset="0"/>
              </a:rPr>
              <a:t>Gồm</a:t>
            </a:r>
            <a:r>
              <a:rPr lang="en-US" sz="1800" dirty="0">
                <a:latin typeface="Times New Roman" pitchFamily="18" charset="0"/>
                <a:cs typeface="Times New Roman" pitchFamily="18" charset="0"/>
              </a:rPr>
              <a:t> 8 </a:t>
            </a:r>
            <a:r>
              <a:rPr lang="en-US" sz="1800" dirty="0" err="1">
                <a:latin typeface="Times New Roman" pitchFamily="18" charset="0"/>
                <a:cs typeface="Times New Roman" pitchFamily="18" charset="0"/>
              </a:rPr>
              <a:t>chữ</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cái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Đây</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là</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chất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màu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đen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được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sinh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ra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khi</a:t>
            </a:r>
            <a:r>
              <a:rPr lang="en-US" sz="1800" dirty="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benzen</a:t>
            </a:r>
            <a:r>
              <a:rPr lang="en-US" sz="1800" dirty="0" smtClean="0">
                <a:latin typeface="Times New Roman" pitchFamily="18" charset="0"/>
                <a:cs typeface="Times New Roman" pitchFamily="18" charset="0"/>
              </a:rPr>
              <a:t> </a:t>
            </a:r>
            <a:r>
              <a:rPr lang="en-US" sz="1800" dirty="0" err="1">
                <a:latin typeface="Times New Roman" pitchFamily="18" charset="0"/>
                <a:cs typeface="Times New Roman" pitchFamily="18" charset="0"/>
              </a:rPr>
              <a:t>cháy</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trong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không</a:t>
            </a:r>
            <a:r>
              <a:rPr lang="en-US" sz="1800" dirty="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khí</a:t>
            </a:r>
            <a:endParaRPr lang="vi-VN" sz="1800" dirty="0">
              <a:latin typeface="Times New Roman" pitchFamily="18" charset="0"/>
              <a:cs typeface="Times New Roman" pitchFamily="18" charset="0"/>
            </a:endParaRPr>
          </a:p>
          <a:p>
            <a:pPr>
              <a:spcBef>
                <a:spcPct val="50000"/>
              </a:spcBef>
            </a:pPr>
            <a:endParaRPr lang="en-US" sz="1800" dirty="0">
              <a:latin typeface="Times New Roman" pitchFamily="18" charset="0"/>
              <a:cs typeface="Times New Roman" pitchFamily="18" charset="0"/>
            </a:endParaRPr>
          </a:p>
        </p:txBody>
      </p:sp>
      <p:sp>
        <p:nvSpPr>
          <p:cNvPr id="183370" name="Text Box 74"/>
          <p:cNvSpPr txBox="1">
            <a:spLocks noChangeArrowheads="1"/>
          </p:cNvSpPr>
          <p:nvPr/>
        </p:nvSpPr>
        <p:spPr bwMode="auto">
          <a:xfrm>
            <a:off x="317500" y="5791200"/>
            <a:ext cx="7696200"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a:spcBef>
                <a:spcPct val="50000"/>
              </a:spcBef>
            </a:pPr>
            <a:r>
              <a:rPr lang="en-US" sz="1800" dirty="0" err="1">
                <a:latin typeface="Times New Roman" pitchFamily="18" charset="0"/>
                <a:cs typeface="Times New Roman" pitchFamily="18" charset="0"/>
              </a:rPr>
              <a:t>Câu</a:t>
            </a:r>
            <a:r>
              <a:rPr lang="en-US" sz="1800" dirty="0">
                <a:latin typeface="Times New Roman" pitchFamily="18" charset="0"/>
                <a:cs typeface="Times New Roman" pitchFamily="18" charset="0"/>
              </a:rPr>
              <a:t> 4: ( </a:t>
            </a:r>
            <a:r>
              <a:rPr lang="en-US" sz="1800" dirty="0" err="1">
                <a:latin typeface="Times New Roman" pitchFamily="18" charset="0"/>
                <a:cs typeface="Times New Roman" pitchFamily="18" charset="0"/>
              </a:rPr>
              <a:t>Gồm</a:t>
            </a:r>
            <a:r>
              <a:rPr lang="en-US" sz="1800" dirty="0">
                <a:latin typeface="Times New Roman" pitchFamily="18" charset="0"/>
                <a:cs typeface="Times New Roman" pitchFamily="18" charset="0"/>
              </a:rPr>
              <a:t> 4 </a:t>
            </a:r>
            <a:r>
              <a:rPr lang="en-US" sz="1800" dirty="0" err="1">
                <a:latin typeface="Times New Roman" pitchFamily="18" charset="0"/>
                <a:cs typeface="Times New Roman" pitchFamily="18" charset="0"/>
              </a:rPr>
              <a:t>chữ</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cái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Đây</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là</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một</a:t>
            </a:r>
            <a:r>
              <a:rPr lang="en-US" sz="1800" dirty="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chất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có</a:t>
            </a:r>
            <a:r>
              <a:rPr lang="en-US" sz="1800" dirty="0" smtClean="0">
                <a:latin typeface="Times New Roman" pitchFamily="18" charset="0"/>
                <a:cs typeface="Times New Roman" pitchFamily="18" charset="0"/>
              </a:rPr>
              <a:t> </a:t>
            </a:r>
            <a:r>
              <a:rPr lang="en-US" sz="1800" dirty="0" err="1">
                <a:latin typeface="Times New Roman" pitchFamily="18" charset="0"/>
                <a:cs typeface="Times New Roman" pitchFamily="18" charset="0"/>
              </a:rPr>
              <a:t>thể</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tham</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gia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phản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ứng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thế</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với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benzen</a:t>
            </a:r>
            <a:endParaRPr lang="vi-VN" sz="1800" dirty="0">
              <a:latin typeface="Times New Roman" pitchFamily="18" charset="0"/>
              <a:cs typeface="Times New Roman" pitchFamily="18" charset="0"/>
            </a:endParaRPr>
          </a:p>
          <a:p>
            <a:pPr>
              <a:spcBef>
                <a:spcPct val="50000"/>
              </a:spcBef>
            </a:pPr>
            <a:endParaRPr lang="en-US" sz="1800" dirty="0">
              <a:latin typeface="Times New Roman" pitchFamily="18" charset="0"/>
              <a:cs typeface="Times New Roman" pitchFamily="18" charset="0"/>
            </a:endParaRPr>
          </a:p>
        </p:txBody>
      </p:sp>
      <p:sp>
        <p:nvSpPr>
          <p:cNvPr id="183371" name="Text Box 75"/>
          <p:cNvSpPr txBox="1">
            <a:spLocks noChangeArrowheads="1"/>
          </p:cNvSpPr>
          <p:nvPr/>
        </p:nvSpPr>
        <p:spPr bwMode="auto">
          <a:xfrm>
            <a:off x="304800" y="6308725"/>
            <a:ext cx="83058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a:spcBef>
                <a:spcPct val="50000"/>
              </a:spcBef>
            </a:pPr>
            <a:r>
              <a:rPr lang="en-US" sz="2000" dirty="0" err="1">
                <a:latin typeface="Times New Roman" pitchFamily="18" charset="0"/>
                <a:cs typeface="Times New Roman" pitchFamily="18" charset="0"/>
              </a:rPr>
              <a:t>Câu</a:t>
            </a:r>
            <a:r>
              <a:rPr lang="en-US" sz="2000" dirty="0">
                <a:latin typeface="Times New Roman" pitchFamily="18" charset="0"/>
                <a:cs typeface="Times New Roman" pitchFamily="18" charset="0"/>
              </a:rPr>
              <a:t> 5: ( </a:t>
            </a:r>
            <a:r>
              <a:rPr lang="en-US" sz="2000" dirty="0" err="1">
                <a:latin typeface="Times New Roman" pitchFamily="18" charset="0"/>
                <a:cs typeface="Times New Roman" pitchFamily="18" charset="0"/>
              </a:rPr>
              <a:t>Gồm</a:t>
            </a:r>
            <a:r>
              <a:rPr lang="en-US" sz="2000" dirty="0">
                <a:latin typeface="Times New Roman" pitchFamily="18" charset="0"/>
                <a:cs typeface="Times New Roman" pitchFamily="18" charset="0"/>
              </a:rPr>
              <a:t> 4 </a:t>
            </a:r>
            <a:r>
              <a:rPr lang="en-US" sz="2000" dirty="0" err="1">
                <a:latin typeface="Times New Roman" pitchFamily="18" charset="0"/>
                <a:cs typeface="Times New Roman" pitchFamily="18" charset="0"/>
              </a:rPr>
              <a:t>chữ</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Đây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benzene ở </a:t>
            </a:r>
            <a:r>
              <a:rPr lang="en-US" sz="2000" dirty="0" err="1">
                <a:latin typeface="Times New Roman" pitchFamily="18" charset="0"/>
                <a:cs typeface="Times New Roman" pitchFamily="18" charset="0"/>
              </a:rPr>
              <a:t>điều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kiện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thường</a:t>
            </a:r>
            <a:endParaRPr lang="vi-VN" sz="2000" dirty="0">
              <a:latin typeface="Times New Roman" pitchFamily="18" charset="0"/>
              <a:cs typeface="Times New Roman" pitchFamily="18" charset="0"/>
            </a:endParaRPr>
          </a:p>
          <a:p>
            <a:pPr>
              <a:spcBef>
                <a:spcPct val="50000"/>
              </a:spcBef>
            </a:pPr>
            <a:endParaRPr lang="en-US" sz="2000" dirty="0">
              <a:latin typeface="Times New Roman" pitchFamily="18" charset="0"/>
              <a:cs typeface="Times New Roman" pitchFamily="18" charset="0"/>
            </a:endParaRPr>
          </a:p>
        </p:txBody>
      </p:sp>
      <p:sp>
        <p:nvSpPr>
          <p:cNvPr id="183372" name="AutoShape 76"/>
          <p:cNvSpPr>
            <a:spLocks noChangeArrowheads="1"/>
          </p:cNvSpPr>
          <p:nvPr/>
        </p:nvSpPr>
        <p:spPr bwMode="auto">
          <a:xfrm>
            <a:off x="533400" y="1219200"/>
            <a:ext cx="304800" cy="304800"/>
          </a:xfrm>
          <a:prstGeom prst="bevel">
            <a:avLst>
              <a:gd name="adj" fmla="val 125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800">
                <a:latin typeface="Arial" charset="0"/>
              </a:rPr>
              <a:t>1</a:t>
            </a:r>
          </a:p>
        </p:txBody>
      </p:sp>
      <p:sp>
        <p:nvSpPr>
          <p:cNvPr id="183373" name="AutoShape 77"/>
          <p:cNvSpPr>
            <a:spLocks noChangeArrowheads="1"/>
          </p:cNvSpPr>
          <p:nvPr/>
        </p:nvSpPr>
        <p:spPr bwMode="auto">
          <a:xfrm>
            <a:off x="533400" y="1981200"/>
            <a:ext cx="304800" cy="304800"/>
          </a:xfrm>
          <a:prstGeom prst="bevel">
            <a:avLst>
              <a:gd name="adj" fmla="val 125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800">
                <a:latin typeface="Arial" charset="0"/>
              </a:rPr>
              <a:t>2</a:t>
            </a:r>
          </a:p>
        </p:txBody>
      </p:sp>
      <p:sp>
        <p:nvSpPr>
          <p:cNvPr id="183374" name="AutoShape 78"/>
          <p:cNvSpPr>
            <a:spLocks noChangeArrowheads="1"/>
          </p:cNvSpPr>
          <p:nvPr/>
        </p:nvSpPr>
        <p:spPr bwMode="auto">
          <a:xfrm>
            <a:off x="508000" y="2667000"/>
            <a:ext cx="304800" cy="304800"/>
          </a:xfrm>
          <a:prstGeom prst="bevel">
            <a:avLst>
              <a:gd name="adj" fmla="val 125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800">
                <a:latin typeface="Arial" charset="0"/>
              </a:rPr>
              <a:t>3</a:t>
            </a:r>
          </a:p>
        </p:txBody>
      </p:sp>
      <p:sp>
        <p:nvSpPr>
          <p:cNvPr id="183375" name="AutoShape 79"/>
          <p:cNvSpPr>
            <a:spLocks noChangeArrowheads="1"/>
          </p:cNvSpPr>
          <p:nvPr/>
        </p:nvSpPr>
        <p:spPr bwMode="auto">
          <a:xfrm>
            <a:off x="498475" y="3432175"/>
            <a:ext cx="304800" cy="304800"/>
          </a:xfrm>
          <a:prstGeom prst="bevel">
            <a:avLst>
              <a:gd name="adj" fmla="val 125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800">
                <a:latin typeface="Arial" charset="0"/>
              </a:rPr>
              <a:t>4</a:t>
            </a:r>
          </a:p>
        </p:txBody>
      </p:sp>
      <p:sp>
        <p:nvSpPr>
          <p:cNvPr id="183376" name="AutoShape 80"/>
          <p:cNvSpPr>
            <a:spLocks noChangeArrowheads="1"/>
          </p:cNvSpPr>
          <p:nvPr/>
        </p:nvSpPr>
        <p:spPr bwMode="auto">
          <a:xfrm>
            <a:off x="523875" y="4219575"/>
            <a:ext cx="304800" cy="304800"/>
          </a:xfrm>
          <a:prstGeom prst="bevel">
            <a:avLst>
              <a:gd name="adj" fmla="val 125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800">
                <a:latin typeface="Arial" charset="0"/>
              </a:rPr>
              <a:t>5</a:t>
            </a:r>
          </a:p>
        </p:txBody>
      </p:sp>
      <p:sp>
        <p:nvSpPr>
          <p:cNvPr id="183377" name="AutoShape 81"/>
          <p:cNvSpPr>
            <a:spLocks noChangeArrowheads="1"/>
          </p:cNvSpPr>
          <p:nvPr/>
        </p:nvSpPr>
        <p:spPr bwMode="auto">
          <a:xfrm>
            <a:off x="406400" y="1130300"/>
            <a:ext cx="469900" cy="508000"/>
          </a:xfrm>
          <a:prstGeom prst="bevel">
            <a:avLst>
              <a:gd name="adj" fmla="val 12500"/>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800">
                <a:latin typeface="Arial" charset="0"/>
              </a:rPr>
              <a:t>1</a:t>
            </a:r>
          </a:p>
        </p:txBody>
      </p:sp>
      <p:sp>
        <p:nvSpPr>
          <p:cNvPr id="183378" name="AutoShape 82"/>
          <p:cNvSpPr>
            <a:spLocks noChangeArrowheads="1"/>
          </p:cNvSpPr>
          <p:nvPr/>
        </p:nvSpPr>
        <p:spPr bwMode="auto">
          <a:xfrm>
            <a:off x="393700" y="1917700"/>
            <a:ext cx="469900" cy="508000"/>
          </a:xfrm>
          <a:prstGeom prst="bevel">
            <a:avLst>
              <a:gd name="adj" fmla="val 12500"/>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800">
                <a:latin typeface="Arial" charset="0"/>
              </a:rPr>
              <a:t>2</a:t>
            </a:r>
          </a:p>
        </p:txBody>
      </p:sp>
      <p:sp>
        <p:nvSpPr>
          <p:cNvPr id="183379" name="AutoShape 83"/>
          <p:cNvSpPr>
            <a:spLocks noChangeArrowheads="1"/>
          </p:cNvSpPr>
          <p:nvPr/>
        </p:nvSpPr>
        <p:spPr bwMode="auto">
          <a:xfrm>
            <a:off x="381000" y="2651125"/>
            <a:ext cx="469900" cy="508000"/>
          </a:xfrm>
          <a:prstGeom prst="bevel">
            <a:avLst>
              <a:gd name="adj" fmla="val 12500"/>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800">
                <a:latin typeface="Arial" charset="0"/>
              </a:rPr>
              <a:t>3</a:t>
            </a:r>
          </a:p>
        </p:txBody>
      </p:sp>
      <p:sp>
        <p:nvSpPr>
          <p:cNvPr id="183380" name="AutoShape 84"/>
          <p:cNvSpPr>
            <a:spLocks noChangeArrowheads="1"/>
          </p:cNvSpPr>
          <p:nvPr/>
        </p:nvSpPr>
        <p:spPr bwMode="auto">
          <a:xfrm>
            <a:off x="358775" y="3406775"/>
            <a:ext cx="469900" cy="508000"/>
          </a:xfrm>
          <a:prstGeom prst="bevel">
            <a:avLst>
              <a:gd name="adj" fmla="val 12500"/>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800">
                <a:latin typeface="Arial" charset="0"/>
              </a:rPr>
              <a:t>4</a:t>
            </a:r>
          </a:p>
        </p:txBody>
      </p:sp>
      <p:sp>
        <p:nvSpPr>
          <p:cNvPr id="183381" name="AutoShape 85"/>
          <p:cNvSpPr>
            <a:spLocks noChangeArrowheads="1"/>
          </p:cNvSpPr>
          <p:nvPr/>
        </p:nvSpPr>
        <p:spPr bwMode="auto">
          <a:xfrm>
            <a:off x="371475" y="4206875"/>
            <a:ext cx="469900" cy="508000"/>
          </a:xfrm>
          <a:prstGeom prst="bevel">
            <a:avLst>
              <a:gd name="adj" fmla="val 12500"/>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800">
                <a:latin typeface="Arial" charset="0"/>
              </a:rPr>
              <a:t>5</a:t>
            </a:r>
          </a:p>
        </p:txBody>
      </p:sp>
      <p:sp>
        <p:nvSpPr>
          <p:cNvPr id="183382" name="Text Box 86"/>
          <p:cNvSpPr txBox="1">
            <a:spLocks noChangeArrowheads="1"/>
          </p:cNvSpPr>
          <p:nvPr/>
        </p:nvSpPr>
        <p:spPr bwMode="auto">
          <a:xfrm>
            <a:off x="2197100" y="190500"/>
            <a:ext cx="472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algn="ctr">
              <a:spcBef>
                <a:spcPct val="50000"/>
              </a:spcBef>
            </a:pPr>
            <a:r>
              <a:rPr lang="en-US" sz="2400" b="1" u="sng" dirty="0" smtClean="0">
                <a:solidFill>
                  <a:srgbClr val="FF0000"/>
                </a:solidFill>
                <a:latin typeface="Times New Roman" pitchFamily="18" charset="0"/>
                <a:cs typeface="Times New Roman" pitchFamily="18" charset="0"/>
              </a:rPr>
              <a:t>GIẢI Ô CHỮ</a:t>
            </a:r>
            <a:endParaRPr lang="en-US" sz="2400" b="1" u="sng" dirty="0">
              <a:solidFill>
                <a:srgbClr val="FF0000"/>
              </a:solidFill>
              <a:latin typeface="Times New Roman" pitchFamily="18" charset="0"/>
              <a:cs typeface="Times New Roman" pitchFamily="18" charset="0"/>
            </a:endParaRPr>
          </a:p>
        </p:txBody>
      </p:sp>
      <p:sp>
        <p:nvSpPr>
          <p:cNvPr id="183383" name="AutoShape 87"/>
          <p:cNvSpPr>
            <a:spLocks noChangeArrowheads="1"/>
          </p:cNvSpPr>
          <p:nvPr/>
        </p:nvSpPr>
        <p:spPr bwMode="auto">
          <a:xfrm>
            <a:off x="8382000" y="304800"/>
            <a:ext cx="457200" cy="381000"/>
          </a:xfrm>
          <a:prstGeom prst="smileyFace">
            <a:avLst>
              <a:gd name="adj" fmla="val 4653"/>
            </a:avLst>
          </a:prstGeom>
          <a:solidFill>
            <a:srgbClr val="0000FF"/>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83382"/>
                                        </p:tgtEl>
                                        <p:attrNameLst>
                                          <p:attrName>style.visibility</p:attrName>
                                        </p:attrNameLst>
                                      </p:cBhvr>
                                      <p:to>
                                        <p:strVal val="visible"/>
                                      </p:to>
                                    </p:set>
                                    <p:animEffect transition="in" filter="box(in)">
                                      <p:cBhvr>
                                        <p:cTn id="7" dur="500"/>
                                        <p:tgtEl>
                                          <p:spTgt spid="18338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332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 presetClass="exit" presetSubtype="16" fill="hold" nodeType="clickEffect">
                                  <p:stCondLst>
                                    <p:cond delay="0"/>
                                  </p:stCondLst>
                                  <p:childTnLst>
                                    <p:animEffect transition="out" filter="box(in)">
                                      <p:cBhvr>
                                        <p:cTn id="12" dur="500"/>
                                        <p:tgtEl>
                                          <p:spTgt spid="183327"/>
                                        </p:tgtEl>
                                      </p:cBhvr>
                                    </p:animEffect>
                                    <p:set>
                                      <p:cBhvr>
                                        <p:cTn id="13" dur="1" fill="hold">
                                          <p:stCondLst>
                                            <p:cond delay="499"/>
                                          </p:stCondLst>
                                        </p:cTn>
                                        <p:tgtEl>
                                          <p:spTgt spid="183327"/>
                                        </p:tgtEl>
                                        <p:attrNameLst>
                                          <p:attrName>style.visibility</p:attrName>
                                        </p:attrNameLst>
                                      </p:cBhvr>
                                      <p:to>
                                        <p:strVal val="hidden"/>
                                      </p:to>
                                    </p:set>
                                  </p:childTnLst>
                                </p:cTn>
                              </p:par>
                            </p:childTnLst>
                          </p:cTn>
                        </p:par>
                      </p:childTnLst>
                    </p:cTn>
                  </p:par>
                </p:childTnLst>
              </p:cTn>
              <p:nextCondLst>
                <p:cond evt="onClick" delay="0">
                  <p:tgtEl>
                    <p:spTgt spid="183327"/>
                  </p:tgtEl>
                </p:cond>
              </p:nextCondLst>
            </p:seq>
            <p:seq concurrent="1" nextAc="seek">
              <p:cTn id="14" restart="whenNotActive" fill="hold" evtFilter="cancelBubble" nodeType="interactiveSeq">
                <p:stCondLst>
                  <p:cond evt="onClick" delay="0">
                    <p:tgtEl>
                      <p:spTgt spid="18333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4" presetClass="exit" presetSubtype="16" fill="hold" nodeType="clickEffect">
                                  <p:stCondLst>
                                    <p:cond delay="0"/>
                                  </p:stCondLst>
                                  <p:childTnLst>
                                    <p:animEffect transition="out" filter="box(in)">
                                      <p:cBhvr>
                                        <p:cTn id="18" dur="500"/>
                                        <p:tgtEl>
                                          <p:spTgt spid="183336"/>
                                        </p:tgtEl>
                                      </p:cBhvr>
                                    </p:animEffect>
                                    <p:set>
                                      <p:cBhvr>
                                        <p:cTn id="19" dur="1" fill="hold">
                                          <p:stCondLst>
                                            <p:cond delay="499"/>
                                          </p:stCondLst>
                                        </p:cTn>
                                        <p:tgtEl>
                                          <p:spTgt spid="183336"/>
                                        </p:tgtEl>
                                        <p:attrNameLst>
                                          <p:attrName>style.visibility</p:attrName>
                                        </p:attrNameLst>
                                      </p:cBhvr>
                                      <p:to>
                                        <p:strVal val="hidden"/>
                                      </p:to>
                                    </p:set>
                                  </p:childTnLst>
                                </p:cTn>
                              </p:par>
                            </p:childTnLst>
                          </p:cTn>
                        </p:par>
                      </p:childTnLst>
                    </p:cTn>
                  </p:par>
                </p:childTnLst>
              </p:cTn>
              <p:nextCondLst>
                <p:cond evt="onClick" delay="0">
                  <p:tgtEl>
                    <p:spTgt spid="183336"/>
                  </p:tgtEl>
                </p:cond>
              </p:nextCondLst>
            </p:seq>
            <p:seq concurrent="1" nextAc="seek">
              <p:cTn id="20" restart="whenNotActive" fill="hold" evtFilter="cancelBubble" nodeType="interactiveSeq">
                <p:stCondLst>
                  <p:cond evt="onClick" delay="0">
                    <p:tgtEl>
                      <p:spTgt spid="183342"/>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4" presetClass="exit" presetSubtype="16" fill="hold" nodeType="clickEffect">
                                  <p:stCondLst>
                                    <p:cond delay="0"/>
                                  </p:stCondLst>
                                  <p:childTnLst>
                                    <p:animEffect transition="out" filter="box(in)">
                                      <p:cBhvr>
                                        <p:cTn id="24" dur="500"/>
                                        <p:tgtEl>
                                          <p:spTgt spid="183342"/>
                                        </p:tgtEl>
                                      </p:cBhvr>
                                    </p:animEffect>
                                    <p:set>
                                      <p:cBhvr>
                                        <p:cTn id="25" dur="1" fill="hold">
                                          <p:stCondLst>
                                            <p:cond delay="499"/>
                                          </p:stCondLst>
                                        </p:cTn>
                                        <p:tgtEl>
                                          <p:spTgt spid="183342"/>
                                        </p:tgtEl>
                                        <p:attrNameLst>
                                          <p:attrName>style.visibility</p:attrName>
                                        </p:attrNameLst>
                                      </p:cBhvr>
                                      <p:to>
                                        <p:strVal val="hidden"/>
                                      </p:to>
                                    </p:set>
                                  </p:childTnLst>
                                </p:cTn>
                              </p:par>
                            </p:childTnLst>
                          </p:cTn>
                        </p:par>
                      </p:childTnLst>
                    </p:cTn>
                  </p:par>
                </p:childTnLst>
              </p:cTn>
              <p:nextCondLst>
                <p:cond evt="onClick" delay="0">
                  <p:tgtEl>
                    <p:spTgt spid="183342"/>
                  </p:tgtEl>
                </p:cond>
              </p:nextCondLst>
            </p:seq>
            <p:seq concurrent="1" nextAc="seek">
              <p:cTn id="26" restart="whenNotActive" fill="hold" evtFilter="cancelBubble" nodeType="interactiveSeq">
                <p:stCondLst>
                  <p:cond evt="onClick" delay="0">
                    <p:tgtEl>
                      <p:spTgt spid="183351"/>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4" presetClass="exit" presetSubtype="16" fill="hold" nodeType="clickEffect">
                                  <p:stCondLst>
                                    <p:cond delay="0"/>
                                  </p:stCondLst>
                                  <p:childTnLst>
                                    <p:animEffect transition="out" filter="box(in)">
                                      <p:cBhvr>
                                        <p:cTn id="30" dur="500"/>
                                        <p:tgtEl>
                                          <p:spTgt spid="183351"/>
                                        </p:tgtEl>
                                      </p:cBhvr>
                                    </p:animEffect>
                                    <p:set>
                                      <p:cBhvr>
                                        <p:cTn id="31" dur="1" fill="hold">
                                          <p:stCondLst>
                                            <p:cond delay="499"/>
                                          </p:stCondLst>
                                        </p:cTn>
                                        <p:tgtEl>
                                          <p:spTgt spid="183351"/>
                                        </p:tgtEl>
                                        <p:attrNameLst>
                                          <p:attrName>style.visibility</p:attrName>
                                        </p:attrNameLst>
                                      </p:cBhvr>
                                      <p:to>
                                        <p:strVal val="hidden"/>
                                      </p:to>
                                    </p:set>
                                  </p:childTnLst>
                                </p:cTn>
                              </p:par>
                            </p:childTnLst>
                          </p:cTn>
                        </p:par>
                      </p:childTnLst>
                    </p:cTn>
                  </p:par>
                </p:childTnLst>
              </p:cTn>
              <p:nextCondLst>
                <p:cond evt="onClick" delay="0">
                  <p:tgtEl>
                    <p:spTgt spid="183351"/>
                  </p:tgtEl>
                </p:cond>
              </p:nextCondLst>
            </p:seq>
            <p:seq concurrent="1" nextAc="seek">
              <p:cTn id="32" restart="whenNotActive" fill="hold" evtFilter="cancelBubble" nodeType="interactiveSeq">
                <p:stCondLst>
                  <p:cond evt="onClick" delay="0">
                    <p:tgtEl>
                      <p:spTgt spid="183356"/>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 presetClass="exit" presetSubtype="16" fill="hold" nodeType="clickEffect">
                                  <p:stCondLst>
                                    <p:cond delay="0"/>
                                  </p:stCondLst>
                                  <p:childTnLst>
                                    <p:animEffect transition="out" filter="box(in)">
                                      <p:cBhvr>
                                        <p:cTn id="36" dur="500"/>
                                        <p:tgtEl>
                                          <p:spTgt spid="183356"/>
                                        </p:tgtEl>
                                      </p:cBhvr>
                                    </p:animEffect>
                                    <p:set>
                                      <p:cBhvr>
                                        <p:cTn id="37" dur="1" fill="hold">
                                          <p:stCondLst>
                                            <p:cond delay="499"/>
                                          </p:stCondLst>
                                        </p:cTn>
                                        <p:tgtEl>
                                          <p:spTgt spid="183356"/>
                                        </p:tgtEl>
                                        <p:attrNameLst>
                                          <p:attrName>style.visibility</p:attrName>
                                        </p:attrNameLst>
                                      </p:cBhvr>
                                      <p:to>
                                        <p:strVal val="hidden"/>
                                      </p:to>
                                    </p:set>
                                  </p:childTnLst>
                                </p:cTn>
                              </p:par>
                            </p:childTnLst>
                          </p:cTn>
                        </p:par>
                      </p:childTnLst>
                    </p:cTn>
                  </p:par>
                </p:childTnLst>
              </p:cTn>
              <p:nextCondLst>
                <p:cond evt="onClick" delay="0">
                  <p:tgtEl>
                    <p:spTgt spid="183356"/>
                  </p:tgtEl>
                </p:cond>
              </p:nextCondLst>
            </p:seq>
            <p:seq concurrent="1" nextAc="seek">
              <p:cTn id="38" restart="whenNotActive" fill="hold" evtFilter="cancelBubble" nodeType="interactiveSeq">
                <p:stCondLst>
                  <p:cond evt="onClick" delay="0">
                    <p:tgtEl>
                      <p:spTgt spid="183377"/>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3" presetClass="exit" presetSubtype="10" fill="hold" grpId="0" nodeType="clickEffect">
                                  <p:stCondLst>
                                    <p:cond delay="0"/>
                                  </p:stCondLst>
                                  <p:childTnLst>
                                    <p:animEffect transition="out" filter="blinds(horizontal)">
                                      <p:cBhvr>
                                        <p:cTn id="42" dur="500"/>
                                        <p:tgtEl>
                                          <p:spTgt spid="183377"/>
                                        </p:tgtEl>
                                      </p:cBhvr>
                                    </p:animEffect>
                                    <p:set>
                                      <p:cBhvr>
                                        <p:cTn id="43" dur="1" fill="hold">
                                          <p:stCondLst>
                                            <p:cond delay="499"/>
                                          </p:stCondLst>
                                        </p:cTn>
                                        <p:tgtEl>
                                          <p:spTgt spid="183377"/>
                                        </p:tgtEl>
                                        <p:attrNameLst>
                                          <p:attrName>style.visibility</p:attrName>
                                        </p:attrNameLst>
                                      </p:cBhvr>
                                      <p:to>
                                        <p:strVal val="hidden"/>
                                      </p:to>
                                    </p:set>
                                  </p:childTnLst>
                                </p:cTn>
                              </p:par>
                            </p:childTnLst>
                          </p:cTn>
                        </p:par>
                      </p:childTnLst>
                    </p:cTn>
                  </p:par>
                </p:childTnLst>
              </p:cTn>
              <p:nextCondLst>
                <p:cond evt="onClick" delay="0">
                  <p:tgtEl>
                    <p:spTgt spid="183377"/>
                  </p:tgtEl>
                </p:cond>
              </p:nextCondLst>
            </p:seq>
            <p:seq concurrent="1" nextAc="seek">
              <p:cTn id="44" restart="whenNotActive" fill="hold" evtFilter="cancelBubble" nodeType="interactiveSeq">
                <p:stCondLst>
                  <p:cond evt="onClick" delay="0">
                    <p:tgtEl>
                      <p:spTgt spid="183378"/>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3" presetClass="exit" presetSubtype="10" fill="hold" grpId="0" nodeType="clickEffect">
                                  <p:stCondLst>
                                    <p:cond delay="0"/>
                                  </p:stCondLst>
                                  <p:childTnLst>
                                    <p:animEffect transition="out" filter="blinds(horizontal)">
                                      <p:cBhvr>
                                        <p:cTn id="48" dur="500"/>
                                        <p:tgtEl>
                                          <p:spTgt spid="183378"/>
                                        </p:tgtEl>
                                      </p:cBhvr>
                                    </p:animEffect>
                                    <p:set>
                                      <p:cBhvr>
                                        <p:cTn id="49" dur="1" fill="hold">
                                          <p:stCondLst>
                                            <p:cond delay="499"/>
                                          </p:stCondLst>
                                        </p:cTn>
                                        <p:tgtEl>
                                          <p:spTgt spid="183378"/>
                                        </p:tgtEl>
                                        <p:attrNameLst>
                                          <p:attrName>style.visibility</p:attrName>
                                        </p:attrNameLst>
                                      </p:cBhvr>
                                      <p:to>
                                        <p:strVal val="hidden"/>
                                      </p:to>
                                    </p:set>
                                  </p:childTnLst>
                                </p:cTn>
                              </p:par>
                            </p:childTnLst>
                          </p:cTn>
                        </p:par>
                      </p:childTnLst>
                    </p:cTn>
                  </p:par>
                </p:childTnLst>
              </p:cTn>
              <p:nextCondLst>
                <p:cond evt="onClick" delay="0">
                  <p:tgtEl>
                    <p:spTgt spid="183378"/>
                  </p:tgtEl>
                </p:cond>
              </p:nextCondLst>
            </p:seq>
            <p:seq concurrent="1" nextAc="seek">
              <p:cTn id="50" restart="whenNotActive" fill="hold" evtFilter="cancelBubble" nodeType="interactiveSeq">
                <p:stCondLst>
                  <p:cond evt="onClick" delay="0">
                    <p:tgtEl>
                      <p:spTgt spid="183379"/>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3" presetClass="exit" presetSubtype="10" fill="hold" grpId="0" nodeType="clickEffect">
                                  <p:stCondLst>
                                    <p:cond delay="0"/>
                                  </p:stCondLst>
                                  <p:childTnLst>
                                    <p:animEffect transition="out" filter="blinds(horizontal)">
                                      <p:cBhvr>
                                        <p:cTn id="54" dur="500"/>
                                        <p:tgtEl>
                                          <p:spTgt spid="183379"/>
                                        </p:tgtEl>
                                      </p:cBhvr>
                                    </p:animEffect>
                                    <p:set>
                                      <p:cBhvr>
                                        <p:cTn id="55" dur="1" fill="hold">
                                          <p:stCondLst>
                                            <p:cond delay="499"/>
                                          </p:stCondLst>
                                        </p:cTn>
                                        <p:tgtEl>
                                          <p:spTgt spid="183379"/>
                                        </p:tgtEl>
                                        <p:attrNameLst>
                                          <p:attrName>style.visibility</p:attrName>
                                        </p:attrNameLst>
                                      </p:cBhvr>
                                      <p:to>
                                        <p:strVal val="hidden"/>
                                      </p:to>
                                    </p:set>
                                  </p:childTnLst>
                                </p:cTn>
                              </p:par>
                            </p:childTnLst>
                          </p:cTn>
                        </p:par>
                      </p:childTnLst>
                    </p:cTn>
                  </p:par>
                </p:childTnLst>
              </p:cTn>
              <p:nextCondLst>
                <p:cond evt="onClick" delay="0">
                  <p:tgtEl>
                    <p:spTgt spid="183379"/>
                  </p:tgtEl>
                </p:cond>
              </p:nextCondLst>
            </p:seq>
            <p:seq concurrent="1" nextAc="seek">
              <p:cTn id="56" restart="whenNotActive" fill="hold" evtFilter="cancelBubble" nodeType="interactiveSeq">
                <p:stCondLst>
                  <p:cond evt="onClick" delay="0">
                    <p:tgtEl>
                      <p:spTgt spid="183380"/>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3" presetClass="exit" presetSubtype="10" fill="hold" grpId="0" nodeType="clickEffect">
                                  <p:stCondLst>
                                    <p:cond delay="0"/>
                                  </p:stCondLst>
                                  <p:childTnLst>
                                    <p:animEffect transition="out" filter="blinds(horizontal)">
                                      <p:cBhvr>
                                        <p:cTn id="60" dur="500"/>
                                        <p:tgtEl>
                                          <p:spTgt spid="183380"/>
                                        </p:tgtEl>
                                      </p:cBhvr>
                                    </p:animEffect>
                                    <p:set>
                                      <p:cBhvr>
                                        <p:cTn id="61" dur="1" fill="hold">
                                          <p:stCondLst>
                                            <p:cond delay="499"/>
                                          </p:stCondLst>
                                        </p:cTn>
                                        <p:tgtEl>
                                          <p:spTgt spid="183380"/>
                                        </p:tgtEl>
                                        <p:attrNameLst>
                                          <p:attrName>style.visibility</p:attrName>
                                        </p:attrNameLst>
                                      </p:cBhvr>
                                      <p:to>
                                        <p:strVal val="hidden"/>
                                      </p:to>
                                    </p:set>
                                  </p:childTnLst>
                                </p:cTn>
                              </p:par>
                            </p:childTnLst>
                          </p:cTn>
                        </p:par>
                      </p:childTnLst>
                    </p:cTn>
                  </p:par>
                </p:childTnLst>
              </p:cTn>
              <p:nextCondLst>
                <p:cond evt="onClick" delay="0">
                  <p:tgtEl>
                    <p:spTgt spid="183380"/>
                  </p:tgtEl>
                </p:cond>
              </p:nextCondLst>
            </p:seq>
            <p:seq concurrent="1" nextAc="seek">
              <p:cTn id="62" restart="whenNotActive" fill="hold" evtFilter="cancelBubble" nodeType="interactiveSeq">
                <p:stCondLst>
                  <p:cond evt="onClick" delay="0">
                    <p:tgtEl>
                      <p:spTgt spid="183381"/>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3" presetClass="exit" presetSubtype="10" fill="hold" grpId="0" nodeType="clickEffect">
                                  <p:stCondLst>
                                    <p:cond delay="0"/>
                                  </p:stCondLst>
                                  <p:childTnLst>
                                    <p:animEffect transition="out" filter="blinds(horizontal)">
                                      <p:cBhvr>
                                        <p:cTn id="66" dur="500"/>
                                        <p:tgtEl>
                                          <p:spTgt spid="183381"/>
                                        </p:tgtEl>
                                      </p:cBhvr>
                                    </p:animEffect>
                                    <p:set>
                                      <p:cBhvr>
                                        <p:cTn id="67" dur="1" fill="hold">
                                          <p:stCondLst>
                                            <p:cond delay="499"/>
                                          </p:stCondLst>
                                        </p:cTn>
                                        <p:tgtEl>
                                          <p:spTgt spid="183381"/>
                                        </p:tgtEl>
                                        <p:attrNameLst>
                                          <p:attrName>style.visibility</p:attrName>
                                        </p:attrNameLst>
                                      </p:cBhvr>
                                      <p:to>
                                        <p:strVal val="hidden"/>
                                      </p:to>
                                    </p:set>
                                  </p:childTnLst>
                                </p:cTn>
                              </p:par>
                            </p:childTnLst>
                          </p:cTn>
                        </p:par>
                      </p:childTnLst>
                    </p:cTn>
                  </p:par>
                </p:childTnLst>
              </p:cTn>
              <p:nextCondLst>
                <p:cond evt="onClick" delay="0">
                  <p:tgtEl>
                    <p:spTgt spid="183381"/>
                  </p:tgtEl>
                </p:cond>
              </p:nextCondLst>
            </p:seq>
            <p:seq concurrent="1" nextAc="seek">
              <p:cTn id="68" restart="whenNotActive" fill="hold" evtFilter="cancelBubble" nodeType="interactiveSeq">
                <p:stCondLst>
                  <p:cond evt="onClick" delay="0">
                    <p:tgtEl>
                      <p:spTgt spid="183372"/>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4" presetClass="entr" presetSubtype="16" fill="hold" grpId="0" nodeType="clickEffect">
                                  <p:stCondLst>
                                    <p:cond delay="0"/>
                                  </p:stCondLst>
                                  <p:childTnLst>
                                    <p:set>
                                      <p:cBhvr>
                                        <p:cTn id="72" dur="1" fill="hold">
                                          <p:stCondLst>
                                            <p:cond delay="0"/>
                                          </p:stCondLst>
                                        </p:cTn>
                                        <p:tgtEl>
                                          <p:spTgt spid="183367"/>
                                        </p:tgtEl>
                                        <p:attrNameLst>
                                          <p:attrName>style.visibility</p:attrName>
                                        </p:attrNameLst>
                                      </p:cBhvr>
                                      <p:to>
                                        <p:strVal val="visible"/>
                                      </p:to>
                                    </p:set>
                                    <p:animEffect transition="in" filter="box(in)">
                                      <p:cBhvr>
                                        <p:cTn id="73" dur="500"/>
                                        <p:tgtEl>
                                          <p:spTgt spid="183367"/>
                                        </p:tgtEl>
                                      </p:cBhvr>
                                    </p:animEffect>
                                  </p:childTnLst>
                                </p:cTn>
                              </p:par>
                            </p:childTnLst>
                          </p:cTn>
                        </p:par>
                      </p:childTnLst>
                    </p:cTn>
                  </p:par>
                </p:childTnLst>
              </p:cTn>
              <p:nextCondLst>
                <p:cond evt="onClick" delay="0">
                  <p:tgtEl>
                    <p:spTgt spid="183372"/>
                  </p:tgtEl>
                </p:cond>
              </p:nextCondLst>
            </p:seq>
            <p:seq concurrent="1" nextAc="seek">
              <p:cTn id="74" restart="whenNotActive" fill="hold" evtFilter="cancelBubble" nodeType="interactiveSeq">
                <p:stCondLst>
                  <p:cond evt="onClick" delay="0">
                    <p:tgtEl>
                      <p:spTgt spid="183373"/>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4" presetClass="entr" presetSubtype="16" fill="hold" grpId="0" nodeType="clickEffect">
                                  <p:stCondLst>
                                    <p:cond delay="0"/>
                                  </p:stCondLst>
                                  <p:childTnLst>
                                    <p:set>
                                      <p:cBhvr>
                                        <p:cTn id="78" dur="1" fill="hold">
                                          <p:stCondLst>
                                            <p:cond delay="0"/>
                                          </p:stCondLst>
                                        </p:cTn>
                                        <p:tgtEl>
                                          <p:spTgt spid="183368"/>
                                        </p:tgtEl>
                                        <p:attrNameLst>
                                          <p:attrName>style.visibility</p:attrName>
                                        </p:attrNameLst>
                                      </p:cBhvr>
                                      <p:to>
                                        <p:strVal val="visible"/>
                                      </p:to>
                                    </p:set>
                                    <p:animEffect transition="in" filter="box(in)">
                                      <p:cBhvr>
                                        <p:cTn id="79" dur="500"/>
                                        <p:tgtEl>
                                          <p:spTgt spid="183368"/>
                                        </p:tgtEl>
                                      </p:cBhvr>
                                    </p:animEffect>
                                  </p:childTnLst>
                                </p:cTn>
                              </p:par>
                            </p:childTnLst>
                          </p:cTn>
                        </p:par>
                      </p:childTnLst>
                    </p:cTn>
                  </p:par>
                </p:childTnLst>
              </p:cTn>
              <p:nextCondLst>
                <p:cond evt="onClick" delay="0">
                  <p:tgtEl>
                    <p:spTgt spid="183373"/>
                  </p:tgtEl>
                </p:cond>
              </p:nextCondLst>
            </p:seq>
            <p:seq concurrent="1" nextAc="seek">
              <p:cTn id="80" restart="whenNotActive" fill="hold" evtFilter="cancelBubble" nodeType="interactiveSeq">
                <p:stCondLst>
                  <p:cond evt="onClick" delay="0">
                    <p:tgtEl>
                      <p:spTgt spid="183374"/>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4" presetClass="entr" presetSubtype="16" fill="hold" grpId="0" nodeType="clickEffect">
                                  <p:stCondLst>
                                    <p:cond delay="0"/>
                                  </p:stCondLst>
                                  <p:childTnLst>
                                    <p:set>
                                      <p:cBhvr>
                                        <p:cTn id="84" dur="1" fill="hold">
                                          <p:stCondLst>
                                            <p:cond delay="0"/>
                                          </p:stCondLst>
                                        </p:cTn>
                                        <p:tgtEl>
                                          <p:spTgt spid="183369">
                                            <p:txEl>
                                              <p:pRg st="0" end="0"/>
                                            </p:txEl>
                                          </p:spTgt>
                                        </p:tgtEl>
                                        <p:attrNameLst>
                                          <p:attrName>style.visibility</p:attrName>
                                        </p:attrNameLst>
                                      </p:cBhvr>
                                      <p:to>
                                        <p:strVal val="visible"/>
                                      </p:to>
                                    </p:set>
                                    <p:animEffect transition="in" filter="box(in)">
                                      <p:cBhvr>
                                        <p:cTn id="85" dur="500"/>
                                        <p:tgtEl>
                                          <p:spTgt spid="183369">
                                            <p:txEl>
                                              <p:pRg st="0" end="0"/>
                                            </p:txEl>
                                          </p:spTgt>
                                        </p:tgtEl>
                                      </p:cBhvr>
                                    </p:animEffect>
                                  </p:childTnLst>
                                </p:cTn>
                              </p:par>
                            </p:childTnLst>
                          </p:cTn>
                        </p:par>
                      </p:childTnLst>
                    </p:cTn>
                  </p:par>
                </p:childTnLst>
              </p:cTn>
              <p:nextCondLst>
                <p:cond evt="onClick" delay="0">
                  <p:tgtEl>
                    <p:spTgt spid="183374"/>
                  </p:tgtEl>
                </p:cond>
              </p:nextCondLst>
            </p:seq>
            <p:seq concurrent="1" nextAc="seek">
              <p:cTn id="86" restart="whenNotActive" fill="hold" evtFilter="cancelBubble" nodeType="interactiveSeq">
                <p:stCondLst>
                  <p:cond evt="onClick" delay="0">
                    <p:tgtEl>
                      <p:spTgt spid="183375"/>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4" presetClass="entr" presetSubtype="16" fill="hold" grpId="0" nodeType="clickEffect">
                                  <p:stCondLst>
                                    <p:cond delay="0"/>
                                  </p:stCondLst>
                                  <p:childTnLst>
                                    <p:set>
                                      <p:cBhvr>
                                        <p:cTn id="90" dur="1" fill="hold">
                                          <p:stCondLst>
                                            <p:cond delay="0"/>
                                          </p:stCondLst>
                                        </p:cTn>
                                        <p:tgtEl>
                                          <p:spTgt spid="183370"/>
                                        </p:tgtEl>
                                        <p:attrNameLst>
                                          <p:attrName>style.visibility</p:attrName>
                                        </p:attrNameLst>
                                      </p:cBhvr>
                                      <p:to>
                                        <p:strVal val="visible"/>
                                      </p:to>
                                    </p:set>
                                    <p:animEffect transition="in" filter="box(in)">
                                      <p:cBhvr>
                                        <p:cTn id="91" dur="500"/>
                                        <p:tgtEl>
                                          <p:spTgt spid="183370"/>
                                        </p:tgtEl>
                                      </p:cBhvr>
                                    </p:animEffect>
                                  </p:childTnLst>
                                </p:cTn>
                              </p:par>
                            </p:childTnLst>
                          </p:cTn>
                        </p:par>
                      </p:childTnLst>
                    </p:cTn>
                  </p:par>
                </p:childTnLst>
              </p:cTn>
              <p:nextCondLst>
                <p:cond evt="onClick" delay="0">
                  <p:tgtEl>
                    <p:spTgt spid="183375"/>
                  </p:tgtEl>
                </p:cond>
              </p:nextCondLst>
            </p:seq>
            <p:seq concurrent="1" nextAc="seek">
              <p:cTn id="92" restart="whenNotActive" fill="hold" evtFilter="cancelBubble" nodeType="interactiveSeq">
                <p:stCondLst>
                  <p:cond evt="onClick" delay="0">
                    <p:tgtEl>
                      <p:spTgt spid="183376"/>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4" presetClass="entr" presetSubtype="16" fill="hold" grpId="0" nodeType="clickEffect">
                                  <p:stCondLst>
                                    <p:cond delay="0"/>
                                  </p:stCondLst>
                                  <p:childTnLst>
                                    <p:set>
                                      <p:cBhvr>
                                        <p:cTn id="96" dur="1" fill="hold">
                                          <p:stCondLst>
                                            <p:cond delay="0"/>
                                          </p:stCondLst>
                                        </p:cTn>
                                        <p:tgtEl>
                                          <p:spTgt spid="183371"/>
                                        </p:tgtEl>
                                        <p:attrNameLst>
                                          <p:attrName>style.visibility</p:attrName>
                                        </p:attrNameLst>
                                      </p:cBhvr>
                                      <p:to>
                                        <p:strVal val="visible"/>
                                      </p:to>
                                    </p:set>
                                    <p:animEffect transition="in" filter="box(in)">
                                      <p:cBhvr>
                                        <p:cTn id="97" dur="500"/>
                                        <p:tgtEl>
                                          <p:spTgt spid="183371"/>
                                        </p:tgtEl>
                                      </p:cBhvr>
                                    </p:animEffect>
                                  </p:childTnLst>
                                </p:cTn>
                              </p:par>
                            </p:childTnLst>
                          </p:cTn>
                        </p:par>
                      </p:childTnLst>
                    </p:cTn>
                  </p:par>
                </p:childTnLst>
              </p:cTn>
              <p:nextCondLst>
                <p:cond evt="onClick" delay="0">
                  <p:tgtEl>
                    <p:spTgt spid="183376"/>
                  </p:tgtEl>
                </p:cond>
              </p:nextCondLst>
            </p:seq>
            <p:seq concurrent="1" nextAc="seek">
              <p:cTn id="98" restart="whenNotActive" fill="hold" evtFilter="cancelBubble" nodeType="interactiveSeq">
                <p:stCondLst>
                  <p:cond evt="onClick" delay="0">
                    <p:tgtEl>
                      <p:spTgt spid="183367"/>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183367"/>
                                        </p:tgtEl>
                                      </p:cBhvr>
                                    </p:animEffect>
                                    <p:set>
                                      <p:cBhvr>
                                        <p:cTn id="103" dur="1" fill="hold">
                                          <p:stCondLst>
                                            <p:cond delay="499"/>
                                          </p:stCondLst>
                                        </p:cTn>
                                        <p:tgtEl>
                                          <p:spTgt spid="183367"/>
                                        </p:tgtEl>
                                        <p:attrNameLst>
                                          <p:attrName>style.visibility</p:attrName>
                                        </p:attrNameLst>
                                      </p:cBhvr>
                                      <p:to>
                                        <p:strVal val="hidden"/>
                                      </p:to>
                                    </p:set>
                                  </p:childTnLst>
                                </p:cTn>
                              </p:par>
                            </p:childTnLst>
                          </p:cTn>
                        </p:par>
                      </p:childTnLst>
                    </p:cTn>
                  </p:par>
                </p:childTnLst>
              </p:cTn>
              <p:nextCondLst>
                <p:cond evt="onClick" delay="0">
                  <p:tgtEl>
                    <p:spTgt spid="183367"/>
                  </p:tgtEl>
                </p:cond>
              </p:nextCondLst>
            </p:seq>
            <p:seq concurrent="1" nextAc="seek">
              <p:cTn id="104" restart="whenNotActive" fill="hold" evtFilter="cancelBubble" nodeType="interactiveSeq">
                <p:stCondLst>
                  <p:cond evt="onClick" delay="0">
                    <p:tgtEl>
                      <p:spTgt spid="183368"/>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3" presetClass="exit" presetSubtype="10" fill="hold" grpId="1" nodeType="clickEffect">
                                  <p:stCondLst>
                                    <p:cond delay="0"/>
                                  </p:stCondLst>
                                  <p:childTnLst>
                                    <p:animEffect transition="out" filter="blinds(horizontal)">
                                      <p:cBhvr>
                                        <p:cTn id="108" dur="500"/>
                                        <p:tgtEl>
                                          <p:spTgt spid="183368"/>
                                        </p:tgtEl>
                                      </p:cBhvr>
                                    </p:animEffect>
                                    <p:set>
                                      <p:cBhvr>
                                        <p:cTn id="109" dur="1" fill="hold">
                                          <p:stCondLst>
                                            <p:cond delay="499"/>
                                          </p:stCondLst>
                                        </p:cTn>
                                        <p:tgtEl>
                                          <p:spTgt spid="183368"/>
                                        </p:tgtEl>
                                        <p:attrNameLst>
                                          <p:attrName>style.visibility</p:attrName>
                                        </p:attrNameLst>
                                      </p:cBhvr>
                                      <p:to>
                                        <p:strVal val="hidden"/>
                                      </p:to>
                                    </p:set>
                                  </p:childTnLst>
                                </p:cTn>
                              </p:par>
                            </p:childTnLst>
                          </p:cTn>
                        </p:par>
                      </p:childTnLst>
                    </p:cTn>
                  </p:par>
                </p:childTnLst>
              </p:cTn>
              <p:nextCondLst>
                <p:cond evt="onClick" delay="0">
                  <p:tgtEl>
                    <p:spTgt spid="183368"/>
                  </p:tgtEl>
                </p:cond>
              </p:nextCondLst>
            </p:seq>
            <p:seq concurrent="1" nextAc="seek">
              <p:cTn id="110" restart="whenNotActive" fill="hold" evtFilter="cancelBubble" nodeType="interactiveSeq">
                <p:stCondLst>
                  <p:cond evt="onClick" delay="0">
                    <p:tgtEl>
                      <p:spTgt spid="183369"/>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4" presetClass="exit" presetSubtype="16" fill="hold" nodeType="clickEffect">
                                  <p:stCondLst>
                                    <p:cond delay="0"/>
                                  </p:stCondLst>
                                  <p:childTnLst>
                                    <p:animEffect transition="out" filter="box(in)">
                                      <p:cBhvr>
                                        <p:cTn id="114" dur="500"/>
                                        <p:tgtEl>
                                          <p:spTgt spid="183369">
                                            <p:txEl>
                                              <p:pRg st="0" end="0"/>
                                            </p:txEl>
                                          </p:spTgt>
                                        </p:tgtEl>
                                      </p:cBhvr>
                                    </p:animEffect>
                                    <p:set>
                                      <p:cBhvr>
                                        <p:cTn id="115" dur="1" fill="hold">
                                          <p:stCondLst>
                                            <p:cond delay="499"/>
                                          </p:stCondLst>
                                        </p:cTn>
                                        <p:tgtEl>
                                          <p:spTgt spid="183369">
                                            <p:txEl>
                                              <p:pRg st="0" end="0"/>
                                            </p:txEl>
                                          </p:spTgt>
                                        </p:tgtEl>
                                        <p:attrNameLst>
                                          <p:attrName>style.visibility</p:attrName>
                                        </p:attrNameLst>
                                      </p:cBhvr>
                                      <p:to>
                                        <p:strVal val="hidden"/>
                                      </p:to>
                                    </p:set>
                                  </p:childTnLst>
                                </p:cTn>
                              </p:par>
                            </p:childTnLst>
                          </p:cTn>
                        </p:par>
                      </p:childTnLst>
                    </p:cTn>
                  </p:par>
                </p:childTnLst>
              </p:cTn>
              <p:nextCondLst>
                <p:cond evt="onClick" delay="0">
                  <p:tgtEl>
                    <p:spTgt spid="183369"/>
                  </p:tgtEl>
                </p:cond>
              </p:nextCondLst>
            </p:seq>
            <p:seq concurrent="1" nextAc="seek">
              <p:cTn id="116" restart="whenNotActive" fill="hold" evtFilter="cancelBubble" nodeType="interactiveSeq">
                <p:stCondLst>
                  <p:cond evt="onClick" delay="0">
                    <p:tgtEl>
                      <p:spTgt spid="183370"/>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3" presetClass="exit" presetSubtype="10" fill="hold" grpId="1" nodeType="clickEffect">
                                  <p:stCondLst>
                                    <p:cond delay="0"/>
                                  </p:stCondLst>
                                  <p:childTnLst>
                                    <p:animEffect transition="out" filter="blinds(horizontal)">
                                      <p:cBhvr>
                                        <p:cTn id="120" dur="500"/>
                                        <p:tgtEl>
                                          <p:spTgt spid="183370"/>
                                        </p:tgtEl>
                                      </p:cBhvr>
                                    </p:animEffect>
                                    <p:set>
                                      <p:cBhvr>
                                        <p:cTn id="121" dur="1" fill="hold">
                                          <p:stCondLst>
                                            <p:cond delay="499"/>
                                          </p:stCondLst>
                                        </p:cTn>
                                        <p:tgtEl>
                                          <p:spTgt spid="183370"/>
                                        </p:tgtEl>
                                        <p:attrNameLst>
                                          <p:attrName>style.visibility</p:attrName>
                                        </p:attrNameLst>
                                      </p:cBhvr>
                                      <p:to>
                                        <p:strVal val="hidden"/>
                                      </p:to>
                                    </p:set>
                                  </p:childTnLst>
                                </p:cTn>
                              </p:par>
                            </p:childTnLst>
                          </p:cTn>
                        </p:par>
                      </p:childTnLst>
                    </p:cTn>
                  </p:par>
                </p:childTnLst>
              </p:cTn>
              <p:nextCondLst>
                <p:cond evt="onClick" delay="0">
                  <p:tgtEl>
                    <p:spTgt spid="183370"/>
                  </p:tgtEl>
                </p:cond>
              </p:nextCondLst>
            </p:seq>
            <p:seq concurrent="1" nextAc="seek">
              <p:cTn id="122" restart="whenNotActive" fill="hold" evtFilter="cancelBubble" nodeType="interactiveSeq">
                <p:stCondLst>
                  <p:cond evt="onClick" delay="0">
                    <p:tgtEl>
                      <p:spTgt spid="183371"/>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4" presetClass="exit" presetSubtype="16" fill="hold" grpId="1" nodeType="clickEffect">
                                  <p:stCondLst>
                                    <p:cond delay="0"/>
                                  </p:stCondLst>
                                  <p:childTnLst>
                                    <p:animEffect transition="out" filter="box(in)">
                                      <p:cBhvr>
                                        <p:cTn id="126" dur="500"/>
                                        <p:tgtEl>
                                          <p:spTgt spid="183371"/>
                                        </p:tgtEl>
                                      </p:cBhvr>
                                    </p:animEffect>
                                    <p:set>
                                      <p:cBhvr>
                                        <p:cTn id="127" dur="1" fill="hold">
                                          <p:stCondLst>
                                            <p:cond delay="499"/>
                                          </p:stCondLst>
                                        </p:cTn>
                                        <p:tgtEl>
                                          <p:spTgt spid="183371"/>
                                        </p:tgtEl>
                                        <p:attrNameLst>
                                          <p:attrName>style.visibility</p:attrName>
                                        </p:attrNameLst>
                                      </p:cBhvr>
                                      <p:to>
                                        <p:strVal val="hidden"/>
                                      </p:to>
                                    </p:set>
                                  </p:childTnLst>
                                </p:cTn>
                              </p:par>
                            </p:childTnLst>
                          </p:cTn>
                        </p:par>
                      </p:childTnLst>
                    </p:cTn>
                  </p:par>
                </p:childTnLst>
              </p:cTn>
              <p:nextCondLst>
                <p:cond evt="onClick" delay="0">
                  <p:tgtEl>
                    <p:spTgt spid="183371"/>
                  </p:tgtEl>
                </p:cond>
              </p:nextCondLst>
            </p:seq>
            <p:seq concurrent="1" nextAc="seek">
              <p:cTn id="128" restart="whenNotActive" fill="hold" evtFilter="cancelBubble" nodeType="interactiveSeq">
                <p:stCondLst>
                  <p:cond evt="onClick" delay="0">
                    <p:tgtEl>
                      <p:spTgt spid="183383"/>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9" presetClass="entr" presetSubtype="0" fill="hold" nodeType="clickEffect">
                                  <p:stCondLst>
                                    <p:cond delay="0"/>
                                  </p:stCondLst>
                                  <p:childTnLst>
                                    <p:set>
                                      <p:cBhvr>
                                        <p:cTn id="132" dur="1" fill="hold">
                                          <p:stCondLst>
                                            <p:cond delay="0"/>
                                          </p:stCondLst>
                                        </p:cTn>
                                        <p:tgtEl>
                                          <p:spTgt spid="183361"/>
                                        </p:tgtEl>
                                        <p:attrNameLst>
                                          <p:attrName>style.visibility</p:attrName>
                                        </p:attrNameLst>
                                      </p:cBhvr>
                                      <p:to>
                                        <p:strVal val="visible"/>
                                      </p:to>
                                    </p:set>
                                    <p:animEffect transition="in" filter="dissolve">
                                      <p:cBhvr>
                                        <p:cTn id="133" dur="5000"/>
                                        <p:tgtEl>
                                          <p:spTgt spid="183361"/>
                                        </p:tgtEl>
                                      </p:cBhvr>
                                    </p:animEffect>
                                  </p:childTnLst>
                                  <p:subTnLst>
                                    <p:audio>
                                      <p:cMediaNode>
                                        <p:cTn display="0" masterRel="sameClick">
                                          <p:stCondLst>
                                            <p:cond evt="begin" delay="0">
                                              <p:tn val="13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83383"/>
                  </p:tgtEl>
                </p:cond>
              </p:nextCondLst>
            </p:seq>
          </p:childTnLst>
        </p:cTn>
      </p:par>
    </p:tnLst>
    <p:bldLst>
      <p:bldP spid="183367" grpId="0"/>
      <p:bldP spid="183367" grpId="1"/>
      <p:bldP spid="183368" grpId="0"/>
      <p:bldP spid="183368" grpId="1"/>
      <p:bldP spid="183369" grpId="0" build="allAtOnce"/>
      <p:bldP spid="183370" grpId="0"/>
      <p:bldP spid="183370" grpId="1"/>
      <p:bldP spid="183371" grpId="0"/>
      <p:bldP spid="183371" grpId="1"/>
      <p:bldP spid="183377" grpId="0" animBg="1"/>
      <p:bldP spid="183378" grpId="0" animBg="1"/>
      <p:bldP spid="183379" grpId="0" animBg="1"/>
      <p:bldP spid="183380" grpId="0" animBg="1"/>
      <p:bldP spid="183381" grpId="0" animBg="1"/>
      <p:bldP spid="18338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76200" y="0"/>
            <a:ext cx="8229600" cy="914400"/>
          </a:xfrm>
        </p:spPr>
        <p:txBody>
          <a:bodyPr/>
          <a:lstStyle/>
          <a:p>
            <a:pPr eaLnBrk="1" hangingPunct="1"/>
            <a:r>
              <a:rPr lang="en-US" sz="2800" b="1" i="1" smtClean="0">
                <a:solidFill>
                  <a:srgbClr val="FFFF00"/>
                </a:solidFill>
              </a:rPr>
              <a:t>               </a:t>
            </a:r>
            <a:r>
              <a:rPr lang="en-US" sz="3200" b="1" i="1" smtClean="0">
                <a:solidFill>
                  <a:srgbClr val="0000FF"/>
                </a:solidFill>
              </a:rPr>
              <a:t>Hình ảnh thiết bị chưng cất dầu mỏ</a:t>
            </a:r>
          </a:p>
        </p:txBody>
      </p:sp>
      <p:sp>
        <p:nvSpPr>
          <p:cNvPr id="19459" name="Rectangle 3"/>
          <p:cNvSpPr>
            <a:spLocks noGrp="1" noChangeArrowheads="1"/>
          </p:cNvSpPr>
          <p:nvPr>
            <p:ph type="body" idx="1"/>
          </p:nvPr>
        </p:nvSpPr>
        <p:spPr/>
        <p:txBody>
          <a:bodyPr/>
          <a:lstStyle/>
          <a:p>
            <a:pPr eaLnBrk="1" hangingPunct="1"/>
            <a:endParaRPr lang="vi-VN" smtClean="0"/>
          </a:p>
        </p:txBody>
      </p:sp>
      <p:pic>
        <p:nvPicPr>
          <p:cNvPr id="19460" name="Picture 4" descr="1hoa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8674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54075"/>
            <a:ext cx="8534400" cy="538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0" y="188913"/>
            <a:ext cx="91440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algn="ctr"/>
            <a:r>
              <a:rPr lang="en-US" sz="3200" dirty="0" err="1">
                <a:solidFill>
                  <a:schemeClr val="tx2"/>
                </a:solidFill>
                <a:latin typeface="Times New Roman" pitchFamily="18" charset="0"/>
              </a:rPr>
              <a:t>Nhà</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máy</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lọc</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dầu</a:t>
            </a:r>
            <a:r>
              <a:rPr lang="en-US" sz="3200" dirty="0">
                <a:solidFill>
                  <a:schemeClr val="tx2"/>
                </a:solidFill>
                <a:latin typeface="Times New Roman" pitchFamily="18" charset="0"/>
              </a:rPr>
              <a:t> Dung </a:t>
            </a:r>
            <a:r>
              <a:rPr lang="en-US" sz="3200" dirty="0" err="1" smtClean="0">
                <a:solidFill>
                  <a:schemeClr val="tx2"/>
                </a:solidFill>
                <a:latin typeface="Times New Roman" pitchFamily="18" charset="0"/>
              </a:rPr>
              <a:t>Quất</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Bình</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Sơn</a:t>
            </a:r>
            <a:r>
              <a:rPr lang="en-US" sz="3200" dirty="0" smtClean="0">
                <a:solidFill>
                  <a:schemeClr val="tx2"/>
                </a:solidFill>
                <a:latin typeface="Times New Roman" pitchFamily="18" charset="0"/>
              </a:rPr>
              <a:t> – </a:t>
            </a:r>
            <a:r>
              <a:rPr lang="en-US" sz="3200" dirty="0" err="1" smtClean="0">
                <a:solidFill>
                  <a:schemeClr val="tx2"/>
                </a:solidFill>
                <a:latin typeface="Times New Roman" pitchFamily="18" charset="0"/>
              </a:rPr>
              <a:t>Quảng</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Ngãi</a:t>
            </a:r>
            <a:r>
              <a:rPr lang="en-US" sz="3200" dirty="0" smtClean="0">
                <a:solidFill>
                  <a:schemeClr val="tx2"/>
                </a:solidFill>
                <a:latin typeface="Times New Roman" pitchFamily="18" charset="0"/>
              </a:rPr>
              <a:t> </a:t>
            </a:r>
            <a:endParaRPr lang="en-US" sz="3200" dirty="0">
              <a:solidFill>
                <a:schemeClr val="tx2"/>
              </a:solidFill>
              <a:latin typeface="Times New Roman" pitchFamily="18" charset="0"/>
            </a:endParaRPr>
          </a:p>
        </p:txBody>
      </p:sp>
      <p:pic>
        <p:nvPicPr>
          <p:cNvPr id="5" name="Picture 6" descr="http://www.hawaco.com.vn/images/catalog/Product/pro_522nha%20may%20loc%20dau%2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8458200"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ttp://www.baovietnam.vn/articles-images/kinh-te/24/4-dong-san-pham-ra-lo-tu-nha-may-loc-dau-Dung-Quat-20605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963613"/>
            <a:ext cx="8382000"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vneconomy.vcmedia.vn/Images/Uploaded/Share/2010/12/16/00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962025"/>
            <a:ext cx="8382000"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par>
                                <p:cTn id="14" presetID="10" presetClass="exit" presetSubtype="0" fill="hold" grpId="0" nodeType="withEffect">
                                  <p:stCondLst>
                                    <p:cond delay="0"/>
                                  </p:stCondLst>
                                  <p:childTnLst>
                                    <p:animEffect transition="out" filter="fade">
                                      <p:cBhvr>
                                        <p:cTn id="15" dur="2000"/>
                                        <p:tgtEl>
                                          <p:spTgt spid="4"/>
                                        </p:tgtEl>
                                      </p:cBhvr>
                                    </p:animEffect>
                                    <p:set>
                                      <p:cBhvr>
                                        <p:cTn id="16" dur="1" fill="hold">
                                          <p:stCondLst>
                                            <p:cond delay="1999"/>
                                          </p:stCondLst>
                                        </p:cTn>
                                        <p:tgtEl>
                                          <p:spTgt spid="4"/>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500"/>
                                        <p:tgtEl>
                                          <p:spTgt spid="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7" presetClass="entr" presetSubtype="1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9"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ppt_x</p:attrName>
                                        </p:attrNameLst>
                                      </p:cBhvr>
                                      <p:tavLst>
                                        <p:tav tm="0">
                                          <p:val>
                                            <p:strVal val="#ppt_x-.2"/>
                                          </p:val>
                                        </p:tav>
                                        <p:tav tm="100000">
                                          <p:val>
                                            <p:strVal val="#ppt_x"/>
                                          </p:val>
                                        </p:tav>
                                      </p:tavLst>
                                    </p:anim>
                                    <p:anim calcmode="lin" valueType="num">
                                      <p:cBhvr>
                                        <p:cTn id="3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3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descr="C:\Users\Admin\Documents\HUONG\HOA HOC\New folder\tran-dau[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28725"/>
            <a:ext cx="8001000"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descr="C:\Users\Admin\Documents\HUONG\HOA HOC\New folder\khcn%20MTOilSpil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134269"/>
            <a:ext cx="8001000" cy="541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6"/>
          <p:cNvSpPr txBox="1">
            <a:spLocks noChangeArrowheads="1"/>
          </p:cNvSpPr>
          <p:nvPr/>
        </p:nvSpPr>
        <p:spPr bwMode="auto">
          <a:xfrm>
            <a:off x="1981200" y="533400"/>
            <a:ext cx="4648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eaLnBrk="1" hangingPunct="1">
              <a:spcBef>
                <a:spcPct val="50000"/>
              </a:spcBef>
            </a:pPr>
            <a:r>
              <a:rPr lang="en-US" sz="3200" dirty="0" err="1">
                <a:latin typeface="Arial" charset="0"/>
              </a:rPr>
              <a:t>Sự</a:t>
            </a:r>
            <a:r>
              <a:rPr lang="en-US" sz="3200" dirty="0">
                <a:latin typeface="Arial" charset="0"/>
              </a:rPr>
              <a:t> </a:t>
            </a:r>
            <a:r>
              <a:rPr lang="en-US" sz="3200" dirty="0" err="1">
                <a:latin typeface="Arial" charset="0"/>
              </a:rPr>
              <a:t>cố</a:t>
            </a:r>
            <a:r>
              <a:rPr lang="en-US" sz="3200" dirty="0">
                <a:latin typeface="Arial" charset="0"/>
              </a:rPr>
              <a:t> </a:t>
            </a:r>
            <a:r>
              <a:rPr lang="en-US" sz="3200" dirty="0" err="1" smtClean="0">
                <a:latin typeface="Arial" charset="0"/>
              </a:rPr>
              <a:t>xăng</a:t>
            </a:r>
            <a:r>
              <a:rPr lang="en-US" sz="3200" dirty="0" smtClean="0">
                <a:latin typeface="Arial" charset="0"/>
              </a:rPr>
              <a:t>, </a:t>
            </a:r>
            <a:r>
              <a:rPr lang="en-US" sz="3200" dirty="0" err="1" smtClean="0">
                <a:latin typeface="Arial" charset="0"/>
              </a:rPr>
              <a:t>dầu</a:t>
            </a:r>
            <a:endParaRPr lang="en-US" sz="3200" dirty="0">
              <a:latin typeface="Arial"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450" y="1134269"/>
            <a:ext cx="8134350" cy="556656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451" y="1134269"/>
            <a:ext cx="8200450" cy="5566568"/>
          </a:xfrm>
          <a:prstGeom prst="rect">
            <a:avLst/>
          </a:prstGeom>
        </p:spPr>
      </p:pic>
    </p:spTree>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6867"/>
                                        </p:tgtEl>
                                        <p:attrNameLst>
                                          <p:attrName>style.visibility</p:attrName>
                                        </p:attrNameLst>
                                      </p:cBhvr>
                                      <p:to>
                                        <p:strVal val="visible"/>
                                      </p:to>
                                    </p:set>
                                    <p:anim calcmode="lin" valueType="num">
                                      <p:cBhvr additive="base">
                                        <p:cTn id="7" dur="500" fill="hold"/>
                                        <p:tgtEl>
                                          <p:spTgt spid="36867"/>
                                        </p:tgtEl>
                                        <p:attrNameLst>
                                          <p:attrName>ppt_x</p:attrName>
                                        </p:attrNameLst>
                                      </p:cBhvr>
                                      <p:tavLst>
                                        <p:tav tm="0">
                                          <p:val>
                                            <p:strVal val="#ppt_x"/>
                                          </p:val>
                                        </p:tav>
                                        <p:tav tm="100000">
                                          <p:val>
                                            <p:strVal val="#ppt_x"/>
                                          </p:val>
                                        </p:tav>
                                      </p:tavLst>
                                    </p:anim>
                                    <p:anim calcmode="lin" valueType="num">
                                      <p:cBhvr additive="base">
                                        <p:cTn id="8" dur="500" fill="hold"/>
                                        <p:tgtEl>
                                          <p:spTgt spid="3686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7" presetClass="entr" presetSubtype="0" fill="hold" nodeType="clickEffect">
                                  <p:stCondLst>
                                    <p:cond delay="0"/>
                                  </p:stCondLst>
                                  <p:childTnLst>
                                    <p:set>
                                      <p:cBhvr>
                                        <p:cTn id="12" dur="1" fill="hold">
                                          <p:stCondLst>
                                            <p:cond delay="0"/>
                                          </p:stCondLst>
                                        </p:cTn>
                                        <p:tgtEl>
                                          <p:spTgt spid="36868"/>
                                        </p:tgtEl>
                                        <p:attrNameLst>
                                          <p:attrName>style.visibility</p:attrName>
                                        </p:attrNameLst>
                                      </p:cBhvr>
                                      <p:to>
                                        <p:strVal val="visible"/>
                                      </p:to>
                                    </p:set>
                                    <p:animEffect transition="in" filter="fade">
                                      <p:cBhvr>
                                        <p:cTn id="13" dur="1000"/>
                                        <p:tgtEl>
                                          <p:spTgt spid="36868"/>
                                        </p:tgtEl>
                                      </p:cBhvr>
                                    </p:animEffect>
                                    <p:anim calcmode="lin" valueType="num">
                                      <p:cBhvr>
                                        <p:cTn id="14" dur="1000" fill="hold"/>
                                        <p:tgtEl>
                                          <p:spTgt spid="36868"/>
                                        </p:tgtEl>
                                        <p:attrNameLst>
                                          <p:attrName>ppt_x</p:attrName>
                                        </p:attrNameLst>
                                      </p:cBhvr>
                                      <p:tavLst>
                                        <p:tav tm="0">
                                          <p:val>
                                            <p:strVal val="#ppt_x"/>
                                          </p:val>
                                        </p:tav>
                                        <p:tav tm="100000">
                                          <p:val>
                                            <p:strVal val="#ppt_x"/>
                                          </p:val>
                                        </p:tav>
                                      </p:tavLst>
                                    </p:anim>
                                    <p:anim calcmode="lin" valueType="num">
                                      <p:cBhvr>
                                        <p:cTn id="15" dur="1000" fill="hold"/>
                                        <p:tgtEl>
                                          <p:spTgt spid="3686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61423" y="212725"/>
            <a:ext cx="2743060" cy="923330"/>
          </a:xfrm>
          <a:prstGeom prst="rect">
            <a:avLst/>
          </a:prstGeom>
          <a:noFill/>
        </p:spPr>
        <p:txBody>
          <a:bodyPr wrap="none">
            <a:spAutoFit/>
          </a:bodyPr>
          <a:lstStyle/>
          <a:p>
            <a:pPr algn="ctr" eaLnBrk="1" hangingPunct="1">
              <a:defRPr/>
            </a:pPr>
            <a:r>
              <a:rPr lang="en-US" sz="54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Hậu</a:t>
            </a: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 </a:t>
            </a:r>
            <a:r>
              <a:rPr lang="en-US" sz="54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quả</a:t>
            </a:r>
            <a:endPar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pic>
        <p:nvPicPr>
          <p:cNvPr id="37891" name="Picture 3" descr="C:\Users\Admin\Documents\HUONG\HOA HOC\New folder\khcn%20CastillodeBellver%20(480%20x%2036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668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167"/>
          <a:stretch/>
        </p:blipFill>
        <p:spPr>
          <a:xfrm>
            <a:off x="875353" y="1066800"/>
            <a:ext cx="7278048" cy="54864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99" y="1066800"/>
            <a:ext cx="7366355" cy="54864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353" y="1047750"/>
            <a:ext cx="7443108" cy="550545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199" y="964569"/>
            <a:ext cx="7505701" cy="5588631"/>
          </a:xfrm>
          <a:prstGeom prst="rect">
            <a:avLst/>
          </a:prstGeom>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891"/>
                                        </p:tgtEl>
                                        <p:attrNameLst>
                                          <p:attrName>style.visibility</p:attrName>
                                        </p:attrNameLst>
                                      </p:cBhvr>
                                      <p:to>
                                        <p:strVal val="visible"/>
                                      </p:to>
                                    </p:set>
                                    <p:animEffect transition="in" filter="fade">
                                      <p:cBhvr>
                                        <p:cTn id="7" dur="500"/>
                                        <p:tgtEl>
                                          <p:spTgt spid="3789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381000" y="660023"/>
            <a:ext cx="8382000"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eaLnBrk="1" hangingPunct="1">
              <a:spcBef>
                <a:spcPct val="50000"/>
              </a:spcBef>
            </a:pPr>
            <a:r>
              <a:rPr lang="en-US" sz="3600" b="1" dirty="0" smtClean="0">
                <a:latin typeface="Times New Roman" pitchFamily="18" charset="0"/>
                <a:cs typeface="Times New Roman" pitchFamily="18" charset="0"/>
              </a:rPr>
              <a:t>BT2:  </a:t>
            </a:r>
            <a:r>
              <a:rPr lang="en-US" sz="3600" u="sng" dirty="0" err="1">
                <a:solidFill>
                  <a:srgbClr val="0000CC"/>
                </a:solidFill>
                <a:latin typeface="Times New Roman" pitchFamily="18" charset="0"/>
                <a:cs typeface="Times New Roman" pitchFamily="18" charset="0"/>
              </a:rPr>
              <a:t>Cách</a:t>
            </a:r>
            <a:r>
              <a:rPr lang="en-US" sz="3600" u="sng" dirty="0">
                <a:solidFill>
                  <a:srgbClr val="0000CC"/>
                </a:solidFill>
                <a:latin typeface="Times New Roman" pitchFamily="18" charset="0"/>
                <a:cs typeface="Times New Roman" pitchFamily="18" charset="0"/>
              </a:rPr>
              <a:t> </a:t>
            </a:r>
            <a:r>
              <a:rPr lang="en-US" sz="3600" u="sng" dirty="0" err="1">
                <a:solidFill>
                  <a:srgbClr val="0000CC"/>
                </a:solidFill>
                <a:latin typeface="Times New Roman" pitchFamily="18" charset="0"/>
                <a:cs typeface="Times New Roman" pitchFamily="18" charset="0"/>
              </a:rPr>
              <a:t>làm</a:t>
            </a:r>
            <a:r>
              <a:rPr lang="en-US" sz="3600" u="sng" dirty="0">
                <a:solidFill>
                  <a:srgbClr val="0000CC"/>
                </a:solidFill>
                <a:latin typeface="Times New Roman" pitchFamily="18" charset="0"/>
                <a:cs typeface="Times New Roman" pitchFamily="18" charset="0"/>
              </a:rPr>
              <a:t> </a:t>
            </a:r>
            <a:r>
              <a:rPr lang="en-US" sz="3600" u="sng" dirty="0" err="1">
                <a:solidFill>
                  <a:srgbClr val="0000CC"/>
                </a:solidFill>
                <a:latin typeface="Times New Roman" pitchFamily="18" charset="0"/>
                <a:cs typeface="Times New Roman" pitchFamily="18" charset="0"/>
              </a:rPr>
              <a:t>nào</a:t>
            </a:r>
            <a:r>
              <a:rPr lang="en-US" sz="3600" u="sng" dirty="0">
                <a:solidFill>
                  <a:srgbClr val="0000CC"/>
                </a:solidFill>
                <a:latin typeface="Times New Roman" pitchFamily="18" charset="0"/>
                <a:cs typeface="Times New Roman" pitchFamily="18" charset="0"/>
              </a:rPr>
              <a:t> </a:t>
            </a:r>
            <a:r>
              <a:rPr lang="en-US" sz="3600" u="sng" dirty="0" err="1">
                <a:solidFill>
                  <a:srgbClr val="0000CC"/>
                </a:solidFill>
                <a:latin typeface="Times New Roman" pitchFamily="18" charset="0"/>
                <a:cs typeface="Times New Roman" pitchFamily="18" charset="0"/>
              </a:rPr>
              <a:t>dưới</a:t>
            </a:r>
            <a:r>
              <a:rPr lang="en-US" sz="3600" u="sng" dirty="0">
                <a:solidFill>
                  <a:srgbClr val="0000CC"/>
                </a:solidFill>
                <a:latin typeface="Times New Roman" pitchFamily="18" charset="0"/>
                <a:cs typeface="Times New Roman" pitchFamily="18" charset="0"/>
              </a:rPr>
              <a:t> </a:t>
            </a:r>
            <a:r>
              <a:rPr lang="en-US" sz="3600" u="sng" dirty="0" err="1">
                <a:solidFill>
                  <a:srgbClr val="0000CC"/>
                </a:solidFill>
                <a:latin typeface="Times New Roman" pitchFamily="18" charset="0"/>
                <a:cs typeface="Times New Roman" pitchFamily="18" charset="0"/>
              </a:rPr>
              <a:t>đây</a:t>
            </a:r>
            <a:r>
              <a:rPr lang="en-US" sz="3600" u="sng" dirty="0">
                <a:solidFill>
                  <a:srgbClr val="0000CC"/>
                </a:solidFill>
                <a:latin typeface="Times New Roman" pitchFamily="18" charset="0"/>
                <a:cs typeface="Times New Roman" pitchFamily="18" charset="0"/>
              </a:rPr>
              <a:t> </a:t>
            </a:r>
            <a:r>
              <a:rPr lang="en-US" sz="3600" u="sng" dirty="0" err="1">
                <a:solidFill>
                  <a:srgbClr val="0000CC"/>
                </a:solidFill>
                <a:latin typeface="Times New Roman" pitchFamily="18" charset="0"/>
                <a:cs typeface="Times New Roman" pitchFamily="18" charset="0"/>
              </a:rPr>
              <a:t>là</a:t>
            </a:r>
            <a:r>
              <a:rPr lang="en-US" sz="3600" u="sng" dirty="0">
                <a:solidFill>
                  <a:srgbClr val="0000CC"/>
                </a:solidFill>
                <a:latin typeface="Times New Roman" pitchFamily="18" charset="0"/>
                <a:cs typeface="Times New Roman" pitchFamily="18" charset="0"/>
              </a:rPr>
              <a:t> </a:t>
            </a:r>
            <a:r>
              <a:rPr lang="en-US" sz="3600" u="sng" dirty="0" err="1">
                <a:solidFill>
                  <a:srgbClr val="0000CC"/>
                </a:solidFill>
                <a:latin typeface="Times New Roman" pitchFamily="18" charset="0"/>
                <a:cs typeface="Times New Roman" pitchFamily="18" charset="0"/>
              </a:rPr>
              <a:t>đúng</a:t>
            </a:r>
            <a:r>
              <a:rPr lang="en-US" sz="3600" u="sng" dirty="0">
                <a:solidFill>
                  <a:srgbClr val="0000CC"/>
                </a:solidFill>
                <a:latin typeface="Times New Roman" pitchFamily="18" charset="0"/>
                <a:cs typeface="Times New Roman" pitchFamily="18" charset="0"/>
              </a:rPr>
              <a:t> . </a:t>
            </a:r>
            <a:r>
              <a:rPr lang="en-US" sz="3600" u="sng" dirty="0" err="1">
                <a:solidFill>
                  <a:srgbClr val="0000CC"/>
                </a:solidFill>
                <a:latin typeface="Times New Roman" pitchFamily="18" charset="0"/>
                <a:cs typeface="Times New Roman" pitchFamily="18" charset="0"/>
              </a:rPr>
              <a:t>Giải</a:t>
            </a:r>
            <a:r>
              <a:rPr lang="en-US" sz="3600" u="sng" dirty="0">
                <a:solidFill>
                  <a:srgbClr val="0000CC"/>
                </a:solidFill>
                <a:latin typeface="Times New Roman" pitchFamily="18" charset="0"/>
                <a:cs typeface="Times New Roman" pitchFamily="18" charset="0"/>
              </a:rPr>
              <a:t> </a:t>
            </a:r>
            <a:r>
              <a:rPr lang="en-US" sz="3600" u="sng" dirty="0" err="1">
                <a:solidFill>
                  <a:srgbClr val="0000CC"/>
                </a:solidFill>
                <a:latin typeface="Times New Roman" pitchFamily="18" charset="0"/>
                <a:cs typeface="Times New Roman" pitchFamily="18" charset="0"/>
              </a:rPr>
              <a:t>thích</a:t>
            </a:r>
            <a:r>
              <a:rPr lang="en-US" sz="3600" u="sng" dirty="0">
                <a:solidFill>
                  <a:srgbClr val="0000CC"/>
                </a:solidFill>
                <a:latin typeface="Times New Roman" pitchFamily="18" charset="0"/>
                <a:cs typeface="Times New Roman" pitchFamily="18" charset="0"/>
              </a:rPr>
              <a:t> </a:t>
            </a:r>
            <a:r>
              <a:rPr lang="en-US" sz="3600" u="sng" dirty="0" smtClean="0">
                <a:solidFill>
                  <a:srgbClr val="0000CC"/>
                </a:solidFill>
                <a:latin typeface="Times New Roman" pitchFamily="18" charset="0"/>
                <a:cs typeface="Times New Roman" pitchFamily="18" charset="0"/>
              </a:rPr>
              <a:t>? </a:t>
            </a:r>
          </a:p>
          <a:p>
            <a:pPr eaLnBrk="1" hangingPunct="1">
              <a:spcBef>
                <a:spcPct val="50000"/>
              </a:spcBef>
            </a:pPr>
            <a:r>
              <a:rPr lang="en-US" sz="3600" dirty="0" err="1" smtClean="0">
                <a:solidFill>
                  <a:srgbClr val="0000CC"/>
                </a:solidFill>
                <a:latin typeface="Times New Roman" pitchFamily="18" charset="0"/>
                <a:cs typeface="Times New Roman" pitchFamily="18" charset="0"/>
              </a:rPr>
              <a:t>Để</a:t>
            </a:r>
            <a:r>
              <a:rPr lang="en-US" sz="3600" dirty="0" smtClean="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dập</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tắt</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xăng</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dầu</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cháy</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người</a:t>
            </a:r>
            <a:r>
              <a:rPr lang="en-US" sz="3600" dirty="0">
                <a:solidFill>
                  <a:srgbClr val="0000CC"/>
                </a:solidFill>
                <a:latin typeface="Times New Roman" pitchFamily="18" charset="0"/>
                <a:cs typeface="Times New Roman" pitchFamily="18" charset="0"/>
              </a:rPr>
              <a:t> ta </a:t>
            </a:r>
            <a:r>
              <a:rPr lang="en-US" sz="3600" dirty="0" err="1">
                <a:solidFill>
                  <a:srgbClr val="0000CC"/>
                </a:solidFill>
                <a:latin typeface="Times New Roman" pitchFamily="18" charset="0"/>
                <a:cs typeface="Times New Roman" pitchFamily="18" charset="0"/>
              </a:rPr>
              <a:t>làm</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như</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sau</a:t>
            </a:r>
            <a:r>
              <a:rPr lang="en-US" sz="3600" dirty="0">
                <a:solidFill>
                  <a:srgbClr val="0000CC"/>
                </a:solidFill>
                <a:latin typeface="Times New Roman" pitchFamily="18" charset="0"/>
                <a:cs typeface="Times New Roman" pitchFamily="18" charset="0"/>
              </a:rPr>
              <a:t> :</a:t>
            </a:r>
          </a:p>
          <a:p>
            <a:pPr eaLnBrk="1" hangingPunct="1">
              <a:spcBef>
                <a:spcPct val="50000"/>
              </a:spcBef>
            </a:pPr>
            <a:r>
              <a:rPr lang="en-US" sz="3600" dirty="0">
                <a:latin typeface="Times New Roman" pitchFamily="18" charset="0"/>
                <a:cs typeface="Times New Roman" pitchFamily="18" charset="0"/>
              </a:rPr>
              <a:t>	a. </a:t>
            </a:r>
            <a:r>
              <a:rPr lang="en-US" sz="3600" dirty="0" err="1">
                <a:latin typeface="Times New Roman" pitchFamily="18" charset="0"/>
                <a:cs typeface="Times New Roman" pitchFamily="18" charset="0"/>
              </a:rPr>
              <a:t>Phun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nước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ngọn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lửa</a:t>
            </a:r>
            <a:r>
              <a:rPr lang="en-US" sz="3600" dirty="0">
                <a:latin typeface="Times New Roman" pitchFamily="18" charset="0"/>
                <a:cs typeface="Times New Roman" pitchFamily="18" charset="0"/>
              </a:rPr>
              <a:t> . </a:t>
            </a:r>
          </a:p>
          <a:p>
            <a:pPr eaLnBrk="1" hangingPunct="1">
              <a:spcBef>
                <a:spcPct val="50000"/>
              </a:spcBef>
            </a:pPr>
            <a:r>
              <a:rPr lang="en-US" sz="3600" dirty="0">
                <a:latin typeface="Times New Roman" pitchFamily="18" charset="0"/>
                <a:cs typeface="Times New Roman" pitchFamily="18" charset="0"/>
              </a:rPr>
              <a:t>	b. </a:t>
            </a:r>
            <a:r>
              <a:rPr lang="en-US" sz="3600" dirty="0" err="1">
                <a:latin typeface="Times New Roman" pitchFamily="18" charset="0"/>
                <a:cs typeface="Times New Roman" pitchFamily="18" charset="0"/>
              </a:rPr>
              <a:t>Dùng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ướt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trùm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ngọn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lửa</a:t>
            </a:r>
            <a:r>
              <a:rPr lang="en-US" sz="3600" dirty="0">
                <a:latin typeface="Times New Roman" pitchFamily="18" charset="0"/>
                <a:cs typeface="Times New Roman" pitchFamily="18" charset="0"/>
              </a:rPr>
              <a:t> . </a:t>
            </a:r>
          </a:p>
          <a:p>
            <a:pPr eaLnBrk="1" hangingPunct="1">
              <a:spcBef>
                <a:spcPct val="50000"/>
              </a:spcBef>
            </a:pPr>
            <a:r>
              <a:rPr lang="en-US" sz="3600" dirty="0">
                <a:latin typeface="Times New Roman" pitchFamily="18" charset="0"/>
                <a:cs typeface="Times New Roman" pitchFamily="18" charset="0"/>
              </a:rPr>
              <a:t>	c. </a:t>
            </a:r>
            <a:r>
              <a:rPr lang="en-US" sz="3600" dirty="0" err="1">
                <a:latin typeface="Times New Roman" pitchFamily="18" charset="0"/>
                <a:cs typeface="Times New Roman" pitchFamily="18" charset="0"/>
              </a:rPr>
              <a:t>Phủ</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ngọn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lửa</a:t>
            </a:r>
            <a:r>
              <a:rPr lang="en-US" sz="3600" dirty="0">
                <a:latin typeface="Times New Roman" pitchFamily="18" charset="0"/>
                <a:cs typeface="Times New Roman" pitchFamily="18" charset="0"/>
              </a:rPr>
              <a:t> . </a:t>
            </a:r>
          </a:p>
          <a:p>
            <a:pPr eaLnBrk="1" hangingPunct="1">
              <a:spcBef>
                <a:spcPct val="50000"/>
              </a:spcBef>
            </a:pPr>
            <a:endParaRPr lang="en-US" sz="3200" dirty="0">
              <a:latin typeface="Times New Roman" pitchFamily="18" charset="0"/>
              <a:cs typeface="Times New Roman" pitchFamily="18" charset="0"/>
            </a:endParaRPr>
          </a:p>
        </p:txBody>
      </p:sp>
      <p:sp>
        <p:nvSpPr>
          <p:cNvPr id="150533" name="Text Box 5"/>
          <p:cNvSpPr txBox="1">
            <a:spLocks noChangeArrowheads="1"/>
          </p:cNvSpPr>
          <p:nvPr/>
        </p:nvSpPr>
        <p:spPr bwMode="auto">
          <a:xfrm>
            <a:off x="9372600" y="5959475"/>
            <a:ext cx="72723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eaLnBrk="1" hangingPunct="1">
              <a:spcBef>
                <a:spcPct val="50000"/>
              </a:spcBef>
            </a:pPr>
            <a:r>
              <a:rPr lang="en-US" sz="2400" dirty="0" err="1">
                <a:solidFill>
                  <a:srgbClr val="0000FF"/>
                </a:solidFill>
                <a:latin typeface="Arial" charset="0"/>
              </a:rPr>
              <a:t>Vì</a:t>
            </a:r>
            <a:r>
              <a:rPr lang="en-US" sz="2400" dirty="0">
                <a:solidFill>
                  <a:srgbClr val="0000FF"/>
                </a:solidFill>
                <a:latin typeface="Arial" charset="0"/>
              </a:rPr>
              <a:t> </a:t>
            </a:r>
            <a:r>
              <a:rPr lang="en-US" sz="2400" dirty="0" err="1">
                <a:solidFill>
                  <a:srgbClr val="0000FF"/>
                </a:solidFill>
                <a:latin typeface="Arial" charset="0"/>
              </a:rPr>
              <a:t>ngăn</a:t>
            </a:r>
            <a:r>
              <a:rPr lang="en-US" sz="2400" dirty="0">
                <a:solidFill>
                  <a:srgbClr val="0000FF"/>
                </a:solidFill>
                <a:latin typeface="Arial" charset="0"/>
              </a:rPr>
              <a:t> </a:t>
            </a:r>
            <a:r>
              <a:rPr lang="en-US" sz="2400" dirty="0" err="1">
                <a:solidFill>
                  <a:srgbClr val="0000FF"/>
                </a:solidFill>
                <a:latin typeface="Arial" charset="0"/>
              </a:rPr>
              <a:t>không</a:t>
            </a:r>
            <a:r>
              <a:rPr lang="en-US" sz="2400" dirty="0">
                <a:solidFill>
                  <a:srgbClr val="0000FF"/>
                </a:solidFill>
                <a:latin typeface="Arial" charset="0"/>
              </a:rPr>
              <a:t> </a:t>
            </a:r>
            <a:r>
              <a:rPr lang="en-US" sz="2400" dirty="0" err="1">
                <a:solidFill>
                  <a:srgbClr val="0000FF"/>
                </a:solidFill>
                <a:latin typeface="Arial" charset="0"/>
              </a:rPr>
              <a:t>cho</a:t>
            </a:r>
            <a:r>
              <a:rPr lang="en-US" sz="2400" dirty="0">
                <a:solidFill>
                  <a:srgbClr val="0000FF"/>
                </a:solidFill>
                <a:latin typeface="Arial" charset="0"/>
              </a:rPr>
              <a:t> </a:t>
            </a:r>
            <a:r>
              <a:rPr lang="en-US" sz="2400" dirty="0" err="1">
                <a:solidFill>
                  <a:srgbClr val="0000FF"/>
                </a:solidFill>
                <a:latin typeface="Arial" charset="0"/>
              </a:rPr>
              <a:t>xăng</a:t>
            </a:r>
            <a:r>
              <a:rPr lang="en-US" sz="2400" dirty="0">
                <a:solidFill>
                  <a:srgbClr val="0000FF"/>
                </a:solidFill>
                <a:latin typeface="Arial" charset="0"/>
              </a:rPr>
              <a:t>, </a:t>
            </a:r>
            <a:r>
              <a:rPr lang="en-US" sz="2400" dirty="0" err="1">
                <a:solidFill>
                  <a:srgbClr val="0000FF"/>
                </a:solidFill>
                <a:latin typeface="Arial" charset="0"/>
              </a:rPr>
              <a:t>dầu</a:t>
            </a:r>
            <a:r>
              <a:rPr lang="en-US" sz="2400" dirty="0">
                <a:solidFill>
                  <a:srgbClr val="0000FF"/>
                </a:solidFill>
                <a:latin typeface="Arial" charset="0"/>
              </a:rPr>
              <a:t> </a:t>
            </a:r>
            <a:r>
              <a:rPr lang="en-US" sz="2400" dirty="0" err="1">
                <a:solidFill>
                  <a:srgbClr val="0000FF"/>
                </a:solidFill>
                <a:latin typeface="Arial" charset="0"/>
              </a:rPr>
              <a:t>tiếp</a:t>
            </a:r>
            <a:r>
              <a:rPr lang="en-US" sz="2400" dirty="0">
                <a:solidFill>
                  <a:srgbClr val="0000FF"/>
                </a:solidFill>
                <a:latin typeface="Arial" charset="0"/>
              </a:rPr>
              <a:t> </a:t>
            </a:r>
            <a:r>
              <a:rPr lang="en-US" sz="2400" dirty="0" err="1">
                <a:solidFill>
                  <a:srgbClr val="0000FF"/>
                </a:solidFill>
                <a:latin typeface="Arial" charset="0"/>
              </a:rPr>
              <a:t>xúc</a:t>
            </a:r>
            <a:r>
              <a:rPr lang="en-US" sz="2400" dirty="0">
                <a:solidFill>
                  <a:srgbClr val="0000FF"/>
                </a:solidFill>
                <a:latin typeface="Arial" charset="0"/>
              </a:rPr>
              <a:t> </a:t>
            </a:r>
            <a:r>
              <a:rPr lang="en-US" sz="2400" dirty="0" err="1">
                <a:solidFill>
                  <a:srgbClr val="0000FF"/>
                </a:solidFill>
                <a:latin typeface="Arial" charset="0"/>
              </a:rPr>
              <a:t>với</a:t>
            </a:r>
            <a:r>
              <a:rPr lang="en-US" sz="2400" dirty="0">
                <a:solidFill>
                  <a:srgbClr val="0000FF"/>
                </a:solidFill>
                <a:latin typeface="Arial" charset="0"/>
              </a:rPr>
              <a:t> </a:t>
            </a:r>
            <a:r>
              <a:rPr lang="en-US" sz="2400" dirty="0" err="1">
                <a:solidFill>
                  <a:srgbClr val="0000FF"/>
                </a:solidFill>
                <a:latin typeface="Arial" charset="0"/>
              </a:rPr>
              <a:t>oxi</a:t>
            </a:r>
            <a:r>
              <a:rPr lang="en-US" sz="2400" dirty="0">
                <a:solidFill>
                  <a:srgbClr val="0000FF"/>
                </a:solidFill>
                <a:latin typeface="Arial" charset="0"/>
              </a:rPr>
              <a:t> </a:t>
            </a:r>
            <a:r>
              <a:rPr lang="en-US" sz="2400" dirty="0" err="1">
                <a:solidFill>
                  <a:srgbClr val="0000FF"/>
                </a:solidFill>
                <a:latin typeface="Arial" charset="0"/>
              </a:rPr>
              <a:t>trong</a:t>
            </a:r>
            <a:r>
              <a:rPr lang="en-US" sz="2400" dirty="0">
                <a:solidFill>
                  <a:srgbClr val="0000FF"/>
                </a:solidFill>
                <a:latin typeface="Arial" charset="0"/>
              </a:rPr>
              <a:t> </a:t>
            </a:r>
            <a:r>
              <a:rPr lang="en-US" sz="2400" dirty="0" err="1">
                <a:solidFill>
                  <a:srgbClr val="0000FF"/>
                </a:solidFill>
                <a:latin typeface="Arial" charset="0"/>
              </a:rPr>
              <a:t>không</a:t>
            </a:r>
            <a:r>
              <a:rPr lang="en-US" sz="2400" dirty="0">
                <a:solidFill>
                  <a:srgbClr val="0000FF"/>
                </a:solidFill>
                <a:latin typeface="Arial" charset="0"/>
              </a:rPr>
              <a:t> </a:t>
            </a:r>
            <a:r>
              <a:rPr lang="en-US" sz="2400" dirty="0" err="1">
                <a:solidFill>
                  <a:srgbClr val="0000FF"/>
                </a:solidFill>
                <a:latin typeface="Arial" charset="0"/>
              </a:rPr>
              <a:t>khí</a:t>
            </a:r>
            <a:r>
              <a:rPr lang="en-US" sz="2400" dirty="0">
                <a:solidFill>
                  <a:srgbClr val="0000FF"/>
                </a:solidFill>
                <a:latin typeface="Arial" charset="0"/>
              </a:rPr>
              <a:t> </a:t>
            </a:r>
          </a:p>
        </p:txBody>
      </p:sp>
      <p:sp>
        <p:nvSpPr>
          <p:cNvPr id="150544" name="Oval 16"/>
          <p:cNvSpPr>
            <a:spLocks noChangeArrowheads="1"/>
          </p:cNvSpPr>
          <p:nvPr/>
        </p:nvSpPr>
        <p:spPr bwMode="auto">
          <a:xfrm>
            <a:off x="1143000" y="4191000"/>
            <a:ext cx="685800" cy="685800"/>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50547" name="Oval 19"/>
          <p:cNvSpPr>
            <a:spLocks noChangeArrowheads="1"/>
          </p:cNvSpPr>
          <p:nvPr/>
        </p:nvSpPr>
        <p:spPr bwMode="auto">
          <a:xfrm>
            <a:off x="1143000" y="5029200"/>
            <a:ext cx="685800" cy="685800"/>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0530"/>
                                        </p:tgtEl>
                                        <p:attrNameLst>
                                          <p:attrName>style.visibility</p:attrName>
                                        </p:attrNameLst>
                                      </p:cBhvr>
                                      <p:to>
                                        <p:strVal val="visible"/>
                                      </p:to>
                                    </p:set>
                                    <p:animEffect transition="in" filter="box(in)">
                                      <p:cBhvr>
                                        <p:cTn id="7" dur="500"/>
                                        <p:tgtEl>
                                          <p:spTgt spid="1505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0544"/>
                                        </p:tgtEl>
                                        <p:attrNameLst>
                                          <p:attrName>style.visibility</p:attrName>
                                        </p:attrNameLst>
                                      </p:cBhvr>
                                      <p:to>
                                        <p:strVal val="visible"/>
                                      </p:to>
                                    </p:set>
                                    <p:anim calcmode="lin" valueType="num">
                                      <p:cBhvr additive="base">
                                        <p:cTn id="12" dur="500" fill="hold"/>
                                        <p:tgtEl>
                                          <p:spTgt spid="150544"/>
                                        </p:tgtEl>
                                        <p:attrNameLst>
                                          <p:attrName>ppt_x</p:attrName>
                                        </p:attrNameLst>
                                      </p:cBhvr>
                                      <p:tavLst>
                                        <p:tav tm="0">
                                          <p:val>
                                            <p:strVal val="#ppt_x"/>
                                          </p:val>
                                        </p:tav>
                                        <p:tav tm="100000">
                                          <p:val>
                                            <p:strVal val="#ppt_x"/>
                                          </p:val>
                                        </p:tav>
                                      </p:tavLst>
                                    </p:anim>
                                    <p:anim calcmode="lin" valueType="num">
                                      <p:cBhvr additive="base">
                                        <p:cTn id="13" dur="500" fill="hold"/>
                                        <p:tgtEl>
                                          <p:spTgt spid="15054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50547"/>
                                        </p:tgtEl>
                                        <p:attrNameLst>
                                          <p:attrName>style.visibility</p:attrName>
                                        </p:attrNameLst>
                                      </p:cBhvr>
                                      <p:to>
                                        <p:strVal val="visible"/>
                                      </p:to>
                                    </p:set>
                                    <p:anim calcmode="lin" valueType="num">
                                      <p:cBhvr additive="base">
                                        <p:cTn id="16" dur="500" fill="hold"/>
                                        <p:tgtEl>
                                          <p:spTgt spid="150547"/>
                                        </p:tgtEl>
                                        <p:attrNameLst>
                                          <p:attrName>ppt_x</p:attrName>
                                        </p:attrNameLst>
                                      </p:cBhvr>
                                      <p:tavLst>
                                        <p:tav tm="0">
                                          <p:val>
                                            <p:strVal val="#ppt_x"/>
                                          </p:val>
                                        </p:tav>
                                        <p:tav tm="100000">
                                          <p:val>
                                            <p:strVal val="#ppt_x"/>
                                          </p:val>
                                        </p:tav>
                                      </p:tavLst>
                                    </p:anim>
                                    <p:anim calcmode="lin" valueType="num">
                                      <p:cBhvr additive="base">
                                        <p:cTn id="17" dur="500" fill="hold"/>
                                        <p:tgtEl>
                                          <p:spTgt spid="150547"/>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5" presetClass="path" presetSubtype="0" accel="50000" decel="50000" fill="hold" grpId="0" nodeType="clickEffect">
                                  <p:stCondLst>
                                    <p:cond delay="0"/>
                                  </p:stCondLst>
                                  <p:childTnLst>
                                    <p:animMotion origin="layout" path="M -0.68924 -0.0155 L -0.93924 -0.0155 " pathEditMode="relative" rAng="0" ptsTypes="AA">
                                      <p:cBhvr>
                                        <p:cTn id="21" dur="2000" fill="hold"/>
                                        <p:tgtEl>
                                          <p:spTgt spid="150533"/>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0" grpId="0"/>
      <p:bldP spid="150533" grpId="0"/>
      <p:bldP spid="150544" grpId="0" animBg="1"/>
      <p:bldP spid="15054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200" name="Rectangle 24"/>
          <p:cNvSpPr>
            <a:spLocks noChangeArrowheads="1"/>
          </p:cNvSpPr>
          <p:nvPr/>
        </p:nvSpPr>
        <p:spPr bwMode="auto">
          <a:xfrm>
            <a:off x="609600" y="685800"/>
            <a:ext cx="8305800" cy="3810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r>
              <a:rPr lang="en-US" sz="3600" b="1" dirty="0" smtClean="0">
                <a:solidFill>
                  <a:srgbClr val="FF0000"/>
                </a:solidFill>
                <a:latin typeface="Times New Roman" pitchFamily="18" charset="0"/>
                <a:cs typeface="Times New Roman" pitchFamily="18" charset="0"/>
              </a:rPr>
              <a:t>3- </a:t>
            </a:r>
            <a:r>
              <a:rPr lang="en-US" sz="3600" b="1" dirty="0" err="1" smtClean="0">
                <a:solidFill>
                  <a:srgbClr val="FF0000"/>
                </a:solidFill>
                <a:latin typeface="Times New Roman" pitchFamily="18" charset="0"/>
                <a:cs typeface="Times New Roman" pitchFamily="18" charset="0"/>
              </a:rPr>
              <a:t>các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sản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phẩm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chế</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biến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từ</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dầu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mỏ</a:t>
            </a:r>
            <a:endParaRPr lang="en-US" sz="3600" b="1" dirty="0">
              <a:solidFill>
                <a:srgbClr val="FF0000"/>
              </a:solidFill>
              <a:latin typeface="Times New Roman" pitchFamily="18" charset="0"/>
              <a:cs typeface="Times New Roman" pitchFamily="18" charset="0"/>
            </a:endParaRPr>
          </a:p>
        </p:txBody>
      </p:sp>
      <p:sp>
        <p:nvSpPr>
          <p:cNvPr id="21524" name="Text Box 25"/>
          <p:cNvSpPr txBox="1">
            <a:spLocks noChangeArrowheads="1"/>
          </p:cNvSpPr>
          <p:nvPr/>
        </p:nvSpPr>
        <p:spPr bwMode="auto">
          <a:xfrm>
            <a:off x="304800" y="1904286"/>
            <a:ext cx="8610600" cy="4801314"/>
          </a:xfrm>
          <a:prstGeom prst="rect">
            <a:avLst/>
          </a:prstGeom>
          <a:solidFill>
            <a:srgbClr val="FFCC66"/>
          </a:solidFill>
          <a:ln>
            <a:noFill/>
          </a:ln>
          <a:effectLst/>
          <a:extLst/>
        </p:spPr>
        <p:txBody>
          <a:bodyPr wrap="square">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r>
              <a:rPr lang="vi-VN" sz="3600" dirty="0">
                <a:latin typeface="Times New Roman" pitchFamily="18" charset="0"/>
                <a:cs typeface="Times New Roman" pitchFamily="18" charset="0"/>
              </a:rPr>
              <a:t>- Sản phẩm chế biến từ dầu mỏ: Khí đốt, xăng, dầu thắp, dầu điezen, dầu mazut, nhựa đường. </a:t>
            </a:r>
          </a:p>
          <a:p>
            <a:r>
              <a:rPr lang="vi-VN" sz="3600" dirty="0">
                <a:latin typeface="Times New Roman" pitchFamily="18" charset="0"/>
                <a:cs typeface="Times New Roman" pitchFamily="18" charset="0"/>
              </a:rPr>
              <a:t>-Crackinh dầu nặng ta thu được xăng và hỗn hợp khí.</a:t>
            </a:r>
          </a:p>
          <a:p>
            <a:r>
              <a:rPr lang="vi-VN" sz="3600" dirty="0">
                <a:latin typeface="Times New Roman" pitchFamily="18" charset="0"/>
                <a:cs typeface="Times New Roman" pitchFamily="18" charset="0"/>
              </a:rPr>
              <a:t> </a:t>
            </a:r>
          </a:p>
          <a:p>
            <a:r>
              <a:rPr lang="vi-VN" sz="3600" dirty="0">
                <a:latin typeface="Times New Roman" pitchFamily="18" charset="0"/>
                <a:cs typeface="Times New Roman" pitchFamily="18" charset="0"/>
              </a:rPr>
              <a:t> </a:t>
            </a:r>
          </a:p>
          <a:p>
            <a:pPr>
              <a:spcBef>
                <a:spcPct val="50000"/>
              </a:spcBef>
            </a:pPr>
            <a:endParaRPr lang="vi-VN" sz="3600" dirty="0">
              <a:solidFill>
                <a:srgbClr val="FF0000"/>
              </a:solidFill>
              <a:latin typeface="Times New Roman" pitchFamily="18" charset="0"/>
              <a:cs typeface="Times New Roman" pitchFamily="18" charset="0"/>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5" name="Object 4"/>
          <p:cNvGraphicFramePr>
            <a:graphicFrameLocks noChangeAspect="1"/>
          </p:cNvGraphicFramePr>
          <p:nvPr>
            <p:extLst>
              <p:ext uri="{D42A27DB-BD31-4B8C-83A1-F6EECF244321}">
                <p14:modId xmlns:p14="http://schemas.microsoft.com/office/powerpoint/2010/main" val="3839184553"/>
              </p:ext>
            </p:extLst>
          </p:nvPr>
        </p:nvGraphicFramePr>
        <p:xfrm>
          <a:off x="1499755" y="4934570"/>
          <a:ext cx="6882245" cy="704230"/>
        </p:xfrm>
        <a:graphic>
          <a:graphicData uri="http://schemas.openxmlformats.org/presentationml/2006/ole">
            <mc:AlternateContent xmlns:mc="http://schemas.openxmlformats.org/markup-compatibility/2006">
              <mc:Choice xmlns:v="urn:schemas-microsoft-com:vml" Requires="v">
                <p:oleObj spid="_x0000_s40985" name="Equation" r:id="rId4" imgW="2197100" imgH="228600" progId="Equation.DSMT4">
                  <p:embed/>
                </p:oleObj>
              </mc:Choice>
              <mc:Fallback>
                <p:oleObj name="Equation" r:id="rId4" imgW="2197100" imgH="228600" progId="Equation.DSMT4">
                  <p:embed/>
                  <p:pic>
                    <p:nvPicPr>
                      <p:cNvPr id="0"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9755" y="4934570"/>
                        <a:ext cx="6882245" cy="7042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8" name="Picture 37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8242" y="910049"/>
            <a:ext cx="1392972" cy="145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7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285665">
            <a:off x="724438" y="1050252"/>
            <a:ext cx="1062938" cy="95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ChangeArrowheads="1"/>
          </p:cNvSpPr>
          <p:nvPr/>
        </p:nvSpPr>
        <p:spPr bwMode="auto">
          <a:xfrm>
            <a:off x="0" y="0"/>
            <a:ext cx="9144000" cy="609600"/>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r>
              <a:rPr lang="en-US" sz="4000" b="1" dirty="0"/>
              <a:t>I </a:t>
            </a:r>
            <a:r>
              <a:rPr lang="en-US" sz="4000" b="1" dirty="0" smtClean="0"/>
              <a:t>/</a:t>
            </a:r>
            <a:r>
              <a:rPr lang="en-US" sz="4000" b="1" dirty="0" err="1" smtClean="0">
                <a:latin typeface="Times New Roman" pitchFamily="18" charset="0"/>
                <a:cs typeface="Times New Roman" pitchFamily="18" charset="0"/>
              </a:rPr>
              <a:t>Dầu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mỏ</a:t>
            </a:r>
            <a:endParaRPr lang="en-US" sz="4000" b="1" dirty="0">
              <a:latin typeface="Times New Roman" pitchFamily="18" charset="0"/>
              <a:cs typeface="Times New Roman" pitchFamily="18" charset="0"/>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8200"/>
                                        </p:tgtEl>
                                        <p:attrNameLst>
                                          <p:attrName>style.visibility</p:attrName>
                                        </p:attrNameLst>
                                      </p:cBhvr>
                                      <p:to>
                                        <p:strVal val="visible"/>
                                      </p:to>
                                    </p:set>
                                    <p:animEffect transition="in" filter="fade">
                                      <p:cBhvr>
                                        <p:cTn id="7" dur="1000"/>
                                        <p:tgtEl>
                                          <p:spTgt spid="178200"/>
                                        </p:tgtEl>
                                      </p:cBhvr>
                                    </p:animEffect>
                                    <p:anim calcmode="lin" valueType="num">
                                      <p:cBhvr>
                                        <p:cTn id="8" dur="1000" fill="hold"/>
                                        <p:tgtEl>
                                          <p:spTgt spid="178200"/>
                                        </p:tgtEl>
                                        <p:attrNameLst>
                                          <p:attrName>ppt_x</p:attrName>
                                        </p:attrNameLst>
                                      </p:cBhvr>
                                      <p:tavLst>
                                        <p:tav tm="0">
                                          <p:val>
                                            <p:strVal val="#ppt_x"/>
                                          </p:val>
                                        </p:tav>
                                        <p:tav tm="100000">
                                          <p:val>
                                            <p:strVal val="#ppt_x"/>
                                          </p:val>
                                        </p:tav>
                                      </p:tavLst>
                                    </p:anim>
                                    <p:anim calcmode="lin" valueType="num">
                                      <p:cBhvr>
                                        <p:cTn id="9" dur="1000" fill="hold"/>
                                        <p:tgtEl>
                                          <p:spTgt spid="17820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par>
                                <p:cTn id="15" presetID="16" presetClass="entr" presetSubtype="21"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1524"/>
                                        </p:tgtEl>
                                        <p:attrNameLst>
                                          <p:attrName>style.visibility</p:attrName>
                                        </p:attrNameLst>
                                      </p:cBhvr>
                                      <p:to>
                                        <p:strVal val="visible"/>
                                      </p:to>
                                    </p:set>
                                    <p:animEffect transition="in" filter="barn(inVertical)">
                                      <p:cBhvr>
                                        <p:cTn id="20" dur="500"/>
                                        <p:tgtEl>
                                          <p:spTgt spid="21524"/>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200" grpId="0"/>
      <p:bldP spid="215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 b="1"/>
          <a:stretch/>
        </p:blipFill>
        <p:spPr>
          <a:xfrm>
            <a:off x="1143000" y="2914650"/>
            <a:ext cx="7315200" cy="38671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190750"/>
            <a:ext cx="1447800" cy="1447800"/>
          </a:xfrm>
          <a:prstGeom prst="rect">
            <a:avLst/>
          </a:prstGeom>
        </p:spPr>
      </p:pic>
      <p:sp>
        <p:nvSpPr>
          <p:cNvPr id="4" name="Cloud Callout 3"/>
          <p:cNvSpPr/>
          <p:nvPr/>
        </p:nvSpPr>
        <p:spPr bwMode="auto">
          <a:xfrm>
            <a:off x="1905000" y="-152400"/>
            <a:ext cx="7239000" cy="3505200"/>
          </a:xfrm>
          <a:prstGeom prst="cloudCallout">
            <a:avLst>
              <a:gd name="adj1" fmla="val -56244"/>
              <a:gd name="adj2" fmla="val 19643"/>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just"/>
            <a:r>
              <a:rPr lang="vi-VN" sz="3600" b="1" dirty="0" smtClean="0">
                <a:solidFill>
                  <a:srgbClr val="FF0000"/>
                </a:solidFill>
                <a:latin typeface="Times New Roman" pitchFamily="18" charset="0"/>
                <a:cs typeface="Times New Roman" pitchFamily="18" charset="0"/>
              </a:rPr>
              <a:t>Tại sao xe bồn (xe chở xăng, dầu) có dây xích nhỏ nối với bồn hướng xuống lòng đường?</a:t>
            </a:r>
            <a:endParaRPr lang="vi-VN" sz="3600" b="1" dirty="0">
              <a:solidFill>
                <a:srgbClr val="FF0000"/>
              </a:solidFill>
              <a:latin typeface="Times New Roman" pitchFamily="18" charset="0"/>
              <a:cs typeface="Times New Roman" pitchFamily="18" charset="0"/>
            </a:endParaRPr>
          </a:p>
        </p:txBody>
      </p:sp>
      <p:sp>
        <p:nvSpPr>
          <p:cNvPr id="7" name="Oval 6"/>
          <p:cNvSpPr/>
          <p:nvPr/>
        </p:nvSpPr>
        <p:spPr bwMode="auto">
          <a:xfrm>
            <a:off x="5943600" y="5105400"/>
            <a:ext cx="1981200" cy="1676400"/>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vi-VN" sz="2800" b="0" i="0" u="none" strike="noStrike" cap="none" normalizeH="0" baseline="0" smtClean="0">
              <a:ln>
                <a:noFill/>
              </a:ln>
              <a:solidFill>
                <a:schemeClr val="tx1"/>
              </a:solidFill>
              <a:effectLst/>
              <a:latin typeface=".VnTime" pitchFamily="34" charset="0"/>
            </a:endParaRPr>
          </a:p>
        </p:txBody>
      </p:sp>
      <p:sp>
        <p:nvSpPr>
          <p:cNvPr id="8" name="Rectangle 7"/>
          <p:cNvSpPr/>
          <p:nvPr/>
        </p:nvSpPr>
        <p:spPr bwMode="auto">
          <a:xfrm>
            <a:off x="1181100" y="6324600"/>
            <a:ext cx="3467100" cy="457200"/>
          </a:xfrm>
          <a:prstGeom prst="rect">
            <a:avLst/>
          </a:prstGeom>
          <a:solidFill>
            <a:schemeClr val="bg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vi-VN" sz="2800" b="0" i="0" u="none" strike="noStrike" cap="none" normalizeH="0" baseline="0" smtClean="0">
              <a:ln>
                <a:noFill/>
              </a:ln>
              <a:solidFill>
                <a:schemeClr val="tx1"/>
              </a:solidFill>
              <a:effectLst/>
              <a:latin typeface=".VnTime" pitchFamily="34" charset="0"/>
            </a:endParaRPr>
          </a:p>
        </p:txBody>
      </p:sp>
    </p:spTree>
    <p:extLst>
      <p:ext uri="{BB962C8B-B14F-4D97-AF65-F5344CB8AC3E}">
        <p14:creationId xmlns:p14="http://schemas.microsoft.com/office/powerpoint/2010/main" val="334527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064126"/>
            <a:ext cx="8610600" cy="4031873"/>
          </a:xfrm>
          <a:prstGeom prst="rect">
            <a:avLst/>
          </a:prstGeom>
          <a:solidFill>
            <a:schemeClr val="accent6">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a:spAutoFit/>
          </a:bodyPr>
          <a:lstStyle/>
          <a:p>
            <a:r>
              <a:rPr lang="vi-VN" sz="3200" dirty="0" smtClean="0">
                <a:latin typeface="Times New Roman" pitchFamily="18" charset="0"/>
                <a:cs typeface="Times New Roman" pitchFamily="18" charset="0"/>
              </a:rPr>
              <a:t>Khi xe chở xăng chạy đường dài, thì thùng xe sẽ ma sát với không khí, nên sẽ tích điện và có thể tạo tia lửa điện. Điều này rất nguy hiểm, vì nó sẽ gây cháy/ nổ bình xăng( vì khi xăng tiếp xúc tia lửa sẽ gây cháy). Vì vậy người ta dùng dây x</a:t>
            </a:r>
            <a:r>
              <a:rPr lang="en-US" sz="3200" dirty="0" smtClean="0">
                <a:latin typeface="Times New Roman" pitchFamily="18" charset="0"/>
                <a:cs typeface="Times New Roman" pitchFamily="18" charset="0"/>
              </a:rPr>
              <a:t>í</a:t>
            </a:r>
            <a:r>
              <a:rPr lang="vi-VN" sz="3200" dirty="0" smtClean="0">
                <a:latin typeface="Times New Roman" pitchFamily="18" charset="0"/>
                <a:cs typeface="Times New Roman" pitchFamily="18" charset="0"/>
              </a:rPr>
              <a:t>ch nối với thùng xăng để dẫn dòng điện từ thùng xe xuống lòng đường. Dây xích này thường nhỏ, vì để tăng độ dẫn điện</a:t>
            </a:r>
            <a:endParaRPr lang="vi-VN" sz="3200" dirty="0">
              <a:latin typeface="Times New Roman" pitchFamily="18" charset="0"/>
              <a:cs typeface="Times New Roman"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91090"/>
            <a:ext cx="2095500" cy="1676400"/>
          </a:xfrm>
          <a:prstGeom prst="rect">
            <a:avLst/>
          </a:prstGeom>
        </p:spPr>
      </p:pic>
    </p:spTree>
    <p:extLst>
      <p:ext uri="{BB962C8B-B14F-4D97-AF65-F5344CB8AC3E}">
        <p14:creationId xmlns:p14="http://schemas.microsoft.com/office/powerpoint/2010/main" val="21472813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190750"/>
            <a:ext cx="1447800" cy="1447800"/>
          </a:xfrm>
          <a:prstGeom prst="rect">
            <a:avLst/>
          </a:prstGeom>
        </p:spPr>
      </p:pic>
      <p:sp>
        <p:nvSpPr>
          <p:cNvPr id="3" name="Cloud Callout 2"/>
          <p:cNvSpPr/>
          <p:nvPr/>
        </p:nvSpPr>
        <p:spPr bwMode="auto">
          <a:xfrm>
            <a:off x="1905000" y="-152400"/>
            <a:ext cx="7239000" cy="3505200"/>
          </a:xfrm>
          <a:prstGeom prst="cloudCallout">
            <a:avLst>
              <a:gd name="adj1" fmla="val -56244"/>
              <a:gd name="adj2" fmla="val 19643"/>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just"/>
            <a:r>
              <a:rPr lang="en-US" sz="3200" b="1" dirty="0" err="1" smtClean="0">
                <a:solidFill>
                  <a:srgbClr val="FF0000"/>
                </a:solidFill>
                <a:latin typeface="Times New Roman" pitchFamily="18" charset="0"/>
                <a:cs typeface="Times New Roman" pitchFamily="18" charset="0"/>
              </a:rPr>
              <a:t>Khi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xảy</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ra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sự</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cố</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tràn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dầu</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trên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sông</a:t>
            </a:r>
            <a:r>
              <a:rPr lang="en-US" sz="3200" b="1" dirty="0" smtClean="0">
                <a:solidFill>
                  <a:srgbClr val="FF0000"/>
                </a:solidFill>
                <a:latin typeface="Times New Roman" pitchFamily="18" charset="0"/>
                <a:cs typeface="Times New Roman" pitchFamily="18" charset="0"/>
              </a:rPr>
              <a:t> hay </a:t>
            </a:r>
            <a:r>
              <a:rPr lang="en-US" sz="3200" b="1" dirty="0" err="1" smtClean="0">
                <a:solidFill>
                  <a:srgbClr val="FF0000"/>
                </a:solidFill>
                <a:latin typeface="Times New Roman" pitchFamily="18" charset="0"/>
                <a:cs typeface="Times New Roman" pitchFamily="18" charset="0"/>
              </a:rPr>
              <a:t>trên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biển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thì</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thường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gây</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ảnh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hưởng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trên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một</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diện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tích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rộng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Tính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chất</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nào</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của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dầu</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dẫn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đến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vấn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đề</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đó</a:t>
            </a:r>
            <a:r>
              <a:rPr lang="en-US" sz="3200" b="1" dirty="0" smtClean="0">
                <a:solidFill>
                  <a:srgbClr val="FF0000"/>
                </a:solidFill>
                <a:latin typeface="Times New Roman" pitchFamily="18" charset="0"/>
                <a:cs typeface="Times New Roman" pitchFamily="18" charset="0"/>
              </a:rPr>
              <a:t> ?</a:t>
            </a:r>
            <a:endParaRPr lang="vi-VN" sz="3200" b="1" dirty="0">
              <a:solidFill>
                <a:srgbClr val="FF0000"/>
              </a:solidFill>
              <a:latin typeface="Times New Roman" pitchFamily="18" charset="0"/>
              <a:cs typeface="Times New Roman" pitchFamily="18" charset="0"/>
            </a:endParaRPr>
          </a:p>
        </p:txBody>
      </p:sp>
      <p:sp>
        <p:nvSpPr>
          <p:cNvPr id="4" name="TextBox 3"/>
          <p:cNvSpPr txBox="1"/>
          <p:nvPr/>
        </p:nvSpPr>
        <p:spPr>
          <a:xfrm>
            <a:off x="1752600" y="4114800"/>
            <a:ext cx="7391400" cy="1077218"/>
          </a:xfrm>
          <a:prstGeom prst="rect">
            <a:avLst/>
          </a:prstGeom>
          <a:noFill/>
        </p:spPr>
        <p:txBody>
          <a:bodyPr wrap="square" rtlCol="0">
            <a:spAutoFit/>
          </a:bodyPr>
          <a:lstStyle/>
          <a:p>
            <a:r>
              <a:rPr lang="en-US" sz="3200" dirty="0" err="1" smtClean="0">
                <a:solidFill>
                  <a:schemeClr val="accent2"/>
                </a:solidFill>
                <a:latin typeface="Times New Roman" pitchFamily="18" charset="0"/>
                <a:cs typeface="Times New Roman" pitchFamily="18" charset="0"/>
              </a:rPr>
              <a:t>Đó</a:t>
            </a:r>
            <a:r>
              <a:rPr lang="en-US" sz="3200" dirty="0" smtClean="0">
                <a:solidFill>
                  <a:schemeClr val="accent2"/>
                </a:solidFill>
                <a:latin typeface="Times New Roman" pitchFamily="18" charset="0"/>
                <a:cs typeface="Times New Roman" pitchFamily="18" charset="0"/>
              </a:rPr>
              <a:t> </a:t>
            </a:r>
            <a:r>
              <a:rPr lang="en-US" sz="3200" dirty="0" err="1" smtClean="0">
                <a:solidFill>
                  <a:schemeClr val="accent2"/>
                </a:solidFill>
                <a:latin typeface="Times New Roman" pitchFamily="18" charset="0"/>
                <a:cs typeface="Times New Roman" pitchFamily="18" charset="0"/>
              </a:rPr>
              <a:t>là</a:t>
            </a:r>
            <a:r>
              <a:rPr lang="en-US" sz="3200" dirty="0" smtClean="0">
                <a:solidFill>
                  <a:schemeClr val="accent2"/>
                </a:solidFill>
                <a:latin typeface="Times New Roman" pitchFamily="18" charset="0"/>
                <a:cs typeface="Times New Roman" pitchFamily="18" charset="0"/>
              </a:rPr>
              <a:t> </a:t>
            </a:r>
            <a:r>
              <a:rPr lang="en-US" sz="3200" dirty="0" err="1" smtClean="0">
                <a:solidFill>
                  <a:schemeClr val="accent2"/>
                </a:solidFill>
                <a:latin typeface="Times New Roman" pitchFamily="18" charset="0"/>
                <a:cs typeface="Times New Roman" pitchFamily="18" charset="0"/>
              </a:rPr>
              <a:t>tính</a:t>
            </a:r>
            <a:r>
              <a:rPr lang="en-US" sz="3200" dirty="0" smtClean="0">
                <a:solidFill>
                  <a:schemeClr val="accent2"/>
                </a:solidFill>
                <a:latin typeface="Times New Roman" pitchFamily="18" charset="0"/>
                <a:cs typeface="Times New Roman" pitchFamily="18" charset="0"/>
              </a:rPr>
              <a:t> </a:t>
            </a:r>
            <a:r>
              <a:rPr lang="en-US" sz="3200" dirty="0" err="1" smtClean="0">
                <a:solidFill>
                  <a:schemeClr val="accent2"/>
                </a:solidFill>
                <a:latin typeface="Times New Roman" pitchFamily="18" charset="0"/>
                <a:cs typeface="Times New Roman" pitchFamily="18" charset="0"/>
              </a:rPr>
              <a:t>chất</a:t>
            </a:r>
            <a:r>
              <a:rPr lang="en-US" sz="3200" dirty="0" smtClean="0">
                <a:solidFill>
                  <a:schemeClr val="accent2"/>
                </a:solidFill>
                <a:latin typeface="Times New Roman" pitchFamily="18" charset="0"/>
                <a:cs typeface="Times New Roman" pitchFamily="18" charset="0"/>
              </a:rPr>
              <a:t> </a:t>
            </a:r>
            <a:r>
              <a:rPr lang="en-US" sz="3200" dirty="0" err="1" smtClean="0">
                <a:solidFill>
                  <a:schemeClr val="accent2"/>
                </a:solidFill>
                <a:latin typeface="Times New Roman" pitchFamily="18" charset="0"/>
                <a:cs typeface="Times New Roman" pitchFamily="18" charset="0"/>
              </a:rPr>
              <a:t>vật</a:t>
            </a:r>
            <a:r>
              <a:rPr lang="en-US" sz="3200" dirty="0" smtClean="0">
                <a:solidFill>
                  <a:schemeClr val="accent2"/>
                </a:solidFill>
                <a:latin typeface="Times New Roman" pitchFamily="18" charset="0"/>
                <a:cs typeface="Times New Roman" pitchFamily="18" charset="0"/>
              </a:rPr>
              <a:t> </a:t>
            </a:r>
            <a:r>
              <a:rPr lang="en-US" sz="3200" dirty="0" err="1" smtClean="0">
                <a:solidFill>
                  <a:schemeClr val="accent2"/>
                </a:solidFill>
                <a:latin typeface="Times New Roman" pitchFamily="18" charset="0"/>
                <a:cs typeface="Times New Roman" pitchFamily="18" charset="0"/>
              </a:rPr>
              <a:t>lí</a:t>
            </a:r>
            <a:r>
              <a:rPr lang="en-US" sz="3200" dirty="0" smtClean="0">
                <a:solidFill>
                  <a:schemeClr val="accent2"/>
                </a:solidFill>
                <a:latin typeface="Times New Roman" pitchFamily="18" charset="0"/>
                <a:cs typeface="Times New Roman" pitchFamily="18" charset="0"/>
              </a:rPr>
              <a:t> : </a:t>
            </a:r>
            <a:r>
              <a:rPr lang="en-US" sz="3200" dirty="0" err="1" smtClean="0">
                <a:solidFill>
                  <a:schemeClr val="accent2"/>
                </a:solidFill>
                <a:latin typeface="Times New Roman" pitchFamily="18" charset="0"/>
                <a:cs typeface="Times New Roman" pitchFamily="18" charset="0"/>
              </a:rPr>
              <a:t>dầu</a:t>
            </a:r>
            <a:r>
              <a:rPr lang="en-US" sz="3200" dirty="0" smtClean="0">
                <a:solidFill>
                  <a:schemeClr val="accent2"/>
                </a:solidFill>
                <a:latin typeface="Times New Roman" pitchFamily="18" charset="0"/>
                <a:cs typeface="Times New Roman" pitchFamily="18" charset="0"/>
              </a:rPr>
              <a:t> </a:t>
            </a:r>
            <a:r>
              <a:rPr lang="en-US" sz="3200" dirty="0" err="1" smtClean="0">
                <a:solidFill>
                  <a:schemeClr val="accent2"/>
                </a:solidFill>
                <a:latin typeface="Times New Roman" pitchFamily="18" charset="0"/>
                <a:cs typeface="Times New Roman" pitchFamily="18" charset="0"/>
              </a:rPr>
              <a:t>nhẹ</a:t>
            </a:r>
            <a:r>
              <a:rPr lang="en-US" sz="3200" dirty="0" smtClean="0">
                <a:solidFill>
                  <a:schemeClr val="accent2"/>
                </a:solidFill>
                <a:latin typeface="Times New Roman" pitchFamily="18" charset="0"/>
                <a:cs typeface="Times New Roman" pitchFamily="18" charset="0"/>
              </a:rPr>
              <a:t> </a:t>
            </a:r>
            <a:r>
              <a:rPr lang="en-US" sz="3200" dirty="0" err="1" smtClean="0">
                <a:solidFill>
                  <a:schemeClr val="accent2"/>
                </a:solidFill>
                <a:latin typeface="Times New Roman" pitchFamily="18" charset="0"/>
                <a:cs typeface="Times New Roman" pitchFamily="18" charset="0"/>
              </a:rPr>
              <a:t>hơn</a:t>
            </a:r>
            <a:r>
              <a:rPr lang="en-US" sz="3200" dirty="0" smtClean="0">
                <a:solidFill>
                  <a:schemeClr val="accent2"/>
                </a:solidFill>
                <a:latin typeface="Times New Roman" pitchFamily="18" charset="0"/>
                <a:cs typeface="Times New Roman" pitchFamily="18" charset="0"/>
              </a:rPr>
              <a:t> </a:t>
            </a:r>
            <a:r>
              <a:rPr lang="en-US" sz="3200" dirty="0" err="1" smtClean="0">
                <a:solidFill>
                  <a:schemeClr val="accent2"/>
                </a:solidFill>
                <a:latin typeface="Times New Roman" pitchFamily="18" charset="0"/>
                <a:cs typeface="Times New Roman" pitchFamily="18" charset="0"/>
              </a:rPr>
              <a:t>nước</a:t>
            </a:r>
            <a:r>
              <a:rPr lang="en-US" sz="3200" dirty="0" smtClean="0">
                <a:solidFill>
                  <a:schemeClr val="accent2"/>
                </a:solidFill>
                <a:latin typeface="Times New Roman" pitchFamily="18" charset="0"/>
                <a:cs typeface="Times New Roman" pitchFamily="18" charset="0"/>
              </a:rPr>
              <a:t>, </a:t>
            </a:r>
            <a:r>
              <a:rPr lang="en-US" sz="3200" dirty="0" err="1" smtClean="0">
                <a:solidFill>
                  <a:schemeClr val="accent2"/>
                </a:solidFill>
                <a:latin typeface="Times New Roman" pitchFamily="18" charset="0"/>
                <a:cs typeface="Times New Roman" pitchFamily="18" charset="0"/>
              </a:rPr>
              <a:t>không</a:t>
            </a:r>
            <a:r>
              <a:rPr lang="en-US" sz="3200" dirty="0" smtClean="0">
                <a:solidFill>
                  <a:schemeClr val="accent2"/>
                </a:solidFill>
                <a:latin typeface="Times New Roman" pitchFamily="18" charset="0"/>
                <a:cs typeface="Times New Roman" pitchFamily="18" charset="0"/>
              </a:rPr>
              <a:t> tan </a:t>
            </a:r>
            <a:r>
              <a:rPr lang="en-US" sz="3200" dirty="0" err="1" smtClean="0">
                <a:solidFill>
                  <a:schemeClr val="accent2"/>
                </a:solidFill>
                <a:latin typeface="Times New Roman" pitchFamily="18" charset="0"/>
                <a:cs typeface="Times New Roman" pitchFamily="18" charset="0"/>
              </a:rPr>
              <a:t>trong</a:t>
            </a:r>
            <a:r>
              <a:rPr lang="en-US" sz="3200" dirty="0" smtClean="0">
                <a:solidFill>
                  <a:schemeClr val="accent2"/>
                </a:solidFill>
                <a:latin typeface="Times New Roman" pitchFamily="18" charset="0"/>
                <a:cs typeface="Times New Roman" pitchFamily="18" charset="0"/>
              </a:rPr>
              <a:t> </a:t>
            </a:r>
            <a:r>
              <a:rPr lang="en-US" sz="3200" dirty="0" err="1" smtClean="0">
                <a:solidFill>
                  <a:schemeClr val="accent2"/>
                </a:solidFill>
                <a:latin typeface="Times New Roman" pitchFamily="18" charset="0"/>
                <a:cs typeface="Times New Roman" pitchFamily="18" charset="0"/>
              </a:rPr>
              <a:t>nước</a:t>
            </a:r>
            <a:r>
              <a:rPr lang="en-US" sz="3200" dirty="0" smtClean="0">
                <a:solidFill>
                  <a:schemeClr val="accent2"/>
                </a:solidFill>
                <a:latin typeface="Times New Roman" pitchFamily="18" charset="0"/>
                <a:cs typeface="Times New Roman" pitchFamily="18" charset="0"/>
              </a:rPr>
              <a:t> </a:t>
            </a:r>
            <a:endParaRPr lang="en-US" sz="3200" dirty="0">
              <a:solidFill>
                <a:schemeClr val="accent2"/>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ox(in)">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1180"/>
            <a:ext cx="8610600" cy="5016758"/>
          </a:xfrm>
          <a:prstGeom prst="rect">
            <a:avLst/>
          </a:prstGeom>
        </p:spPr>
        <p:txBody>
          <a:bodyPr wrap="square">
            <a:spAutoFit/>
          </a:bodyPr>
          <a:lstStyle/>
          <a:p>
            <a:pPr algn="just"/>
            <a:r>
              <a:rPr lang="en-US" sz="4000" b="1" dirty="0" err="1" smtClean="0">
                <a:latin typeface="Times New Roman" pitchFamily="18" charset="0"/>
                <a:cs typeface="Times New Roman" pitchFamily="18" charset="0"/>
              </a:rPr>
              <a:t>Câu</a:t>
            </a:r>
            <a:r>
              <a:rPr lang="en-US" sz="4000" b="1" dirty="0" smtClean="0">
                <a:latin typeface="Times New Roman" pitchFamily="18" charset="0"/>
                <a:cs typeface="Times New Roman" pitchFamily="18" charset="0"/>
              </a:rPr>
              <a:t> 1 : </a:t>
            </a:r>
            <a:r>
              <a:rPr lang="en-US" sz="4000" b="1" dirty="0" err="1" smtClean="0">
                <a:latin typeface="Times New Roman" pitchFamily="18" charset="0"/>
                <a:cs typeface="Times New Roman" pitchFamily="18" charset="0"/>
              </a:rPr>
              <a:t>Nhận</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định</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nào</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sau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đây</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không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đúng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về</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dầu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mỏ</a:t>
            </a:r>
            <a:r>
              <a:rPr lang="en-US" sz="4000" b="1" dirty="0" smtClean="0">
                <a:latin typeface="Times New Roman" pitchFamily="18" charset="0"/>
                <a:cs typeface="Times New Roman" pitchFamily="18" charset="0"/>
              </a:rPr>
              <a:t> ? </a:t>
            </a:r>
          </a:p>
          <a:p>
            <a:pPr algn="just"/>
            <a:r>
              <a:rPr lang="en-US" sz="4000" b="1" dirty="0" smtClean="0">
                <a:latin typeface="Times New Roman" pitchFamily="18" charset="0"/>
                <a:cs typeface="Times New Roman" pitchFamily="18" charset="0"/>
              </a:rPr>
              <a:t>A. </a:t>
            </a:r>
            <a:r>
              <a:rPr lang="en-US" sz="4000" b="1" dirty="0" err="1" smtClean="0">
                <a:latin typeface="Times New Roman" pitchFamily="18" charset="0"/>
                <a:cs typeface="Times New Roman" pitchFamily="18" charset="0"/>
              </a:rPr>
              <a:t>Dầu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mỏ</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là</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chất</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lỏng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có</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màu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nâu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đen</a:t>
            </a:r>
            <a:r>
              <a:rPr lang="en-US" sz="4000" b="1" dirty="0" smtClean="0">
                <a:latin typeface="Times New Roman" pitchFamily="18" charset="0"/>
                <a:cs typeface="Times New Roman" pitchFamily="18" charset="0"/>
              </a:rPr>
              <a:t>. </a:t>
            </a:r>
          </a:p>
          <a:p>
            <a:pPr algn="just"/>
            <a:r>
              <a:rPr lang="en-US" sz="4000" b="1" dirty="0" smtClean="0">
                <a:latin typeface="Times New Roman" pitchFamily="18" charset="0"/>
                <a:cs typeface="Times New Roman" pitchFamily="18" charset="0"/>
              </a:rPr>
              <a:t>B. </a:t>
            </a:r>
            <a:r>
              <a:rPr lang="en-US" sz="4000" b="1" dirty="0" err="1" smtClean="0">
                <a:latin typeface="Times New Roman" pitchFamily="18" charset="0"/>
                <a:cs typeface="Times New Roman" pitchFamily="18" charset="0"/>
              </a:rPr>
              <a:t>Dầu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mỏ</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không</a:t>
            </a:r>
            <a:r>
              <a:rPr lang="en-US" sz="4000" b="1" dirty="0" smtClean="0">
                <a:latin typeface="Times New Roman" pitchFamily="18" charset="0"/>
                <a:cs typeface="Times New Roman" pitchFamily="18" charset="0"/>
              </a:rPr>
              <a:t> tan </a:t>
            </a:r>
            <a:r>
              <a:rPr lang="en-US" sz="4000" b="1" dirty="0" err="1" smtClean="0">
                <a:latin typeface="Times New Roman" pitchFamily="18" charset="0"/>
                <a:cs typeface="Times New Roman" pitchFamily="18" charset="0"/>
              </a:rPr>
              <a:t>trong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nước</a:t>
            </a:r>
            <a:endParaRPr lang="en-US" sz="4000" b="1" dirty="0" smtClean="0">
              <a:latin typeface="Times New Roman" pitchFamily="18" charset="0"/>
              <a:cs typeface="Times New Roman" pitchFamily="18" charset="0"/>
            </a:endParaRPr>
          </a:p>
          <a:p>
            <a:pPr algn="just"/>
            <a:r>
              <a:rPr lang="en-US" sz="4000" b="1" dirty="0" smtClean="0">
                <a:latin typeface="Times New Roman" pitchFamily="18" charset="0"/>
                <a:cs typeface="Times New Roman" pitchFamily="18" charset="0"/>
              </a:rPr>
              <a:t>C. </a:t>
            </a:r>
            <a:r>
              <a:rPr lang="en-US" sz="4000" b="1" dirty="0" err="1" smtClean="0">
                <a:latin typeface="Times New Roman" pitchFamily="18" charset="0"/>
                <a:cs typeface="Times New Roman" pitchFamily="18" charset="0"/>
              </a:rPr>
              <a:t>Dầu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mỏ</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nặng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hơn</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nước</a:t>
            </a:r>
            <a:r>
              <a:rPr lang="en-US" sz="4000" b="1" dirty="0" smtClean="0">
                <a:latin typeface="Times New Roman" pitchFamily="18" charset="0"/>
                <a:cs typeface="Times New Roman" pitchFamily="18" charset="0"/>
              </a:rPr>
              <a:t> </a:t>
            </a:r>
          </a:p>
          <a:p>
            <a:pPr algn="just"/>
            <a:r>
              <a:rPr lang="en-US" sz="4000" b="1" dirty="0" smtClean="0">
                <a:latin typeface="Times New Roman" pitchFamily="18" charset="0"/>
                <a:cs typeface="Times New Roman" pitchFamily="18" charset="0"/>
              </a:rPr>
              <a:t>D. </a:t>
            </a:r>
            <a:r>
              <a:rPr lang="en-US" sz="4000" b="1" dirty="0" err="1" smtClean="0">
                <a:latin typeface="Times New Roman" pitchFamily="18" charset="0"/>
                <a:cs typeface="Times New Roman" pitchFamily="18" charset="0"/>
              </a:rPr>
              <a:t>Dầu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mỏ</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có</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thành</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phần</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chủ</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yếu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là</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các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hiđrocacbon</a:t>
            </a:r>
            <a:r>
              <a:rPr lang="en-US" sz="4000" b="1" dirty="0" smtClean="0">
                <a:latin typeface="Times New Roman" pitchFamily="18" charset="0"/>
                <a:cs typeface="Times New Roman" pitchFamily="18" charset="0"/>
              </a:rPr>
              <a:t>. </a:t>
            </a:r>
            <a:endParaRPr lang="vi-VN" sz="4000" b="1" dirty="0" smtClean="0">
              <a:latin typeface="Times New Roman" pitchFamily="18" charset="0"/>
              <a:cs typeface="Times New Roman" pitchFamily="18" charset="0"/>
            </a:endParaRPr>
          </a:p>
        </p:txBody>
      </p:sp>
      <p:sp>
        <p:nvSpPr>
          <p:cNvPr id="8" name="Oval 16"/>
          <p:cNvSpPr>
            <a:spLocks noChangeArrowheads="1"/>
          </p:cNvSpPr>
          <p:nvPr/>
        </p:nvSpPr>
        <p:spPr bwMode="auto">
          <a:xfrm>
            <a:off x="200296" y="3276600"/>
            <a:ext cx="685800" cy="685800"/>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Tree>
    <p:extLst>
      <p:ext uri="{BB962C8B-B14F-4D97-AF65-F5344CB8AC3E}">
        <p14:creationId xmlns:p14="http://schemas.microsoft.com/office/powerpoint/2010/main" val="192509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ian khoan 4_re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WordArt 3"/>
          <p:cNvSpPr>
            <a:spLocks noChangeArrowheads="1" noChangeShapeType="1" noTextEdit="1"/>
          </p:cNvSpPr>
          <p:nvPr/>
        </p:nvSpPr>
        <p:spPr bwMode="auto">
          <a:xfrm>
            <a:off x="4629150" y="1524000"/>
            <a:ext cx="1771650" cy="952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3600" b="1" i="1" kern="10" smtClean="0">
                <a:solidFill>
                  <a:srgbClr val="FF0000"/>
                </a:solidFill>
                <a:latin typeface="Times New Roman"/>
                <a:cs typeface="Times New Roman"/>
              </a:rPr>
              <a:t>Bài </a:t>
            </a:r>
            <a:r>
              <a:rPr lang="en-US" sz="3600" b="1" i="1" kern="10" dirty="0" smtClean="0">
                <a:solidFill>
                  <a:srgbClr val="FF0000"/>
                </a:solidFill>
                <a:latin typeface="Times New Roman"/>
                <a:cs typeface="Times New Roman"/>
              </a:rPr>
              <a:t>36</a:t>
            </a:r>
            <a:r>
              <a:rPr lang="vi-VN" sz="3600" b="1" i="1" kern="10" dirty="0" smtClean="0">
                <a:solidFill>
                  <a:srgbClr val="FF0000"/>
                </a:solidFill>
                <a:latin typeface="Times New Roman"/>
                <a:cs typeface="Times New Roman"/>
              </a:rPr>
              <a:t>:</a:t>
            </a:r>
            <a:endParaRPr lang="vi-VN" sz="3600" b="1" i="1" kern="10" dirty="0">
              <a:solidFill>
                <a:srgbClr val="FF0000"/>
              </a:solidFill>
              <a:latin typeface="Times New Roman"/>
              <a:cs typeface="Times New Roman"/>
            </a:endParaRPr>
          </a:p>
        </p:txBody>
      </p:sp>
      <p:sp>
        <p:nvSpPr>
          <p:cNvPr id="136196" name="WordArt 4" descr="Narrow vertical"/>
          <p:cNvSpPr>
            <a:spLocks noChangeArrowheads="1" noChangeShapeType="1" noTextEdit="1"/>
          </p:cNvSpPr>
          <p:nvPr/>
        </p:nvSpPr>
        <p:spPr bwMode="auto">
          <a:xfrm>
            <a:off x="381000" y="3211513"/>
            <a:ext cx="8382000" cy="1589087"/>
          </a:xfrm>
          <a:prstGeom prst="rect">
            <a:avLst/>
          </a:prstGeom>
        </p:spPr>
        <p:txBody>
          <a:bodyPr wrap="none" fromWordArt="1">
            <a:prstTxWarp prst="textPlain">
              <a:avLst>
                <a:gd name="adj" fmla="val 50000"/>
              </a:avLst>
            </a:prstTxWarp>
          </a:bodyPr>
          <a:lstStyle/>
          <a:p>
            <a:pPr algn="ctr"/>
            <a:r>
              <a:rPr lang="vi-VN" sz="3600" b="1" kern="10" dirty="0">
                <a:ln w="12700">
                  <a:solidFill>
                    <a:srgbClr val="FFFF00"/>
                  </a:solidFill>
                  <a:round/>
                  <a:headEnd/>
                  <a:tailEnd/>
                </a:ln>
                <a:pattFill prst="dashHorz">
                  <a:fgClr>
                    <a:srgbClr val="808080"/>
                  </a:fgClr>
                  <a:bgClr>
                    <a:srgbClr val="FFFF00"/>
                  </a:bgClr>
                </a:pattFill>
                <a:effectLst>
                  <a:outerShdw blurRad="38100" dist="38100" dir="2700000" algn="tl" rotWithShape="0">
                    <a:srgbClr val="000000">
                      <a:alpha val="43137"/>
                    </a:srgbClr>
                  </a:outerShdw>
                </a:effectLst>
                <a:latin typeface="Times New Roman"/>
                <a:cs typeface="Times New Roman"/>
              </a:rPr>
              <a:t>DẦU MỎ VÀ KHÍ THIÊN </a:t>
            </a:r>
            <a:r>
              <a:rPr lang="vi-VN" sz="3600" b="1" kern="10" dirty="0" smtClean="0">
                <a:ln w="12700">
                  <a:solidFill>
                    <a:srgbClr val="FFFF00"/>
                  </a:solidFill>
                  <a:round/>
                  <a:headEnd/>
                  <a:tailEnd/>
                </a:ln>
                <a:pattFill prst="dashHorz">
                  <a:fgClr>
                    <a:srgbClr val="808080"/>
                  </a:fgClr>
                  <a:bgClr>
                    <a:srgbClr val="FFFF00"/>
                  </a:bgClr>
                </a:pattFill>
                <a:effectLst>
                  <a:outerShdw blurRad="38100" dist="38100" dir="2700000" algn="tl" rotWithShape="0">
                    <a:srgbClr val="000000">
                      <a:alpha val="43137"/>
                    </a:srgbClr>
                  </a:outerShdw>
                </a:effectLst>
                <a:latin typeface="Times New Roman"/>
                <a:cs typeface="Times New Roman"/>
              </a:rPr>
              <a:t>NHIÊN</a:t>
            </a:r>
            <a:r>
              <a:rPr lang="en-US" sz="3600" b="1" kern="10" dirty="0" smtClean="0">
                <a:ln w="12700">
                  <a:solidFill>
                    <a:srgbClr val="FFFF00"/>
                  </a:solidFill>
                  <a:round/>
                  <a:headEnd/>
                  <a:tailEnd/>
                </a:ln>
                <a:pattFill prst="dashHorz">
                  <a:fgClr>
                    <a:srgbClr val="808080"/>
                  </a:fgClr>
                  <a:bgClr>
                    <a:srgbClr val="FFFF00"/>
                  </a:bgClr>
                </a:pattFill>
                <a:effectLst>
                  <a:outerShdw blurRad="38100" dist="38100" dir="2700000" algn="tl" rotWithShape="0">
                    <a:srgbClr val="000000">
                      <a:alpha val="43137"/>
                    </a:srgbClr>
                  </a:outerShdw>
                </a:effectLst>
                <a:latin typeface="Times New Roman"/>
                <a:cs typeface="Times New Roman"/>
              </a:rPr>
              <a:t>. NHIÊN </a:t>
            </a:r>
            <a:r>
              <a:rPr lang="en-US" sz="3600" b="1" kern="10" dirty="0" err="1" smtClean="0">
                <a:ln w="12700">
                  <a:solidFill>
                    <a:srgbClr val="FFFF00"/>
                  </a:solidFill>
                  <a:round/>
                  <a:headEnd/>
                  <a:tailEnd/>
                </a:ln>
                <a:pattFill prst="dashHorz">
                  <a:fgClr>
                    <a:srgbClr val="808080"/>
                  </a:fgClr>
                  <a:bgClr>
                    <a:srgbClr val="FFFF00"/>
                  </a:bgClr>
                </a:pattFill>
                <a:effectLst>
                  <a:outerShdw blurRad="38100" dist="38100" dir="2700000" algn="tl" rotWithShape="0">
                    <a:srgbClr val="000000">
                      <a:alpha val="43137"/>
                    </a:srgbClr>
                  </a:outerShdw>
                </a:effectLst>
                <a:latin typeface="Times New Roman"/>
                <a:cs typeface="Times New Roman"/>
              </a:rPr>
              <a:t>LiỆU</a:t>
            </a:r>
            <a:endParaRPr lang="vi-VN" sz="3600" b="1" kern="10" dirty="0">
              <a:ln w="12700">
                <a:solidFill>
                  <a:srgbClr val="FFFF00"/>
                </a:solidFill>
                <a:round/>
                <a:headEnd/>
                <a:tailEnd/>
              </a:ln>
              <a:pattFill prst="dashHorz">
                <a:fgClr>
                  <a:srgbClr val="808080"/>
                </a:fgClr>
                <a:bgClr>
                  <a:srgbClr val="FFFF00"/>
                </a:bgClr>
              </a:pattFill>
              <a:effectLst>
                <a:outerShdw blurRad="38100" dist="38100" dir="2700000" algn="tl" rotWithShape="0">
                  <a:srgbClr val="000000">
                    <a:alpha val="43137"/>
                  </a:srgbClr>
                </a:outerShdw>
              </a:effectLst>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36195"/>
                                        </p:tgtEl>
                                        <p:attrNameLst>
                                          <p:attrName>style.visibility</p:attrName>
                                        </p:attrNameLst>
                                      </p:cBhvr>
                                      <p:to>
                                        <p:strVal val="visible"/>
                                      </p:to>
                                    </p:set>
                                    <p:animScale>
                                      <p:cBhvr>
                                        <p:cTn id="7" dur="1000" decel="50000" fill="hold">
                                          <p:stCondLst>
                                            <p:cond delay="0"/>
                                          </p:stCondLst>
                                        </p:cTn>
                                        <p:tgtEl>
                                          <p:spTgt spid="13619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6195"/>
                                        </p:tgtEl>
                                        <p:attrNameLst>
                                          <p:attrName>ppt_x</p:attrName>
                                          <p:attrName>ppt_y</p:attrName>
                                        </p:attrNameLst>
                                      </p:cBhvr>
                                    </p:animMotion>
                                    <p:animEffect transition="in" filter="fade">
                                      <p:cBhvr>
                                        <p:cTn id="9" dur="1000"/>
                                        <p:tgtEl>
                                          <p:spTgt spid="136195"/>
                                        </p:tgtEl>
                                      </p:cBhvr>
                                    </p:animEffect>
                                  </p:childTnLst>
                                </p:cTn>
                              </p:par>
                              <p:par>
                                <p:cTn id="10" presetID="39" presetClass="entr" presetSubtype="0" accel="100000" fill="hold" grpId="0" nodeType="withEffect">
                                  <p:stCondLst>
                                    <p:cond delay="1500"/>
                                  </p:stCondLst>
                                  <p:childTnLst>
                                    <p:set>
                                      <p:cBhvr>
                                        <p:cTn id="11" dur="1" fill="hold">
                                          <p:stCondLst>
                                            <p:cond delay="0"/>
                                          </p:stCondLst>
                                        </p:cTn>
                                        <p:tgtEl>
                                          <p:spTgt spid="136196"/>
                                        </p:tgtEl>
                                        <p:attrNameLst>
                                          <p:attrName>style.visibility</p:attrName>
                                        </p:attrNameLst>
                                      </p:cBhvr>
                                      <p:to>
                                        <p:strVal val="visible"/>
                                      </p:to>
                                    </p:set>
                                    <p:anim calcmode="lin" valueType="num">
                                      <p:cBhvr>
                                        <p:cTn id="12" dur="500" fill="hold"/>
                                        <p:tgtEl>
                                          <p:spTgt spid="136196"/>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136196"/>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136196"/>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1361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animBg="1"/>
      <p:bldP spid="13619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8839200" cy="6001643"/>
          </a:xfrm>
          <a:prstGeom prst="rect">
            <a:avLst/>
          </a:prstGeom>
          <a:noFill/>
        </p:spPr>
        <p:txBody>
          <a:bodyPr wrap="square" rtlCol="0">
            <a:spAutoFit/>
          </a:bodyPr>
          <a:lstStyle/>
          <a:p>
            <a:r>
              <a:rPr lang="en-US" sz="3200" b="1" dirty="0" err="1" smtClean="0">
                <a:latin typeface="Times New Roman" pitchFamily="18" charset="0"/>
                <a:cs typeface="Times New Roman" pitchFamily="18" charset="0"/>
              </a:rPr>
              <a:t>Câu</a:t>
            </a:r>
            <a:r>
              <a:rPr lang="en-US" sz="3200" b="1" dirty="0" smtClean="0">
                <a:latin typeface="Times New Roman" pitchFamily="18" charset="0"/>
                <a:cs typeface="Times New Roman" pitchFamily="18" charset="0"/>
              </a:rPr>
              <a:t> 2 : </a:t>
            </a:r>
            <a:r>
              <a:rPr lang="en-US" sz="3200" b="1" dirty="0" err="1" smtClean="0">
                <a:latin typeface="Times New Roman" pitchFamily="18" charset="0"/>
                <a:cs typeface="Times New Roman" pitchFamily="18" charset="0"/>
              </a:rPr>
              <a:t>Dầu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mỏ</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thường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có</a:t>
            </a:r>
            <a:r>
              <a:rPr lang="en-US" sz="3200" b="1" dirty="0" smtClean="0">
                <a:latin typeface="Times New Roman" pitchFamily="18" charset="0"/>
                <a:cs typeface="Times New Roman" pitchFamily="18" charset="0"/>
              </a:rPr>
              <a:t> ở </a:t>
            </a:r>
            <a:r>
              <a:rPr lang="en-US" sz="3200" b="1" dirty="0" err="1" smtClean="0">
                <a:latin typeface="Times New Roman" pitchFamily="18" charset="0"/>
                <a:cs typeface="Times New Roman" pitchFamily="18" charset="0"/>
              </a:rPr>
              <a:t>trong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lòng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đất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tập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trung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thành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những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vùng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lớn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gọi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mỏ</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dầu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Mỏ</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dầu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thường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gồm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nhiều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lớp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với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thành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phần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khác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nhau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Nhận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định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về</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thành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phần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các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lớp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của</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dầu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mỏ</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nào</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sau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đây</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đúng</a:t>
            </a:r>
            <a:r>
              <a:rPr lang="en-US" sz="3200" b="1" dirty="0" smtClean="0">
                <a:latin typeface="Times New Roman" pitchFamily="18" charset="0"/>
                <a:cs typeface="Times New Roman" pitchFamily="18" charset="0"/>
              </a:rPr>
              <a:t> ? </a:t>
            </a:r>
          </a:p>
          <a:p>
            <a:r>
              <a:rPr lang="en-US" sz="3200" b="1" dirty="0" smtClean="0">
                <a:latin typeface="Times New Roman" pitchFamily="18" charset="0"/>
                <a:cs typeface="Times New Roman" pitchFamily="18" charset="0"/>
              </a:rPr>
              <a:t> A. </a:t>
            </a:r>
            <a:r>
              <a:rPr lang="en-US" sz="3200" b="1" dirty="0" err="1" smtClean="0">
                <a:latin typeface="Times New Roman" pitchFamily="18" charset="0"/>
                <a:cs typeface="Times New Roman" pitchFamily="18" charset="0"/>
              </a:rPr>
              <a:t>Lớp</a:t>
            </a:r>
            <a:r>
              <a:rPr lang="en-US" sz="3200" b="1" dirty="0" smtClean="0">
                <a:latin typeface="Times New Roman" pitchFamily="18" charset="0"/>
                <a:cs typeface="Times New Roman" pitchFamily="18" charset="0"/>
              </a:rPr>
              <a:t> ở </a:t>
            </a:r>
            <a:r>
              <a:rPr lang="en-US" sz="3200" b="1" dirty="0" err="1" smtClean="0">
                <a:latin typeface="Times New Roman" pitchFamily="18" charset="0"/>
                <a:cs typeface="Times New Roman" pitchFamily="18" charset="0"/>
              </a:rPr>
              <a:t>trên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cùng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gọi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khí</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mỏ</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dầu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có</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thành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phần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chính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metan</a:t>
            </a:r>
            <a:r>
              <a:rPr lang="en-US" sz="3200" b="1" dirty="0" smtClean="0">
                <a:latin typeface="Times New Roman" pitchFamily="18" charset="0"/>
                <a:cs typeface="Times New Roman" pitchFamily="18" charset="0"/>
              </a:rPr>
              <a:t>. </a:t>
            </a:r>
          </a:p>
          <a:p>
            <a:r>
              <a:rPr lang="en-US" sz="3200" b="1" dirty="0" smtClean="0">
                <a:latin typeface="Times New Roman" pitchFamily="18" charset="0"/>
                <a:cs typeface="Times New Roman" pitchFamily="18" charset="0"/>
              </a:rPr>
              <a:t>B. </a:t>
            </a:r>
            <a:r>
              <a:rPr lang="en-US" sz="3200" b="1" dirty="0" err="1" smtClean="0">
                <a:latin typeface="Times New Roman" pitchFamily="18" charset="0"/>
                <a:cs typeface="Times New Roman" pitchFamily="18" charset="0"/>
              </a:rPr>
              <a:t>Lớp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thứ</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hai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lớp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nước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mặn</a:t>
            </a:r>
            <a:r>
              <a:rPr lang="en-US" sz="3200" b="1" dirty="0" smtClean="0">
                <a:latin typeface="Times New Roman" pitchFamily="18" charset="0"/>
                <a:cs typeface="Times New Roman" pitchFamily="18" charset="0"/>
              </a:rPr>
              <a:t>. </a:t>
            </a:r>
          </a:p>
          <a:p>
            <a:r>
              <a:rPr lang="en-US" sz="3200" b="1" dirty="0" smtClean="0">
                <a:latin typeface="Times New Roman" pitchFamily="18" charset="0"/>
                <a:cs typeface="Times New Roman" pitchFamily="18" charset="0"/>
              </a:rPr>
              <a:t>C. </a:t>
            </a:r>
            <a:r>
              <a:rPr lang="en-US" sz="3200" b="1" dirty="0" err="1" smtClean="0">
                <a:latin typeface="Times New Roman" pitchFamily="18" charset="0"/>
                <a:cs typeface="Times New Roman" pitchFamily="18" charset="0"/>
              </a:rPr>
              <a:t>Lớp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thứ</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ba</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lớp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dầu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lỏng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có</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thành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phần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chính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các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hiđrocacbon</a:t>
            </a:r>
            <a:r>
              <a:rPr lang="en-US" sz="3200" b="1" dirty="0" smtClean="0">
                <a:latin typeface="Times New Roman" pitchFamily="18" charset="0"/>
                <a:cs typeface="Times New Roman" pitchFamily="18" charset="0"/>
              </a:rPr>
              <a:t>.</a:t>
            </a:r>
          </a:p>
          <a:p>
            <a:r>
              <a:rPr lang="en-US" sz="3200" b="1" dirty="0" smtClean="0">
                <a:latin typeface="Times New Roman" pitchFamily="18" charset="0"/>
                <a:cs typeface="Times New Roman" pitchFamily="18" charset="0"/>
              </a:rPr>
              <a:t>D. </a:t>
            </a:r>
            <a:r>
              <a:rPr lang="en-US" sz="3200" b="1" dirty="0" err="1" smtClean="0">
                <a:latin typeface="Times New Roman" pitchFamily="18" charset="0"/>
                <a:cs typeface="Times New Roman" pitchFamily="18" charset="0"/>
              </a:rPr>
              <a:t>Lớp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thứ</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tư</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lớp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nước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mặn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giống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lớp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thứ</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hai</a:t>
            </a:r>
            <a:r>
              <a:rPr lang="en-US" sz="3200" b="1" dirty="0" smtClean="0">
                <a:latin typeface="Times New Roman" pitchFamily="18" charset="0"/>
                <a:cs typeface="Times New Roman" pitchFamily="18" charset="0"/>
              </a:rPr>
              <a:t> ( </a:t>
            </a:r>
            <a:r>
              <a:rPr lang="en-US" sz="3200" b="1" dirty="0" err="1" smtClean="0">
                <a:latin typeface="Times New Roman" pitchFamily="18" charset="0"/>
                <a:cs typeface="Times New Roman" pitchFamily="18" charset="0"/>
              </a:rPr>
              <a:t>gọi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lớp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đáy</a:t>
            </a:r>
            <a:r>
              <a:rPr lang="en-US" sz="3200" b="1" dirty="0" smtClean="0">
                <a:latin typeface="Times New Roman" pitchFamily="18" charset="0"/>
                <a:cs typeface="Times New Roman" pitchFamily="18" charset="0"/>
              </a:rPr>
              <a:t> ). </a:t>
            </a:r>
            <a:endParaRPr lang="en-US" sz="3200" b="1" dirty="0">
              <a:latin typeface="Times New Roman" pitchFamily="18" charset="0"/>
              <a:cs typeface="Times New Roman" pitchFamily="18" charset="0"/>
            </a:endParaRPr>
          </a:p>
        </p:txBody>
      </p:sp>
      <p:sp>
        <p:nvSpPr>
          <p:cNvPr id="3" name="Oval 16"/>
          <p:cNvSpPr>
            <a:spLocks noChangeArrowheads="1"/>
          </p:cNvSpPr>
          <p:nvPr/>
        </p:nvSpPr>
        <p:spPr bwMode="auto">
          <a:xfrm>
            <a:off x="228600" y="2667000"/>
            <a:ext cx="685800" cy="685800"/>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57200"/>
            <a:ext cx="8763000" cy="5262979"/>
          </a:xfrm>
          <a:prstGeom prst="rect">
            <a:avLst/>
          </a:prstGeom>
          <a:noFill/>
        </p:spPr>
        <p:txBody>
          <a:bodyPr wrap="square" rtlCol="0">
            <a:spAutoFit/>
          </a:bodyPr>
          <a:lstStyle/>
          <a:p>
            <a:r>
              <a:rPr lang="en-US" b="1" dirty="0" err="1" smtClean="0">
                <a:latin typeface="Times New Roman" pitchFamily="18" charset="0"/>
                <a:cs typeface="Times New Roman" pitchFamily="18" charset="0"/>
              </a:rPr>
              <a:t>Câu</a:t>
            </a:r>
            <a:r>
              <a:rPr lang="en-US" b="1" dirty="0" smtClean="0">
                <a:latin typeface="Times New Roman" pitchFamily="18" charset="0"/>
                <a:cs typeface="Times New Roman" pitchFamily="18" charset="0"/>
              </a:rPr>
              <a:t> 3 : </a:t>
            </a:r>
            <a:r>
              <a:rPr lang="en-US" b="1" dirty="0" err="1" smtClean="0">
                <a:latin typeface="Times New Roman" pitchFamily="18" charset="0"/>
                <a:cs typeface="Times New Roman" pitchFamily="18" charset="0"/>
              </a:rPr>
              <a:t>Dầu</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mỏ</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được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khai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thác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bằng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cách</a:t>
            </a:r>
            <a:r>
              <a:rPr lang="en-US" b="1" dirty="0" smtClean="0">
                <a:latin typeface="Times New Roman" pitchFamily="18" charset="0"/>
                <a:cs typeface="Times New Roman" pitchFamily="18" charset="0"/>
              </a:rPr>
              <a:t>  </a:t>
            </a:r>
          </a:p>
          <a:p>
            <a:r>
              <a:rPr lang="en-US" b="1" dirty="0" smtClean="0">
                <a:latin typeface="Times New Roman" pitchFamily="18" charset="0"/>
                <a:cs typeface="Times New Roman" pitchFamily="18" charset="0"/>
              </a:rPr>
              <a:t> A. </a:t>
            </a:r>
            <a:r>
              <a:rPr lang="en-US" b="1" dirty="0" err="1" smtClean="0">
                <a:latin typeface="Times New Roman" pitchFamily="18" charset="0"/>
                <a:cs typeface="Times New Roman" pitchFamily="18" charset="0"/>
              </a:rPr>
              <a:t>đào</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đất</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và</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múc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dầu</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lên</a:t>
            </a:r>
            <a:endParaRPr lang="en-US" b="1"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rPr>
              <a:t>B. </a:t>
            </a:r>
            <a:r>
              <a:rPr lang="en-US" b="1" dirty="0" err="1" smtClean="0">
                <a:latin typeface="Times New Roman" pitchFamily="18" charset="0"/>
                <a:cs typeface="Times New Roman" pitchFamily="18" charset="0"/>
              </a:rPr>
              <a:t>khoan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giếng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dầu</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và</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dùng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khí</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oxi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hoặc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nước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đẩy</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dầu</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lên</a:t>
            </a:r>
            <a:r>
              <a:rPr lang="en-US" b="1" dirty="0" smtClean="0">
                <a:latin typeface="Times New Roman" pitchFamily="18" charset="0"/>
                <a:cs typeface="Times New Roman" pitchFamily="18" charset="0"/>
              </a:rPr>
              <a:t>. </a:t>
            </a:r>
          </a:p>
          <a:p>
            <a:r>
              <a:rPr lang="en-US" b="1" dirty="0" smtClean="0">
                <a:latin typeface="Times New Roman" pitchFamily="18" charset="0"/>
                <a:cs typeface="Times New Roman" pitchFamily="18" charset="0"/>
              </a:rPr>
              <a:t>C. </a:t>
            </a:r>
            <a:r>
              <a:rPr lang="en-US" b="1" dirty="0" err="1" smtClean="0">
                <a:latin typeface="Times New Roman" pitchFamily="18" charset="0"/>
                <a:cs typeface="Times New Roman" pitchFamily="18" charset="0"/>
              </a:rPr>
              <a:t>khoan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các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giếng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dầu</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và</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dùng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không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khí</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hoặc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nước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đẩy</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dầu</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lên</a:t>
            </a:r>
            <a:r>
              <a:rPr lang="en-US" b="1" dirty="0" smtClean="0">
                <a:latin typeface="Times New Roman" pitchFamily="18" charset="0"/>
                <a:cs typeface="Times New Roman" pitchFamily="18" charset="0"/>
              </a:rPr>
              <a:t>. </a:t>
            </a:r>
          </a:p>
          <a:p>
            <a:r>
              <a:rPr lang="en-US" b="1" dirty="0" smtClean="0">
                <a:latin typeface="Times New Roman" pitchFamily="18" charset="0"/>
                <a:cs typeface="Times New Roman" pitchFamily="18" charset="0"/>
              </a:rPr>
              <a:t>D. </a:t>
            </a:r>
            <a:r>
              <a:rPr lang="en-US" b="1" dirty="0" err="1" smtClean="0">
                <a:latin typeface="Times New Roman" pitchFamily="18" charset="0"/>
                <a:cs typeface="Times New Roman" pitchFamily="18" charset="0"/>
              </a:rPr>
              <a:t>khoan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các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giếng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dầu</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và</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dùng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không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khí</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hoặc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hơi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nước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nóng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đẩy</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dầu</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lên</a:t>
            </a:r>
            <a:r>
              <a:rPr lang="en-US" b="1" dirty="0" smtClean="0">
                <a:latin typeface="Times New Roman" pitchFamily="18" charset="0"/>
                <a:cs typeface="Times New Roman" pitchFamily="18" charset="0"/>
              </a:rPr>
              <a:t>.</a:t>
            </a:r>
          </a:p>
          <a:p>
            <a:r>
              <a:rPr lang="en-US" b="1" dirty="0" err="1" smtClean="0">
                <a:latin typeface="Times New Roman" pitchFamily="18" charset="0"/>
                <a:cs typeface="Times New Roman" pitchFamily="18" charset="0"/>
              </a:rPr>
              <a:t>Câu</a:t>
            </a:r>
            <a:r>
              <a:rPr lang="en-US" b="1" dirty="0" smtClean="0">
                <a:latin typeface="Times New Roman" pitchFamily="18" charset="0"/>
                <a:cs typeface="Times New Roman" pitchFamily="18" charset="0"/>
              </a:rPr>
              <a:t> 4 : </a:t>
            </a:r>
            <a:r>
              <a:rPr lang="en-US" b="1" dirty="0" err="1" smtClean="0">
                <a:latin typeface="Times New Roman" pitchFamily="18" charset="0"/>
                <a:cs typeface="Times New Roman" pitchFamily="18" charset="0"/>
              </a:rPr>
              <a:t>Sản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phẩm</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nào</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sau</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đây</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không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thu</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được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trong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quá</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trình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chưng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cất</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dầu</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mỏ</a:t>
            </a:r>
            <a:r>
              <a:rPr lang="en-US" b="1" dirty="0" smtClean="0">
                <a:latin typeface="Times New Roman" pitchFamily="18" charset="0"/>
                <a:cs typeface="Times New Roman" pitchFamily="18" charset="0"/>
              </a:rPr>
              <a:t> ? </a:t>
            </a:r>
          </a:p>
          <a:p>
            <a:pPr marL="514350" indent="-514350">
              <a:buAutoNum type="alphaUcPeriod"/>
            </a:pPr>
            <a:r>
              <a:rPr lang="en-US" b="1" dirty="0" err="1" smtClean="0">
                <a:latin typeface="Times New Roman" pitchFamily="18" charset="0"/>
                <a:cs typeface="Times New Roman" pitchFamily="18" charset="0"/>
              </a:rPr>
              <a:t>Khí</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thiên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nhiên</a:t>
            </a:r>
            <a:r>
              <a:rPr lang="en-US" b="1" dirty="0" smtClean="0">
                <a:latin typeface="Times New Roman" pitchFamily="18" charset="0"/>
                <a:cs typeface="Times New Roman" pitchFamily="18" charset="0"/>
              </a:rPr>
              <a:t> 		B. </a:t>
            </a:r>
            <a:r>
              <a:rPr lang="en-US" b="1" dirty="0" err="1" smtClean="0">
                <a:latin typeface="Times New Roman" pitchFamily="18" charset="0"/>
                <a:cs typeface="Times New Roman" pitchFamily="18" charset="0"/>
              </a:rPr>
              <a:t>Xăng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dầu</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hỏa</a:t>
            </a:r>
            <a:r>
              <a:rPr lang="en-US" b="1" dirty="0" smtClean="0">
                <a:latin typeface="Times New Roman" pitchFamily="18" charset="0"/>
                <a:cs typeface="Times New Roman" pitchFamily="18" charset="0"/>
              </a:rPr>
              <a:t>. </a:t>
            </a:r>
          </a:p>
          <a:p>
            <a:pPr marL="514350" indent="-514350"/>
            <a:r>
              <a:rPr lang="en-US" b="1" dirty="0" smtClean="0">
                <a:latin typeface="Times New Roman" pitchFamily="18" charset="0"/>
                <a:cs typeface="Times New Roman" pitchFamily="18" charset="0"/>
              </a:rPr>
              <a:t>C. </a:t>
            </a:r>
            <a:r>
              <a:rPr lang="en-US" b="1" dirty="0" err="1" smtClean="0">
                <a:latin typeface="Times New Roman" pitchFamily="18" charset="0"/>
                <a:cs typeface="Times New Roman" pitchFamily="18" charset="0"/>
              </a:rPr>
              <a:t>Dầu</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điezen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dầu</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mazut</a:t>
            </a:r>
            <a:r>
              <a:rPr lang="en-US" b="1" dirty="0" smtClean="0">
                <a:latin typeface="Times New Roman" pitchFamily="18" charset="0"/>
                <a:cs typeface="Times New Roman" pitchFamily="18" charset="0"/>
              </a:rPr>
              <a:t> 	D. </a:t>
            </a:r>
            <a:r>
              <a:rPr lang="en-US" b="1" dirty="0" err="1" smtClean="0">
                <a:latin typeface="Times New Roman" pitchFamily="18" charset="0"/>
                <a:cs typeface="Times New Roman" pitchFamily="18" charset="0"/>
              </a:rPr>
              <a:t>Nhựa</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đường</a:t>
            </a:r>
            <a:r>
              <a:rPr lang="en-US" b="1" dirty="0" smtClean="0">
                <a:latin typeface="Times New Roman" pitchFamily="18" charset="0"/>
                <a:cs typeface="Times New Roman" pitchFamily="18" charset="0"/>
              </a:rPr>
              <a:t> </a:t>
            </a:r>
            <a:endParaRPr lang="en-US" b="1" dirty="0">
              <a:latin typeface="Times New Roman" pitchFamily="18" charset="0"/>
              <a:cs typeface="Times New Roman" pitchFamily="18" charset="0"/>
            </a:endParaRPr>
          </a:p>
        </p:txBody>
      </p:sp>
      <p:sp>
        <p:nvSpPr>
          <p:cNvPr id="4" name="Oval 16"/>
          <p:cNvSpPr>
            <a:spLocks noChangeArrowheads="1"/>
          </p:cNvSpPr>
          <p:nvPr/>
        </p:nvSpPr>
        <p:spPr bwMode="auto">
          <a:xfrm>
            <a:off x="76200" y="2971800"/>
            <a:ext cx="685800" cy="685800"/>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5" name="Oval 16"/>
          <p:cNvSpPr>
            <a:spLocks noChangeArrowheads="1"/>
          </p:cNvSpPr>
          <p:nvPr/>
        </p:nvSpPr>
        <p:spPr bwMode="auto">
          <a:xfrm>
            <a:off x="76200" y="4698274"/>
            <a:ext cx="685800" cy="685800"/>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vi-VN" b="1" dirty="0" smtClean="0">
                <a:solidFill>
                  <a:srgbClr val="FF0000"/>
                </a:solidFill>
                <a:latin typeface="Times New Roman" pitchFamily="18" charset="0"/>
                <a:cs typeface="Times New Roman" pitchFamily="18" charset="0"/>
              </a:rPr>
              <a:t>Hướng dẫn về nhà</a:t>
            </a:r>
            <a:endParaRPr lang="vi-VN"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lvl="0"/>
            <a:r>
              <a:rPr lang="vi-VN" sz="3600" dirty="0" smtClean="0">
                <a:latin typeface="Times New Roman" pitchFamily="18" charset="0"/>
                <a:cs typeface="Times New Roman" pitchFamily="18" charset="0"/>
              </a:rPr>
              <a:t>Học </a:t>
            </a:r>
            <a:r>
              <a:rPr lang="vi-VN" sz="3600" dirty="0">
                <a:latin typeface="Times New Roman" pitchFamily="18" charset="0"/>
                <a:cs typeface="Times New Roman" pitchFamily="18" charset="0"/>
              </a:rPr>
              <a:t>bài </a:t>
            </a:r>
            <a:r>
              <a:rPr lang="vi-VN" sz="3600" dirty="0" smtClean="0">
                <a:latin typeface="Times New Roman" pitchFamily="18" charset="0"/>
                <a:cs typeface="Times New Roman" pitchFamily="18" charset="0"/>
              </a:rPr>
              <a:t>cũ</a:t>
            </a:r>
            <a:r>
              <a:rPr lang="en-US" sz="3600" dirty="0" smtClean="0">
                <a:latin typeface="Times New Roman" pitchFamily="18" charset="0"/>
                <a:cs typeface="Times New Roman" pitchFamily="18" charset="0"/>
              </a:rPr>
              <a:t>.</a:t>
            </a:r>
            <a:endParaRPr lang="vi-VN" sz="3600" dirty="0">
              <a:latin typeface="Times New Roman" pitchFamily="18" charset="0"/>
              <a:cs typeface="Times New Roman" pitchFamily="18" charset="0"/>
            </a:endParaRPr>
          </a:p>
          <a:p>
            <a:pPr lvl="0"/>
            <a:r>
              <a:rPr lang="en-US" sz="3600" dirty="0" err="1" smtClean="0">
                <a:latin typeface="Times New Roman" pitchFamily="18" charset="0"/>
                <a:cs typeface="Times New Roman" pitchFamily="18" charset="0"/>
              </a:rPr>
              <a:t>Xem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trước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nội</a:t>
            </a:r>
            <a:r>
              <a:rPr lang="en-US" sz="3600" dirty="0" smtClean="0">
                <a:latin typeface="Times New Roman" pitchFamily="18" charset="0"/>
                <a:cs typeface="Times New Roman" pitchFamily="18" charset="0"/>
              </a:rPr>
              <a:t> dung : </a:t>
            </a:r>
          </a:p>
          <a:p>
            <a:pPr lvl="0">
              <a:buNone/>
            </a:pPr>
            <a:r>
              <a:rPr lang="en-US" sz="3600" dirty="0" smtClean="0">
                <a:latin typeface="Times New Roman" pitchFamily="18" charset="0"/>
                <a:cs typeface="Times New Roman" pitchFamily="18" charset="0"/>
              </a:rPr>
              <a:t>II. </a:t>
            </a:r>
            <a:r>
              <a:rPr lang="en-US" sz="3600" dirty="0" err="1" smtClean="0">
                <a:latin typeface="Times New Roman" pitchFamily="18" charset="0"/>
                <a:cs typeface="Times New Roman" pitchFamily="18" charset="0"/>
              </a:rPr>
              <a:t>Khí</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thiên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nhiên</a:t>
            </a:r>
            <a:endParaRPr lang="en-US" sz="3600" dirty="0" smtClean="0">
              <a:latin typeface="Times New Roman" pitchFamily="18" charset="0"/>
              <a:cs typeface="Times New Roman" pitchFamily="18" charset="0"/>
            </a:endParaRPr>
          </a:p>
          <a:p>
            <a:pPr lvl="0">
              <a:buNone/>
            </a:pPr>
            <a:r>
              <a:rPr lang="en-US" sz="3600" dirty="0" smtClean="0">
                <a:latin typeface="Times New Roman" pitchFamily="18" charset="0"/>
                <a:cs typeface="Times New Roman" pitchFamily="18" charset="0"/>
              </a:rPr>
              <a:t>III. </a:t>
            </a:r>
            <a:r>
              <a:rPr lang="en-US" sz="3600" dirty="0" err="1" smtClean="0">
                <a:latin typeface="Times New Roman" pitchFamily="18" charset="0"/>
                <a:cs typeface="Times New Roman" pitchFamily="18" charset="0"/>
              </a:rPr>
              <a:t>Dầu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mỏ</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khí</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thiên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nhiên</a:t>
            </a:r>
            <a:r>
              <a:rPr lang="en-US" sz="3600" dirty="0" smtClean="0">
                <a:latin typeface="Times New Roman" pitchFamily="18" charset="0"/>
                <a:cs typeface="Times New Roman" pitchFamily="18" charset="0"/>
              </a:rPr>
              <a:t> ở </a:t>
            </a:r>
            <a:r>
              <a:rPr lang="en-US" sz="3600" dirty="0" err="1" smtClean="0">
                <a:latin typeface="Times New Roman" pitchFamily="18" charset="0"/>
                <a:cs typeface="Times New Roman" pitchFamily="18" charset="0"/>
              </a:rPr>
              <a:t>Việt</a:t>
            </a:r>
            <a:r>
              <a:rPr lang="en-US" sz="3600" dirty="0" smtClean="0">
                <a:latin typeface="Times New Roman" pitchFamily="18" charset="0"/>
                <a:cs typeface="Times New Roman" pitchFamily="18" charset="0"/>
              </a:rPr>
              <a:t> Nam </a:t>
            </a:r>
          </a:p>
          <a:p>
            <a:pPr lvl="0">
              <a:buNone/>
            </a:pP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Tìm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hiểu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về</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các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mỏ</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dầu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được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khai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thác</a:t>
            </a:r>
            <a:r>
              <a:rPr lang="en-US" sz="3600" dirty="0" smtClean="0">
                <a:latin typeface="Times New Roman" pitchFamily="18" charset="0"/>
                <a:cs typeface="Times New Roman" pitchFamily="18" charset="0"/>
              </a:rPr>
              <a:t> ở </a:t>
            </a:r>
            <a:r>
              <a:rPr lang="en-US" sz="3600" dirty="0" err="1" smtClean="0">
                <a:latin typeface="Times New Roman" pitchFamily="18" charset="0"/>
                <a:cs typeface="Times New Roman" pitchFamily="18" charset="0"/>
              </a:rPr>
              <a:t>Việt</a:t>
            </a:r>
            <a:r>
              <a:rPr lang="en-US" sz="3600" dirty="0" smtClean="0">
                <a:latin typeface="Times New Roman" pitchFamily="18" charset="0"/>
                <a:cs typeface="Times New Roman" pitchFamily="18" charset="0"/>
              </a:rPr>
              <a:t> Nam. </a:t>
            </a:r>
            <a:endParaRPr lang="vi-VN" sz="3600" dirty="0">
              <a:latin typeface="Times New Roman" pitchFamily="18" charset="0"/>
              <a:cs typeface="Times New Roman" pitchFamily="18" charset="0"/>
            </a:endParaRPr>
          </a:p>
          <a:p>
            <a:endParaRPr lang="vi-VN" sz="3600" dirty="0">
              <a:latin typeface="Times New Roman" pitchFamily="18" charset="0"/>
              <a:cs typeface="Times New Roman" pitchFamily="18" charset="0"/>
            </a:endParaRPr>
          </a:p>
        </p:txBody>
      </p:sp>
    </p:spTree>
    <p:extLst>
      <p:ext uri="{BB962C8B-B14F-4D97-AF65-F5344CB8AC3E}">
        <p14:creationId xmlns:p14="http://schemas.microsoft.com/office/powerpoint/2010/main" val="347802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WordArt 4"/>
          <p:cNvSpPr>
            <a:spLocks noChangeArrowheads="1" noChangeShapeType="1" noTextEdit="1"/>
          </p:cNvSpPr>
          <p:nvPr/>
        </p:nvSpPr>
        <p:spPr bwMode="auto">
          <a:xfrm>
            <a:off x="228600" y="2057400"/>
            <a:ext cx="8534400" cy="2667000"/>
          </a:xfrm>
          <a:prstGeom prst="rect">
            <a:avLst/>
          </a:prstGeom>
        </p:spPr>
        <p:txBody>
          <a:bodyPr wrap="none" fromWordArt="1">
            <a:prstTxWarp prst="textCanUp">
              <a:avLst>
                <a:gd name="adj" fmla="val 75923"/>
              </a:avLst>
            </a:prstTxWarp>
          </a:bodyPr>
          <a:lstStyle/>
          <a:p>
            <a:pPr algn="ctr"/>
            <a:r>
              <a:rPr lang="pt-BR" sz="3600" b="1" kern="10"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Chúc các em học tốt !</a:t>
            </a:r>
            <a:endParaRPr lang="vi-VN" sz="3600" b="1" kern="10"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4267200"/>
            <a:ext cx="2514600" cy="2263139"/>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idx="4294967295"/>
          </p:nvPr>
        </p:nvSpPr>
        <p:spPr>
          <a:xfrm>
            <a:off x="0" y="0"/>
            <a:ext cx="9144000" cy="609600"/>
          </a:xfrm>
          <a:solidFill>
            <a:srgbClr val="00FFFF"/>
          </a:solidFill>
        </p:spPr>
        <p:txBody>
          <a:bodyPr/>
          <a:lstStyle/>
          <a:p>
            <a:pPr eaLnBrk="1" hangingPunct="1"/>
            <a:r>
              <a:rPr lang="en-US" b="1" dirty="0" smtClean="0">
                <a:solidFill>
                  <a:schemeClr val="tx1"/>
                </a:solidFill>
                <a:latin typeface="Times New Roman" pitchFamily="18" charset="0"/>
                <a:cs typeface="Times New Roman" pitchFamily="18" charset="0"/>
              </a:rPr>
              <a:t>I / </a:t>
            </a:r>
            <a:r>
              <a:rPr lang="en-US" b="1" dirty="0" err="1" smtClean="0">
                <a:solidFill>
                  <a:schemeClr val="tx1"/>
                </a:solidFill>
                <a:latin typeface="Times New Roman" pitchFamily="18" charset="0"/>
                <a:cs typeface="Times New Roman" pitchFamily="18" charset="0"/>
              </a:rPr>
              <a:t>Dầu</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mỏ</a:t>
            </a:r>
            <a:endParaRPr lang="en-US" b="1" dirty="0" smtClean="0">
              <a:solidFill>
                <a:schemeClr val="tx1"/>
              </a:solidFill>
              <a:latin typeface="Times New Roman" pitchFamily="18" charset="0"/>
              <a:cs typeface="Times New Roman" pitchFamily="18" charset="0"/>
            </a:endParaRPr>
          </a:p>
        </p:txBody>
      </p:sp>
      <p:sp>
        <p:nvSpPr>
          <p:cNvPr id="6148" name="Rectangle 4"/>
          <p:cNvSpPr>
            <a:spLocks noChangeArrowheads="1"/>
          </p:cNvSpPr>
          <p:nvPr/>
        </p:nvSpPr>
        <p:spPr bwMode="auto">
          <a:xfrm>
            <a:off x="0" y="609600"/>
            <a:ext cx="9144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87397" name="Text Box 5"/>
          <p:cNvSpPr txBox="1">
            <a:spLocks noChangeArrowheads="1"/>
          </p:cNvSpPr>
          <p:nvPr/>
        </p:nvSpPr>
        <p:spPr bwMode="auto">
          <a:xfrm>
            <a:off x="3581400" y="4191000"/>
            <a:ext cx="25908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r>
              <a:rPr lang="en-US">
                <a:solidFill>
                  <a:srgbClr val="0000FF"/>
                </a:solidFill>
                <a:latin typeface="Times New Roman" pitchFamily="18" charset="0"/>
              </a:rPr>
              <a:t>Nâu đen</a:t>
            </a:r>
          </a:p>
          <a:p>
            <a:pPr>
              <a:spcBef>
                <a:spcPct val="50000"/>
              </a:spcBef>
            </a:pPr>
            <a:endParaRPr lang="vi-VN">
              <a:latin typeface="Times New Roman" pitchFamily="18" charset="0"/>
            </a:endParaRPr>
          </a:p>
        </p:txBody>
      </p:sp>
      <p:sp>
        <p:nvSpPr>
          <p:cNvPr id="187398" name="Text Box 6"/>
          <p:cNvSpPr txBox="1">
            <a:spLocks noChangeArrowheads="1"/>
          </p:cNvSpPr>
          <p:nvPr/>
        </p:nvSpPr>
        <p:spPr bwMode="auto">
          <a:xfrm>
            <a:off x="1447800" y="2057400"/>
            <a:ext cx="457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a:spcBef>
                <a:spcPct val="50000"/>
              </a:spcBef>
            </a:pPr>
            <a:r>
              <a:rPr lang="en-US" dirty="0" err="1">
                <a:latin typeface="Times New Roman" pitchFamily="18" charset="0"/>
              </a:rPr>
              <a:t>Trạng</a:t>
            </a:r>
            <a:r>
              <a:rPr lang="en-US" dirty="0">
                <a:latin typeface="Times New Roman" pitchFamily="18" charset="0"/>
              </a:rPr>
              <a:t> </a:t>
            </a:r>
            <a:r>
              <a:rPr lang="en-US" dirty="0" err="1">
                <a:latin typeface="Times New Roman" pitchFamily="18" charset="0"/>
              </a:rPr>
              <a:t>thái</a:t>
            </a:r>
            <a:r>
              <a:rPr lang="en-US" dirty="0">
                <a:latin typeface="Times New Roman" pitchFamily="18" charset="0"/>
              </a:rPr>
              <a:t> </a:t>
            </a:r>
            <a:r>
              <a:rPr lang="en-US" dirty="0" err="1">
                <a:latin typeface="Times New Roman" pitchFamily="18" charset="0"/>
              </a:rPr>
              <a:t>và</a:t>
            </a:r>
            <a:r>
              <a:rPr lang="en-US" dirty="0">
                <a:latin typeface="Times New Roman" pitchFamily="18" charset="0"/>
              </a:rPr>
              <a:t> </a:t>
            </a:r>
            <a:r>
              <a:rPr lang="en-US" dirty="0" err="1">
                <a:latin typeface="Times New Roman" pitchFamily="18" charset="0"/>
              </a:rPr>
              <a:t>màu</a:t>
            </a:r>
            <a:r>
              <a:rPr lang="en-US" dirty="0">
                <a:latin typeface="Times New Roman" pitchFamily="18" charset="0"/>
              </a:rPr>
              <a:t> </a:t>
            </a:r>
            <a:r>
              <a:rPr lang="en-US" dirty="0" err="1">
                <a:latin typeface="Times New Roman" pitchFamily="18" charset="0"/>
              </a:rPr>
              <a:t>sắc</a:t>
            </a:r>
            <a:endParaRPr lang="vi-VN" dirty="0">
              <a:latin typeface="Times New Roman" pitchFamily="18" charset="0"/>
            </a:endParaRPr>
          </a:p>
        </p:txBody>
      </p:sp>
      <p:grpSp>
        <p:nvGrpSpPr>
          <p:cNvPr id="187400" name="Group 8"/>
          <p:cNvGrpSpPr>
            <a:grpSpLocks/>
          </p:cNvGrpSpPr>
          <p:nvPr/>
        </p:nvGrpSpPr>
        <p:grpSpPr bwMode="auto">
          <a:xfrm>
            <a:off x="5638800" y="2514600"/>
            <a:ext cx="1555750" cy="2514600"/>
            <a:chOff x="2424" y="900"/>
            <a:chExt cx="2090" cy="2951"/>
          </a:xfrm>
        </p:grpSpPr>
        <p:grpSp>
          <p:nvGrpSpPr>
            <p:cNvPr id="6157" name="Group 9"/>
            <p:cNvGrpSpPr>
              <a:grpSpLocks/>
            </p:cNvGrpSpPr>
            <p:nvPr/>
          </p:nvGrpSpPr>
          <p:grpSpPr bwMode="auto">
            <a:xfrm>
              <a:off x="2520" y="900"/>
              <a:ext cx="1800" cy="2951"/>
              <a:chOff x="6840" y="1440"/>
              <a:chExt cx="618" cy="1424"/>
            </a:xfrm>
          </p:grpSpPr>
          <p:grpSp>
            <p:nvGrpSpPr>
              <p:cNvPr id="6161" name="Group 10"/>
              <p:cNvGrpSpPr>
                <a:grpSpLocks/>
              </p:cNvGrpSpPr>
              <p:nvPr/>
            </p:nvGrpSpPr>
            <p:grpSpPr bwMode="auto">
              <a:xfrm>
                <a:off x="6840" y="1440"/>
                <a:ext cx="618" cy="1398"/>
                <a:chOff x="4680" y="2220"/>
                <a:chExt cx="618" cy="1398"/>
              </a:xfrm>
            </p:grpSpPr>
            <p:sp>
              <p:nvSpPr>
                <p:cNvPr id="6165" name="Oval 11"/>
                <p:cNvSpPr>
                  <a:spLocks noChangeArrowheads="1"/>
                </p:cNvSpPr>
                <p:nvPr/>
              </p:nvSpPr>
              <p:spPr bwMode="auto">
                <a:xfrm>
                  <a:off x="4680" y="3000"/>
                  <a:ext cx="618" cy="618"/>
                </a:xfrm>
                <a:prstGeom prst="ellipse">
                  <a:avLst/>
                </a:prstGeom>
                <a:solidFill>
                  <a:srgbClr val="FFFFFF"/>
                </a:solidFill>
                <a:ln w="9525">
                  <a:solidFill>
                    <a:srgbClr val="000000"/>
                  </a:solidFill>
                  <a:round/>
                  <a:headEnd/>
                  <a:tailEnd/>
                </a:ln>
              </p:spPr>
              <p:txBody>
                <a:bodyPr/>
                <a:lstStyle/>
                <a:p>
                  <a:endParaRPr lang="vi-VN"/>
                </a:p>
              </p:txBody>
            </p:sp>
            <p:sp>
              <p:nvSpPr>
                <p:cNvPr id="6166" name="Freeform 12"/>
                <p:cNvSpPr>
                  <a:spLocks/>
                </p:cNvSpPr>
                <p:nvPr/>
              </p:nvSpPr>
              <p:spPr bwMode="auto">
                <a:xfrm>
                  <a:off x="4900" y="2220"/>
                  <a:ext cx="175" cy="796"/>
                </a:xfrm>
                <a:custGeom>
                  <a:avLst/>
                  <a:gdLst>
                    <a:gd name="T0" fmla="*/ 0 w 540"/>
                    <a:gd name="T1" fmla="*/ 796 h 1560"/>
                    <a:gd name="T2" fmla="*/ 0 w 540"/>
                    <a:gd name="T3" fmla="*/ 0 h 1560"/>
                    <a:gd name="T4" fmla="*/ 175 w 540"/>
                    <a:gd name="T5" fmla="*/ 0 h 1560"/>
                    <a:gd name="T6" fmla="*/ 175 w 540"/>
                    <a:gd name="T7" fmla="*/ 796 h 15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0" h="1560">
                      <a:moveTo>
                        <a:pt x="0" y="1560"/>
                      </a:moveTo>
                      <a:lnTo>
                        <a:pt x="0" y="0"/>
                      </a:lnTo>
                      <a:lnTo>
                        <a:pt x="540" y="0"/>
                      </a:lnTo>
                      <a:lnTo>
                        <a:pt x="540" y="1560"/>
                      </a:lnTo>
                    </a:path>
                  </a:pathLst>
                </a:custGeom>
                <a:solidFill>
                  <a:srgbClr val="FFFFFF"/>
                </a:solidFill>
                <a:ln w="9525">
                  <a:solidFill>
                    <a:srgbClr val="000000"/>
                  </a:solidFill>
                  <a:round/>
                  <a:headEnd/>
                  <a:tailEnd/>
                </a:ln>
              </p:spPr>
              <p:txBody>
                <a:bodyPr/>
                <a:lstStyle/>
                <a:p>
                  <a:endParaRPr lang="vi-VN"/>
                </a:p>
              </p:txBody>
            </p:sp>
          </p:grpSp>
          <p:grpSp>
            <p:nvGrpSpPr>
              <p:cNvPr id="6162" name="Group 13"/>
              <p:cNvGrpSpPr>
                <a:grpSpLocks/>
              </p:cNvGrpSpPr>
              <p:nvPr/>
            </p:nvGrpSpPr>
            <p:grpSpPr bwMode="auto">
              <a:xfrm>
                <a:off x="6987" y="2809"/>
                <a:ext cx="293" cy="55"/>
                <a:chOff x="7200" y="660"/>
                <a:chExt cx="1440" cy="156"/>
              </a:xfrm>
            </p:grpSpPr>
            <p:sp>
              <p:nvSpPr>
                <p:cNvPr id="6163" name="Rectangle 14"/>
                <p:cNvSpPr>
                  <a:spLocks noChangeArrowheads="1"/>
                </p:cNvSpPr>
                <p:nvPr/>
              </p:nvSpPr>
              <p:spPr bwMode="auto">
                <a:xfrm>
                  <a:off x="7200" y="660"/>
                  <a:ext cx="1440" cy="1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vi-VN"/>
                </a:p>
              </p:txBody>
            </p:sp>
            <p:sp>
              <p:nvSpPr>
                <p:cNvPr id="6164" name="Line 15"/>
                <p:cNvSpPr>
                  <a:spLocks noChangeShapeType="1"/>
                </p:cNvSpPr>
                <p:nvPr/>
              </p:nvSpPr>
              <p:spPr bwMode="auto">
                <a:xfrm>
                  <a:off x="7200" y="660"/>
                  <a:ext cx="14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vi-VN"/>
                </a:p>
              </p:txBody>
            </p:sp>
          </p:grpSp>
        </p:grpSp>
        <p:grpSp>
          <p:nvGrpSpPr>
            <p:cNvPr id="6158" name="Group 16"/>
            <p:cNvGrpSpPr>
              <a:grpSpLocks/>
            </p:cNvGrpSpPr>
            <p:nvPr/>
          </p:nvGrpSpPr>
          <p:grpSpPr bwMode="auto">
            <a:xfrm>
              <a:off x="2424" y="3226"/>
              <a:ext cx="2090" cy="540"/>
              <a:chOff x="6848" y="2064"/>
              <a:chExt cx="659" cy="283"/>
            </a:xfrm>
          </p:grpSpPr>
          <p:sp>
            <p:nvSpPr>
              <p:cNvPr id="6159" name="xjhxzj1"/>
              <p:cNvSpPr>
                <a:spLocks/>
              </p:cNvSpPr>
              <p:nvPr/>
            </p:nvSpPr>
            <p:spPr bwMode="auto">
              <a:xfrm rot="5400000">
                <a:off x="7017" y="1922"/>
                <a:ext cx="283" cy="567"/>
              </a:xfrm>
              <a:custGeom>
                <a:avLst/>
                <a:gdLst>
                  <a:gd name="T0" fmla="*/ 10 w 532"/>
                  <a:gd name="T1" fmla="*/ 0 h 1065"/>
                  <a:gd name="T2" fmla="*/ 30 w 532"/>
                  <a:gd name="T3" fmla="*/ 2 h 1065"/>
                  <a:gd name="T4" fmla="*/ 49 w 532"/>
                  <a:gd name="T5" fmla="*/ 4 h 1065"/>
                  <a:gd name="T6" fmla="*/ 69 w 532"/>
                  <a:gd name="T7" fmla="*/ 9 h 1065"/>
                  <a:gd name="T8" fmla="*/ 87 w 532"/>
                  <a:gd name="T9" fmla="*/ 14 h 1065"/>
                  <a:gd name="T10" fmla="*/ 106 w 532"/>
                  <a:gd name="T11" fmla="*/ 21 h 1065"/>
                  <a:gd name="T12" fmla="*/ 124 w 532"/>
                  <a:gd name="T13" fmla="*/ 29 h 1065"/>
                  <a:gd name="T14" fmla="*/ 142 w 532"/>
                  <a:gd name="T15" fmla="*/ 38 h 1065"/>
                  <a:gd name="T16" fmla="*/ 158 w 532"/>
                  <a:gd name="T17" fmla="*/ 48 h 1065"/>
                  <a:gd name="T18" fmla="*/ 174 w 532"/>
                  <a:gd name="T19" fmla="*/ 60 h 1065"/>
                  <a:gd name="T20" fmla="*/ 189 w 532"/>
                  <a:gd name="T21" fmla="*/ 73 h 1065"/>
                  <a:gd name="T22" fmla="*/ 204 w 532"/>
                  <a:gd name="T23" fmla="*/ 87 h 1065"/>
                  <a:gd name="T24" fmla="*/ 217 w 532"/>
                  <a:gd name="T25" fmla="*/ 101 h 1065"/>
                  <a:gd name="T26" fmla="*/ 229 w 532"/>
                  <a:gd name="T27" fmla="*/ 117 h 1065"/>
                  <a:gd name="T28" fmla="*/ 240 w 532"/>
                  <a:gd name="T29" fmla="*/ 133 h 1065"/>
                  <a:gd name="T30" fmla="*/ 250 w 532"/>
                  <a:gd name="T31" fmla="*/ 150 h 1065"/>
                  <a:gd name="T32" fmla="*/ 259 w 532"/>
                  <a:gd name="T33" fmla="*/ 168 h 1065"/>
                  <a:gd name="T34" fmla="*/ 266 w 532"/>
                  <a:gd name="T35" fmla="*/ 186 h 1065"/>
                  <a:gd name="T36" fmla="*/ 272 w 532"/>
                  <a:gd name="T37" fmla="*/ 206 h 1065"/>
                  <a:gd name="T38" fmla="*/ 277 w 532"/>
                  <a:gd name="T39" fmla="*/ 225 h 1065"/>
                  <a:gd name="T40" fmla="*/ 280 w 532"/>
                  <a:gd name="T41" fmla="*/ 244 h 1065"/>
                  <a:gd name="T42" fmla="*/ 282 w 532"/>
                  <a:gd name="T43" fmla="*/ 264 h 1065"/>
                  <a:gd name="T44" fmla="*/ 283 w 532"/>
                  <a:gd name="T45" fmla="*/ 284 h 1065"/>
                  <a:gd name="T46" fmla="*/ 282 w 532"/>
                  <a:gd name="T47" fmla="*/ 303 h 1065"/>
                  <a:gd name="T48" fmla="*/ 280 w 532"/>
                  <a:gd name="T49" fmla="*/ 323 h 1065"/>
                  <a:gd name="T50" fmla="*/ 277 w 532"/>
                  <a:gd name="T51" fmla="*/ 342 h 1065"/>
                  <a:gd name="T52" fmla="*/ 272 w 532"/>
                  <a:gd name="T53" fmla="*/ 361 h 1065"/>
                  <a:gd name="T54" fmla="*/ 266 w 532"/>
                  <a:gd name="T55" fmla="*/ 381 h 1065"/>
                  <a:gd name="T56" fmla="*/ 259 w 532"/>
                  <a:gd name="T57" fmla="*/ 399 h 1065"/>
                  <a:gd name="T58" fmla="*/ 250 w 532"/>
                  <a:gd name="T59" fmla="*/ 417 h 1065"/>
                  <a:gd name="T60" fmla="*/ 240 w 532"/>
                  <a:gd name="T61" fmla="*/ 434 h 1065"/>
                  <a:gd name="T62" fmla="*/ 229 w 532"/>
                  <a:gd name="T63" fmla="*/ 450 h 1065"/>
                  <a:gd name="T64" fmla="*/ 217 w 532"/>
                  <a:gd name="T65" fmla="*/ 466 h 1065"/>
                  <a:gd name="T66" fmla="*/ 204 w 532"/>
                  <a:gd name="T67" fmla="*/ 480 h 1065"/>
                  <a:gd name="T68" fmla="*/ 189 w 532"/>
                  <a:gd name="T69" fmla="*/ 494 h 1065"/>
                  <a:gd name="T70" fmla="*/ 174 w 532"/>
                  <a:gd name="T71" fmla="*/ 507 h 1065"/>
                  <a:gd name="T72" fmla="*/ 158 w 532"/>
                  <a:gd name="T73" fmla="*/ 519 h 1065"/>
                  <a:gd name="T74" fmla="*/ 142 w 532"/>
                  <a:gd name="T75" fmla="*/ 529 h 1065"/>
                  <a:gd name="T76" fmla="*/ 124 w 532"/>
                  <a:gd name="T77" fmla="*/ 538 h 1065"/>
                  <a:gd name="T78" fmla="*/ 106 w 532"/>
                  <a:gd name="T79" fmla="*/ 546 h 1065"/>
                  <a:gd name="T80" fmla="*/ 87 w 532"/>
                  <a:gd name="T81" fmla="*/ 553 h 1065"/>
                  <a:gd name="T82" fmla="*/ 69 w 532"/>
                  <a:gd name="T83" fmla="*/ 558 h 1065"/>
                  <a:gd name="T84" fmla="*/ 49 w 532"/>
                  <a:gd name="T85" fmla="*/ 563 h 1065"/>
                  <a:gd name="T86" fmla="*/ 30 w 532"/>
                  <a:gd name="T87" fmla="*/ 565 h 1065"/>
                  <a:gd name="T88" fmla="*/ 10 w 532"/>
                  <a:gd name="T89" fmla="*/ 567 h 10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32" h="1065">
                    <a:moveTo>
                      <a:pt x="0" y="0"/>
                    </a:moveTo>
                    <a:lnTo>
                      <a:pt x="19" y="0"/>
                    </a:lnTo>
                    <a:lnTo>
                      <a:pt x="37" y="1"/>
                    </a:lnTo>
                    <a:lnTo>
                      <a:pt x="56" y="3"/>
                    </a:lnTo>
                    <a:lnTo>
                      <a:pt x="74" y="5"/>
                    </a:lnTo>
                    <a:lnTo>
                      <a:pt x="92" y="8"/>
                    </a:lnTo>
                    <a:lnTo>
                      <a:pt x="111" y="12"/>
                    </a:lnTo>
                    <a:lnTo>
                      <a:pt x="129" y="16"/>
                    </a:lnTo>
                    <a:lnTo>
                      <a:pt x="147" y="21"/>
                    </a:lnTo>
                    <a:lnTo>
                      <a:pt x="164" y="26"/>
                    </a:lnTo>
                    <a:lnTo>
                      <a:pt x="182" y="32"/>
                    </a:lnTo>
                    <a:lnTo>
                      <a:pt x="199" y="39"/>
                    </a:lnTo>
                    <a:lnTo>
                      <a:pt x="216" y="46"/>
                    </a:lnTo>
                    <a:lnTo>
                      <a:pt x="233" y="54"/>
                    </a:lnTo>
                    <a:lnTo>
                      <a:pt x="250" y="62"/>
                    </a:lnTo>
                    <a:lnTo>
                      <a:pt x="266" y="71"/>
                    </a:lnTo>
                    <a:lnTo>
                      <a:pt x="282" y="81"/>
                    </a:lnTo>
                    <a:lnTo>
                      <a:pt x="297" y="91"/>
                    </a:lnTo>
                    <a:lnTo>
                      <a:pt x="313" y="102"/>
                    </a:lnTo>
                    <a:lnTo>
                      <a:pt x="328" y="113"/>
                    </a:lnTo>
                    <a:lnTo>
                      <a:pt x="342" y="125"/>
                    </a:lnTo>
                    <a:lnTo>
                      <a:pt x="356" y="137"/>
                    </a:lnTo>
                    <a:lnTo>
                      <a:pt x="370" y="149"/>
                    </a:lnTo>
                    <a:lnTo>
                      <a:pt x="383" y="163"/>
                    </a:lnTo>
                    <a:lnTo>
                      <a:pt x="395" y="176"/>
                    </a:lnTo>
                    <a:lnTo>
                      <a:pt x="408" y="190"/>
                    </a:lnTo>
                    <a:lnTo>
                      <a:pt x="419" y="205"/>
                    </a:lnTo>
                    <a:lnTo>
                      <a:pt x="430" y="219"/>
                    </a:lnTo>
                    <a:lnTo>
                      <a:pt x="441" y="235"/>
                    </a:lnTo>
                    <a:lnTo>
                      <a:pt x="451" y="250"/>
                    </a:lnTo>
                    <a:lnTo>
                      <a:pt x="461" y="266"/>
                    </a:lnTo>
                    <a:lnTo>
                      <a:pt x="470" y="282"/>
                    </a:lnTo>
                    <a:lnTo>
                      <a:pt x="478" y="299"/>
                    </a:lnTo>
                    <a:lnTo>
                      <a:pt x="486" y="316"/>
                    </a:lnTo>
                    <a:lnTo>
                      <a:pt x="493" y="333"/>
                    </a:lnTo>
                    <a:lnTo>
                      <a:pt x="500" y="350"/>
                    </a:lnTo>
                    <a:lnTo>
                      <a:pt x="506" y="368"/>
                    </a:lnTo>
                    <a:lnTo>
                      <a:pt x="511" y="386"/>
                    </a:lnTo>
                    <a:lnTo>
                      <a:pt x="516" y="404"/>
                    </a:lnTo>
                    <a:lnTo>
                      <a:pt x="520" y="422"/>
                    </a:lnTo>
                    <a:lnTo>
                      <a:pt x="524" y="440"/>
                    </a:lnTo>
                    <a:lnTo>
                      <a:pt x="527" y="458"/>
                    </a:lnTo>
                    <a:lnTo>
                      <a:pt x="529" y="477"/>
                    </a:lnTo>
                    <a:lnTo>
                      <a:pt x="531" y="495"/>
                    </a:lnTo>
                    <a:lnTo>
                      <a:pt x="532" y="514"/>
                    </a:lnTo>
                    <a:lnTo>
                      <a:pt x="532" y="533"/>
                    </a:lnTo>
                    <a:lnTo>
                      <a:pt x="532" y="551"/>
                    </a:lnTo>
                    <a:lnTo>
                      <a:pt x="531" y="570"/>
                    </a:lnTo>
                    <a:lnTo>
                      <a:pt x="529" y="588"/>
                    </a:lnTo>
                    <a:lnTo>
                      <a:pt x="527" y="607"/>
                    </a:lnTo>
                    <a:lnTo>
                      <a:pt x="524" y="625"/>
                    </a:lnTo>
                    <a:lnTo>
                      <a:pt x="520" y="643"/>
                    </a:lnTo>
                    <a:lnTo>
                      <a:pt x="516" y="661"/>
                    </a:lnTo>
                    <a:lnTo>
                      <a:pt x="511" y="679"/>
                    </a:lnTo>
                    <a:lnTo>
                      <a:pt x="506" y="697"/>
                    </a:lnTo>
                    <a:lnTo>
                      <a:pt x="500" y="715"/>
                    </a:lnTo>
                    <a:lnTo>
                      <a:pt x="493" y="732"/>
                    </a:lnTo>
                    <a:lnTo>
                      <a:pt x="486" y="749"/>
                    </a:lnTo>
                    <a:lnTo>
                      <a:pt x="478" y="766"/>
                    </a:lnTo>
                    <a:lnTo>
                      <a:pt x="470" y="783"/>
                    </a:lnTo>
                    <a:lnTo>
                      <a:pt x="461" y="799"/>
                    </a:lnTo>
                    <a:lnTo>
                      <a:pt x="451" y="815"/>
                    </a:lnTo>
                    <a:lnTo>
                      <a:pt x="441" y="830"/>
                    </a:lnTo>
                    <a:lnTo>
                      <a:pt x="430" y="846"/>
                    </a:lnTo>
                    <a:lnTo>
                      <a:pt x="419" y="860"/>
                    </a:lnTo>
                    <a:lnTo>
                      <a:pt x="408" y="875"/>
                    </a:lnTo>
                    <a:lnTo>
                      <a:pt x="395" y="889"/>
                    </a:lnTo>
                    <a:lnTo>
                      <a:pt x="383" y="902"/>
                    </a:lnTo>
                    <a:lnTo>
                      <a:pt x="370" y="916"/>
                    </a:lnTo>
                    <a:lnTo>
                      <a:pt x="356" y="928"/>
                    </a:lnTo>
                    <a:lnTo>
                      <a:pt x="342" y="940"/>
                    </a:lnTo>
                    <a:lnTo>
                      <a:pt x="328" y="952"/>
                    </a:lnTo>
                    <a:lnTo>
                      <a:pt x="313" y="963"/>
                    </a:lnTo>
                    <a:lnTo>
                      <a:pt x="297" y="974"/>
                    </a:lnTo>
                    <a:lnTo>
                      <a:pt x="282" y="984"/>
                    </a:lnTo>
                    <a:lnTo>
                      <a:pt x="266" y="994"/>
                    </a:lnTo>
                    <a:lnTo>
                      <a:pt x="250" y="1003"/>
                    </a:lnTo>
                    <a:lnTo>
                      <a:pt x="233" y="1011"/>
                    </a:lnTo>
                    <a:lnTo>
                      <a:pt x="216" y="1019"/>
                    </a:lnTo>
                    <a:lnTo>
                      <a:pt x="199" y="1026"/>
                    </a:lnTo>
                    <a:lnTo>
                      <a:pt x="182" y="1033"/>
                    </a:lnTo>
                    <a:lnTo>
                      <a:pt x="164" y="1039"/>
                    </a:lnTo>
                    <a:lnTo>
                      <a:pt x="147" y="1044"/>
                    </a:lnTo>
                    <a:lnTo>
                      <a:pt x="129" y="1049"/>
                    </a:lnTo>
                    <a:lnTo>
                      <a:pt x="111" y="1053"/>
                    </a:lnTo>
                    <a:lnTo>
                      <a:pt x="92" y="1057"/>
                    </a:lnTo>
                    <a:lnTo>
                      <a:pt x="74" y="1060"/>
                    </a:lnTo>
                    <a:lnTo>
                      <a:pt x="56" y="1062"/>
                    </a:lnTo>
                    <a:lnTo>
                      <a:pt x="37" y="1064"/>
                    </a:lnTo>
                    <a:lnTo>
                      <a:pt x="19" y="1065"/>
                    </a:lnTo>
                    <a:lnTo>
                      <a:pt x="0" y="1065"/>
                    </a:lnTo>
                  </a:path>
                </a:pathLst>
              </a:custGeom>
              <a:gradFill rotWithShape="1">
                <a:gsLst>
                  <a:gs pos="0">
                    <a:srgbClr val="000000"/>
                  </a:gs>
                  <a:gs pos="100000">
                    <a:srgbClr val="6633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160" name="Line 18"/>
              <p:cNvSpPr>
                <a:spLocks noChangeShapeType="1"/>
              </p:cNvSpPr>
              <p:nvPr/>
            </p:nvSpPr>
            <p:spPr bwMode="auto">
              <a:xfrm>
                <a:off x="6848" y="2069"/>
                <a:ext cx="65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vi-VN"/>
              </a:p>
            </p:txBody>
          </p:sp>
        </p:grpSp>
      </p:grpSp>
      <p:sp>
        <p:nvSpPr>
          <p:cNvPr id="187412" name="Text Box 20"/>
          <p:cNvSpPr txBox="1">
            <a:spLocks noChangeArrowheads="1"/>
          </p:cNvSpPr>
          <p:nvPr/>
        </p:nvSpPr>
        <p:spPr bwMode="auto">
          <a:xfrm>
            <a:off x="1066800" y="3505200"/>
            <a:ext cx="228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a:spcBef>
                <a:spcPct val="50000"/>
              </a:spcBef>
            </a:pPr>
            <a:r>
              <a:rPr lang="en-US" dirty="0">
                <a:latin typeface="Times New Roman" pitchFamily="18" charset="0"/>
              </a:rPr>
              <a:t>-</a:t>
            </a:r>
            <a:r>
              <a:rPr lang="en-US" dirty="0" err="1">
                <a:latin typeface="Times New Roman" pitchFamily="18" charset="0"/>
              </a:rPr>
              <a:t>Trạng</a:t>
            </a:r>
            <a:r>
              <a:rPr lang="en-US" dirty="0">
                <a:latin typeface="Times New Roman" pitchFamily="18" charset="0"/>
              </a:rPr>
              <a:t> </a:t>
            </a:r>
            <a:r>
              <a:rPr lang="en-US" dirty="0" err="1">
                <a:latin typeface="Times New Roman" pitchFamily="18" charset="0"/>
              </a:rPr>
              <a:t>thái</a:t>
            </a:r>
            <a:r>
              <a:rPr lang="en-US" dirty="0">
                <a:latin typeface="Times New Roman" pitchFamily="18" charset="0"/>
              </a:rPr>
              <a:t>: </a:t>
            </a:r>
            <a:endParaRPr lang="vi-VN" dirty="0">
              <a:latin typeface="Times New Roman" pitchFamily="18" charset="0"/>
            </a:endParaRPr>
          </a:p>
        </p:txBody>
      </p:sp>
      <p:sp>
        <p:nvSpPr>
          <p:cNvPr id="187413" name="Text Box 21"/>
          <p:cNvSpPr txBox="1">
            <a:spLocks noChangeArrowheads="1"/>
          </p:cNvSpPr>
          <p:nvPr/>
        </p:nvSpPr>
        <p:spPr bwMode="auto">
          <a:xfrm>
            <a:off x="3429000" y="3500438"/>
            <a:ext cx="2819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r>
              <a:rPr lang="en-US" dirty="0" err="1">
                <a:solidFill>
                  <a:srgbClr val="0000FF"/>
                </a:solidFill>
                <a:latin typeface="Times New Roman" pitchFamily="18" charset="0"/>
              </a:rPr>
              <a:t>Chất</a:t>
            </a:r>
            <a:r>
              <a:rPr lang="en-US" dirty="0">
                <a:solidFill>
                  <a:srgbClr val="0000FF"/>
                </a:solidFill>
                <a:latin typeface="Times New Roman" pitchFamily="18" charset="0"/>
              </a:rPr>
              <a:t> </a:t>
            </a:r>
            <a:r>
              <a:rPr lang="en-US" dirty="0" err="1">
                <a:solidFill>
                  <a:srgbClr val="0000FF"/>
                </a:solidFill>
                <a:latin typeface="Times New Roman" pitchFamily="18" charset="0"/>
              </a:rPr>
              <a:t>lỏng</a:t>
            </a:r>
            <a:r>
              <a:rPr lang="en-US" dirty="0">
                <a:solidFill>
                  <a:srgbClr val="0000FF"/>
                </a:solidFill>
                <a:latin typeface="Times New Roman" pitchFamily="18" charset="0"/>
              </a:rPr>
              <a:t> </a:t>
            </a:r>
            <a:r>
              <a:rPr lang="en-US" dirty="0" err="1">
                <a:solidFill>
                  <a:srgbClr val="0000FF"/>
                </a:solidFill>
                <a:latin typeface="Times New Roman" pitchFamily="18" charset="0"/>
              </a:rPr>
              <a:t>sánh</a:t>
            </a:r>
            <a:endParaRPr lang="vi-VN" dirty="0">
              <a:latin typeface="Times New Roman" pitchFamily="18" charset="0"/>
            </a:endParaRPr>
          </a:p>
        </p:txBody>
      </p:sp>
      <p:sp>
        <p:nvSpPr>
          <p:cNvPr id="187414" name="Text Box 22"/>
          <p:cNvSpPr txBox="1">
            <a:spLocks noChangeArrowheads="1"/>
          </p:cNvSpPr>
          <p:nvPr/>
        </p:nvSpPr>
        <p:spPr bwMode="auto">
          <a:xfrm>
            <a:off x="1109663" y="4205288"/>
            <a:ext cx="1981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a:spcBef>
                <a:spcPct val="50000"/>
              </a:spcBef>
            </a:pPr>
            <a:r>
              <a:rPr lang="vi-VN">
                <a:latin typeface="Times New Roman" pitchFamily="18" charset="0"/>
              </a:rPr>
              <a:t>- Màu sắc</a:t>
            </a:r>
            <a:r>
              <a:rPr lang="vi-VN">
                <a:latin typeface="Arial" charset="0"/>
              </a:rPr>
              <a:t>:</a:t>
            </a:r>
          </a:p>
        </p:txBody>
      </p:sp>
      <p:pic>
        <p:nvPicPr>
          <p:cNvPr id="187415" name="Picture 23" descr="0034-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057400"/>
            <a:ext cx="692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6" name="Picture 24" descr="dauth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2362200"/>
            <a:ext cx="20097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3"/>
          <p:cNvSpPr txBox="1">
            <a:spLocks noChangeArrowheads="1"/>
          </p:cNvSpPr>
          <p:nvPr/>
        </p:nvSpPr>
        <p:spPr bwMode="auto">
          <a:xfrm>
            <a:off x="457200" y="609600"/>
            <a:ext cx="8686800" cy="1066800"/>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317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indent="-609600" eaLnBrk="1" hangingPunct="1">
              <a:lnSpc>
                <a:spcPct val="90000"/>
              </a:lnSpc>
              <a:buFontTx/>
              <a:buNone/>
            </a:pPr>
            <a:r>
              <a:rPr lang="en-US" b="1" smtClean="0">
                <a:solidFill>
                  <a:srgbClr val="FF0000"/>
                </a:solidFill>
                <a:latin typeface="Times New Roman" pitchFamily="18" charset="0"/>
                <a:cs typeface="Times New Roman" pitchFamily="18" charset="0"/>
              </a:rPr>
              <a:t>1. Tính chất vật lý</a:t>
            </a:r>
          </a:p>
          <a:p>
            <a:pPr marL="609600" indent="-609600" eaLnBrk="1" hangingPunct="1">
              <a:lnSpc>
                <a:spcPct val="90000"/>
              </a:lnSpc>
              <a:buFontTx/>
              <a:buNone/>
            </a:pPr>
            <a:r>
              <a:rPr lang="en-US" sz="2800" smtClean="0">
                <a:latin typeface="Times New Roman" pitchFamily="18" charset="0"/>
                <a:cs typeface="Times New Roman" pitchFamily="18" charset="0"/>
              </a:rPr>
              <a:t>									</a:t>
            </a:r>
            <a:endParaRPr lang="en-US" sz="2800" dirty="0"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7398"/>
                                        </p:tgtEl>
                                        <p:attrNameLst>
                                          <p:attrName>style.visibility</p:attrName>
                                        </p:attrNameLst>
                                      </p:cBhvr>
                                      <p:to>
                                        <p:strVal val="visible"/>
                                      </p:to>
                                    </p:set>
                                    <p:animEffect transition="in" filter="barn(inVertical)">
                                      <p:cBhvr>
                                        <p:cTn id="7" dur="500"/>
                                        <p:tgtEl>
                                          <p:spTgt spid="187398"/>
                                        </p:tgtEl>
                                      </p:cBhvr>
                                    </p:animEffect>
                                  </p:childTnLst>
                                </p:cTn>
                              </p:par>
                              <p:par>
                                <p:cTn id="8" presetID="16" presetClass="entr" presetSubtype="21" fill="hold" nodeType="withEffect">
                                  <p:stCondLst>
                                    <p:cond delay="0"/>
                                  </p:stCondLst>
                                  <p:childTnLst>
                                    <p:set>
                                      <p:cBhvr>
                                        <p:cTn id="9" dur="1" fill="hold">
                                          <p:stCondLst>
                                            <p:cond delay="0"/>
                                          </p:stCondLst>
                                        </p:cTn>
                                        <p:tgtEl>
                                          <p:spTgt spid="187415"/>
                                        </p:tgtEl>
                                        <p:attrNameLst>
                                          <p:attrName>style.visibility</p:attrName>
                                        </p:attrNameLst>
                                      </p:cBhvr>
                                      <p:to>
                                        <p:strVal val="visible"/>
                                      </p:to>
                                    </p:set>
                                    <p:animEffect transition="in" filter="barn(inVertical)">
                                      <p:cBhvr>
                                        <p:cTn id="10" dur="500"/>
                                        <p:tgtEl>
                                          <p:spTgt spid="187415"/>
                                        </p:tgtEl>
                                      </p:cBhvr>
                                    </p:animEffect>
                                  </p:childTnLst>
                                </p:cTn>
                              </p:par>
                              <p:par>
                                <p:cTn id="11" presetID="16" presetClass="entr" presetSubtype="21" fill="hold" nodeType="withEffect">
                                  <p:stCondLst>
                                    <p:cond delay="0"/>
                                  </p:stCondLst>
                                  <p:childTnLst>
                                    <p:set>
                                      <p:cBhvr>
                                        <p:cTn id="12" dur="1" fill="hold">
                                          <p:stCondLst>
                                            <p:cond delay="0"/>
                                          </p:stCondLst>
                                        </p:cTn>
                                        <p:tgtEl>
                                          <p:spTgt spid="187416"/>
                                        </p:tgtEl>
                                        <p:attrNameLst>
                                          <p:attrName>style.visibility</p:attrName>
                                        </p:attrNameLst>
                                      </p:cBhvr>
                                      <p:to>
                                        <p:strVal val="visible"/>
                                      </p:to>
                                    </p:set>
                                    <p:animEffect transition="in" filter="barn(inVertical)">
                                      <p:cBhvr>
                                        <p:cTn id="13" dur="500"/>
                                        <p:tgtEl>
                                          <p:spTgt spid="187416"/>
                                        </p:tgtEl>
                                      </p:cBhvr>
                                    </p:animEffect>
                                  </p:childTnLst>
                                </p:cTn>
                              </p:par>
                              <p:par>
                                <p:cTn id="14" presetID="16" presetClass="entr" presetSubtype="21" fill="hold" nodeType="withEffect">
                                  <p:stCondLst>
                                    <p:cond delay="0"/>
                                  </p:stCondLst>
                                  <p:childTnLst>
                                    <p:set>
                                      <p:cBhvr>
                                        <p:cTn id="15" dur="1" fill="hold">
                                          <p:stCondLst>
                                            <p:cond delay="0"/>
                                          </p:stCondLst>
                                        </p:cTn>
                                        <p:tgtEl>
                                          <p:spTgt spid="187400"/>
                                        </p:tgtEl>
                                        <p:attrNameLst>
                                          <p:attrName>style.visibility</p:attrName>
                                        </p:attrNameLst>
                                      </p:cBhvr>
                                      <p:to>
                                        <p:strVal val="visible"/>
                                      </p:to>
                                    </p:set>
                                    <p:animEffect transition="in" filter="barn(inVertical)">
                                      <p:cBhvr>
                                        <p:cTn id="16" dur="500"/>
                                        <p:tgtEl>
                                          <p:spTgt spid="18740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7412"/>
                                        </p:tgtEl>
                                        <p:attrNameLst>
                                          <p:attrName>style.visibility</p:attrName>
                                        </p:attrNameLst>
                                      </p:cBhvr>
                                      <p:to>
                                        <p:strVal val="visible"/>
                                      </p:to>
                                    </p:set>
                                    <p:animEffect transition="in" filter="barn(inVertical)">
                                      <p:cBhvr>
                                        <p:cTn id="21" dur="500"/>
                                        <p:tgtEl>
                                          <p:spTgt spid="1874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7413"/>
                                        </p:tgtEl>
                                        <p:attrNameLst>
                                          <p:attrName>style.visibility</p:attrName>
                                        </p:attrNameLst>
                                      </p:cBhvr>
                                      <p:to>
                                        <p:strVal val="visible"/>
                                      </p:to>
                                    </p:set>
                                    <p:animEffect transition="in" filter="barn(inVertical)">
                                      <p:cBhvr>
                                        <p:cTn id="24" dur="500"/>
                                        <p:tgtEl>
                                          <p:spTgt spid="1874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87414"/>
                                        </p:tgtEl>
                                        <p:attrNameLst>
                                          <p:attrName>style.visibility</p:attrName>
                                        </p:attrNameLst>
                                      </p:cBhvr>
                                      <p:to>
                                        <p:strVal val="visible"/>
                                      </p:to>
                                    </p:set>
                                    <p:animEffect transition="in" filter="barn(inVertical)">
                                      <p:cBhvr>
                                        <p:cTn id="27" dur="500"/>
                                        <p:tgtEl>
                                          <p:spTgt spid="18741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87397"/>
                                        </p:tgtEl>
                                        <p:attrNameLst>
                                          <p:attrName>style.visibility</p:attrName>
                                        </p:attrNameLst>
                                      </p:cBhvr>
                                      <p:to>
                                        <p:strVal val="visible"/>
                                      </p:to>
                                    </p:set>
                                    <p:animEffect transition="in" filter="barn(inVertical)">
                                      <p:cBhvr>
                                        <p:cTn id="30" dur="500"/>
                                        <p:tgtEl>
                                          <p:spTgt spid="187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7" grpId="0"/>
      <p:bldP spid="187398" grpId="0"/>
      <p:bldP spid="187412" grpId="0"/>
      <p:bldP spid="187413" grpId="0"/>
      <p:bldP spid="1874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457200" y="609600"/>
            <a:ext cx="8686800" cy="1066800"/>
          </a:xfrm>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3175" cap="flat" cmpd="sng">
                <a:solidFill>
                  <a:schemeClr val="tx1"/>
                </a:solidFill>
                <a:prstDash val="solid"/>
                <a:miter lim="800000"/>
                <a:headEnd/>
                <a:tailEnd/>
              </a14:hiddenLine>
            </a:ext>
          </a:extLst>
        </p:spPr>
        <p:txBody>
          <a:bodyPr/>
          <a:lstStyle/>
          <a:p>
            <a:pPr marL="609600" indent="-609600" eaLnBrk="1" hangingPunct="1">
              <a:lnSpc>
                <a:spcPct val="90000"/>
              </a:lnSpc>
              <a:buFontTx/>
              <a:buNone/>
            </a:pPr>
            <a:r>
              <a:rPr lang="en-US" b="1" dirty="0" smtClean="0">
                <a:solidFill>
                  <a:srgbClr val="FF0000"/>
                </a:solidFill>
                <a:latin typeface="Times New Roman" pitchFamily="18" charset="0"/>
                <a:cs typeface="Times New Roman" pitchFamily="18" charset="0"/>
              </a:rPr>
              <a:t>1. </a:t>
            </a:r>
            <a:r>
              <a:rPr lang="en-US" b="1" dirty="0" err="1" smtClean="0">
                <a:solidFill>
                  <a:srgbClr val="FF0000"/>
                </a:solidFill>
                <a:latin typeface="Times New Roman" pitchFamily="18" charset="0"/>
                <a:cs typeface="Times New Roman" pitchFamily="18" charset="0"/>
              </a:rPr>
              <a:t>Tính</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chất</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vật</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lý</a:t>
            </a:r>
            <a:endParaRPr lang="en-US" b="1" dirty="0" smtClean="0">
              <a:solidFill>
                <a:srgbClr val="FF0000"/>
              </a:solidFill>
              <a:latin typeface="Times New Roman" pitchFamily="18" charset="0"/>
              <a:cs typeface="Times New Roman" pitchFamily="18" charset="0"/>
            </a:endParaRPr>
          </a:p>
          <a:p>
            <a:pPr marL="609600" indent="-609600" eaLnBrk="1" hangingPunct="1">
              <a:lnSpc>
                <a:spcPct val="90000"/>
              </a:lnSpc>
              <a:buFontTx/>
              <a:buNone/>
            </a:pPr>
            <a:r>
              <a:rPr lang="en-US" sz="2800" dirty="0" smtClean="0">
                <a:latin typeface="Times New Roman" pitchFamily="18" charset="0"/>
                <a:cs typeface="Times New Roman" pitchFamily="18" charset="0"/>
              </a:rPr>
              <a:t>									</a:t>
            </a:r>
          </a:p>
        </p:txBody>
      </p:sp>
      <p:sp>
        <p:nvSpPr>
          <p:cNvPr id="7171" name="Rectangle 5"/>
          <p:cNvSpPr>
            <a:spLocks noGrp="1" noChangeArrowheads="1"/>
          </p:cNvSpPr>
          <p:nvPr>
            <p:ph type="title" idx="4294967295"/>
          </p:nvPr>
        </p:nvSpPr>
        <p:spPr>
          <a:xfrm>
            <a:off x="0" y="0"/>
            <a:ext cx="9144000" cy="609600"/>
          </a:xfrm>
          <a:solidFill>
            <a:srgbClr val="00FFFF"/>
          </a:solidFill>
        </p:spPr>
        <p:txBody>
          <a:bodyPr/>
          <a:lstStyle/>
          <a:p>
            <a:pPr eaLnBrk="1" hangingPunct="1"/>
            <a:r>
              <a:rPr lang="en-US" sz="4000" b="1" dirty="0" smtClean="0">
                <a:solidFill>
                  <a:schemeClr val="tx1"/>
                </a:solidFill>
                <a:latin typeface=".VnTime" pitchFamily="34" charset="0"/>
              </a:rPr>
              <a:t>I / </a:t>
            </a:r>
            <a:r>
              <a:rPr lang="en-US" sz="4000" b="1" dirty="0" err="1" smtClean="0">
                <a:solidFill>
                  <a:schemeClr val="tx1"/>
                </a:solidFill>
                <a:latin typeface=".VnTime" pitchFamily="34" charset="0"/>
              </a:rPr>
              <a:t>DÇu</a:t>
            </a:r>
            <a:r>
              <a:rPr lang="en-US" sz="4000" b="1" dirty="0" smtClean="0">
                <a:solidFill>
                  <a:schemeClr val="tx1"/>
                </a:solidFill>
                <a:latin typeface=".VnTime" pitchFamily="34" charset="0"/>
              </a:rPr>
              <a:t> </a:t>
            </a:r>
            <a:r>
              <a:rPr lang="en-US" sz="4000" b="1" dirty="0" err="1" smtClean="0">
                <a:solidFill>
                  <a:schemeClr val="tx1"/>
                </a:solidFill>
                <a:latin typeface=".VnTime" pitchFamily="34" charset="0"/>
              </a:rPr>
              <a:t>má</a:t>
            </a:r>
            <a:endParaRPr lang="en-US" sz="4000" b="1" dirty="0" smtClean="0">
              <a:solidFill>
                <a:schemeClr val="tx1"/>
              </a:solidFill>
              <a:latin typeface=".VnTime" pitchFamily="34" charset="0"/>
            </a:endParaRPr>
          </a:p>
        </p:txBody>
      </p:sp>
      <p:sp>
        <p:nvSpPr>
          <p:cNvPr id="7172" name="Rectangle 8"/>
          <p:cNvSpPr>
            <a:spLocks noChangeArrowheads="1"/>
          </p:cNvSpPr>
          <p:nvPr/>
        </p:nvSpPr>
        <p:spPr bwMode="auto">
          <a:xfrm>
            <a:off x="0" y="609600"/>
            <a:ext cx="9144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7173" name="Text Box 12"/>
          <p:cNvSpPr txBox="1">
            <a:spLocks noChangeArrowheads="1"/>
          </p:cNvSpPr>
          <p:nvPr/>
        </p:nvSpPr>
        <p:spPr bwMode="auto">
          <a:xfrm>
            <a:off x="990600" y="1282005"/>
            <a:ext cx="78486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r>
              <a:rPr lang="en-US" dirty="0" err="1" smtClean="0"/>
              <a:t>b</a:t>
            </a:r>
            <a:r>
              <a:rPr lang="en-US" dirty="0" err="1" smtClean="0">
                <a:latin typeface="Times New Roman" pitchFamily="18" charset="0"/>
                <a:cs typeface="Times New Roman" pitchFamily="18" charset="0"/>
              </a:rPr>
              <a:t>.Quan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sát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thí</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nghiệm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dầu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nước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Hãy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nhận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xét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tính</a:t>
            </a:r>
            <a:r>
              <a:rPr lang="en-US" dirty="0" smtClean="0">
                <a:latin typeface="Times New Roman" pitchFamily="18" charset="0"/>
                <a:cs typeface="Times New Roman" pitchFamily="18" charset="0"/>
              </a:rPr>
              <a:t> tan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dầu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mỏ</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nước</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p>
            <a:r>
              <a:rPr lang="en-US" dirty="0"/>
              <a:t> 	</a:t>
            </a:r>
            <a:endParaRPr lang="vi-VN" dirty="0"/>
          </a:p>
        </p:txBody>
      </p:sp>
      <p:grpSp>
        <p:nvGrpSpPr>
          <p:cNvPr id="7174" name="Group 38"/>
          <p:cNvGrpSpPr>
            <a:grpSpLocks/>
          </p:cNvGrpSpPr>
          <p:nvPr/>
        </p:nvGrpSpPr>
        <p:grpSpPr bwMode="auto">
          <a:xfrm>
            <a:off x="5638800" y="3124200"/>
            <a:ext cx="1608138" cy="2284413"/>
            <a:chOff x="2581" y="1728"/>
            <a:chExt cx="1013" cy="1439"/>
          </a:xfrm>
        </p:grpSpPr>
        <p:grpSp>
          <p:nvGrpSpPr>
            <p:cNvPr id="7189" name="Group 32"/>
            <p:cNvGrpSpPr>
              <a:grpSpLocks/>
            </p:cNvGrpSpPr>
            <p:nvPr/>
          </p:nvGrpSpPr>
          <p:grpSpPr bwMode="auto">
            <a:xfrm>
              <a:off x="2592" y="1728"/>
              <a:ext cx="950" cy="1439"/>
              <a:chOff x="4680" y="2220"/>
              <a:chExt cx="618" cy="1398"/>
            </a:xfrm>
          </p:grpSpPr>
          <p:sp>
            <p:nvSpPr>
              <p:cNvPr id="7193" name="Oval 33"/>
              <p:cNvSpPr>
                <a:spLocks noChangeArrowheads="1"/>
              </p:cNvSpPr>
              <p:nvPr/>
            </p:nvSpPr>
            <p:spPr bwMode="auto">
              <a:xfrm>
                <a:off x="4680" y="3000"/>
                <a:ext cx="618" cy="618"/>
              </a:xfrm>
              <a:prstGeom prst="ellipse">
                <a:avLst/>
              </a:prstGeom>
              <a:solidFill>
                <a:srgbClr val="FFFFFF"/>
              </a:solidFill>
              <a:ln w="9525">
                <a:solidFill>
                  <a:srgbClr val="000000"/>
                </a:solidFill>
                <a:round/>
                <a:headEnd/>
                <a:tailEnd/>
              </a:ln>
            </p:spPr>
            <p:txBody>
              <a:bodyPr/>
              <a:lstStyle/>
              <a:p>
                <a:endParaRPr lang="vi-VN"/>
              </a:p>
            </p:txBody>
          </p:sp>
          <p:sp>
            <p:nvSpPr>
              <p:cNvPr id="7194" name="Freeform 34"/>
              <p:cNvSpPr>
                <a:spLocks/>
              </p:cNvSpPr>
              <p:nvPr/>
            </p:nvSpPr>
            <p:spPr bwMode="auto">
              <a:xfrm>
                <a:off x="4900" y="2220"/>
                <a:ext cx="175" cy="796"/>
              </a:xfrm>
              <a:custGeom>
                <a:avLst/>
                <a:gdLst>
                  <a:gd name="T0" fmla="*/ 0 w 540"/>
                  <a:gd name="T1" fmla="*/ 796 h 1560"/>
                  <a:gd name="T2" fmla="*/ 0 w 540"/>
                  <a:gd name="T3" fmla="*/ 0 h 1560"/>
                  <a:gd name="T4" fmla="*/ 175 w 540"/>
                  <a:gd name="T5" fmla="*/ 0 h 1560"/>
                  <a:gd name="T6" fmla="*/ 175 w 540"/>
                  <a:gd name="T7" fmla="*/ 796 h 15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0" h="1560">
                    <a:moveTo>
                      <a:pt x="0" y="1560"/>
                    </a:moveTo>
                    <a:lnTo>
                      <a:pt x="0" y="0"/>
                    </a:lnTo>
                    <a:lnTo>
                      <a:pt x="540" y="0"/>
                    </a:lnTo>
                    <a:lnTo>
                      <a:pt x="540" y="1560"/>
                    </a:lnTo>
                  </a:path>
                </a:pathLst>
              </a:custGeom>
              <a:solidFill>
                <a:srgbClr val="FFFFFF"/>
              </a:solidFill>
              <a:ln w="9525">
                <a:solidFill>
                  <a:srgbClr val="000000"/>
                </a:solidFill>
                <a:round/>
                <a:headEnd/>
                <a:tailEnd/>
              </a:ln>
            </p:spPr>
            <p:txBody>
              <a:bodyPr/>
              <a:lstStyle/>
              <a:p>
                <a:endParaRPr lang="vi-VN"/>
              </a:p>
            </p:txBody>
          </p:sp>
        </p:grpSp>
        <p:grpSp>
          <p:nvGrpSpPr>
            <p:cNvPr id="7190" name="Group 35"/>
            <p:cNvGrpSpPr>
              <a:grpSpLocks/>
            </p:cNvGrpSpPr>
            <p:nvPr/>
          </p:nvGrpSpPr>
          <p:grpSpPr bwMode="auto">
            <a:xfrm>
              <a:off x="2581" y="2832"/>
              <a:ext cx="1013" cy="331"/>
              <a:chOff x="6848" y="2064"/>
              <a:chExt cx="659" cy="283"/>
            </a:xfrm>
          </p:grpSpPr>
          <p:sp>
            <p:nvSpPr>
              <p:cNvPr id="7191" name="xjhxzj1" descr="横虚线"/>
              <p:cNvSpPr>
                <a:spLocks/>
              </p:cNvSpPr>
              <p:nvPr/>
            </p:nvSpPr>
            <p:spPr bwMode="auto">
              <a:xfrm rot="5400000">
                <a:off x="7017" y="1922"/>
                <a:ext cx="283" cy="567"/>
              </a:xfrm>
              <a:custGeom>
                <a:avLst/>
                <a:gdLst>
                  <a:gd name="T0" fmla="*/ 10 w 532"/>
                  <a:gd name="T1" fmla="*/ 0 h 1065"/>
                  <a:gd name="T2" fmla="*/ 30 w 532"/>
                  <a:gd name="T3" fmla="*/ 2 h 1065"/>
                  <a:gd name="T4" fmla="*/ 49 w 532"/>
                  <a:gd name="T5" fmla="*/ 4 h 1065"/>
                  <a:gd name="T6" fmla="*/ 69 w 532"/>
                  <a:gd name="T7" fmla="*/ 9 h 1065"/>
                  <a:gd name="T8" fmla="*/ 87 w 532"/>
                  <a:gd name="T9" fmla="*/ 14 h 1065"/>
                  <a:gd name="T10" fmla="*/ 106 w 532"/>
                  <a:gd name="T11" fmla="*/ 21 h 1065"/>
                  <a:gd name="T12" fmla="*/ 124 w 532"/>
                  <a:gd name="T13" fmla="*/ 29 h 1065"/>
                  <a:gd name="T14" fmla="*/ 142 w 532"/>
                  <a:gd name="T15" fmla="*/ 38 h 1065"/>
                  <a:gd name="T16" fmla="*/ 158 w 532"/>
                  <a:gd name="T17" fmla="*/ 48 h 1065"/>
                  <a:gd name="T18" fmla="*/ 174 w 532"/>
                  <a:gd name="T19" fmla="*/ 60 h 1065"/>
                  <a:gd name="T20" fmla="*/ 189 w 532"/>
                  <a:gd name="T21" fmla="*/ 73 h 1065"/>
                  <a:gd name="T22" fmla="*/ 204 w 532"/>
                  <a:gd name="T23" fmla="*/ 87 h 1065"/>
                  <a:gd name="T24" fmla="*/ 217 w 532"/>
                  <a:gd name="T25" fmla="*/ 101 h 1065"/>
                  <a:gd name="T26" fmla="*/ 229 w 532"/>
                  <a:gd name="T27" fmla="*/ 117 h 1065"/>
                  <a:gd name="T28" fmla="*/ 240 w 532"/>
                  <a:gd name="T29" fmla="*/ 133 h 1065"/>
                  <a:gd name="T30" fmla="*/ 250 w 532"/>
                  <a:gd name="T31" fmla="*/ 150 h 1065"/>
                  <a:gd name="T32" fmla="*/ 259 w 532"/>
                  <a:gd name="T33" fmla="*/ 168 h 1065"/>
                  <a:gd name="T34" fmla="*/ 266 w 532"/>
                  <a:gd name="T35" fmla="*/ 186 h 1065"/>
                  <a:gd name="T36" fmla="*/ 272 w 532"/>
                  <a:gd name="T37" fmla="*/ 206 h 1065"/>
                  <a:gd name="T38" fmla="*/ 277 w 532"/>
                  <a:gd name="T39" fmla="*/ 225 h 1065"/>
                  <a:gd name="T40" fmla="*/ 280 w 532"/>
                  <a:gd name="T41" fmla="*/ 244 h 1065"/>
                  <a:gd name="T42" fmla="*/ 282 w 532"/>
                  <a:gd name="T43" fmla="*/ 264 h 1065"/>
                  <a:gd name="T44" fmla="*/ 283 w 532"/>
                  <a:gd name="T45" fmla="*/ 284 h 1065"/>
                  <a:gd name="T46" fmla="*/ 282 w 532"/>
                  <a:gd name="T47" fmla="*/ 303 h 1065"/>
                  <a:gd name="T48" fmla="*/ 280 w 532"/>
                  <a:gd name="T49" fmla="*/ 323 h 1065"/>
                  <a:gd name="T50" fmla="*/ 277 w 532"/>
                  <a:gd name="T51" fmla="*/ 342 h 1065"/>
                  <a:gd name="T52" fmla="*/ 272 w 532"/>
                  <a:gd name="T53" fmla="*/ 361 h 1065"/>
                  <a:gd name="T54" fmla="*/ 266 w 532"/>
                  <a:gd name="T55" fmla="*/ 381 h 1065"/>
                  <a:gd name="T56" fmla="*/ 259 w 532"/>
                  <a:gd name="T57" fmla="*/ 399 h 1065"/>
                  <a:gd name="T58" fmla="*/ 250 w 532"/>
                  <a:gd name="T59" fmla="*/ 417 h 1065"/>
                  <a:gd name="T60" fmla="*/ 240 w 532"/>
                  <a:gd name="T61" fmla="*/ 434 h 1065"/>
                  <a:gd name="T62" fmla="*/ 229 w 532"/>
                  <a:gd name="T63" fmla="*/ 450 h 1065"/>
                  <a:gd name="T64" fmla="*/ 217 w 532"/>
                  <a:gd name="T65" fmla="*/ 466 h 1065"/>
                  <a:gd name="T66" fmla="*/ 204 w 532"/>
                  <a:gd name="T67" fmla="*/ 480 h 1065"/>
                  <a:gd name="T68" fmla="*/ 189 w 532"/>
                  <a:gd name="T69" fmla="*/ 494 h 1065"/>
                  <a:gd name="T70" fmla="*/ 174 w 532"/>
                  <a:gd name="T71" fmla="*/ 507 h 1065"/>
                  <a:gd name="T72" fmla="*/ 158 w 532"/>
                  <a:gd name="T73" fmla="*/ 519 h 1065"/>
                  <a:gd name="T74" fmla="*/ 142 w 532"/>
                  <a:gd name="T75" fmla="*/ 529 h 1065"/>
                  <a:gd name="T76" fmla="*/ 124 w 532"/>
                  <a:gd name="T77" fmla="*/ 538 h 1065"/>
                  <a:gd name="T78" fmla="*/ 106 w 532"/>
                  <a:gd name="T79" fmla="*/ 546 h 1065"/>
                  <a:gd name="T80" fmla="*/ 87 w 532"/>
                  <a:gd name="T81" fmla="*/ 553 h 1065"/>
                  <a:gd name="T82" fmla="*/ 69 w 532"/>
                  <a:gd name="T83" fmla="*/ 558 h 1065"/>
                  <a:gd name="T84" fmla="*/ 49 w 532"/>
                  <a:gd name="T85" fmla="*/ 563 h 1065"/>
                  <a:gd name="T86" fmla="*/ 30 w 532"/>
                  <a:gd name="T87" fmla="*/ 565 h 1065"/>
                  <a:gd name="T88" fmla="*/ 10 w 532"/>
                  <a:gd name="T89" fmla="*/ 567 h 10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32" h="1065">
                    <a:moveTo>
                      <a:pt x="0" y="0"/>
                    </a:moveTo>
                    <a:lnTo>
                      <a:pt x="19" y="0"/>
                    </a:lnTo>
                    <a:lnTo>
                      <a:pt x="37" y="1"/>
                    </a:lnTo>
                    <a:lnTo>
                      <a:pt x="56" y="3"/>
                    </a:lnTo>
                    <a:lnTo>
                      <a:pt x="74" y="5"/>
                    </a:lnTo>
                    <a:lnTo>
                      <a:pt x="92" y="8"/>
                    </a:lnTo>
                    <a:lnTo>
                      <a:pt x="111" y="12"/>
                    </a:lnTo>
                    <a:lnTo>
                      <a:pt x="129" y="16"/>
                    </a:lnTo>
                    <a:lnTo>
                      <a:pt x="147" y="21"/>
                    </a:lnTo>
                    <a:lnTo>
                      <a:pt x="164" y="26"/>
                    </a:lnTo>
                    <a:lnTo>
                      <a:pt x="182" y="32"/>
                    </a:lnTo>
                    <a:lnTo>
                      <a:pt x="199" y="39"/>
                    </a:lnTo>
                    <a:lnTo>
                      <a:pt x="216" y="46"/>
                    </a:lnTo>
                    <a:lnTo>
                      <a:pt x="233" y="54"/>
                    </a:lnTo>
                    <a:lnTo>
                      <a:pt x="250" y="62"/>
                    </a:lnTo>
                    <a:lnTo>
                      <a:pt x="266" y="71"/>
                    </a:lnTo>
                    <a:lnTo>
                      <a:pt x="282" y="81"/>
                    </a:lnTo>
                    <a:lnTo>
                      <a:pt x="297" y="91"/>
                    </a:lnTo>
                    <a:lnTo>
                      <a:pt x="313" y="102"/>
                    </a:lnTo>
                    <a:lnTo>
                      <a:pt x="328" y="113"/>
                    </a:lnTo>
                    <a:lnTo>
                      <a:pt x="342" y="125"/>
                    </a:lnTo>
                    <a:lnTo>
                      <a:pt x="356" y="137"/>
                    </a:lnTo>
                    <a:lnTo>
                      <a:pt x="370" y="149"/>
                    </a:lnTo>
                    <a:lnTo>
                      <a:pt x="383" y="163"/>
                    </a:lnTo>
                    <a:lnTo>
                      <a:pt x="395" y="176"/>
                    </a:lnTo>
                    <a:lnTo>
                      <a:pt x="408" y="190"/>
                    </a:lnTo>
                    <a:lnTo>
                      <a:pt x="419" y="205"/>
                    </a:lnTo>
                    <a:lnTo>
                      <a:pt x="430" y="219"/>
                    </a:lnTo>
                    <a:lnTo>
                      <a:pt x="441" y="235"/>
                    </a:lnTo>
                    <a:lnTo>
                      <a:pt x="451" y="250"/>
                    </a:lnTo>
                    <a:lnTo>
                      <a:pt x="461" y="266"/>
                    </a:lnTo>
                    <a:lnTo>
                      <a:pt x="470" y="282"/>
                    </a:lnTo>
                    <a:lnTo>
                      <a:pt x="478" y="299"/>
                    </a:lnTo>
                    <a:lnTo>
                      <a:pt x="486" y="316"/>
                    </a:lnTo>
                    <a:lnTo>
                      <a:pt x="493" y="333"/>
                    </a:lnTo>
                    <a:lnTo>
                      <a:pt x="500" y="350"/>
                    </a:lnTo>
                    <a:lnTo>
                      <a:pt x="506" y="368"/>
                    </a:lnTo>
                    <a:lnTo>
                      <a:pt x="511" y="386"/>
                    </a:lnTo>
                    <a:lnTo>
                      <a:pt x="516" y="404"/>
                    </a:lnTo>
                    <a:lnTo>
                      <a:pt x="520" y="422"/>
                    </a:lnTo>
                    <a:lnTo>
                      <a:pt x="524" y="440"/>
                    </a:lnTo>
                    <a:lnTo>
                      <a:pt x="527" y="458"/>
                    </a:lnTo>
                    <a:lnTo>
                      <a:pt x="529" y="477"/>
                    </a:lnTo>
                    <a:lnTo>
                      <a:pt x="531" y="495"/>
                    </a:lnTo>
                    <a:lnTo>
                      <a:pt x="532" y="514"/>
                    </a:lnTo>
                    <a:lnTo>
                      <a:pt x="532" y="533"/>
                    </a:lnTo>
                    <a:lnTo>
                      <a:pt x="532" y="551"/>
                    </a:lnTo>
                    <a:lnTo>
                      <a:pt x="531" y="570"/>
                    </a:lnTo>
                    <a:lnTo>
                      <a:pt x="529" y="588"/>
                    </a:lnTo>
                    <a:lnTo>
                      <a:pt x="527" y="607"/>
                    </a:lnTo>
                    <a:lnTo>
                      <a:pt x="524" y="625"/>
                    </a:lnTo>
                    <a:lnTo>
                      <a:pt x="520" y="643"/>
                    </a:lnTo>
                    <a:lnTo>
                      <a:pt x="516" y="661"/>
                    </a:lnTo>
                    <a:lnTo>
                      <a:pt x="511" y="679"/>
                    </a:lnTo>
                    <a:lnTo>
                      <a:pt x="506" y="697"/>
                    </a:lnTo>
                    <a:lnTo>
                      <a:pt x="500" y="715"/>
                    </a:lnTo>
                    <a:lnTo>
                      <a:pt x="493" y="732"/>
                    </a:lnTo>
                    <a:lnTo>
                      <a:pt x="486" y="749"/>
                    </a:lnTo>
                    <a:lnTo>
                      <a:pt x="478" y="766"/>
                    </a:lnTo>
                    <a:lnTo>
                      <a:pt x="470" y="783"/>
                    </a:lnTo>
                    <a:lnTo>
                      <a:pt x="461" y="799"/>
                    </a:lnTo>
                    <a:lnTo>
                      <a:pt x="451" y="815"/>
                    </a:lnTo>
                    <a:lnTo>
                      <a:pt x="441" y="830"/>
                    </a:lnTo>
                    <a:lnTo>
                      <a:pt x="430" y="846"/>
                    </a:lnTo>
                    <a:lnTo>
                      <a:pt x="419" y="860"/>
                    </a:lnTo>
                    <a:lnTo>
                      <a:pt x="408" y="875"/>
                    </a:lnTo>
                    <a:lnTo>
                      <a:pt x="395" y="889"/>
                    </a:lnTo>
                    <a:lnTo>
                      <a:pt x="383" y="902"/>
                    </a:lnTo>
                    <a:lnTo>
                      <a:pt x="370" y="916"/>
                    </a:lnTo>
                    <a:lnTo>
                      <a:pt x="356" y="928"/>
                    </a:lnTo>
                    <a:lnTo>
                      <a:pt x="342" y="940"/>
                    </a:lnTo>
                    <a:lnTo>
                      <a:pt x="328" y="952"/>
                    </a:lnTo>
                    <a:lnTo>
                      <a:pt x="313" y="963"/>
                    </a:lnTo>
                    <a:lnTo>
                      <a:pt x="297" y="974"/>
                    </a:lnTo>
                    <a:lnTo>
                      <a:pt x="282" y="984"/>
                    </a:lnTo>
                    <a:lnTo>
                      <a:pt x="266" y="994"/>
                    </a:lnTo>
                    <a:lnTo>
                      <a:pt x="250" y="1003"/>
                    </a:lnTo>
                    <a:lnTo>
                      <a:pt x="233" y="1011"/>
                    </a:lnTo>
                    <a:lnTo>
                      <a:pt x="216" y="1019"/>
                    </a:lnTo>
                    <a:lnTo>
                      <a:pt x="199" y="1026"/>
                    </a:lnTo>
                    <a:lnTo>
                      <a:pt x="182" y="1033"/>
                    </a:lnTo>
                    <a:lnTo>
                      <a:pt x="164" y="1039"/>
                    </a:lnTo>
                    <a:lnTo>
                      <a:pt x="147" y="1044"/>
                    </a:lnTo>
                    <a:lnTo>
                      <a:pt x="129" y="1049"/>
                    </a:lnTo>
                    <a:lnTo>
                      <a:pt x="111" y="1053"/>
                    </a:lnTo>
                    <a:lnTo>
                      <a:pt x="92" y="1057"/>
                    </a:lnTo>
                    <a:lnTo>
                      <a:pt x="74" y="1060"/>
                    </a:lnTo>
                    <a:lnTo>
                      <a:pt x="56" y="1062"/>
                    </a:lnTo>
                    <a:lnTo>
                      <a:pt x="37" y="1064"/>
                    </a:lnTo>
                    <a:lnTo>
                      <a:pt x="19" y="1065"/>
                    </a:lnTo>
                    <a:lnTo>
                      <a:pt x="0" y="1065"/>
                    </a:lnTo>
                  </a:path>
                </a:pathLst>
              </a:custGeom>
              <a:pattFill prst="dashHorz">
                <a:fgClr>
                  <a:srgbClr val="000000"/>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192" name="Line 37"/>
              <p:cNvSpPr>
                <a:spLocks noChangeShapeType="1"/>
              </p:cNvSpPr>
              <p:nvPr/>
            </p:nvSpPr>
            <p:spPr bwMode="auto">
              <a:xfrm>
                <a:off x="6848" y="2069"/>
                <a:ext cx="65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vi-VN"/>
              </a:p>
            </p:txBody>
          </p:sp>
        </p:grpSp>
      </p:grpSp>
      <p:sp>
        <p:nvSpPr>
          <p:cNvPr id="5162" name="AutoShape 42"/>
          <p:cNvSpPr>
            <a:spLocks noChangeArrowheads="1"/>
          </p:cNvSpPr>
          <p:nvPr/>
        </p:nvSpPr>
        <p:spPr bwMode="auto">
          <a:xfrm flipV="1">
            <a:off x="5686425" y="4800600"/>
            <a:ext cx="1447800" cy="76200"/>
          </a:xfrm>
          <a:prstGeom prst="flowChartAlternateProcess">
            <a:avLst/>
          </a:prstGeom>
          <a:gradFill rotWithShape="0">
            <a:gsLst>
              <a:gs pos="0">
                <a:srgbClr val="000000"/>
              </a:gs>
              <a:gs pos="100000">
                <a:srgbClr val="800000"/>
              </a:gs>
            </a:gsLst>
            <a:lin ang="5400000" scaled="1"/>
          </a:gradFill>
          <a:ln w="9525">
            <a:solidFill>
              <a:srgbClr val="000000"/>
            </a:solidFill>
            <a:miter lim="800000"/>
            <a:headEnd/>
            <a:tailEnd/>
          </a:ln>
        </p:spPr>
        <p:txBody>
          <a:bodyPr/>
          <a:lstStyle/>
          <a:p>
            <a:endParaRPr lang="vi-VN"/>
          </a:p>
        </p:txBody>
      </p:sp>
      <p:grpSp>
        <p:nvGrpSpPr>
          <p:cNvPr id="7176" name="Group 44"/>
          <p:cNvGrpSpPr>
            <a:grpSpLocks/>
          </p:cNvGrpSpPr>
          <p:nvPr/>
        </p:nvGrpSpPr>
        <p:grpSpPr bwMode="auto">
          <a:xfrm>
            <a:off x="7296150" y="2057400"/>
            <a:ext cx="1238250" cy="1357313"/>
            <a:chOff x="4889" y="1689"/>
            <a:chExt cx="867" cy="933"/>
          </a:xfrm>
        </p:grpSpPr>
        <p:sp>
          <p:nvSpPr>
            <p:cNvPr id="7187" name="AutoShape 45"/>
            <p:cNvSpPr>
              <a:spLocks noChangeArrowheads="1"/>
            </p:cNvSpPr>
            <p:nvPr/>
          </p:nvSpPr>
          <p:spPr bwMode="auto">
            <a:xfrm rot="-3585160">
              <a:off x="5145" y="2011"/>
              <a:ext cx="688" cy="534"/>
            </a:xfrm>
            <a:prstGeom prst="flowChartAlternateProcess">
              <a:avLst/>
            </a:prstGeom>
            <a:gradFill rotWithShape="0">
              <a:gsLst>
                <a:gs pos="0">
                  <a:srgbClr val="000000"/>
                </a:gs>
                <a:gs pos="100000">
                  <a:srgbClr val="800000"/>
                </a:gs>
              </a:gsLst>
              <a:lin ang="5400000" scaled="1"/>
            </a:gradFill>
            <a:ln w="9525">
              <a:solidFill>
                <a:srgbClr val="000000"/>
              </a:solidFill>
              <a:miter lim="800000"/>
              <a:headEnd/>
              <a:tailEnd/>
            </a:ln>
          </p:spPr>
          <p:txBody>
            <a:bodyPr/>
            <a:lstStyle/>
            <a:p>
              <a:endParaRPr lang="vi-VN"/>
            </a:p>
          </p:txBody>
        </p:sp>
        <p:sp>
          <p:nvSpPr>
            <p:cNvPr id="7188" name="Freeform 46"/>
            <p:cNvSpPr>
              <a:spLocks/>
            </p:cNvSpPr>
            <p:nvPr/>
          </p:nvSpPr>
          <p:spPr bwMode="auto">
            <a:xfrm rot="-3585160">
              <a:off x="4705" y="1873"/>
              <a:ext cx="832" cy="463"/>
            </a:xfrm>
            <a:custGeom>
              <a:avLst/>
              <a:gdLst>
                <a:gd name="T0" fmla="*/ 108 w 1740"/>
                <a:gd name="T1" fmla="*/ 463 h 969"/>
                <a:gd name="T2" fmla="*/ 108 w 1740"/>
                <a:gd name="T3" fmla="*/ 148 h 969"/>
                <a:gd name="T4" fmla="*/ 108 w 1740"/>
                <a:gd name="T5" fmla="*/ 74 h 969"/>
                <a:gd name="T6" fmla="*/ 0 w 1740"/>
                <a:gd name="T7" fmla="*/ 19 h 969"/>
                <a:gd name="T8" fmla="*/ 136 w 1740"/>
                <a:gd name="T9" fmla="*/ 0 h 969"/>
                <a:gd name="T10" fmla="*/ 832 w 1740"/>
                <a:gd name="T11" fmla="*/ 0 h 969"/>
                <a:gd name="T12" fmla="*/ 796 w 1740"/>
                <a:gd name="T13" fmla="*/ 49 h 969"/>
                <a:gd name="T14" fmla="*/ 796 w 1740"/>
                <a:gd name="T15" fmla="*/ 463 h 969"/>
                <a:gd name="T16" fmla="*/ 108 w 1740"/>
                <a:gd name="T17" fmla="*/ 463 h 9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40" h="969">
                  <a:moveTo>
                    <a:pt x="225" y="969"/>
                  </a:moveTo>
                  <a:lnTo>
                    <a:pt x="225" y="309"/>
                  </a:lnTo>
                  <a:lnTo>
                    <a:pt x="225" y="154"/>
                  </a:lnTo>
                  <a:lnTo>
                    <a:pt x="0" y="39"/>
                  </a:lnTo>
                  <a:lnTo>
                    <a:pt x="285" y="0"/>
                  </a:lnTo>
                  <a:lnTo>
                    <a:pt x="1740" y="0"/>
                  </a:lnTo>
                  <a:lnTo>
                    <a:pt x="1665" y="103"/>
                  </a:lnTo>
                  <a:lnTo>
                    <a:pt x="1665" y="969"/>
                  </a:lnTo>
                  <a:lnTo>
                    <a:pt x="225" y="969"/>
                  </a:lnTo>
                  <a:close/>
                </a:path>
              </a:pathLst>
            </a:custGeom>
            <a:solidFill>
              <a:srgbClr val="FFFFFF"/>
            </a:solidFill>
            <a:ln w="9525">
              <a:solidFill>
                <a:srgbClr val="000000"/>
              </a:solidFill>
              <a:round/>
              <a:headEnd/>
              <a:tailEnd/>
            </a:ln>
          </p:spPr>
          <p:txBody>
            <a:bodyPr/>
            <a:lstStyle/>
            <a:p>
              <a:endParaRPr lang="vi-VN"/>
            </a:p>
          </p:txBody>
        </p:sp>
      </p:grpSp>
      <p:grpSp>
        <p:nvGrpSpPr>
          <p:cNvPr id="7177" name="Group 47"/>
          <p:cNvGrpSpPr>
            <a:grpSpLocks/>
          </p:cNvGrpSpPr>
          <p:nvPr/>
        </p:nvGrpSpPr>
        <p:grpSpPr bwMode="auto">
          <a:xfrm>
            <a:off x="6324600" y="2438400"/>
            <a:ext cx="1752600" cy="1752600"/>
            <a:chOff x="9906" y="2052"/>
            <a:chExt cx="515" cy="550"/>
          </a:xfrm>
        </p:grpSpPr>
        <p:sp>
          <p:nvSpPr>
            <p:cNvPr id="7182" name="Rectangle 48"/>
            <p:cNvSpPr>
              <a:spLocks noChangeArrowheads="1"/>
            </p:cNvSpPr>
            <p:nvPr/>
          </p:nvSpPr>
          <p:spPr bwMode="auto">
            <a:xfrm>
              <a:off x="10024" y="2078"/>
              <a:ext cx="397" cy="57"/>
            </a:xfrm>
            <a:prstGeom prst="rect">
              <a:avLst/>
            </a:prstGeom>
            <a:solidFill>
              <a:srgbClr val="FFFFFF"/>
            </a:solidFill>
            <a:ln w="9525">
              <a:solidFill>
                <a:srgbClr val="000000"/>
              </a:solidFill>
              <a:miter lim="800000"/>
              <a:headEnd/>
              <a:tailEnd/>
            </a:ln>
          </p:spPr>
          <p:txBody>
            <a:bodyPr/>
            <a:lstStyle/>
            <a:p>
              <a:endParaRPr lang="vi-VN"/>
            </a:p>
          </p:txBody>
        </p:sp>
        <p:sp>
          <p:nvSpPr>
            <p:cNvPr id="7183" name="Rectangle 49"/>
            <p:cNvSpPr>
              <a:spLocks noChangeArrowheads="1"/>
            </p:cNvSpPr>
            <p:nvPr/>
          </p:nvSpPr>
          <p:spPr bwMode="auto">
            <a:xfrm>
              <a:off x="9924" y="2205"/>
              <a:ext cx="57" cy="397"/>
            </a:xfrm>
            <a:prstGeom prst="rect">
              <a:avLst/>
            </a:prstGeom>
            <a:solidFill>
              <a:srgbClr val="FFFFFF"/>
            </a:solidFill>
            <a:ln w="9525">
              <a:solidFill>
                <a:srgbClr val="000000"/>
              </a:solidFill>
              <a:miter lim="800000"/>
              <a:headEnd/>
              <a:tailEnd/>
            </a:ln>
          </p:spPr>
          <p:txBody>
            <a:bodyPr/>
            <a:lstStyle/>
            <a:p>
              <a:endParaRPr lang="vi-VN"/>
            </a:p>
          </p:txBody>
        </p:sp>
        <p:sp>
          <p:nvSpPr>
            <p:cNvPr id="7184" name="Rectangle 50"/>
            <p:cNvSpPr>
              <a:spLocks noChangeArrowheads="1"/>
            </p:cNvSpPr>
            <p:nvPr/>
          </p:nvSpPr>
          <p:spPr bwMode="auto">
            <a:xfrm>
              <a:off x="9906" y="2052"/>
              <a:ext cx="131" cy="1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vi-VN"/>
            </a:p>
          </p:txBody>
        </p:sp>
        <p:sp>
          <p:nvSpPr>
            <p:cNvPr id="7185" name="Freeform 51"/>
            <p:cNvSpPr>
              <a:spLocks/>
            </p:cNvSpPr>
            <p:nvPr/>
          </p:nvSpPr>
          <p:spPr bwMode="auto">
            <a:xfrm>
              <a:off x="9923" y="2079"/>
              <a:ext cx="139" cy="189"/>
            </a:xfrm>
            <a:custGeom>
              <a:avLst/>
              <a:gdLst>
                <a:gd name="T0" fmla="*/ 139 w 139"/>
                <a:gd name="T1" fmla="*/ 0 h 189"/>
                <a:gd name="T2" fmla="*/ 73 w 139"/>
                <a:gd name="T3" fmla="*/ 6 h 189"/>
                <a:gd name="T4" fmla="*/ 28 w 139"/>
                <a:gd name="T5" fmla="*/ 36 h 189"/>
                <a:gd name="T6" fmla="*/ 4 w 139"/>
                <a:gd name="T7" fmla="*/ 93 h 189"/>
                <a:gd name="T8" fmla="*/ 1 w 139"/>
                <a:gd name="T9" fmla="*/ 189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9" h="189">
                  <a:moveTo>
                    <a:pt x="139" y="0"/>
                  </a:moveTo>
                  <a:cubicBezTo>
                    <a:pt x="115" y="0"/>
                    <a:pt x="91" y="0"/>
                    <a:pt x="73" y="6"/>
                  </a:cubicBezTo>
                  <a:cubicBezTo>
                    <a:pt x="55" y="12"/>
                    <a:pt x="39" y="22"/>
                    <a:pt x="28" y="36"/>
                  </a:cubicBezTo>
                  <a:cubicBezTo>
                    <a:pt x="17" y="50"/>
                    <a:pt x="8" y="68"/>
                    <a:pt x="4" y="93"/>
                  </a:cubicBezTo>
                  <a:cubicBezTo>
                    <a:pt x="0" y="118"/>
                    <a:pt x="2" y="169"/>
                    <a:pt x="1" y="1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7186" name="Freeform 52"/>
            <p:cNvSpPr>
              <a:spLocks/>
            </p:cNvSpPr>
            <p:nvPr/>
          </p:nvSpPr>
          <p:spPr bwMode="auto">
            <a:xfrm>
              <a:off x="9980" y="2133"/>
              <a:ext cx="61" cy="99"/>
            </a:xfrm>
            <a:custGeom>
              <a:avLst/>
              <a:gdLst>
                <a:gd name="T0" fmla="*/ 61 w 61"/>
                <a:gd name="T1" fmla="*/ 0 h 99"/>
                <a:gd name="T2" fmla="*/ 10 w 61"/>
                <a:gd name="T3" fmla="*/ 24 h 99"/>
                <a:gd name="T4" fmla="*/ 1 w 61"/>
                <a:gd name="T5" fmla="*/ 99 h 99"/>
                <a:gd name="T6" fmla="*/ 0 60000 65536"/>
                <a:gd name="T7" fmla="*/ 0 60000 65536"/>
                <a:gd name="T8" fmla="*/ 0 60000 65536"/>
              </a:gdLst>
              <a:ahLst/>
              <a:cxnLst>
                <a:cxn ang="T6">
                  <a:pos x="T0" y="T1"/>
                </a:cxn>
                <a:cxn ang="T7">
                  <a:pos x="T2" y="T3"/>
                </a:cxn>
                <a:cxn ang="T8">
                  <a:pos x="T4" y="T5"/>
                </a:cxn>
              </a:cxnLst>
              <a:rect l="0" t="0" r="r" b="b"/>
              <a:pathLst>
                <a:path w="61" h="99">
                  <a:moveTo>
                    <a:pt x="61" y="0"/>
                  </a:moveTo>
                  <a:cubicBezTo>
                    <a:pt x="52" y="4"/>
                    <a:pt x="20" y="8"/>
                    <a:pt x="10" y="24"/>
                  </a:cubicBezTo>
                  <a:cubicBezTo>
                    <a:pt x="0" y="40"/>
                    <a:pt x="3" y="83"/>
                    <a:pt x="1" y="9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grpSp>
      <p:sp>
        <p:nvSpPr>
          <p:cNvPr id="5173" name="AutoShape 53"/>
          <p:cNvSpPr>
            <a:spLocks noChangeArrowheads="1"/>
          </p:cNvSpPr>
          <p:nvPr/>
        </p:nvSpPr>
        <p:spPr bwMode="auto">
          <a:xfrm flipV="1">
            <a:off x="6481763" y="2667000"/>
            <a:ext cx="76200" cy="228600"/>
          </a:xfrm>
          <a:prstGeom prst="flowChartAlternateProcess">
            <a:avLst/>
          </a:prstGeom>
          <a:gradFill rotWithShape="0">
            <a:gsLst>
              <a:gs pos="0">
                <a:srgbClr val="000000"/>
              </a:gs>
              <a:gs pos="100000">
                <a:srgbClr val="800000"/>
              </a:gs>
            </a:gsLst>
            <a:lin ang="5400000" scaled="1"/>
          </a:gradFill>
          <a:ln w="9525">
            <a:solidFill>
              <a:srgbClr val="000000"/>
            </a:solidFill>
            <a:miter lim="800000"/>
            <a:headEnd/>
            <a:tailEnd/>
          </a:ln>
        </p:spPr>
        <p:txBody>
          <a:bodyPr/>
          <a:lstStyle/>
          <a:p>
            <a:endParaRPr lang="vi-VN"/>
          </a:p>
        </p:txBody>
      </p:sp>
      <p:sp>
        <p:nvSpPr>
          <p:cNvPr id="5174" name="AutoShape 54"/>
          <p:cNvSpPr>
            <a:spLocks noChangeArrowheads="1"/>
          </p:cNvSpPr>
          <p:nvPr/>
        </p:nvSpPr>
        <p:spPr bwMode="auto">
          <a:xfrm flipV="1">
            <a:off x="8153400" y="2528888"/>
            <a:ext cx="76200" cy="152400"/>
          </a:xfrm>
          <a:prstGeom prst="flowChartAlternateProcess">
            <a:avLst/>
          </a:prstGeom>
          <a:gradFill rotWithShape="0">
            <a:gsLst>
              <a:gs pos="0">
                <a:srgbClr val="000000"/>
              </a:gs>
              <a:gs pos="100000">
                <a:srgbClr val="800000"/>
              </a:gs>
            </a:gsLst>
            <a:lin ang="5400000" scaled="1"/>
          </a:gradFill>
          <a:ln w="9525">
            <a:solidFill>
              <a:srgbClr val="000000"/>
            </a:solidFill>
            <a:miter lim="800000"/>
            <a:headEnd/>
            <a:tailEnd/>
          </a:ln>
        </p:spPr>
        <p:txBody>
          <a:bodyPr/>
          <a:lstStyle/>
          <a:p>
            <a:endParaRPr lang="vi-VN"/>
          </a:p>
        </p:txBody>
      </p:sp>
      <p:sp>
        <p:nvSpPr>
          <p:cNvPr id="5175" name="Text Box 55"/>
          <p:cNvSpPr txBox="1">
            <a:spLocks noChangeArrowheads="1"/>
          </p:cNvSpPr>
          <p:nvPr/>
        </p:nvSpPr>
        <p:spPr bwMode="auto">
          <a:xfrm>
            <a:off x="1143000" y="2971800"/>
            <a:ext cx="4648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a:spcBef>
                <a:spcPct val="50000"/>
              </a:spcBef>
            </a:pPr>
            <a:r>
              <a:rPr lang="en-US" dirty="0" err="1">
                <a:solidFill>
                  <a:srgbClr val="0000CC"/>
                </a:solidFill>
                <a:latin typeface="Times New Roman" pitchFamily="18" charset="0"/>
              </a:rPr>
              <a:t>Dầu</a:t>
            </a:r>
            <a:r>
              <a:rPr lang="en-US" dirty="0">
                <a:solidFill>
                  <a:srgbClr val="0000CC"/>
                </a:solidFill>
                <a:latin typeface="Times New Roman" pitchFamily="18" charset="0"/>
              </a:rPr>
              <a:t> </a:t>
            </a:r>
            <a:r>
              <a:rPr lang="en-US" dirty="0" err="1">
                <a:solidFill>
                  <a:srgbClr val="0000CC"/>
                </a:solidFill>
                <a:latin typeface="Times New Roman" pitchFamily="18" charset="0"/>
              </a:rPr>
              <a:t>mỏ</a:t>
            </a:r>
            <a:r>
              <a:rPr lang="en-US" dirty="0">
                <a:solidFill>
                  <a:srgbClr val="0000CC"/>
                </a:solidFill>
                <a:latin typeface="Times New Roman" pitchFamily="18" charset="0"/>
              </a:rPr>
              <a:t> </a:t>
            </a:r>
            <a:r>
              <a:rPr lang="en-US" dirty="0" err="1">
                <a:solidFill>
                  <a:srgbClr val="0000CC"/>
                </a:solidFill>
                <a:latin typeface="Times New Roman" pitchFamily="18" charset="0"/>
              </a:rPr>
              <a:t>không</a:t>
            </a:r>
            <a:r>
              <a:rPr lang="en-US" dirty="0">
                <a:solidFill>
                  <a:srgbClr val="0000CC"/>
                </a:solidFill>
                <a:latin typeface="Times New Roman" pitchFamily="18" charset="0"/>
              </a:rPr>
              <a:t> tan </a:t>
            </a:r>
            <a:r>
              <a:rPr lang="en-US" dirty="0" err="1">
                <a:solidFill>
                  <a:srgbClr val="0000CC"/>
                </a:solidFill>
                <a:latin typeface="Times New Roman" pitchFamily="18" charset="0"/>
              </a:rPr>
              <a:t>trong</a:t>
            </a:r>
            <a:r>
              <a:rPr lang="en-US" dirty="0">
                <a:solidFill>
                  <a:srgbClr val="0000CC"/>
                </a:solidFill>
                <a:latin typeface="Times New Roman" pitchFamily="18" charset="0"/>
              </a:rPr>
              <a:t> </a:t>
            </a:r>
            <a:r>
              <a:rPr lang="en-US" dirty="0" err="1">
                <a:solidFill>
                  <a:srgbClr val="0000CC"/>
                </a:solidFill>
                <a:latin typeface="Times New Roman" pitchFamily="18" charset="0"/>
              </a:rPr>
              <a:t>nước</a:t>
            </a:r>
            <a:r>
              <a:rPr lang="en-US" dirty="0">
                <a:solidFill>
                  <a:srgbClr val="0000CC"/>
                </a:solidFill>
                <a:latin typeface="Times New Roman" pitchFamily="18" charset="0"/>
              </a:rPr>
              <a:t> </a:t>
            </a:r>
            <a:r>
              <a:rPr lang="en-US" dirty="0" err="1">
                <a:solidFill>
                  <a:srgbClr val="0000CC"/>
                </a:solidFill>
                <a:latin typeface="Times New Roman" pitchFamily="18" charset="0"/>
              </a:rPr>
              <a:t>và</a:t>
            </a:r>
            <a:r>
              <a:rPr lang="en-US" dirty="0">
                <a:solidFill>
                  <a:srgbClr val="0000CC"/>
                </a:solidFill>
                <a:latin typeface="Times New Roman" pitchFamily="18" charset="0"/>
              </a:rPr>
              <a:t> </a:t>
            </a:r>
            <a:r>
              <a:rPr lang="en-US" dirty="0" err="1">
                <a:solidFill>
                  <a:srgbClr val="0000CC"/>
                </a:solidFill>
                <a:latin typeface="Times New Roman" pitchFamily="18" charset="0"/>
              </a:rPr>
              <a:t>nhẹ</a:t>
            </a:r>
            <a:r>
              <a:rPr lang="en-US" dirty="0">
                <a:solidFill>
                  <a:srgbClr val="0000CC"/>
                </a:solidFill>
                <a:latin typeface="Times New Roman" pitchFamily="18" charset="0"/>
              </a:rPr>
              <a:t> </a:t>
            </a:r>
            <a:r>
              <a:rPr lang="en-US" dirty="0" err="1">
                <a:solidFill>
                  <a:srgbClr val="0000CC"/>
                </a:solidFill>
                <a:latin typeface="Times New Roman" pitchFamily="18" charset="0"/>
              </a:rPr>
              <a:t>hơn</a:t>
            </a:r>
            <a:r>
              <a:rPr lang="en-US" dirty="0">
                <a:solidFill>
                  <a:srgbClr val="0000CC"/>
                </a:solidFill>
                <a:latin typeface="Times New Roman" pitchFamily="18" charset="0"/>
              </a:rPr>
              <a:t> </a:t>
            </a:r>
            <a:r>
              <a:rPr lang="en-US" dirty="0" err="1">
                <a:solidFill>
                  <a:srgbClr val="0000CC"/>
                </a:solidFill>
                <a:latin typeface="Times New Roman" pitchFamily="18" charset="0"/>
              </a:rPr>
              <a:t>nước</a:t>
            </a:r>
            <a:r>
              <a:rPr lang="en-US" dirty="0">
                <a:solidFill>
                  <a:srgbClr val="0000CC"/>
                </a:solidFill>
                <a:latin typeface="Times New Roman" pitchFamily="18" charset="0"/>
              </a:rPr>
              <a:t>.</a:t>
            </a:r>
            <a:endParaRPr lang="vi-VN" dirty="0">
              <a:solidFill>
                <a:srgbClr val="0000CC"/>
              </a:solidFill>
              <a:latin typeface="Times New Roman" pitchFamily="18" charset="0"/>
            </a:endParaRPr>
          </a:p>
        </p:txBody>
      </p:sp>
      <p:pic>
        <p:nvPicPr>
          <p:cNvPr id="5177" name="Picture 57" descr="0034-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71600"/>
            <a:ext cx="692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5123">
                                            <p:txEl>
                                              <p:pRg st="1" end="1"/>
                                            </p:txEl>
                                          </p:spTgt>
                                        </p:tgtEl>
                                        <p:attrNameLst>
                                          <p:attrName>style.visibility</p:attrName>
                                        </p:attrNameLst>
                                      </p:cBhvr>
                                      <p:to>
                                        <p:strVal val="visible"/>
                                      </p:to>
                                    </p:set>
                                    <p:anim calcmode="lin" valueType="num">
                                      <p:cBhvr additive="base">
                                        <p:cTn id="7" dur="1000" fill="hold"/>
                                        <p:tgtEl>
                                          <p:spTgt spid="5123">
                                            <p:txEl>
                                              <p:pRg st="1" end="1"/>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5123">
                                            <p:txEl>
                                              <p:pRg st="1" end="1"/>
                                            </p:txEl>
                                          </p:spTgt>
                                        </p:tgtEl>
                                        <p:attrNameLst>
                                          <p:attrName>ppt_y</p:attrName>
                                        </p:attrNameLst>
                                      </p:cBhvr>
                                      <p:tavLst>
                                        <p:tav tm="0">
                                          <p:val>
                                            <p:strVal val="#ppt_y"/>
                                          </p:val>
                                        </p:tav>
                                        <p:tav tm="100000">
                                          <p:val>
                                            <p:strVal val="#ppt_y"/>
                                          </p:val>
                                        </p:tav>
                                      </p:tavLst>
                                    </p:anim>
                                  </p:childTnLst>
                                </p:cTn>
                              </p:par>
                              <p:par>
                                <p:cTn id="9" presetID="18" presetClass="entr" presetSubtype="3" fill="hold" nodeType="withEffect">
                                  <p:stCondLst>
                                    <p:cond delay="0"/>
                                  </p:stCondLst>
                                  <p:childTnLst>
                                    <p:set>
                                      <p:cBhvr>
                                        <p:cTn id="10" dur="1" fill="hold">
                                          <p:stCondLst>
                                            <p:cond delay="0"/>
                                          </p:stCondLst>
                                        </p:cTn>
                                        <p:tgtEl>
                                          <p:spTgt spid="5177"/>
                                        </p:tgtEl>
                                        <p:attrNameLst>
                                          <p:attrName>style.visibility</p:attrName>
                                        </p:attrNameLst>
                                      </p:cBhvr>
                                      <p:to>
                                        <p:strVal val="visible"/>
                                      </p:to>
                                    </p:set>
                                    <p:animEffect transition="in" filter="strips(upRight)">
                                      <p:cBhvr>
                                        <p:cTn id="11" dur="1000"/>
                                        <p:tgtEl>
                                          <p:spTgt spid="517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5" presetClass="path" presetSubtype="0" repeatCount="indefinite" accel="50000" decel="50000" fill="hold" grpId="0" nodeType="clickEffect">
                                  <p:stCondLst>
                                    <p:cond delay="0"/>
                                  </p:stCondLst>
                                  <p:childTnLst>
                                    <p:animMotion origin="layout" path="M -3.33333E-6 6.93642E-7 L -0.15416 6.93642E-7 " pathEditMode="relative" rAng="0" ptsTypes="AA">
                                      <p:cBhvr>
                                        <p:cTn id="15" dur="2000" fill="hold"/>
                                        <p:tgtEl>
                                          <p:spTgt spid="5174"/>
                                        </p:tgtEl>
                                        <p:attrNameLst>
                                          <p:attrName>ppt_x</p:attrName>
                                          <p:attrName>ppt_y</p:attrName>
                                        </p:attrNameLst>
                                      </p:cBhvr>
                                      <p:rCtr x="-7708" y="0"/>
                                    </p:animMotion>
                                  </p:childTnLst>
                                </p:cTn>
                              </p:par>
                              <p:par>
                                <p:cTn id="16" presetID="3" presetClass="entr" presetSubtype="10" fill="hold" grpId="0" nodeType="withEffect">
                                  <p:stCondLst>
                                    <p:cond delay="1000"/>
                                  </p:stCondLst>
                                  <p:childTnLst>
                                    <p:set>
                                      <p:cBhvr>
                                        <p:cTn id="17" dur="1" fill="hold">
                                          <p:stCondLst>
                                            <p:cond delay="0"/>
                                          </p:stCondLst>
                                        </p:cTn>
                                        <p:tgtEl>
                                          <p:spTgt spid="5173"/>
                                        </p:tgtEl>
                                        <p:attrNameLst>
                                          <p:attrName>style.visibility</p:attrName>
                                        </p:attrNameLst>
                                      </p:cBhvr>
                                      <p:to>
                                        <p:strVal val="visible"/>
                                      </p:to>
                                    </p:set>
                                    <p:animEffect transition="in" filter="blinds(horizontal)">
                                      <p:cBhvr>
                                        <p:cTn id="18" dur="1000"/>
                                        <p:tgtEl>
                                          <p:spTgt spid="5173"/>
                                        </p:tgtEl>
                                      </p:cBhvr>
                                    </p:animEffect>
                                  </p:childTnLst>
                                </p:cTn>
                              </p:par>
                              <p:par>
                                <p:cTn id="19" presetID="42" presetClass="path" presetSubtype="0" repeatCount="indefinite" accel="50000" decel="50000" fill="hold" grpId="1" nodeType="withEffect">
                                  <p:stCondLst>
                                    <p:cond delay="1000"/>
                                  </p:stCondLst>
                                  <p:childTnLst>
                                    <p:animMotion origin="layout" path="M -0.00312 3.2948E-6 L 0.00052 0.2941 " pathEditMode="relative" rAng="0" ptsTypes="AA">
                                      <p:cBhvr>
                                        <p:cTn id="20" dur="2000" fill="hold"/>
                                        <p:tgtEl>
                                          <p:spTgt spid="5173"/>
                                        </p:tgtEl>
                                        <p:attrNameLst>
                                          <p:attrName>ppt_x</p:attrName>
                                          <p:attrName>ppt_y</p:attrName>
                                        </p:attrNameLst>
                                      </p:cBhvr>
                                      <p:rCtr x="174" y="14705"/>
                                    </p:animMotion>
                                  </p:childTnLst>
                                </p:cTn>
                              </p:par>
                              <p:par>
                                <p:cTn id="21" presetID="3" presetClass="entr" presetSubtype="10" fill="hold" grpId="0" nodeType="withEffect">
                                  <p:stCondLst>
                                    <p:cond delay="7000"/>
                                  </p:stCondLst>
                                  <p:childTnLst>
                                    <p:set>
                                      <p:cBhvr>
                                        <p:cTn id="22" dur="1" fill="hold">
                                          <p:stCondLst>
                                            <p:cond delay="0"/>
                                          </p:stCondLst>
                                        </p:cTn>
                                        <p:tgtEl>
                                          <p:spTgt spid="5162"/>
                                        </p:tgtEl>
                                        <p:attrNameLst>
                                          <p:attrName>style.visibility</p:attrName>
                                        </p:attrNameLst>
                                      </p:cBhvr>
                                      <p:to>
                                        <p:strVal val="visible"/>
                                      </p:to>
                                    </p:set>
                                    <p:animEffect transition="in" filter="blinds(horizontal)">
                                      <p:cBhvr>
                                        <p:cTn id="23" dur="5000"/>
                                        <p:tgtEl>
                                          <p:spTgt spid="516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175"/>
                                        </p:tgtEl>
                                        <p:attrNameLst>
                                          <p:attrName>style.visibility</p:attrName>
                                        </p:attrNameLst>
                                      </p:cBhvr>
                                      <p:to>
                                        <p:strVal val="visible"/>
                                      </p:to>
                                    </p:set>
                                    <p:anim calcmode="lin" valueType="num">
                                      <p:cBhvr additive="base">
                                        <p:cTn id="28" dur="500" fill="hold"/>
                                        <p:tgtEl>
                                          <p:spTgt spid="5175"/>
                                        </p:tgtEl>
                                        <p:attrNameLst>
                                          <p:attrName>ppt_x</p:attrName>
                                        </p:attrNameLst>
                                      </p:cBhvr>
                                      <p:tavLst>
                                        <p:tav tm="0">
                                          <p:val>
                                            <p:strVal val="#ppt_x"/>
                                          </p:val>
                                        </p:tav>
                                        <p:tav tm="100000">
                                          <p:val>
                                            <p:strVal val="#ppt_x"/>
                                          </p:val>
                                        </p:tav>
                                      </p:tavLst>
                                    </p:anim>
                                    <p:anim calcmode="lin" valueType="num">
                                      <p:cBhvr additive="base">
                                        <p:cTn id="29" dur="500" fill="hold"/>
                                        <p:tgtEl>
                                          <p:spTgt spid="51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bldLvl="3"/>
      <p:bldP spid="5162" grpId="0" animBg="1"/>
      <p:bldP spid="5173" grpId="0" animBg="1"/>
      <p:bldP spid="5173" grpId="1" animBg="1"/>
      <p:bldP spid="5174" grpId="0" animBg="1"/>
      <p:bldP spid="517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a:grpSpLocks/>
          </p:cNvGrpSpPr>
          <p:nvPr/>
        </p:nvGrpSpPr>
        <p:grpSpPr bwMode="auto">
          <a:xfrm>
            <a:off x="1098550" y="2362200"/>
            <a:ext cx="7740650" cy="4419600"/>
            <a:chOff x="431540" y="1088740"/>
            <a:chExt cx="8461982" cy="5624620"/>
          </a:xfrm>
        </p:grpSpPr>
        <p:pic>
          <p:nvPicPr>
            <p:cNvPr id="3"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1540" y="2415970"/>
              <a:ext cx="44323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8336" y="1088740"/>
              <a:ext cx="3806092" cy="3064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75956" y="3882820"/>
              <a:ext cx="4717566" cy="2830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3"/>
          <p:cNvSpPr txBox="1">
            <a:spLocks noChangeArrowheads="1"/>
          </p:cNvSpPr>
          <p:nvPr/>
        </p:nvSpPr>
        <p:spPr bwMode="auto">
          <a:xfrm>
            <a:off x="2763838" y="6076950"/>
            <a:ext cx="1901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dirty="0">
                <a:solidFill>
                  <a:schemeClr val="tx2"/>
                </a:solidFill>
              </a:rPr>
              <a:t>Mẫu dầu thô</a:t>
            </a:r>
          </a:p>
        </p:txBody>
      </p:sp>
      <p:sp>
        <p:nvSpPr>
          <p:cNvPr id="7" name="Rectangle 6"/>
          <p:cNvSpPr/>
          <p:nvPr/>
        </p:nvSpPr>
        <p:spPr>
          <a:xfrm>
            <a:off x="457200" y="685800"/>
            <a:ext cx="7086600" cy="1754326"/>
          </a:xfrm>
          <a:prstGeom prst="rect">
            <a:avLst/>
          </a:prstGeom>
          <a:solidFill>
            <a:srgbClr val="FFCC66"/>
          </a:solidFill>
        </p:spPr>
        <p:style>
          <a:lnRef idx="2">
            <a:schemeClr val="dk1"/>
          </a:lnRef>
          <a:fillRef idx="1">
            <a:schemeClr val="lt1"/>
          </a:fillRef>
          <a:effectRef idx="0">
            <a:schemeClr val="dk1"/>
          </a:effectRef>
          <a:fontRef idx="minor">
            <a:schemeClr val="dk1"/>
          </a:fontRef>
        </p:style>
        <p:txBody>
          <a:bodyPr wrap="square">
            <a:spAutoFit/>
          </a:bodyPr>
          <a:lstStyle/>
          <a:p>
            <a:r>
              <a:rPr lang="vi-VN" sz="3600" dirty="0" smtClean="0">
                <a:latin typeface="Times New Roman" pitchFamily="18" charset="0"/>
                <a:cs typeface="Times New Roman" pitchFamily="18" charset="0"/>
              </a:rPr>
              <a:t> </a:t>
            </a:r>
            <a:r>
              <a:rPr lang="vi-VN" sz="3600" dirty="0">
                <a:latin typeface="Times New Roman" pitchFamily="18" charset="0"/>
                <a:cs typeface="Times New Roman" pitchFamily="18" charset="0"/>
              </a:rPr>
              <a:t>Dầu mỏ là chất </a:t>
            </a:r>
            <a:r>
              <a:rPr lang="en-US" sz="3600" dirty="0" smtClean="0">
                <a:latin typeface="Times New Roman" pitchFamily="18" charset="0"/>
                <a:cs typeface="Times New Roman" pitchFamily="18" charset="0"/>
              </a:rPr>
              <a:t>…………………</a:t>
            </a:r>
            <a:r>
              <a:rPr lang="vi-VN" sz="3600" dirty="0" smtClean="0">
                <a:latin typeface="Times New Roman" pitchFamily="18" charset="0"/>
                <a:cs typeface="Times New Roman" pitchFamily="18" charset="0"/>
              </a:rPr>
              <a:t>, </a:t>
            </a:r>
            <a:r>
              <a:rPr lang="vi-VN" sz="3600" dirty="0">
                <a:latin typeface="Times New Roman" pitchFamily="18" charset="0"/>
                <a:cs typeface="Times New Roman" pitchFamily="18" charset="0"/>
              </a:rPr>
              <a:t>màu </a:t>
            </a:r>
            <a:r>
              <a:rPr lang="en-US" sz="3600" dirty="0" smtClean="0">
                <a:latin typeface="Times New Roman" pitchFamily="18" charset="0"/>
                <a:cs typeface="Times New Roman" pitchFamily="18" charset="0"/>
              </a:rPr>
              <a:t>………………..</a:t>
            </a:r>
            <a:r>
              <a:rPr lang="vi-VN" sz="3600" dirty="0" smtClean="0">
                <a:latin typeface="Times New Roman" pitchFamily="18" charset="0"/>
                <a:cs typeface="Times New Roman" pitchFamily="18" charset="0"/>
              </a:rPr>
              <a:t>, </a:t>
            </a:r>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trong nước</a:t>
            </a:r>
            <a:r>
              <a:rPr lang="en-US" sz="3600" dirty="0" smtClean="0">
                <a:latin typeface="Times New Roman" pitchFamily="18" charset="0"/>
                <a:cs typeface="Times New Roman" pitchFamily="18" charset="0"/>
              </a:rPr>
              <a:t>,</a:t>
            </a:r>
            <a:r>
              <a:rPr lang="vi-VN" sz="3600" dirty="0" smtClean="0">
                <a:latin typeface="Times New Roman" pitchFamily="18" charset="0"/>
                <a:cs typeface="Times New Roman" pitchFamily="18" charset="0"/>
              </a:rPr>
              <a:t> </a:t>
            </a:r>
            <a:r>
              <a:rPr lang="en-US" sz="3600" dirty="0" smtClean="0">
                <a:latin typeface="Times New Roman" pitchFamily="18" charset="0"/>
                <a:cs typeface="Times New Roman" pitchFamily="18" charset="0"/>
              </a:rPr>
              <a:t>……….</a:t>
            </a:r>
            <a:r>
              <a:rPr lang="vi-VN" sz="3600" dirty="0" smtClean="0">
                <a:latin typeface="Times New Roman" pitchFamily="18" charset="0"/>
                <a:cs typeface="Times New Roman" pitchFamily="18" charset="0"/>
              </a:rPr>
              <a:t>nước</a:t>
            </a:r>
            <a:r>
              <a:rPr lang="vi-VN" sz="3600" dirty="0">
                <a:latin typeface="Times New Roman" pitchFamily="18" charset="0"/>
                <a:cs typeface="Times New Roman" pitchFamily="18" charset="0"/>
              </a:rPr>
              <a:t>.</a:t>
            </a:r>
          </a:p>
        </p:txBody>
      </p:sp>
      <p:sp>
        <p:nvSpPr>
          <p:cNvPr id="8" name="TextBox 7"/>
          <p:cNvSpPr txBox="1"/>
          <p:nvPr/>
        </p:nvSpPr>
        <p:spPr>
          <a:xfrm>
            <a:off x="0" y="152400"/>
            <a:ext cx="9525000" cy="523220"/>
          </a:xfrm>
          <a:prstGeom prst="rect">
            <a:avLst/>
          </a:prstGeom>
          <a:noFill/>
        </p:spPr>
        <p:txBody>
          <a:bodyPr wrap="square" rtlCol="0">
            <a:spAutoFit/>
          </a:bodyPr>
          <a:lstStyle/>
          <a:p>
            <a:r>
              <a:rPr lang="en-US" dirty="0" err="1" smtClean="0">
                <a:solidFill>
                  <a:srgbClr val="FF0000"/>
                </a:solidFill>
                <a:latin typeface="Times New Roman" pitchFamily="18" charset="0"/>
                <a:cs typeface="Times New Roman" pitchFamily="18" charset="0"/>
              </a:rPr>
              <a:t>Quan</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sát</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hình</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hãy</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chọn</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cụm</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từ</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thích</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hợp</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điền</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vào</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chỗ</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trống</a:t>
            </a:r>
            <a:r>
              <a:rPr lang="en-US" dirty="0" smtClean="0">
                <a:solidFill>
                  <a:srgbClr val="FF0000"/>
                </a:solidFill>
                <a:latin typeface="Times New Roman" pitchFamily="18" charset="0"/>
                <a:cs typeface="Times New Roman" pitchFamily="18" charset="0"/>
              </a:rPr>
              <a:t> : </a:t>
            </a:r>
            <a:endParaRPr lang="en-US" dirty="0">
              <a:solidFill>
                <a:srgbClr val="FF0000"/>
              </a:solidFill>
              <a:latin typeface="Times New Roman" pitchFamily="18" charset="0"/>
              <a:cs typeface="Times New Roman" pitchFamily="18" charset="0"/>
            </a:endParaRPr>
          </a:p>
        </p:txBody>
      </p:sp>
      <p:sp>
        <p:nvSpPr>
          <p:cNvPr id="10" name="TextBox 9"/>
          <p:cNvSpPr txBox="1"/>
          <p:nvPr/>
        </p:nvSpPr>
        <p:spPr>
          <a:xfrm>
            <a:off x="1600200" y="1219200"/>
            <a:ext cx="1524000" cy="523220"/>
          </a:xfrm>
          <a:prstGeom prst="rect">
            <a:avLst/>
          </a:prstGeom>
          <a:noFill/>
        </p:spPr>
        <p:txBody>
          <a:bodyPr wrap="square" rtlCol="0">
            <a:spAutoFit/>
          </a:bodyPr>
          <a:lstStyle/>
          <a:p>
            <a:r>
              <a:rPr lang="en-US" dirty="0" err="1" smtClean="0">
                <a:solidFill>
                  <a:srgbClr val="FF0000"/>
                </a:solidFill>
                <a:latin typeface="Times New Roman" pitchFamily="18" charset="0"/>
                <a:cs typeface="Times New Roman" pitchFamily="18" charset="0"/>
              </a:rPr>
              <a:t>nâu</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đen</a:t>
            </a:r>
            <a:r>
              <a:rPr lang="en-US" dirty="0" smtClean="0">
                <a:solidFill>
                  <a:srgbClr val="FF0000"/>
                </a:solidFill>
                <a:latin typeface="Times New Roman" pitchFamily="18" charset="0"/>
                <a:cs typeface="Times New Roman" pitchFamily="18" charset="0"/>
              </a:rPr>
              <a:t> </a:t>
            </a:r>
            <a:endParaRPr lang="en-US" dirty="0">
              <a:solidFill>
                <a:srgbClr val="FF0000"/>
              </a:solidFill>
              <a:latin typeface="Times New Roman" pitchFamily="18" charset="0"/>
              <a:cs typeface="Times New Roman" pitchFamily="18" charset="0"/>
            </a:endParaRPr>
          </a:p>
        </p:txBody>
      </p:sp>
      <p:sp>
        <p:nvSpPr>
          <p:cNvPr id="11" name="TextBox 10"/>
          <p:cNvSpPr txBox="1"/>
          <p:nvPr/>
        </p:nvSpPr>
        <p:spPr>
          <a:xfrm>
            <a:off x="3657600" y="685800"/>
            <a:ext cx="2133600" cy="523220"/>
          </a:xfrm>
          <a:prstGeom prst="rect">
            <a:avLst/>
          </a:prstGeom>
          <a:noFill/>
        </p:spPr>
        <p:txBody>
          <a:bodyPr wrap="square" rtlCol="0">
            <a:spAutoFit/>
          </a:bodyPr>
          <a:lstStyle/>
          <a:p>
            <a:r>
              <a:rPr lang="en-US" dirty="0" err="1" smtClean="0">
                <a:solidFill>
                  <a:srgbClr val="FF0000"/>
                </a:solidFill>
                <a:latin typeface="Times New Roman" pitchFamily="18" charset="0"/>
                <a:cs typeface="Times New Roman" pitchFamily="18" charset="0"/>
              </a:rPr>
              <a:t>lỏng</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sánh</a:t>
            </a:r>
            <a:r>
              <a:rPr lang="en-US" dirty="0" smtClean="0">
                <a:solidFill>
                  <a:srgbClr val="FF0000"/>
                </a:solidFill>
                <a:latin typeface="Times New Roman" pitchFamily="18" charset="0"/>
                <a:cs typeface="Times New Roman" pitchFamily="18" charset="0"/>
              </a:rPr>
              <a:t> </a:t>
            </a:r>
            <a:endParaRPr lang="en-US" dirty="0">
              <a:solidFill>
                <a:srgbClr val="FF0000"/>
              </a:solidFill>
              <a:latin typeface="Times New Roman" pitchFamily="18" charset="0"/>
              <a:cs typeface="Times New Roman" pitchFamily="18" charset="0"/>
            </a:endParaRPr>
          </a:p>
        </p:txBody>
      </p:sp>
      <p:sp>
        <p:nvSpPr>
          <p:cNvPr id="12" name="TextBox 11"/>
          <p:cNvSpPr txBox="1"/>
          <p:nvPr/>
        </p:nvSpPr>
        <p:spPr>
          <a:xfrm>
            <a:off x="4572000" y="1295400"/>
            <a:ext cx="2133600" cy="523220"/>
          </a:xfrm>
          <a:prstGeom prst="rect">
            <a:avLst/>
          </a:prstGeom>
          <a:noFill/>
        </p:spPr>
        <p:txBody>
          <a:bodyPr wrap="square" rtlCol="0">
            <a:spAutoFit/>
          </a:bodyPr>
          <a:lstStyle/>
          <a:p>
            <a:r>
              <a:rPr lang="en-US" dirty="0" err="1" smtClean="0">
                <a:solidFill>
                  <a:srgbClr val="FF0000"/>
                </a:solidFill>
                <a:latin typeface="Times New Roman" pitchFamily="18" charset="0"/>
                <a:cs typeface="Times New Roman" pitchFamily="18" charset="0"/>
              </a:rPr>
              <a:t>không</a:t>
            </a:r>
            <a:r>
              <a:rPr lang="en-US" dirty="0" smtClean="0">
                <a:solidFill>
                  <a:srgbClr val="FF0000"/>
                </a:solidFill>
                <a:latin typeface="Times New Roman" pitchFamily="18" charset="0"/>
                <a:cs typeface="Times New Roman" pitchFamily="18" charset="0"/>
              </a:rPr>
              <a:t> tan</a:t>
            </a:r>
            <a:endParaRPr lang="en-US" dirty="0">
              <a:solidFill>
                <a:srgbClr val="FF0000"/>
              </a:solidFill>
              <a:latin typeface="Times New Roman" pitchFamily="18" charset="0"/>
              <a:cs typeface="Times New Roman" pitchFamily="18" charset="0"/>
            </a:endParaRPr>
          </a:p>
        </p:txBody>
      </p:sp>
      <p:sp>
        <p:nvSpPr>
          <p:cNvPr id="13" name="TextBox 12"/>
          <p:cNvSpPr txBox="1"/>
          <p:nvPr/>
        </p:nvSpPr>
        <p:spPr>
          <a:xfrm>
            <a:off x="2743200" y="1752600"/>
            <a:ext cx="2133600" cy="523220"/>
          </a:xfrm>
          <a:prstGeom prst="rect">
            <a:avLst/>
          </a:prstGeom>
          <a:noFill/>
        </p:spPr>
        <p:txBody>
          <a:bodyPr wrap="square" rtlCol="0">
            <a:spAutoFit/>
          </a:bodyPr>
          <a:lstStyle/>
          <a:p>
            <a:r>
              <a:rPr lang="en-US" dirty="0" err="1" smtClean="0">
                <a:solidFill>
                  <a:srgbClr val="FF0000"/>
                </a:solidFill>
                <a:latin typeface="Times New Roman" pitchFamily="18" charset="0"/>
                <a:cs typeface="Times New Roman" pitchFamily="18" charset="0"/>
              </a:rPr>
              <a:t>Nhẹ</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hơn</a:t>
            </a:r>
            <a:r>
              <a:rPr lang="en-US" dirty="0" smtClean="0">
                <a:solidFill>
                  <a:srgbClr val="FF0000"/>
                </a:solidFill>
                <a:latin typeface="Times New Roman" pitchFamily="18" charset="0"/>
                <a:cs typeface="Times New Roman" pitchFamily="18" charset="0"/>
              </a:rPr>
              <a:t> </a:t>
            </a:r>
            <a:endParaRPr lang="en-US"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amond(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ox(i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838200"/>
            <a:ext cx="5257800" cy="646331"/>
          </a:xfrm>
          <a:prstGeom prst="rect">
            <a:avLst/>
          </a:prstGeom>
        </p:spPr>
        <p:txBody>
          <a:bodyPr wrap="square">
            <a:spAutoFit/>
          </a:bodyPr>
          <a:lstStyle/>
          <a:p>
            <a:pPr marL="609600" indent="-609600" eaLnBrk="1" hangingPunct="1">
              <a:lnSpc>
                <a:spcPct val="90000"/>
              </a:lnSpc>
              <a:buFontTx/>
              <a:buNone/>
            </a:pPr>
            <a:r>
              <a:rPr lang="en-US" sz="4000" b="1" dirty="0">
                <a:solidFill>
                  <a:srgbClr val="FF0000"/>
                </a:solidFill>
                <a:latin typeface="Times New Roman" pitchFamily="18" charset="0"/>
                <a:cs typeface="Times New Roman" pitchFamily="18" charset="0"/>
              </a:rPr>
              <a:t>1. </a:t>
            </a:r>
            <a:r>
              <a:rPr lang="en-US" sz="4000" b="1" dirty="0" err="1" smtClean="0">
                <a:solidFill>
                  <a:srgbClr val="FF0000"/>
                </a:solidFill>
                <a:latin typeface="Times New Roman" pitchFamily="18" charset="0"/>
                <a:cs typeface="Times New Roman" pitchFamily="18" charset="0"/>
              </a:rPr>
              <a:t>Tính</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chất</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vật</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lý</a:t>
            </a:r>
            <a:endParaRPr lang="en-US" sz="4000" b="1" dirty="0">
              <a:solidFill>
                <a:srgbClr val="FF0000"/>
              </a:solidFill>
              <a:latin typeface="Times New Roman" pitchFamily="18" charset="0"/>
              <a:cs typeface="Times New Roman" pitchFamily="18" charset="0"/>
            </a:endParaRPr>
          </a:p>
        </p:txBody>
      </p:sp>
      <p:sp>
        <p:nvSpPr>
          <p:cNvPr id="3" name="Rectangle 2"/>
          <p:cNvSpPr/>
          <p:nvPr/>
        </p:nvSpPr>
        <p:spPr>
          <a:xfrm>
            <a:off x="1447800" y="1676400"/>
            <a:ext cx="7086600" cy="1754326"/>
          </a:xfrm>
          <a:prstGeom prst="rect">
            <a:avLst/>
          </a:prstGeom>
          <a:solidFill>
            <a:srgbClr val="FFCC66"/>
          </a:solidFill>
        </p:spPr>
        <p:style>
          <a:lnRef idx="2">
            <a:schemeClr val="dk1"/>
          </a:lnRef>
          <a:fillRef idx="1">
            <a:schemeClr val="lt1"/>
          </a:fillRef>
          <a:effectRef idx="0">
            <a:schemeClr val="dk1"/>
          </a:effectRef>
          <a:fontRef idx="minor">
            <a:schemeClr val="dk1"/>
          </a:fontRef>
        </p:style>
        <p:txBody>
          <a:bodyPr wrap="square">
            <a:spAutoFit/>
          </a:bodyPr>
          <a:lstStyle/>
          <a:p>
            <a:r>
              <a:rPr lang="vi-VN" sz="3600" dirty="0">
                <a:latin typeface="Times New Roman" pitchFamily="18" charset="0"/>
                <a:cs typeface="Times New Roman" pitchFamily="18" charset="0"/>
              </a:rPr>
              <a:t>=&gt; Dầu mỏ là chất </a:t>
            </a:r>
            <a:r>
              <a:rPr lang="en-US" sz="3600" dirty="0" err="1" smtClean="0">
                <a:latin typeface="Times New Roman" pitchFamily="18" charset="0"/>
                <a:cs typeface="Times New Roman" pitchFamily="18" charset="0"/>
              </a:rPr>
              <a:t>lỏng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sánh</a:t>
            </a:r>
            <a:r>
              <a:rPr lang="vi-VN" sz="3600" dirty="0" smtClean="0">
                <a:latin typeface="Times New Roman" pitchFamily="18" charset="0"/>
                <a:cs typeface="Times New Roman" pitchFamily="18" charset="0"/>
              </a:rPr>
              <a:t>, màu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nâu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đen</a:t>
            </a:r>
            <a:r>
              <a:rPr lang="vi-VN"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không</a:t>
            </a:r>
            <a:r>
              <a:rPr lang="en-US" sz="3600" dirty="0" smtClean="0">
                <a:latin typeface="Times New Roman" pitchFamily="18" charset="0"/>
                <a:cs typeface="Times New Roman" pitchFamily="18" charset="0"/>
              </a:rPr>
              <a:t> tan </a:t>
            </a:r>
            <a:r>
              <a:rPr lang="vi-VN" sz="3600" dirty="0" smtClean="0">
                <a:latin typeface="Times New Roman" pitchFamily="18" charset="0"/>
                <a:cs typeface="Times New Roman" pitchFamily="18" charset="0"/>
              </a:rPr>
              <a:t>trong nước</a:t>
            </a:r>
            <a:r>
              <a:rPr lang="en-US" sz="3600" dirty="0" smtClean="0">
                <a:latin typeface="Times New Roman" pitchFamily="18" charset="0"/>
                <a:cs typeface="Times New Roman" pitchFamily="18" charset="0"/>
              </a:rPr>
              <a:t>,</a:t>
            </a:r>
            <a:r>
              <a:rPr lang="vi-VN"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nhẹ</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hơn</a:t>
            </a:r>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nước</a:t>
            </a:r>
            <a:r>
              <a:rPr lang="vi-VN" sz="3600" dirty="0">
                <a:latin typeface="Times New Roman" pitchFamily="18" charset="0"/>
                <a:cs typeface="Times New Roman" pitchFamily="18" charset="0"/>
              </a:rPr>
              <a:t>.</a:t>
            </a:r>
          </a:p>
        </p:txBody>
      </p:sp>
      <p:sp>
        <p:nvSpPr>
          <p:cNvPr id="4" name="Rectangle 3"/>
          <p:cNvSpPr txBox="1">
            <a:spLocks noChangeArrowheads="1"/>
          </p:cNvSpPr>
          <p:nvPr/>
        </p:nvSpPr>
        <p:spPr bwMode="auto">
          <a:xfrm>
            <a:off x="0" y="0"/>
            <a:ext cx="9144000" cy="609600"/>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4000" b="1" dirty="0" smtClean="0">
                <a:solidFill>
                  <a:schemeClr val="tx1"/>
                </a:solidFill>
                <a:latin typeface="Times New Roman" pitchFamily="18" charset="0"/>
                <a:cs typeface="Times New Roman" pitchFamily="18" charset="0"/>
              </a:rPr>
              <a:t>I / </a:t>
            </a:r>
            <a:r>
              <a:rPr lang="en-US" sz="4000" b="1" dirty="0" err="1" smtClean="0">
                <a:solidFill>
                  <a:schemeClr val="tx1"/>
                </a:solidFill>
                <a:latin typeface="Times New Roman" pitchFamily="18" charset="0"/>
                <a:cs typeface="Times New Roman" pitchFamily="18" charset="0"/>
              </a:rPr>
              <a:t>Dầu</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mỏ</a:t>
            </a:r>
            <a:endParaRPr lang="en-US" sz="4000" b="1" dirty="0" smtClean="0">
              <a:solidFill>
                <a:schemeClr val="tx1"/>
              </a:solidFill>
              <a:latin typeface="Times New Roman" pitchFamily="18" charset="0"/>
              <a:cs typeface="Times New Roman" pitchFamily="18" charset="0"/>
            </a:endParaRPr>
          </a:p>
        </p:txBody>
      </p:sp>
      <p:pic>
        <p:nvPicPr>
          <p:cNvPr id="5" name="Picture 37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066800"/>
            <a:ext cx="97155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85665">
            <a:off x="714691" y="1175453"/>
            <a:ext cx="741362"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152400" y="3886200"/>
            <a:ext cx="9525000" cy="609600"/>
          </a:xfrm>
          <a:prstGeom prst="rect">
            <a:avLst/>
          </a:prstGeom>
          <a:extLst>
            <a:ext uri="{909E8E84-426E-40DD-AFC4-6F175D3DCCD1}">
              <a14:hiddenFill xmlns:a14="http://schemas.microsoft.com/office/drawing/2010/main">
                <a:solidFill>
                  <a:srgbClr val="00FFFF"/>
                </a:solid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FF0000"/>
                </a:solidFill>
                <a:effectLst/>
                <a:uLnTx/>
                <a:uFillTx/>
                <a:latin typeface="Times New Roman" pitchFamily="18" charset="0"/>
                <a:ea typeface="+mj-ea"/>
                <a:cs typeface="Times New Roman" pitchFamily="18" charset="0"/>
              </a:rPr>
              <a:t>2. </a:t>
            </a:r>
            <a:r>
              <a:rPr kumimoji="0" lang="en-US" sz="3600" b="1" i="0" u="none" strike="noStrike" kern="0" cap="none" spc="0" normalizeH="0" baseline="0" noProof="0" dirty="0" err="1" smtClean="0">
                <a:ln>
                  <a:noFill/>
                </a:ln>
                <a:solidFill>
                  <a:srgbClr val="FF0000"/>
                </a:solidFill>
                <a:effectLst/>
                <a:uLnTx/>
                <a:uFillTx/>
                <a:latin typeface="Times New Roman" pitchFamily="18" charset="0"/>
                <a:ea typeface="+mj-ea"/>
                <a:cs typeface="Times New Roman" pitchFamily="18" charset="0"/>
              </a:rPr>
              <a:t>Trạng</a:t>
            </a:r>
            <a:r>
              <a:rPr kumimoji="0" lang="en-US" sz="3600" b="1" i="0" u="none" strike="noStrike" kern="0" cap="none" spc="0" normalizeH="0" baseline="0" noProof="0" dirty="0" smtClean="0">
                <a:ln>
                  <a:noFill/>
                </a:ln>
                <a:solidFill>
                  <a:srgbClr val="FF0000"/>
                </a:solidFill>
                <a:effectLst/>
                <a:uLnTx/>
                <a:uFillTx/>
                <a:latin typeface="Times New Roman" pitchFamily="18" charset="0"/>
                <a:ea typeface="+mj-ea"/>
                <a:cs typeface="Times New Roman" pitchFamily="18" charset="0"/>
              </a:rPr>
              <a:t> </a:t>
            </a:r>
            <a:r>
              <a:rPr kumimoji="0" lang="en-US" sz="3600" b="1" i="0" u="none" strike="noStrike" kern="0" cap="none" spc="0" normalizeH="0" baseline="0" noProof="0" dirty="0" err="1" smtClean="0">
                <a:ln>
                  <a:noFill/>
                </a:ln>
                <a:solidFill>
                  <a:srgbClr val="FF0000"/>
                </a:solidFill>
                <a:effectLst/>
                <a:uLnTx/>
                <a:uFillTx/>
                <a:latin typeface="Times New Roman" pitchFamily="18" charset="0"/>
                <a:ea typeface="+mj-ea"/>
                <a:cs typeface="Times New Roman" pitchFamily="18" charset="0"/>
              </a:rPr>
              <a:t>thái</a:t>
            </a:r>
            <a:r>
              <a:rPr kumimoji="0" lang="en-US" sz="3600" b="1" i="0" u="none" strike="noStrike" kern="0" cap="none" spc="0" normalizeH="0" baseline="0" noProof="0" dirty="0" smtClean="0">
                <a:ln>
                  <a:noFill/>
                </a:ln>
                <a:solidFill>
                  <a:srgbClr val="FF0000"/>
                </a:solidFill>
                <a:effectLst/>
                <a:uLnTx/>
                <a:uFillTx/>
                <a:latin typeface="Times New Roman" pitchFamily="18" charset="0"/>
                <a:ea typeface="+mj-ea"/>
                <a:cs typeface="Times New Roman" pitchFamily="18" charset="0"/>
              </a:rPr>
              <a:t> </a:t>
            </a:r>
            <a:r>
              <a:rPr kumimoji="0" lang="en-US" sz="3600" b="1" i="0" u="none" strike="noStrike" kern="0" cap="none" spc="0" normalizeH="0" baseline="0" noProof="0" dirty="0" err="1" smtClean="0">
                <a:ln>
                  <a:noFill/>
                </a:ln>
                <a:solidFill>
                  <a:srgbClr val="FF0000"/>
                </a:solidFill>
                <a:effectLst/>
                <a:uLnTx/>
                <a:uFillTx/>
                <a:latin typeface="Times New Roman" pitchFamily="18" charset="0"/>
                <a:ea typeface="+mj-ea"/>
                <a:cs typeface="Times New Roman" pitchFamily="18" charset="0"/>
              </a:rPr>
              <a:t>tự</a:t>
            </a:r>
            <a:r>
              <a:rPr kumimoji="0" lang="en-US" sz="3600" b="1" i="0" u="none" strike="noStrike" kern="0" cap="none" spc="0" normalizeH="0" baseline="0" noProof="0" dirty="0" smtClean="0">
                <a:ln>
                  <a:noFill/>
                </a:ln>
                <a:solidFill>
                  <a:srgbClr val="FF0000"/>
                </a:solidFill>
                <a:effectLst/>
                <a:uLnTx/>
                <a:uFillTx/>
                <a:latin typeface="Times New Roman" pitchFamily="18" charset="0"/>
                <a:ea typeface="+mj-ea"/>
                <a:cs typeface="Times New Roman" pitchFamily="18" charset="0"/>
              </a:rPr>
              <a:t> </a:t>
            </a:r>
            <a:r>
              <a:rPr kumimoji="0" lang="en-US" sz="3600" b="1" i="0" u="none" strike="noStrike" kern="0" cap="none" spc="0" normalizeH="0" baseline="0" noProof="0" dirty="0" err="1" smtClean="0">
                <a:ln>
                  <a:noFill/>
                </a:ln>
                <a:solidFill>
                  <a:srgbClr val="FF0000"/>
                </a:solidFill>
                <a:effectLst/>
                <a:uLnTx/>
                <a:uFillTx/>
                <a:latin typeface="Times New Roman" pitchFamily="18" charset="0"/>
                <a:ea typeface="+mj-ea"/>
                <a:cs typeface="Times New Roman" pitchFamily="18" charset="0"/>
              </a:rPr>
              <a:t>nhiên</a:t>
            </a:r>
            <a:r>
              <a:rPr kumimoji="0" lang="en-US" sz="3600" b="1" i="0" u="none" strike="noStrike" kern="0" cap="none" spc="0" normalizeH="0" baseline="0" noProof="0" dirty="0" smtClean="0">
                <a:ln>
                  <a:noFill/>
                </a:ln>
                <a:solidFill>
                  <a:srgbClr val="FF0000"/>
                </a:solidFill>
                <a:effectLst/>
                <a:uLnTx/>
                <a:uFillTx/>
                <a:latin typeface="Times New Roman" pitchFamily="18" charset="0"/>
                <a:ea typeface="+mj-ea"/>
                <a:cs typeface="Times New Roman" pitchFamily="18" charset="0"/>
              </a:rPr>
              <a:t>, </a:t>
            </a:r>
            <a:r>
              <a:rPr kumimoji="0" lang="en-US" sz="3600" b="1" i="0" u="none" strike="noStrike" kern="0" cap="none" spc="0" normalizeH="0" baseline="0" noProof="0" dirty="0" err="1" smtClean="0">
                <a:ln>
                  <a:noFill/>
                </a:ln>
                <a:solidFill>
                  <a:srgbClr val="FF0000"/>
                </a:solidFill>
                <a:effectLst/>
                <a:uLnTx/>
                <a:uFillTx/>
                <a:latin typeface="Times New Roman" pitchFamily="18" charset="0"/>
                <a:ea typeface="+mj-ea"/>
                <a:cs typeface="Times New Roman" pitchFamily="18" charset="0"/>
              </a:rPr>
              <a:t>thành</a:t>
            </a:r>
            <a:r>
              <a:rPr kumimoji="0" lang="en-US" sz="3600" b="1" i="0" u="none" strike="noStrike" kern="0" cap="none" spc="0" normalizeH="0" baseline="0" noProof="0" dirty="0" smtClean="0">
                <a:ln>
                  <a:noFill/>
                </a:ln>
                <a:solidFill>
                  <a:srgbClr val="FF0000"/>
                </a:solidFill>
                <a:effectLst/>
                <a:uLnTx/>
                <a:uFillTx/>
                <a:latin typeface="Times New Roman" pitchFamily="18" charset="0"/>
                <a:ea typeface="+mj-ea"/>
                <a:cs typeface="Times New Roman" pitchFamily="18" charset="0"/>
              </a:rPr>
              <a:t> </a:t>
            </a:r>
            <a:r>
              <a:rPr kumimoji="0" lang="en-US" sz="3600" b="1" i="0" u="none" strike="noStrike" kern="0" cap="none" spc="0" normalizeH="0" baseline="0" noProof="0" dirty="0" err="1" smtClean="0">
                <a:ln>
                  <a:noFill/>
                </a:ln>
                <a:solidFill>
                  <a:srgbClr val="FF0000"/>
                </a:solidFill>
                <a:effectLst/>
                <a:uLnTx/>
                <a:uFillTx/>
                <a:latin typeface="Times New Roman" pitchFamily="18" charset="0"/>
                <a:ea typeface="+mj-ea"/>
                <a:cs typeface="Times New Roman" pitchFamily="18" charset="0"/>
              </a:rPr>
              <a:t>phần</a:t>
            </a:r>
            <a:r>
              <a:rPr kumimoji="0" lang="en-US" sz="3600" b="1" i="0" u="none" strike="noStrike" kern="0" cap="none" spc="0" normalizeH="0" baseline="0" noProof="0" dirty="0" smtClean="0">
                <a:ln>
                  <a:noFill/>
                </a:ln>
                <a:solidFill>
                  <a:srgbClr val="FF0000"/>
                </a:solidFill>
                <a:effectLst/>
                <a:uLnTx/>
                <a:uFillTx/>
                <a:latin typeface="Times New Roman" pitchFamily="18" charset="0"/>
                <a:ea typeface="+mj-ea"/>
                <a:cs typeface="Times New Roman" pitchFamily="18" charset="0"/>
              </a:rPr>
              <a:t> </a:t>
            </a:r>
            <a:r>
              <a:rPr kumimoji="0" lang="en-US" sz="3600" b="1" i="0" u="none" strike="noStrike" kern="0" cap="none" spc="0" normalizeH="0" baseline="0" noProof="0" dirty="0" err="1" smtClean="0">
                <a:ln>
                  <a:noFill/>
                </a:ln>
                <a:solidFill>
                  <a:srgbClr val="FF0000"/>
                </a:solidFill>
                <a:effectLst/>
                <a:uLnTx/>
                <a:uFillTx/>
                <a:latin typeface="Times New Roman" pitchFamily="18" charset="0"/>
                <a:ea typeface="+mj-ea"/>
                <a:cs typeface="Times New Roman" pitchFamily="18" charset="0"/>
              </a:rPr>
              <a:t>của</a:t>
            </a:r>
            <a:r>
              <a:rPr kumimoji="0" lang="en-US" sz="3600" b="1" i="0" u="none" strike="noStrike" kern="0" cap="none" spc="0" normalizeH="0" baseline="0" noProof="0" dirty="0" smtClean="0">
                <a:ln>
                  <a:noFill/>
                </a:ln>
                <a:solidFill>
                  <a:srgbClr val="FF0000"/>
                </a:solidFill>
                <a:effectLst/>
                <a:uLnTx/>
                <a:uFillTx/>
                <a:latin typeface="Times New Roman" pitchFamily="18" charset="0"/>
                <a:ea typeface="+mj-ea"/>
                <a:cs typeface="Times New Roman" pitchFamily="18" charset="0"/>
              </a:rPr>
              <a:t> </a:t>
            </a:r>
            <a:r>
              <a:rPr kumimoji="0" lang="en-US" sz="3600" b="1" i="0" u="none" strike="noStrike" kern="0" cap="none" spc="0" normalizeH="0" baseline="0" noProof="0" dirty="0" err="1" smtClean="0">
                <a:ln>
                  <a:noFill/>
                </a:ln>
                <a:solidFill>
                  <a:srgbClr val="FF0000"/>
                </a:solidFill>
                <a:effectLst/>
                <a:uLnTx/>
                <a:uFillTx/>
                <a:latin typeface="Times New Roman" pitchFamily="18" charset="0"/>
                <a:ea typeface="+mj-ea"/>
                <a:cs typeface="Times New Roman" pitchFamily="18" charset="0"/>
              </a:rPr>
              <a:t>dầu</a:t>
            </a:r>
            <a:r>
              <a:rPr kumimoji="0" lang="en-US" sz="3600" b="1" i="0" u="none" strike="noStrike" kern="0" cap="none" spc="0" normalizeH="0" baseline="0" noProof="0" dirty="0" smtClean="0">
                <a:ln>
                  <a:noFill/>
                </a:ln>
                <a:solidFill>
                  <a:srgbClr val="FF0000"/>
                </a:solidFill>
                <a:effectLst/>
                <a:uLnTx/>
                <a:uFillTx/>
                <a:latin typeface="Times New Roman" pitchFamily="18" charset="0"/>
                <a:ea typeface="+mj-ea"/>
                <a:cs typeface="Times New Roman" pitchFamily="18" charset="0"/>
              </a:rPr>
              <a:t> </a:t>
            </a:r>
            <a:r>
              <a:rPr kumimoji="0" lang="en-US" sz="3600" b="1" i="0" u="none" strike="noStrike" kern="0" cap="none" spc="0" normalizeH="0" baseline="0" noProof="0" dirty="0" err="1" smtClean="0">
                <a:ln>
                  <a:noFill/>
                </a:ln>
                <a:solidFill>
                  <a:srgbClr val="FF0000"/>
                </a:solidFill>
                <a:effectLst/>
                <a:uLnTx/>
                <a:uFillTx/>
                <a:latin typeface="Times New Roman" pitchFamily="18" charset="0"/>
                <a:ea typeface="+mj-ea"/>
                <a:cs typeface="Times New Roman" pitchFamily="18" charset="0"/>
              </a:rPr>
              <a:t>mỏ</a:t>
            </a:r>
            <a:r>
              <a:rPr kumimoji="0" lang="en-US" sz="3600" b="1" i="0" u="none" strike="noStrike" kern="0" cap="none" spc="0" normalizeH="0" baseline="0" noProof="0" dirty="0" smtClean="0">
                <a:ln>
                  <a:noFill/>
                </a:ln>
                <a:solidFill>
                  <a:srgbClr val="FF0000"/>
                </a:solidFill>
                <a:effectLst/>
                <a:uLnTx/>
                <a:uFillTx/>
                <a:latin typeface="Times New Roman" pitchFamily="18" charset="0"/>
                <a:ea typeface="+mj-ea"/>
                <a:cs typeface="Times New Roman" pitchFamily="18" charset="0"/>
              </a:rPr>
              <a:t>.</a:t>
            </a:r>
          </a:p>
        </p:txBody>
      </p:sp>
    </p:spTree>
    <p:extLst>
      <p:ext uri="{BB962C8B-B14F-4D97-AF65-F5344CB8AC3E}">
        <p14:creationId xmlns:p14="http://schemas.microsoft.com/office/powerpoint/2010/main" val="323785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14400"/>
            <a:ext cx="8229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228600" y="5789613"/>
            <a:ext cx="27416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eaLnBrk="1" hangingPunct="1"/>
            <a:r>
              <a:rPr lang="en-US" sz="2400">
                <a:latin typeface="Arial" charset="0"/>
              </a:rPr>
              <a:t>Lớp khí đồng hành</a:t>
            </a:r>
          </a:p>
          <a:p>
            <a:pPr eaLnBrk="1" hangingPunct="1"/>
            <a:r>
              <a:rPr lang="en-US" sz="2400">
                <a:latin typeface="Arial" charset="0"/>
              </a:rPr>
              <a:t>( khí mỏ dầu )</a:t>
            </a:r>
          </a:p>
        </p:txBody>
      </p:sp>
      <p:sp>
        <p:nvSpPr>
          <p:cNvPr id="6" name="Text Box 8"/>
          <p:cNvSpPr txBox="1">
            <a:spLocks noChangeArrowheads="1"/>
          </p:cNvSpPr>
          <p:nvPr/>
        </p:nvSpPr>
        <p:spPr bwMode="auto">
          <a:xfrm>
            <a:off x="3505200" y="6094413"/>
            <a:ext cx="197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eaLnBrk="1" hangingPunct="1"/>
            <a:r>
              <a:rPr lang="en-US" sz="2400">
                <a:latin typeface="Arial" charset="0"/>
              </a:rPr>
              <a:t>Lớp dầu lỏng</a:t>
            </a:r>
          </a:p>
        </p:txBody>
      </p:sp>
      <p:sp>
        <p:nvSpPr>
          <p:cNvPr id="7" name="Text Box 9"/>
          <p:cNvSpPr txBox="1">
            <a:spLocks noChangeArrowheads="1"/>
          </p:cNvSpPr>
          <p:nvPr/>
        </p:nvSpPr>
        <p:spPr bwMode="auto">
          <a:xfrm>
            <a:off x="6477000" y="6170613"/>
            <a:ext cx="2212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eaLnBrk="1" hangingPunct="1"/>
            <a:r>
              <a:rPr lang="en-US" sz="2400">
                <a:latin typeface="Arial" charset="0"/>
              </a:rPr>
              <a:t>Lớp nước mặn</a:t>
            </a:r>
          </a:p>
        </p:txBody>
      </p:sp>
      <p:sp>
        <p:nvSpPr>
          <p:cNvPr id="8" name="Text Box 10"/>
          <p:cNvSpPr txBox="1">
            <a:spLocks noChangeArrowheads="1"/>
          </p:cNvSpPr>
          <p:nvPr/>
        </p:nvSpPr>
        <p:spPr bwMode="auto">
          <a:xfrm>
            <a:off x="3048000" y="228600"/>
            <a:ext cx="30702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VnTime" pitchFamily="34" charset="0"/>
                <a:cs typeface="Arial" charset="0"/>
              </a:defRPr>
            </a:lvl1pPr>
            <a:lvl2pPr marL="742950" indent="-285750">
              <a:defRPr sz="2800">
                <a:solidFill>
                  <a:schemeClr val="tx1"/>
                </a:solidFill>
                <a:latin typeface=".VnTime" pitchFamily="34" charset="0"/>
                <a:cs typeface="Arial" charset="0"/>
              </a:defRPr>
            </a:lvl2pPr>
            <a:lvl3pPr marL="1143000" indent="-228600">
              <a:defRPr sz="2800">
                <a:solidFill>
                  <a:schemeClr val="tx1"/>
                </a:solidFill>
                <a:latin typeface=".VnTime" pitchFamily="34" charset="0"/>
                <a:cs typeface="Arial" charset="0"/>
              </a:defRPr>
            </a:lvl3pPr>
            <a:lvl4pPr marL="1600200" indent="-228600">
              <a:defRPr sz="2800">
                <a:solidFill>
                  <a:schemeClr val="tx1"/>
                </a:solidFill>
                <a:latin typeface=".VnTime" pitchFamily="34" charset="0"/>
                <a:cs typeface="Arial" charset="0"/>
              </a:defRPr>
            </a:lvl4pPr>
            <a:lvl5pPr marL="2057400" indent="-228600">
              <a:defRPr sz="2800">
                <a:solidFill>
                  <a:schemeClr val="tx1"/>
                </a:solidFill>
                <a:latin typeface=".VnTime" pitchFamily="34" charset="0"/>
                <a:cs typeface="Arial" charset="0"/>
              </a:defRPr>
            </a:lvl5pPr>
            <a:lvl6pPr marL="2514600" indent="-228600" eaLnBrk="0" fontAlgn="base" hangingPunct="0">
              <a:spcBef>
                <a:spcPct val="0"/>
              </a:spcBef>
              <a:spcAft>
                <a:spcPct val="0"/>
              </a:spcAft>
              <a:defRPr sz="2800">
                <a:solidFill>
                  <a:schemeClr val="tx1"/>
                </a:solidFill>
                <a:latin typeface=".VnTime" pitchFamily="34" charset="0"/>
                <a:cs typeface="Arial" charset="0"/>
              </a:defRPr>
            </a:lvl6pPr>
            <a:lvl7pPr marL="2971800" indent="-228600" eaLnBrk="0" fontAlgn="base" hangingPunct="0">
              <a:spcBef>
                <a:spcPct val="0"/>
              </a:spcBef>
              <a:spcAft>
                <a:spcPct val="0"/>
              </a:spcAft>
              <a:defRPr sz="2800">
                <a:solidFill>
                  <a:schemeClr val="tx1"/>
                </a:solidFill>
                <a:latin typeface=".VnTime" pitchFamily="34" charset="0"/>
                <a:cs typeface="Arial" charset="0"/>
              </a:defRPr>
            </a:lvl7pPr>
            <a:lvl8pPr marL="3429000" indent="-228600" eaLnBrk="0" fontAlgn="base" hangingPunct="0">
              <a:spcBef>
                <a:spcPct val="0"/>
              </a:spcBef>
              <a:spcAft>
                <a:spcPct val="0"/>
              </a:spcAft>
              <a:defRPr sz="2800">
                <a:solidFill>
                  <a:schemeClr val="tx1"/>
                </a:solidFill>
                <a:latin typeface=".VnTime" pitchFamily="34" charset="0"/>
                <a:cs typeface="Arial" charset="0"/>
              </a:defRPr>
            </a:lvl8pPr>
            <a:lvl9pPr marL="3886200" indent="-228600" eaLnBrk="0" fontAlgn="base" hangingPunct="0">
              <a:spcBef>
                <a:spcPct val="0"/>
              </a:spcBef>
              <a:spcAft>
                <a:spcPct val="0"/>
              </a:spcAft>
              <a:defRPr sz="2800">
                <a:solidFill>
                  <a:schemeClr val="tx1"/>
                </a:solidFill>
                <a:latin typeface=".VnTime" pitchFamily="34" charset="0"/>
                <a:cs typeface="Arial" charset="0"/>
              </a:defRPr>
            </a:lvl9pPr>
          </a:lstStyle>
          <a:p>
            <a:pPr eaLnBrk="1" hangingPunct="1"/>
            <a:r>
              <a:rPr lang="en-US" sz="3200" dirty="0" err="1">
                <a:latin typeface="Arial" charset="0"/>
              </a:rPr>
              <a:t>Cấu</a:t>
            </a:r>
            <a:r>
              <a:rPr lang="en-US" sz="3200" dirty="0">
                <a:latin typeface="Arial" charset="0"/>
              </a:rPr>
              <a:t> </a:t>
            </a:r>
            <a:r>
              <a:rPr lang="en-US" sz="3200" dirty="0" err="1">
                <a:latin typeface="Arial" charset="0"/>
              </a:rPr>
              <a:t>tạo</a:t>
            </a:r>
            <a:r>
              <a:rPr lang="en-US" sz="3200" dirty="0">
                <a:latin typeface="Arial" charset="0"/>
              </a:rPr>
              <a:t> </a:t>
            </a:r>
            <a:r>
              <a:rPr lang="en-US" sz="3200" dirty="0" err="1">
                <a:latin typeface="Arial" charset="0"/>
              </a:rPr>
              <a:t>mỏ</a:t>
            </a:r>
            <a:r>
              <a:rPr lang="en-US" sz="3200" dirty="0">
                <a:latin typeface="Arial" charset="0"/>
              </a:rPr>
              <a:t> </a:t>
            </a:r>
            <a:r>
              <a:rPr lang="en-US" sz="3200" dirty="0" err="1">
                <a:latin typeface="Arial" charset="0"/>
              </a:rPr>
              <a:t>dầu</a:t>
            </a:r>
            <a:endParaRPr lang="en-US" sz="3200" dirty="0">
              <a:latin typeface="Arial" charset="0"/>
            </a:endParaRPr>
          </a:p>
        </p:txBody>
      </p:sp>
      <p:sp>
        <p:nvSpPr>
          <p:cNvPr id="9" name="Line 11"/>
          <p:cNvSpPr>
            <a:spLocks noChangeShapeType="1"/>
          </p:cNvSpPr>
          <p:nvPr/>
        </p:nvSpPr>
        <p:spPr bwMode="auto">
          <a:xfrm flipV="1">
            <a:off x="1295400" y="2895600"/>
            <a:ext cx="2971800" cy="3276600"/>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 name="Line 12"/>
          <p:cNvSpPr>
            <a:spLocks noChangeShapeType="1"/>
          </p:cNvSpPr>
          <p:nvPr/>
        </p:nvSpPr>
        <p:spPr bwMode="auto">
          <a:xfrm flipV="1">
            <a:off x="4495800" y="3962400"/>
            <a:ext cx="1371600" cy="2438400"/>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1" name="Line 13"/>
          <p:cNvSpPr>
            <a:spLocks noChangeShapeType="1"/>
          </p:cNvSpPr>
          <p:nvPr/>
        </p:nvSpPr>
        <p:spPr bwMode="auto">
          <a:xfrm flipV="1">
            <a:off x="7772400" y="5029200"/>
            <a:ext cx="76200" cy="1524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2" name="Rectangle 15"/>
          <p:cNvSpPr>
            <a:spLocks noChangeArrowheads="1"/>
          </p:cNvSpPr>
          <p:nvPr/>
        </p:nvSpPr>
        <p:spPr bwMode="auto">
          <a:xfrm>
            <a:off x="3886200" y="2514600"/>
            <a:ext cx="742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2400" b="1">
                <a:solidFill>
                  <a:srgbClr val="CC0000"/>
                </a:solidFill>
              </a:rPr>
              <a:t>KhÝ</a:t>
            </a:r>
          </a:p>
        </p:txBody>
      </p:sp>
      <p:sp>
        <p:nvSpPr>
          <p:cNvPr id="13" name="Rectangle 16"/>
          <p:cNvSpPr>
            <a:spLocks noChangeArrowheads="1"/>
          </p:cNvSpPr>
          <p:nvPr/>
        </p:nvSpPr>
        <p:spPr bwMode="auto">
          <a:xfrm>
            <a:off x="5486400" y="3581400"/>
            <a:ext cx="744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2400" b="1">
                <a:solidFill>
                  <a:srgbClr val="FF0000"/>
                </a:solidFill>
              </a:rPr>
              <a:t>Dầu</a:t>
            </a:r>
          </a:p>
        </p:txBody>
      </p:sp>
      <p:sp>
        <p:nvSpPr>
          <p:cNvPr id="14" name="Rectangle 17"/>
          <p:cNvSpPr>
            <a:spLocks noChangeArrowheads="1"/>
          </p:cNvSpPr>
          <p:nvPr/>
        </p:nvSpPr>
        <p:spPr bwMode="auto">
          <a:xfrm>
            <a:off x="7239000" y="4648200"/>
            <a:ext cx="977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50000"/>
              </a:spcBef>
            </a:pPr>
            <a:r>
              <a:rPr lang="en-US" sz="2400" b="1"/>
              <a:t>Nước</a:t>
            </a:r>
          </a:p>
        </p:txBody>
      </p:sp>
      <p:sp>
        <p:nvSpPr>
          <p:cNvPr id="15" name="Rectangle 5"/>
          <p:cNvSpPr>
            <a:spLocks noChangeArrowheads="1"/>
          </p:cNvSpPr>
          <p:nvPr/>
        </p:nvSpPr>
        <p:spPr bwMode="auto">
          <a:xfrm>
            <a:off x="0" y="228600"/>
            <a:ext cx="2819400" cy="609600"/>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r>
              <a:rPr lang="en-US" sz="4000" b="1" dirty="0">
                <a:latin typeface="Times New Roman" pitchFamily="18" charset="0"/>
                <a:cs typeface="Times New Roman" pitchFamily="18" charset="0"/>
              </a:rPr>
              <a:t>I / </a:t>
            </a:r>
            <a:r>
              <a:rPr lang="en-US" sz="4000" b="1" dirty="0" err="1" smtClean="0">
                <a:latin typeface="Times New Roman" pitchFamily="18" charset="0"/>
                <a:cs typeface="Times New Roman" pitchFamily="18" charset="0"/>
              </a:rPr>
              <a:t>Dầu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mỏ</a:t>
            </a:r>
            <a:endParaRPr lang="en-US" sz="40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500"/>
                                        <p:tgtEl>
                                          <p:spTgt spid="5"/>
                                        </p:tgtEl>
                                      </p:cBhvr>
                                    </p:animEffect>
                                  </p:childTnLst>
                                </p:cTn>
                              </p:par>
                            </p:childTnLst>
                          </p:cTn>
                        </p:par>
                        <p:par>
                          <p:cTn id="8" fill="hold">
                            <p:stCondLst>
                              <p:cond delay="500"/>
                            </p:stCondLst>
                            <p:childTnLst>
                              <p:par>
                                <p:cTn id="9" presetID="8"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amond(in)">
                                      <p:cBhvr>
                                        <p:cTn id="11" dur="500"/>
                                        <p:tgtEl>
                                          <p:spTgt spid="9"/>
                                        </p:tgtEl>
                                      </p:cBhvr>
                                    </p:animEffect>
                                  </p:childTnLst>
                                </p:cTn>
                              </p:par>
                            </p:childTnLst>
                          </p:cTn>
                        </p:par>
                        <p:par>
                          <p:cTn id="12" fill="hold">
                            <p:stCondLst>
                              <p:cond delay="1000"/>
                            </p:stCondLst>
                            <p:childTnLst>
                              <p:par>
                                <p:cTn id="13" presetID="8"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500"/>
                                        <p:tgtEl>
                                          <p:spTgt spid="6"/>
                                        </p:tgtEl>
                                      </p:cBhvr>
                                    </p:animEffect>
                                  </p:childTnLst>
                                </p:cTn>
                              </p:par>
                            </p:childTnLst>
                          </p:cTn>
                        </p:par>
                        <p:par>
                          <p:cTn id="16" fill="hold">
                            <p:stCondLst>
                              <p:cond delay="1500"/>
                            </p:stCondLst>
                            <p:childTnLst>
                              <p:par>
                                <p:cTn id="17" presetID="8" presetClass="entr" presetSubtype="16"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amond(in)">
                                      <p:cBhvr>
                                        <p:cTn id="19" dur="500"/>
                                        <p:tgtEl>
                                          <p:spTgt spid="10"/>
                                        </p:tgtEl>
                                      </p:cBhvr>
                                    </p:animEffect>
                                  </p:childTnLst>
                                </p:cTn>
                              </p:par>
                            </p:childTnLst>
                          </p:cTn>
                        </p:par>
                        <p:par>
                          <p:cTn id="20" fill="hold">
                            <p:stCondLst>
                              <p:cond delay="2000"/>
                            </p:stCondLst>
                            <p:childTnLst>
                              <p:par>
                                <p:cTn id="21" presetID="8"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amond(in)">
                                      <p:cBhvr>
                                        <p:cTn id="23" dur="500"/>
                                        <p:tgtEl>
                                          <p:spTgt spid="7"/>
                                        </p:tgtEl>
                                      </p:cBhvr>
                                    </p:animEffect>
                                  </p:childTnLst>
                                </p:cTn>
                              </p:par>
                            </p:childTnLst>
                          </p:cTn>
                        </p:par>
                        <p:par>
                          <p:cTn id="24" fill="hold">
                            <p:stCondLst>
                              <p:cond delay="2500"/>
                            </p:stCondLst>
                            <p:childTnLst>
                              <p:par>
                                <p:cTn id="25" presetID="8" presetClass="entr" presetSubtype="16"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amond(i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1219200"/>
            <a:ext cx="9144000" cy="5638800"/>
          </a:xfrm>
          <a:prstGeom prst="rect">
            <a:avLst/>
          </a:prstGeom>
          <a:extLst>
            <a:ext uri="{909E8E84-426E-40DD-AFC4-6F175D3DCCD1}">
              <a14:hiddenFill xmlns:a14="http://schemas.microsoft.com/office/drawing/2010/main">
                <a:solidFill>
                  <a:schemeClr val="hlink"/>
                </a:solidFill>
              </a14:hiddenFill>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0" cap="none" spc="0" normalizeH="0" baseline="0" noProof="0" smtClean="0">
              <a:ln>
                <a:noFill/>
              </a:ln>
              <a:solidFill>
                <a:schemeClr val="tx1"/>
              </a:solidFill>
              <a:effectLst/>
              <a:uLnTx/>
              <a:uFillTx/>
              <a:latin typeface=".VnTime"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0" cap="none" spc="0" normalizeH="0" baseline="0" noProof="0" smtClean="0">
              <a:ln>
                <a:noFill/>
              </a:ln>
              <a:solidFill>
                <a:schemeClr val="tx1"/>
              </a:solidFill>
              <a:effectLst/>
              <a:uLnTx/>
              <a:uFillTx/>
              <a:latin typeface=".VnTime"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0" cap="none" spc="0" normalizeH="0" baseline="0" noProof="0" smtClean="0">
              <a:ln>
                <a:noFill/>
              </a:ln>
              <a:solidFill>
                <a:schemeClr val="tx1"/>
              </a:solidFill>
              <a:effectLst/>
              <a:uLnTx/>
              <a:uFillTx/>
              <a:latin typeface=".VnTime"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0" cap="none" spc="0" normalizeH="0" baseline="0" noProof="0" smtClean="0">
              <a:ln>
                <a:noFill/>
              </a:ln>
              <a:solidFill>
                <a:schemeClr val="tx1"/>
              </a:solidFill>
              <a:effectLst/>
              <a:uLnTx/>
              <a:uFillTx/>
              <a:latin typeface=".VnTime"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0" cap="none" spc="0" normalizeH="0" baseline="0" noProof="0" smtClean="0">
              <a:ln>
                <a:noFill/>
              </a:ln>
              <a:solidFill>
                <a:schemeClr val="tx1"/>
              </a:solidFill>
              <a:effectLst/>
              <a:uLnTx/>
              <a:uFillTx/>
              <a:latin typeface=".VnTime"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0" cap="none" spc="0" normalizeH="0" baseline="0" noProof="0" smtClean="0">
              <a:ln>
                <a:noFill/>
              </a:ln>
              <a:solidFill>
                <a:schemeClr val="tx1"/>
              </a:solidFill>
              <a:effectLst/>
              <a:uLnTx/>
              <a:uFillTx/>
              <a:latin typeface=".VnTime"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0" cap="none" spc="0" normalizeH="0" baseline="0" noProof="0" smtClean="0">
              <a:ln>
                <a:noFill/>
              </a:ln>
              <a:solidFill>
                <a:schemeClr val="tx1"/>
              </a:solidFill>
              <a:effectLst/>
              <a:uLnTx/>
              <a:uFillTx/>
              <a:latin typeface=".VnTime"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0" cap="none" spc="0" normalizeH="0" baseline="0" noProof="0" smtClean="0">
              <a:ln>
                <a:noFill/>
              </a:ln>
              <a:solidFill>
                <a:schemeClr val="tx1"/>
              </a:solidFill>
              <a:effectLst/>
              <a:uLnTx/>
              <a:uFillTx/>
              <a:latin typeface=".VnTime"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0" cap="none" spc="0" normalizeH="0" baseline="0" noProof="0" smtClean="0">
                <a:ln>
                  <a:noFill/>
                </a:ln>
                <a:solidFill>
                  <a:schemeClr val="tx1"/>
                </a:solidFill>
                <a:effectLst/>
                <a:uLnTx/>
                <a:uFillTx/>
                <a:latin typeface=".VnTime" pitchFamily="34" charset="0"/>
                <a:ea typeface="+mn-ea"/>
                <a:cs typeface="+mn-cs"/>
              </a:rPr>
              <a:t>	</a:t>
            </a:r>
            <a:r>
              <a:rPr kumimoji="0" lang="en-US" sz="2400" b="0" i="0" u="none" strike="noStrike" kern="0" cap="none" spc="0" normalizeH="0" baseline="0" noProof="0" smtClean="0">
                <a:ln>
                  <a:noFill/>
                </a:ln>
                <a:solidFill>
                  <a:srgbClr val="FF0000"/>
                </a:solidFill>
                <a:effectLst/>
                <a:uLnTx/>
                <a:uFillTx/>
                <a:latin typeface=".VnTime" pitchFamily="34" charset="0"/>
                <a:ea typeface="+mn-ea"/>
                <a:cs typeface="+mn-cs"/>
              </a:rPr>
              <a:t>	</a:t>
            </a:r>
            <a:r>
              <a:rPr kumimoji="0" lang="vi-VN" sz="3200" b="0" i="0" u="none" strike="noStrike" kern="0" cap="none" spc="0" normalizeH="0" baseline="0" noProof="0" smtClean="0">
                <a:ln>
                  <a:noFill/>
                </a:ln>
                <a:solidFill>
                  <a:schemeClr val="tx1"/>
                </a:solidFill>
                <a:effectLst/>
                <a:uLnTx/>
                <a:uFillTx/>
                <a:latin typeface="Times New Roman" pitchFamily="18" charset="0"/>
                <a:ea typeface="+mn-ea"/>
                <a:cs typeface="Times New Roman" pitchFamily="18" charset="0"/>
              </a:rPr>
              <a:t>Muốn khai thác dầu, người ta khoan những lỗ khoan xuống lớp dầu lỏng( giếng dầu). Đầu tiên dầu tự phun lên, sau đó người ta phải bơm nước hoặc khí xuống để đẩy dầu lên. </a:t>
            </a:r>
            <a:endParaRPr kumimoji="0" lang="en-US" sz="3200" b="0" i="0" u="none" strike="noStrike" kern="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p:txBody>
      </p:sp>
      <p:pic>
        <p:nvPicPr>
          <p:cNvPr id="3" name="Picture 4" descr="Picture 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95424"/>
            <a:ext cx="86106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0" y="0"/>
            <a:ext cx="9144000" cy="609600"/>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r>
              <a:rPr lang="en-US" sz="4000" b="1" dirty="0"/>
              <a:t>I </a:t>
            </a:r>
            <a:r>
              <a:rPr lang="en-US" sz="4000" b="1" dirty="0" smtClean="0"/>
              <a:t>/</a:t>
            </a:r>
            <a:r>
              <a:rPr lang="en-US" sz="4000" b="1" dirty="0" err="1" smtClean="0">
                <a:latin typeface="Times New Roman" pitchFamily="18" charset="0"/>
                <a:cs typeface="Times New Roman" pitchFamily="18" charset="0"/>
              </a:rPr>
              <a:t>Dầu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mỏ</a:t>
            </a:r>
            <a:endParaRPr lang="en-US" sz="4000" b="1" dirty="0">
              <a:latin typeface="Times New Roman" pitchFamily="18" charset="0"/>
              <a:cs typeface="Times New Roman" pitchFamily="18" charset="0"/>
            </a:endParaRPr>
          </a:p>
        </p:txBody>
      </p:sp>
      <p:sp>
        <p:nvSpPr>
          <p:cNvPr id="5" name="Rectangle 9"/>
          <p:cNvSpPr txBox="1">
            <a:spLocks noChangeArrowheads="1"/>
          </p:cNvSpPr>
          <p:nvPr/>
        </p:nvSpPr>
        <p:spPr>
          <a:xfrm>
            <a:off x="0" y="609600"/>
            <a:ext cx="9144000" cy="762000"/>
          </a:xfrm>
          <a:prstGeom prst="rect">
            <a:avLst/>
          </a:prstGeom>
          <a:extLst>
            <a:ext uri="{909E8E84-426E-40DD-AFC4-6F175D3DCCD1}">
              <a14:hiddenFill xmlns:a14="http://schemas.microsoft.com/office/drawing/2010/main">
                <a:solidFill>
                  <a:srgbClr val="00FFFF"/>
                </a:solid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smtClean="0">
                <a:ln>
                  <a:noFill/>
                </a:ln>
                <a:solidFill>
                  <a:srgbClr val="FF0000"/>
                </a:solidFill>
                <a:effectLst/>
                <a:uLnTx/>
                <a:uFillTx/>
                <a:latin typeface="Times New Roman" pitchFamily="18" charset="0"/>
                <a:ea typeface="+mj-ea"/>
                <a:cs typeface="Times New Roman" pitchFamily="18" charset="0"/>
              </a:rPr>
              <a:t>2- Trạng thái tự nhiên, thành phần của dầu mỏ</a:t>
            </a:r>
            <a:endParaRPr kumimoji="0" lang="en-US" sz="3600" b="1" i="0" u="none" strike="noStrike" kern="0" cap="none" spc="0" normalizeH="0" baseline="0" noProof="0" dirty="0" smtClean="0">
              <a:ln>
                <a:noFill/>
              </a:ln>
              <a:solidFill>
                <a:srgbClr val="FF0000"/>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
                                            <p:txEl>
                                              <p:pRg st="8" end="8"/>
                                            </p:txEl>
                                          </p:spTgt>
                                        </p:tgtEl>
                                        <p:attrNameLst>
                                          <p:attrName>style.visibility</p:attrName>
                                        </p:attrNameLst>
                                      </p:cBhvr>
                                      <p:to>
                                        <p:strVal val="visible"/>
                                      </p:to>
                                    </p:set>
                                    <p:animEffect transition="in" filter="box(in)">
                                      <p:cBhvr>
                                        <p:cTn id="12" dur="1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314&quot;/&gt;&lt;/object&gt;&lt;object type=&quot;3&quot; unique_id=&quot;10005&quot;&gt;&lt;property id=&quot;20148&quot; value=&quot;5&quot;/&gt;&lt;property id=&quot;20300&quot; value=&quot;Slide 2&quot;/&gt;&lt;property id=&quot;20307&quot; value=&quot;302&quot;/&gt;&lt;/object&gt;&lt;object type=&quot;3&quot; unique_id=&quot;10006&quot;&gt;&lt;property id=&quot;20148&quot; value=&quot;5&quot;/&gt;&lt;property id=&quot;20300&quot; value=&quot;Slide 3 - &amp;quot;I / DÇu má&amp;quot;&quot;/&gt;&lt;property id=&quot;20307&quot; value=&quot;259&quot;/&gt;&lt;/object&gt;&lt;object type=&quot;3&quot; unique_id=&quot;10007&quot;&gt;&lt;property id=&quot;20148&quot; value=&quot;5&quot;/&gt;&lt;property id=&quot;20300&quot; value=&quot;Slide 4 - &amp;quot;2- Tr¹ng th¸i thiªn nhiªn vµ thµnh phÇn cña dÇu má&amp;quot;&quot;/&gt;&lt;property id=&quot;20307&quot; value=&quot;260&quot;/&gt;&lt;/object&gt;&lt;object type=&quot;3&quot; unique_id=&quot;10008&quot;&gt;&lt;property id=&quot;20148&quot; value=&quot;5&quot;/&gt;&lt;property id=&quot;20300&quot; value=&quot;Slide 5&quot;/&gt;&lt;property id=&quot;20307&quot; value=&quot;308&quot;/&gt;&lt;/object&gt;&lt;object type=&quot;3&quot; unique_id=&quot;10009&quot;&gt;&lt;property id=&quot;20148&quot; value=&quot;5&quot;/&gt;&lt;property id=&quot;20300&quot; value=&quot;Slide 6&quot;/&gt;&lt;property id=&quot;20307&quot; value=&quot;261&quot;/&gt;&lt;/object&gt;&lt;object type=&quot;3&quot; unique_id=&quot;10010&quot;&gt;&lt;property id=&quot;20148&quot; value=&quot;5&quot;/&gt;&lt;property id=&quot;20300&quot; value=&quot;Slide 7&quot;/&gt;&lt;property id=&quot;20307&quot; value=&quot;272&quot;/&gt;&lt;/object&gt;&lt;object type=&quot;3&quot; unique_id=&quot;10011&quot;&gt;&lt;property id=&quot;20148&quot; value=&quot;5&quot;/&gt;&lt;property id=&quot;20300&quot; value=&quot;Slide 8&quot;/&gt;&lt;property id=&quot;20307&quot; value=&quot;309&quot;/&gt;&lt;/object&gt;&lt;object type=&quot;3&quot; unique_id=&quot;10012&quot;&gt;&lt;property id=&quot;20148&quot; value=&quot;5&quot;/&gt;&lt;property id=&quot;20300&quot; value=&quot;Slide 9&quot;/&gt;&lt;property id=&quot;20307&quot; value=&quot;297&quot;/&gt;&lt;/object&gt;&lt;object type=&quot;3&quot; unique_id=&quot;10013&quot;&gt;&lt;property id=&quot;20148&quot; value=&quot;5&quot;/&gt;&lt;property id=&quot;20300&quot; value=&quot;Slide 10&quot;/&gt;&lt;property id=&quot;20307&quot; value=&quot;269&quot;/&gt;&lt;/object&gt;&lt;object type=&quot;3&quot; unique_id=&quot;10014&quot;&gt;&lt;property id=&quot;20148&quot; value=&quot;5&quot;/&gt;&lt;property id=&quot;20300&quot; value=&quot;Slide 11 - &amp;quot;               Hình ảnh thiết bị chưng cất dầu mỏ&amp;quot;&quot;/&gt;&lt;property id=&quot;20307&quot; value=&quot;292&quot;/&gt;&lt;/object&gt;&lt;object type=&quot;3&quot; unique_id=&quot;10015&quot;&gt;&lt;property id=&quot;20148&quot; value=&quot;5&quot;/&gt;&lt;property id=&quot;20300&quot; value=&quot;Slide 12&quot;/&gt;&lt;property id=&quot;20307&quot; value=&quot;304&quot;/&gt;&lt;/object&gt;&lt;object type=&quot;3&quot; unique_id=&quot;10017&quot;&gt;&lt;property id=&quot;20148&quot; value=&quot;5&quot;/&gt;&lt;property id=&quot;20300&quot; value=&quot;Slide 14&quot;/&gt;&lt;property id=&quot;20307&quot; value=&quot;285&quot;/&gt;&lt;/object&gt;&lt;object type=&quot;3&quot; unique_id=&quot;10018&quot;&gt;&lt;property id=&quot;20148&quot; value=&quot;5&quot;/&gt;&lt;property id=&quot;20300&quot; value=&quot;Slide 15&quot;/&gt;&lt;property id=&quot;20307&quot; value=&quot;295&quot;/&gt;&lt;/object&gt;&lt;object type=&quot;3&quot; unique_id=&quot;10019&quot;&gt;&lt;property id=&quot;20148&quot; value=&quot;5&quot;/&gt;&lt;property id=&quot;20300&quot; value=&quot;Slide 16 - &amp;quot;II / KhÝ thiªn nhiªn&amp;quot;&quot;/&gt;&lt;property id=&quot;20307&quot; value=&quot;264&quot;/&gt;&lt;/object&gt;&lt;object type=&quot;3&quot; unique_id=&quot;10020&quot;&gt;&lt;property id=&quot;20148&quot; value=&quot;5&quot;/&gt;&lt;property id=&quot;20300&quot; value=&quot;Slide 17&quot;/&gt;&lt;property id=&quot;20307&quot; value=&quot;293&quot;/&gt;&lt;/object&gt;&lt;object type=&quot;3&quot; unique_id=&quot;10021&quot;&gt;&lt;property id=&quot;20148&quot; value=&quot;5&quot;/&gt;&lt;property id=&quot;20300&quot; value=&quot;Slide 18 - &amp;quot;III. DẦU MỎ VÀ KHÍ THIÊN NHIÊN Ở VIỆT NAM &amp;quot;&quot;/&gt;&lt;property id=&quot;20307&quot; value=&quot;303&quot;/&gt;&lt;/object&gt;&lt;object type=&quot;3&quot; unique_id=&quot;10022&quot;&gt;&lt;property id=&quot;20148&quot; value=&quot;5&quot;/&gt;&lt;property id=&quot;20300&quot; value=&quot;Slide 19 - &amp;quot;Tàu khoan chuẩn bị cho công tác khoan thăm dò giếng khoan đầu tiên tại mỏ Bạch Hổ&amp;quot;&quot;/&gt;&lt;property id=&quot;20307&quot; value=&quot;291&quot;/&gt;&lt;/object&gt;&lt;object type=&quot;3&quot; unique_id=&quot;10023&quot;&gt;&lt;property id=&quot;20148&quot; value=&quot;5&quot;/&gt;&lt;property id=&quot;20300&quot; value=&quot;Slide 20 - &amp;quot;Gian khoan dầu Bạch Hổ&amp;quot;&quot;/&gt;&lt;property id=&quot;20307&quot; value=&quot;299&quot;/&gt;&lt;/object&gt;&lt;object type=&quot;3&quot; unique_id=&quot;10024&quot;&gt;&lt;property id=&quot;20148&quot; value=&quot;5&quot;/&gt;&lt;property id=&quot;20300&quot; value=&quot;Slide 21 - &amp;quot;Dàn khoan dầu ở VN&amp;quot;&quot;/&gt;&lt;property id=&quot;20307&quot; value=&quot;300&quot;/&gt;&lt;/object&gt;&lt;object type=&quot;3&quot; unique_id=&quot;10025&quot;&gt;&lt;property id=&quot;20148&quot; value=&quot;5&quot;/&gt;&lt;property id=&quot;20300&quot; value=&quot;Slide 22 - &amp;quot;Dàn khoan dầu ở VN&amp;quot;&quot;/&gt;&lt;property id=&quot;20307&quot; value=&quot;298&quot;/&gt;&lt;/object&gt;&lt;object type=&quot;3&quot; unique_id=&quot;10026&quot;&gt;&lt;property id=&quot;20148&quot; value=&quot;5&quot;/&gt;&lt;property id=&quot;20300&quot; value=&quot;Slide 23&quot;/&gt;&lt;property id=&quot;20307&quot; value=&quot;301&quot;/&gt;&lt;/object&gt;&lt;object type=&quot;3&quot; unique_id=&quot;10027&quot;&gt;&lt;property id=&quot;20148&quot; value=&quot;5&quot;/&gt;&lt;property id=&quot;20300&quot; value=&quot;Slide 24&quot;/&gt;&lt;property id=&quot;20307&quot; value=&quot;294&quot;/&gt;&lt;/object&gt;&lt;object type=&quot;3&quot; unique_id=&quot;10028&quot;&gt;&lt;property id=&quot;20148&quot; value=&quot;5&quot;/&gt;&lt;property id=&quot;20300&quot; value=&quot;Slide 25&quot;/&gt;&lt;property id=&quot;20307&quot; value=&quot;305&quot;/&gt;&lt;/object&gt;&lt;object type=&quot;3&quot; unique_id=&quot;10029&quot;&gt;&lt;property id=&quot;20148&quot; value=&quot;5&quot;/&gt;&lt;property id=&quot;20300&quot; value=&quot;Slide 26&quot;/&gt;&lt;property id=&quot;20307&quot; value=&quot;306&quot;/&gt;&lt;/object&gt;&lt;object type=&quot;3&quot; unique_id=&quot;10030&quot;&gt;&lt;property id=&quot;20148&quot; value=&quot;5&quot;/&gt;&lt;property id=&quot;20300&quot; value=&quot;Slide 27 - &amp;quot;Phương pháp làm sạch dầu loang trên mặt biển&amp;quot;&quot;/&gt;&lt;property id=&quot;20307&quot; value=&quot;283&quot;/&gt;&lt;/object&gt;&lt;object type=&quot;3&quot; unique_id=&quot;10031&quot;&gt;&lt;property id=&quot;20148&quot; value=&quot;5&quot;/&gt;&lt;property id=&quot;20300&quot; value=&quot;Slide 28&quot;/&gt;&lt;property id=&quot;20307&quot; value=&quot;313&quot;/&gt;&lt;/object&gt;&lt;object type=&quot;3&quot; unique_id=&quot;10032&quot;&gt;&lt;property id=&quot;20148&quot; value=&quot;5&quot;/&gt;&lt;property id=&quot;20300&quot; value=&quot;Slide 29&quot;/&gt;&lt;property id=&quot;20307&quot; value=&quot;296&quot;/&gt;&lt;/object&gt;&lt;object type=&quot;3&quot; unique_id=&quot;10033&quot;&gt;&lt;property id=&quot;20148&quot; value=&quot;5&quot;/&gt;&lt;property id=&quot;20300&quot; value=&quot;Slide 30 - &amp;quot;Bài tập kiểm tra đánh giá&amp;quot;&quot;/&gt;&lt;property id=&quot;20307&quot; value=&quot;310&quot;/&gt;&lt;/object&gt;&lt;object type=&quot;3&quot; unique_id=&quot;10034&quot;&gt;&lt;property id=&quot;20148&quot; value=&quot;5&quot;/&gt;&lt;property id=&quot;20300&quot; value=&quot;Slide 31 - &amp;quot;Bài tập kiểm tra đánh giá&amp;quot;&quot;/&gt;&lt;property id=&quot;20307&quot; value=&quot;311&quot;/&gt;&lt;/object&gt;&lt;object type=&quot;3&quot; unique_id=&quot;10035&quot;&gt;&lt;property id=&quot;20148&quot; value=&quot;5&quot;/&gt;&lt;property id=&quot;20300&quot; value=&quot;Slide 32 - &amp;quot;Bài tập kiểm tra đánh giá&amp;quot;&quot;/&gt;&lt;property id=&quot;20307&quot; value=&quot;312&quot;/&gt;&lt;/object&gt;&lt;object type=&quot;3&quot; unique_id=&quot;10036&quot;&gt;&lt;property id=&quot;20148&quot; value=&quot;5&quot;/&gt;&lt;property id=&quot;20300&quot; value=&quot;Slide 33&quot;/&gt;&lt;property id=&quot;20307&quot; value=&quot;307&quot;/&gt;&lt;/object&gt;&lt;object type=&quot;3&quot; unique_id=&quot;10037&quot;&gt;&lt;property id=&quot;20148&quot; value=&quot;5&quot;/&gt;&lt;property id=&quot;20300&quot; value=&quot;Slide 34&quot;/&gt;&lt;property id=&quot;20307&quot; value=&quot;315&quot;/&gt;&lt;/object&gt;&lt;object type=&quot;3&quot; unique_id=&quot;10038&quot;&gt;&lt;property id=&quot;20148&quot; value=&quot;5&quot;/&gt;&lt;property id=&quot;20300&quot; value=&quot;Slide 35&quot;/&gt;&lt;property id=&quot;20307&quot; value=&quot;316&quot;/&gt;&lt;/object&gt;&lt;object type=&quot;3&quot; unique_id=&quot;10039&quot;&gt;&lt;property id=&quot;20148&quot; value=&quot;5&quot;/&gt;&lt;property id=&quot;20300&quot; value=&quot;Slide 36&quot;/&gt;&lt;property id=&quot;20307&quot; value=&quot;317&quot;/&gt;&lt;/object&gt;&lt;object type=&quot;3&quot; unique_id=&quot;10610&quot;&gt;&lt;property id=&quot;20148&quot; value=&quot;5&quot;/&gt;&lt;property id=&quot;20300&quot; value=&quot;Slide 13&quot;/&gt;&lt;property id=&quot;20307&quot; value=&quot;31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1,43769527,C:\Users\Administrator\Desktop\bai tam giac can\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11,981918738,F:\GA dự thi\Baì giảng Powerpoint\Tiet 50 Dau mo &amp; Khi dot-m\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nTime"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nTime"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nTime"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nTime"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3180</TotalTime>
  <Words>1688</Words>
  <Application>Microsoft Office PowerPoint</Application>
  <PresentationFormat>On-screen Show (4:3)</PresentationFormat>
  <Paragraphs>239</Paragraphs>
  <Slides>33</Slides>
  <Notes>2</Notes>
  <HiddenSlides>0</HiddenSlides>
  <MMClips>0</MMClips>
  <ScaleCrop>false</ScaleCrop>
  <HeadingPairs>
    <vt:vector size="8" baseType="variant">
      <vt:variant>
        <vt:lpstr>Theme</vt:lpstr>
      </vt:variant>
      <vt:variant>
        <vt:i4>3</vt:i4>
      </vt:variant>
      <vt:variant>
        <vt:lpstr>Embedded OLE Servers</vt:lpstr>
      </vt:variant>
      <vt:variant>
        <vt:i4>2</vt:i4>
      </vt:variant>
      <vt:variant>
        <vt:lpstr>Slide Titles</vt:lpstr>
      </vt:variant>
      <vt:variant>
        <vt:i4>33</vt:i4>
      </vt:variant>
      <vt:variant>
        <vt:lpstr>Custom Shows</vt:lpstr>
      </vt:variant>
      <vt:variant>
        <vt:i4>1</vt:i4>
      </vt:variant>
    </vt:vector>
  </HeadingPairs>
  <TitlesOfParts>
    <vt:vector size="39" baseType="lpstr">
      <vt:lpstr>Default Design</vt:lpstr>
      <vt:lpstr>1_Default Design</vt:lpstr>
      <vt:lpstr>Edge</vt:lpstr>
      <vt:lpstr>Equation</vt:lpstr>
      <vt:lpstr>Clip</vt:lpstr>
      <vt:lpstr>PowerPoint Presentation</vt:lpstr>
      <vt:lpstr>PowerPoint Presentation</vt:lpstr>
      <vt:lpstr>PowerPoint Presentation</vt:lpstr>
      <vt:lpstr>I / Dầu mỏ</vt:lpstr>
      <vt:lpstr>I / DÇu má</vt:lpstr>
      <vt:lpstr>PowerPoint Presentation</vt:lpstr>
      <vt:lpstr>PowerPoint Presentation</vt:lpstr>
      <vt:lpstr>PowerPoint Presentation</vt:lpstr>
      <vt:lpstr>PowerPoint Presentation</vt:lpstr>
      <vt:lpstr>PowerPoint Presentation</vt:lpstr>
      <vt:lpstr>PowerPoint Presentation</vt:lpstr>
      <vt:lpstr>2. Trạng thái tự nhiên, thành phần của dầu mỏ.</vt:lpstr>
      <vt:lpstr>2. Trạng thái tự nhiên, thành phần của dầu mỏ.</vt:lpstr>
      <vt:lpstr>2- Trạng thái thiên nhiên, thành phần của dầu mỏ</vt:lpstr>
      <vt:lpstr>PowerPoint Presentation</vt:lpstr>
      <vt:lpstr>PowerPoint Presentation</vt:lpstr>
      <vt:lpstr>PowerPoint Presentation</vt:lpstr>
      <vt:lpstr>PowerPoint Presentation</vt:lpstr>
      <vt:lpstr>PowerPoint Presentation</vt:lpstr>
      <vt:lpstr>               Hình ảnh thiết bị chưng cất dầu mỏ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lpstr>Custom Show 1</vt:lpstr>
    </vt:vector>
  </TitlesOfParts>
  <Company>&lt;egyptian hak&gt;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 quan s¸t nh÷ng h×nh ¶nh sau:</dc:title>
  <dc:creator>VANHAI</dc:creator>
  <cp:lastModifiedBy>Admin</cp:lastModifiedBy>
  <cp:revision>289</cp:revision>
  <dcterms:created xsi:type="dcterms:W3CDTF">2007-03-01T13:53:19Z</dcterms:created>
  <dcterms:modified xsi:type="dcterms:W3CDTF">2019-04-02T15:08:05Z</dcterms:modified>
</cp:coreProperties>
</file>