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8" r:id="rId3"/>
    <p:sldId id="263" r:id="rId4"/>
    <p:sldId id="262" r:id="rId5"/>
    <p:sldId id="264" r:id="rId6"/>
    <p:sldId id="259" r:id="rId7"/>
    <p:sldId id="260" r:id="rId8"/>
    <p:sldId id="265" r:id="rId9"/>
    <p:sldId id="261" r:id="rId10"/>
    <p:sldId id="266" r:id="rId11"/>
    <p:sldId id="267" r:id="rId12"/>
    <p:sldId id="268" r:id="rId13"/>
    <p:sldId id="278" r:id="rId14"/>
    <p:sldId id="269" r:id="rId15"/>
    <p:sldId id="279" r:id="rId16"/>
    <p:sldId id="280" r:id="rId17"/>
    <p:sldId id="270" r:id="rId18"/>
    <p:sldId id="281" r:id="rId19"/>
    <p:sldId id="271" r:id="rId20"/>
    <p:sldId id="282" r:id="rId21"/>
    <p:sldId id="272" r:id="rId22"/>
    <p:sldId id="273" r:id="rId23"/>
    <p:sldId id="274" r:id="rId24"/>
    <p:sldId id="283" r:id="rId25"/>
    <p:sldId id="275" r:id="rId26"/>
    <p:sldId id="276" r:id="rId27"/>
    <p:sldId id="277" r:id="rId28"/>
    <p:sldId id="284" r:id="rId29"/>
    <p:sldId id="296" r:id="rId30"/>
    <p:sldId id="297" r:id="rId31"/>
    <p:sldId id="285" r:id="rId32"/>
    <p:sldId id="286" r:id="rId33"/>
    <p:sldId id="287" r:id="rId34"/>
    <p:sldId id="299" r:id="rId35"/>
    <p:sldId id="301" r:id="rId36"/>
    <p:sldId id="288" r:id="rId37"/>
    <p:sldId id="302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  <a:srgbClr val="0000FF"/>
    <a:srgbClr val="FF00FF"/>
    <a:srgbClr val="FF7C80"/>
    <a:srgbClr val="FF6600"/>
    <a:srgbClr val="A50021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52" autoAdjust="0"/>
    <p:restoredTop sz="94660"/>
  </p:normalViewPr>
  <p:slideViewPr>
    <p:cSldViewPr snapToGrid="0">
      <p:cViewPr>
        <p:scale>
          <a:sx n="52" d="100"/>
          <a:sy n="52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3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5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1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9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77319-091F-40C7-9247-8C91906D4542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672F-57AF-432E-9306-B72D0E025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0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cafef.vn/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9652000" cy="769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 b="1" i="1">
              <a:solidFill>
                <a:srgbClr val="FF0000"/>
              </a:solidFill>
              <a:latin typeface="VNI-Timfani-Heavy"/>
              <a:cs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12800" y="-5181600"/>
            <a:ext cx="1727200" cy="3429000"/>
            <a:chOff x="624" y="4848"/>
            <a:chExt cx="816" cy="2160"/>
          </a:xfrm>
        </p:grpSpPr>
        <p:sp>
          <p:nvSpPr>
            <p:cNvPr id="2133" name="Oval 4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00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34" name="Freeform 5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384800" y="-5029200"/>
            <a:ext cx="1727200" cy="2743200"/>
            <a:chOff x="624" y="4848"/>
            <a:chExt cx="816" cy="2160"/>
          </a:xfrm>
        </p:grpSpPr>
        <p:sp>
          <p:nvSpPr>
            <p:cNvPr id="2131" name="Oval 7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FF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32" name="Freeform 8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8331200" y="-4800600"/>
            <a:ext cx="1727200" cy="3962400"/>
            <a:chOff x="624" y="4848"/>
            <a:chExt cx="816" cy="2160"/>
          </a:xfrm>
        </p:grpSpPr>
        <p:sp>
          <p:nvSpPr>
            <p:cNvPr id="2129" name="Oval 10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6600">
                <a:alpha val="56078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30" name="Freeform 11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908800" y="-3810000"/>
            <a:ext cx="2235200" cy="3962400"/>
            <a:chOff x="624" y="4848"/>
            <a:chExt cx="816" cy="2160"/>
          </a:xfrm>
        </p:grpSpPr>
        <p:sp>
          <p:nvSpPr>
            <p:cNvPr id="2127" name="Oval 13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FF00">
                <a:alpha val="56078"/>
              </a:srgbClr>
            </a:solidFill>
            <a:ln w="9525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28" name="Freeform 14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2032000" y="-7696200"/>
            <a:ext cx="2540000" cy="3429000"/>
            <a:chOff x="624" y="4848"/>
            <a:chExt cx="816" cy="2160"/>
          </a:xfrm>
        </p:grpSpPr>
        <p:sp>
          <p:nvSpPr>
            <p:cNvPr id="2125" name="Oval 16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26" name="Freeform 17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860800" y="-3962400"/>
            <a:ext cx="2641600" cy="3886200"/>
            <a:chOff x="624" y="4848"/>
            <a:chExt cx="816" cy="2160"/>
          </a:xfrm>
        </p:grpSpPr>
        <p:sp>
          <p:nvSpPr>
            <p:cNvPr id="2123" name="Oval 19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FF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24" name="Freeform 20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9347200" y="-7924800"/>
            <a:ext cx="2133600" cy="3200400"/>
            <a:chOff x="624" y="4848"/>
            <a:chExt cx="816" cy="2160"/>
          </a:xfrm>
        </p:grpSpPr>
        <p:sp>
          <p:nvSpPr>
            <p:cNvPr id="2121" name="Oval 22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9933FF">
                <a:alpha val="67058"/>
              </a:srgbClr>
            </a:solidFill>
            <a:ln w="9525">
              <a:solidFill>
                <a:srgbClr val="99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22" name="Freeform 23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-203200" y="-8001000"/>
            <a:ext cx="2438400" cy="3429000"/>
            <a:chOff x="624" y="4848"/>
            <a:chExt cx="816" cy="2160"/>
          </a:xfrm>
        </p:grpSpPr>
        <p:sp>
          <p:nvSpPr>
            <p:cNvPr id="2119" name="Oval 25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6600">
                <a:alpha val="72156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20" name="Freeform 26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416800" y="-8305800"/>
            <a:ext cx="1930400" cy="2819400"/>
            <a:chOff x="624" y="4848"/>
            <a:chExt cx="816" cy="2160"/>
          </a:xfrm>
        </p:grpSpPr>
        <p:sp>
          <p:nvSpPr>
            <p:cNvPr id="2117" name="Oval 28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18" name="Freeform 29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10160000" y="-4343400"/>
            <a:ext cx="1930400" cy="3657600"/>
            <a:chOff x="624" y="4848"/>
            <a:chExt cx="816" cy="2160"/>
          </a:xfrm>
        </p:grpSpPr>
        <p:sp>
          <p:nvSpPr>
            <p:cNvPr id="2115" name="Oval 31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FF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16" name="Freeform 32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9042400" y="-5867400"/>
            <a:ext cx="1422400" cy="2819400"/>
            <a:chOff x="624" y="4848"/>
            <a:chExt cx="816" cy="2160"/>
          </a:xfrm>
        </p:grpSpPr>
        <p:sp>
          <p:nvSpPr>
            <p:cNvPr id="2113" name="Oval 34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14" name="Freeform 35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2133600" y="-5715000"/>
            <a:ext cx="2133600" cy="3200400"/>
            <a:chOff x="624" y="4848"/>
            <a:chExt cx="816" cy="2160"/>
          </a:xfrm>
        </p:grpSpPr>
        <p:sp>
          <p:nvSpPr>
            <p:cNvPr id="2111" name="Oval 37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9933FF">
                <a:alpha val="67058"/>
              </a:srgbClr>
            </a:solidFill>
            <a:ln w="9525">
              <a:solidFill>
                <a:srgbClr val="99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12" name="Freeform 38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641600" y="-3733800"/>
            <a:ext cx="1828800" cy="3124200"/>
            <a:chOff x="624" y="4848"/>
            <a:chExt cx="816" cy="2160"/>
          </a:xfrm>
        </p:grpSpPr>
        <p:sp>
          <p:nvSpPr>
            <p:cNvPr id="2109" name="Oval 40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FF00">
                <a:alpha val="56078"/>
              </a:srgbClr>
            </a:solidFill>
            <a:ln w="9525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10" name="Freeform 41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6807200" y="-4724400"/>
            <a:ext cx="2438400" cy="3429000"/>
            <a:chOff x="624" y="4848"/>
            <a:chExt cx="816" cy="2160"/>
          </a:xfrm>
        </p:grpSpPr>
        <p:sp>
          <p:nvSpPr>
            <p:cNvPr id="2107" name="Oval 43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08" name="Freeform 44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10464800" y="-6705600"/>
            <a:ext cx="2438400" cy="3962400"/>
            <a:chOff x="624" y="4848"/>
            <a:chExt cx="816" cy="2160"/>
          </a:xfrm>
        </p:grpSpPr>
        <p:sp>
          <p:nvSpPr>
            <p:cNvPr id="2105" name="Oval 46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99CC">
                <a:alpha val="54901"/>
              </a:srgbClr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06" name="Freeform 47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-609600" y="-4876800"/>
            <a:ext cx="2438400" cy="4800600"/>
            <a:chOff x="624" y="4848"/>
            <a:chExt cx="816" cy="2160"/>
          </a:xfrm>
        </p:grpSpPr>
        <p:sp>
          <p:nvSpPr>
            <p:cNvPr id="2103" name="Oval 49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04" name="Freeform 50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1"/>
          <p:cNvGrpSpPr>
            <a:grpSpLocks/>
          </p:cNvGrpSpPr>
          <p:nvPr/>
        </p:nvGrpSpPr>
        <p:grpSpPr bwMode="auto">
          <a:xfrm>
            <a:off x="-914400" y="-7010400"/>
            <a:ext cx="2133600" cy="3124200"/>
            <a:chOff x="624" y="4848"/>
            <a:chExt cx="816" cy="2160"/>
          </a:xfrm>
        </p:grpSpPr>
        <p:sp>
          <p:nvSpPr>
            <p:cNvPr id="2101" name="Oval 52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66">
                <a:alpha val="56862"/>
              </a:srgb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02" name="Freeform 53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"/>
          <p:cNvGrpSpPr>
            <a:grpSpLocks/>
          </p:cNvGrpSpPr>
          <p:nvPr/>
        </p:nvGrpSpPr>
        <p:grpSpPr bwMode="auto">
          <a:xfrm>
            <a:off x="6908800" y="-6858000"/>
            <a:ext cx="2133600" cy="5334000"/>
            <a:chOff x="624" y="4848"/>
            <a:chExt cx="816" cy="2160"/>
          </a:xfrm>
        </p:grpSpPr>
        <p:sp>
          <p:nvSpPr>
            <p:cNvPr id="2099" name="Oval 55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9933FF">
                <a:alpha val="67058"/>
              </a:srgbClr>
            </a:solidFill>
            <a:ln w="9525">
              <a:solidFill>
                <a:srgbClr val="99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00" name="Freeform 56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57"/>
          <p:cNvGrpSpPr>
            <a:grpSpLocks/>
          </p:cNvGrpSpPr>
          <p:nvPr/>
        </p:nvGrpSpPr>
        <p:grpSpPr bwMode="auto">
          <a:xfrm>
            <a:off x="4064000" y="-6400800"/>
            <a:ext cx="2235200" cy="3505200"/>
            <a:chOff x="624" y="4848"/>
            <a:chExt cx="816" cy="2160"/>
          </a:xfrm>
        </p:grpSpPr>
        <p:sp>
          <p:nvSpPr>
            <p:cNvPr id="2097" name="Oval 58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98" name="Freeform 59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60"/>
          <p:cNvGrpSpPr>
            <a:grpSpLocks/>
          </p:cNvGrpSpPr>
          <p:nvPr/>
        </p:nvGrpSpPr>
        <p:grpSpPr bwMode="auto">
          <a:xfrm>
            <a:off x="1117600" y="-3733800"/>
            <a:ext cx="2743200" cy="3657600"/>
            <a:chOff x="624" y="4848"/>
            <a:chExt cx="816" cy="2160"/>
          </a:xfrm>
        </p:grpSpPr>
        <p:sp>
          <p:nvSpPr>
            <p:cNvPr id="2095" name="Oval 61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66">
                <a:alpha val="56862"/>
              </a:srgb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96" name="Freeform 62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63"/>
          <p:cNvGrpSpPr>
            <a:grpSpLocks/>
          </p:cNvGrpSpPr>
          <p:nvPr/>
        </p:nvGrpSpPr>
        <p:grpSpPr bwMode="auto">
          <a:xfrm>
            <a:off x="4775200" y="-8001000"/>
            <a:ext cx="2438400" cy="4114800"/>
            <a:chOff x="624" y="4848"/>
            <a:chExt cx="816" cy="2160"/>
          </a:xfrm>
        </p:grpSpPr>
        <p:sp>
          <p:nvSpPr>
            <p:cNvPr id="2093" name="Oval 64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6600">
                <a:alpha val="72156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94" name="Freeform 65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66"/>
          <p:cNvGrpSpPr>
            <a:grpSpLocks/>
          </p:cNvGrpSpPr>
          <p:nvPr/>
        </p:nvGrpSpPr>
        <p:grpSpPr bwMode="auto">
          <a:xfrm>
            <a:off x="3860800" y="-6248400"/>
            <a:ext cx="1219200" cy="2209800"/>
            <a:chOff x="624" y="4848"/>
            <a:chExt cx="816" cy="2160"/>
          </a:xfrm>
        </p:grpSpPr>
        <p:sp>
          <p:nvSpPr>
            <p:cNvPr id="2091" name="Oval 67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92" name="Freeform 68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69"/>
          <p:cNvGrpSpPr>
            <a:grpSpLocks/>
          </p:cNvGrpSpPr>
          <p:nvPr/>
        </p:nvGrpSpPr>
        <p:grpSpPr bwMode="auto">
          <a:xfrm>
            <a:off x="7010400" y="-2895600"/>
            <a:ext cx="1016000" cy="2057400"/>
            <a:chOff x="624" y="4848"/>
            <a:chExt cx="816" cy="2160"/>
          </a:xfrm>
        </p:grpSpPr>
        <p:sp>
          <p:nvSpPr>
            <p:cNvPr id="2089" name="Oval 70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90" name="Freeform 71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72"/>
          <p:cNvGrpSpPr>
            <a:grpSpLocks/>
          </p:cNvGrpSpPr>
          <p:nvPr/>
        </p:nvGrpSpPr>
        <p:grpSpPr bwMode="auto">
          <a:xfrm>
            <a:off x="2336800" y="-2362200"/>
            <a:ext cx="1016000" cy="1600200"/>
            <a:chOff x="624" y="4848"/>
            <a:chExt cx="816" cy="2160"/>
          </a:xfrm>
        </p:grpSpPr>
        <p:sp>
          <p:nvSpPr>
            <p:cNvPr id="2087" name="Oval 73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66">
                <a:alpha val="56862"/>
              </a:srgb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88" name="Freeform 74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123" name="Text Box 75"/>
          <p:cNvSpPr txBox="1">
            <a:spLocks noChangeArrowheads="1"/>
          </p:cNvSpPr>
          <p:nvPr/>
        </p:nvSpPr>
        <p:spPr bwMode="auto">
          <a:xfrm>
            <a:off x="406400" y="381000"/>
            <a:ext cx="11379200" cy="1631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FF0000"/>
                </a:solidFill>
                <a:cs typeface="Arial" pitchFamily="34" charset="0"/>
              </a:rPr>
              <a:t>TRƯỜNG THCS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FF0000"/>
                </a:solidFill>
                <a:cs typeface="Arial" pitchFamily="34" charset="0"/>
              </a:rPr>
              <a:t>Địa</a:t>
            </a:r>
            <a:r>
              <a:rPr lang="en-US" sz="40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cs typeface="Arial" pitchFamily="34" charset="0"/>
              </a:rPr>
              <a:t>lí</a:t>
            </a:r>
            <a:r>
              <a:rPr lang="en-US" sz="4000" b="1" i="1" dirty="0">
                <a:solidFill>
                  <a:srgbClr val="FF0000"/>
                </a:solidFill>
                <a:cs typeface="Arial" pitchFamily="34" charset="0"/>
              </a:rPr>
              <a:t> 9</a:t>
            </a:r>
            <a:endParaRPr lang="en-US" sz="3200" b="1" i="1" dirty="0">
              <a:solidFill>
                <a:srgbClr val="FF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130124" name="Text Box 76"/>
          <p:cNvSpPr txBox="1">
            <a:spLocks noChangeArrowheads="1"/>
          </p:cNvSpPr>
          <p:nvPr/>
        </p:nvSpPr>
        <p:spPr bwMode="auto">
          <a:xfrm>
            <a:off x="0" y="2362200"/>
            <a:ext cx="12192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sz="6600">
              <a:solidFill>
                <a:srgbClr val="FF3300"/>
              </a:solidFill>
              <a:latin typeface="VNI-Fato"/>
              <a:cs typeface="Arial" pitchFamily="34" charset="0"/>
            </a:endParaRPr>
          </a:p>
        </p:txBody>
      </p:sp>
      <p:sp>
        <p:nvSpPr>
          <p:cNvPr id="2077" name="WordArt 78"/>
          <p:cNvSpPr>
            <a:spLocks noChangeArrowheads="1" noChangeShapeType="1" noTextEdit="1"/>
          </p:cNvSpPr>
          <p:nvPr/>
        </p:nvSpPr>
        <p:spPr bwMode="auto">
          <a:xfrm>
            <a:off x="2844800" y="2209800"/>
            <a:ext cx="6807200" cy="464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00FFFF">
                    <a:alpha val="70195"/>
                  </a:srgbClr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78" name="WordArt 79"/>
          <p:cNvSpPr>
            <a:spLocks noChangeArrowheads="1" noChangeShapeType="1" noTextEdit="1"/>
          </p:cNvSpPr>
          <p:nvPr/>
        </p:nvSpPr>
        <p:spPr bwMode="auto">
          <a:xfrm>
            <a:off x="3657600" y="3048000"/>
            <a:ext cx="6096000" cy="30480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3439897"/>
              </a:avLst>
            </a:prstTxWarp>
          </a:bodyPr>
          <a:lstStyle/>
          <a:p>
            <a:pPr algn="ctr"/>
            <a:endParaRPr lang="en-US" sz="12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079" name="Group 80"/>
          <p:cNvGrpSpPr>
            <a:grpSpLocks/>
          </p:cNvGrpSpPr>
          <p:nvPr/>
        </p:nvGrpSpPr>
        <p:grpSpPr bwMode="auto">
          <a:xfrm>
            <a:off x="5384800" y="3505200"/>
            <a:ext cx="2438400" cy="2438400"/>
            <a:chOff x="397" y="0"/>
            <a:chExt cx="1680" cy="2112"/>
          </a:xfrm>
        </p:grpSpPr>
        <p:pic>
          <p:nvPicPr>
            <p:cNvPr id="2083" name="Picture 81" descr="Logo-BG&amp;DD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200"/>
              <a:ext cx="770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84" name="Group 82"/>
            <p:cNvGrpSpPr>
              <a:grpSpLocks/>
            </p:cNvGrpSpPr>
            <p:nvPr/>
          </p:nvGrpSpPr>
          <p:grpSpPr bwMode="auto">
            <a:xfrm>
              <a:off x="397" y="0"/>
              <a:ext cx="1680" cy="2112"/>
              <a:chOff x="397" y="0"/>
              <a:chExt cx="1680" cy="2112"/>
            </a:xfrm>
          </p:grpSpPr>
          <p:pic>
            <p:nvPicPr>
              <p:cNvPr id="2085" name="Picture 83" descr="hoa van trang tri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" y="1725"/>
                <a:ext cx="1680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6" name="Picture 84" descr="feu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" y="0"/>
                <a:ext cx="544" cy="1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80" name="Text Box 87"/>
          <p:cNvSpPr txBox="1">
            <a:spLocks noChangeArrowheads="1"/>
          </p:cNvSpPr>
          <p:nvPr/>
        </p:nvSpPr>
        <p:spPr bwMode="auto">
          <a:xfrm>
            <a:off x="2336800" y="2362201"/>
            <a:ext cx="7416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4400">
                <a:solidFill>
                  <a:srgbClr val="002060"/>
                </a:solidFill>
                <a:cs typeface="Times New Roman" pitchFamily="18" charset="0"/>
              </a:rPr>
              <a:t>Giáo viên :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4400">
                <a:solidFill>
                  <a:srgbClr val="002060"/>
                </a:solidFill>
                <a:cs typeface="Times New Roman" pitchFamily="18" charset="0"/>
              </a:rPr>
              <a:t>Bùi Thị Trang</a:t>
            </a:r>
          </a:p>
        </p:txBody>
      </p:sp>
      <p:pic>
        <p:nvPicPr>
          <p:cNvPr id="2081" name="Picture 88" descr="EARTH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54864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89" descr="EARTH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5410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481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5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3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3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1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2" dur="2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3" presetClass="emph" presetSubtype="0" fill="remove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3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3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1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7" descr="nong-dan-be1baa1c-lieu-tham-gia-trinh-die1bb85n-thu-hoe1baa1ch-lua-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26" y="1256661"/>
            <a:ext cx="3992242" cy="287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1" descr="thu-hoach-lua-11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" y="807583"/>
            <a:ext cx="3956705" cy="287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604" name="Text Box 28"/>
          <p:cNvSpPr txBox="1">
            <a:spLocks noChangeArrowheads="1"/>
          </p:cNvSpPr>
          <p:nvPr/>
        </p:nvSpPr>
        <p:spPr bwMode="auto">
          <a:xfrm>
            <a:off x="38813" y="4591779"/>
            <a:ext cx="12050267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ĐBSCL.       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14" y="5663371"/>
            <a:ext cx="1196465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vi-VN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im ngạch xuất khẩu gạo vùng ĐBSCL đạt gần 1 tỷ USD | Kinh doanh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75" y="1596691"/>
            <a:ext cx="3725089" cy="287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0" y="6507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571674"/>
      </p:ext>
    </p:extLst>
  </p:cSld>
  <p:clrMapOvr>
    <a:masterClrMapping/>
  </p:clrMapOvr>
  <p:transition spd="med" advTm="5481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0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604" grpId="0" animBg="1"/>
      <p:bldP spid="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ổng thông tin điện tử Trung tâm Xúc tiến Thương mại và Đầu tư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961" r="43495"/>
          <a:stretch/>
        </p:blipFill>
        <p:spPr bwMode="auto">
          <a:xfrm>
            <a:off x="329939" y="1138179"/>
            <a:ext cx="3638746" cy="31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ống lúa đạt giải gạo ngon nhất thế giới được cấp bằng bảo h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64" y="1193425"/>
            <a:ext cx="3320574" cy="304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87865" y="6306532"/>
            <a:ext cx="318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Nguồn: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://cafef.vn/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1720" y="4579985"/>
            <a:ext cx="4477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ST25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417" y="1193425"/>
            <a:ext cx="3227108" cy="2947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5271" y="4471794"/>
            <a:ext cx="339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Kỹ sư Hồ Quang Cua và bảng vàng vinh danh gạo ngon nhất thế giới. 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743" y="4579984"/>
            <a:ext cx="3355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XK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3" name="Picture 2" descr="Bài 35 : Vùng Đồng bằng sông Cửu Long | Học trực tuyế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1" y="910396"/>
            <a:ext cx="5310909" cy="528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982349" y="977774"/>
            <a:ext cx="4292867" cy="307446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ĐBSCL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5631" y="829373"/>
            <a:ext cx="10624008" cy="65044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5400000">
            <a:off x="5536082" y="-2618485"/>
            <a:ext cx="956435" cy="921941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320510" y="2469440"/>
            <a:ext cx="2168165" cy="1041857"/>
          </a:xfrm>
          <a:prstGeom prst="round2Diag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ĐKTN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4936503" y="2370457"/>
            <a:ext cx="2402264" cy="1159497"/>
          </a:xfrm>
          <a:prstGeom prst="round2Diag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ĐK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9437803" y="2436257"/>
            <a:ext cx="2121031" cy="1075040"/>
          </a:xfrm>
          <a:prstGeom prst="round2Diag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014297" y="1765166"/>
            <a:ext cx="2" cy="5652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2549" y="4038204"/>
            <a:ext cx="3733014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8566" y="4005021"/>
            <a:ext cx="3071567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SXNN,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8670" y="4038204"/>
            <a:ext cx="3842994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GTVT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239624" y="3544480"/>
            <a:ext cx="329936" cy="493724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6033147" y="3544480"/>
            <a:ext cx="329936" cy="493724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0294071" y="3544480"/>
            <a:ext cx="329936" cy="493724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33" y="2436257"/>
            <a:ext cx="1631430" cy="108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206" y="1187777"/>
            <a:ext cx="114252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3200" b="1" dirty="0" smtClean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54%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(2018).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85" y="4814583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3852" y="5802273"/>
            <a:ext cx="60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2140" y="1931001"/>
            <a:ext cx="47699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ĐBSCL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 descr="book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405" y="4179832"/>
            <a:ext cx="1942040" cy="129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scontent.fvca1-2.fna.fbcdn.net/v/t1.0-9/38488653_2245593945683707_1964620471865442304_n.png?_nc_cat=100&amp;_nc_sid=6e5ad9&amp;_nc_oc=AQmXqIJZcd-uqGX84iin94yPW8G9dI_nxMQi9llikCq1p-pwWQH2L9BbSZIIGyfQkYU&amp;_nc_ht=scontent.fvca1-2.fna&amp;oh=aeed91a05e89446f4aa4542dd9e725f2&amp;oe=5ECD53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98" y="931453"/>
            <a:ext cx="6143625" cy="45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ợ quýt hồng khổng lồ ở miền Tây ngày Tết - Kinh doanh - ZINGNEWS.V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00" y="3891776"/>
            <a:ext cx="2007220" cy="15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71230"/>
      </p:ext>
    </p:extLst>
  </p:cSld>
  <p:clrMapOvr>
    <a:masterClrMapping/>
  </p:clrMapOvr>
  <p:transition spd="slow" advTm="107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754" y="1277983"/>
            <a:ext cx="11425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3200" b="1" dirty="0" smtClean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87" y="2316396"/>
            <a:ext cx="2677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2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3" name="Picture 2" descr="Kỹ thuật chăn nuôi vịt thả đồng cho hiệu quả kinh tế cao - Báo A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35" y="1173958"/>
            <a:ext cx="3917820" cy="26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ĐBSCL: Giá heo tại nhiều tỉnh giảm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ĐBSCL: Giá heo tại nhiều tỉnh giảm mạ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03616"/>
            <a:ext cx="3667008" cy="263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BSCL: Ngành chăn nuôi phát triển khá ổn định | TIN TỨC NÔ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53" y="1011006"/>
            <a:ext cx="3954512" cy="27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307975" y="3843444"/>
            <a:ext cx="3817856" cy="2335155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82" y="4472412"/>
            <a:ext cx="6297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754" y="1277983"/>
            <a:ext cx="1142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b="1" dirty="0" smtClean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010" y="2232090"/>
            <a:ext cx="267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2154" y="2885782"/>
            <a:ext cx="6260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  <p:pic>
        <p:nvPicPr>
          <p:cNvPr id="7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727" y="3470557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6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4" name="Picture 8" descr="Bài 36. Vùng Đồng Bằng Sông Cửu Long (tiếp the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56" y="994017"/>
            <a:ext cx="4915104" cy="54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" y="994017"/>
            <a:ext cx="4240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7397" y="1123818"/>
            <a:ext cx="3800764" cy="508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2870167" y="2216788"/>
            <a:ext cx="2904015" cy="91098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49993" y="2216788"/>
            <a:ext cx="3209140" cy="247534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21383" y="1645619"/>
            <a:ext cx="205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0436" y="1087956"/>
            <a:ext cx="61904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LTTP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Elbow Connector 19"/>
          <p:cNvCxnSpPr/>
          <p:nvPr/>
        </p:nvCxnSpPr>
        <p:spPr>
          <a:xfrm>
            <a:off x="2776654" y="3864827"/>
            <a:ext cx="3006999" cy="1596889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67773" y="5600450"/>
            <a:ext cx="193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31664" y="5169562"/>
            <a:ext cx="5897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KT-XH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VĂN NGHỆ: Các tỉnh miền T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7" y="2216788"/>
            <a:ext cx="3353666" cy="235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TextBox 2047"/>
          <p:cNvSpPr txBox="1"/>
          <p:nvPr/>
        </p:nvSpPr>
        <p:spPr>
          <a:xfrm>
            <a:off x="149334" y="5058274"/>
            <a:ext cx="3916889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Átlat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VN,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7402-56DC-443F-9C16-E5336FCB2BC3}" type="slidenum">
              <a:rPr lang="en-US" smtClean="0"/>
              <a:t>2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-243500" y="67756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</p:spTree>
    <p:extLst>
      <p:ext uri="{BB962C8B-B14F-4D97-AF65-F5344CB8AC3E}">
        <p14:creationId xmlns:p14="http://schemas.microsoft.com/office/powerpoint/2010/main" val="24633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2" grpId="0"/>
      <p:bldP spid="23" grpId="0"/>
      <p:bldP spid="20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423208"/>
              </p:ext>
            </p:extLst>
          </p:nvPr>
        </p:nvGraphicFramePr>
        <p:xfrm>
          <a:off x="85548" y="1557812"/>
          <a:ext cx="11532870" cy="381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189">
                  <a:extLst>
                    <a:ext uri="{9D8B030D-6E8A-4147-A177-3AD203B41FA5}">
                      <a16:colId xmlns:a16="http://schemas.microsoft.com/office/drawing/2014/main" xmlns="" val="1953744314"/>
                    </a:ext>
                  </a:extLst>
                </a:gridCol>
                <a:gridCol w="3966210">
                  <a:extLst>
                    <a:ext uri="{9D8B030D-6E8A-4147-A177-3AD203B41FA5}">
                      <a16:colId xmlns:a16="http://schemas.microsoft.com/office/drawing/2014/main" xmlns="" val="4104308628"/>
                    </a:ext>
                  </a:extLst>
                </a:gridCol>
                <a:gridCol w="3760471">
                  <a:extLst>
                    <a:ext uri="{9D8B030D-6E8A-4147-A177-3AD203B41FA5}">
                      <a16:colId xmlns:a16="http://schemas.microsoft.com/office/drawing/2014/main" xmlns="" val="3224642244"/>
                    </a:ext>
                  </a:extLst>
                </a:gridCol>
              </a:tblGrid>
              <a:tr h="952641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1194473"/>
                  </a:ext>
                </a:extLst>
              </a:tr>
              <a:tr h="95264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ĐBSCL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796,0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0486876"/>
                  </a:ext>
                </a:extLst>
              </a:tr>
              <a:tr h="952641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1106,8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9367929"/>
                  </a:ext>
                </a:extLst>
              </a:tr>
              <a:tr h="952641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71,9 %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56,2%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01772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548" y="603705"/>
            <a:ext cx="10104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48" y="5368376"/>
            <a:ext cx="11974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ĐBSCL so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8080" y="6322483"/>
            <a:ext cx="443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22858" y="5589270"/>
            <a:ext cx="8766810" cy="733213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3076" name="Picture 4" descr="Lý thuyết Atlat Địa lí Việt Nam trang 20 - Lâm nghiệp và thủy sản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8" t="2617" r="-301" b="-717"/>
          <a:stretch/>
        </p:blipFill>
        <p:spPr bwMode="auto">
          <a:xfrm>
            <a:off x="171021" y="734847"/>
            <a:ext cx="4327088" cy="61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1843" y="1090297"/>
            <a:ext cx="6225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VN/20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SGK/130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25425" y="3146549"/>
            <a:ext cx="572655" cy="637309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81843" y="4557154"/>
            <a:ext cx="587257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480" y="1040199"/>
            <a:ext cx="628996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ĐBSCL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Bài 36. Vùng Đồng Bằng Sông Cửu Long (tiếp the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9" y="1040199"/>
            <a:ext cx="4915104" cy="54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>
            <a:off x="8429277" y="2262161"/>
            <a:ext cx="406400" cy="619585"/>
          </a:xfrm>
          <a:prstGeom prst="downArrow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2510" y="3371273"/>
            <a:ext cx="6439934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39" y="2191777"/>
            <a:ext cx="1322797" cy="88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5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4098" name="Picture 2" descr="Hơn 500 người tham gia phát động trồng rừng ngập mặn ở ĐBSC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6" y="950912"/>
            <a:ext cx="4978400" cy="30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ơn 500 người tham gia phát động trồng rừng ngập mặn ở ĐBSCL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950911"/>
            <a:ext cx="4687217" cy="30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5746" y="4027055"/>
            <a:ext cx="818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ĐBSCL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8691" y="4692503"/>
            <a:ext cx="11582400" cy="167178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→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754" y="1277983"/>
            <a:ext cx="1142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b="1" dirty="0" smtClean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010" y="2232090"/>
            <a:ext cx="267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010" y="2716505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010" y="3457903"/>
            <a:ext cx="10938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198" y="4924430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9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620" y="138037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620" y="2028741"/>
            <a:ext cx="34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Bài 36. Vùng Đồng Bằng Sông Cửu Long (tiếp the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51" y="1316788"/>
            <a:ext cx="4689775" cy="51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0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6146" name="Picture 2" descr="Trả lời câu hỏi 3 Bài 36 Trang 131 SGK Địa lí lớp 9 - BAIVIET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9" y="768505"/>
            <a:ext cx="7437863" cy="44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7917365" y="1291579"/>
            <a:ext cx="4137103" cy="3367669"/>
          </a:xfrm>
          <a:prstGeom prst="cloud">
            <a:avLst/>
          </a:prstGeom>
          <a:solidFill>
            <a:schemeClr val="accent2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LTTP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78420" y="5452946"/>
            <a:ext cx="9210907" cy="10036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ĐBSCL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LTTP.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7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3" name="Picture 8" descr="Bài 36. Vùng Đồng Bằng Sông Cửu Long (tiếp the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9" y="1040199"/>
            <a:ext cx="4915104" cy="54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921298" y="694474"/>
            <a:ext cx="4672361" cy="3066587"/>
          </a:xfrm>
          <a:prstGeom prst="cloud">
            <a:avLst/>
          </a:prstGeom>
          <a:solidFill>
            <a:schemeClr val="accent5">
              <a:lumMod val="50000"/>
            </a:schemeClr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LTTP.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5249" y="3851830"/>
            <a:ext cx="6627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LTTP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VD: Long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Tre,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3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18434" name="Picture 2" descr="Phát triển thủy sản vùng ĐBSCL: Phát triển công nghiệp chế biế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90" y="1088219"/>
            <a:ext cx="3901328" cy="27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ông ty Cổ phần Chế biến Thực phẩm Xuất khẩu Miền Tây – Westfoo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7" y="720436"/>
            <a:ext cx="3372716" cy="286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NTO - Ba nhà máy chế biến gạo lớn nhất ĐBSCL đi vào hoạt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45" y="1257815"/>
            <a:ext cx="3827436" cy="27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5708" y="4320818"/>
            <a:ext cx="10991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LTTP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SX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647" y="4566858"/>
            <a:ext cx="1173162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SX NN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620" y="138037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620" y="2028741"/>
            <a:ext cx="34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620" y="2613516"/>
            <a:ext cx="10400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20% GDP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89" y="4797686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6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0" y="99903"/>
            <a:ext cx="5977604" cy="729673"/>
          </a:xfrm>
          <a:prstGeom prst="round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ĐB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(P1)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Brace 5"/>
          <p:cNvSpPr/>
          <p:nvPr/>
        </p:nvSpPr>
        <p:spPr>
          <a:xfrm rot="5400000">
            <a:off x="5929745" y="-3272284"/>
            <a:ext cx="526473" cy="89223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655" y="1526313"/>
            <a:ext cx="3777672" cy="145285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LÍ, GIỚI HẠN LÃNH THỔ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92981" y="1096987"/>
            <a:ext cx="0" cy="396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568744" y="1493821"/>
            <a:ext cx="3423961" cy="147451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ĐKTN - TNTN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811491" y="1493821"/>
            <a:ext cx="3297382" cy="145285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ĐẶC ĐIỂM DÂN CƯ XÃ HỘI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817" y="3641405"/>
            <a:ext cx="3038762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5846" y="3602182"/>
            <a:ext cx="5626627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28730" y="3602182"/>
            <a:ext cx="2780143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551707" y="3087223"/>
            <a:ext cx="350982" cy="554182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865088" y="3061487"/>
            <a:ext cx="350982" cy="554182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0460182" y="3061487"/>
            <a:ext cx="350982" cy="554182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620" y="138037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620" y="2028741"/>
            <a:ext cx="34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488" y="2644464"/>
            <a:ext cx="394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Bài 36. Vùng Đồng Bằng Sông Cửu Long (tiếp the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56" y="1174105"/>
            <a:ext cx="4890498" cy="541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17410" name="Picture 2" descr="Nếu ngừng xuất khẩu gạo, đại diện lãnh đạo 13 tỉnh ĐBSCL và 20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7" y="2313300"/>
            <a:ext cx="4026132" cy="35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Tôm đông lạnh để được bao lâu? +10 Cách bảo quản tôm đông lạ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199" y="2313301"/>
            <a:ext cx="3628801" cy="35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ơ hội kiếm tiền của rau quả tinh ch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13" y="2313301"/>
            <a:ext cx="4210302" cy="35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634" y="1226502"/>
            <a:ext cx="1141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XK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049" y="714954"/>
            <a:ext cx="565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pic>
        <p:nvPicPr>
          <p:cNvPr id="16386" name="Picture 2" descr="Cần Thơ vào top thành phố có kênh rạch đẹp nhất thế giớ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" y="1457689"/>
            <a:ext cx="3858323" cy="27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049" y="714954"/>
            <a:ext cx="565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Cần Thơ nằm trong danh sách 10 thành phố có kênh rạch đẹp nhất thế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53" y="1479787"/>
            <a:ext cx="3936382" cy="27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Khám phá &quot; 7 Chợ Nổi Miền Tây - Văn hóa sông nước Miền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035" y="1435590"/>
            <a:ext cx="3986560" cy="27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7513" y="4263839"/>
            <a:ext cx="664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965" y="5241073"/>
            <a:ext cx="11853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GTVT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49" y="714954"/>
            <a:ext cx="565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Kinh nghiệm du lịch miệt vườn miền Tây chi tiết nhất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90" y="1394603"/>
            <a:ext cx="3580084" cy="306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Đảo ngọc Phú Quốc 4N3Đ – Sky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91" y="1394603"/>
            <a:ext cx="4148797" cy="306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ần Thơ: Khai thác mỏ vàng du lịch nông nghiệp - Tổng cục Du l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6" y="1349423"/>
            <a:ext cx="3591235" cy="306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90" y="4456155"/>
            <a:ext cx="121361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05" y="1541729"/>
            <a:ext cx="394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805" y="2144567"/>
            <a:ext cx="11574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2002),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trogn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011" y="4663031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1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620" y="138037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620" y="2028741"/>
            <a:ext cx="34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488" y="2644464"/>
            <a:ext cx="394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008" y="3385331"/>
            <a:ext cx="609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âu hỏi phụ trang 177 SGK Địa lí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11" y="1625785"/>
            <a:ext cx="64960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507"/>
            <a:ext cx="1027521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764" y="817257"/>
            <a:ext cx="609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âu hỏi phụ trang 177 SGK Địa lí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55" y="1246414"/>
            <a:ext cx="5910146" cy="405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434899" y="1340477"/>
            <a:ext cx="3969834" cy="2400129"/>
          </a:xfrm>
          <a:prstGeom prst="cloud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419816" y="3821766"/>
            <a:ext cx="379142" cy="43489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6764" y="4337824"/>
            <a:ext cx="5430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497" y="5597622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7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43500" y="67756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13383" y="664954"/>
            <a:ext cx="4064000" cy="64661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 NỘI DUNG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Brace 5"/>
          <p:cNvSpPr/>
          <p:nvPr/>
        </p:nvSpPr>
        <p:spPr>
          <a:xfrm rot="5400000">
            <a:off x="6133900" y="-2244710"/>
            <a:ext cx="422967" cy="781396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3202" y="1958174"/>
            <a:ext cx="4858327" cy="135774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70618" y="1925848"/>
            <a:ext cx="4516582" cy="147313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202" y="3962253"/>
            <a:ext cx="65544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LTTP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GTVT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7405" y="4068325"/>
            <a:ext cx="49845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219093" y="3375465"/>
            <a:ext cx="219307" cy="430889"/>
          </a:xfrm>
          <a:prstGeom prst="downArrow">
            <a:avLst/>
          </a:prstGeom>
          <a:solidFill>
            <a:srgbClr val="7030A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9489688" y="3479180"/>
            <a:ext cx="210014" cy="483073"/>
          </a:xfrm>
          <a:prstGeom prst="downArrow">
            <a:avLst/>
          </a:prstGeom>
          <a:solidFill>
            <a:srgbClr val="7030A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24421" y="3031997"/>
            <a:ext cx="5285678" cy="2520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38.</a:t>
            </a:r>
          </a:p>
        </p:txBody>
      </p:sp>
    </p:spTree>
    <p:extLst>
      <p:ext uri="{BB962C8B-B14F-4D97-AF65-F5344CB8AC3E}">
        <p14:creationId xmlns:p14="http://schemas.microsoft.com/office/powerpoint/2010/main" val="86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43500" y="67756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13383" y="664954"/>
            <a:ext cx="4064000" cy="64661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Brace 5"/>
          <p:cNvSpPr/>
          <p:nvPr/>
        </p:nvSpPr>
        <p:spPr>
          <a:xfrm rot="5400000">
            <a:off x="6133900" y="-2244710"/>
            <a:ext cx="422967" cy="781396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3202" y="1958174"/>
            <a:ext cx="4858327" cy="135774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70618" y="1925848"/>
            <a:ext cx="4516582" cy="147313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3447" y="3939043"/>
            <a:ext cx="1475096" cy="209665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8513" y="3939042"/>
            <a:ext cx="1458082" cy="2096655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40958" y="3939042"/>
            <a:ext cx="1426192" cy="209665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50771" y="3398981"/>
            <a:ext cx="163629" cy="470375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2740866" y="3398980"/>
            <a:ext cx="163629" cy="470375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659066" y="3398980"/>
            <a:ext cx="163629" cy="470375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43500" y="67756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008" y="793568"/>
            <a:ext cx="698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PHÁT TRIỂN KINH TẾ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806" y="1290767"/>
            <a:ext cx="253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6145" y="1813987"/>
            <a:ext cx="1958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09850" y="2163848"/>
            <a:ext cx="4692073" cy="3049675"/>
          </a:xfrm>
          <a:prstGeom prst="cloud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13523"/>
            <a:ext cx="6987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ĐBSCL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ài 35 : Vùng Đồng bằng sông Cửu Long | Học trực tuyế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91" y="1487912"/>
            <a:ext cx="5310909" cy="528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0302" y="1491055"/>
            <a:ext cx="10176842" cy="762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ĐBSCL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2002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28667"/>
              </p:ext>
            </p:extLst>
          </p:nvPr>
        </p:nvGraphicFramePr>
        <p:xfrm>
          <a:off x="191917" y="2560379"/>
          <a:ext cx="1088642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48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48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63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024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2002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ĐBSCL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ĐB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SCL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ha)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3834,8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7504,3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4107,4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7570,4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tấn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17,7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09345" y="6396335"/>
            <a:ext cx="438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kê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302" y="5134904"/>
            <a:ext cx="10728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%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ĐBSCL so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2018.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6507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012" y="731428"/>
            <a:ext cx="2837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32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57807" y="62890"/>
            <a:ext cx="8892287" cy="762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ĐB SCL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2002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63644"/>
              </p:ext>
            </p:extLst>
          </p:nvPr>
        </p:nvGraphicFramePr>
        <p:xfrm>
          <a:off x="73572" y="909001"/>
          <a:ext cx="10573406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62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6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6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66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477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2868"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2002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86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ĐBSCL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ĐB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SCL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86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ha)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3834,8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7504,3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4107,4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7570,4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86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tấn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17,7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29395" y="6432753"/>
            <a:ext cx="353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kê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635083"/>
              </p:ext>
            </p:extLst>
          </p:nvPr>
        </p:nvGraphicFramePr>
        <p:xfrm>
          <a:off x="249355" y="3975043"/>
          <a:ext cx="10573407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44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44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4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ĐBSCL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54,3%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55,6 %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0414" y="5614538"/>
            <a:ext cx="11771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1383,4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kg/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516,4 kg/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2,7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(2018).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3572" y="909001"/>
            <a:ext cx="3741683" cy="1036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9355" y="1292454"/>
            <a:ext cx="189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7000" y="978217"/>
            <a:ext cx="168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25" y="3238191"/>
            <a:ext cx="1117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ở ĐBSCL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 (%)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0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ướng dẫn sử dụng Atlat địa lí Việt Nam trang “Lúa” (tr. 19) – ÔN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 bwMode="auto">
          <a:xfrm>
            <a:off x="0" y="715669"/>
            <a:ext cx="3368842" cy="614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03017" y="4497819"/>
            <a:ext cx="7056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ĐBSCL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3548" y="1540065"/>
            <a:ext cx="73057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ĐBSCL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ĐBSCL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243500" y="67756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</p:spTree>
    <p:extLst>
      <p:ext uri="{BB962C8B-B14F-4D97-AF65-F5344CB8AC3E}">
        <p14:creationId xmlns:p14="http://schemas.microsoft.com/office/powerpoint/2010/main" val="27758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6507"/>
            <a:ext cx="10778836" cy="59719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CỬU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(P2)</a:t>
            </a:r>
          </a:p>
        </p:txBody>
      </p:sp>
      <p:sp>
        <p:nvSpPr>
          <p:cNvPr id="3" name="Cloud 2"/>
          <p:cNvSpPr/>
          <p:nvPr/>
        </p:nvSpPr>
        <p:spPr>
          <a:xfrm>
            <a:off x="5863472" y="904973"/>
            <a:ext cx="5099901" cy="3035431"/>
          </a:xfrm>
          <a:prstGeom prst="cloud">
            <a:avLst/>
          </a:prstGeom>
          <a:solidFill>
            <a:srgbClr val="002060"/>
          </a:solidFill>
          <a:ln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 /19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SGK/129,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412360" y="4160284"/>
            <a:ext cx="452487" cy="5467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0028" y="4707039"/>
            <a:ext cx="6177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ướng dẫn sử dụng Atlat địa lí Việt Nam trang “Lúa” (tr. 19) – ÔN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 bwMode="auto">
          <a:xfrm>
            <a:off x="167269" y="603705"/>
            <a:ext cx="3368842" cy="614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6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9.5|23.9|3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2452</Words>
  <Application>Microsoft Office PowerPoint</Application>
  <PresentationFormat>Custom</PresentationFormat>
  <Paragraphs>264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Banh Bao</cp:lastModifiedBy>
  <cp:revision>107</cp:revision>
  <dcterms:created xsi:type="dcterms:W3CDTF">2020-04-23T14:12:36Z</dcterms:created>
  <dcterms:modified xsi:type="dcterms:W3CDTF">2021-02-19T23:42:02Z</dcterms:modified>
</cp:coreProperties>
</file>