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6" r:id="rId2"/>
    <p:sldId id="280" r:id="rId3"/>
    <p:sldId id="258" r:id="rId4"/>
    <p:sldId id="295" r:id="rId5"/>
    <p:sldId id="294" r:id="rId6"/>
    <p:sldId id="292" r:id="rId7"/>
    <p:sldId id="289" r:id="rId8"/>
    <p:sldId id="290" r:id="rId9"/>
    <p:sldId id="291" r:id="rId10"/>
    <p:sldId id="283" r:id="rId11"/>
    <p:sldId id="274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9"/>
    <p:penClr>
      <a:srgbClr val="00FF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FFFF66"/>
    <a:srgbClr val="FF3399"/>
    <a:srgbClr val="0099FF"/>
    <a:srgbClr val="99FF66"/>
    <a:srgbClr val="FF9933"/>
    <a:srgbClr val="FF66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48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image" Target="../media/image27.emf"/><Relationship Id="rId7" Type="http://schemas.openxmlformats.org/officeDocument/2006/relationships/image" Target="../media/image31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6" Type="http://schemas.openxmlformats.org/officeDocument/2006/relationships/image" Target="../media/image30.emf"/><Relationship Id="rId5" Type="http://schemas.openxmlformats.org/officeDocument/2006/relationships/image" Target="../media/image29.emf"/><Relationship Id="rId4" Type="http://schemas.openxmlformats.org/officeDocument/2006/relationships/image" Target="../media/image28.emf"/><Relationship Id="rId9" Type="http://schemas.openxmlformats.org/officeDocument/2006/relationships/image" Target="../media/image3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153 w 21600"/>
                <a:gd name="T1" fmla="*/ 0 h 21231"/>
                <a:gd name="T2" fmla="*/ 831 w 21600"/>
                <a:gd name="T3" fmla="*/ 526 h 21231"/>
                <a:gd name="T4" fmla="*/ 0 w 21600"/>
                <a:gd name="T5" fmla="*/ 526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269B9-4DB1-405F-BC48-9F8EE962A9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2723249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7286-5600-41EC-AEBF-DBAC47DB52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482075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CCA76-BE36-4B59-AC84-7CA28C24CA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89895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F41-5D47-4130-B9F5-7E60B3F07C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874364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096E9-1EAE-4672-B8DE-2172955C9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83767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15266-01E9-4227-9C58-554357726B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12933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3B01F-8699-4C9E-AE2C-282F806E8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9128584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0642A-86D4-4B9E-912D-A48D27E0A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305525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5A580-A62E-49AB-8F6D-39223D1A2D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917572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8610B-0B9C-4098-A3F9-B4B3DF9885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775250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A5659-E8B0-4863-A1A7-F4202DC0C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761481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1299 w 21600"/>
                <a:gd name="T3" fmla="*/ 861 h 21600"/>
                <a:gd name="T4" fmla="*/ 0 w 21600"/>
                <a:gd name="T5" fmla="*/ 86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6BA0F06-9B00-4DC1-AEA3-02EF39457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emf"/><Relationship Id="rId4" Type="http://schemas.openxmlformats.org/officeDocument/2006/relationships/image" Target="../media/image11.e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0.emf"/><Relationship Id="rId18" Type="http://schemas.openxmlformats.org/officeDocument/2006/relationships/oleObject" Target="../embeddings/oleObject23.bin"/><Relationship Id="rId3" Type="http://schemas.openxmlformats.org/officeDocument/2006/relationships/audio" Target="../media/audio1.wav"/><Relationship Id="rId7" Type="http://schemas.openxmlformats.org/officeDocument/2006/relationships/image" Target="../media/image17.e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2.e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2.bin"/><Relationship Id="rId20" Type="http://schemas.openxmlformats.org/officeDocument/2006/relationships/image" Target="../media/image24.gi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emf"/><Relationship Id="rId5" Type="http://schemas.openxmlformats.org/officeDocument/2006/relationships/image" Target="../media/image16.emf"/><Relationship Id="rId15" Type="http://schemas.openxmlformats.org/officeDocument/2006/relationships/image" Target="../media/image21.e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3.e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emf"/><Relationship Id="rId1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e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e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1.emf"/><Relationship Id="rId20" Type="http://schemas.openxmlformats.org/officeDocument/2006/relationships/image" Target="../media/image33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e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e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e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3789040"/>
            <a:ext cx="9144000" cy="1628775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6000" b="1" dirty="0" smtClean="0"/>
              <a:t>ĐIỂM. ĐƯỜNG THẲNG</a:t>
            </a:r>
            <a:r>
              <a:rPr lang="en-US" altLang="en-US" sz="4000" b="1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3607" y="692696"/>
            <a:ext cx="3841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FF00"/>
                </a:solidFill>
              </a:rPr>
              <a:t>Trường</a:t>
            </a:r>
            <a:r>
              <a:rPr lang="en-US" dirty="0" smtClean="0">
                <a:solidFill>
                  <a:srgbClr val="00FF00"/>
                </a:solidFill>
              </a:rPr>
              <a:t> THCS Long </a:t>
            </a:r>
            <a:r>
              <a:rPr lang="en-US" dirty="0" err="1" smtClean="0">
                <a:solidFill>
                  <a:srgbClr val="00FF00"/>
                </a:solidFill>
              </a:rPr>
              <a:t>Biên</a:t>
            </a:r>
            <a:endParaRPr lang="en-US" dirty="0" smtClean="0">
              <a:solidFill>
                <a:srgbClr val="00FF00"/>
              </a:solidFill>
            </a:endParaRPr>
          </a:p>
          <a:p>
            <a:r>
              <a:rPr lang="en-US" dirty="0" smtClean="0">
                <a:solidFill>
                  <a:srgbClr val="00FF00"/>
                </a:solidFill>
              </a:rPr>
              <a:t>     </a:t>
            </a:r>
            <a:r>
              <a:rPr lang="en-US" sz="1800" dirty="0" err="1" smtClean="0">
                <a:solidFill>
                  <a:srgbClr val="00FF00"/>
                </a:solidFill>
              </a:rPr>
              <a:t>Năm</a:t>
            </a:r>
            <a:r>
              <a:rPr lang="en-US" sz="1800" dirty="0" smtClean="0">
                <a:solidFill>
                  <a:srgbClr val="00FF00"/>
                </a:solidFill>
              </a:rPr>
              <a:t> </a:t>
            </a:r>
            <a:r>
              <a:rPr lang="en-US" sz="1800" dirty="0" err="1" smtClean="0">
                <a:solidFill>
                  <a:srgbClr val="00FF00"/>
                </a:solidFill>
              </a:rPr>
              <a:t>học</a:t>
            </a:r>
            <a:r>
              <a:rPr lang="en-US" sz="1800" dirty="0" smtClean="0">
                <a:solidFill>
                  <a:srgbClr val="00FF00"/>
                </a:solidFill>
              </a:rPr>
              <a:t> 2020 - 2021</a:t>
            </a:r>
            <a:endParaRPr lang="en-US" sz="1800" dirty="0">
              <a:solidFill>
                <a:srgbClr val="00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2120" y="747153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GV: </a:t>
            </a:r>
            <a:r>
              <a:rPr lang="en-US" dirty="0" err="1" smtClean="0"/>
              <a:t>Bùi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336600"/>
            </a:gs>
            <a:gs pos="100000">
              <a:srgbClr val="3333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COLORPI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3375"/>
            <a:ext cx="71913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8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895850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 cap="sq">
                  <a:solidFill>
                    <a:srgbClr val="800080"/>
                  </a:solidFill>
                  <a:round/>
                  <a:headEnd type="none" w="sm" len="sm"/>
                  <a:tailEnd type="none" w="sm" len="sm"/>
                </a:ln>
                <a:solidFill>
                  <a:srgbClr val="CC99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  <a:endParaRPr lang="en-US" sz="3600" b="1" kern="10">
              <a:ln w="12700" cap="sq">
                <a:solidFill>
                  <a:srgbClr val="800080"/>
                </a:solidFill>
                <a:round/>
                <a:headEnd type="none" w="sm" len="sm"/>
                <a:tailEnd type="none" w="sm" len="sm"/>
              </a:ln>
              <a:solidFill>
                <a:srgbClr val="CC99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403350" y="1484313"/>
            <a:ext cx="9144000" cy="20621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Soạn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1, 3, 5 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sách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333399"/>
            </a:gs>
            <a:gs pos="50000">
              <a:srgbClr val="336600"/>
            </a:gs>
            <a:gs pos="100000">
              <a:srgbClr val="3333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187450" y="1843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pic>
        <p:nvPicPr>
          <p:cNvPr id="13315" name="Picture 10" descr="B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96938"/>
            <a:ext cx="8964612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1" descr="G_ANI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15888"/>
            <a:ext cx="6492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179388" y="1193800"/>
            <a:ext cx="27225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tabLst>
                <a:tab pos="180975" algn="l"/>
                <a:tab pos="539750" algn="l"/>
              </a:tabLst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Cho h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ì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 v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ẽ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2916238" y="989013"/>
            <a:ext cx="6048375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tabLst>
                <a:tab pos="180975" algn="l"/>
                <a:tab pos="539750" algn="l"/>
              </a:tabLst>
              <a:defRPr/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a)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ể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ê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 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á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th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ẳ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á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 A, B, C, D.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kh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o?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o? Ghi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ế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 q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ủa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ằ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ý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hi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ệ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u.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 v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 không đi qua các điểm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nào?</a:t>
            </a:r>
          </a:p>
          <a:p>
            <a:pPr algn="just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E thu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và không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thuộc 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nào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Ghi kết qủa bằng ký hiệu.</a:t>
            </a:r>
          </a:p>
        </p:txBody>
      </p:sp>
      <p:sp>
        <p:nvSpPr>
          <p:cNvPr id="47157" name="Line 53"/>
          <p:cNvSpPr>
            <a:spLocks noChangeShapeType="1"/>
          </p:cNvSpPr>
          <p:nvPr/>
        </p:nvSpPr>
        <p:spPr bwMode="auto">
          <a:xfrm flipV="1">
            <a:off x="323850" y="2203450"/>
            <a:ext cx="2160588" cy="2376488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58" name="Line 54"/>
          <p:cNvSpPr>
            <a:spLocks noChangeShapeType="1"/>
          </p:cNvSpPr>
          <p:nvPr/>
        </p:nvSpPr>
        <p:spPr bwMode="auto">
          <a:xfrm>
            <a:off x="900113" y="2058988"/>
            <a:ext cx="1800225" cy="34575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59" name="Line 55"/>
          <p:cNvSpPr>
            <a:spLocks noChangeShapeType="1"/>
          </p:cNvSpPr>
          <p:nvPr/>
        </p:nvSpPr>
        <p:spPr bwMode="auto">
          <a:xfrm>
            <a:off x="468313" y="2563813"/>
            <a:ext cx="2519362" cy="16557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60" name="Line 56"/>
          <p:cNvSpPr>
            <a:spLocks noChangeShapeType="1"/>
          </p:cNvSpPr>
          <p:nvPr/>
        </p:nvSpPr>
        <p:spPr bwMode="auto">
          <a:xfrm flipV="1">
            <a:off x="0" y="3830638"/>
            <a:ext cx="2916238" cy="4318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61" name="Text Box 57"/>
          <p:cNvSpPr txBox="1">
            <a:spLocks noChangeArrowheads="1"/>
          </p:cNvSpPr>
          <p:nvPr/>
        </p:nvSpPr>
        <p:spPr bwMode="auto">
          <a:xfrm>
            <a:off x="101600" y="383063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</a:p>
        </p:txBody>
      </p:sp>
      <p:sp>
        <p:nvSpPr>
          <p:cNvPr id="47162" name="Text Box 58"/>
          <p:cNvSpPr txBox="1">
            <a:spLocks noChangeArrowheads="1"/>
          </p:cNvSpPr>
          <p:nvPr/>
        </p:nvSpPr>
        <p:spPr bwMode="auto">
          <a:xfrm>
            <a:off x="555625" y="23558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</a:p>
        </p:txBody>
      </p:sp>
      <p:sp>
        <p:nvSpPr>
          <p:cNvPr id="47163" name="Text Box 59"/>
          <p:cNvSpPr txBox="1">
            <a:spLocks noChangeArrowheads="1"/>
          </p:cNvSpPr>
          <p:nvPr/>
        </p:nvSpPr>
        <p:spPr bwMode="auto">
          <a:xfrm>
            <a:off x="1042988" y="2044700"/>
            <a:ext cx="296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</a:p>
        </p:txBody>
      </p:sp>
      <p:sp>
        <p:nvSpPr>
          <p:cNvPr id="47164" name="Text Box 60"/>
          <p:cNvSpPr txBox="1">
            <a:spLocks noChangeArrowheads="1"/>
          </p:cNvSpPr>
          <p:nvPr/>
        </p:nvSpPr>
        <p:spPr bwMode="auto">
          <a:xfrm>
            <a:off x="2427288" y="21748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</a:p>
        </p:txBody>
      </p:sp>
      <p:sp>
        <p:nvSpPr>
          <p:cNvPr id="47165" name="Text Box 61"/>
          <p:cNvSpPr txBox="1">
            <a:spLocks noChangeArrowheads="1"/>
          </p:cNvSpPr>
          <p:nvPr/>
        </p:nvSpPr>
        <p:spPr bwMode="auto">
          <a:xfrm>
            <a:off x="965200" y="30749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</a:p>
        </p:txBody>
      </p:sp>
      <p:sp>
        <p:nvSpPr>
          <p:cNvPr id="47166" name="Text Box 62"/>
          <p:cNvSpPr txBox="1">
            <a:spLocks noChangeArrowheads="1"/>
          </p:cNvSpPr>
          <p:nvPr/>
        </p:nvSpPr>
        <p:spPr bwMode="auto">
          <a:xfrm>
            <a:off x="611188" y="4156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</a:p>
        </p:txBody>
      </p:sp>
      <p:sp>
        <p:nvSpPr>
          <p:cNvPr id="47168" name="Oval 64"/>
          <p:cNvSpPr>
            <a:spLocks noChangeArrowheads="1"/>
          </p:cNvSpPr>
          <p:nvPr/>
        </p:nvSpPr>
        <p:spPr bwMode="auto">
          <a:xfrm>
            <a:off x="684213" y="4103688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7170" name="Oval 66"/>
          <p:cNvSpPr>
            <a:spLocks noChangeArrowheads="1"/>
          </p:cNvSpPr>
          <p:nvPr/>
        </p:nvSpPr>
        <p:spPr bwMode="auto">
          <a:xfrm>
            <a:off x="2257425" y="4699000"/>
            <a:ext cx="7302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7171" name="Oval 67"/>
          <p:cNvSpPr>
            <a:spLocks noChangeArrowheads="1"/>
          </p:cNvSpPr>
          <p:nvPr/>
        </p:nvSpPr>
        <p:spPr bwMode="auto">
          <a:xfrm>
            <a:off x="1474788" y="321151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7172" name="Oval 68"/>
          <p:cNvSpPr>
            <a:spLocks noChangeArrowheads="1"/>
          </p:cNvSpPr>
          <p:nvPr/>
        </p:nvSpPr>
        <p:spPr bwMode="auto">
          <a:xfrm>
            <a:off x="1835150" y="3932238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7173" name="Oval 69"/>
          <p:cNvSpPr>
            <a:spLocks noChangeArrowheads="1"/>
          </p:cNvSpPr>
          <p:nvPr/>
        </p:nvSpPr>
        <p:spPr bwMode="auto">
          <a:xfrm>
            <a:off x="2484438" y="385921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47174" name="Text Box 70"/>
          <p:cNvSpPr txBox="1">
            <a:spLocks noChangeArrowheads="1"/>
          </p:cNvSpPr>
          <p:nvPr/>
        </p:nvSpPr>
        <p:spPr bwMode="auto">
          <a:xfrm>
            <a:off x="1600200" y="39687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</a:p>
        </p:txBody>
      </p:sp>
      <p:sp>
        <p:nvSpPr>
          <p:cNvPr id="47175" name="Text Box 71"/>
          <p:cNvSpPr txBox="1">
            <a:spLocks noChangeArrowheads="1"/>
          </p:cNvSpPr>
          <p:nvPr/>
        </p:nvSpPr>
        <p:spPr bwMode="auto">
          <a:xfrm>
            <a:off x="2306638" y="38671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</a:p>
        </p:txBody>
      </p:sp>
      <p:sp>
        <p:nvSpPr>
          <p:cNvPr id="47176" name="Text Box 72"/>
          <p:cNvSpPr txBox="1">
            <a:spLocks noChangeArrowheads="1"/>
          </p:cNvSpPr>
          <p:nvPr/>
        </p:nvSpPr>
        <p:spPr bwMode="auto">
          <a:xfrm>
            <a:off x="1763713" y="4732338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</a:t>
            </a:r>
          </a:p>
        </p:txBody>
      </p:sp>
      <p:sp>
        <p:nvSpPr>
          <p:cNvPr id="13337" name="WordArt 75"/>
          <p:cNvSpPr>
            <a:spLocks noChangeArrowheads="1" noChangeShapeType="1" noTextEdit="1"/>
          </p:cNvSpPr>
          <p:nvPr/>
        </p:nvSpPr>
        <p:spPr bwMode="auto">
          <a:xfrm>
            <a:off x="2339975" y="44450"/>
            <a:ext cx="489585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 cap="sq">
                  <a:solidFill>
                    <a:srgbClr val="800080"/>
                  </a:solidFill>
                  <a:round/>
                  <a:headEnd type="none" w="sm" len="sm"/>
                  <a:tailEnd type="none" w="sm" len="sm"/>
                </a:ln>
                <a:solidFill>
                  <a:srgbClr val="CC99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  <a:endParaRPr lang="en-US" sz="3600" b="1" kern="10">
              <a:ln w="12700" cap="sq">
                <a:solidFill>
                  <a:srgbClr val="800080"/>
                </a:solidFill>
                <a:round/>
                <a:headEnd type="none" w="sm" len="sm"/>
                <a:tailEnd type="none" w="sm" len="sm"/>
              </a:ln>
              <a:solidFill>
                <a:srgbClr val="CC99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45" grpId="0"/>
      <p:bldP spid="47156" grpId="0"/>
      <p:bldP spid="47157" grpId="0" animBg="1"/>
      <p:bldP spid="47158" grpId="0" animBg="1"/>
      <p:bldP spid="47159" grpId="0" animBg="1"/>
      <p:bldP spid="47160" grpId="0" animBg="1"/>
      <p:bldP spid="47161" grpId="0"/>
      <p:bldP spid="47162" grpId="0"/>
      <p:bldP spid="47163" grpId="0"/>
      <p:bldP spid="47164" grpId="0"/>
      <p:bldP spid="47165" grpId="0"/>
      <p:bldP spid="47166" grpId="0"/>
      <p:bldP spid="47168" grpId="0" animBg="1"/>
      <p:bldP spid="47170" grpId="0" animBg="1"/>
      <p:bldP spid="47171" grpId="0" animBg="1"/>
      <p:bldP spid="47172" grpId="0" animBg="1"/>
      <p:bldP spid="47173" grpId="0" animBg="1"/>
      <p:bldP spid="47174" grpId="0"/>
      <p:bldP spid="47175" grpId="0"/>
      <p:bldP spid="471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6699"/>
            </a:gs>
            <a:gs pos="100000">
              <a:srgbClr val="0099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61" name="Rectangle 53"/>
          <p:cNvSpPr>
            <a:spLocks noChangeArrowheads="1"/>
          </p:cNvSpPr>
          <p:nvPr/>
        </p:nvSpPr>
        <p:spPr bwMode="auto">
          <a:xfrm>
            <a:off x="250825" y="188913"/>
            <a:ext cx="1949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 </a:t>
            </a:r>
            <a:r>
              <a:rPr lang="en-US" sz="36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</a:t>
            </a:r>
            <a:r>
              <a:rPr lang="en-US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  <a:r>
              <a:rPr lang="en-US" sz="36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68662" name="Rectangle 54"/>
          <p:cNvSpPr>
            <a:spLocks noChangeArrowheads="1"/>
          </p:cNvSpPr>
          <p:nvPr/>
        </p:nvSpPr>
        <p:spPr bwMode="auto">
          <a:xfrm>
            <a:off x="212725" y="908050"/>
            <a:ext cx="89312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Dấu chấm nhỏ trên trang giấy là hình ảnh cuả điểm.</a:t>
            </a:r>
          </a:p>
        </p:txBody>
      </p:sp>
      <p:sp>
        <p:nvSpPr>
          <p:cNvPr id="68663" name="Rectangle 55"/>
          <p:cNvSpPr>
            <a:spLocks noChangeArrowheads="1"/>
          </p:cNvSpPr>
          <p:nvPr/>
        </p:nvSpPr>
        <p:spPr bwMode="auto">
          <a:xfrm>
            <a:off x="179388" y="836613"/>
            <a:ext cx="896461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Dùng các chữ cái in hoa A, B, C,... để đặt tên cho điểm.</a:t>
            </a:r>
          </a:p>
        </p:txBody>
      </p:sp>
      <p:sp>
        <p:nvSpPr>
          <p:cNvPr id="68664" name="Rectangle 56"/>
          <p:cNvSpPr>
            <a:spLocks noChangeArrowheads="1"/>
          </p:cNvSpPr>
          <p:nvPr/>
        </p:nvSpPr>
        <p:spPr bwMode="auto">
          <a:xfrm>
            <a:off x="0" y="3860800"/>
            <a:ext cx="8964613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Bất cứ hình nào cũng là một tập hợp các điểm.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Một điểm cũng là một hình.</a:t>
            </a:r>
          </a:p>
        </p:txBody>
      </p:sp>
      <p:sp>
        <p:nvSpPr>
          <p:cNvPr id="68665" name="Text Box 57"/>
          <p:cNvSpPr txBox="1">
            <a:spLocks noChangeArrowheads="1"/>
          </p:cNvSpPr>
          <p:nvPr/>
        </p:nvSpPr>
        <p:spPr bwMode="auto">
          <a:xfrm>
            <a:off x="6264275" y="2254250"/>
            <a:ext cx="7429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A</a:t>
            </a:r>
          </a:p>
        </p:txBody>
      </p:sp>
      <p:sp>
        <p:nvSpPr>
          <p:cNvPr id="68666" name="Text Box 58"/>
          <p:cNvSpPr txBox="1">
            <a:spLocks noChangeArrowheads="1"/>
          </p:cNvSpPr>
          <p:nvPr/>
        </p:nvSpPr>
        <p:spPr bwMode="auto">
          <a:xfrm>
            <a:off x="7199313" y="2327275"/>
            <a:ext cx="7175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B</a:t>
            </a:r>
          </a:p>
        </p:txBody>
      </p:sp>
      <p:sp>
        <p:nvSpPr>
          <p:cNvPr id="68667" name="Text Box 59"/>
          <p:cNvSpPr txBox="1">
            <a:spLocks noChangeArrowheads="1"/>
          </p:cNvSpPr>
          <p:nvPr/>
        </p:nvSpPr>
        <p:spPr bwMode="auto">
          <a:xfrm>
            <a:off x="6551613" y="2901950"/>
            <a:ext cx="10731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C. D</a:t>
            </a:r>
          </a:p>
        </p:txBody>
      </p:sp>
      <p:sp>
        <p:nvSpPr>
          <p:cNvPr id="68670" name="Rectangle 62"/>
          <p:cNvSpPr>
            <a:spLocks noChangeArrowheads="1"/>
          </p:cNvSpPr>
          <p:nvPr/>
        </p:nvSpPr>
        <p:spPr bwMode="auto">
          <a:xfrm>
            <a:off x="179388" y="1989138"/>
            <a:ext cx="51752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Hai điểm A, B phân biệt</a:t>
            </a:r>
          </a:p>
          <a:p>
            <a:pPr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</a:p>
        </p:txBody>
      </p:sp>
      <p:sp>
        <p:nvSpPr>
          <p:cNvPr id="68671" name="Rectangle 63"/>
          <p:cNvSpPr>
            <a:spLocks noChangeArrowheads="1"/>
          </p:cNvSpPr>
          <p:nvPr/>
        </p:nvSpPr>
        <p:spPr bwMode="auto">
          <a:xfrm>
            <a:off x="250825" y="2924175"/>
            <a:ext cx="4921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tabLst>
                <a:tab pos="180975" algn="l"/>
                <a:tab pos="539750" algn="l"/>
              </a:tabLs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Điểm C, D trùng nhau.</a:t>
            </a:r>
          </a:p>
        </p:txBody>
      </p:sp>
      <p:sp>
        <p:nvSpPr>
          <p:cNvPr id="68672" name="Rectangle 64"/>
          <p:cNvSpPr>
            <a:spLocks noChangeArrowheads="1"/>
          </p:cNvSpPr>
          <p:nvPr/>
        </p:nvSpPr>
        <p:spPr bwMode="auto">
          <a:xfrm>
            <a:off x="179388" y="3357563"/>
            <a:ext cx="44656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6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2. Đường thẳng:</a:t>
            </a:r>
            <a:r>
              <a:rPr lang="en-US" sz="36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68673" name="Rectangle 65"/>
          <p:cNvSpPr>
            <a:spLocks noChangeArrowheads="1"/>
          </p:cNvSpPr>
          <p:nvPr/>
        </p:nvSpPr>
        <p:spPr bwMode="auto">
          <a:xfrm>
            <a:off x="179388" y="3967163"/>
            <a:ext cx="86407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 Vạch thẳng vẽ theo mép thước cho hình ảnh một đường thẳng.</a:t>
            </a:r>
          </a:p>
        </p:txBody>
      </p:sp>
      <p:sp>
        <p:nvSpPr>
          <p:cNvPr id="68674" name="Rectangle 66"/>
          <p:cNvSpPr>
            <a:spLocks noChangeArrowheads="1"/>
          </p:cNvSpPr>
          <p:nvPr/>
        </p:nvSpPr>
        <p:spPr bwMode="auto">
          <a:xfrm>
            <a:off x="152400" y="3994150"/>
            <a:ext cx="90281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 Đường thẳng không bị giới hạn về hai phía. </a:t>
            </a:r>
          </a:p>
        </p:txBody>
      </p:sp>
      <p:sp>
        <p:nvSpPr>
          <p:cNvPr id="68675" name="Rectangle 67"/>
          <p:cNvSpPr>
            <a:spLocks noChangeArrowheads="1"/>
          </p:cNvSpPr>
          <p:nvPr/>
        </p:nvSpPr>
        <p:spPr bwMode="auto">
          <a:xfrm>
            <a:off x="179388" y="3967163"/>
            <a:ext cx="89106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Dùng các chữ cái thường để đặt tên cho các </a:t>
            </a:r>
          </a:p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 .Ví dụ : đường thẳng </a:t>
            </a:r>
            <a:r>
              <a:rPr lang="en-US" sz="3200">
                <a:latin typeface="Times New Roman" pitchFamily="18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a, b, c,...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2527300" y="4868863"/>
            <a:ext cx="4205288" cy="1584325"/>
            <a:chOff x="1872" y="1457"/>
            <a:chExt cx="2880" cy="1074"/>
          </a:xfrm>
        </p:grpSpPr>
        <p:sp>
          <p:nvSpPr>
            <p:cNvPr id="4112" name="Line 69"/>
            <p:cNvSpPr>
              <a:spLocks noChangeShapeType="1"/>
            </p:cNvSpPr>
            <p:nvPr/>
          </p:nvSpPr>
          <p:spPr bwMode="auto">
            <a:xfrm flipV="1">
              <a:off x="1872" y="1811"/>
              <a:ext cx="1728" cy="43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70"/>
            <p:cNvSpPr>
              <a:spLocks noChangeShapeType="1"/>
            </p:cNvSpPr>
            <p:nvPr/>
          </p:nvSpPr>
          <p:spPr bwMode="auto">
            <a:xfrm>
              <a:off x="3024" y="2243"/>
              <a:ext cx="1728" cy="28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Text Box 71"/>
            <p:cNvSpPr txBox="1">
              <a:spLocks noChangeArrowheads="1"/>
            </p:cNvSpPr>
            <p:nvPr/>
          </p:nvSpPr>
          <p:spPr bwMode="auto">
            <a:xfrm>
              <a:off x="2952" y="1457"/>
              <a:ext cx="435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US" sz="29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en-US" sz="4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8680" name="Text Box 72"/>
            <p:cNvSpPr txBox="1">
              <a:spLocks noChangeArrowheads="1"/>
            </p:cNvSpPr>
            <p:nvPr/>
          </p:nvSpPr>
          <p:spPr bwMode="auto">
            <a:xfrm>
              <a:off x="4152" y="2039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US" sz="29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</a:t>
              </a:r>
              <a:endParaRPr lang="en-US" sz="4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86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86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62" grpId="0"/>
      <p:bldP spid="68663" grpId="0"/>
      <p:bldP spid="68664" grpId="0"/>
      <p:bldP spid="68665" grpId="0"/>
      <p:bldP spid="68666" grpId="0"/>
      <p:bldP spid="68667" grpId="0"/>
      <p:bldP spid="68670" grpId="0"/>
      <p:bldP spid="68671" grpId="0"/>
      <p:bldP spid="68672" grpId="0"/>
      <p:bldP spid="68673" grpId="0"/>
      <p:bldP spid="68674" grpId="0"/>
      <p:bldP spid="686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99"/>
            </a:gs>
            <a:gs pos="100000">
              <a:srgbClr val="0099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69"/>
          <p:cNvSpPr txBox="1">
            <a:spLocks noChangeArrowheads="1"/>
          </p:cNvSpPr>
          <p:nvPr/>
        </p:nvSpPr>
        <p:spPr bwMode="auto">
          <a:xfrm>
            <a:off x="898525" y="2276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0900" name="Rectangle 1204"/>
          <p:cNvSpPr>
            <a:spLocks noChangeArrowheads="1"/>
          </p:cNvSpPr>
          <p:nvPr/>
        </p:nvSpPr>
        <p:spPr bwMode="auto">
          <a:xfrm>
            <a:off x="185738" y="104775"/>
            <a:ext cx="8026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sz="36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 Điểm thuộc đường thẳng, điểm không</a:t>
            </a:r>
          </a:p>
          <a:p>
            <a:pPr eaLnBrk="1" hangingPunct="1">
              <a:defRPr/>
            </a:pPr>
            <a:r>
              <a:rPr lang="en-US" sz="3600" b="1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thuộc đường thẳng:</a:t>
            </a:r>
            <a:r>
              <a:rPr lang="en-US" sz="360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grpSp>
        <p:nvGrpSpPr>
          <p:cNvPr id="5124" name="Group 1233"/>
          <p:cNvGrpSpPr>
            <a:grpSpLocks/>
          </p:cNvGrpSpPr>
          <p:nvPr/>
        </p:nvGrpSpPr>
        <p:grpSpPr bwMode="auto">
          <a:xfrm>
            <a:off x="2124075" y="1196975"/>
            <a:ext cx="3743325" cy="1111250"/>
            <a:chOff x="1338" y="754"/>
            <a:chExt cx="2358" cy="700"/>
          </a:xfrm>
        </p:grpSpPr>
        <p:sp>
          <p:nvSpPr>
            <p:cNvPr id="5153" name="Line 1212"/>
            <p:cNvSpPr>
              <a:spLocks noChangeShapeType="1"/>
            </p:cNvSpPr>
            <p:nvPr/>
          </p:nvSpPr>
          <p:spPr bwMode="auto">
            <a:xfrm flipV="1">
              <a:off x="1480" y="754"/>
              <a:ext cx="1849" cy="68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9" name="Text Box 1213"/>
            <p:cNvSpPr txBox="1">
              <a:spLocks noChangeArrowheads="1"/>
            </p:cNvSpPr>
            <p:nvPr/>
          </p:nvSpPr>
          <p:spPr bwMode="auto">
            <a:xfrm>
              <a:off x="1338" y="1093"/>
              <a:ext cx="56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US" sz="29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10" name="Text Box 1214"/>
            <p:cNvSpPr txBox="1">
              <a:spLocks noChangeArrowheads="1"/>
            </p:cNvSpPr>
            <p:nvPr/>
          </p:nvSpPr>
          <p:spPr bwMode="auto">
            <a:xfrm>
              <a:off x="1765" y="1027"/>
              <a:ext cx="568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GB" sz="33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US" sz="33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A</a:t>
              </a:r>
              <a:endParaRPr lang="en-US"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  <p:sp>
          <p:nvSpPr>
            <p:cNvPr id="30911" name="Text Box 1215"/>
            <p:cNvSpPr txBox="1">
              <a:spLocks noChangeArrowheads="1"/>
            </p:cNvSpPr>
            <p:nvPr/>
          </p:nvSpPr>
          <p:spPr bwMode="auto">
            <a:xfrm>
              <a:off x="2985" y="930"/>
              <a:ext cx="711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GB" sz="33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US" sz="33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  B</a:t>
              </a:r>
              <a:endPara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</p:grpSp>
      <p:sp>
        <p:nvSpPr>
          <p:cNvPr id="5125" name="Rectangle 12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grpSp>
        <p:nvGrpSpPr>
          <p:cNvPr id="1063" name="Group 39"/>
          <p:cNvGrpSpPr>
            <a:grpSpLocks/>
          </p:cNvGrpSpPr>
          <p:nvPr/>
        </p:nvGrpSpPr>
        <p:grpSpPr bwMode="auto">
          <a:xfrm>
            <a:off x="34925" y="2420938"/>
            <a:ext cx="9109075" cy="1006475"/>
            <a:chOff x="22" y="1525"/>
            <a:chExt cx="5738" cy="634"/>
          </a:xfrm>
        </p:grpSpPr>
        <p:sp>
          <p:nvSpPr>
            <p:cNvPr id="30901" name="Rectangle 1205"/>
            <p:cNvSpPr>
              <a:spLocks noChangeArrowheads="1"/>
            </p:cNvSpPr>
            <p:nvPr/>
          </p:nvSpPr>
          <p:spPr bwMode="auto">
            <a:xfrm>
              <a:off x="22" y="1525"/>
              <a:ext cx="573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just" eaLnBrk="1" hangingPunct="1">
                <a:buFontTx/>
                <a:buChar char="•"/>
                <a:defRPr/>
              </a:pPr>
              <a:r>
                <a:rPr 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Điểm A thuộc đường thẳng d, ký hiệu A     d</a:t>
              </a:r>
              <a:r>
                <a:rPr lang="en-US">
                  <a:latin typeface="Times New Roman" pitchFamily="18" charset="0"/>
                </a:rPr>
                <a:t> </a:t>
              </a:r>
              <a:endPara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  <a:p>
              <a:pPr algn="just" eaLnBrk="1" hangingPunct="1">
                <a:defRPr/>
              </a:pPr>
              <a:r>
                <a:rPr lang="en-US">
                  <a:latin typeface="Times New Roman" pitchFamily="18" charset="0"/>
                </a:rPr>
                <a:t> </a:t>
              </a:r>
            </a:p>
          </p:txBody>
        </p:sp>
        <p:graphicFrame>
          <p:nvGraphicFramePr>
            <p:cNvPr id="5152" name="Object 1216"/>
            <p:cNvGraphicFramePr>
              <a:graphicFrameLocks noChangeAspect="1"/>
            </p:cNvGraphicFramePr>
            <p:nvPr/>
          </p:nvGraphicFramePr>
          <p:xfrm>
            <a:off x="5126" y="1596"/>
            <a:ext cx="294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2" name="Equation" r:id="rId3" imgW="104559" imgH="104939" progId="Equation.3">
                    <p:embed/>
                  </p:oleObj>
                </mc:Choice>
                <mc:Fallback>
                  <p:oleObj name="Equation" r:id="rId3" imgW="104559" imgH="104939" progId="Equation.3">
                    <p:embed/>
                    <p:pic>
                      <p:nvPicPr>
                        <p:cNvPr id="0" name="Object 12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6" y="1596"/>
                          <a:ext cx="294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27" name="Object 1218"/>
          <p:cNvGraphicFramePr>
            <a:graphicFrameLocks noGrp="1" noChangeAspect="1"/>
          </p:cNvGraphicFramePr>
          <p:nvPr>
            <p:ph sz="half" idx="1"/>
          </p:nvPr>
        </p:nvGraphicFramePr>
        <p:xfrm>
          <a:off x="2533650" y="33067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Object 1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30676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244"/>
          <p:cNvGrpSpPr>
            <a:grpSpLocks/>
          </p:cNvGrpSpPr>
          <p:nvPr/>
        </p:nvGrpSpPr>
        <p:grpSpPr bwMode="auto">
          <a:xfrm>
            <a:off x="71438" y="3009900"/>
            <a:ext cx="9180512" cy="1190625"/>
            <a:chOff x="0" y="2878"/>
            <a:chExt cx="5783" cy="750"/>
          </a:xfrm>
        </p:grpSpPr>
        <p:sp>
          <p:nvSpPr>
            <p:cNvPr id="30902" name="Rectangle 1206"/>
            <p:cNvSpPr>
              <a:spLocks noChangeArrowheads="1"/>
            </p:cNvSpPr>
            <p:nvPr/>
          </p:nvSpPr>
          <p:spPr bwMode="auto">
            <a:xfrm>
              <a:off x="0" y="2878"/>
              <a:ext cx="5783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hangingPunct="1">
                <a:buFontTx/>
                <a:buChar char="•"/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Điểm B không thuộc đường thẳng d, ký hiệu </a:t>
              </a:r>
            </a:p>
            <a:p>
              <a:pPr eaLnBrk="1" hangingPunct="1"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     d</a:t>
              </a:r>
            </a:p>
          </p:txBody>
        </p:sp>
        <p:graphicFrame>
          <p:nvGraphicFramePr>
            <p:cNvPr id="5150" name="Object 1224"/>
            <p:cNvGraphicFramePr>
              <a:graphicFrameLocks noChangeAspect="1"/>
            </p:cNvGraphicFramePr>
            <p:nvPr/>
          </p:nvGraphicFramePr>
          <p:xfrm>
            <a:off x="301" y="3288"/>
            <a:ext cx="244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4" name="Equation" r:id="rId7" imgW="104559" imgH="133514" progId="Equation.3">
                    <p:embed/>
                  </p:oleObj>
                </mc:Choice>
                <mc:Fallback>
                  <p:oleObj name="Equation" r:id="rId7" imgW="104559" imgH="133514" progId="Equation.3">
                    <p:embed/>
                    <p:pic>
                      <p:nvPicPr>
                        <p:cNvPr id="0" name="Object 12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" y="3288"/>
                          <a:ext cx="244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933" name="Rectangle 1237"/>
          <p:cNvSpPr>
            <a:spLocks noChangeArrowheads="1"/>
          </p:cNvSpPr>
          <p:nvPr/>
        </p:nvSpPr>
        <p:spPr bwMode="auto">
          <a:xfrm>
            <a:off x="0" y="3068638"/>
            <a:ext cx="86741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1" hangingPunct="1"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còn đọc : điểm A nằm trên đường thẳng d ,</a:t>
            </a:r>
          </a:p>
          <a:p>
            <a:pPr algn="just"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hay: đường thẳng d đi qua điểm A .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  <p:sp>
        <p:nvSpPr>
          <p:cNvPr id="30937" name="Rectangle 1241"/>
          <p:cNvSpPr>
            <a:spLocks noChangeArrowheads="1"/>
          </p:cNvSpPr>
          <p:nvPr/>
        </p:nvSpPr>
        <p:spPr bwMode="auto">
          <a:xfrm>
            <a:off x="0" y="4221163"/>
            <a:ext cx="94678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còn đọc là:điểm B nằm ngoài  đường thẳng</a:t>
            </a:r>
            <a:r>
              <a:rPr lang="en-GB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d, hay: đường thẳng d không đi qua</a:t>
            </a:r>
            <a:r>
              <a:rPr lang="en-US" altLang="en-US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điểm B.</a:t>
            </a:r>
            <a:r>
              <a:rPr lang="en-US" altLang="en-US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altLang="en-US" sz="3600" b="1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5131" name="Text Box 1245"/>
          <p:cNvSpPr txBox="1">
            <a:spLocks noChangeArrowheads="1"/>
          </p:cNvSpPr>
          <p:nvPr/>
        </p:nvSpPr>
        <p:spPr bwMode="auto">
          <a:xfrm>
            <a:off x="1403350" y="58769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30942" name="Text Box 1246"/>
          <p:cNvSpPr txBox="1">
            <a:spLocks noChangeArrowheads="1"/>
          </p:cNvSpPr>
          <p:nvPr/>
        </p:nvSpPr>
        <p:spPr bwMode="auto">
          <a:xfrm>
            <a:off x="539750" y="4365625"/>
            <a:ext cx="523875" cy="528638"/>
          </a:xfrm>
          <a:prstGeom prst="rect">
            <a:avLst/>
          </a:prstGeom>
          <a:solidFill>
            <a:srgbClr val="006666"/>
          </a:solidFill>
          <a:ln w="9525">
            <a:solidFill>
              <a:srgbClr val="99FF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" name="Group 1282"/>
          <p:cNvGrpSpPr>
            <a:grpSpLocks/>
          </p:cNvGrpSpPr>
          <p:nvPr/>
        </p:nvGrpSpPr>
        <p:grpSpPr bwMode="auto">
          <a:xfrm>
            <a:off x="395288" y="5084763"/>
            <a:ext cx="3517900" cy="1185862"/>
            <a:chOff x="68" y="3339"/>
            <a:chExt cx="2216" cy="747"/>
          </a:xfrm>
        </p:grpSpPr>
        <p:sp>
          <p:nvSpPr>
            <p:cNvPr id="5145" name="Line 1248"/>
            <p:cNvSpPr>
              <a:spLocks noChangeShapeType="1"/>
            </p:cNvSpPr>
            <p:nvPr/>
          </p:nvSpPr>
          <p:spPr bwMode="auto">
            <a:xfrm flipV="1">
              <a:off x="68" y="3404"/>
              <a:ext cx="1849" cy="68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5" name="Text Box 1249"/>
            <p:cNvSpPr txBox="1">
              <a:spLocks noChangeArrowheads="1"/>
            </p:cNvSpPr>
            <p:nvPr/>
          </p:nvSpPr>
          <p:spPr bwMode="auto">
            <a:xfrm>
              <a:off x="1015" y="3339"/>
              <a:ext cx="56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US" sz="29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46" name="Text Box 1250"/>
            <p:cNvSpPr txBox="1">
              <a:spLocks noChangeArrowheads="1"/>
            </p:cNvSpPr>
            <p:nvPr/>
          </p:nvSpPr>
          <p:spPr bwMode="auto">
            <a:xfrm>
              <a:off x="335" y="3348"/>
              <a:ext cx="568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GB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C</a:t>
              </a:r>
            </a:p>
            <a:p>
              <a:pPr eaLnBrk="1" hangingPunct="1">
                <a:lnSpc>
                  <a:spcPct val="20000"/>
                </a:lnSpc>
                <a:defRPr/>
              </a:pPr>
              <a:r>
                <a:rPr lang="en-GB" sz="6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  <p:sp>
          <p:nvSpPr>
            <p:cNvPr id="30947" name="Text Box 1251"/>
            <p:cNvSpPr txBox="1">
              <a:spLocks noChangeArrowheads="1"/>
            </p:cNvSpPr>
            <p:nvPr/>
          </p:nvSpPr>
          <p:spPr bwMode="auto">
            <a:xfrm>
              <a:off x="1573" y="3404"/>
              <a:ext cx="711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GB" sz="37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37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US" sz="37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  E</a:t>
              </a:r>
              <a:endParaRPr lang="en-US"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</p:grpSp>
      <p:sp>
        <p:nvSpPr>
          <p:cNvPr id="30949" name="Text Box 1253"/>
          <p:cNvSpPr txBox="1">
            <a:spLocks noChangeArrowheads="1"/>
          </p:cNvSpPr>
          <p:nvPr/>
        </p:nvSpPr>
        <p:spPr bwMode="auto">
          <a:xfrm>
            <a:off x="1116013" y="5516563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41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41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A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0963" name="Text Box 1267"/>
          <p:cNvSpPr txBox="1">
            <a:spLocks noChangeArrowheads="1"/>
          </p:cNvSpPr>
          <p:nvPr/>
        </p:nvSpPr>
        <p:spPr bwMode="auto">
          <a:xfrm>
            <a:off x="1619250" y="5353050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41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41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B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pSp>
        <p:nvGrpSpPr>
          <p:cNvPr id="6" name="Group 1277"/>
          <p:cNvGrpSpPr>
            <a:grpSpLocks/>
          </p:cNvGrpSpPr>
          <p:nvPr/>
        </p:nvGrpSpPr>
        <p:grpSpPr bwMode="auto">
          <a:xfrm>
            <a:off x="4619625" y="5189538"/>
            <a:ext cx="4273550" cy="687387"/>
            <a:chOff x="2089" y="3203"/>
            <a:chExt cx="2692" cy="433"/>
          </a:xfrm>
        </p:grpSpPr>
        <p:sp>
          <p:nvSpPr>
            <p:cNvPr id="30955" name="Rectangle 1259"/>
            <p:cNvSpPr>
              <a:spLocks noChangeArrowheads="1"/>
            </p:cNvSpPr>
            <p:nvPr/>
          </p:nvSpPr>
          <p:spPr bwMode="auto">
            <a:xfrm>
              <a:off x="2089" y="3203"/>
              <a:ext cx="138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just" eaLnBrk="1" hangingPunct="1">
                <a:defRPr/>
              </a:pPr>
              <a:r>
                <a:rPr 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32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b)</a:t>
              </a: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C       a</a:t>
              </a:r>
              <a:r>
                <a:rPr lang="en-US">
                  <a:latin typeface="Times New Roman" pitchFamily="18" charset="0"/>
                </a:rPr>
                <a:t> </a:t>
              </a:r>
            </a:p>
          </p:txBody>
        </p:sp>
        <p:graphicFrame>
          <p:nvGraphicFramePr>
            <p:cNvPr id="5140" name="Object 1260"/>
            <p:cNvGraphicFramePr>
              <a:graphicFrameLocks noChangeAspect="1"/>
            </p:cNvGraphicFramePr>
            <p:nvPr/>
          </p:nvGraphicFramePr>
          <p:xfrm>
            <a:off x="2768" y="3274"/>
            <a:ext cx="294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5" name="Equation" r:id="rId9" imgW="104559" imgH="104939" progId="Equation.3">
                    <p:embed/>
                  </p:oleObj>
                </mc:Choice>
                <mc:Fallback>
                  <p:oleObj name="Equation" r:id="rId9" imgW="104559" imgH="104939" progId="Equation.3">
                    <p:embed/>
                    <p:pic>
                      <p:nvPicPr>
                        <p:cNvPr id="0" name="Object 12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68" y="3274"/>
                          <a:ext cx="294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1" name="Rectangle 1264"/>
            <p:cNvSpPr>
              <a:spLocks noChangeArrowheads="1"/>
            </p:cNvSpPr>
            <p:nvPr/>
          </p:nvSpPr>
          <p:spPr bwMode="auto">
            <a:xfrm>
              <a:off x="2747" y="3262"/>
              <a:ext cx="360" cy="3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30964" name="Rectangle 1268"/>
            <p:cNvSpPr>
              <a:spLocks noChangeArrowheads="1"/>
            </p:cNvSpPr>
            <p:nvPr/>
          </p:nvSpPr>
          <p:spPr bwMode="auto">
            <a:xfrm>
              <a:off x="3450" y="3203"/>
              <a:ext cx="133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just" eaLnBrk="1" hangingPunct="1">
                <a:defRPr/>
              </a:pPr>
              <a:r>
                <a:rPr lang="en-US" sz="320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;   </a:t>
              </a: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E       a</a:t>
              </a:r>
              <a:r>
                <a:rPr lang="en-US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143" name="Rectangle 1270"/>
            <p:cNvSpPr>
              <a:spLocks noChangeArrowheads="1"/>
            </p:cNvSpPr>
            <p:nvPr/>
          </p:nvSpPr>
          <p:spPr bwMode="auto">
            <a:xfrm>
              <a:off x="4108" y="3262"/>
              <a:ext cx="360" cy="3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ahoma" panose="020B0604030504040204" pitchFamily="34" charset="0"/>
              </a:endParaRPr>
            </a:p>
          </p:txBody>
        </p:sp>
        <p:graphicFrame>
          <p:nvGraphicFramePr>
            <p:cNvPr id="5144" name="Object 1271"/>
            <p:cNvGraphicFramePr>
              <a:graphicFrameLocks noChangeAspect="1"/>
            </p:cNvGraphicFramePr>
            <p:nvPr/>
          </p:nvGraphicFramePr>
          <p:xfrm>
            <a:off x="4105" y="3269"/>
            <a:ext cx="306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6" name="Equation" r:id="rId11" imgW="104559" imgH="133514" progId="Equation.3">
                    <p:embed/>
                  </p:oleObj>
                </mc:Choice>
                <mc:Fallback>
                  <p:oleObj name="Equation" r:id="rId11" imgW="104559" imgH="133514" progId="Equation.3">
                    <p:embed/>
                    <p:pic>
                      <p:nvPicPr>
                        <p:cNvPr id="0" name="Object 12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5" y="3269"/>
                          <a:ext cx="306" cy="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975" name="Text Box 1279"/>
          <p:cNvSpPr txBox="1">
            <a:spLocks noChangeArrowheads="1"/>
          </p:cNvSpPr>
          <p:nvPr/>
        </p:nvSpPr>
        <p:spPr bwMode="auto">
          <a:xfrm>
            <a:off x="2363788" y="5805488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37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37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M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0976" name="Text Box 1280"/>
          <p:cNvSpPr txBox="1">
            <a:spLocks noChangeArrowheads="1"/>
          </p:cNvSpPr>
          <p:nvPr/>
        </p:nvSpPr>
        <p:spPr bwMode="auto">
          <a:xfrm>
            <a:off x="3276600" y="5084763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37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37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N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9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3" grpId="0"/>
      <p:bldP spid="30937" grpId="0"/>
      <p:bldP spid="30949" grpId="0"/>
      <p:bldP spid="30963" grpId="0"/>
      <p:bldP spid="30975" grpId="0"/>
      <p:bldP spid="309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4581525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6000" b="1" u="sng" smtClean="0"/>
              <a:t>Mở rộng:</a:t>
            </a:r>
            <a:r>
              <a:rPr lang="en-US" altLang="en-US" sz="4000" b="1" u="sng" smtClean="0"/>
              <a:t>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4000" b="1" smtClean="0"/>
              <a:t>1. Hai điểm M và  E được gọi là ( </a:t>
            </a:r>
            <a:r>
              <a:rPr lang="en-US" altLang="en-US" sz="4000" b="1" i="1" smtClean="0"/>
              <a:t>nằm về cùng 1 phía với đường thẳng a)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4000" b="1" smtClean="0"/>
              <a:t>2. Hai điểm M và  N được gọi là ( </a:t>
            </a:r>
            <a:r>
              <a:rPr lang="en-US" altLang="en-US" sz="4000" b="1" i="1" smtClean="0"/>
              <a:t>nằm về hai phía với đường thẳng a</a:t>
            </a:r>
            <a:r>
              <a:rPr lang="en-US" altLang="en-US" sz="4000" b="1" smtClean="0"/>
              <a:t>)</a:t>
            </a:r>
          </a:p>
        </p:txBody>
      </p:sp>
      <p:sp>
        <p:nvSpPr>
          <p:cNvPr id="6147" name="Text Box 1245"/>
          <p:cNvSpPr txBox="1">
            <a:spLocks noChangeArrowheads="1"/>
          </p:cNvSpPr>
          <p:nvPr/>
        </p:nvSpPr>
        <p:spPr bwMode="auto">
          <a:xfrm>
            <a:off x="2771775" y="55197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30949" name="Text Box 1253"/>
          <p:cNvSpPr txBox="1">
            <a:spLocks noChangeArrowheads="1"/>
          </p:cNvSpPr>
          <p:nvPr/>
        </p:nvSpPr>
        <p:spPr bwMode="auto">
          <a:xfrm>
            <a:off x="2555875" y="5133975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41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41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A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0963" name="Text Box 1267"/>
          <p:cNvSpPr txBox="1">
            <a:spLocks noChangeArrowheads="1"/>
          </p:cNvSpPr>
          <p:nvPr/>
        </p:nvSpPr>
        <p:spPr bwMode="auto">
          <a:xfrm>
            <a:off x="3165475" y="4894263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41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41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B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0975" name="Text Box 1279"/>
          <p:cNvSpPr txBox="1">
            <a:spLocks noChangeArrowheads="1"/>
          </p:cNvSpPr>
          <p:nvPr/>
        </p:nvSpPr>
        <p:spPr bwMode="auto">
          <a:xfrm>
            <a:off x="3852863" y="5592763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37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  <a:endParaRPr lang="en-US" sz="37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3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M</a:t>
            </a:r>
            <a:endParaRPr lang="en-US" sz="5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30976" name="Text Box 1280"/>
          <p:cNvSpPr txBox="1">
            <a:spLocks noChangeArrowheads="1"/>
          </p:cNvSpPr>
          <p:nvPr/>
        </p:nvSpPr>
        <p:spPr bwMode="auto">
          <a:xfrm>
            <a:off x="2411413" y="4440238"/>
            <a:ext cx="984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GB" altLang="en-US" sz="37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.</a:t>
            </a:r>
            <a:r>
              <a:rPr lang="en-US" altLang="en-US" sz="33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rPr>
              <a:t>  N</a:t>
            </a:r>
            <a:endParaRPr lang="en-US" altLang="en-US" sz="5400" b="1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anose="020B7200000000000000" pitchFamily="34" charset="0"/>
            </a:endParaRPr>
          </a:p>
        </p:txBody>
      </p:sp>
      <p:grpSp>
        <p:nvGrpSpPr>
          <p:cNvPr id="6152" name="Group 1282"/>
          <p:cNvGrpSpPr>
            <a:grpSpLocks/>
          </p:cNvGrpSpPr>
          <p:nvPr/>
        </p:nvGrpSpPr>
        <p:grpSpPr bwMode="auto">
          <a:xfrm>
            <a:off x="1697038" y="4292600"/>
            <a:ext cx="3811587" cy="1601788"/>
            <a:chOff x="15" y="3085"/>
            <a:chExt cx="2401" cy="1009"/>
          </a:xfrm>
        </p:grpSpPr>
        <p:sp>
          <p:nvSpPr>
            <p:cNvPr id="6153" name="Line 1248"/>
            <p:cNvSpPr>
              <a:spLocks noChangeShapeType="1"/>
            </p:cNvSpPr>
            <p:nvPr/>
          </p:nvSpPr>
          <p:spPr bwMode="auto">
            <a:xfrm flipV="1">
              <a:off x="15" y="3412"/>
              <a:ext cx="1849" cy="682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5" name="Text Box 1249"/>
            <p:cNvSpPr txBox="1">
              <a:spLocks noChangeArrowheads="1"/>
            </p:cNvSpPr>
            <p:nvPr/>
          </p:nvSpPr>
          <p:spPr bwMode="auto">
            <a:xfrm>
              <a:off x="1482" y="3085"/>
              <a:ext cx="56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US" sz="29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endParaRPr 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0946" name="Text Box 1250"/>
            <p:cNvSpPr txBox="1">
              <a:spLocks noChangeArrowheads="1"/>
            </p:cNvSpPr>
            <p:nvPr/>
          </p:nvSpPr>
          <p:spPr bwMode="auto">
            <a:xfrm>
              <a:off x="335" y="3348"/>
              <a:ext cx="568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9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GB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C</a:t>
              </a:r>
            </a:p>
            <a:p>
              <a:pPr eaLnBrk="1" hangingPunct="1">
                <a:lnSpc>
                  <a:spcPct val="20000"/>
                </a:lnSpc>
                <a:defRPr/>
              </a:pPr>
              <a:r>
                <a:rPr lang="en-GB" sz="60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  <p:sp>
          <p:nvSpPr>
            <p:cNvPr id="30947" name="Text Box 1251"/>
            <p:cNvSpPr txBox="1">
              <a:spLocks noChangeArrowheads="1"/>
            </p:cNvSpPr>
            <p:nvPr/>
          </p:nvSpPr>
          <p:spPr bwMode="auto">
            <a:xfrm>
              <a:off x="1705" y="3477"/>
              <a:ext cx="711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r>
                <a:rPr lang="en-GB" sz="37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.</a:t>
              </a:r>
              <a:endParaRPr lang="en-US" sz="37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  <a:p>
              <a:pPr eaLnBrk="1" hangingPunct="1">
                <a:defRPr/>
              </a:pPr>
              <a:r>
                <a:rPr lang="en-US" sz="37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  E</a:t>
              </a:r>
              <a:endParaRPr lang="en-US" sz="6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6613"/>
            <a:ext cx="8713788" cy="4114800"/>
          </a:xfrm>
        </p:spPr>
        <p:txBody>
          <a:bodyPr/>
          <a:lstStyle/>
          <a:p>
            <a:r>
              <a:rPr lang="en-US" altLang="en-US" sz="5400" b="1" baseline="-25000" smtClean="0"/>
              <a:t>Bài 1. </a:t>
            </a:r>
          </a:p>
          <a:p>
            <a:r>
              <a:rPr lang="en-US" altLang="en-US" sz="5400" b="1" baseline="-25000" smtClean="0"/>
              <a:t>A)Cho điểm O.</a:t>
            </a:r>
            <a:r>
              <a:rPr lang="en-US" altLang="en-US" sz="5400" b="1" smtClean="0"/>
              <a:t> </a:t>
            </a:r>
            <a:r>
              <a:rPr lang="en-US" altLang="en-US" sz="5400" b="1" baseline="-25000" smtClean="0"/>
              <a:t>H</a:t>
            </a:r>
            <a:r>
              <a:rPr lang="vi-VN" altLang="en-US" sz="5400" b="1" baseline="-25000" smtClean="0"/>
              <a:t>ãy vẽ đường thẳng </a:t>
            </a:r>
            <a:r>
              <a:rPr lang="en-US" altLang="en-US" sz="5400" b="1" i="1" baseline="-25000" smtClean="0"/>
              <a:t>a</a:t>
            </a:r>
            <a:r>
              <a:rPr lang="vi-VN" altLang="en-US" sz="5400" b="1" i="1" baseline="-25000" smtClean="0"/>
              <a:t>, </a:t>
            </a:r>
            <a:r>
              <a:rPr lang="vi-VN" altLang="en-US" sz="5400" b="1" baseline="-25000" smtClean="0"/>
              <a:t>đường thẳng </a:t>
            </a:r>
            <a:r>
              <a:rPr lang="en-US" altLang="en-US" sz="5400" b="1" i="1" baseline="-25000" smtClean="0"/>
              <a:t>b</a:t>
            </a:r>
            <a:r>
              <a:rPr lang="en-US" altLang="en-US" sz="5400" b="1" i="1" smtClean="0"/>
              <a:t> </a:t>
            </a:r>
            <a:r>
              <a:rPr lang="en-US" altLang="en-US" sz="5400" b="1" i="1" baseline="-25000" smtClean="0"/>
              <a:t>cùng đi qua O.</a:t>
            </a:r>
            <a:r>
              <a:rPr lang="en-US" altLang="en-US" sz="5400" b="1" i="1" smtClean="0"/>
              <a:t>  </a:t>
            </a:r>
            <a:endParaRPr lang="en-US" altLang="en-US" sz="5400" b="1" i="1" baseline="-25000" smtClean="0"/>
          </a:p>
          <a:p>
            <a:r>
              <a:rPr lang="en-US" altLang="en-US" sz="5400" b="1" baseline="-25000" smtClean="0"/>
              <a:t>B) Vẽ điểm P thuộc đường thẳng t, </a:t>
            </a:r>
          </a:p>
          <a:p>
            <a:r>
              <a:rPr lang="en-US" altLang="en-US" sz="5400" b="1" baseline="-25000" smtClean="0"/>
              <a:t>điểm Q thuộc đường thẳng h và điểm R không thuộc cả 2 đường thẳng t và h</a:t>
            </a:r>
          </a:p>
        </p:txBody>
      </p:sp>
      <p:sp>
        <p:nvSpPr>
          <p:cNvPr id="7171" name="WordArt 2"/>
          <p:cNvSpPr>
            <a:spLocks noChangeArrowheads="1" noChangeShapeType="1" noTextEdit="1"/>
          </p:cNvSpPr>
          <p:nvPr/>
        </p:nvSpPr>
        <p:spPr bwMode="auto">
          <a:xfrm>
            <a:off x="2843213" y="0"/>
            <a:ext cx="2447925" cy="620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99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2592388"/>
            <a:ext cx="2249488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graphicFrame>
        <p:nvGraphicFramePr>
          <p:cNvPr id="94296" name="Group 88"/>
          <p:cNvGraphicFramePr>
            <a:graphicFrameLocks noGrp="1"/>
          </p:cNvGraphicFramePr>
          <p:nvPr/>
        </p:nvGraphicFramePr>
        <p:xfrm>
          <a:off x="106363" y="1412875"/>
          <a:ext cx="9037637" cy="4987925"/>
        </p:xfrm>
        <a:graphic>
          <a:graphicData uri="http://schemas.openxmlformats.org/drawingml/2006/table">
            <a:tbl>
              <a:tblPr/>
              <a:tblGrid>
                <a:gridCol w="4241800"/>
                <a:gridCol w="2892425"/>
                <a:gridCol w="1903412"/>
              </a:tblGrid>
              <a:tr h="7874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Cách viết thông thường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Hình vẽ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Ký hiệu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98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điểm A, B thuộc đường thẳng a, điểm C không thuộc 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7" name="WordArt 30"/>
          <p:cNvSpPr>
            <a:spLocks noChangeArrowheads="1" noChangeShapeType="1" noTextEdit="1"/>
          </p:cNvSpPr>
          <p:nvPr/>
        </p:nvSpPr>
        <p:spPr bwMode="auto">
          <a:xfrm>
            <a:off x="827088" y="836613"/>
            <a:ext cx="115252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003366"/>
                  </a:solidFill>
                  <a:round/>
                  <a:headEnd type="none" w="sm" len="sm"/>
                  <a:tailEnd type="none" w="sm" len="sm"/>
                </a:ln>
                <a:solidFill>
                  <a:srgbClr val="00FF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 </a:t>
            </a:r>
          </a:p>
        </p:txBody>
      </p:sp>
      <p:sp>
        <p:nvSpPr>
          <p:cNvPr id="94243" name="Text Box 35"/>
          <p:cNvSpPr txBox="1">
            <a:spLocks noChangeArrowheads="1"/>
          </p:cNvSpPr>
          <p:nvPr/>
        </p:nvSpPr>
        <p:spPr bwMode="auto">
          <a:xfrm>
            <a:off x="179388" y="2205038"/>
            <a:ext cx="38084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 M thuộc đường thẳng a</a:t>
            </a: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179388" y="3278188"/>
            <a:ext cx="3862387" cy="96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 A không thuộc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 a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4500563" y="2078038"/>
            <a:ext cx="2519362" cy="1963737"/>
            <a:chOff x="2835" y="1309"/>
            <a:chExt cx="1587" cy="1237"/>
          </a:xfrm>
        </p:grpSpPr>
        <p:sp>
          <p:nvSpPr>
            <p:cNvPr id="8249" name="Line 38"/>
            <p:cNvSpPr>
              <a:spLocks noChangeShapeType="1"/>
            </p:cNvSpPr>
            <p:nvPr/>
          </p:nvSpPr>
          <p:spPr bwMode="auto">
            <a:xfrm flipV="1">
              <a:off x="2835" y="2229"/>
              <a:ext cx="1587" cy="3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47" name="Text Box 39"/>
            <p:cNvSpPr txBox="1">
              <a:spLocks noChangeArrowheads="1"/>
            </p:cNvSpPr>
            <p:nvPr/>
          </p:nvSpPr>
          <p:spPr bwMode="auto">
            <a:xfrm>
              <a:off x="3337" y="1949"/>
              <a:ext cx="39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A</a:t>
              </a:r>
            </a:p>
          </p:txBody>
        </p:sp>
        <p:sp>
          <p:nvSpPr>
            <p:cNvPr id="94248" name="Text Box 40"/>
            <p:cNvSpPr txBox="1">
              <a:spLocks noChangeArrowheads="1"/>
            </p:cNvSpPr>
            <p:nvPr/>
          </p:nvSpPr>
          <p:spPr bwMode="auto">
            <a:xfrm>
              <a:off x="2880" y="2211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8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8252" name="Line 41"/>
            <p:cNvSpPr>
              <a:spLocks noChangeShapeType="1"/>
            </p:cNvSpPr>
            <p:nvPr/>
          </p:nvSpPr>
          <p:spPr bwMode="auto">
            <a:xfrm flipV="1">
              <a:off x="3216" y="1614"/>
              <a:ext cx="1044" cy="27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50" name="Text Box 42"/>
            <p:cNvSpPr txBox="1">
              <a:spLocks noChangeArrowheads="1"/>
            </p:cNvSpPr>
            <p:nvPr/>
          </p:nvSpPr>
          <p:spPr bwMode="auto">
            <a:xfrm>
              <a:off x="3171" y="1565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8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8254" name="Oval 43"/>
            <p:cNvSpPr>
              <a:spLocks noChangeArrowheads="1"/>
            </p:cNvSpPr>
            <p:nvPr/>
          </p:nvSpPr>
          <p:spPr bwMode="auto">
            <a:xfrm>
              <a:off x="3805" y="1705"/>
              <a:ext cx="46" cy="4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ahoma" panose="020B0604030504040204" pitchFamily="34" charset="0"/>
              </a:endParaRPr>
            </a:p>
          </p:txBody>
        </p:sp>
        <p:sp>
          <p:nvSpPr>
            <p:cNvPr id="94252" name="Text Box 44"/>
            <p:cNvSpPr txBox="1">
              <a:spLocks noChangeArrowheads="1"/>
            </p:cNvSpPr>
            <p:nvPr/>
          </p:nvSpPr>
          <p:spPr bwMode="auto">
            <a:xfrm>
              <a:off x="3715" y="1309"/>
              <a:ext cx="3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8256" name="Oval 45"/>
            <p:cNvSpPr>
              <a:spLocks noChangeArrowheads="1"/>
            </p:cNvSpPr>
            <p:nvPr/>
          </p:nvSpPr>
          <p:spPr bwMode="auto">
            <a:xfrm>
              <a:off x="3334" y="2296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ahoma" panose="020B0604030504040204" pitchFamily="34" charset="0"/>
              </a:endParaRPr>
            </a:p>
          </p:txBody>
        </p:sp>
      </p:grpSp>
      <p:sp>
        <p:nvSpPr>
          <p:cNvPr id="8221" name="Text Box 46"/>
          <p:cNvSpPr txBox="1">
            <a:spLocks noChangeArrowheads="1"/>
          </p:cNvSpPr>
          <p:nvPr/>
        </p:nvSpPr>
        <p:spPr bwMode="auto">
          <a:xfrm>
            <a:off x="-1784350" y="4521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8222" name="Text Box 47"/>
          <p:cNvSpPr txBox="1">
            <a:spLocks noChangeArrowheads="1"/>
          </p:cNvSpPr>
          <p:nvPr/>
        </p:nvSpPr>
        <p:spPr bwMode="auto">
          <a:xfrm>
            <a:off x="2484438" y="762000"/>
            <a:ext cx="3197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/>
              <a:t>Điề</a:t>
            </a:r>
            <a:r>
              <a:rPr lang="en-GB" altLang="en-US" b="1"/>
              <a:t>n v</a:t>
            </a:r>
            <a:r>
              <a:rPr lang="en-US" altLang="en-US" b="1"/>
              <a:t>à</a:t>
            </a:r>
            <a:r>
              <a:rPr lang="en-GB" altLang="en-US" b="1"/>
              <a:t>o </a:t>
            </a:r>
            <a:r>
              <a:rPr lang="en-US" altLang="en-US" b="1"/>
              <a:t>ô</a:t>
            </a:r>
            <a:r>
              <a:rPr lang="en-GB" altLang="en-US" b="1"/>
              <a:t> tr</a:t>
            </a:r>
            <a:r>
              <a:rPr lang="en-US" altLang="en-US" b="1"/>
              <a:t>ố</a:t>
            </a:r>
            <a:r>
              <a:rPr lang="en-GB" altLang="en-US" b="1"/>
              <a:t>ng:</a:t>
            </a:r>
            <a:endParaRPr lang="en-US" altLang="en-US" b="1"/>
          </a:p>
        </p:txBody>
      </p:sp>
      <p:sp>
        <p:nvSpPr>
          <p:cNvPr id="8223" name="Text Box 48"/>
          <p:cNvSpPr txBox="1">
            <a:spLocks noChangeArrowheads="1"/>
          </p:cNvSpPr>
          <p:nvPr/>
        </p:nvSpPr>
        <p:spPr bwMode="auto">
          <a:xfrm>
            <a:off x="10167938" y="4384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7380288" y="2439988"/>
            <a:ext cx="1530350" cy="641350"/>
            <a:chOff x="4785" y="2490"/>
            <a:chExt cx="964" cy="404"/>
          </a:xfrm>
        </p:grpSpPr>
        <p:graphicFrame>
          <p:nvGraphicFramePr>
            <p:cNvPr id="8247" name="Object 50"/>
            <p:cNvGraphicFramePr>
              <a:graphicFrameLocks noChangeAspect="1"/>
            </p:cNvGraphicFramePr>
            <p:nvPr/>
          </p:nvGraphicFramePr>
          <p:xfrm>
            <a:off x="5160" y="2571"/>
            <a:ext cx="295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2" name="Equation" r:id="rId3" imgW="104559" imgH="104939" progId="Equation.3">
                    <p:embed/>
                  </p:oleObj>
                </mc:Choice>
                <mc:Fallback>
                  <p:oleObj name="Equation" r:id="rId3" imgW="104559" imgH="104939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0" y="2571"/>
                          <a:ext cx="295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259" name="Text Box 51"/>
            <p:cNvSpPr txBox="1">
              <a:spLocks noChangeArrowheads="1"/>
            </p:cNvSpPr>
            <p:nvPr/>
          </p:nvSpPr>
          <p:spPr bwMode="auto">
            <a:xfrm>
              <a:off x="4785" y="2490"/>
              <a:ext cx="9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M      a</a:t>
              </a:r>
            </a:p>
          </p:txBody>
        </p:sp>
      </p:grpSp>
      <p:grpSp>
        <p:nvGrpSpPr>
          <p:cNvPr id="2115" name="Group 67"/>
          <p:cNvGrpSpPr>
            <a:grpSpLocks/>
          </p:cNvGrpSpPr>
          <p:nvPr/>
        </p:nvGrpSpPr>
        <p:grpSpPr bwMode="auto">
          <a:xfrm>
            <a:off x="7464425" y="3417888"/>
            <a:ext cx="1428750" cy="652462"/>
            <a:chOff x="4558" y="2153"/>
            <a:chExt cx="900" cy="411"/>
          </a:xfrm>
        </p:grpSpPr>
        <p:graphicFrame>
          <p:nvGraphicFramePr>
            <p:cNvPr id="8245" name="Object 53"/>
            <p:cNvGraphicFramePr>
              <a:graphicFrameLocks noChangeAspect="1"/>
            </p:cNvGraphicFramePr>
            <p:nvPr/>
          </p:nvGraphicFramePr>
          <p:xfrm>
            <a:off x="4850" y="2153"/>
            <a:ext cx="460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3" name="Equation" r:id="rId5" imgW="104559" imgH="133514" progId="Equation.DSMT4">
                    <p:embed/>
                  </p:oleObj>
                </mc:Choice>
                <mc:Fallback>
                  <p:oleObj name="Equation" r:id="rId5" imgW="104559" imgH="133514" progId="Equation.DSMT4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0" y="2153"/>
                          <a:ext cx="460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262" name="Text Box 54"/>
            <p:cNvSpPr txBox="1">
              <a:spLocks noChangeArrowheads="1"/>
            </p:cNvSpPr>
            <p:nvPr/>
          </p:nvSpPr>
          <p:spPr bwMode="auto">
            <a:xfrm>
              <a:off x="4558" y="2160"/>
              <a:ext cx="9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      </a:t>
              </a:r>
              <a:r>
                <a:rPr lang="en-US" sz="3600" b="1" dirty="0" err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</a:t>
              </a:r>
              <a:endParaRPr 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4500563" y="4600575"/>
            <a:ext cx="2519362" cy="1565275"/>
            <a:chOff x="2835" y="2898"/>
            <a:chExt cx="1587" cy="986"/>
          </a:xfrm>
        </p:grpSpPr>
        <p:sp>
          <p:nvSpPr>
            <p:cNvPr id="94240" name="Text Box 32"/>
            <p:cNvSpPr txBox="1">
              <a:spLocks noChangeArrowheads="1"/>
            </p:cNvSpPr>
            <p:nvPr/>
          </p:nvSpPr>
          <p:spPr bwMode="auto">
            <a:xfrm>
              <a:off x="3787" y="3487"/>
              <a:ext cx="28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GB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</a:t>
              </a:r>
              <a:endPara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grpSp>
          <p:nvGrpSpPr>
            <p:cNvPr id="8237" name="Group 73"/>
            <p:cNvGrpSpPr>
              <a:grpSpLocks/>
            </p:cNvGrpSpPr>
            <p:nvPr/>
          </p:nvGrpSpPr>
          <p:grpSpPr bwMode="auto">
            <a:xfrm>
              <a:off x="2835" y="2898"/>
              <a:ext cx="1587" cy="986"/>
              <a:chOff x="2835" y="2898"/>
              <a:chExt cx="1587" cy="986"/>
            </a:xfrm>
          </p:grpSpPr>
          <p:sp>
            <p:nvSpPr>
              <p:cNvPr id="8239" name="Line 64"/>
              <p:cNvSpPr>
                <a:spLocks noChangeShapeType="1"/>
              </p:cNvSpPr>
              <p:nvPr/>
            </p:nvSpPr>
            <p:spPr bwMode="auto">
              <a:xfrm flipV="1">
                <a:off x="2835" y="3294"/>
                <a:ext cx="1587" cy="317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73" name="Text Box 65"/>
              <p:cNvSpPr txBox="1">
                <a:spLocks noChangeArrowheads="1"/>
              </p:cNvSpPr>
              <p:nvPr/>
            </p:nvSpPr>
            <p:spPr bwMode="auto">
              <a:xfrm>
                <a:off x="3061" y="3519"/>
                <a:ext cx="365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 A</a:t>
                </a:r>
              </a:p>
            </p:txBody>
          </p:sp>
          <p:sp>
            <p:nvSpPr>
              <p:cNvPr id="94274" name="Text Box 66"/>
              <p:cNvSpPr txBox="1">
                <a:spLocks noChangeArrowheads="1"/>
              </p:cNvSpPr>
              <p:nvPr/>
            </p:nvSpPr>
            <p:spPr bwMode="auto">
              <a:xfrm>
                <a:off x="3016" y="3209"/>
                <a:ext cx="22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8242" name="Oval 69"/>
              <p:cNvSpPr>
                <a:spLocks noChangeArrowheads="1"/>
              </p:cNvSpPr>
              <p:nvPr/>
            </p:nvSpPr>
            <p:spPr bwMode="auto">
              <a:xfrm>
                <a:off x="3941" y="3031"/>
                <a:ext cx="46" cy="45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94278" name="Text Box 70"/>
              <p:cNvSpPr txBox="1">
                <a:spLocks noChangeArrowheads="1"/>
              </p:cNvSpPr>
              <p:nvPr/>
            </p:nvSpPr>
            <p:spPr bwMode="auto">
              <a:xfrm>
                <a:off x="4016" y="2898"/>
                <a:ext cx="30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GB" sz="3200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en-US" sz="32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8244" name="Oval 71"/>
              <p:cNvSpPr>
                <a:spLocks noChangeArrowheads="1"/>
              </p:cNvSpPr>
              <p:nvPr/>
            </p:nvSpPr>
            <p:spPr bwMode="auto">
              <a:xfrm>
                <a:off x="3290" y="3484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8238" name="Oval 72"/>
            <p:cNvSpPr>
              <a:spLocks noChangeArrowheads="1"/>
            </p:cNvSpPr>
            <p:nvPr/>
          </p:nvSpPr>
          <p:spPr bwMode="auto">
            <a:xfrm>
              <a:off x="3878" y="3376"/>
              <a:ext cx="46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90000"/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ahoma" panose="020B0604030504040204" pitchFamily="34" charset="0"/>
              </a:endParaRPr>
            </a:p>
          </p:txBody>
        </p:sp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80288" y="4210050"/>
            <a:ext cx="1428750" cy="641350"/>
            <a:chOff x="4785" y="2490"/>
            <a:chExt cx="900" cy="404"/>
          </a:xfrm>
        </p:grpSpPr>
        <p:graphicFrame>
          <p:nvGraphicFramePr>
            <p:cNvPr id="8234" name="Object 75"/>
            <p:cNvGraphicFramePr>
              <a:graphicFrameLocks noChangeAspect="1"/>
            </p:cNvGraphicFramePr>
            <p:nvPr/>
          </p:nvGraphicFramePr>
          <p:xfrm>
            <a:off x="5160" y="2571"/>
            <a:ext cx="295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4" name="Equation" r:id="rId7" imgW="104559" imgH="104939" progId="Equation.3">
                    <p:embed/>
                  </p:oleObj>
                </mc:Choice>
                <mc:Fallback>
                  <p:oleObj name="Equation" r:id="rId7" imgW="104559" imgH="104939" progId="Equation.3">
                    <p:embed/>
                    <p:pic>
                      <p:nvPicPr>
                        <p:cNvPr id="0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0" y="2571"/>
                          <a:ext cx="295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284" name="Text Box 76"/>
            <p:cNvSpPr txBox="1">
              <a:spLocks noChangeArrowheads="1"/>
            </p:cNvSpPr>
            <p:nvPr/>
          </p:nvSpPr>
          <p:spPr bwMode="auto">
            <a:xfrm>
              <a:off x="4785" y="2490"/>
              <a:ext cx="9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      a</a:t>
              </a:r>
            </a:p>
          </p:txBody>
        </p:sp>
      </p:grp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7380288" y="4819650"/>
            <a:ext cx="1403350" cy="641350"/>
            <a:chOff x="4785" y="2490"/>
            <a:chExt cx="884" cy="404"/>
          </a:xfrm>
        </p:grpSpPr>
        <p:graphicFrame>
          <p:nvGraphicFramePr>
            <p:cNvPr id="8232" name="Object 78"/>
            <p:cNvGraphicFramePr>
              <a:graphicFrameLocks noChangeAspect="1"/>
            </p:cNvGraphicFramePr>
            <p:nvPr/>
          </p:nvGraphicFramePr>
          <p:xfrm>
            <a:off x="5160" y="2571"/>
            <a:ext cx="295" cy="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5" name="Equation" r:id="rId9" imgW="104559" imgH="104939" progId="Equation.3">
                    <p:embed/>
                  </p:oleObj>
                </mc:Choice>
                <mc:Fallback>
                  <p:oleObj name="Equation" r:id="rId9" imgW="104559" imgH="104939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0" y="2571"/>
                          <a:ext cx="295" cy="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287" name="Text Box 79"/>
            <p:cNvSpPr txBox="1">
              <a:spLocks noChangeArrowheads="1"/>
            </p:cNvSpPr>
            <p:nvPr/>
          </p:nvSpPr>
          <p:spPr bwMode="auto">
            <a:xfrm>
              <a:off x="4785" y="2490"/>
              <a:ext cx="8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      a</a:t>
              </a:r>
            </a:p>
          </p:txBody>
        </p:sp>
      </p:grpSp>
      <p:grpSp>
        <p:nvGrpSpPr>
          <p:cNvPr id="2116" name="Group 68"/>
          <p:cNvGrpSpPr>
            <a:grpSpLocks/>
          </p:cNvGrpSpPr>
          <p:nvPr/>
        </p:nvGrpSpPr>
        <p:grpSpPr bwMode="auto">
          <a:xfrm>
            <a:off x="7319963" y="5373688"/>
            <a:ext cx="1428750" cy="660400"/>
            <a:chOff x="4513" y="3385"/>
            <a:chExt cx="900" cy="416"/>
          </a:xfrm>
        </p:grpSpPr>
        <p:graphicFrame>
          <p:nvGraphicFramePr>
            <p:cNvPr id="8230" name="Object 81"/>
            <p:cNvGraphicFramePr>
              <a:graphicFrameLocks noChangeAspect="1"/>
            </p:cNvGraphicFramePr>
            <p:nvPr/>
          </p:nvGraphicFramePr>
          <p:xfrm>
            <a:off x="4800" y="3401"/>
            <a:ext cx="555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6" name="Equation" r:id="rId11" imgW="104559" imgH="133514" progId="Equation.3">
                    <p:embed/>
                  </p:oleObj>
                </mc:Choice>
                <mc:Fallback>
                  <p:oleObj name="Equation" r:id="rId11" imgW="104559" imgH="133514" progId="Equation.3">
                    <p:embed/>
                    <p:pic>
                      <p:nvPicPr>
                        <p:cNvPr id="0" name="Object 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3401"/>
                          <a:ext cx="555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290" name="Text Box 82"/>
            <p:cNvSpPr txBox="1">
              <a:spLocks noChangeArrowheads="1"/>
            </p:cNvSpPr>
            <p:nvPr/>
          </p:nvSpPr>
          <p:spPr bwMode="auto">
            <a:xfrm>
              <a:off x="4513" y="3385"/>
              <a:ext cx="9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      a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3" grpId="0" autoUpdateAnimBg="0"/>
      <p:bldP spid="9424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9999"/>
            </a:gs>
            <a:gs pos="100000">
              <a:srgbClr val="4D4D4D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47" name="Rectangle 31"/>
          <p:cNvSpPr>
            <a:spLocks noChangeArrowheads="1"/>
          </p:cNvSpPr>
          <p:nvPr/>
        </p:nvSpPr>
        <p:spPr bwMode="auto">
          <a:xfrm>
            <a:off x="107950" y="857250"/>
            <a:ext cx="9359900" cy="354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just" eaLnBrk="1" hangingPunct="1">
              <a:lnSpc>
                <a:spcPct val="90000"/>
              </a:lnSpc>
              <a:buFontTx/>
              <a:buAutoNum type="alphaLcParenR"/>
              <a:tabLst>
                <a:tab pos="180975" algn="l"/>
                <a:tab pos="539750" algn="l"/>
              </a:tabLs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Vẽ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hình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theo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diễn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đạt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sau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-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A, M, N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nằm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trên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thẳng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d.</a:t>
            </a: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-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B, C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không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nằm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trên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thẳng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d.</a:t>
            </a: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 d</a:t>
            </a: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endParaRPr lang="en-US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457200" indent="-457200" algn="just" eaLnBrk="1" hangingPunct="1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b)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Ghi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ký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hiệu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theo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đặt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tên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ở </a:t>
            </a:r>
            <a:r>
              <a:rPr lang="en-US" sz="3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a.</a:t>
            </a:r>
          </a:p>
        </p:txBody>
      </p:sp>
      <p:sp>
        <p:nvSpPr>
          <p:cNvPr id="9219" name="WordArt 32"/>
          <p:cNvSpPr>
            <a:spLocks noChangeArrowheads="1" noChangeShapeType="1" noTextEdit="1"/>
          </p:cNvSpPr>
          <p:nvPr/>
        </p:nvSpPr>
        <p:spPr bwMode="auto">
          <a:xfrm>
            <a:off x="4067175" y="333375"/>
            <a:ext cx="1079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993300"/>
                  </a:solidFill>
                  <a:round/>
                  <a:headEnd type="none" w="sm" len="sm"/>
                  <a:tailEnd type="none" w="sm" len="sm"/>
                </a:ln>
                <a:solidFill>
                  <a:srgbClr val="FF99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 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731963" y="2644775"/>
            <a:ext cx="6480175" cy="1458913"/>
            <a:chOff x="1066" y="1661"/>
            <a:chExt cx="4082" cy="919"/>
          </a:xfrm>
        </p:grpSpPr>
        <p:sp>
          <p:nvSpPr>
            <p:cNvPr id="9238" name="Line 33"/>
            <p:cNvSpPr>
              <a:spLocks noChangeShapeType="1"/>
            </p:cNvSpPr>
            <p:nvPr/>
          </p:nvSpPr>
          <p:spPr bwMode="auto">
            <a:xfrm>
              <a:off x="1066" y="2113"/>
              <a:ext cx="4082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50" name="Text Box 34"/>
            <p:cNvSpPr txBox="1">
              <a:spLocks noChangeArrowheads="1"/>
            </p:cNvSpPr>
            <p:nvPr/>
          </p:nvSpPr>
          <p:spPr bwMode="auto">
            <a:xfrm>
              <a:off x="1824" y="1661"/>
              <a:ext cx="3324" cy="9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60000"/>
                </a:lnSpc>
                <a:defRPr/>
              </a:pPr>
              <a:r>
                <a:rPr lang="en-GB" sz="3600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                     </a:t>
              </a:r>
              <a:r>
                <a:rPr lang="en-GB" sz="3200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C </a:t>
              </a:r>
              <a:r>
                <a:rPr lang="en-GB" sz="3600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.</a:t>
              </a:r>
            </a:p>
            <a:p>
              <a:pPr eaLnBrk="1" hangingPunct="1">
                <a:lnSpc>
                  <a:spcPct val="60000"/>
                </a:lnSpc>
                <a:defRPr/>
              </a:pPr>
              <a:r>
                <a:rPr lang="en-GB" sz="4800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.           .      .</a:t>
              </a:r>
            </a:p>
            <a:p>
              <a:pPr eaLnBrk="1" hangingPunct="1">
                <a:lnSpc>
                  <a:spcPct val="60000"/>
                </a:lnSpc>
                <a:defRPr/>
              </a:pPr>
              <a:r>
                <a:rPr lang="en-GB" sz="3200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A           M        N        .                 </a:t>
              </a:r>
            </a:p>
            <a:p>
              <a:pPr eaLnBrk="1" hangingPunct="1">
                <a:lnSpc>
                  <a:spcPct val="60000"/>
                </a:lnSpc>
                <a:defRPr/>
              </a:pPr>
              <a:r>
                <a:rPr lang="en-GB" sz="3200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                                B        </a:t>
              </a:r>
              <a:endParaRPr lang="en-US" sz="32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times new roman" pitchFamily="34" charset="0"/>
              </a:endParaRP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84213" y="4437063"/>
            <a:ext cx="5210175" cy="647700"/>
            <a:chOff x="431" y="2840"/>
            <a:chExt cx="3282" cy="408"/>
          </a:xfrm>
        </p:grpSpPr>
        <p:grpSp>
          <p:nvGrpSpPr>
            <p:cNvPr id="9229" name="Group 36"/>
            <p:cNvGrpSpPr>
              <a:grpSpLocks/>
            </p:cNvGrpSpPr>
            <p:nvPr/>
          </p:nvGrpSpPr>
          <p:grpSpPr bwMode="auto">
            <a:xfrm>
              <a:off x="431" y="2840"/>
              <a:ext cx="1060" cy="404"/>
              <a:chOff x="4785" y="2478"/>
              <a:chExt cx="1060" cy="404"/>
            </a:xfrm>
          </p:grpSpPr>
          <p:graphicFrame>
            <p:nvGraphicFramePr>
              <p:cNvPr id="9236" name="Object 37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5" name="Equation" r:id="rId3" imgW="104559" imgH="104939" progId="Equation.3">
                      <p:embed/>
                    </p:oleObj>
                  </mc:Choice>
                  <mc:Fallback>
                    <p:oleObj name="Equation" r:id="rId3" imgW="104559" imgH="104939" progId="Equation.3">
                      <p:embed/>
                      <p:pic>
                        <p:nvPicPr>
                          <p:cNvPr id="0" name="Object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54" name="Text Box 38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06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Ntimes new roman" pitchFamily="34" charset="0"/>
                  </a:rPr>
                  <a:t>A      d ,</a:t>
                </a:r>
              </a:p>
            </p:txBody>
          </p:sp>
        </p:grpSp>
        <p:grpSp>
          <p:nvGrpSpPr>
            <p:cNvPr id="9230" name="Group 39"/>
            <p:cNvGrpSpPr>
              <a:grpSpLocks/>
            </p:cNvGrpSpPr>
            <p:nvPr/>
          </p:nvGrpSpPr>
          <p:grpSpPr bwMode="auto">
            <a:xfrm>
              <a:off x="1457" y="2840"/>
              <a:ext cx="1124" cy="404"/>
              <a:chOff x="4785" y="2478"/>
              <a:chExt cx="1124" cy="404"/>
            </a:xfrm>
          </p:grpSpPr>
          <p:graphicFrame>
            <p:nvGraphicFramePr>
              <p:cNvPr id="9234" name="Object 40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6" name="Equation" r:id="rId5" imgW="104559" imgH="104939" progId="Equation.3">
                      <p:embed/>
                    </p:oleObj>
                  </mc:Choice>
                  <mc:Fallback>
                    <p:oleObj name="Equation" r:id="rId5" imgW="104559" imgH="104939" progId="Equation.3">
                      <p:embed/>
                      <p:pic>
                        <p:nvPicPr>
                          <p:cNvPr id="0" name="Object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57" name="Text Box 41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12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Ntimes new roman" pitchFamily="34" charset="0"/>
                  </a:rPr>
                  <a:t>M      d ,</a:t>
                </a:r>
              </a:p>
            </p:txBody>
          </p:sp>
        </p:grpSp>
        <p:grpSp>
          <p:nvGrpSpPr>
            <p:cNvPr id="9231" name="Group 42"/>
            <p:cNvGrpSpPr>
              <a:grpSpLocks/>
            </p:cNvGrpSpPr>
            <p:nvPr/>
          </p:nvGrpSpPr>
          <p:grpSpPr bwMode="auto">
            <a:xfrm>
              <a:off x="2653" y="2844"/>
              <a:ext cx="1060" cy="404"/>
              <a:chOff x="4785" y="2478"/>
              <a:chExt cx="1060" cy="404"/>
            </a:xfrm>
          </p:grpSpPr>
          <p:graphicFrame>
            <p:nvGraphicFramePr>
              <p:cNvPr id="9232" name="Object 43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7" name="Equation" r:id="rId7" imgW="104559" imgH="104939" progId="Equation.3">
                      <p:embed/>
                    </p:oleObj>
                  </mc:Choice>
                  <mc:Fallback>
                    <p:oleObj name="Equation" r:id="rId7" imgW="104559" imgH="104939" progId="Equation.3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0" name="Text Box 44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06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Ntimes new roman" pitchFamily="34" charset="0"/>
                  </a:rPr>
                  <a:t>N      d .</a:t>
                </a:r>
              </a:p>
            </p:txBody>
          </p:sp>
        </p:grp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704850" y="5078413"/>
            <a:ext cx="3194050" cy="673100"/>
            <a:chOff x="444" y="3199"/>
            <a:chExt cx="2012" cy="424"/>
          </a:xfrm>
        </p:grpSpPr>
        <p:grpSp>
          <p:nvGrpSpPr>
            <p:cNvPr id="9223" name="Group 52"/>
            <p:cNvGrpSpPr>
              <a:grpSpLocks/>
            </p:cNvGrpSpPr>
            <p:nvPr/>
          </p:nvGrpSpPr>
          <p:grpSpPr bwMode="auto">
            <a:xfrm>
              <a:off x="444" y="3199"/>
              <a:ext cx="972" cy="404"/>
              <a:chOff x="444" y="3199"/>
              <a:chExt cx="972" cy="404"/>
            </a:xfrm>
          </p:grpSpPr>
          <p:graphicFrame>
            <p:nvGraphicFramePr>
              <p:cNvPr id="9227" name="Object 47"/>
              <p:cNvGraphicFramePr>
                <a:graphicFrameLocks noChangeAspect="1"/>
              </p:cNvGraphicFramePr>
              <p:nvPr/>
            </p:nvGraphicFramePr>
            <p:xfrm>
              <a:off x="709" y="3279"/>
              <a:ext cx="377" cy="2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8" name="Equation" r:id="rId9" imgW="104559" imgH="133514" progId="Equation.3">
                      <p:embed/>
                    </p:oleObj>
                  </mc:Choice>
                  <mc:Fallback>
                    <p:oleObj name="Equation" r:id="rId9" imgW="104559" imgH="133514" progId="Equation.3">
                      <p:embed/>
                      <p:pic>
                        <p:nvPicPr>
                          <p:cNvPr id="0" name="Object 4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09" y="3279"/>
                            <a:ext cx="377" cy="2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4" name="Text Box 48"/>
              <p:cNvSpPr txBox="1">
                <a:spLocks noChangeArrowheads="1"/>
              </p:cNvSpPr>
              <p:nvPr/>
            </p:nvSpPr>
            <p:spPr bwMode="auto">
              <a:xfrm>
                <a:off x="444" y="3199"/>
                <a:ext cx="9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Ntimes new roman" pitchFamily="34" charset="0"/>
                  </a:rPr>
                  <a:t>B     d ,</a:t>
                </a:r>
              </a:p>
            </p:txBody>
          </p:sp>
        </p:grpSp>
        <p:grpSp>
          <p:nvGrpSpPr>
            <p:cNvPr id="9224" name="Group 53"/>
            <p:cNvGrpSpPr>
              <a:grpSpLocks/>
            </p:cNvGrpSpPr>
            <p:nvPr/>
          </p:nvGrpSpPr>
          <p:grpSpPr bwMode="auto">
            <a:xfrm>
              <a:off x="1612" y="3219"/>
              <a:ext cx="844" cy="404"/>
              <a:chOff x="1612" y="3219"/>
              <a:chExt cx="844" cy="404"/>
            </a:xfrm>
          </p:grpSpPr>
          <p:graphicFrame>
            <p:nvGraphicFramePr>
              <p:cNvPr id="9225" name="Object 50"/>
              <p:cNvGraphicFramePr>
                <a:graphicFrameLocks noChangeAspect="1"/>
              </p:cNvGraphicFramePr>
              <p:nvPr/>
            </p:nvGraphicFramePr>
            <p:xfrm>
              <a:off x="1876" y="3261"/>
              <a:ext cx="317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49" name="Equation" r:id="rId11" imgW="104559" imgH="133514" progId="Equation.3">
                      <p:embed/>
                    </p:oleObj>
                  </mc:Choice>
                  <mc:Fallback>
                    <p:oleObj name="Equation" r:id="rId11" imgW="104559" imgH="133514" progId="Equation.3">
                      <p:embed/>
                      <p:pic>
                        <p:nvPicPr>
                          <p:cNvPr id="0" name="Object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76" y="3261"/>
                            <a:ext cx="317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7" name="Text Box 51"/>
              <p:cNvSpPr txBox="1">
                <a:spLocks noChangeArrowheads="1"/>
              </p:cNvSpPr>
              <p:nvPr/>
            </p:nvSpPr>
            <p:spPr bwMode="auto">
              <a:xfrm>
                <a:off x="1612" y="3219"/>
                <a:ext cx="84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Ntimes new roman" pitchFamily="34" charset="0"/>
                  </a:rPr>
                  <a:t>C     d</a:t>
                </a:r>
              </a:p>
            </p:txBody>
          </p:sp>
        </p:grpSp>
      </p:grp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2"/>
            </a:gs>
            <a:gs pos="100000">
              <a:srgbClr val="0033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3"/>
          <p:cNvSpPr>
            <a:spLocks noChangeArrowheads="1" noChangeShapeType="1" noTextEdit="1"/>
          </p:cNvSpPr>
          <p:nvPr/>
        </p:nvSpPr>
        <p:spPr bwMode="auto">
          <a:xfrm>
            <a:off x="1908175" y="188913"/>
            <a:ext cx="58324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00808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4:TRẮC NGHIỆM</a:t>
            </a:r>
          </a:p>
        </p:txBody>
      </p:sp>
      <p:grpSp>
        <p:nvGrpSpPr>
          <p:cNvPr id="10243" name="Group 30"/>
          <p:cNvGrpSpPr>
            <a:grpSpLocks/>
          </p:cNvGrpSpPr>
          <p:nvPr/>
        </p:nvGrpSpPr>
        <p:grpSpPr bwMode="auto">
          <a:xfrm>
            <a:off x="107950" y="850900"/>
            <a:ext cx="8712200" cy="3937000"/>
            <a:chOff x="68" y="536"/>
            <a:chExt cx="5488" cy="2480"/>
          </a:xfrm>
        </p:grpSpPr>
        <p:sp>
          <p:nvSpPr>
            <p:cNvPr id="92162" name="Rectangle 2"/>
            <p:cNvSpPr>
              <a:spLocks noChangeArrowheads="1"/>
            </p:cNvSpPr>
            <p:nvPr/>
          </p:nvSpPr>
          <p:spPr bwMode="auto">
            <a:xfrm>
              <a:off x="68" y="536"/>
              <a:ext cx="5488" cy="2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Cho các điểm  M, N, P và ba  đường thẳng a,b,c.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Chỉ ra đáp án sai: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a/ N     b và N     c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b/ M     a và M    c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c/ P     a và P     b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d/ P     c và P     b </a:t>
              </a:r>
            </a:p>
          </p:txBody>
        </p:sp>
        <p:graphicFrame>
          <p:nvGraphicFramePr>
            <p:cNvPr id="10260" name="Object 4"/>
            <p:cNvGraphicFramePr>
              <a:graphicFrameLocks noChangeAspect="1"/>
            </p:cNvGraphicFramePr>
            <p:nvPr/>
          </p:nvGraphicFramePr>
          <p:xfrm>
            <a:off x="634" y="1636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6" name="Equation" r:id="rId4" imgW="104559" imgH="104939" progId="Equation.3">
                    <p:embed/>
                  </p:oleObj>
                </mc:Choice>
                <mc:Fallback>
                  <p:oleObj name="Equation" r:id="rId4" imgW="104559" imgH="104939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4" y="1636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1" name="Object 5"/>
            <p:cNvGraphicFramePr>
              <a:graphicFrameLocks noChangeAspect="1"/>
            </p:cNvGraphicFramePr>
            <p:nvPr/>
          </p:nvGraphicFramePr>
          <p:xfrm>
            <a:off x="1809" y="1661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7" name="Equation" r:id="rId6" imgW="104559" imgH="104939" progId="Equation.3">
                    <p:embed/>
                  </p:oleObj>
                </mc:Choice>
                <mc:Fallback>
                  <p:oleObj name="Equation" r:id="rId6" imgW="104559" imgH="104939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9" y="1661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2" name="Object 6"/>
            <p:cNvGraphicFramePr>
              <a:graphicFrameLocks noChangeAspect="1"/>
            </p:cNvGraphicFramePr>
            <p:nvPr/>
          </p:nvGraphicFramePr>
          <p:xfrm>
            <a:off x="584" y="2349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8" name="Equation" r:id="rId8" imgW="104559" imgH="104939" progId="Equation.3">
                    <p:embed/>
                  </p:oleObj>
                </mc:Choice>
                <mc:Fallback>
                  <p:oleObj name="Equation" r:id="rId8" imgW="104559" imgH="104939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4" y="2349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3" name="Object 7"/>
            <p:cNvGraphicFramePr>
              <a:graphicFrameLocks noChangeAspect="1"/>
            </p:cNvGraphicFramePr>
            <p:nvPr/>
          </p:nvGraphicFramePr>
          <p:xfrm>
            <a:off x="1673" y="2349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9" name="Equation" r:id="rId10" imgW="104559" imgH="104939" progId="Equation.3">
                    <p:embed/>
                  </p:oleObj>
                </mc:Choice>
                <mc:Fallback>
                  <p:oleObj name="Equation" r:id="rId10" imgW="104559" imgH="104939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3" y="2349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4" name="Object 8"/>
            <p:cNvGraphicFramePr>
              <a:graphicFrameLocks noChangeAspect="1"/>
            </p:cNvGraphicFramePr>
            <p:nvPr/>
          </p:nvGraphicFramePr>
          <p:xfrm>
            <a:off x="715" y="1996"/>
            <a:ext cx="300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0" name="Equation" r:id="rId12" imgW="104559" imgH="104939" progId="Equation.3">
                    <p:embed/>
                  </p:oleObj>
                </mc:Choice>
                <mc:Fallback>
                  <p:oleObj name="Equation" r:id="rId12" imgW="104559" imgH="104939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" y="1996"/>
                          <a:ext cx="300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5" name="Object 9"/>
            <p:cNvGraphicFramePr>
              <a:graphicFrameLocks noChangeAspect="1"/>
            </p:cNvGraphicFramePr>
            <p:nvPr/>
          </p:nvGraphicFramePr>
          <p:xfrm>
            <a:off x="591" y="2670"/>
            <a:ext cx="300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1" name="Equation" r:id="rId14" imgW="104559" imgH="104939" progId="Equation.3">
                    <p:embed/>
                  </p:oleObj>
                </mc:Choice>
                <mc:Fallback>
                  <p:oleObj name="Equation" r:id="rId14" imgW="104559" imgH="104939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" y="2670"/>
                          <a:ext cx="300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6" name="Object 10"/>
            <p:cNvGraphicFramePr>
              <a:graphicFrameLocks noChangeAspect="1"/>
            </p:cNvGraphicFramePr>
            <p:nvPr/>
          </p:nvGraphicFramePr>
          <p:xfrm>
            <a:off x="1909" y="1996"/>
            <a:ext cx="256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2" name="Equation" r:id="rId16" imgW="104559" imgH="133514" progId="Equation.3">
                    <p:embed/>
                  </p:oleObj>
                </mc:Choice>
                <mc:Fallback>
                  <p:oleObj name="Equation" r:id="rId16" imgW="104559" imgH="133514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9" y="1996"/>
                          <a:ext cx="256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7" name="Object 11"/>
            <p:cNvGraphicFramePr>
              <a:graphicFrameLocks noChangeAspect="1"/>
            </p:cNvGraphicFramePr>
            <p:nvPr/>
          </p:nvGraphicFramePr>
          <p:xfrm>
            <a:off x="1733" y="2707"/>
            <a:ext cx="257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3" name="Equation" r:id="rId18" imgW="104559" imgH="133514" progId="Equation.3">
                    <p:embed/>
                  </p:oleObj>
                </mc:Choice>
                <mc:Fallback>
                  <p:oleObj name="Equation" r:id="rId18" imgW="104559" imgH="133514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3" y="2707"/>
                          <a:ext cx="257" cy="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172" name="Oval 12"/>
          <p:cNvSpPr>
            <a:spLocks noChangeArrowheads="1"/>
          </p:cNvSpPr>
          <p:nvPr/>
        </p:nvSpPr>
        <p:spPr bwMode="auto">
          <a:xfrm>
            <a:off x="77788" y="3716338"/>
            <a:ext cx="533400" cy="53340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ahoma" panose="020B0604030504040204" pitchFamily="34" charset="0"/>
            </a:endParaRPr>
          </a:p>
        </p:txBody>
      </p:sp>
      <p:pic>
        <p:nvPicPr>
          <p:cNvPr id="10245" name="Picture 14" descr="G_ANIM"/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22225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6" name="Group 33"/>
          <p:cNvGrpSpPr>
            <a:grpSpLocks/>
          </p:cNvGrpSpPr>
          <p:nvPr/>
        </p:nvGrpSpPr>
        <p:grpSpPr bwMode="auto">
          <a:xfrm>
            <a:off x="4284663" y="1822450"/>
            <a:ext cx="4608512" cy="2693988"/>
            <a:chOff x="2699" y="1148"/>
            <a:chExt cx="2903" cy="1697"/>
          </a:xfrm>
        </p:grpSpPr>
        <p:sp>
          <p:nvSpPr>
            <p:cNvPr id="10247" name="Line 15"/>
            <p:cNvSpPr>
              <a:spLocks noChangeShapeType="1"/>
            </p:cNvSpPr>
            <p:nvPr/>
          </p:nvSpPr>
          <p:spPr bwMode="auto">
            <a:xfrm flipV="1">
              <a:off x="2835" y="1661"/>
              <a:ext cx="2404" cy="104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8" name="Line 16"/>
            <p:cNvSpPr>
              <a:spLocks noChangeShapeType="1"/>
            </p:cNvSpPr>
            <p:nvPr/>
          </p:nvSpPr>
          <p:spPr bwMode="auto">
            <a:xfrm>
              <a:off x="2699" y="1207"/>
              <a:ext cx="2903" cy="1225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9" name="Line 17"/>
            <p:cNvSpPr>
              <a:spLocks noChangeShapeType="1"/>
            </p:cNvSpPr>
            <p:nvPr/>
          </p:nvSpPr>
          <p:spPr bwMode="auto">
            <a:xfrm>
              <a:off x="3152" y="1162"/>
              <a:ext cx="1134" cy="154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8" name="Text Box 18"/>
            <p:cNvSpPr txBox="1">
              <a:spLocks noChangeArrowheads="1"/>
            </p:cNvSpPr>
            <p:nvPr/>
          </p:nvSpPr>
          <p:spPr bwMode="auto">
            <a:xfrm>
              <a:off x="2731" y="126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92179" name="Text Box 19"/>
            <p:cNvSpPr txBox="1">
              <a:spLocks noChangeArrowheads="1"/>
            </p:cNvSpPr>
            <p:nvPr/>
          </p:nvSpPr>
          <p:spPr bwMode="auto">
            <a:xfrm>
              <a:off x="2867" y="224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92180" name="Text Box 20"/>
            <p:cNvSpPr txBox="1">
              <a:spLocks noChangeArrowheads="1"/>
            </p:cNvSpPr>
            <p:nvPr/>
          </p:nvSpPr>
          <p:spPr bwMode="auto">
            <a:xfrm>
              <a:off x="4010" y="2557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92181" name="Text Box 21"/>
            <p:cNvSpPr txBox="1">
              <a:spLocks noChangeArrowheads="1"/>
            </p:cNvSpPr>
            <p:nvPr/>
          </p:nvSpPr>
          <p:spPr bwMode="auto">
            <a:xfrm>
              <a:off x="3379" y="1215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92182" name="Text Box 22"/>
            <p:cNvSpPr txBox="1">
              <a:spLocks noChangeArrowheads="1"/>
            </p:cNvSpPr>
            <p:nvPr/>
          </p:nvSpPr>
          <p:spPr bwMode="auto">
            <a:xfrm>
              <a:off x="4407" y="1696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92183" name="Text Box 23"/>
            <p:cNvSpPr txBox="1">
              <a:spLocks noChangeArrowheads="1"/>
            </p:cNvSpPr>
            <p:nvPr/>
          </p:nvSpPr>
          <p:spPr bwMode="auto">
            <a:xfrm>
              <a:off x="3650" y="1906"/>
              <a:ext cx="38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N </a:t>
              </a:r>
              <a:r>
                <a:rPr lang="en-US" sz="4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2184" name="Text Box 24"/>
            <p:cNvSpPr txBox="1">
              <a:spLocks noChangeArrowheads="1"/>
            </p:cNvSpPr>
            <p:nvPr/>
          </p:nvSpPr>
          <p:spPr bwMode="auto">
            <a:xfrm>
              <a:off x="3284" y="1349"/>
              <a:ext cx="1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buFontTx/>
                <a:buChar char="•"/>
                <a:defRPr/>
              </a:pPr>
              <a:endPara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92186" name="Text Box 26"/>
            <p:cNvSpPr txBox="1">
              <a:spLocks noChangeArrowheads="1"/>
            </p:cNvSpPr>
            <p:nvPr/>
          </p:nvSpPr>
          <p:spPr bwMode="auto">
            <a:xfrm>
              <a:off x="3288" y="1148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2187" name="Text Box 27"/>
            <p:cNvSpPr txBox="1">
              <a:spLocks noChangeArrowheads="1"/>
            </p:cNvSpPr>
            <p:nvPr/>
          </p:nvSpPr>
          <p:spPr bwMode="auto">
            <a:xfrm>
              <a:off x="4424" y="1635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2"/>
            </a:gs>
            <a:gs pos="100000">
              <a:srgbClr val="0066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5"/>
          <p:cNvSpPr>
            <a:spLocks noChangeArrowheads="1" noChangeShapeType="1" noTextEdit="1"/>
          </p:cNvSpPr>
          <p:nvPr/>
        </p:nvSpPr>
        <p:spPr bwMode="auto">
          <a:xfrm>
            <a:off x="971550" y="333375"/>
            <a:ext cx="9429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</a:p>
        </p:txBody>
      </p:sp>
      <p:graphicFrame>
        <p:nvGraphicFramePr>
          <p:cNvPr id="93236" name="Object 52"/>
          <p:cNvGraphicFramePr>
            <a:graphicFrameLocks noChangeAspect="1"/>
          </p:cNvGraphicFramePr>
          <p:nvPr/>
        </p:nvGraphicFramePr>
        <p:xfrm>
          <a:off x="1116013" y="2933700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3" imgW="104559" imgH="104939" progId="Equation.3">
                  <p:embed/>
                </p:oleObj>
              </mc:Choice>
              <mc:Fallback>
                <p:oleObj name="Equation" r:id="rId3" imgW="104559" imgH="104939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933700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37" name="Object 53"/>
          <p:cNvGraphicFramePr>
            <a:graphicFrameLocks noChangeAspect="1"/>
          </p:cNvGraphicFramePr>
          <p:nvPr/>
        </p:nvGraphicFramePr>
        <p:xfrm>
          <a:off x="3132138" y="2933700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5" imgW="104559" imgH="104939" progId="Equation.3">
                  <p:embed/>
                </p:oleObj>
              </mc:Choice>
              <mc:Fallback>
                <p:oleObj name="Equation" r:id="rId5" imgW="104559" imgH="104939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933700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0" name="Object 56"/>
          <p:cNvGraphicFramePr>
            <a:graphicFrameLocks noChangeAspect="1"/>
          </p:cNvGraphicFramePr>
          <p:nvPr/>
        </p:nvGraphicFramePr>
        <p:xfrm>
          <a:off x="1123950" y="4373563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7" imgW="104559" imgH="104939" progId="Equation.3">
                  <p:embed/>
                </p:oleObj>
              </mc:Choice>
              <mc:Fallback>
                <p:oleObj name="Equation" r:id="rId7" imgW="104559" imgH="104939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4373563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1" name="Object 57"/>
          <p:cNvGraphicFramePr>
            <a:graphicFrameLocks noChangeAspect="1"/>
          </p:cNvGraphicFramePr>
          <p:nvPr/>
        </p:nvGraphicFramePr>
        <p:xfrm>
          <a:off x="1116013" y="2286000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9" imgW="104559" imgH="104939" progId="Equation.3">
                  <p:embed/>
                </p:oleObj>
              </mc:Choice>
              <mc:Fallback>
                <p:oleObj name="Equation" r:id="rId9" imgW="104559" imgH="104939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286000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2" name="Object 58"/>
          <p:cNvGraphicFramePr>
            <a:graphicFrameLocks noChangeAspect="1"/>
          </p:cNvGraphicFramePr>
          <p:nvPr/>
        </p:nvGraphicFramePr>
        <p:xfrm>
          <a:off x="2935288" y="4360863"/>
          <a:ext cx="4841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11" imgW="104559" imgH="133514" progId="Equation.3">
                  <p:embed/>
                </p:oleObj>
              </mc:Choice>
              <mc:Fallback>
                <p:oleObj name="Equation" r:id="rId11" imgW="104559" imgH="133514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4360863"/>
                        <a:ext cx="4841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3" name="Object 59"/>
          <p:cNvGraphicFramePr>
            <a:graphicFrameLocks noChangeAspect="1"/>
          </p:cNvGraphicFramePr>
          <p:nvPr/>
        </p:nvGraphicFramePr>
        <p:xfrm>
          <a:off x="3203575" y="2216150"/>
          <a:ext cx="484188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3" imgW="104559" imgH="133514" progId="Equation.3">
                  <p:embed/>
                </p:oleObj>
              </mc:Choice>
              <mc:Fallback>
                <p:oleObj name="Equation" r:id="rId13" imgW="104559" imgH="133514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216150"/>
                        <a:ext cx="484188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3" name="Group 127"/>
          <p:cNvGrpSpPr>
            <a:grpSpLocks/>
          </p:cNvGrpSpPr>
          <p:nvPr/>
        </p:nvGrpSpPr>
        <p:grpSpPr bwMode="auto">
          <a:xfrm>
            <a:off x="57150" y="927100"/>
            <a:ext cx="8788400" cy="3984625"/>
            <a:chOff x="0" y="3732"/>
            <a:chExt cx="5536" cy="2510"/>
          </a:xfrm>
        </p:grpSpPr>
        <p:sp>
          <p:nvSpPr>
            <p:cNvPr id="93235" name="Rectangle 51"/>
            <p:cNvSpPr>
              <a:spLocks noChangeArrowheads="1"/>
            </p:cNvSpPr>
            <p:nvPr/>
          </p:nvSpPr>
          <p:spPr bwMode="auto">
            <a:xfrm>
              <a:off x="0" y="3732"/>
              <a:ext cx="5536" cy="2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Cho các điểm  A, B, C, D và bốn  dường thẳng </a:t>
              </a:r>
            </a:p>
            <a:p>
              <a:pPr marL="457200" indent="-457200" eaLnBrk="1" hangingPunct="1">
                <a:tabLst>
                  <a:tab pos="180975" algn="l"/>
                  <a:tab pos="539750" algn="l"/>
                </a:tabLst>
                <a:defRPr/>
              </a:pPr>
              <a:r>
                <a:rPr lang="en-US" sz="3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m, n, p, q. Điền ký hiệu thích hợp vào ô vuông:</a:t>
              </a:r>
            </a:p>
            <a:p>
              <a:pPr marL="457200" indent="-457200" eaLnBrk="1" hangingPunct="1">
                <a:lnSpc>
                  <a:spcPct val="130000"/>
                </a:lnSpc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a/ A       q và A       n</a:t>
              </a:r>
            </a:p>
            <a:p>
              <a:pPr marL="457200" indent="-457200" eaLnBrk="1" hangingPunct="1">
                <a:lnSpc>
                  <a:spcPct val="130000"/>
                </a:lnSpc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b/ B       n và B       q</a:t>
              </a:r>
            </a:p>
            <a:p>
              <a:pPr marL="457200" indent="-457200" eaLnBrk="1" hangingPunct="1">
                <a:lnSpc>
                  <a:spcPct val="130000"/>
                </a:lnSpc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c/ D       m ; D        n; D       p</a:t>
              </a:r>
            </a:p>
            <a:p>
              <a:pPr marL="457200" indent="-457200" eaLnBrk="1" hangingPunct="1">
                <a:lnSpc>
                  <a:spcPct val="130000"/>
                </a:lnSpc>
                <a:tabLst>
                  <a:tab pos="180975" algn="l"/>
                  <a:tab pos="539750" algn="l"/>
                </a:tabLst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d/ C       p ; C        m </a:t>
              </a:r>
            </a:p>
          </p:txBody>
        </p:sp>
        <p:grpSp>
          <p:nvGrpSpPr>
            <p:cNvPr id="11297" name="Group 126"/>
            <p:cNvGrpSpPr>
              <a:grpSpLocks/>
            </p:cNvGrpSpPr>
            <p:nvPr/>
          </p:nvGrpSpPr>
          <p:grpSpPr bwMode="auto">
            <a:xfrm>
              <a:off x="635" y="4557"/>
              <a:ext cx="2585" cy="1678"/>
              <a:chOff x="635" y="4557"/>
              <a:chExt cx="2585" cy="1678"/>
            </a:xfrm>
          </p:grpSpPr>
          <p:sp>
            <p:nvSpPr>
              <p:cNvPr id="11298" name="Rectangle 60"/>
              <p:cNvSpPr>
                <a:spLocks noChangeArrowheads="1"/>
              </p:cNvSpPr>
              <p:nvPr/>
            </p:nvSpPr>
            <p:spPr bwMode="auto">
              <a:xfrm>
                <a:off x="636" y="4557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299" name="Rectangle 61"/>
              <p:cNvSpPr>
                <a:spLocks noChangeArrowheads="1"/>
              </p:cNvSpPr>
              <p:nvPr/>
            </p:nvSpPr>
            <p:spPr bwMode="auto">
              <a:xfrm>
                <a:off x="1906" y="4557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0" name="Rectangle 62"/>
              <p:cNvSpPr>
                <a:spLocks noChangeArrowheads="1"/>
              </p:cNvSpPr>
              <p:nvPr/>
            </p:nvSpPr>
            <p:spPr bwMode="auto">
              <a:xfrm>
                <a:off x="635" y="4965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1" name="Rectangle 63"/>
              <p:cNvSpPr>
                <a:spLocks noChangeArrowheads="1"/>
              </p:cNvSpPr>
              <p:nvPr/>
            </p:nvSpPr>
            <p:spPr bwMode="auto">
              <a:xfrm>
                <a:off x="1905" y="4958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2" name="Rectangle 64"/>
              <p:cNvSpPr>
                <a:spLocks noChangeArrowheads="1"/>
              </p:cNvSpPr>
              <p:nvPr/>
            </p:nvSpPr>
            <p:spPr bwMode="auto">
              <a:xfrm>
                <a:off x="636" y="5419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3" name="Rectangle 65"/>
              <p:cNvSpPr>
                <a:spLocks noChangeArrowheads="1"/>
              </p:cNvSpPr>
              <p:nvPr/>
            </p:nvSpPr>
            <p:spPr bwMode="auto">
              <a:xfrm>
                <a:off x="1815" y="5387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4" name="Rectangle 66"/>
              <p:cNvSpPr>
                <a:spLocks noChangeArrowheads="1"/>
              </p:cNvSpPr>
              <p:nvPr/>
            </p:nvSpPr>
            <p:spPr bwMode="auto">
              <a:xfrm>
                <a:off x="2858" y="5433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5" name="Rectangle 67"/>
              <p:cNvSpPr>
                <a:spLocks noChangeArrowheads="1"/>
              </p:cNvSpPr>
              <p:nvPr/>
            </p:nvSpPr>
            <p:spPr bwMode="auto">
              <a:xfrm>
                <a:off x="636" y="5886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  <p:sp>
            <p:nvSpPr>
              <p:cNvPr id="11306" name="Rectangle 68"/>
              <p:cNvSpPr>
                <a:spLocks noChangeArrowheads="1"/>
              </p:cNvSpPr>
              <p:nvPr/>
            </p:nvSpPr>
            <p:spPr bwMode="auto">
              <a:xfrm>
                <a:off x="1769" y="5886"/>
                <a:ext cx="362" cy="34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l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90000"/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" panose="05000000000000000000" pitchFamily="2" charset="2"/>
                  <a:buChar char="l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ahoma" panose="020B0604030504040204" pitchFamily="34" charset="0"/>
                </a:endParaRPr>
              </a:p>
            </p:txBody>
          </p:sp>
        </p:grpSp>
      </p:grpSp>
      <p:graphicFrame>
        <p:nvGraphicFramePr>
          <p:cNvPr id="93274" name="Object 90"/>
          <p:cNvGraphicFramePr>
            <a:graphicFrameLocks noChangeAspect="1"/>
          </p:cNvGraphicFramePr>
          <p:nvPr/>
        </p:nvGraphicFramePr>
        <p:xfrm>
          <a:off x="1108075" y="3654425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15" imgW="104559" imgH="104939" progId="Equation.3">
                  <p:embed/>
                </p:oleObj>
              </mc:Choice>
              <mc:Fallback>
                <p:oleObj name="Equation" r:id="rId15" imgW="104559" imgH="104939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3654425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76" name="Object 92"/>
          <p:cNvGraphicFramePr>
            <a:graphicFrameLocks noChangeAspect="1"/>
          </p:cNvGraphicFramePr>
          <p:nvPr/>
        </p:nvGraphicFramePr>
        <p:xfrm>
          <a:off x="2987675" y="3654425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17" imgW="104559" imgH="104939" progId="Equation.3">
                  <p:embed/>
                </p:oleObj>
              </mc:Choice>
              <mc:Fallback>
                <p:oleObj name="Equation" r:id="rId17" imgW="104559" imgH="104939" progId="Equation.3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654425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77" name="Object 93"/>
          <p:cNvGraphicFramePr>
            <a:graphicFrameLocks noChangeAspect="1"/>
          </p:cNvGraphicFramePr>
          <p:nvPr/>
        </p:nvGraphicFramePr>
        <p:xfrm>
          <a:off x="4652963" y="3654425"/>
          <a:ext cx="495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19" imgW="104559" imgH="104939" progId="Equation.3">
                  <p:embed/>
                </p:oleObj>
              </mc:Choice>
              <mc:Fallback>
                <p:oleObj name="Equation" r:id="rId19" imgW="104559" imgH="104939" progId="Equation.3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3654425"/>
                        <a:ext cx="495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7" name="Group 128"/>
          <p:cNvGrpSpPr>
            <a:grpSpLocks/>
          </p:cNvGrpSpPr>
          <p:nvPr/>
        </p:nvGrpSpPr>
        <p:grpSpPr bwMode="auto">
          <a:xfrm>
            <a:off x="5364163" y="2322513"/>
            <a:ext cx="3744912" cy="2844800"/>
            <a:chOff x="3379" y="1463"/>
            <a:chExt cx="2359" cy="1792"/>
          </a:xfrm>
        </p:grpSpPr>
        <p:grpSp>
          <p:nvGrpSpPr>
            <p:cNvPr id="11278" name="Group 100"/>
            <p:cNvGrpSpPr>
              <a:grpSpLocks/>
            </p:cNvGrpSpPr>
            <p:nvPr/>
          </p:nvGrpSpPr>
          <p:grpSpPr bwMode="auto">
            <a:xfrm>
              <a:off x="3379" y="1525"/>
              <a:ext cx="2359" cy="1730"/>
              <a:chOff x="3288" y="1525"/>
              <a:chExt cx="2359" cy="1730"/>
            </a:xfrm>
          </p:grpSpPr>
          <p:sp>
            <p:nvSpPr>
              <p:cNvPr id="11283" name="Line 71"/>
              <p:cNvSpPr>
                <a:spLocks noChangeShapeType="1"/>
              </p:cNvSpPr>
              <p:nvPr/>
            </p:nvSpPr>
            <p:spPr bwMode="auto">
              <a:xfrm>
                <a:off x="4739" y="1933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4" name="Line 72"/>
              <p:cNvSpPr>
                <a:spLocks noChangeShapeType="1"/>
              </p:cNvSpPr>
              <p:nvPr/>
            </p:nvSpPr>
            <p:spPr bwMode="auto">
              <a:xfrm flipH="1">
                <a:off x="3288" y="1616"/>
                <a:ext cx="1316" cy="1497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5" name="Line 73"/>
              <p:cNvSpPr>
                <a:spLocks noChangeShapeType="1"/>
              </p:cNvSpPr>
              <p:nvPr/>
            </p:nvSpPr>
            <p:spPr bwMode="auto">
              <a:xfrm flipH="1">
                <a:off x="4286" y="1525"/>
                <a:ext cx="182" cy="1724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6" name="Line 74"/>
              <p:cNvSpPr>
                <a:spLocks noChangeShapeType="1"/>
              </p:cNvSpPr>
              <p:nvPr/>
            </p:nvSpPr>
            <p:spPr bwMode="auto">
              <a:xfrm>
                <a:off x="4286" y="1571"/>
                <a:ext cx="1088" cy="1678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87" name="Line 75"/>
              <p:cNvSpPr>
                <a:spLocks noChangeShapeType="1"/>
              </p:cNvSpPr>
              <p:nvPr/>
            </p:nvSpPr>
            <p:spPr bwMode="auto">
              <a:xfrm flipV="1">
                <a:off x="3288" y="2568"/>
                <a:ext cx="2359" cy="136"/>
              </a:xfrm>
              <a:prstGeom prst="line">
                <a:avLst/>
              </a:prstGeom>
              <a:noFill/>
              <a:ln w="3810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265" name="Text Box 81"/>
              <p:cNvSpPr txBox="1">
                <a:spLocks noChangeArrowheads="1"/>
              </p:cNvSpPr>
              <p:nvPr/>
            </p:nvSpPr>
            <p:spPr bwMode="auto">
              <a:xfrm>
                <a:off x="4109" y="1612"/>
                <a:ext cx="27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D</a:t>
                </a:r>
              </a:p>
            </p:txBody>
          </p:sp>
          <p:sp>
            <p:nvSpPr>
              <p:cNvPr id="93266" name="Text Box 82"/>
              <p:cNvSpPr txBox="1">
                <a:spLocks noChangeArrowheads="1"/>
              </p:cNvSpPr>
              <p:nvPr/>
            </p:nvSpPr>
            <p:spPr bwMode="auto">
              <a:xfrm>
                <a:off x="3564" y="2710"/>
                <a:ext cx="27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93267" name="Text Box 83"/>
              <p:cNvSpPr txBox="1">
                <a:spLocks noChangeArrowheads="1"/>
              </p:cNvSpPr>
              <p:nvPr/>
            </p:nvSpPr>
            <p:spPr bwMode="auto">
              <a:xfrm>
                <a:off x="4361" y="2655"/>
                <a:ext cx="265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93268" name="Text Box 84"/>
              <p:cNvSpPr txBox="1">
                <a:spLocks noChangeArrowheads="1"/>
              </p:cNvSpPr>
              <p:nvPr/>
            </p:nvSpPr>
            <p:spPr bwMode="auto">
              <a:xfrm>
                <a:off x="5103" y="2574"/>
                <a:ext cx="27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93269" name="Text Box 85"/>
              <p:cNvSpPr txBox="1">
                <a:spLocks noChangeArrowheads="1"/>
              </p:cNvSpPr>
              <p:nvPr/>
            </p:nvSpPr>
            <p:spPr bwMode="auto">
              <a:xfrm>
                <a:off x="3333" y="2928"/>
                <a:ext cx="30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93270" name="Text Box 86"/>
              <p:cNvSpPr txBox="1">
                <a:spLocks noChangeArrowheads="1"/>
              </p:cNvSpPr>
              <p:nvPr/>
            </p:nvSpPr>
            <p:spPr bwMode="auto">
              <a:xfrm>
                <a:off x="4345" y="2928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93271" name="Text Box 87"/>
              <p:cNvSpPr txBox="1">
                <a:spLocks noChangeArrowheads="1"/>
              </p:cNvSpPr>
              <p:nvPr/>
            </p:nvSpPr>
            <p:spPr bwMode="auto">
              <a:xfrm>
                <a:off x="5329" y="2892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93272" name="Text Box 88"/>
              <p:cNvSpPr txBox="1">
                <a:spLocks noChangeArrowheads="1"/>
              </p:cNvSpPr>
              <p:nvPr/>
            </p:nvSpPr>
            <p:spPr bwMode="auto">
              <a:xfrm>
                <a:off x="5343" y="2257"/>
                <a:ext cx="24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2800" b="1">
                    <a:solidFill>
                      <a:schemeClr val="fol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</a:rPr>
                  <a:t>q</a:t>
                </a:r>
              </a:p>
            </p:txBody>
          </p:sp>
        </p:grpSp>
        <p:sp>
          <p:nvSpPr>
            <p:cNvPr id="93280" name="Text Box 96"/>
            <p:cNvSpPr txBox="1">
              <a:spLocks noChangeArrowheads="1"/>
            </p:cNvSpPr>
            <p:nvPr/>
          </p:nvSpPr>
          <p:spPr bwMode="auto">
            <a:xfrm>
              <a:off x="4429" y="1463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3281" name="Text Box 97"/>
            <p:cNvSpPr txBox="1">
              <a:spLocks noChangeArrowheads="1"/>
            </p:cNvSpPr>
            <p:nvPr/>
          </p:nvSpPr>
          <p:spPr bwMode="auto">
            <a:xfrm>
              <a:off x="3657" y="2342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3282" name="Text Box 98"/>
            <p:cNvSpPr txBox="1">
              <a:spLocks noChangeArrowheads="1"/>
            </p:cNvSpPr>
            <p:nvPr/>
          </p:nvSpPr>
          <p:spPr bwMode="auto">
            <a:xfrm>
              <a:off x="4957" y="2260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3283" name="Text Box 99"/>
            <p:cNvSpPr txBox="1">
              <a:spLocks noChangeArrowheads="1"/>
            </p:cNvSpPr>
            <p:nvPr/>
          </p:nvSpPr>
          <p:spPr bwMode="auto">
            <a:xfrm>
              <a:off x="4349" y="2305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3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3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3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0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5&quot;/&gt;&lt;property id=&quot;20307&quot; value=&quot;292&quot;/&gt;&lt;/object&gt;&lt;object type=&quot;3&quot; unique_id=&quot;10007&quot;&gt;&lt;property id=&quot;20148&quot; value=&quot;5&quot;/&gt;&lt;property id=&quot;20300&quot; value=&quot;Slide 6&quot;/&gt;&lt;property id=&quot;20307&quot; value=&quot;289&quot;/&gt;&lt;/object&gt;&lt;object type=&quot;3&quot; unique_id=&quot;10008&quot;&gt;&lt;property id=&quot;20148&quot; value=&quot;5&quot;/&gt;&lt;property id=&quot;20300&quot; value=&quot;Slide 7&quot;/&gt;&lt;property id=&quot;20307&quot; value=&quot;290&quot;/&gt;&lt;/object&gt;&lt;object type=&quot;3&quot; unique_id=&quot;10009&quot;&gt;&lt;property id=&quot;20148&quot; value=&quot;5&quot;/&gt;&lt;property id=&quot;20300&quot; value=&quot;Slide 8&quot;/&gt;&lt;property id=&quot;20307&quot; value=&quot;291&quot;/&gt;&lt;/object&gt;&lt;object type=&quot;3&quot; unique_id=&quot;10010&quot;&gt;&lt;property id=&quot;20148&quot; value=&quot;5&quot;/&gt;&lt;property id=&quot;20300&quot; value=&quot;Slide 9&quot;/&gt;&lt;property id=&quot;20307&quot; value=&quot;283&quot;/&gt;&lt;/object&gt;&lt;object type=&quot;3&quot; unique_id=&quot;10011&quot;&gt;&lt;property id=&quot;20148&quot; value=&quot;5&quot;/&gt;&lt;property id=&quot;20300&quot; value=&quot;Slide 10&quot;/&gt;&lt;property id=&quot;20307&quot; value=&quot;274&quot;/&gt;&lt;/object&gt;&lt;object type=&quot;3&quot; unique_id=&quot;10095&quot;&gt;&lt;property id=&quot;20148&quot; value=&quot;5&quot;/&gt;&lt;property id=&quot;20300&quot; value=&quot;Slide 4&quot;/&gt;&lt;property id=&quot;20307&quot; value=&quot;294&quot;/&gt;&lt;/object&gt;&lt;object type=&quot;3&quot; unique_id=&quot;10107&quot;&gt;&lt;property id=&quot;20148&quot; value=&quot;5&quot;/&gt;&lt;property id=&quot;20300&quot; value=&quot;Slide 3&quot;/&gt;&lt;property id=&quot;20307&quot; value=&quot;29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4131</TotalTime>
  <Words>797</Words>
  <Application>Microsoft Office PowerPoint</Application>
  <PresentationFormat>On-screen Show (4:3)</PresentationFormat>
  <Paragraphs>170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.VnTime</vt:lpstr>
      <vt:lpstr>Arial</vt:lpstr>
      <vt:lpstr>Tahoma</vt:lpstr>
      <vt:lpstr>Times New Roman</vt:lpstr>
      <vt:lpstr>VNtimes new roman</vt:lpstr>
      <vt:lpstr>Wingdings</vt:lpstr>
      <vt:lpstr>Soaring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t60.d8</dc:title>
  <dc:creator>Tôn Nữ Bích Vân</dc:creator>
  <cp:lastModifiedBy>ADMIN</cp:lastModifiedBy>
  <cp:revision>204</cp:revision>
  <cp:lastPrinted>1601-01-01T00:00:00Z</cp:lastPrinted>
  <dcterms:created xsi:type="dcterms:W3CDTF">2003-03-22T13:40:28Z</dcterms:created>
  <dcterms:modified xsi:type="dcterms:W3CDTF">2020-10-19T11:10:48Z</dcterms:modified>
</cp:coreProperties>
</file>