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5"/>
  </p:notesMasterIdLst>
  <p:handoutMasterIdLst>
    <p:handoutMasterId r:id="rId26"/>
  </p:handoutMasterIdLst>
  <p:sldIdLst>
    <p:sldId id="486" r:id="rId4"/>
    <p:sldId id="490" r:id="rId5"/>
    <p:sldId id="514" r:id="rId6"/>
    <p:sldId id="508" r:id="rId7"/>
    <p:sldId id="455" r:id="rId8"/>
    <p:sldId id="509" r:id="rId9"/>
    <p:sldId id="510" r:id="rId10"/>
    <p:sldId id="511" r:id="rId11"/>
    <p:sldId id="517" r:id="rId12"/>
    <p:sldId id="526" r:id="rId13"/>
    <p:sldId id="529" r:id="rId14"/>
    <p:sldId id="528" r:id="rId15"/>
    <p:sldId id="535" r:id="rId16"/>
    <p:sldId id="537" r:id="rId17"/>
    <p:sldId id="538" r:id="rId18"/>
    <p:sldId id="539" r:id="rId19"/>
    <p:sldId id="540" r:id="rId20"/>
    <p:sldId id="542" r:id="rId21"/>
    <p:sldId id="544" r:id="rId22"/>
    <p:sldId id="546" r:id="rId23"/>
    <p:sldId id="548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5567">
          <p15:clr>
            <a:srgbClr val="A4A3A4"/>
          </p15:clr>
        </p15:guide>
        <p15:guide id="3" pos="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800080"/>
    <a:srgbClr val="6600CC"/>
    <a:srgbClr val="FF0000"/>
    <a:srgbClr val="006600"/>
    <a:srgbClr val="3333CC"/>
    <a:srgbClr val="0066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5"/>
    <p:restoredTop sz="99544"/>
  </p:normalViewPr>
  <p:slideViewPr>
    <p:cSldViewPr showGuides="1">
      <p:cViewPr varScale="1">
        <p:scale>
          <a:sx n="87" d="100"/>
          <a:sy n="87" d="100"/>
        </p:scale>
        <p:origin x="1728" y="60"/>
      </p:cViewPr>
      <p:guideLst>
        <p:guide orient="horz" pos="1296"/>
        <p:guide pos="5567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6093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0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0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32579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16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17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8</a:t>
            </a:fld>
            <a:endParaRPr lang="en-US" altLang="en-US" sz="1200" dirty="0"/>
          </a:p>
        </p:txBody>
      </p:sp>
      <p:sp>
        <p:nvSpPr>
          <p:cNvPr id="1945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11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12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13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15</a:t>
            </a:fld>
            <a:endParaRPr lang="en-US" altLang="en-US" sz="1200" dirty="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Canvas"/>
          <p:cNvSpPr/>
          <p:nvPr/>
        </p:nvSpPr>
        <p:spPr>
          <a:xfrm>
            <a:off x="528638" y="201613"/>
            <a:ext cx="8397875" cy="6467475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051" name="Picture 3" descr="minisp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4" descr="Canvas"/>
          <p:cNvSpPr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053" name="Picture 5" descr="minispir"/>
          <p:cNvPicPr>
            <a:picLocks noChangeAspect="1"/>
          </p:cNvPicPr>
          <p:nvPr/>
        </p:nvPicPr>
        <p:blipFill>
          <a:blip r:embed="rId3"/>
          <a:srcRect t="39999"/>
          <a:stretch>
            <a:fillRect/>
          </a:stretch>
        </p:blipFill>
        <p:spPr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7190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2057400"/>
            <a:ext cx="772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7191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25600" y="3886200"/>
            <a:ext cx="640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84263" y="60960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2663" y="60960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1663" y="60960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400" dirty="0">
                <a:latin typeface="Times New Roman" panose="02020603050405020304" pitchFamily="18" charset="0"/>
              </a:rPr>
              <a:t>‹#›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Canvas"/>
          <p:cNvSpPr/>
          <p:nvPr/>
        </p:nvSpPr>
        <p:spPr>
          <a:xfrm>
            <a:off x="528638" y="201613"/>
            <a:ext cx="8397875" cy="6467475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051" name="Picture 3" descr="minisp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4" descr="Canvas"/>
          <p:cNvSpPr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 rotWithShape="0">
            <a:blip r:embed="rId2"/>
          </a:blip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2053" name="Picture 5" descr="minispir"/>
          <p:cNvPicPr>
            <a:picLocks noChangeAspect="1"/>
          </p:cNvPicPr>
          <p:nvPr/>
        </p:nvPicPr>
        <p:blipFill>
          <a:blip r:embed="rId3"/>
          <a:srcRect t="39999"/>
          <a:stretch>
            <a:fillRect/>
          </a:stretch>
        </p:blipFill>
        <p:spPr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7190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2057400"/>
            <a:ext cx="772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7191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25600" y="3886200"/>
            <a:ext cx="640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84263" y="60960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2663" y="60960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1663" y="60960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400" dirty="0">
                <a:latin typeface="Times New Roman" panose="02020603050405020304" pitchFamily="18" charset="0"/>
              </a:rPr>
              <a:t>‹#›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1995-9FFC-4711-9AF1-3A9F663780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942E-CEDC-40CC-A0EB-ABBD8A420E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CF3E-17E5-4B44-B255-179ADE222C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792C-14CB-489B-99C9-E4A53A6AC8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7C6A-8EEE-4EA1-B47E-9BC87F45B8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2B66-9840-4B6C-99EE-46382891BE3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0886-D1C0-40AD-90AC-976D90505F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C4DE4-30EA-41B0-A30F-E054961F10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FF10-6355-477C-BCE2-EE9DBCA55E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E532-9866-4EA8-8BD4-33594730E8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30B1-056D-40DC-935E-C223D425D9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323850" y="252413"/>
            <a:ext cx="8610600" cy="6391275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7" name="Line 3"/>
          <p:cNvSpPr/>
          <p:nvPr/>
        </p:nvSpPr>
        <p:spPr>
          <a:xfrm>
            <a:off x="892175" y="1112838"/>
            <a:ext cx="7870825" cy="0"/>
          </a:xfrm>
          <a:prstGeom prst="line">
            <a:avLst/>
          </a:prstGeom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028" name="Group 4"/>
          <p:cNvGrpSpPr/>
          <p:nvPr/>
        </p:nvGrpSpPr>
        <p:grpSpPr>
          <a:xfrm>
            <a:off x="0" y="79375"/>
            <a:ext cx="609600" cy="6743700"/>
            <a:chOff x="-6" y="50"/>
            <a:chExt cx="528" cy="4248"/>
          </a:xfrm>
        </p:grpSpPr>
        <p:pic>
          <p:nvPicPr>
            <p:cNvPr id="1031" name="Picture 5" descr="minispir"/>
            <p:cNvPicPr>
              <a:picLocks noChangeAspect="1"/>
            </p:cNvPicPr>
            <p:nvPr userDrawn="1"/>
          </p:nvPicPr>
          <p:blipFill>
            <a:blip r:embed="rId14"/>
            <a:srcRect b="5333"/>
            <a:stretch>
              <a:fillRect/>
            </a:stretch>
          </p:blipFill>
          <p:spPr>
            <a:xfrm>
              <a:off x="-6" y="50"/>
              <a:ext cx="528" cy="25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2" name="Picture 6" descr="minispir"/>
            <p:cNvPicPr>
              <a:picLocks noChangeAspect="1"/>
            </p:cNvPicPr>
            <p:nvPr userDrawn="1"/>
          </p:nvPicPr>
          <p:blipFill>
            <a:blip r:embed="rId14"/>
            <a:srcRect t="39999"/>
            <a:stretch>
              <a:fillRect/>
            </a:stretch>
          </p:blipFill>
          <p:spPr>
            <a:xfrm>
              <a:off x="-6" y="2678"/>
              <a:ext cx="528" cy="16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Picture 7" descr="minispir"/>
            <p:cNvPicPr>
              <a:picLocks noChangeAspect="1"/>
            </p:cNvPicPr>
            <p:nvPr userDrawn="1"/>
          </p:nvPicPr>
          <p:blipFill>
            <a:blip r:embed="rId14"/>
            <a:srcRect b="5333"/>
            <a:stretch>
              <a:fillRect/>
            </a:stretch>
          </p:blipFill>
          <p:spPr>
            <a:xfrm>
              <a:off x="-6" y="54"/>
              <a:ext cx="528" cy="25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Picture 8" descr="minispir"/>
            <p:cNvPicPr>
              <a:picLocks noChangeAspect="1"/>
            </p:cNvPicPr>
            <p:nvPr userDrawn="1"/>
          </p:nvPicPr>
          <p:blipFill>
            <a:blip r:embed="rId14"/>
            <a:srcRect t="39999"/>
            <a:stretch>
              <a:fillRect/>
            </a:stretch>
          </p:blipFill>
          <p:spPr>
            <a:xfrm>
              <a:off x="-6" y="2678"/>
              <a:ext cx="528" cy="16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9" name="AutoShape 9"/>
          <p:cNvSpPr/>
          <p:nvPr/>
        </p:nvSpPr>
        <p:spPr>
          <a:xfrm>
            <a:off x="876300" y="381000"/>
            <a:ext cx="609600" cy="609600"/>
          </a:xfrm>
          <a:prstGeom prst="diamond">
            <a:avLst/>
          </a:prstGeom>
          <a:solidFill>
            <a:srgbClr val="B2B2B2"/>
          </a:solidFill>
          <a:ln w="57150">
            <a:noFill/>
          </a:ln>
        </p:spPr>
        <p:txBody>
          <a:bodyPr wrap="none" anchor="ctr" anchorCtr="0"/>
          <a:lstStyle/>
          <a:p>
            <a:pPr lvl="0"/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AutoShape 10"/>
          <p:cNvSpPr/>
          <p:nvPr/>
        </p:nvSpPr>
        <p:spPr>
          <a:xfrm>
            <a:off x="723900" y="381000"/>
            <a:ext cx="609600" cy="609600"/>
          </a:xfrm>
          <a:prstGeom prst="diamond">
            <a:avLst/>
          </a:prstGeom>
          <a:solidFill>
            <a:srgbClr val="FF7C8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lvl="0"/>
            <a:endParaRPr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/>
          <p:nvPr/>
        </p:nvSpPr>
        <p:spPr>
          <a:xfrm>
            <a:off x="323850" y="252413"/>
            <a:ext cx="8610600" cy="6391275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wrap="none" anchor="ctr" anchorCtr="0"/>
          <a:lstStyle/>
          <a:p>
            <a:pPr lvl="0"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7" name="Line 3"/>
          <p:cNvSpPr/>
          <p:nvPr/>
        </p:nvSpPr>
        <p:spPr>
          <a:xfrm>
            <a:off x="892175" y="1112838"/>
            <a:ext cx="7870825" cy="0"/>
          </a:xfrm>
          <a:prstGeom prst="line">
            <a:avLst/>
          </a:prstGeom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028" name="Group 4"/>
          <p:cNvGrpSpPr/>
          <p:nvPr/>
        </p:nvGrpSpPr>
        <p:grpSpPr>
          <a:xfrm>
            <a:off x="0" y="79375"/>
            <a:ext cx="609600" cy="6743700"/>
            <a:chOff x="-6" y="50"/>
            <a:chExt cx="528" cy="4248"/>
          </a:xfrm>
        </p:grpSpPr>
        <p:pic>
          <p:nvPicPr>
            <p:cNvPr id="1031" name="Picture 5" descr="minispir"/>
            <p:cNvPicPr>
              <a:picLocks noChangeAspect="1"/>
            </p:cNvPicPr>
            <p:nvPr userDrawn="1"/>
          </p:nvPicPr>
          <p:blipFill>
            <a:blip r:embed="rId14"/>
            <a:srcRect b="5333"/>
            <a:stretch>
              <a:fillRect/>
            </a:stretch>
          </p:blipFill>
          <p:spPr>
            <a:xfrm>
              <a:off x="-6" y="50"/>
              <a:ext cx="528" cy="25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2" name="Picture 6" descr="minispir"/>
            <p:cNvPicPr>
              <a:picLocks noChangeAspect="1"/>
            </p:cNvPicPr>
            <p:nvPr userDrawn="1"/>
          </p:nvPicPr>
          <p:blipFill>
            <a:blip r:embed="rId14"/>
            <a:srcRect t="39999"/>
            <a:stretch>
              <a:fillRect/>
            </a:stretch>
          </p:blipFill>
          <p:spPr>
            <a:xfrm>
              <a:off x="-6" y="2678"/>
              <a:ext cx="528" cy="16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3" name="Picture 7" descr="minispir"/>
            <p:cNvPicPr>
              <a:picLocks noChangeAspect="1"/>
            </p:cNvPicPr>
            <p:nvPr userDrawn="1"/>
          </p:nvPicPr>
          <p:blipFill>
            <a:blip r:embed="rId14"/>
            <a:srcRect b="5333"/>
            <a:stretch>
              <a:fillRect/>
            </a:stretch>
          </p:blipFill>
          <p:spPr>
            <a:xfrm>
              <a:off x="-6" y="54"/>
              <a:ext cx="528" cy="25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4" name="Picture 8" descr="minispir"/>
            <p:cNvPicPr>
              <a:picLocks noChangeAspect="1"/>
            </p:cNvPicPr>
            <p:nvPr userDrawn="1"/>
          </p:nvPicPr>
          <p:blipFill>
            <a:blip r:embed="rId14"/>
            <a:srcRect t="39999"/>
            <a:stretch>
              <a:fillRect/>
            </a:stretch>
          </p:blipFill>
          <p:spPr>
            <a:xfrm>
              <a:off x="-6" y="2678"/>
              <a:ext cx="528" cy="16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9" name="AutoShape 9"/>
          <p:cNvSpPr/>
          <p:nvPr/>
        </p:nvSpPr>
        <p:spPr>
          <a:xfrm>
            <a:off x="876300" y="381000"/>
            <a:ext cx="609600" cy="609600"/>
          </a:xfrm>
          <a:prstGeom prst="diamond">
            <a:avLst/>
          </a:prstGeom>
          <a:solidFill>
            <a:srgbClr val="B2B2B2"/>
          </a:solidFill>
          <a:ln w="57150">
            <a:noFill/>
          </a:ln>
        </p:spPr>
        <p:txBody>
          <a:bodyPr wrap="none" anchor="ctr" anchorCtr="0"/>
          <a:lstStyle/>
          <a:p>
            <a:pPr lvl="0"/>
            <a:endParaRPr dirty="0">
              <a:latin typeface="Arial" panose="020B0604020202020204" pitchFamily="34" charset="0"/>
            </a:endParaRPr>
          </a:p>
        </p:txBody>
      </p:sp>
      <p:sp>
        <p:nvSpPr>
          <p:cNvPr id="1030" name="AutoShape 10"/>
          <p:cNvSpPr/>
          <p:nvPr/>
        </p:nvSpPr>
        <p:spPr>
          <a:xfrm>
            <a:off x="723900" y="381000"/>
            <a:ext cx="609600" cy="609600"/>
          </a:xfrm>
          <a:prstGeom prst="diamond">
            <a:avLst/>
          </a:prstGeom>
          <a:solidFill>
            <a:srgbClr val="FF7C8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lvl="0"/>
            <a:endParaRPr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2187AE7-961F-4213-8A5A-32117E8287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3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LAN%20TUNG\Downloads\Compressed\VI&#7870;NG%20L&#258;NG%20B&#193;C\Vieng%20Lang%20Bac%20-%20Thanh%20Thuy%20%5bNCT%2057633944120107772500%5d.mp3" TargetMode="External"/><Relationship Id="rId1" Type="http://schemas.microsoft.com/office/2007/relationships/media" Target="file:///C:\Users\LAN%20TUNG\Downloads\Compressed\VI&#7870;NG%20L&#258;NG%20B&#193;C\Vieng%20Lang%20Bac%20-%20Thanh%20Thuy%20%5bNCT%2057633944120107772500%5d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9144000" cy="6858000"/>
            <a:chOff x="0" y="-32"/>
            <a:chExt cx="5783" cy="4383"/>
          </a:xfrm>
        </p:grpSpPr>
        <p:pic>
          <p:nvPicPr>
            <p:cNvPr id="3078" name="Picture 3" descr="BAR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3599" y="2136"/>
              <a:ext cx="4320" cy="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9" name="Picture 4" descr="BAR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5400000">
              <a:off x="-2136" y="2136"/>
              <a:ext cx="4320" cy="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5" descr="BAR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88"/>
              <a:ext cx="5760" cy="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1" name="Picture 6" descr="BAR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32"/>
              <a:ext cx="5760" cy="6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02119" name="Vieng Lang Bac - Thanh Thuy [NCT 57633944120107772500]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17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29" descr="Doi_chi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2841625"/>
            <a:ext cx="5029200" cy="3711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Rectangle 31"/>
          <p:cNvSpPr/>
          <p:nvPr/>
        </p:nvSpPr>
        <p:spPr>
          <a:xfrm>
            <a:off x="1258888" y="1371600"/>
            <a:ext cx="6324600" cy="2662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VĂN 6</a:t>
            </a:r>
            <a:endParaRPr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sz="54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sz="5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40" fill="hold"/>
                                        <p:tgtEl>
                                          <p:spTgt spid="602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21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-2286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3"/>
          <p:cNvSpPr/>
          <p:nvPr/>
        </p:nvSpPr>
        <p:spPr>
          <a:xfrm>
            <a:off x="1507490" y="2971800"/>
            <a:ext cx="58851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0" y="7620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24200" y="429895"/>
            <a:ext cx="28168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25" y="1074738"/>
            <a:ext cx="19773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 ngữ:</a:t>
            </a:r>
          </a:p>
        </p:txBody>
      </p:sp>
      <p:sp>
        <p:nvSpPr>
          <p:cNvPr id="5" name="Rectangle 4"/>
          <p:cNvSpPr/>
          <p:nvPr/>
        </p:nvSpPr>
        <p:spPr>
          <a:xfrm>
            <a:off x="577850" y="1457325"/>
            <a:ext cx="32359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lí thuyết:</a:t>
            </a: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/>
        </p:nvGraphicFramePr>
        <p:xfrm>
          <a:off x="619760" y="1856105"/>
          <a:ext cx="8009890" cy="4594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8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8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1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(Những điều em đã biết)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(Những điều em muốn biết thêm)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(Những điều em đã học được)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6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620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619760" y="2819400"/>
            <a:ext cx="259715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đã biết gì về: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 điểm, vị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trí trạng ngữ trong câu? Nêu các chức năng của trạng ngữ 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đã học?</a:t>
            </a:r>
            <a:endParaRPr lang="en-US" altLang="vi-VN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3367405" y="2819400"/>
            <a:ext cx="258762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muốn biết thêm gì về: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Đặc điểm, vị trí trạng ngữ trong câu cũng như các chức năng của trạng ngữ 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đã học?</a:t>
            </a:r>
            <a:endParaRPr lang="en-US" altLang="vi-VN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0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0" y="7620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24200" y="429895"/>
            <a:ext cx="28168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96633"/>
            <a:ext cx="19773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 ngữ: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3079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lí thuyết:</a:t>
            </a: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/>
        </p:nvGraphicFramePr>
        <p:xfrm>
          <a:off x="550545" y="1830070"/>
          <a:ext cx="8275955" cy="4718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6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(Những điều em đã biết)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(Những điều em muốn biết thêm)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(Những điều em đã học được)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0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620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645795" y="2743200"/>
            <a:ext cx="259715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đã biết gì về: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 điểm, v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ị trí trạng ngữ trong câu? Nêu các chức năng của trạng ngữ 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đã học?</a:t>
            </a:r>
            <a:endParaRPr lang="en-US" altLang="vi-VN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3657600" y="2667000"/>
            <a:ext cx="258762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muốn biết thêm gì về: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Đặc điểm, vị trí trạng ngữ trong câu cũng như các chức năng của trạng ngữ m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đã học?</a:t>
            </a:r>
            <a:endParaRPr lang="en-US" altLang="vi-VN" sz="28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33400" y="2743200"/>
            <a:ext cx="312293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Đặc điểm, vị trí: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 lớn trạng ngữ đều đứng đầu câu, được ngăn cách bằng dấu phẩy.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Chức năng:</a:t>
            </a:r>
            <a:r>
              <a:rPr lang="en-US" alt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 thành phần phụ của câu, được dùng để chỉ nơi chốn, thời gian, nguyên nhân, mục đích, phương tiện.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-25400" y="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38170" y="228600"/>
            <a:ext cx="28168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90283"/>
            <a:ext cx="19773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 ngữ: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080" y="1295400"/>
            <a:ext cx="2704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lí thuyết:</a:t>
            </a: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620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457200" y="1676400"/>
            <a:ext cx="2249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Rectangle 4"/>
          <p:cNvSpPr/>
          <p:nvPr/>
        </p:nvSpPr>
        <p:spPr>
          <a:xfrm>
            <a:off x="609600" y="1981200"/>
            <a:ext cx="2249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Table 6"/>
          <p:cNvGraphicFramePr/>
          <p:nvPr/>
        </p:nvGraphicFramePr>
        <p:xfrm>
          <a:off x="610235" y="2569210"/>
          <a:ext cx="7938135" cy="3620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0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8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ngữ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4"/>
          <p:cNvSpPr/>
          <p:nvPr/>
        </p:nvSpPr>
        <p:spPr>
          <a:xfrm>
            <a:off x="1800860" y="1981200"/>
            <a:ext cx="672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 hoàn thành vào phiếu học tập</a:t>
            </a:r>
          </a:p>
        </p:txBody>
      </p:sp>
      <p:sp>
        <p:nvSpPr>
          <p:cNvPr id="13" name="Rectangle 4"/>
          <p:cNvSpPr/>
          <p:nvPr/>
        </p:nvSpPr>
        <p:spPr>
          <a:xfrm>
            <a:off x="5334000" y="1371600"/>
            <a:ext cx="2705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6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38170" y="228600"/>
            <a:ext cx="28168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620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33400" y="1219200"/>
            <a:ext cx="2249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Table 6"/>
          <p:cNvGraphicFramePr/>
          <p:nvPr/>
        </p:nvGraphicFramePr>
        <p:xfrm>
          <a:off x="457200" y="1905000"/>
          <a:ext cx="7938135" cy="3620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0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68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ngữ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12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4"/>
          <p:cNvSpPr/>
          <p:nvPr/>
        </p:nvSpPr>
        <p:spPr>
          <a:xfrm>
            <a:off x="1295400" y="2514600"/>
            <a:ext cx="34423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khi biết nhìn nhận và suy nghĩ</a:t>
            </a:r>
          </a:p>
        </p:txBody>
      </p:sp>
      <p:sp>
        <p:nvSpPr>
          <p:cNvPr id="10" name="Rectangle 4"/>
          <p:cNvSpPr/>
          <p:nvPr/>
        </p:nvSpPr>
        <p:spPr>
          <a:xfrm>
            <a:off x="4787265" y="2590800"/>
            <a:ext cx="344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thông tin về thời gian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1371600" y="3683000"/>
            <a:ext cx="344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 đây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4787265" y="3581400"/>
            <a:ext cx="344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thông tin về thời gian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1371600" y="4651375"/>
            <a:ext cx="344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 có ý định tốt đẹp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4800600" y="4648200"/>
            <a:ext cx="344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thông tin về điều kiện</a:t>
            </a:r>
            <a:endParaRPr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-25400" y="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38170" y="228600"/>
            <a:ext cx="28168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TRẠNG NGỮ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517525" y="1752600"/>
            <a:ext cx="8228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lược bỏ trạng ngữ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với câu này”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trong câu mang tính chất chung chung, không gắn với điều kiện cụ thể. </a:t>
            </a:r>
          </a:p>
        </p:txBody>
      </p:sp>
      <p:sp>
        <p:nvSpPr>
          <p:cNvPr id="6" name="Rectangle 4"/>
          <p:cNvSpPr/>
          <p:nvPr/>
        </p:nvSpPr>
        <p:spPr>
          <a:xfrm>
            <a:off x="431800" y="1111885"/>
            <a:ext cx="2249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4"/>
          <p:cNvSpPr/>
          <p:nvPr/>
        </p:nvSpPr>
        <p:spPr>
          <a:xfrm>
            <a:off x="1524000" y="1202055"/>
            <a:ext cx="51669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nhóm. (Thời gian 3’)</a:t>
            </a:r>
          </a:p>
        </p:txBody>
      </p:sp>
      <p:sp>
        <p:nvSpPr>
          <p:cNvPr id="2" name="Rectangle 4"/>
          <p:cNvSpPr/>
          <p:nvPr/>
        </p:nvSpPr>
        <p:spPr>
          <a:xfrm>
            <a:off x="508635" y="2938145"/>
            <a:ext cx="82289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lược bỏ trạng ngữ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“Trên đời”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câu sẽ mất đi tính phổ quát, điều muốn nhấn mạnh trong câu không còn nữa.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4"/>
          <p:cNvSpPr/>
          <p:nvPr/>
        </p:nvSpPr>
        <p:spPr>
          <a:xfrm>
            <a:off x="533400" y="4038600"/>
            <a:ext cx="82124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lược bỏ trạng ngữ “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thâm tâm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, người đọc sẽ không biết được điều mà người nói muốn thú nhận đã tồn tại ở đâu.</a:t>
            </a:r>
          </a:p>
        </p:txBody>
      </p:sp>
      <p:sp>
        <p:nvSpPr>
          <p:cNvPr id="11" name="Rectangle 4"/>
          <p:cNvSpPr/>
          <p:nvPr/>
        </p:nvSpPr>
        <p:spPr>
          <a:xfrm>
            <a:off x="614045" y="5354320"/>
            <a:ext cx="82124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 các bài tập trên, ngoài các chức năng đã học em rút ra thêm chức năng gì của trạng ngữ?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  <p:bldP spid="12" grpId="0"/>
      <p:bldP spid="2" grpId="0"/>
      <p:bldP spid="2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0" y="7620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24200" y="429895"/>
            <a:ext cx="28168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/>
        </p:nvGraphicFramePr>
        <p:xfrm>
          <a:off x="550545" y="1830070"/>
          <a:ext cx="8275955" cy="4718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4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6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(Những điều em đã biết)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(Những điều em muốn biết thêm)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(Những điều em đã học được)</a:t>
                      </a: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0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7620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66420" y="2743200"/>
            <a:ext cx="312293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Đặc điểm, vị trí: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 lớn trạng ngữ đều đứng đầu câu, được ngăn cách bằng dấu phẩy.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Chức năng:</a:t>
            </a:r>
            <a:r>
              <a:rPr lang="en-US" alt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 thành phần phụ của câu, được dùng để chỉ nơi chốn, thời gian, nguyên nhân, mục đích, phương tiện.</a:t>
            </a:r>
          </a:p>
        </p:txBody>
      </p:sp>
      <p:sp>
        <p:nvSpPr>
          <p:cNvPr id="3" name="Rectangle 4"/>
          <p:cNvSpPr/>
          <p:nvPr/>
        </p:nvSpPr>
        <p:spPr>
          <a:xfrm>
            <a:off x="6400800" y="2743200"/>
            <a:ext cx="243840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Đặc điểm, vị trí: 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.......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Chức năng: </a:t>
            </a: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 thành phần câu .....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Trạng ngữ còn có chức năng liên kết với câu trước đó.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-25400" y="-15240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3138170" y="228600"/>
            <a:ext cx="28168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TRẠNG NGỮ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235" y="5692140"/>
            <a:ext cx="877570" cy="937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4"/>
          <p:cNvSpPr/>
          <p:nvPr/>
        </p:nvSpPr>
        <p:spPr>
          <a:xfrm>
            <a:off x="685800" y="4876800"/>
            <a:ext cx="22498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/>
          <p:nvPr/>
        </p:nvSpPr>
        <p:spPr>
          <a:xfrm>
            <a:off x="304800" y="1732915"/>
            <a:ext cx="8228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đã bắt đầu nở. </a:t>
            </a:r>
          </a:p>
        </p:txBody>
      </p:sp>
      <p:sp>
        <p:nvSpPr>
          <p:cNvPr id="6" name="Rectangle 4"/>
          <p:cNvSpPr/>
          <p:nvPr/>
        </p:nvSpPr>
        <p:spPr>
          <a:xfrm>
            <a:off x="431800" y="1111885"/>
            <a:ext cx="22498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400" b="1" u="sng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vi-VN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4"/>
          <p:cNvSpPr/>
          <p:nvPr/>
        </p:nvSpPr>
        <p:spPr>
          <a:xfrm>
            <a:off x="1524000" y="1202055"/>
            <a:ext cx="66528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vào phiếu học tập (Thời gian 3’)</a:t>
            </a:r>
          </a:p>
        </p:txBody>
      </p:sp>
      <p:sp>
        <p:nvSpPr>
          <p:cNvPr id="2" name="Rectangle 4"/>
          <p:cNvSpPr/>
          <p:nvPr/>
        </p:nvSpPr>
        <p:spPr>
          <a:xfrm>
            <a:off x="356235" y="4191000"/>
            <a:ext cx="82289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sẽ đưa cả nhà đi công viên nước.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508000" y="5181600"/>
            <a:ext cx="82124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rất lo lắng cho tôi.</a:t>
            </a:r>
          </a:p>
        </p:txBody>
      </p:sp>
      <p:sp>
        <p:nvSpPr>
          <p:cNvPr id="4" name="Rectangle 4"/>
          <p:cNvSpPr/>
          <p:nvPr/>
        </p:nvSpPr>
        <p:spPr>
          <a:xfrm>
            <a:off x="509270" y="2209800"/>
            <a:ext cx="8228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chỉ thời gian: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tháng Giêng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đã bắt đầu nở. </a:t>
            </a:r>
          </a:p>
        </p:txBody>
      </p:sp>
      <p:sp>
        <p:nvSpPr>
          <p:cNvPr id="7" name="Rectangle 4"/>
          <p:cNvSpPr/>
          <p:nvPr/>
        </p:nvSpPr>
        <p:spPr>
          <a:xfrm>
            <a:off x="585470" y="2743200"/>
            <a:ext cx="8228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chỉ địa điểm: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viên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đã bắt đầu nở. </a:t>
            </a:r>
          </a:p>
        </p:txBody>
      </p:sp>
      <p:sp>
        <p:nvSpPr>
          <p:cNvPr id="13" name="Rectangle 4"/>
          <p:cNvSpPr/>
          <p:nvPr/>
        </p:nvSpPr>
        <p:spPr>
          <a:xfrm>
            <a:off x="685800" y="3276600"/>
            <a:ext cx="82283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chỉ nguyên nhân: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thời tiết ấm lên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đã bắt đầu nở. </a:t>
            </a:r>
          </a:p>
        </p:txBody>
      </p:sp>
      <p:sp>
        <p:nvSpPr>
          <p:cNvPr id="14" name="Rectangle 4"/>
          <p:cNvSpPr/>
          <p:nvPr/>
        </p:nvSpPr>
        <p:spPr>
          <a:xfrm>
            <a:off x="608965" y="4735195"/>
            <a:ext cx="82289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hè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bố sẽ đưa cả nhà đi công viên nước.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448945" y="5692140"/>
            <a:ext cx="82124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khi đi công 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mẹ rất lo lắng cho tôi.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  <p:bldP spid="12" grpId="0"/>
      <p:bldP spid="2" grpId="0"/>
      <p:bldP spid="2" grpId="1"/>
      <p:bldP spid="10" grpId="0"/>
      <p:bldP spid="10" grpId="1"/>
      <p:bldP spid="4" grpId="0"/>
      <p:bldP spid="4" grpId="1"/>
      <p:bldP spid="7" grpId="0"/>
      <p:bldP spid="7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048000" y="304800"/>
            <a:ext cx="44958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+mn-lt"/>
              </a:rPr>
              <a:t>NGHĨA CỦA TỪ NGỮ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0" y="-155575"/>
            <a:ext cx="930275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33400" y="1143000"/>
            <a:ext cx="8305800" cy="838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4a.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Đòi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hỏi 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chung sức chung lòng 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không có nghĩa là gạt bỏ cái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riêng của từng người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. Chung sức chung lòng 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có nghĩa là: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3400" y="19812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Đoàn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kết, nhất trí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3400" y="2438400"/>
            <a:ext cx="8305800" cy="4635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Giúp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đỡ lẫn nhau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" y="28956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Quyết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tâm cao độ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" y="19812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lvl="0"/>
            <a:r>
              <a:rPr lang="en-US" sz="2400" b="1">
                <a:solidFill>
                  <a:srgbClr val="FF0000"/>
                </a:solidFill>
                <a:latin typeface="Times New Roman"/>
              </a:rPr>
              <a:t>- Đoàn 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</a:rPr>
              <a:t>kết, nhất </a:t>
            </a:r>
            <a:r>
              <a:rPr lang="en-US" sz="2400" b="1">
                <a:solidFill>
                  <a:srgbClr val="FF0000"/>
                </a:solidFill>
                <a:latin typeface="Times New Roman"/>
              </a:rPr>
              <a:t>trí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3400" y="3352800"/>
            <a:ext cx="8305800" cy="1524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b. Mẹ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muốn tôi giống người khác, thì “người khác” đó trong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hình dung của mẹ </a:t>
            </a:r>
            <a:r>
              <a:rPr lang="en-US" sz="2400" b="1" smtClean="0">
                <a:latin typeface="+mn-lt"/>
              </a:rPr>
              <a:t>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hất định phải là người hoàn hảo, 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mười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phân vẹn mười.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b="1" i="1" smtClean="0">
                <a:solidFill>
                  <a:srgbClr val="FF0000"/>
                </a:solidFill>
                <a:latin typeface="Times New Roman"/>
              </a:rPr>
              <a:t>ười </a:t>
            </a:r>
            <a:r>
              <a:rPr lang="en-US" sz="2400" b="1" i="1">
                <a:solidFill>
                  <a:srgbClr val="FF0000"/>
                </a:solidFill>
                <a:latin typeface="Times New Roman"/>
              </a:rPr>
              <a:t>phân vẹn </a:t>
            </a:r>
            <a:r>
              <a:rPr lang="en-US" sz="2400" b="1" i="1" smtClean="0">
                <a:solidFill>
                  <a:srgbClr val="FF0000"/>
                </a:solidFill>
                <a:latin typeface="Times New Roman"/>
              </a:rPr>
              <a:t>mười </a:t>
            </a:r>
            <a:r>
              <a:rPr lang="en-US" sz="2400" b="1" smtClean="0">
                <a:latin typeface="Times New Roman"/>
              </a:rPr>
              <a:t>có nghĩa là:</a:t>
            </a:r>
            <a:endParaRPr lang="en-US" sz="2400" b="1">
              <a:latin typeface="Times New Rom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48768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Tài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giỏi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3400" y="53340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Toàn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vẹn, không có khiếm khuyết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3400" y="57912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Đầy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đủ, toàn diện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5334000"/>
            <a:ext cx="8305800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lvl="0"/>
            <a:r>
              <a:rPr lang="en-US" sz="2400" b="1" smtClean="0">
                <a:solidFill>
                  <a:srgbClr val="FF0000"/>
                </a:solidFill>
                <a:latin typeface="Times New Roman"/>
              </a:rPr>
              <a:t> -Toàn </a:t>
            </a:r>
            <a:r>
              <a:rPr lang="en-US" sz="2400" b="1">
                <a:solidFill>
                  <a:srgbClr val="FF0000"/>
                </a:solidFill>
                <a:latin typeface="Times New Roman"/>
              </a:rPr>
              <a:t>vẹn, không có khiếm khuyết</a:t>
            </a:r>
          </a:p>
        </p:txBody>
      </p:sp>
    </p:spTree>
    <p:extLst>
      <p:ext uri="{BB962C8B-B14F-4D97-AF65-F5344CB8AC3E}">
        <p14:creationId xmlns:p14="http://schemas.microsoft.com/office/powerpoint/2010/main" val="5787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9302750" cy="736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133600" y="381000"/>
            <a:ext cx="41910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NGHĨA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CỦA TỪ NGỮ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3400" y="1219200"/>
            <a:ext cx="83058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5a.Tôi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đã hiểu ra, mỗi lần bảo tôi: “Xem người ta kìa !” là một lần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mẹ mong tôi làm sao để bằng người, không 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thua em kém chị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.</a:t>
            </a:r>
            <a:endParaRPr kumimoji="0" 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057400"/>
            <a:ext cx="83058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=&gt;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Times New Roman"/>
              </a:rPr>
              <a:t> thua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</a:rPr>
              <a:t>kém mọi người nói chung.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3400" y="2667000"/>
            <a:ext cx="83058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b. Nhớ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các bạn trong lớp tôi ngày trước, 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mỗi người một vẻ</a:t>
            </a: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sinh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động biết bao.</a:t>
            </a:r>
            <a:endParaRPr kumimoji="0" lang="en-US" sz="2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3400" y="3581400"/>
            <a:ext cx="8305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=&gt;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Times New Roman"/>
              </a:rPr>
              <a:t>mỗi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</a:rPr>
              <a:t>người có những điểm riêng khác biệt, không ai giống ai.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3400" y="4267200"/>
            <a:ext cx="83058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c. Người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ta thường nói học trò “ 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nghịch như quỷ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”, ai ngờ quỷ cũng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là cả một thế giới, chẳng “quỷ” nào giống “quỷ” nào!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3400" y="5257800"/>
            <a:ext cx="8305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=&gt;</a:t>
            </a:r>
            <a:r>
              <a:rPr lang="en-US" sz="2400" smtClean="0">
                <a:solidFill>
                  <a:srgbClr val="FF0000"/>
                </a:solidFill>
                <a:latin typeface="Times New Roman"/>
                <a:ea typeface="Times New Roman"/>
              </a:rPr>
              <a:t>vô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</a:rPr>
              <a:t>cùng nghịch ngợm, một cách tai quái, quá mức bình thường</a:t>
            </a:r>
            <a:r>
              <a:rPr lang="en-US">
                <a:solidFill>
                  <a:srgbClr val="0D0D0D"/>
                </a:solidFill>
                <a:latin typeface="Times New Roman"/>
                <a:ea typeface="Times New Roman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5123" name="Group 49"/>
          <p:cNvGrpSpPr/>
          <p:nvPr/>
        </p:nvGrpSpPr>
        <p:grpSpPr>
          <a:xfrm>
            <a:off x="19050" y="76200"/>
            <a:ext cx="9144000" cy="6858000"/>
            <a:chOff x="0" y="0"/>
            <a:chExt cx="5760" cy="4320"/>
          </a:xfrm>
        </p:grpSpPr>
        <p:pic>
          <p:nvPicPr>
            <p:cNvPr id="5132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5133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134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5160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61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62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5163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5165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6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7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8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69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64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5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5150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5151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52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5153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5155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6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7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8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5159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5154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6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5144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45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6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7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8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9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5137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5138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5139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5140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1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2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5143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5124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1"/>
          <p:cNvSpPr/>
          <p:nvPr/>
        </p:nvSpPr>
        <p:spPr>
          <a:xfrm>
            <a:off x="781050" y="333375"/>
            <a:ext cx="7162800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106+107: VB </a:t>
            </a:r>
            <a:r>
              <a:rPr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126" name="Rectangle 2"/>
          <p:cNvSpPr/>
          <p:nvPr/>
        </p:nvSpPr>
        <p:spPr>
          <a:xfrm>
            <a:off x="5187950" y="663575"/>
            <a:ext cx="2224088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25" y="1074738"/>
            <a:ext cx="26590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850" y="1457325"/>
            <a:ext cx="1241425" cy="401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5129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4064000"/>
            <a:ext cx="2401888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77850" y="1839913"/>
            <a:ext cx="15398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125" y="2139950"/>
            <a:ext cx="3103563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v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chú thích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2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2510135"/>
            <a:ext cx="2590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2400" b="1" kern="1200" cap="none" spc="0" normalizeH="0" baseline="0" noProof="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LUYỆN TẬP</a:t>
            </a:r>
            <a:endParaRPr kumimoji="0" lang="x-none" sz="2400" b="1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6" name="Flowchart: Alternate Process 5"/>
          <p:cNvSpPr/>
          <p:nvPr/>
        </p:nvSpPr>
        <p:spPr bwMode="auto">
          <a:xfrm>
            <a:off x="304800" y="2895600"/>
            <a:ext cx="8610600" cy="1260475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lvl="0"/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Viết đoạn văn 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(5-7 câu)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trình bày suy nghĩ của em về vấn đề: </a:t>
            </a: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</a:rPr>
              <a:t>Cái </a:t>
            </a:r>
            <a:endParaRPr lang="en-US" sz="2400" b="1" i="1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/>
            <a:r>
              <a:rPr lang="en-US" sz="2400" b="1" i="1" smtClean="0">
                <a:solidFill>
                  <a:srgbClr val="FF0000"/>
                </a:solidFill>
                <a:latin typeface="Times New Roman"/>
                <a:ea typeface="Times New Roman"/>
              </a:rPr>
              <a:t>riêng của bản </a:t>
            </a:r>
            <a:r>
              <a:rPr lang="en-US" sz="2400" b="1" i="1">
                <a:solidFill>
                  <a:srgbClr val="FF0000"/>
                </a:solidFill>
                <a:latin typeface="Times New Roman"/>
                <a:ea typeface="Times New Roman"/>
              </a:rPr>
              <a:t>thân em rất đáng tự hào.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Trong đoạn văn có sử </a:t>
            </a:r>
            <a:endParaRPr lang="en-US" sz="2400" b="1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/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dụng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ít nhất một trạng </a:t>
            </a:r>
            <a:r>
              <a:rPr lang="en-US" sz="2400" b="1" smtClean="0">
                <a:solidFill>
                  <a:srgbClr val="FF0000"/>
                </a:solidFill>
                <a:latin typeface="Times New Roman"/>
                <a:ea typeface="Times New Roman"/>
              </a:rPr>
              <a:t>ngữ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</a:rPr>
              <a:t>. (Gạch chân trạng ngữ)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04800" y="4190999"/>
            <a:ext cx="8610600" cy="243840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t" anchorCtr="0" compatLnSpc="1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</a:rPr>
              <a:t>Gợi ý: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solidFill>
                  <a:srgbClr val="0D0D0D"/>
                </a:solidFill>
                <a:latin typeface="Times New Roman"/>
                <a:ea typeface="Times New Roman"/>
              </a:rPr>
              <a:t>- Em tự hào về nét riêng nào của bản thân? </a:t>
            </a:r>
            <a:endParaRPr lang="en-US" sz="200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solidFill>
                  <a:srgbClr val="0D0D0D"/>
                </a:solidFill>
                <a:latin typeface="Times New Roman"/>
                <a:ea typeface="Times New Roman"/>
              </a:rPr>
              <a:t>- Vì sao em tự hào về nét riêng đó?</a:t>
            </a:r>
            <a:endParaRPr lang="en-US" sz="200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solidFill>
                  <a:srgbClr val="0D0D0D"/>
                </a:solidFill>
                <a:latin typeface="Times New Roman"/>
                <a:ea typeface="Times New Roman"/>
              </a:rPr>
              <a:t>- Dùng câu  </a:t>
            </a:r>
            <a:r>
              <a:rPr lang="en-US" sz="2000" i="1">
                <a:solidFill>
                  <a:srgbClr val="0D0D0D"/>
                </a:solidFill>
                <a:latin typeface="Times New Roman"/>
                <a:ea typeface="Times New Roman"/>
              </a:rPr>
              <a:t>Cái riêng của bản thân em rất đáng tự hào</a:t>
            </a:r>
            <a:r>
              <a:rPr lang="en-US" sz="2000">
                <a:solidFill>
                  <a:srgbClr val="0D0D0D"/>
                </a:solidFill>
                <a:latin typeface="Times New Roman"/>
                <a:ea typeface="Times New Roman"/>
              </a:rPr>
              <a:t> làm câu chủ đề.</a:t>
            </a:r>
            <a:endParaRPr lang="en-US" sz="200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>
                <a:solidFill>
                  <a:srgbClr val="0D0D0D"/>
                </a:solidFill>
                <a:latin typeface="Times New Roman"/>
                <a:ea typeface="Times New Roman"/>
              </a:rPr>
              <a:t>- Có sử dụng trạng ngữ, gạch chân.</a:t>
            </a:r>
            <a:endParaRPr lang="en-US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71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6" name="Picture 4" descr="Tổng hợp hình ảnh cảm ơn đẹp nhất - Kho ả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6147" name="Group 49"/>
          <p:cNvGrpSpPr/>
          <p:nvPr/>
        </p:nvGrpSpPr>
        <p:grpSpPr>
          <a:xfrm>
            <a:off x="19050" y="76200"/>
            <a:ext cx="9144000" cy="6858000"/>
            <a:chOff x="0" y="0"/>
            <a:chExt cx="5760" cy="4320"/>
          </a:xfrm>
        </p:grpSpPr>
        <p:pic>
          <p:nvPicPr>
            <p:cNvPr id="6165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6166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6167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6193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94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6195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6196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6198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199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200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201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202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6197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6168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6183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6184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6185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6186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6188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189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190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191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6192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6187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6169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6177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6178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6179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80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81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82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6170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6171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6172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6173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74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75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6176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6148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1"/>
          <p:cNvSpPr/>
          <p:nvPr/>
        </p:nvSpPr>
        <p:spPr>
          <a:xfrm>
            <a:off x="2286000" y="333375"/>
            <a:ext cx="4583113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150" name="Rectangle 2"/>
          <p:cNvSpPr/>
          <p:nvPr/>
        </p:nvSpPr>
        <p:spPr>
          <a:xfrm>
            <a:off x="5187950" y="663575"/>
            <a:ext cx="2224088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525" y="1074738"/>
            <a:ext cx="26590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850" y="1457325"/>
            <a:ext cx="1241425" cy="401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6153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5863" y="4505325"/>
            <a:ext cx="157162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77850" y="1839913"/>
            <a:ext cx="15398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125" y="2139950"/>
            <a:ext cx="3103563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v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chú thích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863" y="2578100"/>
            <a:ext cx="2057400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Tìm hiểu chung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463" y="2873375"/>
            <a:ext cx="4164012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Văn bản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thể loại văn nghị luận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888" y="3305175"/>
            <a:ext cx="2954337" cy="55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Văn bản chia l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538" y="3714750"/>
            <a:ext cx="7739062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P1: Từ đầu 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người mẹ n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không ước mong điều đó?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125" y="4133850"/>
            <a:ext cx="3284538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vấn đề b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luận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763" y="4602163"/>
            <a:ext cx="43688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P2: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đó đến “mười phân vẹn mười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575" y="4937125"/>
            <a:ext cx="5002213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do khiến mẹ muốn con giống người khác.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1475" y="5524500"/>
            <a:ext cx="78581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P3: Tiếp đó đến “gạt bỏ cái riêng của từng người”.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1138" y="5881688"/>
            <a:ext cx="4697412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thế giới muôn m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muôn vẻ.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7171" name="Group 49"/>
          <p:cNvGrpSpPr/>
          <p:nvPr/>
        </p:nvGrpSpPr>
        <p:grpSpPr>
          <a:xfrm>
            <a:off x="19050" y="76200"/>
            <a:ext cx="9144000" cy="6858000"/>
            <a:chOff x="0" y="0"/>
            <a:chExt cx="5760" cy="4320"/>
          </a:xfrm>
        </p:grpSpPr>
        <p:pic>
          <p:nvPicPr>
            <p:cNvPr id="7189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7190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7191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7217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7218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7219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7220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7222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23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24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25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26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7221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7192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7207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7208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7209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7210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7212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13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14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15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7216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7211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7193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7201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7202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7203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204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205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206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7194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7195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7196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7197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198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199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7200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7172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1"/>
          <p:cNvSpPr/>
          <p:nvPr/>
        </p:nvSpPr>
        <p:spPr>
          <a:xfrm>
            <a:off x="2297113" y="280988"/>
            <a:ext cx="4572000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174" name="Rectangle 2"/>
          <p:cNvSpPr/>
          <p:nvPr/>
        </p:nvSpPr>
        <p:spPr>
          <a:xfrm>
            <a:off x="5187950" y="663575"/>
            <a:ext cx="2224088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175" name="Rectangle 3"/>
          <p:cNvSpPr/>
          <p:nvPr/>
        </p:nvSpPr>
        <p:spPr>
          <a:xfrm>
            <a:off x="517525" y="1074738"/>
            <a:ext cx="26590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7176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5863" y="4505325"/>
            <a:ext cx="157162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Rectangle 5"/>
          <p:cNvSpPr/>
          <p:nvPr/>
        </p:nvSpPr>
        <p:spPr>
          <a:xfrm>
            <a:off x="542925" y="1409700"/>
            <a:ext cx="15398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Rectangle 6"/>
          <p:cNvSpPr/>
          <p:nvPr/>
        </p:nvSpPr>
        <p:spPr>
          <a:xfrm>
            <a:off x="398463" y="1778000"/>
            <a:ext cx="3101975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v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chú thích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9" name="Rectangle 7"/>
          <p:cNvSpPr/>
          <p:nvPr/>
        </p:nvSpPr>
        <p:spPr>
          <a:xfrm>
            <a:off x="476250" y="2216150"/>
            <a:ext cx="2057400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Tìm hiểu chung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0" name="Rectangle 8"/>
          <p:cNvSpPr/>
          <p:nvPr/>
        </p:nvSpPr>
        <p:spPr>
          <a:xfrm>
            <a:off x="398463" y="2605088"/>
            <a:ext cx="4164012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Văn bản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thuộc thể loại văn nghị luận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Rectangle 9"/>
          <p:cNvSpPr/>
          <p:nvPr/>
        </p:nvSpPr>
        <p:spPr>
          <a:xfrm>
            <a:off x="392113" y="3060700"/>
            <a:ext cx="2954337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Văn bản chia l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phần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2" name="Rectangle 10"/>
          <p:cNvSpPr/>
          <p:nvPr/>
        </p:nvSpPr>
        <p:spPr>
          <a:xfrm>
            <a:off x="490538" y="3478213"/>
            <a:ext cx="7739062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P1: Từ đầu </a:t>
            </a:r>
            <a:r>
              <a:rPr lang="vi-VN" alt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người mẹ n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không ước mong điều đó?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3" name="Rectangle 11"/>
          <p:cNvSpPr/>
          <p:nvPr/>
        </p:nvSpPr>
        <p:spPr>
          <a:xfrm>
            <a:off x="396875" y="3862388"/>
            <a:ext cx="3282950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vấn đề b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luận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4" name="Rectangle 12"/>
          <p:cNvSpPr/>
          <p:nvPr/>
        </p:nvSpPr>
        <p:spPr>
          <a:xfrm>
            <a:off x="471488" y="4330700"/>
            <a:ext cx="43672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P2: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đó đến “mười phân vẹn mười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7185" name="Rectangle 13"/>
          <p:cNvSpPr/>
          <p:nvPr/>
        </p:nvSpPr>
        <p:spPr>
          <a:xfrm>
            <a:off x="285750" y="4689475"/>
            <a:ext cx="5003800" cy="554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do khiến mẹ muốn con giống người khác.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6" name="Rectangle 14"/>
          <p:cNvSpPr/>
          <p:nvPr/>
        </p:nvSpPr>
        <p:spPr>
          <a:xfrm>
            <a:off x="392113" y="5153025"/>
            <a:ext cx="78597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P3: Tiếp đó đến “gạt bỏ cái riêng của từng người”.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7187" name="Rectangle 15"/>
          <p:cNvSpPr/>
          <p:nvPr/>
        </p:nvSpPr>
        <p:spPr>
          <a:xfrm>
            <a:off x="401638" y="5440363"/>
            <a:ext cx="4697412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chứng thế giới muôn m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muôn vẻ.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488" y="5791200"/>
            <a:ext cx="4572000" cy="862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+P4: còn lại</a:t>
            </a:r>
          </a:p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x-none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vấn đề.</a:t>
            </a:r>
            <a:endParaRPr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uy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89750"/>
          </a:xfrm>
          <a:prstGeom prst="rect">
            <a:avLst/>
          </a:prstGeom>
          <a:noFill/>
          <a:ln w="76200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5" name="Rectangle 5"/>
          <p:cNvSpPr/>
          <p:nvPr/>
        </p:nvSpPr>
        <p:spPr>
          <a:xfrm>
            <a:off x="2286000" y="0"/>
            <a:ext cx="457200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196" name="Rectangle 6"/>
          <p:cNvSpPr/>
          <p:nvPr/>
        </p:nvSpPr>
        <p:spPr>
          <a:xfrm>
            <a:off x="5029200" y="457200"/>
            <a:ext cx="2222500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938213"/>
            <a:ext cx="29606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CH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TIẾT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288" y="1338263"/>
            <a:ext cx="274161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Mong muốn của mẹ. 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288" y="1876425"/>
            <a:ext cx="4887912" cy="1422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Mẹ bảo: “Xem người ta kìa”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lần mẹ mong tôi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sao để bằng người, không thua em kém chị, không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xấu mặt gia đình, 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cxnSp>
        <p:nvCxnSpPr>
          <p:cNvPr id="8200" name="Straight Connector 4"/>
          <p:cNvCxnSpPr/>
          <p:nvPr/>
        </p:nvCxnSpPr>
        <p:spPr>
          <a:xfrm>
            <a:off x="5029200" y="1338263"/>
            <a:ext cx="30163" cy="57038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820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88" y="1697038"/>
            <a:ext cx="3897312" cy="310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5088" y="3389313"/>
            <a:ext cx="492918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Lí do khiến mẹ muốn con giống người khác: muốn con ho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hảo, mười phân vẹn mười. 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175" y="4213225"/>
            <a:ext cx="5062538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har char="-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NT: Dùng lời kể nêu vấn đề.</a:t>
            </a:r>
          </a:p>
          <a:p>
            <a:pPr marL="285750" indent="-285750" algn="just">
              <a:lnSpc>
                <a:spcPct val="15000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tăng tính hấp dẫn, gây tò mò; dùng nhiều lí lẽ v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chứng.</a:t>
            </a:r>
          </a:p>
          <a:p>
            <a:pPr marL="285750" indent="-285750" algn="just">
              <a:lnSpc>
                <a:spcPct val="15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Thuyết phục cao.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uy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89750"/>
          </a:xfrm>
          <a:prstGeom prst="rect">
            <a:avLst/>
          </a:prstGeom>
          <a:noFill/>
          <a:ln w="76200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Rectangle 5"/>
          <p:cNvSpPr/>
          <p:nvPr/>
        </p:nvSpPr>
        <p:spPr>
          <a:xfrm>
            <a:off x="2286000" y="0"/>
            <a:ext cx="457200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220" name="Rectangle 6"/>
          <p:cNvSpPr/>
          <p:nvPr/>
        </p:nvSpPr>
        <p:spPr>
          <a:xfrm>
            <a:off x="5029200" y="457200"/>
            <a:ext cx="2222500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221" name="Rectangle 7"/>
          <p:cNvSpPr/>
          <p:nvPr/>
        </p:nvSpPr>
        <p:spPr>
          <a:xfrm>
            <a:off x="152400" y="938213"/>
            <a:ext cx="29606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CH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TIẾT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cxnSp>
        <p:nvCxnSpPr>
          <p:cNvPr id="9222" name="Straight Connector 4"/>
          <p:cNvCxnSpPr/>
          <p:nvPr/>
        </p:nvCxnSpPr>
        <p:spPr>
          <a:xfrm>
            <a:off x="5059363" y="1350963"/>
            <a:ext cx="46037" cy="5691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" name="Rectangle 3"/>
          <p:cNvSpPr/>
          <p:nvPr/>
        </p:nvSpPr>
        <p:spPr>
          <a:xfrm>
            <a:off x="152400" y="1392238"/>
            <a:ext cx="42052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sự khác biệt v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gần gũi.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922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9624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152400" y="1690688"/>
            <a:ext cx="3525838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muôn m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muôn vẻ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198688"/>
            <a:ext cx="4876800" cy="1339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Vạn vật trên rừng, dưới biển.</a:t>
            </a:r>
          </a:p>
          <a:p>
            <a:pPr>
              <a:lnSpc>
                <a:spcPct val="15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trong lớp mỗi người một vẻ, có hình dáng, sở thích, thói quen khác nhau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550" y="3463925"/>
            <a:ext cx="4922838" cy="960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Biết hòa đồng, gần gũi nhưng phải giữ lại cái riêng v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trọng sự khác biệt.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1750" y="4406900"/>
            <a:ext cx="5137150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Mỗi người phải được tôn trọng, với tất cả những khác biệt vốn có.</a:t>
            </a:r>
          </a:p>
          <a:p>
            <a:pPr>
              <a:lnSpc>
                <a:spcPct val="150000"/>
              </a:lnSpc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độc đáo của cá nhân l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cho tập thể trở nên phong phú.</a:t>
            </a:r>
          </a:p>
          <a:p>
            <a:pPr>
              <a:lnSpc>
                <a:spcPct val="150000"/>
              </a:lnSpc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Chung sức đồng lòng không có nghĩa l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gạt bỏ cái riêng của từng người.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uy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889750"/>
          </a:xfrm>
          <a:prstGeom prst="rect">
            <a:avLst/>
          </a:prstGeom>
          <a:noFill/>
          <a:ln w="76200" cap="flat" cmpd="sng">
            <a:solidFill>
              <a:srgbClr val="66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3" name="Rectangle 5"/>
          <p:cNvSpPr/>
          <p:nvPr/>
        </p:nvSpPr>
        <p:spPr>
          <a:xfrm>
            <a:off x="2286000" y="0"/>
            <a:ext cx="457200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244" name="Rectangle 6"/>
          <p:cNvSpPr/>
          <p:nvPr/>
        </p:nvSpPr>
        <p:spPr>
          <a:xfrm>
            <a:off x="5029200" y="457200"/>
            <a:ext cx="2222500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245" name="Rectangle 7"/>
          <p:cNvSpPr/>
          <p:nvPr/>
        </p:nvSpPr>
        <p:spPr>
          <a:xfrm>
            <a:off x="152400" y="938213"/>
            <a:ext cx="29606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CH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TIẾT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cxnSp>
        <p:nvCxnSpPr>
          <p:cNvPr id="10246" name="Straight Connector 4"/>
          <p:cNvCxnSpPr/>
          <p:nvPr/>
        </p:nvCxnSpPr>
        <p:spPr>
          <a:xfrm>
            <a:off x="5059363" y="1350963"/>
            <a:ext cx="46037" cy="5691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247" name="Rectangle 3"/>
          <p:cNvSpPr/>
          <p:nvPr/>
        </p:nvSpPr>
        <p:spPr>
          <a:xfrm>
            <a:off x="152400" y="1392238"/>
            <a:ext cx="42052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sự khác biệt v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gần gũi.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1024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9624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Rectangle 9"/>
          <p:cNvSpPr/>
          <p:nvPr/>
        </p:nvSpPr>
        <p:spPr>
          <a:xfrm>
            <a:off x="152400" y="1690688"/>
            <a:ext cx="3525838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muôn m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muôn vẻ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0" name="Rectangle 14"/>
          <p:cNvSpPr/>
          <p:nvPr/>
        </p:nvSpPr>
        <p:spPr>
          <a:xfrm>
            <a:off x="106363" y="2090738"/>
            <a:ext cx="4922837" cy="96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Biết hòa đồng, gần gũi nhưng phải giữ lại cái riêng v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trọng sự khác biệt.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3051175"/>
            <a:ext cx="3459163" cy="498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</a:t>
            </a:r>
            <a:r>
              <a:rPr lang="vi-VN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rút ra cho bản thân</a:t>
            </a:r>
            <a:r>
              <a:rPr sz="2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663" y="3506788"/>
            <a:ext cx="4889500" cy="1062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Tôn trọng sự khác biệt của bạn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hòa đồng, gần gũi nhưng phải giữ lại cái riêng của bản thân.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/>
          <p:nvPr/>
        </p:nvSpPr>
        <p:spPr>
          <a:xfrm flipV="1">
            <a:off x="695325" y="333375"/>
            <a:ext cx="838200" cy="698500"/>
          </a:xfrm>
          <a:prstGeom prst="rect">
            <a:avLst/>
          </a:prstGeom>
          <a:solidFill>
            <a:srgbClr val="EDE7E3"/>
          </a:solidFill>
          <a:ln w="9525">
            <a:noFill/>
          </a:ln>
        </p:spPr>
        <p:txBody>
          <a:bodyPr rot="10800000" wrap="none" anchor="ctr" anchorCtr="0"/>
          <a:lstStyle/>
          <a:p>
            <a:pPr algn="ctr" eaLnBrk="1" hangingPunct="1"/>
            <a:endParaRPr lang="vi-V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11267" name="Group 49"/>
          <p:cNvGrpSpPr/>
          <p:nvPr/>
        </p:nvGrpSpPr>
        <p:grpSpPr>
          <a:xfrm>
            <a:off x="66675" y="0"/>
            <a:ext cx="9144000" cy="6858000"/>
            <a:chOff x="0" y="0"/>
            <a:chExt cx="5760" cy="4320"/>
          </a:xfrm>
        </p:grpSpPr>
        <p:pic>
          <p:nvPicPr>
            <p:cNvPr id="11277" name="Picture 50" descr="Frames PPT 0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7620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1278" name="Group 5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1279" name="Group 52"/>
              <p:cNvGrpSpPr/>
              <p:nvPr/>
            </p:nvGrpSpPr>
            <p:grpSpPr>
              <a:xfrm>
                <a:off x="0" y="0"/>
                <a:ext cx="5760" cy="305"/>
                <a:chOff x="0" y="0"/>
                <a:chExt cx="5760" cy="305"/>
              </a:xfrm>
            </p:grpSpPr>
            <p:pic>
              <p:nvPicPr>
                <p:cNvPr id="11305" name="Picture 53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1306" name="Picture 5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4" y="0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1307" name="Group 55"/>
                <p:cNvGrpSpPr/>
                <p:nvPr/>
              </p:nvGrpSpPr>
              <p:grpSpPr>
                <a:xfrm>
                  <a:off x="288" y="0"/>
                  <a:ext cx="5184" cy="192"/>
                  <a:chOff x="240" y="864"/>
                  <a:chExt cx="5438" cy="192"/>
                </a:xfrm>
              </p:grpSpPr>
              <p:grpSp>
                <p:nvGrpSpPr>
                  <p:cNvPr id="11308" name="Group 56"/>
                  <p:cNvGrpSpPr/>
                  <p:nvPr/>
                </p:nvGrpSpPr>
                <p:grpSpPr>
                  <a:xfrm>
                    <a:off x="240" y="864"/>
                    <a:ext cx="4526" cy="192"/>
                    <a:chOff x="240" y="864"/>
                    <a:chExt cx="4526" cy="192"/>
                  </a:xfrm>
                </p:grpSpPr>
                <p:pic>
                  <p:nvPicPr>
                    <p:cNvPr id="11310" name="Picture 57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11" name="Picture 5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12" name="Picture 5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13" name="Picture 6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14" name="Picture 6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11309" name="Picture 62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2" y="864"/>
                    <a:ext cx="926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11280" name="Group 63"/>
              <p:cNvGrpSpPr/>
              <p:nvPr/>
            </p:nvGrpSpPr>
            <p:grpSpPr>
              <a:xfrm>
                <a:off x="0" y="4015"/>
                <a:ext cx="5760" cy="305"/>
                <a:chOff x="0" y="4015"/>
                <a:chExt cx="5760" cy="305"/>
              </a:xfrm>
            </p:grpSpPr>
            <p:pic>
              <p:nvPicPr>
                <p:cNvPr id="11295" name="Picture 64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4015"/>
                  <a:ext cx="336" cy="30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1296" name="Picture 65" descr="Hoa khong nen(2)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72" y="4058"/>
                  <a:ext cx="288" cy="26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1297" name="Group 66"/>
                <p:cNvGrpSpPr/>
                <p:nvPr/>
              </p:nvGrpSpPr>
              <p:grpSpPr>
                <a:xfrm>
                  <a:off x="288" y="4128"/>
                  <a:ext cx="5232" cy="192"/>
                  <a:chOff x="144" y="3216"/>
                  <a:chExt cx="5280" cy="192"/>
                </a:xfrm>
              </p:grpSpPr>
              <p:grpSp>
                <p:nvGrpSpPr>
                  <p:cNvPr id="11298" name="Group 67"/>
                  <p:cNvGrpSpPr/>
                  <p:nvPr/>
                </p:nvGrpSpPr>
                <p:grpSpPr>
                  <a:xfrm>
                    <a:off x="144" y="3216"/>
                    <a:ext cx="4394" cy="192"/>
                    <a:chOff x="240" y="864"/>
                    <a:chExt cx="4526" cy="192"/>
                  </a:xfrm>
                </p:grpSpPr>
                <p:pic>
                  <p:nvPicPr>
                    <p:cNvPr id="11300" name="Picture 68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01" name="Picture 69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1152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02" name="Picture 70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976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03" name="Picture 71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840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pic>
                  <p:nvPicPr>
                    <p:cNvPr id="11304" name="Picture 72" descr="Hoa khong nen(6)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064" y="864"/>
                      <a:ext cx="926" cy="19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</p:grpSp>
              <p:pic>
                <p:nvPicPr>
                  <p:cNvPr id="11299" name="Picture 73" descr="Hoa khong nen(6)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525" y="3216"/>
                    <a:ext cx="899" cy="19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11281" name="Group 74"/>
              <p:cNvGrpSpPr/>
              <p:nvPr/>
            </p:nvGrpSpPr>
            <p:grpSpPr>
              <a:xfrm>
                <a:off x="5568" y="288"/>
                <a:ext cx="192" cy="3840"/>
                <a:chOff x="2640" y="192"/>
                <a:chExt cx="192" cy="4128"/>
              </a:xfrm>
            </p:grpSpPr>
            <p:pic>
              <p:nvPicPr>
                <p:cNvPr id="11289" name="Picture 75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1290" name="Group 76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11291" name="Picture 7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92" name="Picture 78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93" name="Picture 79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94" name="Picture 80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  <p:grpSp>
            <p:nvGrpSpPr>
              <p:cNvPr id="11282" name="Group 81"/>
              <p:cNvGrpSpPr/>
              <p:nvPr/>
            </p:nvGrpSpPr>
            <p:grpSpPr>
              <a:xfrm>
                <a:off x="0" y="288"/>
                <a:ext cx="192" cy="3840"/>
                <a:chOff x="2640" y="192"/>
                <a:chExt cx="192" cy="4128"/>
              </a:xfrm>
            </p:grpSpPr>
            <p:pic>
              <p:nvPicPr>
                <p:cNvPr id="11283" name="Picture 82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40" y="3456"/>
                  <a:ext cx="192" cy="8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1284" name="Group 83"/>
                <p:cNvGrpSpPr/>
                <p:nvPr/>
              </p:nvGrpSpPr>
              <p:grpSpPr>
                <a:xfrm>
                  <a:off x="2640" y="192"/>
                  <a:ext cx="192" cy="3312"/>
                  <a:chOff x="2640" y="192"/>
                  <a:chExt cx="192" cy="3312"/>
                </a:xfrm>
              </p:grpSpPr>
              <p:pic>
                <p:nvPicPr>
                  <p:cNvPr id="11285" name="Picture 84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2640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86" name="Picture 85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92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87" name="Picture 86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824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11288" name="Picture 87" descr="Picture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640" y="1008"/>
                    <a:ext cx="192" cy="864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</p:grpSp>
      <p:pic>
        <p:nvPicPr>
          <p:cNvPr id="11268" name="Picture 93" descr="BOOK_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066800"/>
            <a:ext cx="596900" cy="550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1"/>
          <p:cNvSpPr/>
          <p:nvPr/>
        </p:nvSpPr>
        <p:spPr>
          <a:xfrm>
            <a:off x="2297113" y="280988"/>
            <a:ext cx="4572000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41630" algn="ctr">
              <a:lnSpc>
                <a:spcPct val="15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KÌA!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16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          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270" name="Rectangle 2"/>
          <p:cNvSpPr/>
          <p:nvPr/>
        </p:nvSpPr>
        <p:spPr>
          <a:xfrm>
            <a:off x="5187950" y="663575"/>
            <a:ext cx="2224088" cy="458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5702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  <a:cs typeface="Brush Script MT" panose="03060802040406070304" pitchFamily="66" charset="0"/>
              </a:rPr>
              <a:t>Lạc Thanh</a:t>
            </a: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271" name="Rectangle 3"/>
          <p:cNvSpPr/>
          <p:nvPr/>
        </p:nvSpPr>
        <p:spPr>
          <a:xfrm>
            <a:off x="517525" y="1074738"/>
            <a:ext cx="26590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pic>
        <p:nvPicPr>
          <p:cNvPr id="11272" name="Picture 29" descr="Doi_chi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5863" y="4505325"/>
            <a:ext cx="157162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Rectangle 97"/>
          <p:cNvSpPr/>
          <p:nvPr/>
        </p:nvSpPr>
        <p:spPr>
          <a:xfrm>
            <a:off x="517525" y="1477963"/>
            <a:ext cx="29606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CH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TIẾT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Rectangle 98"/>
          <p:cNvSpPr/>
          <p:nvPr/>
        </p:nvSpPr>
        <p:spPr>
          <a:xfrm>
            <a:off x="552450" y="1865313"/>
            <a:ext cx="201295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 KẾT</a:t>
            </a:r>
            <a:endParaRPr sz="20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450" y="2182813"/>
            <a:ext cx="7600950" cy="3324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nghị luận đặc sắc: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lời kể nêu vấn đề, dùng nhiều lí lẽ v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chứng=&gt; vấn đề đưa ra có sức thuyết phục cao.</a:t>
            </a:r>
          </a:p>
          <a:p>
            <a:pPr>
              <a:lnSpc>
                <a:spcPct val="150000"/>
              </a:lnSpc>
            </a:pPr>
            <a:r>
              <a:rPr lang="vi-VN" altLang="x-none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sz="20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Mỗi lần bảo tôi: “Xem người ta kìa”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lần mẹ mong tôi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sao để bằng người, không thua em kém chị, không l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xấu mặt gia đình, dòng tộc, không để ai phải ph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kêu ca gì.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7038" y="5353050"/>
            <a:ext cx="8423275" cy="960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Thế giới muôn m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muôn vẻ, vì vậy mỗi chúng ta cần 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hòa đồng, gần gũi nhưng phải giữ lại cái riêng v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trọng sự khác biệt.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1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128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 bwMode="auto">
          <a:xfrm>
            <a:off x="381000" y="3581400"/>
            <a:ext cx="8658225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VIẾT KẾT NỐI VỚI ĐỌC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191000"/>
            <a:ext cx="8658225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pPr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Viết đoạn văn (5-7 câu) trình bày suy nghĩ của em về vấn </a:t>
            </a:r>
          </a:p>
          <a:p>
            <a:pPr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đề: Ai cũng có cái riêng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1911</Words>
  <Application>Microsoft Office PowerPoint</Application>
  <PresentationFormat>On-screen Show (4:3)</PresentationFormat>
  <Paragraphs>212</Paragraphs>
  <Slides>21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Brush Script MT</vt:lpstr>
      <vt:lpstr>Calibri</vt:lpstr>
      <vt:lpstr>Cambria Math</vt:lpstr>
      <vt:lpstr>Times New Roman</vt:lpstr>
      <vt:lpstr>Wingdings</vt:lpstr>
      <vt:lpstr>Notebook</vt:lpstr>
      <vt:lpstr>1_Notebook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NGUYENVANTU</dc:creator>
  <cp:lastModifiedBy>Techsi.vn</cp:lastModifiedBy>
  <cp:revision>499</cp:revision>
  <dcterms:created xsi:type="dcterms:W3CDTF">2003-07-31T10:56:00Z</dcterms:created>
  <dcterms:modified xsi:type="dcterms:W3CDTF">2022-03-28T01:54:53Z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