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8"/>
  </p:notesMasterIdLst>
  <p:sldIdLst>
    <p:sldId id="271" r:id="rId4"/>
    <p:sldId id="262" r:id="rId5"/>
    <p:sldId id="268" r:id="rId6"/>
    <p:sldId id="257" r:id="rId7"/>
    <p:sldId id="263" r:id="rId8"/>
    <p:sldId id="264" r:id="rId9"/>
    <p:sldId id="265" r:id="rId10"/>
    <p:sldId id="266" r:id="rId11"/>
    <p:sldId id="256" r:id="rId12"/>
    <p:sldId id="285" r:id="rId13"/>
    <p:sldId id="277" r:id="rId14"/>
    <p:sldId id="270" r:id="rId15"/>
    <p:sldId id="273" r:id="rId16"/>
    <p:sldId id="287" r:id="rId17"/>
    <p:sldId id="286" r:id="rId18"/>
    <p:sldId id="274" r:id="rId19"/>
    <p:sldId id="275" r:id="rId20"/>
    <p:sldId id="288" r:id="rId21"/>
    <p:sldId id="279" r:id="rId22"/>
    <p:sldId id="276" r:id="rId23"/>
    <p:sldId id="282" r:id="rId24"/>
    <p:sldId id="284" r:id="rId25"/>
    <p:sldId id="281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7C8CE"/>
    <a:srgbClr val="76C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6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56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4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693C2-8662-439A-871F-ECBA6532F9C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04EB6-2319-4FC5-9CD8-262EB0A5A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0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04EB6-2319-4FC5-9CD8-262EB0A5AF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68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25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9D818-0481-4558-AB28-F88BF4A47E4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65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04EB6-2319-4FC5-9CD8-262EB0A5AF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9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04EB6-2319-4FC5-9CD8-262EB0A5AF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52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04EB6-2319-4FC5-9CD8-262EB0A5AF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5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04EB6-2319-4FC5-9CD8-262EB0A5AF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81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04EB6-2319-4FC5-9CD8-262EB0A5AF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07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04EB6-2319-4FC5-9CD8-262EB0A5AF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8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AC3C3-F59F-4E5C-BD8B-8F75F3F30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3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B2A0D6-E1AE-4E0D-9D33-028FF7F0B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DD64D-916E-49FF-B51C-D495444D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35ED82-5D97-4D20-9D0B-1D801630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5BB8D5-392E-4C6F-BDC2-F75998AB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099942-F4B1-4D24-A647-4AEEAE0A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953C8-7CB6-4620-BF81-3C03B356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E9B1A5-BE3F-4DFF-BB4A-6EFF35BB4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3C9746-BEAA-4CE3-B08F-0A747792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FF0EA-9FC3-4360-9A12-7347179D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A8A275-E7CC-4042-A38C-2EFB67B9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9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0F2360-FDF4-42BF-BDA9-C989CAD57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CDD15C-4E51-4D8C-8D7D-E9401CF28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36066-AF26-4813-A11E-702DE549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FED749-9BE3-4EFF-9C36-68F2207F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2A3BF9-79C3-432C-9EA1-A3E7C87E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0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2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B2A0D6-E1AE-4E0D-9D33-028FF7F0B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DD64D-916E-49FF-B51C-D495444D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35ED82-5D97-4D20-9D0B-1D801630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5BB8D5-392E-4C6F-BDC2-F75998AB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099942-F4B1-4D24-A647-4AEEAE0A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2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4ACF4-8428-4C81-A03D-D83DD2C6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B5B433-697A-423E-B917-69F92C81D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2B4576-525A-4666-A1E2-F778E96E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A0CF13-F302-46FC-8002-4A7D2185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BCE37-D178-4728-B56C-28893091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6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26C2C-DF4C-48DC-949C-EAC3F9C7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1A7077-3D72-4629-B182-6BD9148C3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36C9DA-5F5A-4303-8A13-06B29F97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E9896-C147-41D7-9671-E722ECB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3B769-416B-46E6-8D63-AA32B9F0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61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11C91-59E9-49C3-9758-69F63855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DBDC43-63D8-4192-830B-50E353568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C85CA9-6807-422C-AD6D-C0870DC2E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9290B2-8753-4023-8DCC-65E2AC82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AC6112-A884-45B6-AAA1-B262CAAC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7CFA3-7AC9-4FAF-883F-91D812A6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61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47184-935A-4B74-AAE8-4BBCFE2B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1B5C4A-8850-4529-B3EA-D12C7B860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0F5D6D-806E-44E6-980A-5D1487DDC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66D35D-2ABE-4D9F-8F8D-855F9D772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E82B57-4EC2-4F0B-9795-269F9F68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B7A756-2650-4486-80C5-B2C944E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F4D3B7-3CBB-404B-8236-B99A3188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4AB72A-9B6D-4CD1-91A8-DAB3EB84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83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BD5157-4F60-45CD-B506-2B99154A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F3DA45-92C2-4AC2-80EF-6B742CFC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07B4F3-32CE-40ED-8C97-944E44E0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80A6AC-DFF5-4469-A01D-C092AB37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18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266F3E-2655-44A0-AC4B-6AE49A41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79BE8A-7F88-4104-BC4D-0C26B921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EB4A4D-7539-4C4A-87D3-AF50711A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2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4ACF4-8428-4C81-A03D-D83DD2C6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B5B433-697A-423E-B917-69F92C81D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2B4576-525A-4666-A1E2-F778E96E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A0CF13-F302-46FC-8002-4A7D2185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BCE37-D178-4728-B56C-28893091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28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3694D-2212-43A3-A2B7-7DBF47BB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43E35D-A25B-4659-9D7B-98D265C5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96232A-987B-407E-82A7-39315FC77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00C0CB-5FCF-4D36-B935-57E92D20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843DBF-CB41-46F9-A794-2797A9F6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0E5D73-EE96-47AF-B6CC-6F9122A5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59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862E4-36A0-49F2-9BCD-F523BD41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E067D4-47BE-4245-8ED0-1843100C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7B6E8-7653-421B-8755-DA2665CC0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0E8A7F-4398-4994-9BC3-B011D0CE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F48BA9-1E3C-48D3-86E4-1234DEBE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8A6240-C605-4AE1-A1F8-8345A22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81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953C8-7CB6-4620-BF81-3C03B356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E9B1A5-BE3F-4DFF-BB4A-6EFF35BB4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3C9746-BEAA-4CE3-B08F-0A747792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FF0EA-9FC3-4360-9A12-7347179D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A8A275-E7CC-4042-A38C-2EFB67B9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29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0F2360-FDF4-42BF-BDA9-C989CAD57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CDD15C-4E51-4D8C-8D7D-E9401CF28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36066-AF26-4813-A11E-702DE549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FED749-9BE3-4EFF-9C36-68F2207F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2A3BF9-79C3-432C-9EA1-A3E7C87E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2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9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B2A0D6-E1AE-4E0D-9D33-028FF7F0B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B2DD64D-916E-49FF-B51C-D495444DA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35ED82-5D97-4D20-9D0B-1D801630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5BB8D5-392E-4C6F-BDC2-F75998AB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099942-F4B1-4D24-A647-4AEEAE0A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87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4ACF4-8428-4C81-A03D-D83DD2C6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B5B433-697A-423E-B917-69F92C81D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2B4576-525A-4666-A1E2-F778E96E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A0CF13-F302-46FC-8002-4A7D2185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ABCE37-D178-4728-B56C-28893091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15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26C2C-DF4C-48DC-949C-EAC3F9C7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1A7077-3D72-4629-B182-6BD9148C3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36C9DA-5F5A-4303-8A13-06B29F97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E9896-C147-41D7-9671-E722ECB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3B769-416B-46E6-8D63-AA32B9F0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74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11C91-59E9-49C3-9758-69F63855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DBDC43-63D8-4192-830B-50E353568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C85CA9-6807-422C-AD6D-C0870DC2E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9290B2-8753-4023-8DCC-65E2AC82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AC6112-A884-45B6-AAA1-B262CAAC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7CFA3-7AC9-4FAF-883F-91D812A6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0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47184-935A-4B74-AAE8-4BBCFE2B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1B5C4A-8850-4529-B3EA-D12C7B860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0F5D6D-806E-44E6-980A-5D1487DDC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66D35D-2ABE-4D9F-8F8D-855F9D772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E82B57-4EC2-4F0B-9795-269F9F68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B7A756-2650-4486-80C5-B2C944E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F4D3B7-3CBB-404B-8236-B99A3188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4AB72A-9B6D-4CD1-91A8-DAB3EB84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3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26C2C-DF4C-48DC-949C-EAC3F9C7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1A7077-3D72-4629-B182-6BD9148C3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36C9DA-5F5A-4303-8A13-06B29F97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E9896-C147-41D7-9671-E722ECB6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3B769-416B-46E6-8D63-AA32B9F0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58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BD5157-4F60-45CD-B506-2B99154A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F3DA45-92C2-4AC2-80EF-6B742CFC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07B4F3-32CE-40ED-8C97-944E44E0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80A6AC-DFF5-4469-A01D-C092AB37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88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266F3E-2655-44A0-AC4B-6AE49A41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79BE8A-7F88-4104-BC4D-0C26B921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EB4A4D-7539-4C4A-87D3-AF50711A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4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3694D-2212-43A3-A2B7-7DBF47BB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43E35D-A25B-4659-9D7B-98D265C5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96232A-987B-407E-82A7-39315FC77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00C0CB-5FCF-4D36-B935-57E92D20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843DBF-CB41-46F9-A794-2797A9F6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0E5D73-EE96-47AF-B6CC-6F9122A5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63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862E4-36A0-49F2-9BCD-F523BD41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E067D4-47BE-4245-8ED0-1843100C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7B6E8-7653-421B-8755-DA2665CC0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0E8A7F-4398-4994-9BC3-B011D0CE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F48BA9-1E3C-48D3-86E4-1234DEBE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8A6240-C605-4AE1-A1F8-8345A22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94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953C8-7CB6-4620-BF81-3C03B356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E9B1A5-BE3F-4DFF-BB4A-6EFF35BB4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3C9746-BEAA-4CE3-B08F-0A747792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0FF0EA-9FC3-4360-9A12-7347179D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A8A275-E7CC-4042-A38C-2EFB67B9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62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0F2360-FDF4-42BF-BDA9-C989CAD57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CDD15C-4E51-4D8C-8D7D-E9401CF28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36066-AF26-4813-A11E-702DE549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FED749-9BE3-4EFF-9C36-68F2207F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2A3BF9-79C3-432C-9EA1-A3E7C87E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2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11C91-59E9-49C3-9758-69F63855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DBDC43-63D8-4192-830B-50E353568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C85CA9-6807-422C-AD6D-C0870DC2E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9290B2-8753-4023-8DCC-65E2AC826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AC6112-A884-45B6-AAA1-B262CAAC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7CFA3-7AC9-4FAF-883F-91D812A6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0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47184-935A-4B74-AAE8-4BBCFE2B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1B5C4A-8850-4529-B3EA-D12C7B860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0F5D6D-806E-44E6-980A-5D1487DDC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966D35D-2ABE-4D9F-8F8D-855F9D7723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8E82B57-4EC2-4F0B-9795-269F9F68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B7A756-2650-4486-80C5-B2C944E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4F4D3B7-3CBB-404B-8236-B99A3188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4AB72A-9B6D-4CD1-91A8-DAB3EB84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8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BD5157-4F60-45CD-B506-2B99154A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F3DA45-92C2-4AC2-80EF-6B742CFC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07B4F3-32CE-40ED-8C97-944E44E0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80A6AC-DFF5-4469-A01D-C092AB37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4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266F3E-2655-44A0-AC4B-6AE49A41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F79BE8A-7F88-4104-BC4D-0C26B921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EB4A4D-7539-4C4A-87D3-AF50711AA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9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3694D-2212-43A3-A2B7-7DBF47BB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43E35D-A25B-4659-9D7B-98D265C5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996232A-987B-407E-82A7-39315FC77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00C0CB-5FCF-4D36-B935-57E92D20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843DBF-CB41-46F9-A794-2797A9F6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0E5D73-EE96-47AF-B6CC-6F9122A5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5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5862E4-36A0-49F2-9BCD-F523BD41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E067D4-47BE-4245-8ED0-1843100C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7B6E8-7653-421B-8755-DA2665CC0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0E8A7F-4398-4994-9BC3-B011D0CE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F48BA9-1E3C-48D3-86E4-1234DEBE8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8A6240-C605-4AE1-A1F8-8345A22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3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5BE1D1-D0BC-4B89-8788-FD155312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A3408B-4E33-4E1F-AF2D-6722667D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435C7C-5433-48E1-99EA-203A6BEFD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0A4C1-574D-41BC-8270-7C1B8519F3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0D655-ED79-456D-B73B-F43C2F1F7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862994-3815-42E4-B95C-07812EBA6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C6D2-4A7E-4752-A7AB-F2B58B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3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5BE1D1-D0BC-4B89-8788-FD155312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A3408B-4E33-4E1F-AF2D-6722667D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435C7C-5433-48E1-99EA-203A6BEFD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0D655-ED79-456D-B73B-F43C2F1F7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862994-3815-42E4-B95C-07812EBA6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8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5BE1D1-D0BC-4B89-8788-FD155312E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A3408B-4E33-4E1F-AF2D-6722667D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435C7C-5433-48E1-99EA-203A6BEFD7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0A4C1-574D-41BC-8270-7C1B8519F3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A0D655-ED79-456D-B73B-F43C2F1F7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862994-3815-42E4-B95C-07812EBA6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CC6D2-4A7E-4752-A7AB-F2B58BD784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58.png"/><Relationship Id="rId3" Type="http://schemas.openxmlformats.org/officeDocument/2006/relationships/image" Target="../media/image54.png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8.wmf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wmf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53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3.bin"/><Relationship Id="rId10" Type="http://schemas.openxmlformats.org/officeDocument/2006/relationships/image" Target="../media/image47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56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9.wmf"/><Relationship Id="rId22" Type="http://schemas.openxmlformats.org/officeDocument/2006/relationships/image" Target="../media/image5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50.wmf"/><Relationship Id="rId3" Type="http://schemas.openxmlformats.org/officeDocument/2006/relationships/image" Target="../media/image54.png"/><Relationship Id="rId21" Type="http://schemas.openxmlformats.org/officeDocument/2006/relationships/image" Target="../media/image59.png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9.wmf"/><Relationship Id="rId20" Type="http://schemas.openxmlformats.org/officeDocument/2006/relationships/image" Target="../media/image57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11" Type="http://schemas.openxmlformats.org/officeDocument/2006/relationships/oleObject" Target="../embeddings/oleObject16.bin"/><Relationship Id="rId15" Type="http://schemas.openxmlformats.org/officeDocument/2006/relationships/oleObject" Target="../embeddings/oleObject18.bin"/><Relationship Id="rId23" Type="http://schemas.openxmlformats.org/officeDocument/2006/relationships/image" Target="../media/image61.png"/><Relationship Id="rId10" Type="http://schemas.openxmlformats.org/officeDocument/2006/relationships/image" Target="../media/image46.wmf"/><Relationship Id="rId19" Type="http://schemas.openxmlformats.org/officeDocument/2006/relationships/image" Target="../media/image55.pn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48.wmf"/><Relationship Id="rId22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50.wmf"/><Relationship Id="rId3" Type="http://schemas.openxmlformats.org/officeDocument/2006/relationships/image" Target="../media/image54.png"/><Relationship Id="rId21" Type="http://schemas.openxmlformats.org/officeDocument/2006/relationships/oleObject" Target="../embeddings/oleObject28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9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pn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56.wmf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46.wmf"/><Relationship Id="rId19" Type="http://schemas.openxmlformats.org/officeDocument/2006/relationships/oleObject" Target="../embeddings/oleObject27.bin"/><Relationship Id="rId4" Type="http://schemas.openxmlformats.org/officeDocument/2006/relationships/oleObject" Target="../embeddings/oleObject20.bin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48.wmf"/><Relationship Id="rId22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5.jpg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wmf"/><Relationship Id="rId11" Type="http://schemas.openxmlformats.org/officeDocument/2006/relationships/image" Target="../media/image50.wmf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66.png"/><Relationship Id="rId9" Type="http://schemas.openxmlformats.org/officeDocument/2006/relationships/oleObject" Target="../embeddings/oleObject3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38.bin"/><Relationship Id="rId3" Type="http://schemas.openxmlformats.org/officeDocument/2006/relationships/image" Target="../media/image69.jpg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50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3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image" Target="../media/image74.wmf"/><Relationship Id="rId3" Type="http://schemas.openxmlformats.org/officeDocument/2006/relationships/image" Target="../media/image54.png"/><Relationship Id="rId7" Type="http://schemas.openxmlformats.org/officeDocument/2006/relationships/oleObject" Target="../embeddings/oleObject43.bin"/><Relationship Id="rId12" Type="http://schemas.openxmlformats.org/officeDocument/2006/relationships/oleObject" Target="../embeddings/oleObject46.bin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0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image" Target="../media/image75.wmf"/><Relationship Id="rId10" Type="http://schemas.openxmlformats.org/officeDocument/2006/relationships/image" Target="../media/image64.wmf"/><Relationship Id="rId4" Type="http://schemas.openxmlformats.org/officeDocument/2006/relationships/image" Target="../media/image76.png"/><Relationship Id="rId9" Type="http://schemas.openxmlformats.org/officeDocument/2006/relationships/oleObject" Target="../embeddings/oleObject44.bin"/><Relationship Id="rId14" Type="http://schemas.openxmlformats.org/officeDocument/2006/relationships/oleObject" Target="../embeddings/oleObject4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49.bin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7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lv_0_20220227123220.mp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hyperlink" Target="&#272;&#7890;NG%20H&#7890;%20FLASH/countdown_sound2_mau1.exe" TargetMode="External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5.jp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5.jp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5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0.png"/><Relationship Id="rId1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7.wmf"/><Relationship Id="rId7" Type="http://schemas.openxmlformats.org/officeDocument/2006/relationships/slide" Target="slide9.xml"/><Relationship Id="rId12" Type="http://schemas.openxmlformats.org/officeDocument/2006/relationships/image" Target="../media/image19.png"/><Relationship Id="rId17" Type="http://schemas.openxmlformats.org/officeDocument/2006/relationships/image" Target="../media/image25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image" Target="../media/image28.wmf"/><Relationship Id="rId10" Type="http://schemas.openxmlformats.org/officeDocument/2006/relationships/image" Target="../media/image28.png"/><Relationship Id="rId19" Type="http://schemas.openxmlformats.org/officeDocument/2006/relationships/image" Target="../media/image26.wmf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29.emf"/><Relationship Id="rId22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image" Target="../media/image5.jpg"/><Relationship Id="rId10" Type="http://schemas.openxmlformats.org/officeDocument/2006/relationships/image" Target="../media/image31.emf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microsoft.com/office/2007/relationships/hdphoto" Target="../media/hdphoto5.wdp"/><Relationship Id="rId17" Type="http://schemas.openxmlformats.org/officeDocument/2006/relationships/image" Target="../media/image7.png"/><Relationship Id="rId2" Type="http://schemas.microsoft.com/office/2007/relationships/media" Target="../media/media3.mp3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image" Target="../media/image36.png"/><Relationship Id="rId19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066800"/>
            <a:ext cx="6553200" cy="322272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7A1</a:t>
            </a:r>
          </a:p>
        </p:txBody>
      </p:sp>
      <p:pic>
        <p:nvPicPr>
          <p:cNvPr id="7" name="Picture 6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0200" y="245046"/>
            <a:ext cx="2743200" cy="1795908"/>
          </a:xfrm>
          <a:prstGeom prst="rect">
            <a:avLst/>
          </a:prstGeom>
        </p:spPr>
      </p:pic>
      <p:pic>
        <p:nvPicPr>
          <p:cNvPr id="8" name="Picture 7" descr="toanhoc_cons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146482"/>
            <a:ext cx="2667000" cy="2419684"/>
          </a:xfrm>
          <a:prstGeom prst="rect">
            <a:avLst/>
          </a:prstGeom>
        </p:spPr>
      </p:pic>
      <p:pic>
        <p:nvPicPr>
          <p:cNvPr id="9" name="Picture 23" descr="2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57200"/>
            <a:ext cx="1143000" cy="1066800"/>
          </a:xfrm>
          <a:prstGeom prst="rect">
            <a:avLst/>
          </a:prstGeom>
          <a:noFill/>
        </p:spPr>
      </p:pic>
      <p:pic>
        <p:nvPicPr>
          <p:cNvPr id="10" name="Picture 24" descr="2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1000" y="245046"/>
            <a:ext cx="1143000" cy="1066800"/>
          </a:xfrm>
          <a:prstGeom prst="rect">
            <a:avLst/>
          </a:prstGeom>
          <a:noFill/>
        </p:spPr>
      </p:pic>
      <p:pic>
        <p:nvPicPr>
          <p:cNvPr id="11" name="Picture 25" descr="2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52400"/>
            <a:ext cx="1143000" cy="1066800"/>
          </a:xfrm>
          <a:prstGeom prst="rect">
            <a:avLst/>
          </a:prstGeom>
          <a:noFill/>
        </p:spPr>
      </p:pic>
      <p:pic>
        <p:nvPicPr>
          <p:cNvPr id="12" name="Picture 23" descr="2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0"/>
            <a:ext cx="1143000" cy="1066800"/>
          </a:xfrm>
          <a:prstGeom prst="rect">
            <a:avLst/>
          </a:prstGeom>
          <a:noFill/>
        </p:spPr>
      </p:pic>
      <p:pic>
        <p:nvPicPr>
          <p:cNvPr id="13" name="Picture 24" descr="2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57200"/>
            <a:ext cx="1143000" cy="1066800"/>
          </a:xfrm>
          <a:prstGeom prst="rect">
            <a:avLst/>
          </a:prstGeom>
          <a:noFill/>
        </p:spPr>
      </p:pic>
      <p:pic>
        <p:nvPicPr>
          <p:cNvPr id="14" name="Picture 25" descr="2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57200"/>
            <a:ext cx="1143000" cy="1066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96938" y="4756159"/>
            <a:ext cx="633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43: ÔN TẬP GIỮA KÌ II</a:t>
            </a:r>
          </a:p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Lê Hồng Ngọc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7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7" y="9778"/>
            <a:ext cx="10434982" cy="6807278"/>
          </a:xfrm>
          <a:prstGeom prst="rect">
            <a:avLst/>
          </a:prstGeom>
        </p:spPr>
      </p:pic>
      <p:sp>
        <p:nvSpPr>
          <p:cNvPr id="3" name="五角星 44">
            <a:extLst>
              <a:ext uri="{FF2B5EF4-FFF2-40B4-BE49-F238E27FC236}">
                <a16:creationId xmlns:a16="http://schemas.microsoft.com/office/drawing/2014/main" xmlns="" id="{B734A092-7F21-4198-B42C-5E104CEF8C8C}"/>
              </a:ext>
            </a:extLst>
          </p:cNvPr>
          <p:cNvSpPr/>
          <p:nvPr/>
        </p:nvSpPr>
        <p:spPr>
          <a:xfrm rot="19967404">
            <a:off x="570028" y="1494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五角星 42">
            <a:extLst>
              <a:ext uri="{FF2B5EF4-FFF2-40B4-BE49-F238E27FC236}">
                <a16:creationId xmlns:a16="http://schemas.microsoft.com/office/drawing/2014/main" xmlns="" id="{EFEEA0C2-0D51-4795-B57F-DAF1BB37A8A7}"/>
              </a:ext>
            </a:extLst>
          </p:cNvPr>
          <p:cNvSpPr/>
          <p:nvPr/>
        </p:nvSpPr>
        <p:spPr>
          <a:xfrm rot="19938392">
            <a:off x="925466" y="676513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五角星 43">
            <a:extLst>
              <a:ext uri="{FF2B5EF4-FFF2-40B4-BE49-F238E27FC236}">
                <a16:creationId xmlns:a16="http://schemas.microsoft.com/office/drawing/2014/main" xmlns="" id="{4775AC28-668E-4A84-B76C-4309BFA8B98C}"/>
              </a:ext>
            </a:extLst>
          </p:cNvPr>
          <p:cNvSpPr/>
          <p:nvPr/>
        </p:nvSpPr>
        <p:spPr>
          <a:xfrm rot="19938392">
            <a:off x="1213128" y="31126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31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3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3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2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3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3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2" dur="3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567277"/>
              </p:ext>
            </p:extLst>
          </p:nvPr>
        </p:nvGraphicFramePr>
        <p:xfrm>
          <a:off x="609600" y="0"/>
          <a:ext cx="1134427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6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42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33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29652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65948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80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3432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8968"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1250839" y="1315403"/>
            <a:ext cx="3548585" cy="5311304"/>
            <a:chOff x="336" y="768"/>
            <a:chExt cx="2064" cy="3095"/>
          </a:xfrm>
        </p:grpSpPr>
        <p:grpSp>
          <p:nvGrpSpPr>
            <p:cNvPr id="5" name="Group 85"/>
            <p:cNvGrpSpPr>
              <a:grpSpLocks/>
            </p:cNvGrpSpPr>
            <p:nvPr/>
          </p:nvGrpSpPr>
          <p:grpSpPr bwMode="auto">
            <a:xfrm>
              <a:off x="336" y="768"/>
              <a:ext cx="2064" cy="3095"/>
              <a:chOff x="480" y="960"/>
              <a:chExt cx="2064" cy="3095"/>
            </a:xfrm>
          </p:grpSpPr>
          <p:sp>
            <p:nvSpPr>
              <p:cNvPr id="7" name="PubTriangle"/>
              <p:cNvSpPr>
                <a:spLocks noEditPoints="1" noChangeArrowheads="1"/>
              </p:cNvSpPr>
              <p:nvPr/>
            </p:nvSpPr>
            <p:spPr bwMode="auto">
              <a:xfrm rot="-7164370">
                <a:off x="432" y="1008"/>
                <a:ext cx="912" cy="816"/>
              </a:xfrm>
              <a:custGeom>
                <a:avLst/>
                <a:gdLst>
                  <a:gd name="T0" fmla="*/ 456 w 21600"/>
                  <a:gd name="T1" fmla="*/ 0 h 21600"/>
                  <a:gd name="T2" fmla="*/ 228 w 21600"/>
                  <a:gd name="T3" fmla="*/ 408 h 21600"/>
                  <a:gd name="T4" fmla="*/ 0 w 21600"/>
                  <a:gd name="T5" fmla="*/ 816 h 21600"/>
                  <a:gd name="T6" fmla="*/ 456 w 21600"/>
                  <a:gd name="T7" fmla="*/ 612 h 21600"/>
                  <a:gd name="T8" fmla="*/ 912 w 21600"/>
                  <a:gd name="T9" fmla="*/ 408 h 21600"/>
                  <a:gd name="T10" fmla="*/ 684 w 21600"/>
                  <a:gd name="T11" fmla="*/ 20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00 h 21600"/>
                  <a:gd name="T20" fmla="*/ 16200 w 21600"/>
                  <a:gd name="T21" fmla="*/ 135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PubTriangle"/>
              <p:cNvSpPr>
                <a:spLocks noEditPoints="1" noChangeArrowheads="1"/>
              </p:cNvSpPr>
              <p:nvPr/>
            </p:nvSpPr>
            <p:spPr bwMode="auto">
              <a:xfrm rot="-7164370">
                <a:off x="1536" y="1008"/>
                <a:ext cx="912" cy="816"/>
              </a:xfrm>
              <a:custGeom>
                <a:avLst/>
                <a:gdLst>
                  <a:gd name="T0" fmla="*/ 456 w 21600"/>
                  <a:gd name="T1" fmla="*/ 0 h 21600"/>
                  <a:gd name="T2" fmla="*/ 228 w 21600"/>
                  <a:gd name="T3" fmla="*/ 408 h 21600"/>
                  <a:gd name="T4" fmla="*/ 0 w 21600"/>
                  <a:gd name="T5" fmla="*/ 816 h 21600"/>
                  <a:gd name="T6" fmla="*/ 456 w 21600"/>
                  <a:gd name="T7" fmla="*/ 612 h 21600"/>
                  <a:gd name="T8" fmla="*/ 912 w 21600"/>
                  <a:gd name="T9" fmla="*/ 408 h 21600"/>
                  <a:gd name="T10" fmla="*/ 684 w 21600"/>
                  <a:gd name="T11" fmla="*/ 20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00 h 21600"/>
                  <a:gd name="T20" fmla="*/ 16200 w 21600"/>
                  <a:gd name="T21" fmla="*/ 135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88"/>
              <p:cNvSpPr>
                <a:spLocks noChangeShapeType="1"/>
              </p:cNvSpPr>
              <p:nvPr/>
            </p:nvSpPr>
            <p:spPr bwMode="auto">
              <a:xfrm flipV="1">
                <a:off x="2016" y="1536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89"/>
              <p:cNvSpPr>
                <a:spLocks noChangeShapeType="1"/>
              </p:cNvSpPr>
              <p:nvPr/>
            </p:nvSpPr>
            <p:spPr bwMode="auto">
              <a:xfrm flipV="1">
                <a:off x="2112" y="1200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90"/>
              <p:cNvSpPr>
                <a:spLocks noChangeShapeType="1"/>
              </p:cNvSpPr>
              <p:nvPr/>
            </p:nvSpPr>
            <p:spPr bwMode="auto">
              <a:xfrm flipV="1">
                <a:off x="2160" y="1248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91"/>
              <p:cNvSpPr>
                <a:spLocks noChangeShapeType="1"/>
              </p:cNvSpPr>
              <p:nvPr/>
            </p:nvSpPr>
            <p:spPr bwMode="auto">
              <a:xfrm flipV="1">
                <a:off x="1008" y="1200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92"/>
              <p:cNvSpPr>
                <a:spLocks noChangeShapeType="1"/>
              </p:cNvSpPr>
              <p:nvPr/>
            </p:nvSpPr>
            <p:spPr bwMode="auto">
              <a:xfrm flipV="1">
                <a:off x="1056" y="1248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93"/>
              <p:cNvSpPr>
                <a:spLocks noChangeShapeType="1"/>
              </p:cNvSpPr>
              <p:nvPr/>
            </p:nvSpPr>
            <p:spPr bwMode="auto">
              <a:xfrm flipV="1">
                <a:off x="960" y="1536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94"/>
              <p:cNvSpPr>
                <a:spLocks noChangeShapeType="1"/>
              </p:cNvSpPr>
              <p:nvPr/>
            </p:nvSpPr>
            <p:spPr bwMode="auto">
              <a:xfrm flipV="1">
                <a:off x="528" y="1248"/>
                <a:ext cx="144" cy="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95"/>
              <p:cNvSpPr>
                <a:spLocks noChangeShapeType="1"/>
              </p:cNvSpPr>
              <p:nvPr/>
            </p:nvSpPr>
            <p:spPr bwMode="auto">
              <a:xfrm flipH="1" flipV="1">
                <a:off x="576" y="120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96"/>
              <p:cNvSpPr>
                <a:spLocks noChangeShapeType="1"/>
              </p:cNvSpPr>
              <p:nvPr/>
            </p:nvSpPr>
            <p:spPr bwMode="auto">
              <a:xfrm flipV="1">
                <a:off x="1632" y="1248"/>
                <a:ext cx="144" cy="96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97"/>
              <p:cNvSpPr>
                <a:spLocks noChangeShapeType="1"/>
              </p:cNvSpPr>
              <p:nvPr/>
            </p:nvSpPr>
            <p:spPr bwMode="auto">
              <a:xfrm flipH="1" flipV="1">
                <a:off x="1680" y="1200"/>
                <a:ext cx="48" cy="192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PubTriangle"/>
              <p:cNvSpPr>
                <a:spLocks noEditPoints="1" noChangeArrowheads="1"/>
              </p:cNvSpPr>
              <p:nvPr/>
            </p:nvSpPr>
            <p:spPr bwMode="auto">
              <a:xfrm rot="-7164370">
                <a:off x="480" y="2064"/>
                <a:ext cx="912" cy="816"/>
              </a:xfrm>
              <a:custGeom>
                <a:avLst/>
                <a:gdLst>
                  <a:gd name="T0" fmla="*/ 456 w 21600"/>
                  <a:gd name="T1" fmla="*/ 0 h 21600"/>
                  <a:gd name="T2" fmla="*/ 228 w 21600"/>
                  <a:gd name="T3" fmla="*/ 408 h 21600"/>
                  <a:gd name="T4" fmla="*/ 0 w 21600"/>
                  <a:gd name="T5" fmla="*/ 816 h 21600"/>
                  <a:gd name="T6" fmla="*/ 456 w 21600"/>
                  <a:gd name="T7" fmla="*/ 612 h 21600"/>
                  <a:gd name="T8" fmla="*/ 912 w 21600"/>
                  <a:gd name="T9" fmla="*/ 408 h 21600"/>
                  <a:gd name="T10" fmla="*/ 684 w 21600"/>
                  <a:gd name="T11" fmla="*/ 20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00 h 21600"/>
                  <a:gd name="T20" fmla="*/ 16200 w 21600"/>
                  <a:gd name="T21" fmla="*/ 135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99"/>
              <p:cNvSpPr>
                <a:spLocks noChangeShapeType="1"/>
              </p:cNvSpPr>
              <p:nvPr/>
            </p:nvSpPr>
            <p:spPr bwMode="auto">
              <a:xfrm flipV="1">
                <a:off x="576" y="2352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00"/>
              <p:cNvSpPr>
                <a:spLocks noChangeShapeType="1"/>
              </p:cNvSpPr>
              <p:nvPr/>
            </p:nvSpPr>
            <p:spPr bwMode="auto">
              <a:xfrm flipV="1">
                <a:off x="576" y="2400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01"/>
              <p:cNvSpPr>
                <a:spLocks noChangeShapeType="1"/>
              </p:cNvSpPr>
              <p:nvPr/>
            </p:nvSpPr>
            <p:spPr bwMode="auto">
              <a:xfrm flipV="1">
                <a:off x="1008" y="259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PubTriangle"/>
              <p:cNvSpPr>
                <a:spLocks noEditPoints="1" noChangeArrowheads="1"/>
              </p:cNvSpPr>
              <p:nvPr/>
            </p:nvSpPr>
            <p:spPr bwMode="auto">
              <a:xfrm rot="-7164370">
                <a:off x="1536" y="3168"/>
                <a:ext cx="912" cy="816"/>
              </a:xfrm>
              <a:custGeom>
                <a:avLst/>
                <a:gdLst>
                  <a:gd name="T0" fmla="*/ 456 w 21600"/>
                  <a:gd name="T1" fmla="*/ 0 h 21600"/>
                  <a:gd name="T2" fmla="*/ 228 w 21600"/>
                  <a:gd name="T3" fmla="*/ 408 h 21600"/>
                  <a:gd name="T4" fmla="*/ 0 w 21600"/>
                  <a:gd name="T5" fmla="*/ 816 h 21600"/>
                  <a:gd name="T6" fmla="*/ 456 w 21600"/>
                  <a:gd name="T7" fmla="*/ 612 h 21600"/>
                  <a:gd name="T8" fmla="*/ 912 w 21600"/>
                  <a:gd name="T9" fmla="*/ 408 h 21600"/>
                  <a:gd name="T10" fmla="*/ 684 w 21600"/>
                  <a:gd name="T11" fmla="*/ 20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00 h 21600"/>
                  <a:gd name="T20" fmla="*/ 16200 w 21600"/>
                  <a:gd name="T21" fmla="*/ 135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PubTriangle"/>
              <p:cNvSpPr>
                <a:spLocks noEditPoints="1" noChangeArrowheads="1"/>
              </p:cNvSpPr>
              <p:nvPr/>
            </p:nvSpPr>
            <p:spPr bwMode="auto">
              <a:xfrm rot="-7164370">
                <a:off x="480" y="3168"/>
                <a:ext cx="912" cy="816"/>
              </a:xfrm>
              <a:custGeom>
                <a:avLst/>
                <a:gdLst>
                  <a:gd name="T0" fmla="*/ 456 w 21600"/>
                  <a:gd name="T1" fmla="*/ 0 h 21600"/>
                  <a:gd name="T2" fmla="*/ 228 w 21600"/>
                  <a:gd name="T3" fmla="*/ 408 h 21600"/>
                  <a:gd name="T4" fmla="*/ 0 w 21600"/>
                  <a:gd name="T5" fmla="*/ 816 h 21600"/>
                  <a:gd name="T6" fmla="*/ 456 w 21600"/>
                  <a:gd name="T7" fmla="*/ 612 h 21600"/>
                  <a:gd name="T8" fmla="*/ 912 w 21600"/>
                  <a:gd name="T9" fmla="*/ 408 h 21600"/>
                  <a:gd name="T10" fmla="*/ 684 w 21600"/>
                  <a:gd name="T11" fmla="*/ 20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00 h 21600"/>
                  <a:gd name="T20" fmla="*/ 16200 w 21600"/>
                  <a:gd name="T21" fmla="*/ 135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104"/>
              <p:cNvSpPr>
                <a:spLocks noChangeShapeType="1"/>
              </p:cNvSpPr>
              <p:nvPr/>
            </p:nvSpPr>
            <p:spPr bwMode="auto">
              <a:xfrm flipV="1">
                <a:off x="1008" y="3696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05"/>
              <p:cNvSpPr txBox="1">
                <a:spLocks noChangeArrowheads="1"/>
              </p:cNvSpPr>
              <p:nvPr/>
            </p:nvSpPr>
            <p:spPr bwMode="auto">
              <a:xfrm>
                <a:off x="1392" y="3840"/>
                <a:ext cx="1008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b="1">
                    <a:solidFill>
                      <a:srgbClr val="000000"/>
                    </a:solidFill>
                  </a:rPr>
                  <a:t>g.c.g</a:t>
                </a:r>
              </a:p>
            </p:txBody>
          </p:sp>
          <p:sp>
            <p:nvSpPr>
              <p:cNvPr id="27" name="Text Box 106"/>
              <p:cNvSpPr txBox="1">
                <a:spLocks noChangeArrowheads="1"/>
              </p:cNvSpPr>
              <p:nvPr/>
            </p:nvSpPr>
            <p:spPr bwMode="auto">
              <a:xfrm>
                <a:off x="960" y="2784"/>
                <a:ext cx="1248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b="1">
                    <a:solidFill>
                      <a:srgbClr val="000000"/>
                    </a:solidFill>
                  </a:rPr>
                  <a:t>c.g.c</a:t>
                </a:r>
              </a:p>
            </p:txBody>
          </p:sp>
          <p:sp>
            <p:nvSpPr>
              <p:cNvPr id="28" name="Text Box 107"/>
              <p:cNvSpPr txBox="1">
                <a:spLocks noChangeArrowheads="1"/>
              </p:cNvSpPr>
              <p:nvPr/>
            </p:nvSpPr>
            <p:spPr bwMode="auto">
              <a:xfrm>
                <a:off x="912" y="1680"/>
                <a:ext cx="1248" cy="2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b="1">
                    <a:solidFill>
                      <a:srgbClr val="000000"/>
                    </a:solidFill>
                  </a:rPr>
                  <a:t>c.c.c</a:t>
                </a:r>
              </a:p>
            </p:txBody>
          </p:sp>
          <p:sp>
            <p:nvSpPr>
              <p:cNvPr id="29" name="Arc 108"/>
              <p:cNvSpPr>
                <a:spLocks/>
              </p:cNvSpPr>
              <p:nvPr/>
            </p:nvSpPr>
            <p:spPr bwMode="auto">
              <a:xfrm>
                <a:off x="1680" y="3649"/>
                <a:ext cx="96" cy="127"/>
              </a:xfrm>
              <a:custGeom>
                <a:avLst/>
                <a:gdLst>
                  <a:gd name="T0" fmla="*/ 0 w 21600"/>
                  <a:gd name="T1" fmla="*/ 0 h 28605"/>
                  <a:gd name="T2" fmla="*/ 91 w 21600"/>
                  <a:gd name="T3" fmla="*/ 127 h 28605"/>
                  <a:gd name="T4" fmla="*/ 0 w 21600"/>
                  <a:gd name="T5" fmla="*/ 96 h 286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860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</a:path>
                  <a:path w="21600" h="2860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Arc 109"/>
              <p:cNvSpPr>
                <a:spLocks/>
              </p:cNvSpPr>
              <p:nvPr/>
            </p:nvSpPr>
            <p:spPr bwMode="auto">
              <a:xfrm flipH="1">
                <a:off x="2352" y="3648"/>
                <a:ext cx="48" cy="144"/>
              </a:xfrm>
              <a:custGeom>
                <a:avLst/>
                <a:gdLst>
                  <a:gd name="T0" fmla="*/ 11 w 21600"/>
                  <a:gd name="T1" fmla="*/ 0 h 24068"/>
                  <a:gd name="T2" fmla="*/ 48 w 21600"/>
                  <a:gd name="T3" fmla="*/ 144 h 24068"/>
                  <a:gd name="T4" fmla="*/ 0 w 21600"/>
                  <a:gd name="T5" fmla="*/ 126 h 240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4068" fill="none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</a:path>
                  <a:path w="21600" h="24068" stroke="0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  <a:lnTo>
                      <a:pt x="0" y="21013"/>
                    </a:lnTo>
                    <a:lnTo>
                      <a:pt x="5002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Arc 110"/>
              <p:cNvSpPr>
                <a:spLocks/>
              </p:cNvSpPr>
              <p:nvPr/>
            </p:nvSpPr>
            <p:spPr bwMode="auto">
              <a:xfrm flipH="1">
                <a:off x="2304" y="3600"/>
                <a:ext cx="96" cy="192"/>
              </a:xfrm>
              <a:custGeom>
                <a:avLst/>
                <a:gdLst>
                  <a:gd name="T0" fmla="*/ 22 w 21600"/>
                  <a:gd name="T1" fmla="*/ 0 h 24068"/>
                  <a:gd name="T2" fmla="*/ 95 w 21600"/>
                  <a:gd name="T3" fmla="*/ 192 h 24068"/>
                  <a:gd name="T4" fmla="*/ 0 w 21600"/>
                  <a:gd name="T5" fmla="*/ 168 h 240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4068" fill="none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</a:path>
                  <a:path w="21600" h="24068" stroke="0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  <a:lnTo>
                      <a:pt x="0" y="21013"/>
                    </a:lnTo>
                    <a:lnTo>
                      <a:pt x="5002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Arc 111"/>
              <p:cNvSpPr>
                <a:spLocks/>
              </p:cNvSpPr>
              <p:nvPr/>
            </p:nvSpPr>
            <p:spPr bwMode="auto">
              <a:xfrm flipH="1">
                <a:off x="1296" y="3648"/>
                <a:ext cx="48" cy="144"/>
              </a:xfrm>
              <a:custGeom>
                <a:avLst/>
                <a:gdLst>
                  <a:gd name="T0" fmla="*/ 11 w 21600"/>
                  <a:gd name="T1" fmla="*/ 0 h 24068"/>
                  <a:gd name="T2" fmla="*/ 48 w 21600"/>
                  <a:gd name="T3" fmla="*/ 144 h 24068"/>
                  <a:gd name="T4" fmla="*/ 0 w 21600"/>
                  <a:gd name="T5" fmla="*/ 126 h 240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4068" fill="none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</a:path>
                  <a:path w="21600" h="24068" stroke="0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  <a:lnTo>
                      <a:pt x="0" y="21013"/>
                    </a:lnTo>
                    <a:lnTo>
                      <a:pt x="5002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Arc 112"/>
              <p:cNvSpPr>
                <a:spLocks/>
              </p:cNvSpPr>
              <p:nvPr/>
            </p:nvSpPr>
            <p:spPr bwMode="auto">
              <a:xfrm flipH="1">
                <a:off x="1248" y="3600"/>
                <a:ext cx="96" cy="192"/>
              </a:xfrm>
              <a:custGeom>
                <a:avLst/>
                <a:gdLst>
                  <a:gd name="T0" fmla="*/ 22 w 21600"/>
                  <a:gd name="T1" fmla="*/ 0 h 24068"/>
                  <a:gd name="T2" fmla="*/ 95 w 21600"/>
                  <a:gd name="T3" fmla="*/ 192 h 24068"/>
                  <a:gd name="T4" fmla="*/ 0 w 21600"/>
                  <a:gd name="T5" fmla="*/ 168 h 240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4068" fill="none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</a:path>
                  <a:path w="21600" h="24068" stroke="0" extrusionOk="0">
                    <a:moveTo>
                      <a:pt x="5002" y="0"/>
                    </a:moveTo>
                    <a:cubicBezTo>
                      <a:pt x="14733" y="2317"/>
                      <a:pt x="21600" y="11010"/>
                      <a:pt x="21600" y="21013"/>
                    </a:cubicBezTo>
                    <a:cubicBezTo>
                      <a:pt x="21600" y="22035"/>
                      <a:pt x="21527" y="23056"/>
                      <a:pt x="21382" y="24067"/>
                    </a:cubicBezTo>
                    <a:lnTo>
                      <a:pt x="0" y="21013"/>
                    </a:lnTo>
                    <a:lnTo>
                      <a:pt x="5002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rc 113"/>
              <p:cNvSpPr>
                <a:spLocks/>
              </p:cNvSpPr>
              <p:nvPr/>
            </p:nvSpPr>
            <p:spPr bwMode="auto">
              <a:xfrm>
                <a:off x="624" y="3665"/>
                <a:ext cx="96" cy="127"/>
              </a:xfrm>
              <a:custGeom>
                <a:avLst/>
                <a:gdLst>
                  <a:gd name="T0" fmla="*/ 0 w 21600"/>
                  <a:gd name="T1" fmla="*/ 0 h 28605"/>
                  <a:gd name="T2" fmla="*/ 91 w 21600"/>
                  <a:gd name="T3" fmla="*/ 127 h 28605"/>
                  <a:gd name="T4" fmla="*/ 0 w 21600"/>
                  <a:gd name="T5" fmla="*/ 96 h 286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860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</a:path>
                  <a:path w="21600" h="2860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rc 114"/>
              <p:cNvSpPr>
                <a:spLocks/>
              </p:cNvSpPr>
              <p:nvPr/>
            </p:nvSpPr>
            <p:spPr bwMode="auto">
              <a:xfrm>
                <a:off x="624" y="2544"/>
                <a:ext cx="96" cy="127"/>
              </a:xfrm>
              <a:custGeom>
                <a:avLst/>
                <a:gdLst>
                  <a:gd name="T0" fmla="*/ 0 w 21600"/>
                  <a:gd name="T1" fmla="*/ 0 h 28605"/>
                  <a:gd name="T2" fmla="*/ 91 w 21600"/>
                  <a:gd name="T3" fmla="*/ 127 h 28605"/>
                  <a:gd name="T4" fmla="*/ 0 w 21600"/>
                  <a:gd name="T5" fmla="*/ 96 h 286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860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</a:path>
                  <a:path w="21600" h="2860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PubTriangle"/>
              <p:cNvSpPr>
                <a:spLocks noEditPoints="1" noChangeArrowheads="1"/>
              </p:cNvSpPr>
              <p:nvPr/>
            </p:nvSpPr>
            <p:spPr bwMode="auto">
              <a:xfrm rot="-7164370">
                <a:off x="1680" y="2064"/>
                <a:ext cx="912" cy="816"/>
              </a:xfrm>
              <a:custGeom>
                <a:avLst/>
                <a:gdLst>
                  <a:gd name="T0" fmla="*/ 456 w 21600"/>
                  <a:gd name="T1" fmla="*/ 0 h 21600"/>
                  <a:gd name="T2" fmla="*/ 228 w 21600"/>
                  <a:gd name="T3" fmla="*/ 408 h 21600"/>
                  <a:gd name="T4" fmla="*/ 0 w 21600"/>
                  <a:gd name="T5" fmla="*/ 816 h 21600"/>
                  <a:gd name="T6" fmla="*/ 456 w 21600"/>
                  <a:gd name="T7" fmla="*/ 612 h 21600"/>
                  <a:gd name="T8" fmla="*/ 912 w 21600"/>
                  <a:gd name="T9" fmla="*/ 408 h 21600"/>
                  <a:gd name="T10" fmla="*/ 684 w 21600"/>
                  <a:gd name="T11" fmla="*/ 204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8100 w 21600"/>
                  <a:gd name="T19" fmla="*/ 5400 h 21600"/>
                  <a:gd name="T20" fmla="*/ 16200 w 21600"/>
                  <a:gd name="T21" fmla="*/ 135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116"/>
              <p:cNvSpPr>
                <a:spLocks noChangeShapeType="1"/>
              </p:cNvSpPr>
              <p:nvPr/>
            </p:nvSpPr>
            <p:spPr bwMode="auto">
              <a:xfrm flipV="1">
                <a:off x="1776" y="2352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117"/>
              <p:cNvSpPr>
                <a:spLocks noChangeShapeType="1"/>
              </p:cNvSpPr>
              <p:nvPr/>
            </p:nvSpPr>
            <p:spPr bwMode="auto">
              <a:xfrm flipV="1">
                <a:off x="1776" y="2400"/>
                <a:ext cx="144" cy="48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118"/>
              <p:cNvSpPr>
                <a:spLocks noChangeShapeType="1"/>
              </p:cNvSpPr>
              <p:nvPr/>
            </p:nvSpPr>
            <p:spPr bwMode="auto">
              <a:xfrm flipV="1">
                <a:off x="2208" y="2592"/>
                <a:ext cx="48" cy="14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Arc 119"/>
              <p:cNvSpPr>
                <a:spLocks/>
              </p:cNvSpPr>
              <p:nvPr/>
            </p:nvSpPr>
            <p:spPr bwMode="auto">
              <a:xfrm>
                <a:off x="1824" y="2544"/>
                <a:ext cx="96" cy="127"/>
              </a:xfrm>
              <a:custGeom>
                <a:avLst/>
                <a:gdLst>
                  <a:gd name="T0" fmla="*/ 0 w 21600"/>
                  <a:gd name="T1" fmla="*/ 0 h 28605"/>
                  <a:gd name="T2" fmla="*/ 91 w 21600"/>
                  <a:gd name="T3" fmla="*/ 127 h 28605"/>
                  <a:gd name="T4" fmla="*/ 0 w 21600"/>
                  <a:gd name="T5" fmla="*/ 96 h 286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860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</a:path>
                  <a:path w="21600" h="2860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3983"/>
                      <a:pt x="21205" y="26350"/>
                      <a:pt x="20432" y="28605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Line 120"/>
            <p:cNvSpPr>
              <a:spLocks noChangeShapeType="1"/>
            </p:cNvSpPr>
            <p:nvPr/>
          </p:nvSpPr>
          <p:spPr bwMode="auto">
            <a:xfrm flipH="1">
              <a:off x="1824" y="3504"/>
              <a:ext cx="48" cy="14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602730" y="182881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Các trường hợp bằng nhau của tam </a:t>
            </a: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giác</a:t>
            </a:r>
            <a:r>
              <a:rPr lang="vi-VN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vuông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24865" y="152401"/>
            <a:ext cx="4243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Các trường hợp bằng nhau của tam giác</a:t>
            </a:r>
          </a:p>
        </p:txBody>
      </p:sp>
      <p:grpSp>
        <p:nvGrpSpPr>
          <p:cNvPr id="50" name="Group 23"/>
          <p:cNvGrpSpPr>
            <a:grpSpLocks/>
          </p:cNvGrpSpPr>
          <p:nvPr/>
        </p:nvGrpSpPr>
        <p:grpSpPr bwMode="auto">
          <a:xfrm>
            <a:off x="6667659" y="2903674"/>
            <a:ext cx="2895600" cy="1662113"/>
            <a:chOff x="3264" y="1929"/>
            <a:chExt cx="1824" cy="1047"/>
          </a:xfrm>
        </p:grpSpPr>
        <p:sp>
          <p:nvSpPr>
            <p:cNvPr id="51" name="Text Box 24"/>
            <p:cNvSpPr txBox="1">
              <a:spLocks noChangeArrowheads="1"/>
            </p:cNvSpPr>
            <p:nvPr/>
          </p:nvSpPr>
          <p:spPr bwMode="auto">
            <a:xfrm>
              <a:off x="3360" y="2697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25"/>
            <p:cNvSpPr>
              <a:spLocks noChangeArrowheads="1"/>
            </p:cNvSpPr>
            <p:nvPr/>
          </p:nvSpPr>
          <p:spPr bwMode="auto">
            <a:xfrm>
              <a:off x="3413" y="2138"/>
              <a:ext cx="484" cy="658"/>
            </a:xfrm>
            <a:prstGeom prst="rtTriangle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 Box 26"/>
            <p:cNvSpPr txBox="1">
              <a:spLocks noChangeArrowheads="1"/>
            </p:cNvSpPr>
            <p:nvPr/>
          </p:nvSpPr>
          <p:spPr bwMode="auto">
            <a:xfrm>
              <a:off x="3338" y="2012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 Box 27"/>
            <p:cNvSpPr txBox="1">
              <a:spLocks noChangeArrowheads="1"/>
            </p:cNvSpPr>
            <p:nvPr/>
          </p:nvSpPr>
          <p:spPr bwMode="auto">
            <a:xfrm>
              <a:off x="3264" y="2745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 Box 28"/>
            <p:cNvSpPr txBox="1">
              <a:spLocks noChangeArrowheads="1"/>
            </p:cNvSpPr>
            <p:nvPr/>
          </p:nvSpPr>
          <p:spPr bwMode="auto">
            <a:xfrm>
              <a:off x="3897" y="2745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3413" y="2745"/>
              <a:ext cx="74" cy="51"/>
            </a:xfrm>
            <a:prstGeom prst="rect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AutoShape 30"/>
            <p:cNvSpPr>
              <a:spLocks noChangeArrowheads="1"/>
            </p:cNvSpPr>
            <p:nvPr/>
          </p:nvSpPr>
          <p:spPr bwMode="auto">
            <a:xfrm>
              <a:off x="4455" y="2138"/>
              <a:ext cx="484" cy="658"/>
            </a:xfrm>
            <a:prstGeom prst="rtTriangle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 Box 31"/>
            <p:cNvSpPr txBox="1">
              <a:spLocks noChangeArrowheads="1"/>
            </p:cNvSpPr>
            <p:nvPr/>
          </p:nvSpPr>
          <p:spPr bwMode="auto">
            <a:xfrm>
              <a:off x="4411" y="1929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4306" y="2745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60" name="Text Box 33"/>
            <p:cNvSpPr txBox="1">
              <a:spLocks noChangeArrowheads="1"/>
            </p:cNvSpPr>
            <p:nvPr/>
          </p:nvSpPr>
          <p:spPr bwMode="auto">
            <a:xfrm>
              <a:off x="4939" y="2745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61" name="Rectangle 34"/>
            <p:cNvSpPr>
              <a:spLocks noChangeArrowheads="1"/>
            </p:cNvSpPr>
            <p:nvPr/>
          </p:nvSpPr>
          <p:spPr bwMode="auto">
            <a:xfrm>
              <a:off x="4455" y="2745"/>
              <a:ext cx="75" cy="51"/>
            </a:xfrm>
            <a:prstGeom prst="rect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AutoShape 35"/>
            <p:cNvSpPr>
              <a:spLocks noChangeArrowheads="1"/>
            </p:cNvSpPr>
            <p:nvPr/>
          </p:nvSpPr>
          <p:spPr bwMode="auto">
            <a:xfrm>
              <a:off x="3413" y="2138"/>
              <a:ext cx="484" cy="658"/>
            </a:xfrm>
            <a:prstGeom prst="rtTriangle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36"/>
            <p:cNvSpPr txBox="1">
              <a:spLocks noChangeArrowheads="1"/>
            </p:cNvSpPr>
            <p:nvPr/>
          </p:nvSpPr>
          <p:spPr bwMode="auto">
            <a:xfrm>
              <a:off x="3355" y="1929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64" name="Text Box 37"/>
            <p:cNvSpPr txBox="1">
              <a:spLocks noChangeArrowheads="1"/>
            </p:cNvSpPr>
            <p:nvPr/>
          </p:nvSpPr>
          <p:spPr bwMode="auto">
            <a:xfrm>
              <a:off x="3264" y="2745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65" name="Text Box 38"/>
            <p:cNvSpPr txBox="1">
              <a:spLocks noChangeArrowheads="1"/>
            </p:cNvSpPr>
            <p:nvPr/>
          </p:nvSpPr>
          <p:spPr bwMode="auto">
            <a:xfrm>
              <a:off x="3897" y="2745"/>
              <a:ext cx="1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3413" y="2745"/>
              <a:ext cx="74" cy="51"/>
            </a:xfrm>
            <a:prstGeom prst="rect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7" name="Group 40"/>
          <p:cNvGrpSpPr>
            <a:grpSpLocks/>
          </p:cNvGrpSpPr>
          <p:nvPr/>
        </p:nvGrpSpPr>
        <p:grpSpPr bwMode="auto">
          <a:xfrm>
            <a:off x="6816567" y="3643160"/>
            <a:ext cx="2133600" cy="685800"/>
            <a:chOff x="3360" y="2448"/>
            <a:chExt cx="1344" cy="432"/>
          </a:xfrm>
        </p:grpSpPr>
        <p:sp>
          <p:nvSpPr>
            <p:cNvPr id="68" name="Line 41"/>
            <p:cNvSpPr>
              <a:spLocks noChangeShapeType="1"/>
            </p:cNvSpPr>
            <p:nvPr/>
          </p:nvSpPr>
          <p:spPr bwMode="auto">
            <a:xfrm>
              <a:off x="3648" y="2736"/>
              <a:ext cx="0" cy="14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42"/>
            <p:cNvSpPr>
              <a:spLocks noChangeShapeType="1"/>
            </p:cNvSpPr>
            <p:nvPr/>
          </p:nvSpPr>
          <p:spPr bwMode="auto">
            <a:xfrm>
              <a:off x="4704" y="2736"/>
              <a:ext cx="0" cy="144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43"/>
            <p:cNvSpPr>
              <a:spLocks noChangeShapeType="1"/>
            </p:cNvSpPr>
            <p:nvPr/>
          </p:nvSpPr>
          <p:spPr bwMode="auto">
            <a:xfrm>
              <a:off x="3360" y="2448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44"/>
            <p:cNvSpPr>
              <a:spLocks noChangeShapeType="1"/>
            </p:cNvSpPr>
            <p:nvPr/>
          </p:nvSpPr>
          <p:spPr bwMode="auto">
            <a:xfrm>
              <a:off x="3360" y="249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5"/>
            <p:cNvSpPr>
              <a:spLocks noChangeShapeType="1"/>
            </p:cNvSpPr>
            <p:nvPr/>
          </p:nvSpPr>
          <p:spPr bwMode="auto">
            <a:xfrm>
              <a:off x="4368" y="2448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46"/>
            <p:cNvSpPr>
              <a:spLocks noChangeShapeType="1"/>
            </p:cNvSpPr>
            <p:nvPr/>
          </p:nvSpPr>
          <p:spPr bwMode="auto">
            <a:xfrm>
              <a:off x="4368" y="2496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49"/>
          <p:cNvGrpSpPr>
            <a:grpSpLocks/>
          </p:cNvGrpSpPr>
          <p:nvPr/>
        </p:nvGrpSpPr>
        <p:grpSpPr bwMode="auto">
          <a:xfrm>
            <a:off x="5754847" y="4786726"/>
            <a:ext cx="1879600" cy="1676400"/>
            <a:chOff x="2888" y="2976"/>
            <a:chExt cx="1184" cy="1056"/>
          </a:xfrm>
        </p:grpSpPr>
        <p:sp>
          <p:nvSpPr>
            <p:cNvPr id="75" name="AutoShape 50"/>
            <p:cNvSpPr>
              <a:spLocks noChangeArrowheads="1"/>
            </p:cNvSpPr>
            <p:nvPr/>
          </p:nvSpPr>
          <p:spPr bwMode="auto">
            <a:xfrm>
              <a:off x="3640" y="3166"/>
              <a:ext cx="352" cy="684"/>
            </a:xfrm>
            <a:prstGeom prst="rtTriangle">
              <a:avLst/>
            </a:prstGeom>
            <a:noFill/>
            <a:ln w="2857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51"/>
            <p:cNvSpPr txBox="1">
              <a:spLocks noChangeArrowheads="1"/>
            </p:cNvSpPr>
            <p:nvPr/>
          </p:nvSpPr>
          <p:spPr bwMode="auto">
            <a:xfrm>
              <a:off x="3558" y="2976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77" name="Text Box 52"/>
            <p:cNvSpPr txBox="1">
              <a:spLocks noChangeArrowheads="1"/>
            </p:cNvSpPr>
            <p:nvPr/>
          </p:nvSpPr>
          <p:spPr bwMode="auto">
            <a:xfrm>
              <a:off x="3504" y="3795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78" name="Text Box 53"/>
            <p:cNvSpPr txBox="1">
              <a:spLocks noChangeArrowheads="1"/>
            </p:cNvSpPr>
            <p:nvPr/>
          </p:nvSpPr>
          <p:spPr bwMode="auto">
            <a:xfrm>
              <a:off x="3936" y="3794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79" name="Rectangle 54"/>
            <p:cNvSpPr>
              <a:spLocks noChangeArrowheads="1"/>
            </p:cNvSpPr>
            <p:nvPr/>
          </p:nvSpPr>
          <p:spPr bwMode="auto">
            <a:xfrm>
              <a:off x="3640" y="3789"/>
              <a:ext cx="54" cy="55"/>
            </a:xfrm>
            <a:prstGeom prst="rect">
              <a:avLst/>
            </a:prstGeom>
            <a:noFill/>
            <a:ln w="2857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Freeform 55"/>
            <p:cNvSpPr>
              <a:spLocks/>
            </p:cNvSpPr>
            <p:nvPr/>
          </p:nvSpPr>
          <p:spPr bwMode="auto">
            <a:xfrm rot="1375696" flipH="1">
              <a:off x="3911" y="3762"/>
              <a:ext cx="27" cy="91"/>
            </a:xfrm>
            <a:custGeom>
              <a:avLst/>
              <a:gdLst>
                <a:gd name="T0" fmla="*/ 0 w 256"/>
                <a:gd name="T1" fmla="*/ 0 h 432"/>
                <a:gd name="T2" fmla="*/ 240 w 256"/>
                <a:gd name="T3" fmla="*/ 240 h 432"/>
                <a:gd name="T4" fmla="*/ 96 w 256"/>
                <a:gd name="T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" h="432">
                  <a:moveTo>
                    <a:pt x="0" y="0"/>
                  </a:moveTo>
                  <a:cubicBezTo>
                    <a:pt x="112" y="84"/>
                    <a:pt x="224" y="168"/>
                    <a:pt x="240" y="240"/>
                  </a:cubicBezTo>
                  <a:cubicBezTo>
                    <a:pt x="256" y="312"/>
                    <a:pt x="184" y="392"/>
                    <a:pt x="96" y="432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AutoShape 56"/>
            <p:cNvSpPr>
              <a:spLocks noChangeArrowheads="1"/>
            </p:cNvSpPr>
            <p:nvPr/>
          </p:nvSpPr>
          <p:spPr bwMode="auto">
            <a:xfrm>
              <a:off x="3016" y="3172"/>
              <a:ext cx="352" cy="684"/>
            </a:xfrm>
            <a:prstGeom prst="rtTriangle">
              <a:avLst/>
            </a:prstGeom>
            <a:noFill/>
            <a:ln w="2857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 Box 57"/>
            <p:cNvSpPr txBox="1">
              <a:spLocks noChangeArrowheads="1"/>
            </p:cNvSpPr>
            <p:nvPr/>
          </p:nvSpPr>
          <p:spPr bwMode="auto">
            <a:xfrm>
              <a:off x="2888" y="3801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3" name="Text Box 58"/>
            <p:cNvSpPr txBox="1">
              <a:spLocks noChangeArrowheads="1"/>
            </p:cNvSpPr>
            <p:nvPr/>
          </p:nvSpPr>
          <p:spPr bwMode="auto">
            <a:xfrm>
              <a:off x="3264" y="3800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84" name="Rectangle 59"/>
            <p:cNvSpPr>
              <a:spLocks noChangeArrowheads="1"/>
            </p:cNvSpPr>
            <p:nvPr/>
          </p:nvSpPr>
          <p:spPr bwMode="auto">
            <a:xfrm>
              <a:off x="3016" y="3795"/>
              <a:ext cx="54" cy="55"/>
            </a:xfrm>
            <a:prstGeom prst="rect">
              <a:avLst/>
            </a:prstGeom>
            <a:noFill/>
            <a:ln w="2857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Freeform 60"/>
            <p:cNvSpPr>
              <a:spLocks/>
            </p:cNvSpPr>
            <p:nvPr/>
          </p:nvSpPr>
          <p:spPr bwMode="auto">
            <a:xfrm rot="1375696" flipH="1">
              <a:off x="3287" y="3768"/>
              <a:ext cx="27" cy="91"/>
            </a:xfrm>
            <a:custGeom>
              <a:avLst/>
              <a:gdLst>
                <a:gd name="T0" fmla="*/ 0 w 256"/>
                <a:gd name="T1" fmla="*/ 0 h 432"/>
                <a:gd name="T2" fmla="*/ 240 w 256"/>
                <a:gd name="T3" fmla="*/ 240 h 432"/>
                <a:gd name="T4" fmla="*/ 96 w 256"/>
                <a:gd name="T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" h="432">
                  <a:moveTo>
                    <a:pt x="0" y="0"/>
                  </a:moveTo>
                  <a:cubicBezTo>
                    <a:pt x="112" y="84"/>
                    <a:pt x="224" y="168"/>
                    <a:pt x="240" y="240"/>
                  </a:cubicBezTo>
                  <a:cubicBezTo>
                    <a:pt x="256" y="312"/>
                    <a:pt x="184" y="392"/>
                    <a:pt x="96" y="432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 Box 61"/>
            <p:cNvSpPr txBox="1">
              <a:spLocks noChangeArrowheads="1"/>
            </p:cNvSpPr>
            <p:nvPr/>
          </p:nvSpPr>
          <p:spPr bwMode="auto">
            <a:xfrm>
              <a:off x="2984" y="2976"/>
              <a:ext cx="1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87" name="Group 75"/>
          <p:cNvGrpSpPr>
            <a:grpSpLocks/>
          </p:cNvGrpSpPr>
          <p:nvPr/>
        </p:nvGrpSpPr>
        <p:grpSpPr bwMode="auto">
          <a:xfrm>
            <a:off x="6199347" y="6094144"/>
            <a:ext cx="992188" cy="153988"/>
            <a:chOff x="3168" y="3792"/>
            <a:chExt cx="625" cy="97"/>
          </a:xfrm>
        </p:grpSpPr>
        <p:sp>
          <p:nvSpPr>
            <p:cNvPr id="88" name="Line 76"/>
            <p:cNvSpPr>
              <a:spLocks noChangeShapeType="1"/>
            </p:cNvSpPr>
            <p:nvPr/>
          </p:nvSpPr>
          <p:spPr bwMode="auto">
            <a:xfrm flipV="1">
              <a:off x="3792" y="3792"/>
              <a:ext cx="1" cy="97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7"/>
            <p:cNvSpPr>
              <a:spLocks noChangeShapeType="1"/>
            </p:cNvSpPr>
            <p:nvPr/>
          </p:nvSpPr>
          <p:spPr bwMode="auto">
            <a:xfrm flipV="1">
              <a:off x="3168" y="3792"/>
              <a:ext cx="1" cy="97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62"/>
          <p:cNvGrpSpPr>
            <a:grpSpLocks/>
          </p:cNvGrpSpPr>
          <p:nvPr/>
        </p:nvGrpSpPr>
        <p:grpSpPr bwMode="auto">
          <a:xfrm>
            <a:off x="9030494" y="4787361"/>
            <a:ext cx="1879600" cy="1676400"/>
            <a:chOff x="2888" y="2976"/>
            <a:chExt cx="1184" cy="1056"/>
          </a:xfrm>
        </p:grpSpPr>
        <p:sp>
          <p:nvSpPr>
            <p:cNvPr id="91" name="AutoShape 63"/>
            <p:cNvSpPr>
              <a:spLocks noChangeArrowheads="1"/>
            </p:cNvSpPr>
            <p:nvPr/>
          </p:nvSpPr>
          <p:spPr bwMode="auto">
            <a:xfrm>
              <a:off x="3640" y="3166"/>
              <a:ext cx="352" cy="684"/>
            </a:xfrm>
            <a:prstGeom prst="rtTriangle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Text Box 64"/>
            <p:cNvSpPr txBox="1">
              <a:spLocks noChangeArrowheads="1"/>
            </p:cNvSpPr>
            <p:nvPr/>
          </p:nvSpPr>
          <p:spPr bwMode="auto">
            <a:xfrm>
              <a:off x="3558" y="2976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93" name="Text Box 65"/>
            <p:cNvSpPr txBox="1">
              <a:spLocks noChangeArrowheads="1"/>
            </p:cNvSpPr>
            <p:nvPr/>
          </p:nvSpPr>
          <p:spPr bwMode="auto">
            <a:xfrm>
              <a:off x="3504" y="3795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94" name="Text Box 66"/>
            <p:cNvSpPr txBox="1">
              <a:spLocks noChangeArrowheads="1"/>
            </p:cNvSpPr>
            <p:nvPr/>
          </p:nvSpPr>
          <p:spPr bwMode="auto">
            <a:xfrm>
              <a:off x="3936" y="3794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  <p:sp>
          <p:nvSpPr>
            <p:cNvPr id="95" name="Rectangle 67"/>
            <p:cNvSpPr>
              <a:spLocks noChangeArrowheads="1"/>
            </p:cNvSpPr>
            <p:nvPr/>
          </p:nvSpPr>
          <p:spPr bwMode="auto">
            <a:xfrm>
              <a:off x="3640" y="3789"/>
              <a:ext cx="54" cy="55"/>
            </a:xfrm>
            <a:prstGeom prst="rect">
              <a:avLst/>
            </a:prstGeom>
            <a:noFill/>
            <a:ln w="2857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Freeform 68"/>
            <p:cNvSpPr>
              <a:spLocks/>
            </p:cNvSpPr>
            <p:nvPr/>
          </p:nvSpPr>
          <p:spPr bwMode="auto">
            <a:xfrm rot="1375696" flipH="1">
              <a:off x="3911" y="3762"/>
              <a:ext cx="27" cy="91"/>
            </a:xfrm>
            <a:custGeom>
              <a:avLst/>
              <a:gdLst>
                <a:gd name="T0" fmla="*/ 0 w 256"/>
                <a:gd name="T1" fmla="*/ 0 h 432"/>
                <a:gd name="T2" fmla="*/ 240 w 256"/>
                <a:gd name="T3" fmla="*/ 240 h 432"/>
                <a:gd name="T4" fmla="*/ 96 w 256"/>
                <a:gd name="T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" h="432">
                  <a:moveTo>
                    <a:pt x="0" y="0"/>
                  </a:moveTo>
                  <a:cubicBezTo>
                    <a:pt x="112" y="84"/>
                    <a:pt x="224" y="168"/>
                    <a:pt x="240" y="240"/>
                  </a:cubicBezTo>
                  <a:cubicBezTo>
                    <a:pt x="256" y="312"/>
                    <a:pt x="184" y="392"/>
                    <a:pt x="96" y="432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AutoShape 69"/>
            <p:cNvSpPr>
              <a:spLocks noChangeArrowheads="1"/>
            </p:cNvSpPr>
            <p:nvPr/>
          </p:nvSpPr>
          <p:spPr bwMode="auto">
            <a:xfrm>
              <a:off x="3016" y="3172"/>
              <a:ext cx="352" cy="684"/>
            </a:xfrm>
            <a:prstGeom prst="rtTriangle">
              <a:avLst/>
            </a:prstGeom>
            <a:noFill/>
            <a:ln w="28575">
              <a:solidFill>
                <a:srgbClr val="0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Text Box 70"/>
            <p:cNvSpPr txBox="1">
              <a:spLocks noChangeArrowheads="1"/>
            </p:cNvSpPr>
            <p:nvPr/>
          </p:nvSpPr>
          <p:spPr bwMode="auto">
            <a:xfrm>
              <a:off x="2888" y="3801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99" name="Text Box 71"/>
            <p:cNvSpPr txBox="1">
              <a:spLocks noChangeArrowheads="1"/>
            </p:cNvSpPr>
            <p:nvPr/>
          </p:nvSpPr>
          <p:spPr bwMode="auto">
            <a:xfrm>
              <a:off x="3264" y="3800"/>
              <a:ext cx="1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00" name="Rectangle 72"/>
            <p:cNvSpPr>
              <a:spLocks noChangeArrowheads="1"/>
            </p:cNvSpPr>
            <p:nvPr/>
          </p:nvSpPr>
          <p:spPr bwMode="auto">
            <a:xfrm>
              <a:off x="3016" y="3795"/>
              <a:ext cx="54" cy="55"/>
            </a:xfrm>
            <a:prstGeom prst="rect">
              <a:avLst/>
            </a:prstGeom>
            <a:noFill/>
            <a:ln w="2857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33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Freeform 73"/>
            <p:cNvSpPr>
              <a:spLocks/>
            </p:cNvSpPr>
            <p:nvPr/>
          </p:nvSpPr>
          <p:spPr bwMode="auto">
            <a:xfrm rot="1375696" flipH="1">
              <a:off x="3287" y="3768"/>
              <a:ext cx="27" cy="91"/>
            </a:xfrm>
            <a:custGeom>
              <a:avLst/>
              <a:gdLst>
                <a:gd name="T0" fmla="*/ 0 w 256"/>
                <a:gd name="T1" fmla="*/ 0 h 432"/>
                <a:gd name="T2" fmla="*/ 240 w 256"/>
                <a:gd name="T3" fmla="*/ 240 h 432"/>
                <a:gd name="T4" fmla="*/ 96 w 256"/>
                <a:gd name="T5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6" h="432">
                  <a:moveTo>
                    <a:pt x="0" y="0"/>
                  </a:moveTo>
                  <a:cubicBezTo>
                    <a:pt x="112" y="84"/>
                    <a:pt x="224" y="168"/>
                    <a:pt x="240" y="240"/>
                  </a:cubicBezTo>
                  <a:cubicBezTo>
                    <a:pt x="256" y="312"/>
                    <a:pt x="184" y="392"/>
                    <a:pt x="96" y="432"/>
                  </a:cubicBezTo>
                </a:path>
              </a:pathLst>
            </a:custGeom>
            <a:noFill/>
            <a:ln w="38100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Text Box 74"/>
            <p:cNvSpPr txBox="1">
              <a:spLocks noChangeArrowheads="1"/>
            </p:cNvSpPr>
            <p:nvPr/>
          </p:nvSpPr>
          <p:spPr bwMode="auto">
            <a:xfrm>
              <a:off x="2984" y="2976"/>
              <a:ext cx="1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103" name="Group 81"/>
          <p:cNvGrpSpPr>
            <a:grpSpLocks/>
          </p:cNvGrpSpPr>
          <p:nvPr/>
        </p:nvGrpSpPr>
        <p:grpSpPr bwMode="auto">
          <a:xfrm>
            <a:off x="9450229" y="5581753"/>
            <a:ext cx="1143000" cy="152400"/>
            <a:chOff x="4512" y="3456"/>
            <a:chExt cx="720" cy="96"/>
          </a:xfrm>
        </p:grpSpPr>
        <p:sp>
          <p:nvSpPr>
            <p:cNvPr id="104" name="Line 82"/>
            <p:cNvSpPr>
              <a:spLocks noChangeShapeType="1"/>
            </p:cNvSpPr>
            <p:nvPr/>
          </p:nvSpPr>
          <p:spPr bwMode="auto">
            <a:xfrm flipH="1">
              <a:off x="5136" y="3456"/>
              <a:ext cx="96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83"/>
            <p:cNvSpPr>
              <a:spLocks noChangeShapeType="1"/>
            </p:cNvSpPr>
            <p:nvPr/>
          </p:nvSpPr>
          <p:spPr bwMode="auto">
            <a:xfrm flipH="1">
              <a:off x="4512" y="3456"/>
              <a:ext cx="96" cy="9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827012" y="4440880"/>
            <a:ext cx="133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c.g.c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31110" y="6417565"/>
            <a:ext cx="11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g.c.g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600601" y="6400539"/>
            <a:ext cx="306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Cạnh huyền – góc nhọn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5967095" y="1160686"/>
            <a:ext cx="2786540" cy="1732533"/>
            <a:chOff x="5835650" y="2057400"/>
            <a:chExt cx="3200400" cy="2195513"/>
          </a:xfrm>
        </p:grpSpPr>
        <p:grpSp>
          <p:nvGrpSpPr>
            <p:cNvPr id="108" name="Group 6"/>
            <p:cNvGrpSpPr>
              <a:grpSpLocks/>
            </p:cNvGrpSpPr>
            <p:nvPr/>
          </p:nvGrpSpPr>
          <p:grpSpPr bwMode="auto">
            <a:xfrm>
              <a:off x="5835650" y="2057400"/>
              <a:ext cx="1447800" cy="2195513"/>
              <a:chOff x="3120" y="1872"/>
              <a:chExt cx="912" cy="1383"/>
            </a:xfrm>
          </p:grpSpPr>
          <p:grpSp>
            <p:nvGrpSpPr>
              <p:cNvPr id="119" name="Group 7"/>
              <p:cNvGrpSpPr>
                <a:grpSpLocks/>
              </p:cNvGrpSpPr>
              <p:nvPr/>
            </p:nvGrpSpPr>
            <p:grpSpPr bwMode="auto">
              <a:xfrm>
                <a:off x="3120" y="1872"/>
                <a:ext cx="912" cy="1383"/>
                <a:chOff x="432" y="2112"/>
                <a:chExt cx="912" cy="1383"/>
              </a:xfrm>
            </p:grpSpPr>
            <p:sp>
              <p:nvSpPr>
                <p:cNvPr id="123" name="AutoShape 8"/>
                <p:cNvSpPr>
                  <a:spLocks noChangeArrowheads="1"/>
                </p:cNvSpPr>
                <p:nvPr/>
              </p:nvSpPr>
              <p:spPr bwMode="auto">
                <a:xfrm>
                  <a:off x="624" y="2352"/>
                  <a:ext cx="528" cy="1008"/>
                </a:xfrm>
                <a:prstGeom prst="rtTriangle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3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12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  <p:sp>
              <p:nvSpPr>
                <p:cNvPr id="12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28" y="2112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127" name="Rectangle 12"/>
                <p:cNvSpPr>
                  <a:spLocks noChangeArrowheads="1"/>
                </p:cNvSpPr>
                <p:nvPr/>
              </p:nvSpPr>
              <p:spPr bwMode="auto">
                <a:xfrm>
                  <a:off x="624" y="3264"/>
                  <a:ext cx="96" cy="96"/>
                </a:xfrm>
                <a:prstGeom prst="rect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20" name="Line 13"/>
              <p:cNvSpPr>
                <a:spLocks noChangeShapeType="1"/>
              </p:cNvSpPr>
              <p:nvPr/>
            </p:nvSpPr>
            <p:spPr bwMode="auto">
              <a:xfrm flipH="1">
                <a:off x="3552" y="2640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" name="Line 14"/>
              <p:cNvSpPr>
                <a:spLocks noChangeShapeType="1"/>
              </p:cNvSpPr>
              <p:nvPr/>
            </p:nvSpPr>
            <p:spPr bwMode="auto">
              <a:xfrm>
                <a:off x="3552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Line 15"/>
              <p:cNvSpPr>
                <a:spLocks noChangeShapeType="1"/>
              </p:cNvSpPr>
              <p:nvPr/>
            </p:nvSpPr>
            <p:spPr bwMode="auto">
              <a:xfrm flipH="1">
                <a:off x="3600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9" name="Group 16"/>
            <p:cNvGrpSpPr>
              <a:grpSpLocks/>
            </p:cNvGrpSpPr>
            <p:nvPr/>
          </p:nvGrpSpPr>
          <p:grpSpPr bwMode="auto">
            <a:xfrm>
              <a:off x="7588250" y="2057400"/>
              <a:ext cx="1447800" cy="2195513"/>
              <a:chOff x="3120" y="1872"/>
              <a:chExt cx="912" cy="1383"/>
            </a:xfrm>
          </p:grpSpPr>
          <p:grpSp>
            <p:nvGrpSpPr>
              <p:cNvPr id="110" name="Group 17"/>
              <p:cNvGrpSpPr>
                <a:grpSpLocks/>
              </p:cNvGrpSpPr>
              <p:nvPr/>
            </p:nvGrpSpPr>
            <p:grpSpPr bwMode="auto">
              <a:xfrm>
                <a:off x="3120" y="1872"/>
                <a:ext cx="912" cy="1383"/>
                <a:chOff x="432" y="2112"/>
                <a:chExt cx="912" cy="1383"/>
              </a:xfrm>
            </p:grpSpPr>
            <p:sp>
              <p:nvSpPr>
                <p:cNvPr id="114" name="AutoShape 18"/>
                <p:cNvSpPr>
                  <a:spLocks noChangeArrowheads="1"/>
                </p:cNvSpPr>
                <p:nvPr/>
              </p:nvSpPr>
              <p:spPr bwMode="auto">
                <a:xfrm>
                  <a:off x="624" y="2353"/>
                  <a:ext cx="528" cy="1008"/>
                </a:xfrm>
                <a:prstGeom prst="rtTriangle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3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D</a:t>
                  </a:r>
                </a:p>
              </p:txBody>
            </p:sp>
            <p:sp>
              <p:nvSpPr>
                <p:cNvPr id="11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</a:p>
              </p:txBody>
            </p:sp>
            <p:sp>
              <p:nvSpPr>
                <p:cNvPr id="11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28" y="2112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</a:p>
              </p:txBody>
            </p:sp>
            <p:sp>
              <p:nvSpPr>
                <p:cNvPr id="118" name="Rectangle 22"/>
                <p:cNvSpPr>
                  <a:spLocks noChangeArrowheads="1"/>
                </p:cNvSpPr>
                <p:nvPr/>
              </p:nvSpPr>
              <p:spPr bwMode="auto">
                <a:xfrm>
                  <a:off x="624" y="3264"/>
                  <a:ext cx="96" cy="96"/>
                </a:xfrm>
                <a:prstGeom prst="rect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1" name="Line 23"/>
              <p:cNvSpPr>
                <a:spLocks noChangeShapeType="1"/>
              </p:cNvSpPr>
              <p:nvPr/>
            </p:nvSpPr>
            <p:spPr bwMode="auto">
              <a:xfrm flipH="1">
                <a:off x="3552" y="2640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Line 24"/>
              <p:cNvSpPr>
                <a:spLocks noChangeShapeType="1"/>
              </p:cNvSpPr>
              <p:nvPr/>
            </p:nvSpPr>
            <p:spPr bwMode="auto">
              <a:xfrm>
                <a:off x="3552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Line 25"/>
              <p:cNvSpPr>
                <a:spLocks noChangeShapeType="1"/>
              </p:cNvSpPr>
              <p:nvPr/>
            </p:nvSpPr>
            <p:spPr bwMode="auto">
              <a:xfrm flipH="1">
                <a:off x="3600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8262074" y="1466189"/>
            <a:ext cx="363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Cạnh huyền – </a:t>
            </a:r>
            <a:r>
              <a:rPr lang="vi-VN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cạnh góc vuông</a:t>
            </a:r>
            <a:endParaRPr lang="en-US" b="1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" grpId="0"/>
      <p:bldP spid="41" grpId="0"/>
      <p:bldP spid="106" grpId="0"/>
      <p:bldP spid="1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7" name="Line 19"/>
          <p:cNvSpPr>
            <a:spLocks noChangeShapeType="1"/>
          </p:cNvSpPr>
          <p:nvPr/>
        </p:nvSpPr>
        <p:spPr bwMode="auto">
          <a:xfrm flipV="1">
            <a:off x="3886200" y="1600200"/>
            <a:ext cx="457200" cy="4572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8" name="Line 20"/>
          <p:cNvSpPr>
            <a:spLocks noChangeShapeType="1"/>
          </p:cNvSpPr>
          <p:nvPr/>
        </p:nvSpPr>
        <p:spPr bwMode="auto">
          <a:xfrm>
            <a:off x="6512792" y="1801522"/>
            <a:ext cx="571500" cy="255878"/>
          </a:xfrm>
          <a:prstGeom prst="line">
            <a:avLst/>
          </a:prstGeom>
          <a:noFill/>
          <a:ln w="3492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0" name="Line 22"/>
          <p:cNvSpPr>
            <a:spLocks noChangeShapeType="1"/>
          </p:cNvSpPr>
          <p:nvPr/>
        </p:nvSpPr>
        <p:spPr bwMode="auto">
          <a:xfrm flipV="1">
            <a:off x="6512792" y="712063"/>
            <a:ext cx="673100" cy="371763"/>
          </a:xfrm>
          <a:prstGeom prst="line">
            <a:avLst/>
          </a:prstGeom>
          <a:noFill/>
          <a:ln w="3492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1" name="Line 23"/>
          <p:cNvSpPr>
            <a:spLocks noChangeShapeType="1"/>
          </p:cNvSpPr>
          <p:nvPr/>
        </p:nvSpPr>
        <p:spPr bwMode="auto">
          <a:xfrm>
            <a:off x="6474691" y="1482867"/>
            <a:ext cx="609600" cy="0"/>
          </a:xfrm>
          <a:prstGeom prst="line">
            <a:avLst/>
          </a:prstGeom>
          <a:noFill/>
          <a:ln w="3492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2" name="Line 24"/>
          <p:cNvSpPr>
            <a:spLocks noChangeShapeType="1"/>
          </p:cNvSpPr>
          <p:nvPr/>
        </p:nvSpPr>
        <p:spPr bwMode="auto">
          <a:xfrm>
            <a:off x="6512791" y="2253670"/>
            <a:ext cx="673101" cy="685800"/>
          </a:xfrm>
          <a:prstGeom prst="line">
            <a:avLst/>
          </a:prstGeom>
          <a:noFill/>
          <a:ln w="34925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4" name="Line 26"/>
          <p:cNvSpPr>
            <a:spLocks noChangeShapeType="1"/>
          </p:cNvSpPr>
          <p:nvPr/>
        </p:nvSpPr>
        <p:spPr bwMode="auto">
          <a:xfrm>
            <a:off x="3779520" y="3921130"/>
            <a:ext cx="487680" cy="42227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524626" y="2255982"/>
            <a:ext cx="2921000" cy="14778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/>
              <a:t>CÁC DẠNG TOÁN THƯỜNG GẶP TRONG CHƯƠNG II</a:t>
            </a:r>
            <a:endParaRPr lang="en-US" b="1"/>
          </a:p>
        </p:txBody>
      </p:sp>
      <p:sp>
        <p:nvSpPr>
          <p:cNvPr id="3" name="Rectangle 2"/>
          <p:cNvSpPr/>
          <p:nvPr/>
        </p:nvSpPr>
        <p:spPr>
          <a:xfrm>
            <a:off x="4371108" y="939366"/>
            <a:ext cx="2060403" cy="932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/>
              <a:t>CHỨNG MINH</a:t>
            </a:r>
            <a:endParaRPr lang="en-US" b="1"/>
          </a:p>
        </p:txBody>
      </p:sp>
      <p:sp>
        <p:nvSpPr>
          <p:cNvPr id="4" name="Rectangle 3"/>
          <p:cNvSpPr/>
          <p:nvPr/>
        </p:nvSpPr>
        <p:spPr>
          <a:xfrm>
            <a:off x="4348363" y="4468381"/>
            <a:ext cx="2105891" cy="949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/>
              <a:t>TÍNH SỐ ĐO</a:t>
            </a:r>
            <a:endParaRPr lang="en-US" b="1"/>
          </a:p>
        </p:txBody>
      </p:sp>
      <p:sp>
        <p:nvSpPr>
          <p:cNvPr id="5" name="Oval 4"/>
          <p:cNvSpPr/>
          <p:nvPr/>
        </p:nvSpPr>
        <p:spPr>
          <a:xfrm>
            <a:off x="7315199" y="126566"/>
            <a:ext cx="3747656" cy="8128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Hai tam giác bằng nhau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12000" y="1083827"/>
            <a:ext cx="4285673" cy="77037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Hai đoạn thẳng bằng nhau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112000" y="2057400"/>
            <a:ext cx="3759200" cy="69214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Hai góc bằng nhau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85892" y="2903111"/>
            <a:ext cx="4147127" cy="101801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Một tam giác là tam giác đặc biệt</a:t>
            </a: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52954" y="4468381"/>
            <a:ext cx="2272145" cy="64654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Độ dài đoạn thẳng</a:t>
            </a: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850908" y="5417416"/>
            <a:ext cx="2676236" cy="75738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mtClean="0"/>
              <a:t>Các góc </a:t>
            </a:r>
          </a:p>
          <a:p>
            <a:pPr algn="ctr"/>
            <a:r>
              <a:rPr lang="vi-VN" smtClean="0"/>
              <a:t>trong một tam giác</a:t>
            </a:r>
            <a:endParaRPr lang="en-US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6807200" y="4801321"/>
            <a:ext cx="609600" cy="0"/>
          </a:xfrm>
          <a:prstGeom prst="line">
            <a:avLst/>
          </a:prstGeom>
          <a:noFill/>
          <a:ln w="3492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6867234" y="5105107"/>
            <a:ext cx="697348" cy="427475"/>
          </a:xfrm>
          <a:prstGeom prst="line">
            <a:avLst/>
          </a:prstGeom>
          <a:noFill/>
          <a:ln w="3492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b="15471"/>
          <a:stretch/>
        </p:blipFill>
        <p:spPr>
          <a:xfrm>
            <a:off x="-476863" y="1270820"/>
            <a:ext cx="4690378" cy="3264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3" y="5114927"/>
            <a:ext cx="1755180" cy="14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03338"/>
            <a:ext cx="4191000" cy="5847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vi-VN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tập hình tổng hợp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40183" y="754120"/>
                <a:ext cx="723978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</a:t>
                </a: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giác ABC cân tại A (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vi-VN" sz="2000" i="1">
                            <a:latin typeface="Cambria Math"/>
                          </a:rPr>
                          <m:t>90</m:t>
                        </m:r>
                      </m:e>
                      <m:sup>
                        <m:r>
                          <a:rPr lang="vi-VN" sz="2000" i="1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vi-VN" sz="2000" b="0" i="1" smtClean="0">
                        <a:latin typeface="Cambria Math"/>
                      </a:rPr>
                      <m:t>). </m:t>
                    </m:r>
                    <m:r>
                      <m:rPr>
                        <m:sty m:val="p"/>
                      </m:rPr>
                      <a:rPr lang="vi-VN" sz="2000" i="1">
                        <a:latin typeface="Cambria Math"/>
                      </a:rPr>
                      <m:t>V</m:t>
                    </m:r>
                    <m:r>
                      <a:rPr lang="vi-VN" sz="2000" i="1">
                        <a:latin typeface="Cambria Math"/>
                      </a:rPr>
                      <m:t>ẽ</m:t>
                    </m:r>
                  </m:oMath>
                </a14:m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BH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AC, CK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 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AC, K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AB)</a:t>
                </a:r>
              </a:p>
              <a:p>
                <a:pPr marL="342900" indent="-342900">
                  <a:buAutoNum type="alphaLcParenR"/>
                </a:pP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ABH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ACK.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Từ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đó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suy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ra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AH = AK.</a:t>
                </a:r>
                <a:endParaRPr lang="vi-V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I là giao điểm của BH và CK. Chứng minh AI là tia phân giác của  </a:t>
                </a:r>
              </a:p>
              <a:p>
                <a:pPr marL="342900" indent="-342900">
                  <a:buAutoNum type="alphaLcParenR"/>
                </a:pPr>
                <a:r>
                  <a:rPr lang="vi-V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BKI = 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</a:t>
                </a:r>
                <a:endParaRPr lang="vi-VN" sz="2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83" y="754120"/>
                <a:ext cx="7239786" cy="1938992"/>
              </a:xfrm>
              <a:prstGeom prst="rect">
                <a:avLst/>
              </a:prstGeom>
              <a:blipFill rotWithShape="1">
                <a:blip r:embed="rId4"/>
                <a:stretch>
                  <a:fillRect l="-842" t="-157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648535"/>
              </p:ext>
            </p:extLst>
          </p:nvPr>
        </p:nvGraphicFramePr>
        <p:xfrm>
          <a:off x="3603008" y="726824"/>
          <a:ext cx="257791" cy="34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2" name="Equation" r:id="rId5" imgW="177480" imgH="241200" progId="Equation.DSMT4">
                  <p:embed/>
                </p:oleObj>
              </mc:Choice>
              <mc:Fallback>
                <p:oleObj name="Equation" r:id="rId5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03008" y="726824"/>
                        <a:ext cx="257791" cy="349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60373"/>
              </p:ext>
            </p:extLst>
          </p:nvPr>
        </p:nvGraphicFramePr>
        <p:xfrm>
          <a:off x="849745" y="1131056"/>
          <a:ext cx="227179" cy="22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3" name="Equation" r:id="rId7" imgW="139680" imgH="139680" progId="Equation.DSMT4">
                  <p:embed/>
                </p:oleObj>
              </mc:Choice>
              <mc:Fallback>
                <p:oleObj name="Equation" r:id="rId7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9745" y="1131056"/>
                        <a:ext cx="227179" cy="227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345871"/>
              </p:ext>
            </p:extLst>
          </p:nvPr>
        </p:nvGraphicFramePr>
        <p:xfrm>
          <a:off x="1834687" y="1133215"/>
          <a:ext cx="227012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4"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687" y="1133215"/>
                        <a:ext cx="227012" cy="22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797860"/>
              </p:ext>
            </p:extLst>
          </p:nvPr>
        </p:nvGraphicFramePr>
        <p:xfrm>
          <a:off x="5410294" y="879996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5" name="Equation" r:id="rId11" imgW="164880" imgH="177480" progId="Equation.DSMT4">
                  <p:embed/>
                </p:oleObj>
              </mc:Choice>
              <mc:Fallback>
                <p:oleObj name="Equation" r:id="rId11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10294" y="879996"/>
                        <a:ext cx="1651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138406"/>
              </p:ext>
            </p:extLst>
          </p:nvPr>
        </p:nvGraphicFramePr>
        <p:xfrm>
          <a:off x="6449704" y="868102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6" name="Equation" r:id="rId13" imgW="164880" imgH="177480" progId="Equation.DSMT4">
                  <p:embed/>
                </p:oleObj>
              </mc:Choice>
              <mc:Fallback>
                <p:oleObj name="Equation" r:id="rId13" imgW="16488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9704" y="868102"/>
                        <a:ext cx="1651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748916"/>
              </p:ext>
            </p:extLst>
          </p:nvPr>
        </p:nvGraphicFramePr>
        <p:xfrm>
          <a:off x="1796515" y="1939402"/>
          <a:ext cx="2571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" name="Equation" r:id="rId15" imgW="177480" imgH="241200" progId="Equation.DSMT4">
                  <p:embed/>
                </p:oleObj>
              </mc:Choice>
              <mc:Fallback>
                <p:oleObj name="Equation" r:id="rId15" imgW="17748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515" y="1939402"/>
                        <a:ext cx="25717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69" y="319617"/>
            <a:ext cx="3458058" cy="2819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713757"/>
                  </p:ext>
                </p:extLst>
              </p:nvPr>
            </p:nvGraphicFramePr>
            <p:xfrm>
              <a:off x="7192370" y="3935238"/>
              <a:ext cx="4999630" cy="313903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99919"/>
                    <a:gridCol w="3899711"/>
                  </a:tblGrid>
                  <a:tr h="163313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9pPr>
                        </a:lstStyle>
                        <a:p>
                          <a:r>
                            <a:rPr lang="en-US" sz="240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GT</a:t>
                          </a:r>
                          <a:endParaRPr lang="en-US" sz="2400" dirty="0">
                            <a:solidFill>
                              <a:schemeClr val="tx2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9pPr>
                        </a:lstStyle>
                        <a:p>
                          <a:r>
                            <a:rPr lang="en-US" sz="240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ABC</a:t>
                          </a: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 </a:t>
                          </a:r>
                          <a:r>
                            <a:rPr lang="en-US" sz="2400" baseline="0" dirty="0" err="1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cân</a:t>
                          </a: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 </a:t>
                          </a:r>
                          <a:r>
                            <a:rPr lang="en-US" sz="2400" baseline="0" dirty="0" err="1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tại</a:t>
                          </a: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 A (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400" i="1" baseline="0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itchFamily="18" charset="0"/>
                                      <a:sym typeface="Symbol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baseline="0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itchFamily="18" charset="0"/>
                                      <a:sym typeface="Symbol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2400" b="0" i="1" baseline="0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cs typeface="Times New Roman" pitchFamily="18" charset="0"/>
                                  <a:sym typeface="Symbol"/>
                                </a:rPr>
                                <m:t>&lt;90</m:t>
                              </m:r>
                              <m:r>
                                <a:rPr lang="en-US" sz="2400" b="0" i="1" baseline="0" smtClean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  <a:sym typeface="Symbol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)</a:t>
                          </a:r>
                        </a:p>
                        <a:p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BH  AC (H  AC)</a:t>
                          </a:r>
                        </a:p>
                        <a:p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CK  AB (K  AB)</a:t>
                          </a:r>
                        </a:p>
                        <a:p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  <a:sym typeface="Symbol"/>
                            </a:rPr>
                            <a:t>BH      CK = </a:t>
                          </a:r>
                          <a:endParaRPr lang="en-US" sz="2400" dirty="0">
                            <a:solidFill>
                              <a:schemeClr val="tx2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87067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9pPr>
                        </a:lstStyle>
                        <a:p>
                          <a:r>
                            <a:rPr lang="en-US" sz="240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KL</a:t>
                          </a:r>
                          <a:endParaRPr lang="en-US" sz="2400">
                            <a:solidFill>
                              <a:schemeClr val="tx2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9pPr>
                        </a:lstStyle>
                        <a:p>
                          <a:pPr marL="457200" indent="-457200">
                            <a:buFont typeface="+mj-lt"/>
                            <a:buAutoNum type="alphaLcParenR"/>
                          </a:pPr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/>
                            </a:rPr>
                            <a:t>ABH</a:t>
                          </a:r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/>
                            </a:rPr>
                            <a:t>ACK     </a:t>
                          </a:r>
                          <a:r>
                            <a:rPr lang="en-US" sz="240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AH</a:t>
                          </a: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= AK</a:t>
                          </a:r>
                        </a:p>
                        <a:p>
                          <a:pPr marL="457200" indent="-457200">
                            <a:buFont typeface="+mj-lt"/>
                            <a:buAutoNum type="alphaLcParenR"/>
                          </a:pP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AI </a:t>
                          </a:r>
                          <a:r>
                            <a:rPr lang="en-US" sz="2400" baseline="0" dirty="0" err="1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là</a:t>
                          </a: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400" baseline="0" dirty="0" err="1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phân</a:t>
                          </a: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400" baseline="0" dirty="0" err="1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giác</a:t>
                          </a:r>
                          <a:r>
                            <a:rPr lang="en-US" sz="2400" baseline="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400" i="1" baseline="0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baseline="0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  <a:cs typeface="Times New Roman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240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  <a:p>
                          <a:pPr marL="342900" marR="0" lvl="0" indent="-34290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AutoNum type="alphaLcParenR"/>
                            <a:tabLst/>
                            <a:defRPr/>
                          </a:pPr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/>
                            </a:rPr>
                            <a:t></a:t>
                          </a:r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BKI = </a:t>
                          </a:r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  <a:sym typeface="Symbol"/>
                            </a:rPr>
                            <a:t></a:t>
                          </a:r>
                          <a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CHI</a:t>
                          </a:r>
                          <a:endParaRPr kumimoji="0" lang="vi-VN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indent="0">
                            <a:buFont typeface="+mj-lt"/>
                            <a:buNone/>
                          </a:pPr>
                          <a:endParaRPr lang="en-US" sz="2400" dirty="0">
                            <a:solidFill>
                              <a:schemeClr val="tx2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713757"/>
                  </p:ext>
                </p:extLst>
              </p:nvPr>
            </p:nvGraphicFramePr>
            <p:xfrm>
              <a:off x="7192370" y="3935238"/>
              <a:ext cx="4999630" cy="313903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99919"/>
                    <a:gridCol w="3899711"/>
                  </a:tblGrid>
                  <a:tr h="163313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9pPr>
                        </a:lstStyle>
                        <a:p>
                          <a:r>
                            <a:rPr lang="en-US" sz="2400" dirty="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GT</a:t>
                          </a:r>
                          <a:endParaRPr lang="en-US" sz="2400" dirty="0">
                            <a:solidFill>
                              <a:schemeClr val="tx2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8"/>
                          <a:stretch>
                            <a:fillRect l="-28281" t="-2996" b="-92884"/>
                          </a:stretch>
                        </a:blipFill>
                      </a:tcPr>
                    </a:tc>
                  </a:tr>
                  <a:tr h="150590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Segoe Print"/>
                            </a:defRPr>
                          </a:lvl9pPr>
                        </a:lstStyle>
                        <a:p>
                          <a:r>
                            <a:rPr lang="en-US" sz="2400" smtClean="0">
                              <a:solidFill>
                                <a:schemeClr val="tx2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KL</a:t>
                          </a:r>
                          <a:endParaRPr lang="en-US" sz="2400">
                            <a:solidFill>
                              <a:schemeClr val="tx2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A531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18"/>
                          <a:stretch>
                            <a:fillRect l="-28281" t="-111336" b="-40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366011"/>
              </p:ext>
            </p:extLst>
          </p:nvPr>
        </p:nvGraphicFramePr>
        <p:xfrm>
          <a:off x="10489157" y="5731301"/>
          <a:ext cx="2159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" name="Equation" r:id="rId19" imgW="215640" imgH="164880" progId="Equation.DSMT4">
                  <p:embed/>
                </p:oleObj>
              </mc:Choice>
              <mc:Fallback>
                <p:oleObj name="Equation" r:id="rId19" imgW="2156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489157" y="5731301"/>
                        <a:ext cx="2159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229679"/>
              </p:ext>
            </p:extLst>
          </p:nvPr>
        </p:nvGraphicFramePr>
        <p:xfrm>
          <a:off x="8856828" y="5147024"/>
          <a:ext cx="345083" cy="27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" name="Equation" r:id="rId21" imgW="177480" imgH="139680" progId="Equation.DSMT4">
                  <p:embed/>
                </p:oleObj>
              </mc:Choice>
              <mc:Fallback>
                <p:oleObj name="Equation" r:id="rId21" imgW="1774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856828" y="5147024"/>
                        <a:ext cx="345083" cy="27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155352"/>
              </p:ext>
            </p:extLst>
          </p:nvPr>
        </p:nvGraphicFramePr>
        <p:xfrm>
          <a:off x="10033378" y="5083646"/>
          <a:ext cx="352567" cy="370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" name="Equation" r:id="rId23" imgW="253800" imgH="266400" progId="Equation.DSMT4">
                  <p:embed/>
                </p:oleObj>
              </mc:Choice>
              <mc:Fallback>
                <p:oleObj name="Equation" r:id="rId23" imgW="2538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033378" y="5083646"/>
                        <a:ext cx="352567" cy="370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35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03338"/>
            <a:ext cx="4191000" cy="5847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vi-VN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tập hình tổng hợp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0"/>
          <p:cNvSpPr txBox="1">
            <a:spLocks noChangeArrowheads="1"/>
          </p:cNvSpPr>
          <p:nvPr/>
        </p:nvSpPr>
        <p:spPr bwMode="auto">
          <a:xfrm>
            <a:off x="370148" y="3186379"/>
            <a:ext cx="7379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Chứng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minh: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ABH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ACK.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Từ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đó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suy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ra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AH = AK.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40183" y="754120"/>
                <a:ext cx="723978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giác ABC cân tại A (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90</m:t>
                        </m:r>
                      </m:e>
                      <m:sup>
                        <m:r>
                          <a:rPr lang="vi-VN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vi-VN" sz="2000" i="1" smtClean="0">
                        <a:solidFill>
                          <a:prstClr val="black"/>
                        </a:solidFill>
                        <a:latin typeface="Cambria Math"/>
                      </a:rPr>
                      <m:t>). </m:t>
                    </m:r>
                    <m:r>
                      <m:rPr>
                        <m:sty m:val="p"/>
                      </m:rPr>
                      <a:rPr lang="vi-VN" sz="2000" i="1">
                        <a:solidFill>
                          <a:prstClr val="black"/>
                        </a:solidFill>
                        <a:latin typeface="Cambria Math"/>
                      </a:rPr>
                      <m:t>V</m:t>
                    </m:r>
                    <m:r>
                      <a:rPr lang="vi-VN" sz="2000" i="1">
                        <a:solidFill>
                          <a:prstClr val="black"/>
                        </a:solidFill>
                        <a:latin typeface="Cambria Math"/>
                      </a:rPr>
                      <m:t>ẽ</m:t>
                    </m:r>
                  </m:oMath>
                </a14:m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BH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AC, CK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endPara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 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AC, K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AB)</a:t>
                </a:r>
              </a:p>
              <a:p>
                <a:pPr marL="342900" indent="-342900">
                  <a:buFontTx/>
                  <a:buAutoNum type="alphaLcParenR"/>
                </a:pP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ABH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ACK.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Từ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đó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suy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ra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AH = AK.</a:t>
                </a:r>
                <a:endParaRPr lang="vi-VN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Tx/>
                  <a:buAutoNum type="alphaLcParenR"/>
                </a:pP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I là giao điểm của BH và CK. Chứng minh AI là tia phân giác của  </a:t>
                </a:r>
              </a:p>
              <a:p>
                <a:pPr marL="342900" indent="-342900">
                  <a:buFontTx/>
                  <a:buAutoNum type="alphaLcParenR"/>
                </a:pP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BKI = 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</a:t>
                </a:r>
                <a:endParaRPr lang="vi-VN" sz="20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83" y="754120"/>
                <a:ext cx="7239786" cy="1938992"/>
              </a:xfrm>
              <a:prstGeom prst="rect">
                <a:avLst/>
              </a:prstGeom>
              <a:blipFill rotWithShape="1">
                <a:blip r:embed="rId6"/>
                <a:stretch>
                  <a:fillRect l="-842" t="-157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944601"/>
              </p:ext>
            </p:extLst>
          </p:nvPr>
        </p:nvGraphicFramePr>
        <p:xfrm>
          <a:off x="3603008" y="726824"/>
          <a:ext cx="257791" cy="34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4" name="Equation" r:id="rId7" imgW="177480" imgH="241200" progId="Equation.DSMT4">
                  <p:embed/>
                </p:oleObj>
              </mc:Choice>
              <mc:Fallback>
                <p:oleObj name="Equation" r:id="rId7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03008" y="726824"/>
                        <a:ext cx="257791" cy="349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307378"/>
              </p:ext>
            </p:extLst>
          </p:nvPr>
        </p:nvGraphicFramePr>
        <p:xfrm>
          <a:off x="849745" y="1131056"/>
          <a:ext cx="227179" cy="22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5"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9745" y="1131056"/>
                        <a:ext cx="227179" cy="227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233688"/>
              </p:ext>
            </p:extLst>
          </p:nvPr>
        </p:nvGraphicFramePr>
        <p:xfrm>
          <a:off x="1834687" y="1133215"/>
          <a:ext cx="227012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6" name="Equation" r:id="rId11" imgW="139680" imgH="139680" progId="Equation.DSMT4">
                  <p:embed/>
                </p:oleObj>
              </mc:Choice>
              <mc:Fallback>
                <p:oleObj name="Equation" r:id="rId11" imgW="1396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687" y="1133215"/>
                        <a:ext cx="227012" cy="22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855352"/>
              </p:ext>
            </p:extLst>
          </p:nvPr>
        </p:nvGraphicFramePr>
        <p:xfrm>
          <a:off x="5410294" y="879996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7" name="Equation" r:id="rId13" imgW="164880" imgH="177480" progId="Equation.DSMT4">
                  <p:embed/>
                </p:oleObj>
              </mc:Choice>
              <mc:Fallback>
                <p:oleObj name="Equation" r:id="rId13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10294" y="879996"/>
                        <a:ext cx="1651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594115"/>
              </p:ext>
            </p:extLst>
          </p:nvPr>
        </p:nvGraphicFramePr>
        <p:xfrm>
          <a:off x="6449704" y="868102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8" name="Equation" r:id="rId15" imgW="164880" imgH="177480" progId="Equation.DSMT4">
                  <p:embed/>
                </p:oleObj>
              </mc:Choice>
              <mc:Fallback>
                <p:oleObj name="Equation" r:id="rId15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9704" y="868102"/>
                        <a:ext cx="1651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943213"/>
              </p:ext>
            </p:extLst>
          </p:nvPr>
        </p:nvGraphicFramePr>
        <p:xfrm>
          <a:off x="1796515" y="1939402"/>
          <a:ext cx="2571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9" name="Equation" r:id="rId17" imgW="177480" imgH="241200" progId="Equation.DSMT4">
                  <p:embed/>
                </p:oleObj>
              </mc:Choice>
              <mc:Fallback>
                <p:oleObj name="Equation" r:id="rId17" imgW="177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515" y="1939402"/>
                        <a:ext cx="25717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69" y="319617"/>
            <a:ext cx="3458058" cy="2819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890366" y="3664424"/>
                <a:ext cx="194938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𝚫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𝐀𝐁𝐇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𝚫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𝐀𝐂𝐊</m:t>
                      </m:r>
                    </m:oMath>
                  </m:oMathPara>
                </a14:m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366" y="3664424"/>
                <a:ext cx="1949380" cy="400110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own Arrow 18"/>
          <p:cNvSpPr/>
          <p:nvPr/>
        </p:nvSpPr>
        <p:spPr>
          <a:xfrm rot="10800000" flipH="1">
            <a:off x="9671411" y="4064534"/>
            <a:ext cx="218974" cy="47138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55459" y="4544779"/>
            <a:ext cx="2933371" cy="1176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Down Arrow 20"/>
          <p:cNvSpPr/>
          <p:nvPr/>
        </p:nvSpPr>
        <p:spPr>
          <a:xfrm flipV="1">
            <a:off x="8311383" y="4662402"/>
            <a:ext cx="224632" cy="355039"/>
          </a:xfrm>
          <a:prstGeom prst="downArrow">
            <a:avLst/>
          </a:prstGeom>
          <a:solidFill>
            <a:sysClr val="window" lastClr="FFFFFF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Down Arrow 22"/>
          <p:cNvSpPr/>
          <p:nvPr/>
        </p:nvSpPr>
        <p:spPr>
          <a:xfrm flipV="1">
            <a:off x="9661474" y="4603588"/>
            <a:ext cx="241643" cy="413851"/>
          </a:xfrm>
          <a:prstGeom prst="downArrow">
            <a:avLst/>
          </a:prstGeom>
          <a:solidFill>
            <a:sysClr val="window" lastClr="FFFFFF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Down Arrow 23"/>
          <p:cNvSpPr/>
          <p:nvPr/>
        </p:nvSpPr>
        <p:spPr>
          <a:xfrm flipV="1">
            <a:off x="11114252" y="4662401"/>
            <a:ext cx="201018" cy="355039"/>
          </a:xfrm>
          <a:prstGeom prst="downArrow">
            <a:avLst/>
          </a:prstGeom>
          <a:solidFill>
            <a:sysClr val="window" lastClr="FFFFFF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Line 83"/>
          <p:cNvSpPr>
            <a:spLocks noChangeShapeType="1"/>
          </p:cNvSpPr>
          <p:nvPr/>
        </p:nvSpPr>
        <p:spPr bwMode="auto">
          <a:xfrm>
            <a:off x="9269470" y="1329516"/>
            <a:ext cx="205022" cy="113627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Line 82"/>
          <p:cNvSpPr>
            <a:spLocks noChangeShapeType="1"/>
          </p:cNvSpPr>
          <p:nvPr/>
        </p:nvSpPr>
        <p:spPr bwMode="auto">
          <a:xfrm flipV="1">
            <a:off x="10008525" y="1271406"/>
            <a:ext cx="202552" cy="116097"/>
          </a:xfrm>
          <a:prstGeom prst="line">
            <a:avLst/>
          </a:prstGeom>
          <a:noFill/>
          <a:ln w="28575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Arc 49"/>
          <p:cNvSpPr>
            <a:spLocks/>
          </p:cNvSpPr>
          <p:nvPr/>
        </p:nvSpPr>
        <p:spPr bwMode="auto">
          <a:xfrm rot="6515096">
            <a:off x="9669077" y="866493"/>
            <a:ext cx="146304" cy="29028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 h 21600"/>
              <a:gd name="T4" fmla="*/ 0 w 21600"/>
              <a:gd name="T5" fmla="*/ 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943713" y="5147137"/>
                <a:ext cx="2277226" cy="4104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  <m:t>AH</m:t>
                          </m:r>
                          <m:r>
                            <m:rPr>
                              <m:sty m:val="p"/>
                            </m:rP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e>
                      </m:acc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  <m:t>AK</m:t>
                          </m:r>
                          <m:r>
                            <m:rPr>
                              <m:sty m:val="p"/>
                            </m:rP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</m:e>
                      </m:acc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90</m:t>
                          </m:r>
                        </m:e>
                        <m:sup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13" y="5147137"/>
                <a:ext cx="2277226" cy="410433"/>
              </a:xfrm>
              <a:prstGeom prst="rect">
                <a:avLst/>
              </a:prstGeom>
              <a:blipFill rotWithShape="1">
                <a:blip r:embed="rId21"/>
                <a:stretch>
                  <a:fillRect t="-8824" r="-27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211077" y="5198657"/>
                <a:ext cx="22083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</m:t>
                      </m:r>
                    </m:oMath>
                  </m:oMathPara>
                </a14:m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kumimoji="0" lang="vi-VN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ABC </a:t>
                </a:r>
                <a:r>
                  <a:rPr lang="en-US" sz="2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cân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tại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A</a:t>
                </a:r>
                <a:r>
                  <a:rPr kumimoji="0" lang="vi-VN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1077" y="5198657"/>
                <a:ext cx="2208386" cy="707886"/>
              </a:xfrm>
              <a:prstGeom prst="rect">
                <a:avLst/>
              </a:prstGeom>
              <a:blipFill rotWithShape="1">
                <a:blip r:embed="rId22"/>
                <a:stretch>
                  <a:fillRect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715875" y="5147137"/>
                <a:ext cx="2374485" cy="410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chung</a:t>
                </a:r>
                <a:endParaRPr lang="en-US" sz="2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5875" y="5147137"/>
                <a:ext cx="2374485" cy="410433"/>
              </a:xfrm>
              <a:prstGeom prst="rect">
                <a:avLst/>
              </a:prstGeom>
              <a:blipFill rotWithShape="1">
                <a:blip r:embed="rId23"/>
                <a:stretch>
                  <a:fillRect t="-735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0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31" grpId="0" animBg="1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103338"/>
            <a:ext cx="4191000" cy="5847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vi-VN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tập hình tổng hợp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25103" y="3791729"/>
            <a:ext cx="6761697" cy="2790825"/>
            <a:chOff x="401102" y="3915553"/>
            <a:chExt cx="6761697" cy="2790825"/>
          </a:xfrm>
        </p:grpSpPr>
        <p:sp>
          <p:nvSpPr>
            <p:cNvPr id="6" name="Rectangle 62"/>
            <p:cNvSpPr>
              <a:spLocks noChangeArrowheads="1"/>
            </p:cNvSpPr>
            <p:nvPr/>
          </p:nvSpPr>
          <p:spPr bwMode="auto">
            <a:xfrm>
              <a:off x="401102" y="3915553"/>
              <a:ext cx="6761697" cy="279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</a:rPr>
                <a:t/>
              </a:r>
              <a:b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vi-VN" sz="2400" dirty="0" smtClean="0">
                  <a:solidFill>
                    <a:prstClr val="black"/>
                  </a:solidFill>
                  <a:latin typeface="Times New Roman" pitchFamily="18" charset="0"/>
                </a:rPr>
                <a:t>Xét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 ABH và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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ACK </a:t>
              </a:r>
              <a:r>
                <a:rPr lang="vi-VN" sz="2400" i="1" dirty="0">
                  <a:solidFill>
                    <a:prstClr val="black"/>
                  </a:solidFill>
                  <a:latin typeface="Times New Roman" pitchFamily="18" charset="0"/>
                </a:rPr>
                <a:t/>
              </a:r>
              <a:br>
                <a:rPr lang="vi-VN" sz="2400" i="1" dirty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vi-VN" sz="2400" i="1" dirty="0">
                  <a:solidFill>
                    <a:prstClr val="black"/>
                  </a:solidFill>
                  <a:latin typeface="Times New Roman" pitchFamily="18" charset="0"/>
                </a:rPr>
                <a:t>Ta có:  </a:t>
              </a:r>
              <a:r>
                <a:rPr lang="en-US" sz="2400" i="1" dirty="0" smtClean="0">
                  <a:solidFill>
                    <a:prstClr val="black"/>
                  </a:solidFill>
                  <a:latin typeface="Times New Roman" pitchFamily="18" charset="0"/>
                </a:rPr>
                <a:t>                             (</a:t>
              </a:r>
              <a:r>
                <a:rPr lang="vi-VN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BH 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AC, CK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 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sz="2400" i="1" dirty="0">
                  <a:solidFill>
                    <a:prstClr val="black"/>
                  </a:solidFill>
                  <a:latin typeface="Times New Roman" pitchFamily="18" charset="0"/>
                </a:rPr>
                <a:t/>
              </a:r>
              <a:br>
                <a:rPr lang="en-US" sz="2400" i="1" dirty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en-US" sz="2400" i="1" dirty="0">
                  <a:solidFill>
                    <a:prstClr val="black"/>
                  </a:solidFill>
                  <a:latin typeface="Times New Roman" pitchFamily="18" charset="0"/>
                </a:rPr>
                <a:t>             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AB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=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AC (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ABC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cân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 tại A)</a:t>
              </a:r>
              <a:b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             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Â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 là góc chung</a:t>
              </a:r>
              <a:b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=&gt;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ABH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=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ACK (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huyền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–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góc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nhọn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)</a:t>
              </a:r>
              <a:b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</a:b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=&gt; AH=AK (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hai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tương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</a:rPr>
                <a:t>ứng</a:t>
              </a:r>
              <a:r>
                <a:rPr lang="vi-VN" sz="2400" dirty="0">
                  <a:solidFill>
                    <a:prstClr val="black"/>
                  </a:solidFill>
                  <a:latin typeface="Times New Roman" pitchFamily="18" charset="0"/>
                </a:rPr>
                <a:t>)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5104731"/>
                </p:ext>
              </p:extLst>
            </p:nvPr>
          </p:nvGraphicFramePr>
          <p:xfrm>
            <a:off x="1507376" y="4630277"/>
            <a:ext cx="2057399" cy="4515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63" name="Equation" r:id="rId4" imgW="1066680" imgH="228600" progId="Equation.DSMT4">
                    <p:embed/>
                  </p:oleObj>
                </mc:Choice>
                <mc:Fallback>
                  <p:oleObj name="Equation" r:id="rId4" imgW="1066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7376" y="4630277"/>
                          <a:ext cx="2057399" cy="4515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40183" y="754120"/>
                <a:ext cx="723978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giác ABC cân tại A (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90</m:t>
                        </m:r>
                      </m:e>
                      <m:sup>
                        <m:r>
                          <a:rPr lang="vi-VN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vi-VN" sz="2000" i="1" smtClean="0">
                        <a:solidFill>
                          <a:prstClr val="black"/>
                        </a:solidFill>
                        <a:latin typeface="Cambria Math"/>
                      </a:rPr>
                      <m:t>). </m:t>
                    </m:r>
                    <m:r>
                      <m:rPr>
                        <m:sty m:val="p"/>
                      </m:rPr>
                      <a:rPr lang="vi-VN" sz="2000" i="1">
                        <a:solidFill>
                          <a:prstClr val="black"/>
                        </a:solidFill>
                        <a:latin typeface="Cambria Math"/>
                      </a:rPr>
                      <m:t>V</m:t>
                    </m:r>
                    <m:r>
                      <a:rPr lang="vi-VN" sz="2000" i="1">
                        <a:solidFill>
                          <a:prstClr val="black"/>
                        </a:solidFill>
                        <a:latin typeface="Cambria Math"/>
                      </a:rPr>
                      <m:t>ẽ</m:t>
                    </m:r>
                  </m:oMath>
                </a14:m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BH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AC, CK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endPara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 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AC, K </a:t>
                </a:r>
                <a:r>
                  <a:rPr lang="en-US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AB)</a:t>
                </a:r>
              </a:p>
              <a:p>
                <a:pPr marL="342900" indent="-342900">
                  <a:buFontTx/>
                  <a:buAutoNum type="alphaLcParenR"/>
                </a:pP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ABH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ACK.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Từ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đó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suy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ra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AH = AK.</a:t>
                </a:r>
                <a:endParaRPr lang="vi-VN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Tx/>
                  <a:buAutoNum type="alphaLcParenR"/>
                </a:pP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I là giao điểm của BH và CK. Chứng minh AI là tia phân giác của  </a:t>
                </a:r>
              </a:p>
              <a:p>
                <a:pPr marL="342900" indent="-342900">
                  <a:buFontTx/>
                  <a:buAutoNum type="alphaLcParenR"/>
                </a:pPr>
                <a:r>
                  <a:rPr lang="vi-VN" sz="20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BKI = </a:t>
                </a:r>
                <a:r>
                  <a:rPr lang="en-US" sz="20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20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</a:t>
                </a:r>
                <a:endParaRPr lang="vi-VN" sz="2000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83" y="754120"/>
                <a:ext cx="7239786" cy="1938992"/>
              </a:xfrm>
              <a:prstGeom prst="rect">
                <a:avLst/>
              </a:prstGeom>
              <a:blipFill rotWithShape="1">
                <a:blip r:embed="rId6"/>
                <a:stretch>
                  <a:fillRect l="-842" t="-1572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348360"/>
              </p:ext>
            </p:extLst>
          </p:nvPr>
        </p:nvGraphicFramePr>
        <p:xfrm>
          <a:off x="3603008" y="726824"/>
          <a:ext cx="257791" cy="34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4" name="Equation" r:id="rId7" imgW="177480" imgH="241200" progId="Equation.DSMT4">
                  <p:embed/>
                </p:oleObj>
              </mc:Choice>
              <mc:Fallback>
                <p:oleObj name="Equation" r:id="rId7" imgW="177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03008" y="726824"/>
                        <a:ext cx="257791" cy="349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263242"/>
              </p:ext>
            </p:extLst>
          </p:nvPr>
        </p:nvGraphicFramePr>
        <p:xfrm>
          <a:off x="849745" y="1131056"/>
          <a:ext cx="227179" cy="22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5"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9745" y="1131056"/>
                        <a:ext cx="227179" cy="227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35207"/>
              </p:ext>
            </p:extLst>
          </p:nvPr>
        </p:nvGraphicFramePr>
        <p:xfrm>
          <a:off x="1834687" y="1133215"/>
          <a:ext cx="227012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6" name="Equation" r:id="rId11" imgW="139680" imgH="139680" progId="Equation.DSMT4">
                  <p:embed/>
                </p:oleObj>
              </mc:Choice>
              <mc:Fallback>
                <p:oleObj name="Equation" r:id="rId11" imgW="13968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4687" y="1133215"/>
                        <a:ext cx="227012" cy="22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746751"/>
              </p:ext>
            </p:extLst>
          </p:nvPr>
        </p:nvGraphicFramePr>
        <p:xfrm>
          <a:off x="5410294" y="879996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7" name="Equation" r:id="rId13" imgW="164880" imgH="177480" progId="Equation.DSMT4">
                  <p:embed/>
                </p:oleObj>
              </mc:Choice>
              <mc:Fallback>
                <p:oleObj name="Equation" r:id="rId13" imgW="164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10294" y="879996"/>
                        <a:ext cx="1651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282109"/>
              </p:ext>
            </p:extLst>
          </p:nvPr>
        </p:nvGraphicFramePr>
        <p:xfrm>
          <a:off x="6449704" y="868102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8" name="Equation" r:id="rId15" imgW="164880" imgH="177480" progId="Equation.DSMT4">
                  <p:embed/>
                </p:oleObj>
              </mc:Choice>
              <mc:Fallback>
                <p:oleObj name="Equation" r:id="rId15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9704" y="868102"/>
                        <a:ext cx="1651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380160"/>
              </p:ext>
            </p:extLst>
          </p:nvPr>
        </p:nvGraphicFramePr>
        <p:xfrm>
          <a:off x="1796515" y="1939402"/>
          <a:ext cx="2571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9" name="Equation" r:id="rId17" imgW="177480" imgH="241200" progId="Equation.DSMT4">
                  <p:embed/>
                </p:oleObj>
              </mc:Choice>
              <mc:Fallback>
                <p:oleObj name="Equation" r:id="rId17" imgW="177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515" y="1939402"/>
                        <a:ext cx="25717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538787"/>
              </p:ext>
            </p:extLst>
          </p:nvPr>
        </p:nvGraphicFramePr>
        <p:xfrm>
          <a:off x="5615538" y="4650630"/>
          <a:ext cx="239869" cy="258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0" name="Equation" r:id="rId19" imgW="164880" imgH="177480" progId="Equation.DSMT4">
                  <p:embed/>
                </p:oleObj>
              </mc:Choice>
              <mc:Fallback>
                <p:oleObj name="Equation" r:id="rId19" imgW="1648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5538" y="4650630"/>
                        <a:ext cx="239869" cy="2583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663657"/>
              </p:ext>
            </p:extLst>
          </p:nvPr>
        </p:nvGraphicFramePr>
        <p:xfrm>
          <a:off x="6697946" y="4664714"/>
          <a:ext cx="230731" cy="248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1" name="Equation" r:id="rId21" imgW="164814" imgH="177492" progId="Equation.DSMT4">
                  <p:embed/>
                </p:oleObj>
              </mc:Choice>
              <mc:Fallback>
                <p:oleObj name="Equation" r:id="rId21" imgW="164814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7946" y="4664714"/>
                        <a:ext cx="230731" cy="248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91" y="395725"/>
            <a:ext cx="3298639" cy="281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91" y="505763"/>
            <a:ext cx="3286498" cy="29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805218" y="459235"/>
            <a:ext cx="6878472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vi-VN" sz="2400" b="1" i="1" dirty="0">
                <a:latin typeface="Times New Roman" pitchFamily="18" charset="0"/>
              </a:rPr>
              <a:t>b</a:t>
            </a:r>
            <a:r>
              <a:rPr lang="vi-VN" sz="2400" b="1" i="1" dirty="0" smtClean="0">
                <a:latin typeface="Times New Roman" pitchFamily="18" charset="0"/>
              </a:rPr>
              <a:t>.</a:t>
            </a:r>
            <a:r>
              <a:rPr lang="en-US" sz="2400" b="1" i="1" dirty="0" smtClean="0">
                <a:latin typeface="Times New Roman" pitchFamily="18" charset="0"/>
              </a:rPr>
              <a:t> </a:t>
            </a: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I là giao điểm của BH và CK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i="1" dirty="0" smtClean="0">
                <a:latin typeface="Times New Roman" pitchFamily="18" charset="0"/>
              </a:rPr>
              <a:t>Chứng </a:t>
            </a:r>
            <a:r>
              <a:rPr lang="vi-VN" sz="2400" b="1" i="1" dirty="0">
                <a:latin typeface="Times New Roman" pitchFamily="18" charset="0"/>
              </a:rPr>
              <a:t>minh: AI là phân giác của </a:t>
            </a:r>
            <a:endParaRPr lang="en-US" sz="2400" b="1" i="1" dirty="0">
              <a:latin typeface="Times New Roman" pitchFamily="18" charset="0"/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867470"/>
              </p:ext>
            </p:extLst>
          </p:nvPr>
        </p:nvGraphicFramePr>
        <p:xfrm>
          <a:off x="3417888" y="3200417"/>
          <a:ext cx="172720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7" name="Equation" r:id="rId5" imgW="736560" imgH="215640" progId="Equation.DSMT4">
                  <p:embed/>
                </p:oleObj>
              </mc:Choice>
              <mc:Fallback>
                <p:oleObj name="Equation" r:id="rId5" imgW="736560" imgH="215640" progId="Equation.DSMT4">
                  <p:embed/>
                  <p:pic>
                    <p:nvPicPr>
                      <p:cNvPr id="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888" y="3200417"/>
                        <a:ext cx="1727200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071938" y="2679717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4038600" y="3816626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380634" y="4256108"/>
            <a:ext cx="5810482" cy="461963"/>
            <a:chOff x="988" y="2385"/>
            <a:chExt cx="2043" cy="291"/>
          </a:xfrm>
        </p:grpSpPr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1086" y="2385"/>
              <a:ext cx="194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sz="2400">
                  <a:latin typeface="Times New Roman" pitchFamily="18" charset="0"/>
                </a:rPr>
                <a:t>A</a:t>
              </a:r>
              <a:r>
                <a:rPr lang="en-US" sz="2400">
                  <a:latin typeface="Times New Roman" pitchFamily="18" charset="0"/>
                </a:rPr>
                <a:t>IK </a:t>
              </a:r>
              <a:r>
                <a:rPr lang="vi-VN" sz="2400" smtClean="0">
                  <a:latin typeface="Times New Roman" pitchFamily="18" charset="0"/>
                </a:rPr>
                <a:t>vuông tại K</a:t>
              </a:r>
              <a:r>
                <a:rPr lang="en-US" sz="2400" smtClean="0">
                  <a:latin typeface="Times New Roman" pitchFamily="18" charset="0"/>
                </a:rPr>
                <a:t>  </a:t>
              </a:r>
              <a:r>
                <a:rPr lang="vi-VN" sz="2400">
                  <a:latin typeface="Times New Roman" pitchFamily="18" charset="0"/>
                </a:rPr>
                <a:t>=    </a:t>
              </a:r>
              <a:r>
                <a:rPr lang="en-US" sz="2400">
                  <a:latin typeface="Times New Roman" pitchFamily="18" charset="0"/>
                </a:rPr>
                <a:t> </a:t>
              </a:r>
              <a:r>
                <a:rPr lang="vi-VN" sz="2400">
                  <a:latin typeface="Times New Roman" pitchFamily="18" charset="0"/>
                </a:rPr>
                <a:t> A</a:t>
              </a:r>
              <a:r>
                <a:rPr lang="en-US" sz="2400" smtClean="0">
                  <a:latin typeface="Times New Roman" pitchFamily="18" charset="0"/>
                </a:rPr>
                <a:t>IH</a:t>
              </a:r>
              <a:r>
                <a:rPr lang="vi-VN" sz="2400" smtClean="0">
                  <a:latin typeface="Times New Roman" pitchFamily="18" charset="0"/>
                </a:rPr>
                <a:t> vuông tại H</a:t>
              </a:r>
              <a:endParaRPr lang="en-US" sz="2400">
                <a:latin typeface="Times New Roman" pitchFamily="18" charset="0"/>
              </a:endParaRPr>
            </a:p>
          </p:txBody>
        </p:sp>
        <p:graphicFrame>
          <p:nvGraphicFramePr>
            <p:cNvPr id="10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3336810"/>
                </p:ext>
              </p:extLst>
            </p:nvPr>
          </p:nvGraphicFramePr>
          <p:xfrm>
            <a:off x="1960" y="2400"/>
            <a:ext cx="20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18" name="Equation" r:id="rId7" imgW="139680" imgH="164880" progId="Equation.DSMT4">
                    <p:embed/>
                  </p:oleObj>
                </mc:Choice>
                <mc:Fallback>
                  <p:oleObj name="Equation" r:id="rId7" imgW="139680" imgH="164880" progId="Equation.DSMT4">
                    <p:embed/>
                    <p:pic>
                      <p:nvPicPr>
                        <p:cNvPr id="1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0" y="2400"/>
                          <a:ext cx="20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1705071"/>
                </p:ext>
              </p:extLst>
            </p:nvPr>
          </p:nvGraphicFramePr>
          <p:xfrm>
            <a:off x="988" y="2415"/>
            <a:ext cx="20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19" name="Equation" r:id="rId9" imgW="139680" imgH="164880" progId="Equation.DSMT4">
                    <p:embed/>
                  </p:oleObj>
                </mc:Choice>
                <mc:Fallback>
                  <p:oleObj name="Equation" r:id="rId9" imgW="139680" imgH="164880" progId="Equation.DSMT4">
                    <p:embed/>
                    <p:pic>
                      <p:nvPicPr>
                        <p:cNvPr id="11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" y="2415"/>
                          <a:ext cx="20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1676400" y="1439475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Gợi ý</a:t>
            </a: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3028950" y="1970104"/>
            <a:ext cx="3835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AI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tia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giác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</a:rPr>
              <a:t> 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4140395" y="4805228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6150" y="5230720"/>
            <a:ext cx="156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AK = AH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AI chung</a:t>
            </a:r>
          </a:p>
        </p:txBody>
      </p:sp>
      <p:sp>
        <p:nvSpPr>
          <p:cNvPr id="22" name="AutoShape 31"/>
          <p:cNvSpPr>
            <a:spLocks/>
          </p:cNvSpPr>
          <p:nvPr/>
        </p:nvSpPr>
        <p:spPr bwMode="auto">
          <a:xfrm>
            <a:off x="3251591" y="5230720"/>
            <a:ext cx="234559" cy="830997"/>
          </a:xfrm>
          <a:prstGeom prst="leftBrace">
            <a:avLst>
              <a:gd name="adj1" fmla="val 160417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075997"/>
              </p:ext>
            </p:extLst>
          </p:nvPr>
        </p:nvGraphicFramePr>
        <p:xfrm>
          <a:off x="3486150" y="830201"/>
          <a:ext cx="280632" cy="38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0" name="Equation" r:id="rId10" imgW="177646" imgH="241091" progId="Equation.DSMT4">
                  <p:embed/>
                </p:oleObj>
              </mc:Choice>
              <mc:Fallback>
                <p:oleObj name="Equation" r:id="rId10" imgW="177646" imgH="241091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830201"/>
                        <a:ext cx="280632" cy="3811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076321"/>
              </p:ext>
            </p:extLst>
          </p:nvPr>
        </p:nvGraphicFramePr>
        <p:xfrm>
          <a:off x="5948529" y="1861186"/>
          <a:ext cx="3857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1" name="Equation" r:id="rId12" imgW="177646" imgH="241091" progId="Equation.DSMT4">
                  <p:embed/>
                </p:oleObj>
              </mc:Choice>
              <mc:Fallback>
                <p:oleObj name="Equation" r:id="rId12" imgW="177646" imgH="24109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529" y="1861186"/>
                        <a:ext cx="385763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rc 49"/>
          <p:cNvSpPr>
            <a:spLocks/>
          </p:cNvSpPr>
          <p:nvPr/>
        </p:nvSpPr>
        <p:spPr bwMode="auto">
          <a:xfrm rot="6515096">
            <a:off x="9614485" y="907437"/>
            <a:ext cx="146304" cy="29028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 h 21600"/>
              <a:gd name="T4" fmla="*/ 0 w 21600"/>
              <a:gd name="T5" fmla="*/ 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83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  <p:bldP spid="18" grpId="0" animBg="1"/>
      <p:bldP spid="16" grpId="0"/>
      <p:bldP spid="22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25" y="1306826"/>
            <a:ext cx="31623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83774" y="2064026"/>
            <a:ext cx="7425601" cy="3505200"/>
            <a:chOff x="262104" y="1544441"/>
            <a:chExt cx="6629400" cy="3505200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>
            <a:xfrm>
              <a:off x="262104" y="1544441"/>
              <a:ext cx="6629400" cy="3505200"/>
            </a:xfrm>
            <a:prstGeom prst="rect">
              <a:avLst/>
            </a:prstGeom>
          </p:spPr>
          <p:txBody>
            <a:bodyPr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Xét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AKI và</a:t>
              </a:r>
              <a:r>
                <a:rPr lang="en-US" sz="2400" i="1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AHI</a:t>
              </a:r>
              <a:r>
                <a:rPr lang="vi-VN" sz="2400" i="1" dirty="0">
                  <a:solidFill>
                    <a:schemeClr val="tx1"/>
                  </a:solidFill>
                  <a:latin typeface="Times New Roman" pitchFamily="18" charset="0"/>
                </a:rPr>
                <a:t/>
              </a:r>
              <a:br>
                <a:rPr lang="vi-VN" sz="2400" i="1" dirty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vi-VN" sz="2400" i="1" dirty="0">
                  <a:solidFill>
                    <a:schemeClr val="tx1"/>
                  </a:solidFill>
                  <a:latin typeface="Times New Roman" pitchFamily="18" charset="0"/>
                </a:rPr>
                <a:t>Ta có:   </a:t>
              </a:r>
              <a:r>
                <a:rPr lang="en-US" sz="2400" i="1" dirty="0" smtClean="0">
                  <a:solidFill>
                    <a:schemeClr val="tx1"/>
                  </a:solidFill>
                  <a:latin typeface="Times New Roman" pitchFamily="18" charset="0"/>
                </a:rPr>
                <a:t>                              </a:t>
              </a:r>
              <a:r>
                <a:rPr lang="en-US" sz="2400" i="1" dirty="0" smtClean="0">
                  <a:solidFill>
                    <a:prstClr val="black"/>
                  </a:solidFill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lang="vi-V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BH 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vi-V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AC, CK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vi-V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lang="vi-V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AB 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  <a:r>
                <a:rPr lang="en-US" sz="2400" i="1" dirty="0">
                  <a:solidFill>
                    <a:schemeClr val="tx1"/>
                  </a:solidFill>
                  <a:latin typeface="Times New Roman" pitchFamily="18" charset="0"/>
                </a:rPr>
                <a:t/>
              </a:r>
              <a:br>
                <a:rPr lang="en-US" sz="2400" i="1" dirty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en-US" sz="2400" i="1" dirty="0">
                  <a:solidFill>
                    <a:schemeClr val="tx1"/>
                  </a:solidFill>
                  <a:latin typeface="Times New Roman" pitchFamily="18" charset="0"/>
                </a:rPr>
                <a:t>              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AK=AH 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(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Chứng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minh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</a:rPr>
                <a:t>trên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</a:rPr>
                <a:t> a</a:t>
              </a:r>
              <a:r>
                <a:rPr lang="vi-VN" sz="2400" dirty="0" smtClean="0">
                  <a:solidFill>
                    <a:schemeClr val="tx1"/>
                  </a:solidFill>
                  <a:latin typeface="Times New Roman" pitchFamily="18" charset="0"/>
                </a:rPr>
                <a:t>)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/>
              </a:r>
              <a:b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              AI là cạnh huyền chung</a:t>
              </a:r>
              <a:b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=&gt; 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AKI = 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  <a:sym typeface="Symbol"/>
                </a:rPr>
                <a:t>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AHI 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</a:rPr>
                <a:t/>
              </a:r>
              <a:b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vi-VN" sz="2400" dirty="0" smtClean="0">
                  <a:solidFill>
                    <a:schemeClr val="tx1"/>
                  </a:solidFill>
                  <a:latin typeface="Times New Roman" pitchFamily="18" charset="0"/>
                </a:rPr>
                <a:t>(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cạnh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huyền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–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cạnh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góc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vuông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)</a:t>
              </a:r>
              <a:b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=&gt; 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                  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(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hai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góc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tương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</a:rPr>
                <a:t>ứng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)</a:t>
              </a:r>
              <a:b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</a:br>
              <a:r>
                <a:rPr lang="vi-VN" sz="2400" dirty="0">
                  <a:solidFill>
                    <a:schemeClr val="tx1"/>
                  </a:solidFill>
                  <a:latin typeface="Times New Roman" pitchFamily="18" charset="0"/>
                </a:rPr>
                <a:t>=&gt;AI là phân giác </a:t>
              </a:r>
              <a:r>
                <a:rPr lang="vi-VN" sz="2400" dirty="0" smtClean="0">
                  <a:solidFill>
                    <a:schemeClr val="tx1"/>
                  </a:solidFill>
                  <a:latin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</a:rPr>
                <a:t> </a:t>
              </a:r>
              <a:endParaRPr lang="vi-VN" sz="240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387364"/>
                </p:ext>
              </p:extLst>
            </p:nvPr>
          </p:nvGraphicFramePr>
          <p:xfrm>
            <a:off x="1256442" y="1844314"/>
            <a:ext cx="1912937" cy="511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49" name="Equation" r:id="rId5" imgW="1193760" imgH="253800" progId="Equation.DSMT4">
                    <p:embed/>
                  </p:oleObj>
                </mc:Choice>
                <mc:Fallback>
                  <p:oleObj name="Equation" r:id="rId5" imgW="1193760" imgH="253800" progId="Equation.DSMT4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6442" y="1844314"/>
                          <a:ext cx="1912937" cy="511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8227611"/>
                </p:ext>
              </p:extLst>
            </p:nvPr>
          </p:nvGraphicFramePr>
          <p:xfrm>
            <a:off x="658400" y="3488268"/>
            <a:ext cx="1371600" cy="3925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50" name="Equation" r:id="rId7" imgW="1002960" imgH="291960" progId="Equation.DSMT4">
                    <p:embed/>
                  </p:oleObj>
                </mc:Choice>
                <mc:Fallback>
                  <p:oleObj name="Equation" r:id="rId7" imgW="1002960" imgH="291960" progId="Equation.DSMT4">
                    <p:embed/>
                    <p:pic>
                      <p:nvPicPr>
                        <p:cNvPr id="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400" y="3488268"/>
                          <a:ext cx="1371600" cy="3925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600200" y="868675"/>
            <a:ext cx="6019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vi-VN" sz="2400" b="1" i="1" dirty="0">
                <a:latin typeface="Times New Roman" pitchFamily="18" charset="0"/>
              </a:rPr>
              <a:t>b</a:t>
            </a:r>
            <a:r>
              <a:rPr lang="vi-VN" sz="2400" b="1" i="1" dirty="0" smtClean="0">
                <a:latin typeface="Times New Roman" pitchFamily="18" charset="0"/>
              </a:rPr>
              <a:t>.</a:t>
            </a:r>
            <a:r>
              <a:rPr lang="en-US" sz="2400" b="1" i="1" dirty="0" smtClean="0">
                <a:latin typeface="Times New Roman" pitchFamily="18" charset="0"/>
              </a:rPr>
              <a:t> </a:t>
            </a:r>
            <a:r>
              <a:rPr lang="vi-VN" sz="2400" b="1" i="1" dirty="0" smtClean="0">
                <a:latin typeface="Times New Roman" pitchFamily="18" charset="0"/>
              </a:rPr>
              <a:t>Chứng </a:t>
            </a:r>
            <a:r>
              <a:rPr lang="vi-VN" sz="2400" b="1" i="1" dirty="0">
                <a:latin typeface="Times New Roman" pitchFamily="18" charset="0"/>
              </a:rPr>
              <a:t>minh: AI là phân giác của </a:t>
            </a:r>
            <a:endParaRPr lang="en-US" sz="2400" b="1" i="1" dirty="0">
              <a:latin typeface="Times New Roman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780512"/>
              </p:ext>
            </p:extLst>
          </p:nvPr>
        </p:nvGraphicFramePr>
        <p:xfrm>
          <a:off x="6273800" y="749300"/>
          <a:ext cx="385763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1" name="Equation" r:id="rId9" imgW="177646" imgH="241091" progId="Equation.DSMT4">
                  <p:embed/>
                </p:oleObj>
              </mc:Choice>
              <mc:Fallback>
                <p:oleObj name="Equation" r:id="rId9" imgW="177646" imgH="24109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749300"/>
                        <a:ext cx="385763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34767"/>
              </p:ext>
            </p:extLst>
          </p:nvPr>
        </p:nvGraphicFramePr>
        <p:xfrm>
          <a:off x="5997130" y="2481381"/>
          <a:ext cx="2397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2" name="Equation" r:id="rId11" imgW="164814" imgH="177492" progId="Equation.DSMT4">
                  <p:embed/>
                </p:oleObj>
              </mc:Choice>
              <mc:Fallback>
                <p:oleObj name="Equation" r:id="rId11" imgW="164814" imgH="177492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7130" y="2481381"/>
                        <a:ext cx="239712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29492"/>
              </p:ext>
            </p:extLst>
          </p:nvPr>
        </p:nvGraphicFramePr>
        <p:xfrm>
          <a:off x="7102599" y="2481381"/>
          <a:ext cx="23971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3" name="Equation" r:id="rId13" imgW="164814" imgH="177492" progId="Equation.DSMT4">
                  <p:embed/>
                </p:oleObj>
              </mc:Choice>
              <mc:Fallback>
                <p:oleObj name="Equation" r:id="rId13" imgW="164814" imgH="177492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2599" y="2481381"/>
                        <a:ext cx="239712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720653"/>
              </p:ext>
            </p:extLst>
          </p:nvPr>
        </p:nvGraphicFramePr>
        <p:xfrm>
          <a:off x="5112711" y="4354585"/>
          <a:ext cx="278155" cy="378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4" name="Equation" r:id="rId14" imgW="177646" imgH="241091" progId="Equation.DSMT4">
                  <p:embed/>
                </p:oleObj>
              </mc:Choice>
              <mc:Fallback>
                <p:oleObj name="Equation" r:id="rId14" imgW="177646" imgH="241091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2711" y="4354585"/>
                        <a:ext cx="278155" cy="378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02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310" y="316407"/>
            <a:ext cx="4733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Chứng minh: 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BKI = 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</a:t>
            </a:r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97" y="316407"/>
            <a:ext cx="31623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27557" y="4169391"/>
                <a:ext cx="17858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𝚫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𝐁𝐊𝐈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𝚫</m:t>
                      </m:r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𝐂𝐇𝐈</m:t>
                      </m:r>
                    </m:oMath>
                  </m:oMathPara>
                </a14:m>
                <a:endPara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557" y="4169391"/>
                <a:ext cx="1785874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wn Arrow 7"/>
          <p:cNvSpPr/>
          <p:nvPr/>
        </p:nvSpPr>
        <p:spPr>
          <a:xfrm rot="10800000" flipH="1">
            <a:off x="9211007" y="4509804"/>
            <a:ext cx="218974" cy="47138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53808" y="4886395"/>
            <a:ext cx="2933371" cy="1176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 flipV="1">
            <a:off x="7821097" y="5017441"/>
            <a:ext cx="224632" cy="355039"/>
          </a:xfrm>
          <a:prstGeom prst="downArrow">
            <a:avLst/>
          </a:prstGeom>
          <a:solidFill>
            <a:sysClr val="window" lastClr="FFFFFF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9199671" y="5040809"/>
            <a:ext cx="241643" cy="413851"/>
          </a:xfrm>
          <a:prstGeom prst="downArrow">
            <a:avLst/>
          </a:prstGeom>
          <a:solidFill>
            <a:sysClr val="window" lastClr="FFFFFF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 flipV="1">
            <a:off x="10628381" y="5023236"/>
            <a:ext cx="201018" cy="355039"/>
          </a:xfrm>
          <a:prstGeom prst="downArrow">
            <a:avLst/>
          </a:prstGeom>
          <a:solidFill>
            <a:sysClr val="window" lastClr="FFFFFF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486546" y="5461805"/>
                <a:ext cx="2123338" cy="410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  <m:t>BKI</m:t>
                          </m:r>
                        </m:e>
                      </m:acc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  <m:t>CHI</m:t>
                          </m:r>
                        </m:e>
                      </m:acc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90</m:t>
                          </m:r>
                        </m:e>
                        <m:sup>
                          <m:r>
                            <a:rPr kumimoji="0" lang="vi-VN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546" y="5461805"/>
                <a:ext cx="2123338" cy="410177"/>
              </a:xfrm>
              <a:prstGeom prst="rect">
                <a:avLst/>
              </a:prstGeom>
              <a:blipFill rotWithShape="1">
                <a:blip r:embed="rId5"/>
                <a:stretch>
                  <a:fillRect t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83614" y="5461805"/>
                <a:ext cx="220838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cs typeface="Arial" panose="020B0604020202020204" pitchFamily="34" charset="0"/>
                        </a:rPr>
                        <m:t>KI</m:t>
                      </m:r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cs typeface="Arial" panose="020B0604020202020204" pitchFamily="34" charset="0"/>
                        </a:rPr>
                        <m:t>IH</m:t>
                      </m:r>
                    </m:oMath>
                  </m:oMathPara>
                </a14:m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kumimoji="0" lang="vi-VN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000" i="1" noProof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2 </a:t>
                </a:r>
                <a:r>
                  <a:rPr lang="en-US" sz="2000" i="1" noProof="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cạnh</a:t>
                </a:r>
                <a:r>
                  <a:rPr lang="en-US" sz="2000" i="1" noProof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noProof="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tương</a:t>
                </a:r>
                <a:r>
                  <a:rPr lang="en-US" sz="2000" i="1" noProof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noProof="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ứng</a:t>
                </a:r>
                <a:r>
                  <a:rPr lang="en-US" sz="2000" i="1" noProof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</a:t>
                </a:r>
                <a:r>
                  <a:rPr lang="en-US" sz="2000" i="1" noProof="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câu</a:t>
                </a:r>
                <a:r>
                  <a:rPr lang="en-US" sz="2000" i="1" noProof="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 b</a:t>
                </a:r>
                <a:r>
                  <a:rPr kumimoji="0" lang="vi-VN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614" y="5461805"/>
                <a:ext cx="2208386" cy="1015663"/>
              </a:xfrm>
              <a:prstGeom prst="rect">
                <a:avLst/>
              </a:prstGeom>
              <a:blipFill rotWithShape="1">
                <a:blip r:embed="rId6"/>
                <a:stretch>
                  <a:fillRect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41644" y="5513005"/>
                <a:ext cx="1640193" cy="7179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  <m:t>BIK</m:t>
                          </m:r>
                        </m:e>
                      </m:acc>
                      <m:r>
                        <a:rPr kumimoji="0" lang="vi-VN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kumimoji="0" lang="vi-V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cs typeface="Arial" panose="020B0604020202020204" pitchFamily="34" charset="0"/>
                            </a:rPr>
                            <m:t>𝐶𝐼𝐻</m:t>
                          </m:r>
                        </m:e>
                      </m:acc>
                    </m:oMath>
                  </m:oMathPara>
                </a14:m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smtClean="0">
                    <a:latin typeface="+mj-lt"/>
                  </a:rPr>
                  <a:t>2 </a:t>
                </a:r>
                <a:r>
                  <a:rPr lang="en-US" sz="2000" kern="0" dirty="0" err="1" smtClean="0">
                    <a:latin typeface="+mj-lt"/>
                  </a:rPr>
                  <a:t>góc</a:t>
                </a:r>
                <a:r>
                  <a:rPr lang="en-US" sz="2000" kern="0" dirty="0" smtClean="0">
                    <a:latin typeface="+mj-lt"/>
                  </a:rPr>
                  <a:t> </a:t>
                </a:r>
                <a:r>
                  <a:rPr lang="en-US" sz="2000" kern="0" dirty="0" err="1" smtClean="0">
                    <a:latin typeface="+mj-lt"/>
                  </a:rPr>
                  <a:t>đối</a:t>
                </a:r>
                <a:r>
                  <a:rPr lang="en-US" sz="2000" kern="0" dirty="0" smtClean="0">
                    <a:latin typeface="+mj-lt"/>
                  </a:rPr>
                  <a:t> </a:t>
                </a:r>
                <a:r>
                  <a:rPr lang="en-US" sz="2000" kern="0" dirty="0" err="1" smtClean="0">
                    <a:latin typeface="+mj-lt"/>
                  </a:rPr>
                  <a:t>đỉnh</a:t>
                </a: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644" y="5513005"/>
                <a:ext cx="1640193" cy="717953"/>
              </a:xfrm>
              <a:prstGeom prst="rect">
                <a:avLst/>
              </a:prstGeom>
              <a:blipFill rotWithShape="1">
                <a:blip r:embed="rId7"/>
                <a:stretch>
                  <a:fillRect l="-3717" t="-5085" r="-30112" b="-1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66"/>
          <p:cNvSpPr>
            <a:spLocks/>
          </p:cNvSpPr>
          <p:nvPr/>
        </p:nvSpPr>
        <p:spPr bwMode="auto">
          <a:xfrm>
            <a:off x="9584866" y="2715411"/>
            <a:ext cx="150679" cy="256895"/>
          </a:xfrm>
          <a:custGeom>
            <a:avLst/>
            <a:gdLst>
              <a:gd name="T0" fmla="*/ 0 w 61"/>
              <a:gd name="T1" fmla="*/ 0 h 104"/>
              <a:gd name="T2" fmla="*/ 61 w 61"/>
              <a:gd name="T3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1" h="104">
                <a:moveTo>
                  <a:pt x="0" y="0"/>
                </a:moveTo>
                <a:cubicBezTo>
                  <a:pt x="38" y="21"/>
                  <a:pt x="61" y="61"/>
                  <a:pt x="61" y="104"/>
                </a:cubicBezTo>
              </a:path>
            </a:pathLst>
          </a:custGeom>
          <a:noFill/>
          <a:ln w="28575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Freeform 65"/>
          <p:cNvSpPr>
            <a:spLocks/>
          </p:cNvSpPr>
          <p:nvPr/>
        </p:nvSpPr>
        <p:spPr bwMode="auto">
          <a:xfrm>
            <a:off x="9046359" y="2688115"/>
            <a:ext cx="150679" cy="256895"/>
          </a:xfrm>
          <a:custGeom>
            <a:avLst/>
            <a:gdLst>
              <a:gd name="T0" fmla="*/ 0 w 61"/>
              <a:gd name="T1" fmla="*/ 104 h 104"/>
              <a:gd name="T2" fmla="*/ 61 w 61"/>
              <a:gd name="T3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1" h="104">
                <a:moveTo>
                  <a:pt x="0" y="104"/>
                </a:moveTo>
                <a:cubicBezTo>
                  <a:pt x="0" y="61"/>
                  <a:pt x="23" y="21"/>
                  <a:pt x="61" y="0"/>
                </a:cubicBezTo>
              </a:path>
            </a:pathLst>
          </a:custGeom>
          <a:noFill/>
          <a:ln w="28575" cap="flat">
            <a:solidFill>
              <a:schemeClr val="accent1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464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8310" y="316407"/>
            <a:ext cx="4733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Chứng minh: 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BKI = 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</a:t>
            </a:r>
            <a:r>
              <a:rPr lang="en-US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0196" y="1687181"/>
            <a:ext cx="6629400" cy="397663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dirty="0">
                <a:solidFill>
                  <a:schemeClr val="tx1"/>
                </a:solidFill>
              </a:rPr>
              <a:t>Vì</a:t>
            </a:r>
            <a:r>
              <a:rPr lang="vi-VN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sym typeface="Symbol"/>
              </a:rPr>
              <a:t></a:t>
            </a:r>
            <a:r>
              <a:rPr lang="vi-VN" sz="2400" dirty="0">
                <a:solidFill>
                  <a:schemeClr val="tx1"/>
                </a:solidFill>
              </a:rPr>
              <a:t>AKI = </a:t>
            </a:r>
            <a:r>
              <a:rPr lang="vi-VN" sz="2400" dirty="0">
                <a:solidFill>
                  <a:schemeClr val="tx1"/>
                </a:solidFill>
                <a:sym typeface="Symbol"/>
              </a:rPr>
              <a:t></a:t>
            </a:r>
            <a:r>
              <a:rPr lang="vi-VN" sz="2400" dirty="0" smtClean="0">
                <a:solidFill>
                  <a:schemeClr val="tx1"/>
                </a:solidFill>
              </a:rPr>
              <a:t>AHI (chứng minh 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400" dirty="0" smtClean="0">
                <a:solidFill>
                  <a:schemeClr val="tx1"/>
                </a:solidFill>
              </a:rPr>
              <a:t>)</a:t>
            </a:r>
            <a:endParaRPr lang="vi-VN" sz="2400" dirty="0">
              <a:solidFill>
                <a:schemeClr val="tx1"/>
              </a:solidFill>
            </a:endParaRPr>
          </a:p>
          <a:p>
            <a:r>
              <a:rPr lang="vi-VN" sz="2400" dirty="0" smtClean="0">
                <a:solidFill>
                  <a:schemeClr val="tx1"/>
                </a:solidFill>
              </a:rPr>
              <a:t>=&gt; KI = HI ( hai cạnh tương ứng)</a:t>
            </a:r>
            <a:endParaRPr lang="vi-VN" sz="2400" dirty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</a:rPr>
              <a:t>Xét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sym typeface="Symbol"/>
              </a:rPr>
              <a:t>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sym typeface="Symbol"/>
              </a:rPr>
              <a:t>B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</a:rPr>
              <a:t>KI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sym typeface="Symbol"/>
              </a:rPr>
              <a:t>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sym typeface="Symbol"/>
              </a:rPr>
              <a:t>C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</a:rPr>
              <a:t>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vi-VN" sz="2400" i="1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vi-VN" sz="2400" i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400" i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400" i="1" dirty="0">
                <a:solidFill>
                  <a:schemeClr val="tx1"/>
                </a:solidFill>
                <a:latin typeface="Times New Roman" pitchFamily="18" charset="0"/>
              </a:rPr>
              <a:t>             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</a:rPr>
              <a:t>KI=HI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minh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</a:rPr>
              <a:t>trên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b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  <a:t>             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</a:rPr>
              <a:t>                   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</a:rPr>
              <a:t>(2 góc đối đỉnh)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  <a:t>=&gt;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sym typeface="Symbol"/>
              </a:rPr>
              <a:t>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sym typeface="Symbol"/>
              </a:rPr>
              <a:t>BKI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</a:rPr>
              <a:t>=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sym typeface="Symbol"/>
              </a:rPr>
              <a:t>CHI (g.c.g)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itchFamily="18" charset="0"/>
              </a:rPr>
            </a:br>
            <a:endParaRPr lang="vi-V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97" y="455187"/>
            <a:ext cx="31623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595182"/>
              </p:ext>
            </p:extLst>
          </p:nvPr>
        </p:nvGraphicFramePr>
        <p:xfrm>
          <a:off x="2695382" y="2634020"/>
          <a:ext cx="4529150" cy="473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0" name="Equation" r:id="rId5" imgW="2793960" imgH="291960" progId="Equation.DSMT4">
                  <p:embed/>
                </p:oleObj>
              </mc:Choice>
              <mc:Fallback>
                <p:oleObj name="Equation" r:id="rId5" imgW="27939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95382" y="2634020"/>
                        <a:ext cx="4529150" cy="473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669455"/>
              </p:ext>
            </p:extLst>
          </p:nvPr>
        </p:nvGraphicFramePr>
        <p:xfrm>
          <a:off x="2685385" y="3289112"/>
          <a:ext cx="1420680" cy="430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1" name="Equation" r:id="rId7" imgW="838080" imgH="253800" progId="Equation.DSMT4">
                  <p:embed/>
                </p:oleObj>
              </mc:Choice>
              <mc:Fallback>
                <p:oleObj name="Equation" r:id="rId7" imgW="838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85385" y="3289112"/>
                        <a:ext cx="1420680" cy="430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6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0D90B6B-FAEB-4A93-92A8-E2E065CC4032}"/>
              </a:ext>
            </a:extLst>
          </p:cNvPr>
          <p:cNvGrpSpPr/>
          <p:nvPr/>
        </p:nvGrpSpPr>
        <p:grpSpPr>
          <a:xfrm>
            <a:off x="656004" y="2342952"/>
            <a:ext cx="2950543" cy="2359057"/>
            <a:chOff x="515225" y="2340305"/>
            <a:chExt cx="2950543" cy="235905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4137FBC-1E88-480F-9F44-5E203BDE1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350" b="65400" l="54800" r="99600">
                          <a14:foregroundMark x1="58400" y1="40150" x2="67600" y2="38050"/>
                          <a14:foregroundMark x1="59350" y1="39600" x2="79000" y2="36950"/>
                          <a14:foregroundMark x1="75700" y1="31900" x2="78850" y2="31350"/>
                          <a14:foregroundMark x1="79950" y1="31750" x2="80800" y2="37950"/>
                          <a14:foregroundMark x1="74600" y1="36850" x2="99600" y2="33800"/>
                          <a14:foregroundMark x1="59050" y1="60050" x2="65350" y2="63250"/>
                          <a14:foregroundMark x1="65350" y1="63250" x2="72400" y2="64750"/>
                          <a14:foregroundMark x1="66100" y1="59100" x2="84650" y2="59100"/>
                          <a14:foregroundMark x1="72000" y1="63900" x2="79100" y2="65400"/>
                          <a14:foregroundMark x1="79100" y1="65400" x2="81900" y2="64600"/>
                          <a14:foregroundMark x1="73100" y1="32450" x2="81800" y2="36650"/>
                          <a14:foregroundMark x1="81800" y1="36650" x2="83200" y2="44650"/>
                          <a14:foregroundMark x1="83200" y1="44650" x2="72150" y2="42000"/>
                          <a14:foregroundMark x1="72150" y1="42000" x2="65850" y2="36400"/>
                          <a14:foregroundMark x1="65850" y1="36400" x2="69800" y2="34500"/>
                          <a14:foregroundMark x1="57950" y1="58150" x2="54800" y2="578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4" t="29734" r="-6266" b="34871"/>
            <a:stretch/>
          </p:blipFill>
          <p:spPr>
            <a:xfrm>
              <a:off x="1989085" y="3219025"/>
              <a:ext cx="1476683" cy="9700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F3C8C13-37AE-4072-9F98-9CCE1E8D4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150" b="77000" l="6750" r="65300">
                          <a14:foregroundMark x1="6750" y1="43150" x2="8250" y2="56500"/>
                          <a14:foregroundMark x1="15700" y1="73250" x2="15700" y2="77000"/>
                          <a14:foregroundMark x1="22950" y1="72150" x2="22950" y2="72050"/>
                          <a14:foregroundMark x1="20750" y1="35050" x2="24350" y2="35900"/>
                          <a14:foregroundMark x1="25300" y1="31350" x2="25300" y2="33400"/>
                          <a14:foregroundMark x1="25050" y1="30250" x2="22150" y2="29850"/>
                          <a14:backgroundMark x1="59650" y1="39300" x2="68600" y2="36850"/>
                          <a14:backgroundMark x1="56350" y1="57450" x2="67350" y2="59250"/>
                          <a14:backgroundMark x1="20350" y1="77100" x2="2145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7411" b="18213"/>
            <a:stretch/>
          </p:blipFill>
          <p:spPr>
            <a:xfrm>
              <a:off x="515225" y="2340305"/>
              <a:ext cx="2093746" cy="2359057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574F982-5A19-429C-A84D-55BAF30A5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350" b="65400" l="54800" r="99600">
                        <a14:foregroundMark x1="58400" y1="40150" x2="67600" y2="38050"/>
                        <a14:foregroundMark x1="59350" y1="39600" x2="79000" y2="36950"/>
                        <a14:foregroundMark x1="75700" y1="31900" x2="78850" y2="31350"/>
                        <a14:foregroundMark x1="79950" y1="31750" x2="80800" y2="37950"/>
                        <a14:foregroundMark x1="74600" y1="36850" x2="99600" y2="33800"/>
                        <a14:foregroundMark x1="59050" y1="60050" x2="65350" y2="63250"/>
                        <a14:foregroundMark x1="65350" y1="63250" x2="72400" y2="64750"/>
                        <a14:foregroundMark x1="66100" y1="59100" x2="84650" y2="59100"/>
                        <a14:foregroundMark x1="72000" y1="63900" x2="79100" y2="65400"/>
                        <a14:foregroundMark x1="79100" y1="65400" x2="81900" y2="64600"/>
                        <a14:foregroundMark x1="73100" y1="32450" x2="81800" y2="36650"/>
                        <a14:foregroundMark x1="81800" y1="36650" x2="83200" y2="44650"/>
                        <a14:foregroundMark x1="83200" y1="44650" x2="72150" y2="42000"/>
                        <a14:foregroundMark x1="72150" y1="42000" x2="65850" y2="36400"/>
                        <a14:foregroundMark x1="65850" y1="36400" x2="69800" y2="34500"/>
                        <a14:foregroundMark x1="57950" y1="58150" x2="54800" y2="5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4" t="29734" r="-6266" b="34871"/>
          <a:stretch/>
        </p:blipFill>
        <p:spPr>
          <a:xfrm>
            <a:off x="3576085" y="1193750"/>
            <a:ext cx="1476683" cy="9700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7479ACB-B80F-4596-9F3F-49833BA63D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50" b="77000" l="6750" r="65300">
                        <a14:foregroundMark x1="6750" y1="43150" x2="8250" y2="56500"/>
                        <a14:foregroundMark x1="15700" y1="73250" x2="15700" y2="77000"/>
                        <a14:foregroundMark x1="22950" y1="72150" x2="22950" y2="72050"/>
                        <a14:foregroundMark x1="20750" y1="35050" x2="24350" y2="35900"/>
                        <a14:foregroundMark x1="25300" y1="31350" x2="25300" y2="33400"/>
                        <a14:foregroundMark x1="25050" y1="30250" x2="22150" y2="29850"/>
                        <a14:backgroundMark x1="59650" y1="39300" x2="68600" y2="36850"/>
                        <a14:backgroundMark x1="56350" y1="57450" x2="67350" y2="59250"/>
                        <a14:backgroundMark x1="20350" y1="77100" x2="21450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7411" b="18213"/>
          <a:stretch/>
        </p:blipFill>
        <p:spPr>
          <a:xfrm>
            <a:off x="656004" y="2342952"/>
            <a:ext cx="2093746" cy="23590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846C778-BE16-4360-8C90-7BCEED56A8EE}"/>
              </a:ext>
            </a:extLst>
          </p:cNvPr>
          <p:cNvGrpSpPr/>
          <p:nvPr/>
        </p:nvGrpSpPr>
        <p:grpSpPr>
          <a:xfrm>
            <a:off x="544604" y="-509200"/>
            <a:ext cx="11008976" cy="4323806"/>
            <a:chOff x="544604" y="-509200"/>
            <a:chExt cx="11008976" cy="43238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0A9EA15-8445-4F8F-A0FF-891D5533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6979" y1="51979" x2="27187" y2="63438"/>
                          <a14:foregroundMark x1="25521" y1="51667" x2="25313" y2="50833"/>
                          <a14:foregroundMark x1="33646" y1="57708" x2="33542" y2="63958"/>
                          <a14:foregroundMark x1="33603" y1="55625" x2="33333" y2="59583"/>
                          <a14:foregroundMark x1="31354" y1="56146" x2="32500" y2="56354"/>
                          <a14:foregroundMark x1="52917" y1="47396" x2="53542" y2="56875"/>
                          <a14:foregroundMark x1="53542" y1="56875" x2="53333" y2="57500"/>
                          <a14:foregroundMark x1="72500" y1="53125" x2="72188" y2="66250"/>
                          <a14:foregroundMark x1="77708" y1="57500" x2="77708" y2="65938"/>
                          <a14:foregroundMark x1="77708" y1="65938" x2="77500" y2="66250"/>
                          <a14:foregroundMark x1="67396" y1="56042" x2="67917" y2="65521"/>
                          <a14:foregroundMark x1="67813" y1="55833" x2="69688" y2="55625"/>
                          <a14:foregroundMark x1="65313" y1="54271" x2="65729" y2="56042"/>
                          <a14:foregroundMark x1="22396" y1="55208" x2="24375" y2="65313"/>
                          <a14:foregroundMark x1="25104" y1="55417" x2="22813" y2="58646"/>
                          <a14:foregroundMark x1="21406" y1="55253" x2="23021" y2="58646"/>
                          <a14:foregroundMark x1="25313" y1="54688" x2="22396" y2="57500"/>
                          <a14:foregroundMark x1="34479" y1="55417" x2="34063" y2="56771"/>
                          <a14:backgroundMark x1="65104" y1="56354" x2="64583" y2="55417"/>
                          <a14:backgroundMark x1="65313" y1="56042" x2="65104" y2="54896"/>
                          <a14:backgroundMark x1="20521" y1="54271" x2="20938" y2="55417"/>
                          <a14:backgroundMark x1="34063" y1="55000" x2="34063" y2="55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247" y="-509200"/>
              <a:ext cx="4323806" cy="43238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2BC106E-10C2-4AA2-873C-130C3306937B}"/>
                </a:ext>
              </a:extLst>
            </p:cNvPr>
            <p:cNvSpPr/>
            <p:nvPr/>
          </p:nvSpPr>
          <p:spPr>
            <a:xfrm>
              <a:off x="544604" y="2248958"/>
              <a:ext cx="1100897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CÙNG 7A1 </a:t>
              </a:r>
              <a:r>
                <a:rPr lang="en-US" sz="6600" b="1" cap="none" spc="0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ĐÁNH BAY COVID19</a:t>
              </a:r>
              <a:endParaRPr lang="en-US" sz="66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4A49ECE-6E68-4F0A-914A-24A7632AEB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4416" flipH="1">
            <a:off x="11541728" y="4864185"/>
            <a:ext cx="423995" cy="52995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BBF19675-D9D0-48DB-9080-28D9DB2D7274}"/>
              </a:ext>
            </a:extLst>
          </p:cNvPr>
          <p:cNvSpPr/>
          <p:nvPr/>
        </p:nvSpPr>
        <p:spPr>
          <a:xfrm>
            <a:off x="4787642" y="3400062"/>
            <a:ext cx="1685737" cy="366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55DC42-2735-4E70-A48B-FD15C672DB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600" r="96250">
                        <a14:foregroundMark x1="6600" y1="42950" x2="9950" y2="61200"/>
                        <a14:foregroundMark x1="76150" y1="24700" x2="69800" y2="35550"/>
                        <a14:foregroundMark x1="69800" y1="35550" x2="43000" y2="44800"/>
                        <a14:foregroundMark x1="43000" y1="44800" x2="49350" y2="27650"/>
                        <a14:foregroundMark x1="49350" y1="27650" x2="86750" y2="6850"/>
                        <a14:foregroundMark x1="86750" y1="6850" x2="96250" y2="28550"/>
                        <a14:foregroundMark x1="96250" y1="28550" x2="67850" y2="67450"/>
                        <a14:foregroundMark x1="67850" y1="67450" x2="41700" y2="64700"/>
                        <a14:foregroundMark x1="41700" y1="64700" x2="64400" y2="28300"/>
                        <a14:foregroundMark x1="64400" y1="28300" x2="81800" y2="19300"/>
                        <a14:foregroundMark x1="81800" y1="19300" x2="81900" y2="19650"/>
                        <a14:foregroundMark x1="43050" y1="76700" x2="77300" y2="74000"/>
                        <a14:foregroundMark x1="77300" y1="74000" x2="92700" y2="74350"/>
                        <a14:backgroundMark x1="20450" y1="79750" x2="21100" y2="78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16" y="2248958"/>
            <a:ext cx="4041899" cy="4041899"/>
          </a:xfrm>
          <a:prstGeom prst="rect">
            <a:avLst/>
          </a:prstGeom>
        </p:spPr>
      </p:pic>
      <p:pic>
        <p:nvPicPr>
          <p:cNvPr id="2" name="vietnam danh bay cov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27353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49776" y="114298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8926" y="342493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</a:rPr>
              <a:t>d. </a:t>
            </a:r>
            <a:r>
              <a:rPr lang="en-US" sz="2400" b="1" i="1" dirty="0" err="1">
                <a:latin typeface="Times New Roman" pitchFamily="18" charset="0"/>
              </a:rPr>
              <a:t>Gọi</a:t>
            </a:r>
            <a:r>
              <a:rPr lang="en-US" sz="2400" b="1" i="1" dirty="0">
                <a:latin typeface="Times New Roman" pitchFamily="18" charset="0"/>
              </a:rPr>
              <a:t> M </a:t>
            </a:r>
            <a:r>
              <a:rPr lang="en-US" sz="2400" b="1" i="1" dirty="0" err="1">
                <a:latin typeface="Times New Roman" pitchFamily="18" charset="0"/>
              </a:rPr>
              <a:t>là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giao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điểm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</a:rPr>
              <a:t> AI </a:t>
            </a:r>
            <a:r>
              <a:rPr lang="en-US" sz="2400" b="1" i="1" dirty="0" err="1">
                <a:latin typeface="Times New Roman" pitchFamily="18" charset="0"/>
              </a:rPr>
              <a:t>và</a:t>
            </a:r>
            <a:r>
              <a:rPr lang="en-US" sz="2400" b="1" i="1" dirty="0">
                <a:latin typeface="Times New Roman" pitchFamily="18" charset="0"/>
              </a:rPr>
              <a:t> BC </a:t>
            </a:r>
            <a:r>
              <a:rPr lang="en-US" sz="2400" b="1" i="1" dirty="0" err="1">
                <a:latin typeface="Times New Roman" pitchFamily="18" charset="0"/>
              </a:rPr>
              <a:t>hãy</a:t>
            </a:r>
            <a:r>
              <a:rPr lang="en-US" sz="2400" b="1" i="1" dirty="0">
                <a:latin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</a:rPr>
              <a:t>chứng</a:t>
            </a:r>
            <a:r>
              <a:rPr lang="en-US" sz="2400" b="1" i="1" dirty="0">
                <a:latin typeface="Times New Roman" pitchFamily="18" charset="0"/>
              </a:rPr>
              <a:t> minh </a:t>
            </a:r>
            <a:endParaRPr lang="vi-VN" sz="2400" b="1" i="1" dirty="0" smtClean="0">
              <a:latin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</a:rPr>
              <a:t>AM      BC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84" y="1426108"/>
            <a:ext cx="31623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673549"/>
              </p:ext>
            </p:extLst>
          </p:nvPr>
        </p:nvGraphicFramePr>
        <p:xfrm>
          <a:off x="2366963" y="3371850"/>
          <a:ext cx="43211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3" name="Equation" r:id="rId5" imgW="2184120" imgH="253800" progId="Equation.DSMT4">
                  <p:embed/>
                </p:oleObj>
              </mc:Choice>
              <mc:Fallback>
                <p:oleObj name="Equation" r:id="rId5" imgW="2184120" imgH="253800" progId="Equation.DSMT4">
                  <p:embed/>
                  <p:pic>
                    <p:nvPicPr>
                      <p:cNvPr id="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3" y="3371850"/>
                        <a:ext cx="4321175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404648"/>
              </p:ext>
            </p:extLst>
          </p:nvPr>
        </p:nvGraphicFramePr>
        <p:xfrm>
          <a:off x="3700463" y="2325688"/>
          <a:ext cx="1725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4" name="Equation" r:id="rId7" imgW="736560" imgH="228600" progId="Equation.DSMT4">
                  <p:embed/>
                </p:oleObj>
              </mc:Choice>
              <mc:Fallback>
                <p:oleObj name="Equation" r:id="rId7" imgW="736560" imgH="228600" progId="Equation.DSMT4">
                  <p:embed/>
                  <p:pic>
                    <p:nvPicPr>
                      <p:cNvPr id="1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3" y="2325688"/>
                        <a:ext cx="1725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4354964" y="1905656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>
            <a:off x="4374014" y="2939118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4322229" y="3853518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17" name="Group 42"/>
          <p:cNvGrpSpPr>
            <a:grpSpLocks/>
          </p:cNvGrpSpPr>
          <p:nvPr/>
        </p:nvGrpSpPr>
        <p:grpSpPr bwMode="auto">
          <a:xfrm>
            <a:off x="3259589" y="4386922"/>
            <a:ext cx="2459037" cy="461963"/>
            <a:chOff x="915" y="2385"/>
            <a:chExt cx="1549" cy="291"/>
          </a:xfrm>
        </p:grpSpPr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1074" y="2385"/>
              <a:ext cx="13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sz="2400" dirty="0">
                  <a:latin typeface="Times New Roman" pitchFamily="18" charset="0"/>
                </a:rPr>
                <a:t>AM</a:t>
              </a:r>
              <a:r>
                <a:rPr lang="en-US" sz="2400" dirty="0" smtClean="0">
                  <a:latin typeface="Times New Roman" pitchFamily="18" charset="0"/>
                </a:rPr>
                <a:t>B </a:t>
              </a:r>
              <a:r>
                <a:rPr lang="vi-VN" sz="2400" dirty="0" smtClean="0">
                  <a:latin typeface="Times New Roman" pitchFamily="18" charset="0"/>
                </a:rPr>
                <a:t>=     </a:t>
              </a:r>
              <a:r>
                <a:rPr lang="vi-VN" sz="2400" dirty="0">
                  <a:latin typeface="Times New Roman" pitchFamily="18" charset="0"/>
                </a:rPr>
                <a:t>AM</a:t>
              </a:r>
              <a:r>
                <a:rPr lang="en-US" sz="2400" dirty="0">
                  <a:latin typeface="Times New Roman" pitchFamily="18" charset="0"/>
                </a:rPr>
                <a:t>C</a:t>
              </a:r>
            </a:p>
          </p:txBody>
        </p:sp>
        <p:graphicFrame>
          <p:nvGraphicFramePr>
            <p:cNvPr id="19" name="Object 24"/>
            <p:cNvGraphicFramePr>
              <a:graphicFrameLocks noChangeAspect="1"/>
            </p:cNvGraphicFramePr>
            <p:nvPr/>
          </p:nvGraphicFramePr>
          <p:xfrm>
            <a:off x="1752" y="2400"/>
            <a:ext cx="20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5" name="Equation" r:id="rId9" imgW="139680" imgH="164880" progId="Equation.DSMT4">
                    <p:embed/>
                  </p:oleObj>
                </mc:Choice>
                <mc:Fallback>
                  <p:oleObj name="Equation" r:id="rId9" imgW="139680" imgH="164880" progId="Equation.DSMT4">
                    <p:embed/>
                    <p:pic>
                      <p:nvPicPr>
                        <p:cNvPr id="19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2" y="2400"/>
                          <a:ext cx="20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7"/>
            <p:cNvGraphicFramePr>
              <a:graphicFrameLocks noChangeAspect="1"/>
            </p:cNvGraphicFramePr>
            <p:nvPr/>
          </p:nvGraphicFramePr>
          <p:xfrm>
            <a:off x="915" y="2415"/>
            <a:ext cx="203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6" name="Equation" r:id="rId11" imgW="139680" imgH="164880" progId="Equation.DSMT4">
                    <p:embed/>
                  </p:oleObj>
                </mc:Choice>
                <mc:Fallback>
                  <p:oleObj name="Equation" r:id="rId11" imgW="139680" imgH="164880" progId="Equation.DSMT4">
                    <p:embed/>
                    <p:pic>
                      <p:nvPicPr>
                        <p:cNvPr id="2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5" y="2415"/>
                          <a:ext cx="203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41"/>
          <p:cNvGrpSpPr>
            <a:grpSpLocks/>
          </p:cNvGrpSpPr>
          <p:nvPr/>
        </p:nvGrpSpPr>
        <p:grpSpPr bwMode="auto">
          <a:xfrm>
            <a:off x="3669164" y="1338918"/>
            <a:ext cx="2024062" cy="457200"/>
            <a:chOff x="1173" y="528"/>
            <a:chExt cx="1275" cy="288"/>
          </a:xfrm>
        </p:grpSpPr>
        <p:grpSp>
          <p:nvGrpSpPr>
            <p:cNvPr id="22" name="Group 16"/>
            <p:cNvGrpSpPr>
              <a:grpSpLocks/>
            </p:cNvGrpSpPr>
            <p:nvPr/>
          </p:nvGrpSpPr>
          <p:grpSpPr bwMode="auto">
            <a:xfrm>
              <a:off x="1173" y="528"/>
              <a:ext cx="1275" cy="288"/>
              <a:chOff x="-2739" y="62"/>
              <a:chExt cx="7734" cy="4147"/>
            </a:xfrm>
          </p:grpSpPr>
          <p:graphicFrame>
            <p:nvGraphicFramePr>
              <p:cNvPr id="24" name="Object 11"/>
              <p:cNvGraphicFramePr>
                <a:graphicFrameLocks noChangeAspect="1"/>
              </p:cNvGraphicFramePr>
              <p:nvPr/>
            </p:nvGraphicFramePr>
            <p:xfrm>
              <a:off x="927" y="336"/>
              <a:ext cx="230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917" name="Equation" r:id="rId12" imgW="152280" imgH="164880" progId="Equation.DSMT4">
                      <p:embed/>
                    </p:oleObj>
                  </mc:Choice>
                  <mc:Fallback>
                    <p:oleObj name="Equation" r:id="rId12" imgW="152280" imgH="164880" progId="Equation.DSMT4">
                      <p:embed/>
                      <p:pic>
                        <p:nvPicPr>
                          <p:cNvPr id="24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7" y="336"/>
                            <a:ext cx="230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Text Box 14"/>
              <p:cNvSpPr txBox="1">
                <a:spLocks noChangeArrowheads="1"/>
              </p:cNvSpPr>
              <p:nvPr/>
            </p:nvSpPr>
            <p:spPr bwMode="auto">
              <a:xfrm>
                <a:off x="-2739" y="62"/>
                <a:ext cx="7734" cy="4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>
                    <a:latin typeface="Times New Roman" pitchFamily="18" charset="0"/>
                  </a:rPr>
                  <a:t>AM     BC</a:t>
                </a:r>
              </a:p>
            </p:txBody>
          </p:sp>
        </p:grpSp>
        <p:graphicFrame>
          <p:nvGraphicFramePr>
            <p:cNvPr id="23" name="Object 36"/>
            <p:cNvGraphicFramePr>
              <a:graphicFrameLocks noChangeAspect="1"/>
            </p:cNvGraphicFramePr>
            <p:nvPr/>
          </p:nvGraphicFramePr>
          <p:xfrm>
            <a:off x="1578" y="576"/>
            <a:ext cx="28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8" name="Equation" r:id="rId14" imgW="152280" imgH="164880" progId="Equation.DSMT4">
                    <p:embed/>
                  </p:oleObj>
                </mc:Choice>
                <mc:Fallback>
                  <p:oleObj name="Equation" r:id="rId14" imgW="152280" imgH="164880" progId="Equation.DSMT4">
                    <p:embed/>
                    <p:pic>
                      <p:nvPicPr>
                        <p:cNvPr id="23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8" y="576"/>
                          <a:ext cx="28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2111826" y="1371594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  <a:latin typeface="Times New Roman" pitchFamily="18" charset="0"/>
              </a:rPr>
              <a:t>Gợi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2927" y="5179599"/>
                <a:ext cx="3325587" cy="1489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AB = AC (</a:t>
                </a:r>
                <a:r>
                  <a:rPr lang="en-US" sz="24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gt</a:t>
                </a:r>
                <a:r>
                  <a:rPr lang="en-US" sz="24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(cm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b)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AM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 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927" y="5179599"/>
                <a:ext cx="3325587" cy="1489382"/>
              </a:xfrm>
              <a:prstGeom prst="rect">
                <a:avLst/>
              </a:prstGeom>
              <a:blipFill>
                <a:blip r:embed="rId16"/>
                <a:stretch>
                  <a:fillRect l="-2747" t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utoShape 23"/>
          <p:cNvSpPr>
            <a:spLocks noChangeArrowheads="1"/>
          </p:cNvSpPr>
          <p:nvPr/>
        </p:nvSpPr>
        <p:spPr bwMode="auto">
          <a:xfrm>
            <a:off x="4363466" y="4740808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AutoShape 31"/>
          <p:cNvSpPr>
            <a:spLocks/>
          </p:cNvSpPr>
          <p:nvPr/>
        </p:nvSpPr>
        <p:spPr bwMode="auto">
          <a:xfrm>
            <a:off x="3017032" y="5410201"/>
            <a:ext cx="234559" cy="830997"/>
          </a:xfrm>
          <a:prstGeom prst="leftBrace">
            <a:avLst>
              <a:gd name="adj1" fmla="val 160417"/>
              <a:gd name="adj2" fmla="val 50000"/>
            </a:avLst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2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955411"/>
              </p:ext>
            </p:extLst>
          </p:nvPr>
        </p:nvGraphicFramePr>
        <p:xfrm>
          <a:off x="2413782" y="783312"/>
          <a:ext cx="457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9" name="Equation" r:id="rId17" imgW="152280" imgH="164880" progId="Equation.DSMT4">
                  <p:embed/>
                </p:oleObj>
              </mc:Choice>
              <mc:Fallback>
                <p:oleObj name="Equation" r:id="rId17" imgW="1522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782" y="783312"/>
                        <a:ext cx="457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4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  <p:bldP spid="15" grpId="0" animBg="1"/>
      <p:bldP spid="16" grpId="0" animBg="1"/>
      <p:bldP spid="26" grpId="0"/>
      <p:bldP spid="11" grpId="0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196152" y="222423"/>
            <a:ext cx="800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BÀI TẬP HÌNH TỔNG HỢP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57400" y="990601"/>
            <a:ext cx="8305800" cy="2694213"/>
            <a:chOff x="575624" y="1408113"/>
            <a:chExt cx="8139752" cy="2055435"/>
          </a:xfrm>
        </p:grpSpPr>
        <p:sp>
          <p:nvSpPr>
            <p:cNvPr id="45065" name="AutoShape 9"/>
            <p:cNvSpPr>
              <a:spLocks noChangeArrowheads="1"/>
            </p:cNvSpPr>
            <p:nvPr/>
          </p:nvSpPr>
          <p:spPr bwMode="auto">
            <a:xfrm>
              <a:off x="575624" y="1617663"/>
              <a:ext cx="8139752" cy="1845885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EC82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6" name="AutoShape 10"/>
            <p:cNvSpPr>
              <a:spLocks noChangeArrowheads="1"/>
            </p:cNvSpPr>
            <p:nvPr/>
          </p:nvSpPr>
          <p:spPr bwMode="gray">
            <a:xfrm>
              <a:off x="2925764" y="1408113"/>
              <a:ext cx="2908300" cy="34880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6600">
                    <a:gamma/>
                    <a:tint val="57647"/>
                    <a:invGamma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7" name="AutoShape 11"/>
            <p:cNvSpPr>
              <a:spLocks noChangeArrowheads="1"/>
            </p:cNvSpPr>
            <p:nvPr/>
          </p:nvSpPr>
          <p:spPr bwMode="auto">
            <a:xfrm flipH="1">
              <a:off x="5554664" y="1466247"/>
              <a:ext cx="111125" cy="211138"/>
            </a:xfrm>
            <a:prstGeom prst="octagon">
              <a:avLst>
                <a:gd name="adj" fmla="val 29287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8" name="AutoShape 12"/>
            <p:cNvSpPr>
              <a:spLocks noChangeArrowheads="1"/>
            </p:cNvSpPr>
            <p:nvPr/>
          </p:nvSpPr>
          <p:spPr bwMode="auto">
            <a:xfrm flipH="1">
              <a:off x="3084514" y="1466247"/>
              <a:ext cx="114300" cy="211138"/>
            </a:xfrm>
            <a:prstGeom prst="octagon">
              <a:avLst>
                <a:gd name="adj" fmla="val 29287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69" name="Text Box 13"/>
            <p:cNvSpPr txBox="1">
              <a:spLocks noChangeArrowheads="1"/>
            </p:cNvSpPr>
            <p:nvPr/>
          </p:nvSpPr>
          <p:spPr bwMode="gray">
            <a:xfrm>
              <a:off x="3709456" y="1408113"/>
              <a:ext cx="1365539" cy="35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rgbClr val="FFFFFF"/>
                  </a:solidFill>
                </a:rPr>
                <a:t>BÀI TẬP 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5624" y="1698781"/>
              <a:ext cx="8139752" cy="1761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Cho tam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ABC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A.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Kẻ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BE, CF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vuông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AC,AB</a:t>
              </a:r>
            </a:p>
            <a:p>
              <a:endPara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>
                <a:buAutoNum type="alphaLcParenR"/>
              </a:pP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Chứng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minh </a:t>
              </a:r>
            </a:p>
            <a:p>
              <a:pPr marL="457200" indent="-457200">
                <a:buAutoNum type="alphaLcParenR"/>
              </a:pP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I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giao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BE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CF. C/m tam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BIC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endParaRPr lang="en-US" sz="24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>
                <a:buAutoNum type="alphaLcParenR"/>
              </a:pP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M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BC. C/m A, I, M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r>
                <a:rPr lang="en-US" sz="24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       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II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quận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Đông</a:t>
              </a:r>
              <a:r>
                <a:rPr lang="en-US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57400" y="3735858"/>
            <a:ext cx="8139752" cy="2969742"/>
            <a:chOff x="733424" y="3505200"/>
            <a:chExt cx="7772400" cy="2114264"/>
          </a:xfrm>
        </p:grpSpPr>
        <p:sp>
          <p:nvSpPr>
            <p:cNvPr id="45073" name="AutoShape 17"/>
            <p:cNvSpPr>
              <a:spLocks noChangeArrowheads="1"/>
            </p:cNvSpPr>
            <p:nvPr/>
          </p:nvSpPr>
          <p:spPr bwMode="auto">
            <a:xfrm>
              <a:off x="733424" y="3751263"/>
              <a:ext cx="7772400" cy="1868201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4" name="AutoShape 18"/>
            <p:cNvSpPr>
              <a:spLocks noChangeArrowheads="1"/>
            </p:cNvSpPr>
            <p:nvPr/>
          </p:nvSpPr>
          <p:spPr bwMode="gray">
            <a:xfrm>
              <a:off x="3106738" y="3527425"/>
              <a:ext cx="2970213" cy="30956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5" name="AutoShape 19"/>
            <p:cNvSpPr>
              <a:spLocks noChangeArrowheads="1"/>
            </p:cNvSpPr>
            <p:nvPr/>
          </p:nvSpPr>
          <p:spPr bwMode="auto">
            <a:xfrm flipH="1">
              <a:off x="5778500" y="3561658"/>
              <a:ext cx="115888" cy="211138"/>
            </a:xfrm>
            <a:prstGeom prst="octagon">
              <a:avLst>
                <a:gd name="adj" fmla="val 29287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6" name="AutoShape 20"/>
            <p:cNvSpPr>
              <a:spLocks noChangeArrowheads="1"/>
            </p:cNvSpPr>
            <p:nvPr/>
          </p:nvSpPr>
          <p:spPr bwMode="auto">
            <a:xfrm flipH="1">
              <a:off x="3243263" y="3561658"/>
              <a:ext cx="114300" cy="211138"/>
            </a:xfrm>
            <a:prstGeom prst="octagon">
              <a:avLst>
                <a:gd name="adj" fmla="val 29287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7" name="Text Box 21"/>
            <p:cNvSpPr txBox="1">
              <a:spLocks noChangeArrowheads="1"/>
            </p:cNvSpPr>
            <p:nvPr/>
          </p:nvSpPr>
          <p:spPr bwMode="gray">
            <a:xfrm>
              <a:off x="3352800" y="3505200"/>
              <a:ext cx="2438400" cy="328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chemeClr val="bg1"/>
                  </a:solidFill>
                </a:rPr>
                <a:t>BÀI TẬP 2</a:t>
              </a:r>
            </a:p>
          </p:txBody>
        </p:sp>
      </p:grp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168291"/>
              </p:ext>
            </p:extLst>
          </p:nvPr>
        </p:nvGraphicFramePr>
        <p:xfrm>
          <a:off x="2362201" y="1752601"/>
          <a:ext cx="1823985" cy="407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" name="Equation" r:id="rId3" imgW="1155700" imgH="254000" progId="Equation.DSMT4">
                  <p:embed/>
                </p:oleObj>
              </mc:Choice>
              <mc:Fallback>
                <p:oleObj name="Equation" r:id="rId3" imgW="1155700" imgH="25400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1752601"/>
                        <a:ext cx="1823985" cy="4070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303435"/>
              </p:ext>
            </p:extLst>
          </p:nvPr>
        </p:nvGraphicFramePr>
        <p:xfrm>
          <a:off x="4477732" y="2178524"/>
          <a:ext cx="2229927" cy="325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" name="Equation" r:id="rId5" imgW="977476" imgH="177723" progId="Equation.DSMT4">
                  <p:embed/>
                </p:oleObj>
              </mc:Choice>
              <mc:Fallback>
                <p:oleObj name="Equation" r:id="rId5" imgW="977476" imgH="177723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7732" y="2178524"/>
                        <a:ext cx="2229927" cy="325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2196152" y="4084243"/>
            <a:ext cx="8001000" cy="341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Cho tam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giác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ABC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tại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A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có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AC = 2AB.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Lấy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D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là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trung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điểm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của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AC.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Trên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tia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đối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của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tia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AC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lấy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điểm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H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sao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cho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AH = AD.</a:t>
            </a:r>
          </a:p>
          <a:p>
            <a:pPr algn="just">
              <a:lnSpc>
                <a:spcPct val="130000"/>
              </a:lnSpc>
              <a:tabLst>
                <a:tab pos="457200" algn="l"/>
                <a:tab pos="2286000" algn="l"/>
                <a:tab pos="3886200" algn="l"/>
                <a:tab pos="51435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a)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Chứng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 minh tam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 DBH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cân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b="1" dirty="0">
              <a:solidFill>
                <a:srgbClr val="003399"/>
              </a:solidFill>
              <a:ea typeface="Calibri"/>
              <a:cs typeface="Times New Roman"/>
            </a:endParaRPr>
          </a:p>
          <a:p>
            <a:pPr algn="just">
              <a:lnSpc>
                <a:spcPct val="130000"/>
              </a:lnSpc>
              <a:tabLst>
                <a:tab pos="457200" algn="l"/>
                <a:tab pos="2286000" algn="l"/>
                <a:tab pos="3886200" algn="l"/>
                <a:tab pos="51435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b)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 AD = 5cm.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 BC.</a:t>
            </a:r>
          </a:p>
          <a:p>
            <a:pPr algn="just">
              <a:lnSpc>
                <a:spcPct val="130000"/>
              </a:lnSpc>
              <a:tabLst>
                <a:tab pos="457200" algn="l"/>
                <a:tab pos="2286000" algn="l"/>
                <a:tab pos="3886200" algn="l"/>
                <a:tab pos="5143500" algn="l"/>
              </a:tabLst>
            </a:pP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c) C/m AD = HE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tam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giác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BEC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là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tam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giác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vuông</a:t>
            </a:r>
            <a:r>
              <a:rPr lang="en-US" sz="2400" b="1" dirty="0">
                <a:solidFill>
                  <a:srgbClr val="003399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>
                <a:solidFill>
                  <a:srgbClr val="003399"/>
                </a:solidFill>
                <a:latin typeface="Times New Roman"/>
                <a:ea typeface="Calibri"/>
              </a:rPr>
              <a:t>cân</a:t>
            </a:r>
            <a:r>
              <a:rPr lang="en-US" sz="2400" dirty="0">
                <a:latin typeface="Times New Roman"/>
                <a:ea typeface="Calibri"/>
              </a:rPr>
              <a:t>.</a:t>
            </a:r>
            <a:endParaRPr lang="en-US" sz="2400" dirty="0">
              <a:ea typeface="Calibri"/>
              <a:cs typeface="Times New Roman"/>
            </a:endParaRPr>
          </a:p>
          <a:p>
            <a:pPr algn="just">
              <a:lnSpc>
                <a:spcPct val="130000"/>
              </a:lnSpc>
              <a:tabLst>
                <a:tab pos="457200" algn="l"/>
                <a:tab pos="2286000" algn="l"/>
                <a:tab pos="3886200" algn="l"/>
                <a:tab pos="5143500" algn="l"/>
              </a:tabLst>
            </a:pPr>
            <a:endParaRPr lang="en-US" sz="2000" dirty="0">
              <a:ea typeface="Calibri"/>
              <a:cs typeface="Times New Roman"/>
            </a:endParaRPr>
          </a:p>
          <a:p>
            <a:endParaRPr lang="en-US" sz="2400" dirty="0"/>
          </a:p>
        </p:txBody>
      </p:sp>
      <p:pic>
        <p:nvPicPr>
          <p:cNvPr id="21" name="图片 2">
            <a:extLst>
              <a:ext uri="{FF2B5EF4-FFF2-40B4-BE49-F238E27FC236}">
                <a16:creationId xmlns:a16="http://schemas.microsoft.com/office/drawing/2014/main" xmlns="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9375206" y="1"/>
            <a:ext cx="2816794" cy="1991360"/>
          </a:xfrm>
          <a:prstGeom prst="rect">
            <a:avLst/>
          </a:prstGeom>
        </p:spPr>
      </p:pic>
      <p:pic>
        <p:nvPicPr>
          <p:cNvPr id="2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81" y="521970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68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057" y="1390610"/>
            <a:ext cx="5045242" cy="5045242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b="15471"/>
          <a:stretch/>
        </p:blipFill>
        <p:spPr>
          <a:xfrm>
            <a:off x="2426248" y="-38501"/>
            <a:ext cx="9545053" cy="66435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49057" y="2690251"/>
            <a:ext cx="6282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ỨNG DỤNG TAM GIÁC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TRONG THỰC TẾ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13527" y="438150"/>
            <a:ext cx="859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 DẪN VÀ GIAO BÀI TẬP VỀ NHÀ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4182" y="1259257"/>
            <a:ext cx="10788073" cy="3789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u="sng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u="sng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67,68</a:t>
            </a:r>
            <a:r>
              <a:rPr lang="en-US" sz="2400" b="1" u="sng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Tr140,141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ôn lại phần lý thuyết và hoàn thành câu trả lời đúng và các tính chất.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u="sng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u="sng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</a:t>
            </a:r>
            <a:r>
              <a:rPr lang="en-US" sz="2400" b="1" u="sng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Tr14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Vẽ hình và ghi GT – KL, vận dụng các cách chứng minh cạnh bằng nhau.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u="sng" err="1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u="sng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71</a:t>
            </a:r>
            <a:r>
              <a:rPr lang="en-US" sz="2400" b="1" u="sng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Tr14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tam </a:t>
            </a:r>
            <a:r>
              <a:rPr lang="en-US" sz="24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giấy ô vuông.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BTVN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 trong SGK 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(Tr140,141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+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học chương II </a:t>
            </a:r>
            <a:r>
              <a:rPr lang="en-US" sz="24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18155" y="4866640"/>
            <a:ext cx="6146165" cy="2034540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7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32E53F2-2AD1-49FE-BA27-D4728F122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804">
            <a:off x="890182" y="558842"/>
            <a:ext cx="10817686" cy="55430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AD7078-B068-401B-AF38-30D9ADACA5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9" r="42500"/>
          <a:stretch/>
        </p:blipFill>
        <p:spPr>
          <a:xfrm>
            <a:off x="163629" y="3689004"/>
            <a:ext cx="8712266" cy="30775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70396" y="1934678"/>
            <a:ext cx="78786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ƠN THẦY CÔ VÀ CÁC CON HỌC SINH!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 THẦY CÔ LUÔN MẠNH KHỎE!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 CÁC CON CHĂM NGOAN, HỌC GIỎI!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15B1B64-C0F5-461D-BD1D-5BB7CFD1C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2739" r="60089" b="46992"/>
          <a:stretch/>
        </p:blipFill>
        <p:spPr>
          <a:xfrm>
            <a:off x="0" y="5065547"/>
            <a:ext cx="2172010" cy="2009633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EF8B4473-5AF6-41F6-B923-3A8428DAC5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9347285" y="0"/>
            <a:ext cx="2652214" cy="1875009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EF8B4473-5AF6-41F6-B923-3A8428DAC5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6253321" y="-674"/>
            <a:ext cx="2652214" cy="1875009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xmlns="" id="{EF8B4473-5AF6-41F6-B923-3A8428DAC5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3193655" y="29497"/>
            <a:ext cx="2652214" cy="1875009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EF8B4473-5AF6-41F6-B923-3A8428DAC5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1583" r="10938" b="47493"/>
          <a:stretch/>
        </p:blipFill>
        <p:spPr>
          <a:xfrm>
            <a:off x="272604" y="-674"/>
            <a:ext cx="2652214" cy="1875009"/>
          </a:xfrm>
          <a:prstGeom prst="rect">
            <a:avLst/>
          </a:prstGeom>
        </p:spPr>
      </p:pic>
      <p:pic>
        <p:nvPicPr>
          <p:cNvPr id="11" name="图片 19" descr="5c0707e4d83e845cf67947f493351bf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730" y="3930650"/>
            <a:ext cx="565023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915" y="756229"/>
            <a:ext cx="11985521" cy="6225225"/>
            <a:chOff x="1151241" y="1381002"/>
            <a:chExt cx="7656451" cy="3392310"/>
          </a:xfrm>
        </p:grpSpPr>
        <p:sp>
          <p:nvSpPr>
            <p:cNvPr id="8" name="Freeform 11"/>
            <p:cNvSpPr>
              <a:spLocks/>
            </p:cNvSpPr>
            <p:nvPr/>
          </p:nvSpPr>
          <p:spPr bwMode="gray">
            <a:xfrm>
              <a:off x="1151241" y="3703940"/>
              <a:ext cx="1872015" cy="1069372"/>
            </a:xfrm>
            <a:custGeom>
              <a:avLst/>
              <a:gdLst>
                <a:gd name="T0" fmla="*/ 88 w 1104"/>
                <a:gd name="T1" fmla="*/ 1160 h 1256"/>
                <a:gd name="T2" fmla="*/ 88 w 1104"/>
                <a:gd name="T3" fmla="*/ 0 h 1256"/>
                <a:gd name="T4" fmla="*/ 0 w 1104"/>
                <a:gd name="T5" fmla="*/ 0 h 1256"/>
                <a:gd name="T6" fmla="*/ 0 w 1104"/>
                <a:gd name="T7" fmla="*/ 1256 h 1256"/>
                <a:gd name="T8" fmla="*/ 1104 w 1104"/>
                <a:gd name="T9" fmla="*/ 1256 h 1256"/>
                <a:gd name="T10" fmla="*/ 1104 w 1104"/>
                <a:gd name="T11" fmla="*/ 1160 h 1256"/>
                <a:gd name="T12" fmla="*/ 88 w 1104"/>
                <a:gd name="T13" fmla="*/ 116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4" h="1256">
                  <a:moveTo>
                    <a:pt x="88" y="1160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1256"/>
                  </a:lnTo>
                  <a:lnTo>
                    <a:pt x="1104" y="1256"/>
                  </a:lnTo>
                  <a:lnTo>
                    <a:pt x="1104" y="1160"/>
                  </a:lnTo>
                  <a:lnTo>
                    <a:pt x="88" y="116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chemeClr val="hlink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gray">
            <a:xfrm rot="10800000">
              <a:off x="6902693" y="1381002"/>
              <a:ext cx="1904999" cy="1069371"/>
            </a:xfrm>
            <a:custGeom>
              <a:avLst/>
              <a:gdLst>
                <a:gd name="T0" fmla="*/ 88 w 1104"/>
                <a:gd name="T1" fmla="*/ 1160 h 1256"/>
                <a:gd name="T2" fmla="*/ 88 w 1104"/>
                <a:gd name="T3" fmla="*/ 0 h 1256"/>
                <a:gd name="T4" fmla="*/ 0 w 1104"/>
                <a:gd name="T5" fmla="*/ 0 h 1256"/>
                <a:gd name="T6" fmla="*/ 0 w 1104"/>
                <a:gd name="T7" fmla="*/ 1256 h 1256"/>
                <a:gd name="T8" fmla="*/ 1104 w 1104"/>
                <a:gd name="T9" fmla="*/ 1256 h 1256"/>
                <a:gd name="T10" fmla="*/ 1104 w 1104"/>
                <a:gd name="T11" fmla="*/ 1160 h 1256"/>
                <a:gd name="T12" fmla="*/ 88 w 1104"/>
                <a:gd name="T13" fmla="*/ 1160 h 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4" h="1256">
                  <a:moveTo>
                    <a:pt x="88" y="1160"/>
                  </a:moveTo>
                  <a:lnTo>
                    <a:pt x="88" y="0"/>
                  </a:lnTo>
                  <a:lnTo>
                    <a:pt x="0" y="0"/>
                  </a:lnTo>
                  <a:lnTo>
                    <a:pt x="0" y="1256"/>
                  </a:lnTo>
                  <a:lnTo>
                    <a:pt x="1104" y="1256"/>
                  </a:lnTo>
                  <a:lnTo>
                    <a:pt x="1104" y="1160"/>
                  </a:lnTo>
                  <a:lnTo>
                    <a:pt x="88" y="1160"/>
                  </a:lnTo>
                  <a:close/>
                </a:path>
              </a:pathLst>
            </a:custGeom>
            <a:solidFill>
              <a:srgbClr val="FF9933">
                <a:alpha val="81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chemeClr val="hlink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gray">
            <a:xfrm>
              <a:off x="1356885" y="1513549"/>
              <a:ext cx="7228313" cy="308950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81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just"/>
              <a:endParaRPr lang="en-US" sz="2400"/>
            </a:p>
          </p:txBody>
        </p:sp>
      </p:grpSp>
      <p:pic>
        <p:nvPicPr>
          <p:cNvPr id="1027" name="Picture 3" descr="D:\G.A PP + VIOLET (ĐÃ SOẠN)\CHUYÊN ĐỀ HÌNH CHỮ NHẬT\ẢNH CHO C ĐỀ\nhom-nguyen-tac-1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59" y="5544126"/>
            <a:ext cx="2025813" cy="1465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91559" y="1401520"/>
            <a:ext cx="100402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virut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Corona.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 Chúng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qua.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điểm thưởng từ cô giáo.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Duong-Den-Vinh-Quang-Buc-Tuo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76449" y="6478772"/>
            <a:ext cx="380471" cy="3804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2BC106E-10C2-4AA2-873C-130C3306937B}"/>
              </a:ext>
            </a:extLst>
          </p:cNvPr>
          <p:cNvSpPr/>
          <p:nvPr/>
        </p:nvSpPr>
        <p:spPr>
          <a:xfrm>
            <a:off x="1634545" y="-8780"/>
            <a:ext cx="8062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CÙNG 7A1 </a:t>
            </a:r>
            <a:r>
              <a:rPr lang="en-US" sz="4800" b="1" cap="none" spc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ĐÁNH BAY COVID19</a:t>
            </a:r>
            <a:endParaRPr lang="en-US" sz="48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93" y="5367985"/>
            <a:ext cx="1097705" cy="10977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39" y="5174622"/>
            <a:ext cx="1196702" cy="11967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97" y="4601497"/>
            <a:ext cx="2256502" cy="22565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49" y="985032"/>
            <a:ext cx="1480844" cy="832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5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E5ADFC9-F7CA-42A6-9BC1-46A0FEFC2E2E}"/>
              </a:ext>
            </a:extLst>
          </p:cNvPr>
          <p:cNvSpPr/>
          <p:nvPr/>
        </p:nvSpPr>
        <p:spPr>
          <a:xfrm>
            <a:off x="4787642" y="3400062"/>
            <a:ext cx="1685737" cy="366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29F5C0-F342-4ED2-8216-0879194E0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926" y="153547"/>
            <a:ext cx="7203896" cy="2552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文本框 13">
            <a:extLst>
              <a:ext uri="{FF2B5EF4-FFF2-40B4-BE49-F238E27FC236}">
                <a16:creationId xmlns:a16="http://schemas.microsoft.com/office/drawing/2014/main" xmlns="" id="{4BED824D-C965-4CE3-A083-0E714A6C42B5}"/>
              </a:ext>
            </a:extLst>
          </p:cNvPr>
          <p:cNvSpPr txBox="1"/>
          <p:nvPr/>
        </p:nvSpPr>
        <p:spPr>
          <a:xfrm>
            <a:off x="2460931" y="203092"/>
            <a:ext cx="997120" cy="65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50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01</a:t>
            </a:r>
            <a:endParaRPr lang="zh-CN" altLang="en-US" sz="5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2E5D7B5-DC60-49AD-8D12-2C569B7E086D}"/>
              </a:ext>
            </a:extLst>
          </p:cNvPr>
          <p:cNvSpPr/>
          <p:nvPr/>
        </p:nvSpPr>
        <p:spPr>
          <a:xfrm>
            <a:off x="3328140" y="141121"/>
            <a:ext cx="5625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altLang="zh-CN" sz="2800" smtClean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Hai tam giác bằng nhau theo TH nào?</a:t>
            </a:r>
            <a:endParaRPr lang="zh-CN" altLang="en-US" sz="2800" dirty="0"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944B4A-F2DA-4896-9AF3-8879B6AD6F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27" y="138376"/>
            <a:ext cx="2749947" cy="2617016"/>
          </a:xfrm>
          <a:prstGeom prst="rect">
            <a:avLst/>
          </a:prstGeom>
        </p:spPr>
      </p:pic>
      <p:grpSp>
        <p:nvGrpSpPr>
          <p:cNvPr id="13" name="Clock hand spin">
            <a:extLst>
              <a:ext uri="{FF2B5EF4-FFF2-40B4-BE49-F238E27FC236}">
                <a16:creationId xmlns:a16="http://schemas.microsoft.com/office/drawing/2014/main" xmlns="" id="{F88456CA-AABE-4F1A-A307-E3F84DC0FF71}"/>
              </a:ext>
            </a:extLst>
          </p:cNvPr>
          <p:cNvGrpSpPr/>
          <p:nvPr/>
        </p:nvGrpSpPr>
        <p:grpSpPr>
          <a:xfrm rot="1786145">
            <a:off x="10564994" y="908186"/>
            <a:ext cx="1110009" cy="1132195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xmlns="" id="{C2F84290-2B55-49F9-9FE2-4F1ED798F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xmlns="" id="{031A1B9E-06B2-499A-8816-08755F72F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xmlns="" id="{2BA614CB-DBD4-4380-8C75-EC3D327F7F6D}"/>
              </a:ext>
            </a:extLst>
          </p:cNvPr>
          <p:cNvGrpSpPr/>
          <p:nvPr/>
        </p:nvGrpSpPr>
        <p:grpSpPr>
          <a:xfrm>
            <a:off x="10348519" y="2730140"/>
            <a:ext cx="1534313" cy="564658"/>
            <a:chOff x="4284637" y="-304827"/>
            <a:chExt cx="2669678" cy="697560"/>
          </a:xfrm>
        </p:grpSpPr>
        <p:sp>
          <p:nvSpPr>
            <p:cNvPr id="18" name="Rounded Rectangle 233">
              <a:extLst>
                <a:ext uri="{FF2B5EF4-FFF2-40B4-BE49-F238E27FC236}">
                  <a16:creationId xmlns:a16="http://schemas.microsoft.com/office/drawing/2014/main" xmlns="" id="{5FB12D7F-57DA-47E6-A1D5-D747AC80A6C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234">
              <a:extLst>
                <a:ext uri="{FF2B5EF4-FFF2-40B4-BE49-F238E27FC236}">
                  <a16:creationId xmlns:a16="http://schemas.microsoft.com/office/drawing/2014/main" xmlns="" id="{305AE675-F155-41FA-B285-8EB5EF98B9BA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 descr="Quốc kỳ Việt Nam – Wikipedia tiếng Việt">
            <a:extLst>
              <a:ext uri="{FF2B5EF4-FFF2-40B4-BE49-F238E27FC236}">
                <a16:creationId xmlns:a16="http://schemas.microsoft.com/office/drawing/2014/main" xmlns="" id="{F2D79CC1-B5D1-437F-8598-4F0BA51D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14" y="31985"/>
            <a:ext cx="826506" cy="550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6504" y="4112530"/>
            <a:ext cx="6647142" cy="2725806"/>
            <a:chOff x="2566504" y="4112530"/>
            <a:chExt cx="6647142" cy="2725806"/>
          </a:xfrm>
        </p:grpSpPr>
        <p:grpSp>
          <p:nvGrpSpPr>
            <p:cNvPr id="4" name="Group 3"/>
            <p:cNvGrpSpPr/>
            <p:nvPr/>
          </p:nvGrpSpPr>
          <p:grpSpPr>
            <a:xfrm>
              <a:off x="2566504" y="4112530"/>
              <a:ext cx="6647142" cy="2725806"/>
              <a:chOff x="2527173" y="4063280"/>
              <a:chExt cx="6647142" cy="272580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527173" y="4063280"/>
                <a:ext cx="6647142" cy="2725806"/>
                <a:chOff x="2527173" y="4063280"/>
                <a:chExt cx="6647142" cy="2725806"/>
              </a:xfrm>
            </p:grpSpPr>
            <p:pic>
              <p:nvPicPr>
                <p:cNvPr id="9" name="Picture 8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xmlns="" id="{B6B2E7C8-E62E-4686-A4EF-96FECDADA1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02353" y="4063280"/>
                  <a:ext cx="5531368" cy="2725806"/>
                </a:xfrm>
                <a:prstGeom prst="rect">
                  <a:avLst/>
                </a:prstGeom>
              </p:spPr>
            </p:pic>
            <p:sp>
              <p:nvSpPr>
                <p:cNvPr id="58" name="文本框 13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xmlns="" id="{E80A9187-03D9-4A86-A7E3-6659D0B1F611}"/>
                    </a:ext>
                  </a:extLst>
                </p:cNvPr>
                <p:cNvSpPr txBox="1"/>
                <p:nvPr/>
              </p:nvSpPr>
              <p:spPr>
                <a:xfrm>
                  <a:off x="2527173" y="4232062"/>
                  <a:ext cx="6647142" cy="646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US" altLang="zh-CN" sz="5000" dirty="0" err="1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Arial Unicode MS" panose="020B0604020202020204" pitchFamily="34" charset="-122"/>
                      <a:cs typeface="Times New Roman" panose="02020603050405020304" pitchFamily="18" charset="0"/>
                    </a:rPr>
                    <a:t>Đáp</a:t>
                  </a:r>
                  <a:r>
                    <a:rPr lang="en-US" altLang="zh-CN" sz="5000" dirty="0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Arial Unicode MS" panose="020B0604020202020204" pitchFamily="34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5000" dirty="0" err="1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Arial Unicode MS" panose="020B0604020202020204" pitchFamily="34" charset="-122"/>
                      <a:cs typeface="Times New Roman" panose="02020603050405020304" pitchFamily="18" charset="0"/>
                    </a:rPr>
                    <a:t>án</a:t>
                  </a:r>
                  <a:r>
                    <a:rPr lang="en-US" altLang="zh-CN" sz="5000" dirty="0" smtClean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Arial Unicode MS" panose="020B0604020202020204" pitchFamily="34" charset="-122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32E5D7B5-DC60-49AD-8D12-2C569B7E086D}"/>
                    </a:ext>
                  </a:extLst>
                </p:cNvPr>
                <p:cNvSpPr/>
                <p:nvPr/>
              </p:nvSpPr>
              <p:spPr>
                <a:xfrm>
                  <a:off x="4346435" y="4916022"/>
                  <a:ext cx="4610493" cy="9541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:r>
                    <a:rPr lang="vi-VN" altLang="zh-CN" sz="2800" smtClean="0">
                      <a:latin typeface="Times New Roman" panose="02020603050405020304" pitchFamily="18" charset="0"/>
                      <a:ea typeface="Arial Unicode MS" panose="020B0604020202020204" pitchFamily="34" charset="-122"/>
                      <a:cs typeface="Times New Roman" panose="02020603050405020304" pitchFamily="18" charset="0"/>
                    </a:rPr>
                    <a:t>2 tam giác bằng nhau theo TH</a:t>
                  </a:r>
                  <a:r>
                    <a:rPr lang="en-US" altLang="zh-CN" sz="2800" smtClean="0">
                      <a:latin typeface="Times New Roman" panose="02020603050405020304" pitchFamily="18" charset="0"/>
                      <a:ea typeface="Arial Unicode MS" panose="020B0604020202020204" pitchFamily="34" charset="-122"/>
                      <a:cs typeface="Times New Roman" panose="02020603050405020304" pitchFamily="18" charset="0"/>
                    </a:rPr>
                    <a:t> </a:t>
                  </a:r>
                  <a:endParaRPr lang="vi-VN" altLang="zh-CN" sz="280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endParaRPr>
                </a:p>
                <a:p>
                  <a:pPr lvl="0">
                    <a:defRPr/>
                  </a:pPr>
                  <a:r>
                    <a:rPr lang="vi-VN" altLang="zh-CN" sz="2800" smtClean="0">
                      <a:latin typeface="Times New Roman" panose="02020603050405020304" pitchFamily="18" charset="0"/>
                      <a:ea typeface="Arial Unicode MS" panose="020B0604020202020204" pitchFamily="34" charset="-122"/>
                      <a:cs typeface="Times New Roman" panose="02020603050405020304" pitchFamily="18" charset="0"/>
                    </a:rPr>
                    <a:t>cạnh huyền – cạnh góc vuông</a:t>
                  </a:r>
                  <a:endParaRPr lang="en-US" altLang="zh-CN" sz="2800" dirty="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03495BD8-7FF4-4423-9D41-39E683541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0316" y="5426183"/>
                <a:ext cx="1283970" cy="1283970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3706ED04-EC08-4B98-B859-A72247965AFE}"/>
                </a:ext>
              </a:extLst>
            </p:cNvPr>
            <p:cNvCxnSpPr>
              <a:cxnSpLocks/>
            </p:cNvCxnSpPr>
            <p:nvPr/>
          </p:nvCxnSpPr>
          <p:spPr>
            <a:xfrm>
              <a:off x="3536786" y="5788720"/>
              <a:ext cx="949691" cy="74986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A739C69C-3A8A-47A0-AF96-223AE9108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400" y="5795528"/>
              <a:ext cx="821957" cy="78346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849496" y="680393"/>
            <a:ext cx="2786540" cy="1732533"/>
            <a:chOff x="5835650" y="2057400"/>
            <a:chExt cx="3200400" cy="2195513"/>
          </a:xfrm>
        </p:grpSpPr>
        <p:grpSp>
          <p:nvGrpSpPr>
            <p:cNvPr id="27" name="Group 6"/>
            <p:cNvGrpSpPr>
              <a:grpSpLocks/>
            </p:cNvGrpSpPr>
            <p:nvPr/>
          </p:nvGrpSpPr>
          <p:grpSpPr bwMode="auto">
            <a:xfrm>
              <a:off x="5835650" y="2057400"/>
              <a:ext cx="1447800" cy="2195513"/>
              <a:chOff x="3120" y="1872"/>
              <a:chExt cx="912" cy="1383"/>
            </a:xfrm>
          </p:grpSpPr>
          <p:grpSp>
            <p:nvGrpSpPr>
              <p:cNvPr id="38" name="Group 7"/>
              <p:cNvGrpSpPr>
                <a:grpSpLocks/>
              </p:cNvGrpSpPr>
              <p:nvPr/>
            </p:nvGrpSpPr>
            <p:grpSpPr bwMode="auto">
              <a:xfrm>
                <a:off x="3120" y="1872"/>
                <a:ext cx="912" cy="1383"/>
                <a:chOff x="432" y="2112"/>
                <a:chExt cx="912" cy="1383"/>
              </a:xfrm>
            </p:grpSpPr>
            <p:sp>
              <p:nvSpPr>
                <p:cNvPr id="42" name="AutoShape 8"/>
                <p:cNvSpPr>
                  <a:spLocks noChangeArrowheads="1"/>
                </p:cNvSpPr>
                <p:nvPr/>
              </p:nvSpPr>
              <p:spPr bwMode="auto">
                <a:xfrm>
                  <a:off x="624" y="2352"/>
                  <a:ext cx="528" cy="1008"/>
                </a:xfrm>
                <a:prstGeom prst="rtTriangle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3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4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  <p:sp>
              <p:nvSpPr>
                <p:cNvPr id="4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28" y="2112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46" name="Rectangle 12"/>
                <p:cNvSpPr>
                  <a:spLocks noChangeArrowheads="1"/>
                </p:cNvSpPr>
                <p:nvPr/>
              </p:nvSpPr>
              <p:spPr bwMode="auto">
                <a:xfrm>
                  <a:off x="624" y="3264"/>
                  <a:ext cx="96" cy="96"/>
                </a:xfrm>
                <a:prstGeom prst="rect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9" name="Line 13"/>
              <p:cNvSpPr>
                <a:spLocks noChangeShapeType="1"/>
              </p:cNvSpPr>
              <p:nvPr/>
            </p:nvSpPr>
            <p:spPr bwMode="auto">
              <a:xfrm flipH="1">
                <a:off x="3552" y="2640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Line 14"/>
              <p:cNvSpPr>
                <a:spLocks noChangeShapeType="1"/>
              </p:cNvSpPr>
              <p:nvPr/>
            </p:nvSpPr>
            <p:spPr bwMode="auto">
              <a:xfrm>
                <a:off x="3552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Line 15"/>
              <p:cNvSpPr>
                <a:spLocks noChangeShapeType="1"/>
              </p:cNvSpPr>
              <p:nvPr/>
            </p:nvSpPr>
            <p:spPr bwMode="auto">
              <a:xfrm flipH="1">
                <a:off x="3600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8" name="Group 16"/>
            <p:cNvGrpSpPr>
              <a:grpSpLocks/>
            </p:cNvGrpSpPr>
            <p:nvPr/>
          </p:nvGrpSpPr>
          <p:grpSpPr bwMode="auto">
            <a:xfrm>
              <a:off x="7588250" y="2057400"/>
              <a:ext cx="1447800" cy="2195513"/>
              <a:chOff x="3120" y="1872"/>
              <a:chExt cx="912" cy="1383"/>
            </a:xfrm>
          </p:grpSpPr>
          <p:grpSp>
            <p:nvGrpSpPr>
              <p:cNvPr id="29" name="Group 17"/>
              <p:cNvGrpSpPr>
                <a:grpSpLocks/>
              </p:cNvGrpSpPr>
              <p:nvPr/>
            </p:nvGrpSpPr>
            <p:grpSpPr bwMode="auto">
              <a:xfrm>
                <a:off x="3120" y="1872"/>
                <a:ext cx="912" cy="1383"/>
                <a:chOff x="432" y="2112"/>
                <a:chExt cx="912" cy="1383"/>
              </a:xfrm>
            </p:grpSpPr>
            <p:sp>
              <p:nvSpPr>
                <p:cNvPr id="33" name="AutoShape 18"/>
                <p:cNvSpPr>
                  <a:spLocks noChangeArrowheads="1"/>
                </p:cNvSpPr>
                <p:nvPr/>
              </p:nvSpPr>
              <p:spPr bwMode="auto">
                <a:xfrm>
                  <a:off x="624" y="2353"/>
                  <a:ext cx="528" cy="1008"/>
                </a:xfrm>
                <a:prstGeom prst="rtTriangle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3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D</a:t>
                  </a:r>
                </a:p>
              </p:txBody>
            </p:sp>
            <p:sp>
              <p:nvSpPr>
                <p:cNvPr id="35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152" y="3264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</a:p>
              </p:txBody>
            </p:sp>
            <p:sp>
              <p:nvSpPr>
                <p:cNvPr id="3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28" y="2112"/>
                  <a:ext cx="19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>
                      <a:solidFill>
                        <a:srgbClr val="FF3399"/>
                      </a:solidFill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</a:p>
              </p:txBody>
            </p:sp>
            <p:sp>
              <p:nvSpPr>
                <p:cNvPr id="37" name="Rectangle 22"/>
                <p:cNvSpPr>
                  <a:spLocks noChangeArrowheads="1"/>
                </p:cNvSpPr>
                <p:nvPr/>
              </p:nvSpPr>
              <p:spPr bwMode="auto">
                <a:xfrm>
                  <a:off x="624" y="3264"/>
                  <a:ext cx="96" cy="96"/>
                </a:xfrm>
                <a:prstGeom prst="rect">
                  <a:avLst/>
                </a:prstGeom>
                <a:noFill/>
                <a:ln w="2857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0" name="Line 23"/>
              <p:cNvSpPr>
                <a:spLocks noChangeShapeType="1"/>
              </p:cNvSpPr>
              <p:nvPr/>
            </p:nvSpPr>
            <p:spPr bwMode="auto">
              <a:xfrm flipH="1">
                <a:off x="3552" y="2640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>
                <a:off x="3552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 flipH="1">
                <a:off x="3600" y="3072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FF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367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6" grpId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E5ADFC9-F7CA-42A6-9BC1-46A0FEFC2E2E}"/>
              </a:ext>
            </a:extLst>
          </p:cNvPr>
          <p:cNvSpPr/>
          <p:nvPr/>
        </p:nvSpPr>
        <p:spPr>
          <a:xfrm>
            <a:off x="4787642" y="3400062"/>
            <a:ext cx="1685737" cy="366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29F5C0-F342-4ED2-8216-0879194E0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931" y="153087"/>
            <a:ext cx="7203896" cy="2552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文本框 13">
            <a:extLst>
              <a:ext uri="{FF2B5EF4-FFF2-40B4-BE49-F238E27FC236}">
                <a16:creationId xmlns:a16="http://schemas.microsoft.com/office/drawing/2014/main" xmlns="" id="{4BED824D-C965-4CE3-A083-0E714A6C42B5}"/>
              </a:ext>
            </a:extLst>
          </p:cNvPr>
          <p:cNvSpPr txBox="1"/>
          <p:nvPr/>
        </p:nvSpPr>
        <p:spPr>
          <a:xfrm>
            <a:off x="2460931" y="203092"/>
            <a:ext cx="997120" cy="65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50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02</a:t>
            </a:r>
            <a:endParaRPr lang="zh-CN" altLang="en-US" sz="5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2E5D7B5-DC60-49AD-8D12-2C569B7E086D}"/>
              </a:ext>
            </a:extLst>
          </p:cNvPr>
          <p:cNvSpPr/>
          <p:nvPr/>
        </p:nvSpPr>
        <p:spPr>
          <a:xfrm>
            <a:off x="3853239" y="240038"/>
            <a:ext cx="5082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280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Cho tam giác DEF cân tại E, kết luận nào sau đây là đúng</a:t>
            </a:r>
            <a:r>
              <a:rPr lang="en-US" altLang="zh-CN" sz="280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?</a:t>
            </a:r>
            <a:endParaRPr lang="zh-CN" altLang="en-US" sz="28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B6B2E7C8-E62E-4686-A4EF-96FECDADA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316" y="4102609"/>
            <a:ext cx="5531368" cy="2725806"/>
          </a:xfrm>
          <a:prstGeom prst="rect">
            <a:avLst/>
          </a:prstGeom>
        </p:spPr>
      </p:pic>
      <p:sp>
        <p:nvSpPr>
          <p:cNvPr id="58" name="文本框 13">
            <a:extLst>
              <a:ext uri="{FF2B5EF4-FFF2-40B4-BE49-F238E27FC236}">
                <a16:creationId xmlns:a16="http://schemas.microsoft.com/office/drawing/2014/main" xmlns="" id="{E80A9187-03D9-4A86-A7E3-6659D0B1F611}"/>
              </a:ext>
            </a:extLst>
          </p:cNvPr>
          <p:cNvSpPr txBox="1"/>
          <p:nvPr/>
        </p:nvSpPr>
        <p:spPr>
          <a:xfrm>
            <a:off x="2805550" y="4725458"/>
            <a:ext cx="6647142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5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Đáp</a:t>
            </a:r>
            <a:r>
              <a:rPr lang="en-US" altLang="zh-CN" sz="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án</a:t>
            </a:r>
            <a:r>
              <a:rPr lang="en-US" altLang="zh-CN" sz="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500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495BD8-7FF4-4423-9D41-39E6835419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6" y="5579279"/>
            <a:ext cx="1283970" cy="12839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706ED04-EC08-4B98-B859-A72247965AFE}"/>
              </a:ext>
            </a:extLst>
          </p:cNvPr>
          <p:cNvCxnSpPr>
            <a:cxnSpLocks/>
          </p:cNvCxnSpPr>
          <p:nvPr/>
        </p:nvCxnSpPr>
        <p:spPr>
          <a:xfrm>
            <a:off x="3560064" y="5905039"/>
            <a:ext cx="949691" cy="749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A739C69C-3A8A-47A0-AF96-223AE91089D8}"/>
              </a:ext>
            </a:extLst>
          </p:cNvPr>
          <p:cNvCxnSpPr>
            <a:cxnSpLocks/>
          </p:cNvCxnSpPr>
          <p:nvPr/>
        </p:nvCxnSpPr>
        <p:spPr>
          <a:xfrm flipH="1">
            <a:off x="3560064" y="5864352"/>
            <a:ext cx="821957" cy="783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944B4A-F2DA-4896-9AF3-8879B6AD6F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27" y="138376"/>
            <a:ext cx="2749947" cy="2617016"/>
          </a:xfrm>
          <a:prstGeom prst="rect">
            <a:avLst/>
          </a:prstGeom>
        </p:spPr>
      </p:pic>
      <p:grpSp>
        <p:nvGrpSpPr>
          <p:cNvPr id="13" name="Clock hand spin">
            <a:extLst>
              <a:ext uri="{FF2B5EF4-FFF2-40B4-BE49-F238E27FC236}">
                <a16:creationId xmlns:a16="http://schemas.microsoft.com/office/drawing/2014/main" xmlns="" id="{F88456CA-AABE-4F1A-A307-E3F84DC0FF71}"/>
              </a:ext>
            </a:extLst>
          </p:cNvPr>
          <p:cNvGrpSpPr/>
          <p:nvPr/>
        </p:nvGrpSpPr>
        <p:grpSpPr>
          <a:xfrm rot="1786145">
            <a:off x="10564994" y="908186"/>
            <a:ext cx="1110009" cy="1132195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xmlns="" id="{C2F84290-2B55-49F9-9FE2-4F1ED798F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xmlns="" id="{031A1B9E-06B2-499A-8816-08755F72F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xmlns="" id="{2BA614CB-DBD4-4380-8C75-EC3D327F7F6D}"/>
              </a:ext>
            </a:extLst>
          </p:cNvPr>
          <p:cNvGrpSpPr/>
          <p:nvPr/>
        </p:nvGrpSpPr>
        <p:grpSpPr>
          <a:xfrm>
            <a:off x="10348519" y="2730140"/>
            <a:ext cx="1534313" cy="564658"/>
            <a:chOff x="4284637" y="-304827"/>
            <a:chExt cx="2669678" cy="697560"/>
          </a:xfrm>
        </p:grpSpPr>
        <p:sp>
          <p:nvSpPr>
            <p:cNvPr id="18" name="Rounded Rectangle 233">
              <a:extLst>
                <a:ext uri="{FF2B5EF4-FFF2-40B4-BE49-F238E27FC236}">
                  <a16:creationId xmlns:a16="http://schemas.microsoft.com/office/drawing/2014/main" xmlns="" id="{5FB12D7F-57DA-47E6-A1D5-D747AC80A6C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234">
              <a:extLst>
                <a:ext uri="{FF2B5EF4-FFF2-40B4-BE49-F238E27FC236}">
                  <a16:creationId xmlns:a16="http://schemas.microsoft.com/office/drawing/2014/main" xmlns="" id="{305AE675-F155-41FA-B285-8EB5EF98B9BA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 descr="Quốc kỳ Việt Nam – Wikipedia tiếng Việt">
            <a:extLst>
              <a:ext uri="{FF2B5EF4-FFF2-40B4-BE49-F238E27FC236}">
                <a16:creationId xmlns:a16="http://schemas.microsoft.com/office/drawing/2014/main" xmlns="" id="{F2D79CC1-B5D1-437F-8598-4F0BA51D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14" y="31985"/>
            <a:ext cx="826506" cy="550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6950" y="5495635"/>
            <a:ext cx="3174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mtClean="0"/>
              <a:t>B. EF = DE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4787642" y="1311564"/>
            <a:ext cx="4799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2400" smtClean="0"/>
              <a:t>DE = DF            C. DF = EF</a:t>
            </a:r>
          </a:p>
          <a:p>
            <a:pPr marL="342900" indent="-342900">
              <a:buAutoNum type="alphaUcPeriod"/>
            </a:pPr>
            <a:r>
              <a:rPr lang="vi-VN" sz="2400" smtClean="0"/>
              <a:t>EF = DE            D. Cả 3 đáp án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20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E5ADFC9-F7CA-42A6-9BC1-46A0FEFC2E2E}"/>
              </a:ext>
            </a:extLst>
          </p:cNvPr>
          <p:cNvSpPr/>
          <p:nvPr/>
        </p:nvSpPr>
        <p:spPr>
          <a:xfrm>
            <a:off x="4787642" y="3400062"/>
            <a:ext cx="1685737" cy="366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29F5C0-F342-4ED2-8216-0879194E0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173" y="203092"/>
            <a:ext cx="7203896" cy="2552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文本框 13">
            <a:extLst>
              <a:ext uri="{FF2B5EF4-FFF2-40B4-BE49-F238E27FC236}">
                <a16:creationId xmlns:a16="http://schemas.microsoft.com/office/drawing/2014/main" xmlns="" id="{4BED824D-C965-4CE3-A083-0E714A6C42B5}"/>
              </a:ext>
            </a:extLst>
          </p:cNvPr>
          <p:cNvSpPr txBox="1"/>
          <p:nvPr/>
        </p:nvSpPr>
        <p:spPr>
          <a:xfrm>
            <a:off x="2460931" y="203092"/>
            <a:ext cx="997120" cy="65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50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03</a:t>
            </a:r>
            <a:endParaRPr lang="zh-CN" altLang="en-US" sz="5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32E5D7B5-DC60-49AD-8D12-2C569B7E086D}"/>
                  </a:ext>
                </a:extLst>
              </p:cNvPr>
              <p:cNvSpPr/>
              <p:nvPr/>
            </p:nvSpPr>
            <p:spPr>
              <a:xfrm>
                <a:off x="4612864" y="596823"/>
                <a:ext cx="4819396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vi-VN" altLang="zh-CN" sz="4000" dirty="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Cho 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36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ABC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vi-VN" altLang="zh-CN" sz="4000" dirty="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có</a:t>
                </a:r>
                <a:r>
                  <a:rPr lang="en-US" altLang="zh-CN" sz="4000" dirty="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:</a:t>
                </a:r>
                <a:endParaRPr lang="vi-VN" altLang="zh-CN" sz="4000" dirty="0" smtClean="0"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vi-VN" altLang="zh-CN" sz="4000" dirty="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AB=AC, góc B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zh-CN" sz="4000" i="1" smtClean="0">
                            <a:latin typeface="Cambria Math"/>
                            <a:ea typeface="Arial Unicode MS" panose="020B0604020202020204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altLang="zh-CN" sz="4000" i="1">
                            <a:latin typeface="Cambria Math" panose="02040503050406030204" pitchFamily="18" charset="0"/>
                            <a:ea typeface="Arial Unicode MS" panose="020B0604020202020204" pitchFamily="34" charset="-122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vi-VN" altLang="zh-CN" sz="4000" i="1">
                            <a:latin typeface="Cambria Math" panose="02040503050406030204" pitchFamily="18" charset="0"/>
                            <a:ea typeface="Arial Unicode MS" panose="020B0604020202020204" pitchFamily="34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vi-VN" altLang="zh-CN" sz="4000" b="0" i="0" smtClean="0">
                        <a:latin typeface="Cambria Math" panose="02040503050406030204" pitchFamily="18" charset="0"/>
                        <a:ea typeface="Arial Unicode MS" panose="020B0604020202020204" pitchFamily="34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vi-VN" altLang="zh-CN" sz="4000" b="0" dirty="0" smtClean="0"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vi-VN" altLang="zh-CN" sz="4000" dirty="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Khi đó</a:t>
                </a:r>
                <a:r>
                  <a:rPr lang="en-US" altLang="zh-CN" sz="4000" dirty="0" smtClean="0"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ABC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 </a:t>
                </a:r>
                <a:r>
                  <a:rPr lang="en-US" sz="36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gì</a:t>
                </a:r>
                <a:r>
                  <a:rPr lang="en-US" sz="360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?</a:t>
                </a:r>
                <a:endParaRPr lang="zh-CN" altLang="en-US" sz="4000" dirty="0">
                  <a:latin typeface="Times New Roman" panose="020206030504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2E5D7B5-DC60-49AD-8D12-2C569B7E08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864" y="596823"/>
                <a:ext cx="4819396" cy="1938992"/>
              </a:xfrm>
              <a:prstGeom prst="rect">
                <a:avLst/>
              </a:prstGeom>
              <a:blipFill rotWithShape="1">
                <a:blip r:embed="rId7"/>
                <a:stretch>
                  <a:fillRect l="-4557" t="-5660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B6B2E7C8-E62E-4686-A4EF-96FECDADA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8051" y="3969842"/>
            <a:ext cx="5531368" cy="2725806"/>
          </a:xfrm>
          <a:prstGeom prst="rect">
            <a:avLst/>
          </a:prstGeom>
        </p:spPr>
      </p:pic>
      <p:sp>
        <p:nvSpPr>
          <p:cNvPr id="58" name="文本框 13">
            <a:extLst>
              <a:ext uri="{FF2B5EF4-FFF2-40B4-BE49-F238E27FC236}">
                <a16:creationId xmlns:a16="http://schemas.microsoft.com/office/drawing/2014/main" xmlns="" id="{E80A9187-03D9-4A86-A7E3-6659D0B1F611}"/>
              </a:ext>
            </a:extLst>
          </p:cNvPr>
          <p:cNvSpPr txBox="1"/>
          <p:nvPr/>
        </p:nvSpPr>
        <p:spPr>
          <a:xfrm>
            <a:off x="1464071" y="4113464"/>
            <a:ext cx="6647142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5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Đáp</a:t>
            </a:r>
            <a:r>
              <a:rPr lang="en-US" altLang="zh-CN" sz="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án</a:t>
            </a:r>
            <a:r>
              <a:rPr lang="en-US" altLang="zh-CN" sz="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500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495BD8-7FF4-4423-9D41-39E6835419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316" y="5579279"/>
            <a:ext cx="1283970" cy="12839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706ED04-EC08-4B98-B859-A72247965AFE}"/>
              </a:ext>
            </a:extLst>
          </p:cNvPr>
          <p:cNvCxnSpPr>
            <a:cxnSpLocks/>
          </p:cNvCxnSpPr>
          <p:nvPr/>
        </p:nvCxnSpPr>
        <p:spPr>
          <a:xfrm>
            <a:off x="3560064" y="5905039"/>
            <a:ext cx="949691" cy="749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A739C69C-3A8A-47A0-AF96-223AE91089D8}"/>
              </a:ext>
            </a:extLst>
          </p:cNvPr>
          <p:cNvCxnSpPr>
            <a:cxnSpLocks/>
          </p:cNvCxnSpPr>
          <p:nvPr/>
        </p:nvCxnSpPr>
        <p:spPr>
          <a:xfrm flipH="1">
            <a:off x="3560064" y="5864352"/>
            <a:ext cx="821957" cy="783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944B4A-F2DA-4896-9AF3-8879B6AD6F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27" y="138376"/>
            <a:ext cx="2749947" cy="2617016"/>
          </a:xfrm>
          <a:prstGeom prst="rect">
            <a:avLst/>
          </a:prstGeom>
        </p:spPr>
      </p:pic>
      <p:grpSp>
        <p:nvGrpSpPr>
          <p:cNvPr id="13" name="Clock hand spin">
            <a:extLst>
              <a:ext uri="{FF2B5EF4-FFF2-40B4-BE49-F238E27FC236}">
                <a16:creationId xmlns:a16="http://schemas.microsoft.com/office/drawing/2014/main" xmlns="" id="{F88456CA-AABE-4F1A-A307-E3F84DC0FF71}"/>
              </a:ext>
            </a:extLst>
          </p:cNvPr>
          <p:cNvGrpSpPr/>
          <p:nvPr/>
        </p:nvGrpSpPr>
        <p:grpSpPr>
          <a:xfrm rot="1786145">
            <a:off x="10564994" y="908186"/>
            <a:ext cx="1110009" cy="1132195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xmlns="" id="{C2F84290-2B55-49F9-9FE2-4F1ED798F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xmlns="" id="{031A1B9E-06B2-499A-8816-08755F72F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560064" y="4760051"/>
            <a:ext cx="3460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ABC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 smtClean="0"/>
              <a:t>vuông cân tại A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4" y="4570638"/>
            <a:ext cx="2408596" cy="189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xmlns="" id="{B6B2E7C8-E62E-4686-A4EF-96FECDADA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8051" y="3969842"/>
            <a:ext cx="5531368" cy="2725806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E5ADFC9-F7CA-42A6-9BC1-46A0FEFC2E2E}"/>
              </a:ext>
            </a:extLst>
          </p:cNvPr>
          <p:cNvSpPr/>
          <p:nvPr/>
        </p:nvSpPr>
        <p:spPr>
          <a:xfrm>
            <a:off x="4787642" y="3400062"/>
            <a:ext cx="1685737" cy="366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29F5C0-F342-4ED2-8216-0879194E0F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729" y="-4081"/>
            <a:ext cx="7203896" cy="35744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文本框 13">
            <a:extLst>
              <a:ext uri="{FF2B5EF4-FFF2-40B4-BE49-F238E27FC236}">
                <a16:creationId xmlns:a16="http://schemas.microsoft.com/office/drawing/2014/main" xmlns="" id="{4BED824D-C965-4CE3-A083-0E714A6C42B5}"/>
              </a:ext>
            </a:extLst>
          </p:cNvPr>
          <p:cNvSpPr txBox="1"/>
          <p:nvPr/>
        </p:nvSpPr>
        <p:spPr>
          <a:xfrm>
            <a:off x="2460931" y="203092"/>
            <a:ext cx="997120" cy="65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50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04</a:t>
            </a:r>
            <a:endParaRPr lang="zh-CN" altLang="en-US" sz="5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32E5D7B5-DC60-49AD-8D12-2C569B7E086D}"/>
                  </a:ext>
                </a:extLst>
              </p:cNvPr>
              <p:cNvSpPr/>
              <p:nvPr/>
            </p:nvSpPr>
            <p:spPr>
              <a:xfrm>
                <a:off x="3626480" y="100438"/>
                <a:ext cx="534951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en-US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Cho </a:t>
                </a:r>
                <a:r>
                  <a:rPr lang="vi-VN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hình vẽ trên,   </a:t>
                </a:r>
                <a:r>
                  <a:rPr lang="en-US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  </a:t>
                </a:r>
                <a:r>
                  <a:rPr lang="vi-VN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zh-CN" sz="2400" i="1" smtClean="0">
                            <a:latin typeface="Cambria Math"/>
                            <a:ea typeface="Arial Unicode MS" panose="020B0604020202020204" pitchFamily="34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vi-VN" altLang="zh-CN" sz="2400" i="1">
                            <a:latin typeface="Cambria Math" panose="02040503050406030204" pitchFamily="18" charset="0"/>
                            <a:ea typeface="Arial Unicode MS" panose="020B0604020202020204" pitchFamily="34" charset="-122"/>
                            <a:cs typeface="Arial" panose="020B0604020202020204" pitchFamily="34" charset="0"/>
                          </a:rPr>
                          <m:t>30</m:t>
                        </m:r>
                      </m:e>
                      <m:sup>
                        <m:r>
                          <a:rPr lang="vi-VN" altLang="zh-CN" sz="2400" i="1">
                            <a:latin typeface="Cambria Math" panose="02040503050406030204" pitchFamily="18" charset="0"/>
                            <a:ea typeface="Arial Unicode MS" panose="020B0604020202020204" pitchFamily="34" charset="-122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vi-VN" altLang="zh-CN" sz="2400" b="0" i="1" smtClean="0">
                        <a:latin typeface="Cambria Math" panose="02040503050406030204" pitchFamily="18" charset="0"/>
                        <a:ea typeface="Arial Unicode MS" panose="020B0604020202020204" pitchFamily="34" charset="-122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altLang="zh-CN" sz="2400" i="1">
                        <a:latin typeface="Cambria Math" panose="02040503050406030204" pitchFamily="18" charset="0"/>
                        <a:ea typeface="Arial Unicode MS" panose="020B0604020202020204" pitchFamily="34" charset="-122"/>
                        <a:cs typeface="Arial" panose="020B0604020202020204" pitchFamily="34" charset="0"/>
                      </a:rPr>
                      <m:t>t</m:t>
                    </m:r>
                    <m:r>
                      <a:rPr lang="vi-VN" altLang="zh-CN" sz="2400" i="1">
                        <a:latin typeface="Cambria Math" panose="02040503050406030204" pitchFamily="18" charset="0"/>
                        <a:ea typeface="Arial Unicode MS" panose="020B0604020202020204" pitchFamily="34" charset="-122"/>
                        <a:cs typeface="Arial" panose="020B0604020202020204" pitchFamily="34" charset="0"/>
                      </a:rPr>
                      <m:t>í</m:t>
                    </m:r>
                    <m:r>
                      <m:rPr>
                        <m:sty m:val="p"/>
                      </m:rPr>
                      <a:rPr lang="vi-VN" altLang="zh-CN" sz="2400" i="1">
                        <a:latin typeface="Cambria Math" panose="02040503050406030204" pitchFamily="18" charset="0"/>
                        <a:ea typeface="Arial Unicode MS" panose="020B0604020202020204" pitchFamily="34" charset="-122"/>
                        <a:cs typeface="Arial" panose="020B0604020202020204" pitchFamily="34" charset="0"/>
                      </a:rPr>
                      <m:t>nh</m:t>
                    </m:r>
                  </m:oMath>
                </a14:m>
                <a:r>
                  <a:rPr lang="vi-VN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 </a:t>
                </a:r>
              </a:p>
              <a:p>
                <a:pPr lvl="0" algn="just">
                  <a:defRPr/>
                </a:pPr>
                <a:r>
                  <a:rPr lang="vi-VN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số đo </a:t>
                </a:r>
                <a:r>
                  <a:rPr lang="en-US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    </a:t>
                </a:r>
                <a:r>
                  <a:rPr lang="vi-VN" altLang="zh-CN" sz="2400" dirty="0" smtClean="0">
                    <a:latin typeface="Arial" panose="020B0604020202020204" pitchFamily="34" charset="0"/>
                    <a:ea typeface="Arial Unicode MS" panose="020B0604020202020204" pitchFamily="34" charset="-122"/>
                    <a:cs typeface="Arial" panose="020B0604020202020204" pitchFamily="34" charset="0"/>
                  </a:rPr>
                  <a:t>?</a:t>
                </a:r>
                <a:endParaRPr lang="zh-CN" altLang="en-US" sz="2400" dirty="0"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2E5D7B5-DC60-49AD-8D12-2C569B7E08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480" y="100438"/>
                <a:ext cx="5349513" cy="830997"/>
              </a:xfrm>
              <a:prstGeom prst="rect">
                <a:avLst/>
              </a:prstGeom>
              <a:blipFill rotWithShape="1">
                <a:blip r:embed="rId10"/>
                <a:stretch>
                  <a:fillRect l="-1824" t="-510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文本框 13">
            <a:extLst>
              <a:ext uri="{FF2B5EF4-FFF2-40B4-BE49-F238E27FC236}">
                <a16:creationId xmlns:a16="http://schemas.microsoft.com/office/drawing/2014/main" xmlns="" id="{E80A9187-03D9-4A86-A7E3-6659D0B1F611}"/>
              </a:ext>
            </a:extLst>
          </p:cNvPr>
          <p:cNvSpPr txBox="1"/>
          <p:nvPr/>
        </p:nvSpPr>
        <p:spPr>
          <a:xfrm>
            <a:off x="1075776" y="4010786"/>
            <a:ext cx="6647142" cy="58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Đáp</a:t>
            </a:r>
            <a:r>
              <a:rPr lang="en-US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án</a:t>
            </a:r>
            <a:r>
              <a:rPr lang="en-US" altLang="zh-CN" sz="44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4400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495BD8-7FF4-4423-9D41-39E6835419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82" y="5579279"/>
            <a:ext cx="1283970" cy="12839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706ED04-EC08-4B98-B859-A72247965AFE}"/>
              </a:ext>
            </a:extLst>
          </p:cNvPr>
          <p:cNvCxnSpPr>
            <a:cxnSpLocks/>
          </p:cNvCxnSpPr>
          <p:nvPr/>
        </p:nvCxnSpPr>
        <p:spPr>
          <a:xfrm>
            <a:off x="3304430" y="5905039"/>
            <a:ext cx="949691" cy="7498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A739C69C-3A8A-47A0-AF96-223AE91089D8}"/>
              </a:ext>
            </a:extLst>
          </p:cNvPr>
          <p:cNvCxnSpPr>
            <a:cxnSpLocks/>
          </p:cNvCxnSpPr>
          <p:nvPr/>
        </p:nvCxnSpPr>
        <p:spPr>
          <a:xfrm flipH="1">
            <a:off x="3304430" y="5864352"/>
            <a:ext cx="821957" cy="783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944B4A-F2DA-4896-9AF3-8879B6AD6F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27" y="138376"/>
            <a:ext cx="2749947" cy="2617016"/>
          </a:xfrm>
          <a:prstGeom prst="rect">
            <a:avLst/>
          </a:prstGeom>
        </p:spPr>
      </p:pic>
      <p:grpSp>
        <p:nvGrpSpPr>
          <p:cNvPr id="13" name="Clock hand spin">
            <a:extLst>
              <a:ext uri="{FF2B5EF4-FFF2-40B4-BE49-F238E27FC236}">
                <a16:creationId xmlns:a16="http://schemas.microsoft.com/office/drawing/2014/main" xmlns="" id="{F88456CA-AABE-4F1A-A307-E3F84DC0FF71}"/>
              </a:ext>
            </a:extLst>
          </p:cNvPr>
          <p:cNvGrpSpPr/>
          <p:nvPr/>
        </p:nvGrpSpPr>
        <p:grpSpPr>
          <a:xfrm rot="1786145">
            <a:off x="10564994" y="908186"/>
            <a:ext cx="1110009" cy="1132195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xmlns="" id="{C2F84290-2B55-49F9-9FE2-4F1ED798F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xmlns="" id="{031A1B9E-06B2-499A-8816-08755F72F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xmlns="" id="{2BA614CB-DBD4-4380-8C75-EC3D327F7F6D}"/>
              </a:ext>
            </a:extLst>
          </p:cNvPr>
          <p:cNvGrpSpPr/>
          <p:nvPr/>
        </p:nvGrpSpPr>
        <p:grpSpPr>
          <a:xfrm>
            <a:off x="10348519" y="2730140"/>
            <a:ext cx="1534313" cy="564658"/>
            <a:chOff x="4284637" y="-304827"/>
            <a:chExt cx="2669678" cy="697560"/>
          </a:xfrm>
        </p:grpSpPr>
        <p:sp>
          <p:nvSpPr>
            <p:cNvPr id="18" name="Rounded Rectangle 233">
              <a:extLst>
                <a:ext uri="{FF2B5EF4-FFF2-40B4-BE49-F238E27FC236}">
                  <a16:creationId xmlns:a16="http://schemas.microsoft.com/office/drawing/2014/main" xmlns="" id="{5FB12D7F-57DA-47E6-A1D5-D747AC80A6C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234">
              <a:extLst>
                <a:ext uri="{FF2B5EF4-FFF2-40B4-BE49-F238E27FC236}">
                  <a16:creationId xmlns:a16="http://schemas.microsoft.com/office/drawing/2014/main" xmlns="" id="{305AE675-F155-41FA-B285-8EB5EF98B9BA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 descr="Quốc kỳ Việt Nam – Wikipedia tiếng Việt">
            <a:extLst>
              <a:ext uri="{FF2B5EF4-FFF2-40B4-BE49-F238E27FC236}">
                <a16:creationId xmlns:a16="http://schemas.microsoft.com/office/drawing/2014/main" xmlns="" id="{F2D79CC1-B5D1-437F-8598-4F0BA51D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14" y="31985"/>
            <a:ext cx="826506" cy="550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3876" y="1078262"/>
            <a:ext cx="3547296" cy="24684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54473" y="5847450"/>
                <a:ext cx="3605731" cy="865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vi-VN" sz="2400" dirty="0" smtClean="0">
                  <a:latin typeface="+mj-lt"/>
                  <a:cs typeface="Arial" panose="020B0604020202020204" pitchFamily="34" charset="0"/>
                </a:endParaRPr>
              </a:p>
              <a:p>
                <a:r>
                  <a:rPr lang="vi-VN" sz="2400" dirty="0" smtClean="0">
                    <a:latin typeface="+mj-lt"/>
                    <a:cs typeface="Arial" panose="020B0604020202020204" pitchFamily="34" charset="0"/>
                  </a:rPr>
                  <a:t>           </a:t>
                </a:r>
                <a:r>
                  <a:rPr lang="vi-VN" sz="2400" dirty="0" smtClean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Góc 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400" i="1" smtClean="0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vi-VN" sz="24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vi-VN" sz="24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473" y="5847450"/>
                <a:ext cx="3605731" cy="865045"/>
              </a:xfrm>
              <a:prstGeom prst="rect">
                <a:avLst/>
              </a:prstGeom>
              <a:blipFill rotWithShape="1">
                <a:blip r:embed="rId15"/>
                <a:stretch>
                  <a:fillRect b="-10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714833"/>
              </p:ext>
            </p:extLst>
          </p:nvPr>
        </p:nvGraphicFramePr>
        <p:xfrm>
          <a:off x="4394200" y="23622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8" name="Equation" r:id="rId16" imgW="914400" imgH="216000" progId="Equation.DSMT4">
                  <p:embed/>
                </p:oleObj>
              </mc:Choice>
              <mc:Fallback>
                <p:oleObj name="Equation" r:id="rId16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450681"/>
              </p:ext>
            </p:extLst>
          </p:nvPr>
        </p:nvGraphicFramePr>
        <p:xfrm>
          <a:off x="5730428" y="4858604"/>
          <a:ext cx="2310597" cy="1362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9" name="Equation" r:id="rId18" imgW="1485720" imgH="876240" progId="Equation.DSMT4">
                  <p:embed/>
                </p:oleObj>
              </mc:Choice>
              <mc:Fallback>
                <p:oleObj name="Equation" r:id="rId18" imgW="148572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30428" y="4858604"/>
                        <a:ext cx="2310597" cy="1362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99347" y="4399811"/>
            <a:ext cx="3459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MNP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294952"/>
              </p:ext>
            </p:extLst>
          </p:nvPr>
        </p:nvGraphicFramePr>
        <p:xfrm>
          <a:off x="6079898" y="100438"/>
          <a:ext cx="271040" cy="42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0" name="Equation" r:id="rId20" imgW="152280" imgH="241200" progId="Equation.DSMT4">
                  <p:embed/>
                </p:oleObj>
              </mc:Choice>
              <mc:Fallback>
                <p:oleObj name="Equation" r:id="rId20" imgW="1522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79898" y="100438"/>
                        <a:ext cx="271040" cy="429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30471"/>
              </p:ext>
            </p:extLst>
          </p:nvPr>
        </p:nvGraphicFramePr>
        <p:xfrm>
          <a:off x="4495131" y="368100"/>
          <a:ext cx="432045" cy="57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1" name="Equation" r:id="rId22" imgW="190440" imgH="253800" progId="Equation.DSMT4">
                  <p:embed/>
                </p:oleObj>
              </mc:Choice>
              <mc:Fallback>
                <p:oleObj name="Equation" r:id="rId22" imgW="190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95131" y="368100"/>
                        <a:ext cx="432045" cy="576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619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E5ADFC9-F7CA-42A6-9BC1-46A0FEFC2E2E}"/>
              </a:ext>
            </a:extLst>
          </p:cNvPr>
          <p:cNvSpPr/>
          <p:nvPr/>
        </p:nvSpPr>
        <p:spPr>
          <a:xfrm>
            <a:off x="4787642" y="3400062"/>
            <a:ext cx="1685737" cy="366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29F5C0-F342-4ED2-8216-0879194E0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173" y="203092"/>
            <a:ext cx="7203896" cy="2552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6" name="文本框 13">
            <a:extLst>
              <a:ext uri="{FF2B5EF4-FFF2-40B4-BE49-F238E27FC236}">
                <a16:creationId xmlns:a16="http://schemas.microsoft.com/office/drawing/2014/main" xmlns="" id="{4BED824D-C965-4CE3-A083-0E714A6C42B5}"/>
              </a:ext>
            </a:extLst>
          </p:cNvPr>
          <p:cNvSpPr txBox="1"/>
          <p:nvPr/>
        </p:nvSpPr>
        <p:spPr>
          <a:xfrm>
            <a:off x="2460931" y="203092"/>
            <a:ext cx="997120" cy="65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5000" dirty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</a:rPr>
              <a:t>05</a:t>
            </a:r>
            <a:endParaRPr lang="zh-CN" altLang="en-US" sz="5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944B4A-F2DA-4896-9AF3-8879B6AD6F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27" y="138376"/>
            <a:ext cx="2749947" cy="2617016"/>
          </a:xfrm>
          <a:prstGeom prst="rect">
            <a:avLst/>
          </a:prstGeom>
        </p:spPr>
      </p:pic>
      <p:grpSp>
        <p:nvGrpSpPr>
          <p:cNvPr id="13" name="Clock hand spin">
            <a:extLst>
              <a:ext uri="{FF2B5EF4-FFF2-40B4-BE49-F238E27FC236}">
                <a16:creationId xmlns:a16="http://schemas.microsoft.com/office/drawing/2014/main" xmlns="" id="{F88456CA-AABE-4F1A-A307-E3F84DC0FF71}"/>
              </a:ext>
            </a:extLst>
          </p:cNvPr>
          <p:cNvGrpSpPr/>
          <p:nvPr/>
        </p:nvGrpSpPr>
        <p:grpSpPr>
          <a:xfrm rot="1786145">
            <a:off x="10564994" y="908186"/>
            <a:ext cx="1110009" cy="1132195"/>
            <a:chOff x="840573" y="2379277"/>
            <a:chExt cx="3829048" cy="3849975"/>
          </a:xfrm>
        </p:grpSpPr>
        <p:sp>
          <p:nvSpPr>
            <p:cNvPr id="15" name="Oval 28">
              <a:extLst>
                <a:ext uri="{FF2B5EF4-FFF2-40B4-BE49-F238E27FC236}">
                  <a16:creationId xmlns:a16="http://schemas.microsoft.com/office/drawing/2014/main" xmlns="" id="{C2F84290-2B55-49F9-9FE2-4F1ED798F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hour hand">
              <a:extLst>
                <a:ext uri="{FF2B5EF4-FFF2-40B4-BE49-F238E27FC236}">
                  <a16:creationId xmlns:a16="http://schemas.microsoft.com/office/drawing/2014/main" xmlns="" id="{031A1B9E-06B2-499A-8816-08755F72F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7" name="times up">
            <a:extLst>
              <a:ext uri="{FF2B5EF4-FFF2-40B4-BE49-F238E27FC236}">
                <a16:creationId xmlns:a16="http://schemas.microsoft.com/office/drawing/2014/main" xmlns="" id="{2BA614CB-DBD4-4380-8C75-EC3D327F7F6D}"/>
              </a:ext>
            </a:extLst>
          </p:cNvPr>
          <p:cNvGrpSpPr/>
          <p:nvPr/>
        </p:nvGrpSpPr>
        <p:grpSpPr>
          <a:xfrm>
            <a:off x="10348519" y="2730140"/>
            <a:ext cx="1534313" cy="564658"/>
            <a:chOff x="4284637" y="-304827"/>
            <a:chExt cx="2669678" cy="697560"/>
          </a:xfrm>
        </p:grpSpPr>
        <p:sp>
          <p:nvSpPr>
            <p:cNvPr id="18" name="Rounded Rectangle 233">
              <a:extLst>
                <a:ext uri="{FF2B5EF4-FFF2-40B4-BE49-F238E27FC236}">
                  <a16:creationId xmlns:a16="http://schemas.microsoft.com/office/drawing/2014/main" xmlns="" id="{5FB12D7F-57DA-47E6-A1D5-D747AC80A6CF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234">
              <a:extLst>
                <a:ext uri="{FF2B5EF4-FFF2-40B4-BE49-F238E27FC236}">
                  <a16:creationId xmlns:a16="http://schemas.microsoft.com/office/drawing/2014/main" xmlns="" id="{305AE675-F155-41FA-B285-8EB5EF98B9BA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" descr="Quốc kỳ Việt Nam – Wikipedia tiếng Việt">
            <a:extLst>
              <a:ext uri="{FF2B5EF4-FFF2-40B4-BE49-F238E27FC236}">
                <a16:creationId xmlns:a16="http://schemas.microsoft.com/office/drawing/2014/main" xmlns="" id="{F2D79CC1-B5D1-437F-8598-4F0BA51D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514" y="31985"/>
            <a:ext cx="826506" cy="550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32E5D7B5-DC60-49AD-8D12-2C569B7E086D}"/>
              </a:ext>
            </a:extLst>
          </p:cNvPr>
          <p:cNvSpPr/>
          <p:nvPr/>
        </p:nvSpPr>
        <p:spPr>
          <a:xfrm>
            <a:off x="4866298" y="961502"/>
            <a:ext cx="4726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Cho </a:t>
            </a:r>
            <a:r>
              <a:rPr lang="en-US" altLang="zh-CN" sz="28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28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vẽ</a:t>
            </a:r>
            <a:r>
              <a:rPr lang="en-US" altLang="zh-CN" sz="28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80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vi-VN" altLang="zh-CN" sz="280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tính độ dài cạnh BC?</a:t>
            </a:r>
            <a:endParaRPr lang="zh-CN" altLang="en-US" sz="28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-618471" y="2637587"/>
            <a:ext cx="6647142" cy="4178051"/>
            <a:chOff x="5335516" y="2285858"/>
            <a:chExt cx="6647142" cy="4577391"/>
          </a:xfrm>
        </p:grpSpPr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xmlns="" id="{E80A9187-03D9-4A86-A7E3-6659D0B1F611}"/>
                </a:ext>
              </a:extLst>
            </p:cNvPr>
            <p:cNvSpPr txBox="1"/>
            <p:nvPr/>
          </p:nvSpPr>
          <p:spPr>
            <a:xfrm>
              <a:off x="5335516" y="2285858"/>
              <a:ext cx="6647142" cy="635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endParaRPr lang="zh-CN" alt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03495BD8-7FF4-4423-9D41-39E683541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719" y="5579279"/>
              <a:ext cx="1283970" cy="1283970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706ED04-EC08-4B98-B859-A72247965AFE}"/>
                </a:ext>
              </a:extLst>
            </p:cNvPr>
            <p:cNvCxnSpPr>
              <a:cxnSpLocks/>
            </p:cNvCxnSpPr>
            <p:nvPr/>
          </p:nvCxnSpPr>
          <p:spPr>
            <a:xfrm>
              <a:off x="5949308" y="5885375"/>
              <a:ext cx="949691" cy="74986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A739C69C-3A8A-47A0-AF96-223AE91089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8300" y="5864352"/>
              <a:ext cx="821957" cy="78346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64172" y="3047625"/>
            <a:ext cx="9999408" cy="3768013"/>
            <a:chOff x="501964" y="2999648"/>
            <a:chExt cx="9999408" cy="3768013"/>
          </a:xfrm>
        </p:grpSpPr>
        <p:grpSp>
          <p:nvGrpSpPr>
            <p:cNvPr id="7" name="Group 6"/>
            <p:cNvGrpSpPr/>
            <p:nvPr/>
          </p:nvGrpSpPr>
          <p:grpSpPr>
            <a:xfrm>
              <a:off x="501964" y="2999648"/>
              <a:ext cx="9999408" cy="3656070"/>
              <a:chOff x="471947" y="2979174"/>
              <a:chExt cx="9999408" cy="365607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71947" y="2979174"/>
                <a:ext cx="9999408" cy="365607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10054" y="3601785"/>
                <a:ext cx="18473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2541" y="3124576"/>
              <a:ext cx="3216416" cy="364308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87643" y="4408745"/>
                <a:ext cx="519686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vi-VN" sz="2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vi-VN" sz="2400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</a:rPr>
                          <m:t>AB</m:t>
                        </m:r>
                      </m:e>
                      <m:sup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vi-VN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</a:rPr>
                          <m:t>AC</m:t>
                        </m:r>
                      </m:e>
                      <m:sup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vi-VN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400" i="1">
                            <a:latin typeface="Cambria Math" panose="02040503050406030204" pitchFamily="18" charset="0"/>
                          </a:rPr>
                          <m:t>BC</m:t>
                        </m:r>
                      </m:e>
                      <m:sup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vi-VN" sz="2400" i="1">
                        <a:latin typeface="Cambria Math" panose="02040503050406030204" pitchFamily="18" charset="0"/>
                      </a:rPr>
                      <m:t>đị</m:t>
                    </m:r>
                    <m:r>
                      <m:rPr>
                        <m:sty m:val="p"/>
                      </m:rPr>
                      <a:rPr lang="vi-VN" sz="2400" i="1">
                        <a:latin typeface="Cambria Math" panose="02040503050406030204" pitchFamily="18" charset="0"/>
                      </a:rPr>
                      <m:t>nh</m:t>
                    </m:r>
                  </m:oMath>
                </a14:m>
                <a:r>
                  <a:rPr lang="vi-VN" sz="2400" dirty="0" smtClean="0">
                    <a:latin typeface="+mj-lt"/>
                  </a:rPr>
                  <a:t> lý Pytago)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vi-VN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vi-V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vi-VN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vi-VN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vi-V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vi-VN" sz="2400" i="1">
                              <a:latin typeface="Cambria Math" panose="02040503050406030204" pitchFamily="18" charset="0"/>
                            </a:rPr>
                            <m:t>BC</m:t>
                          </m:r>
                        </m:e>
                        <m:sup>
                          <m:r>
                            <a:rPr lang="vi-V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400" b="0" dirty="0" smtClean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vi-VN" sz="2400" i="1">
                              <a:latin typeface="Cambria Math" panose="02040503050406030204" pitchFamily="18" charset="0"/>
                            </a:rPr>
                            <m:t>BC</m:t>
                          </m:r>
                        </m:e>
                        <m:sup>
                          <m:r>
                            <a:rPr lang="vi-V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2400" i="1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 smtClean="0">
                  <a:latin typeface="+mj-lt"/>
                </a:endParaRPr>
              </a:p>
              <a:p>
                <a:r>
                  <a:rPr lang="en-US" sz="2400" dirty="0" smtClean="0">
                    <a:latin typeface="+mj-lt"/>
                  </a:rPr>
                  <a:t>                           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BC = 5</a:t>
                </a:r>
                <a:endParaRPr lang="vi-VN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400" dirty="0" smtClean="0">
                    <a:latin typeface="+mj-lt"/>
                  </a:rPr>
                  <a:t>    Vậy  BC = 5dm.</a:t>
                </a:r>
              </a:p>
              <a:p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643" y="4408745"/>
                <a:ext cx="5196866" cy="2308324"/>
              </a:xfrm>
              <a:prstGeom prst="rect">
                <a:avLst/>
              </a:prstGeom>
              <a:blipFill rotWithShape="1">
                <a:blip r:embed="rId11"/>
                <a:stretch>
                  <a:fillRect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787642" y="3477370"/>
            <a:ext cx="5196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Xét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ABC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+mj-lt"/>
              </a:rPr>
              <a:t>vuông tại A</a:t>
            </a:r>
          </a:p>
          <a:p>
            <a:r>
              <a:rPr lang="vi-VN" sz="2800" dirty="0" smtClean="0">
                <a:latin typeface="+mj-lt"/>
              </a:rPr>
              <a:t>Ta có: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716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4566A8E-7BD0-4224-A600-C26FC5EC46EA}"/>
              </a:ext>
            </a:extLst>
          </p:cNvPr>
          <p:cNvSpPr/>
          <p:nvPr/>
        </p:nvSpPr>
        <p:spPr>
          <a:xfrm>
            <a:off x="4787642" y="3400062"/>
            <a:ext cx="1685737" cy="3664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endParaRPr lang="en-US" sz="15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20B205-49BF-4AD8-A146-57ED6BAC8B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2" t="15808" r="30161" b="69484"/>
          <a:stretch/>
        </p:blipFill>
        <p:spPr>
          <a:xfrm rot="14230131">
            <a:off x="2046380" y="3233103"/>
            <a:ext cx="1024167" cy="890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E802069-5D0E-4FB6-93B9-999FAA3077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147">
            <a:off x="2542853" y="3725325"/>
            <a:ext cx="403524" cy="4035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F4E2590-82CF-494A-827D-4480EC380614}"/>
              </a:ext>
            </a:extLst>
          </p:cNvPr>
          <p:cNvGrpSpPr/>
          <p:nvPr/>
        </p:nvGrpSpPr>
        <p:grpSpPr>
          <a:xfrm>
            <a:off x="7293204" y="4189043"/>
            <a:ext cx="1366311" cy="1125332"/>
            <a:chOff x="5866757" y="4474196"/>
            <a:chExt cx="1366311" cy="11253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CB7562B5-7296-48D1-8EF5-D33CFA429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247" y="4474196"/>
              <a:ext cx="1125332" cy="11253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FC04FD9-E2A9-4092-8C25-28678315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757" y="4474196"/>
              <a:ext cx="1366311" cy="91372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ED46379-54D6-407B-A546-7228865D34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89778" l="2667" r="89778">
                        <a14:foregroundMark x1="70667" y1="47556" x2="20444" y2="56000"/>
                        <a14:foregroundMark x1="20444" y1="56000" x2="22222" y2="23556"/>
                        <a14:foregroundMark x1="22222" y1="23556" x2="81333" y2="18667"/>
                        <a14:foregroundMark x1="81333" y1="18667" x2="54222" y2="50667"/>
                        <a14:foregroundMark x1="54222" y1="50667" x2="9778" y2="61778"/>
                        <a14:foregroundMark x1="9778" y1="61778" x2="22222" y2="39556"/>
                        <a14:foregroundMark x1="22222" y1="39556" x2="78667" y2="26222"/>
                        <a14:foregroundMark x1="78667" y1="26222" x2="24889" y2="58667"/>
                        <a14:foregroundMark x1="24889" y1="58667" x2="88000" y2="27111"/>
                        <a14:foregroundMark x1="88000" y1="27111" x2="63111" y2="44444"/>
                        <a14:foregroundMark x1="63111" y1="44444" x2="41333" y2="49778"/>
                        <a14:foregroundMark x1="41333" y1="49778" x2="41333" y2="49778"/>
                        <a14:foregroundMark x1="13333" y1="65333" x2="51556" y2="46222"/>
                        <a14:foregroundMark x1="51556" y1="46222" x2="3111" y2="82222"/>
                        <a14:foregroundMark x1="3111" y1="82222" x2="46667" y2="56000"/>
                        <a14:foregroundMark x1="46667" y1="56000" x2="27556" y2="72000"/>
                        <a14:foregroundMark x1="27556" y1="72000" x2="76444" y2="53333"/>
                        <a14:foregroundMark x1="76444" y1="53333" x2="47556" y2="71556"/>
                        <a14:foregroundMark x1="47556" y1="71556" x2="76444" y2="72444"/>
                        <a14:foregroundMark x1="76444" y1="72444" x2="79111" y2="52444"/>
                        <a14:foregroundMark x1="40889" y1="18222" x2="53333" y2="45778"/>
                        <a14:foregroundMark x1="53333" y1="45778" x2="20889" y2="49333"/>
                        <a14:foregroundMark x1="20889" y1="49333" x2="10222" y2="23111"/>
                        <a14:foregroundMark x1="10222" y1="23111" x2="52444" y2="2667"/>
                        <a14:foregroundMark x1="52444" y1="2667" x2="41778" y2="39556"/>
                        <a14:foregroundMark x1="41778" y1="39556" x2="2222" y2="44000"/>
                        <a14:foregroundMark x1="2222" y1="44000" x2="17778" y2="21778"/>
                        <a14:foregroundMark x1="17778" y1="21778" x2="64000" y2="16889"/>
                        <a14:foregroundMark x1="64000" y1="16889" x2="76889" y2="46667"/>
                        <a14:foregroundMark x1="76889" y1="46667" x2="38667" y2="57333"/>
                        <a14:foregroundMark x1="38667" y1="57333" x2="23556" y2="31111"/>
                        <a14:foregroundMark x1="23556" y1="31111" x2="84000" y2="5778"/>
                        <a14:foregroundMark x1="84000" y1="5778" x2="42222" y2="39111"/>
                        <a14:foregroundMark x1="42222" y1="39111" x2="21333" y2="27111"/>
                        <a14:foregroundMark x1="21333" y1="27111" x2="70667" y2="6667"/>
                        <a14:foregroundMark x1="70667" y1="6667" x2="58667" y2="36000"/>
                        <a14:foregroundMark x1="58667" y1="36000" x2="27111" y2="33778"/>
                        <a14:foregroundMark x1="27111" y1="33778" x2="76000" y2="21333"/>
                        <a14:foregroundMark x1="76000" y1="21333" x2="34222" y2="44444"/>
                        <a14:foregroundMark x1="34222" y1="44444" x2="9333" y2="39556"/>
                        <a14:foregroundMark x1="9333" y1="39556" x2="49333" y2="32444"/>
                        <a14:foregroundMark x1="49333" y1="32444" x2="17778" y2="47111"/>
                        <a14:foregroundMark x1="17778" y1="47111" x2="53333" y2="45333"/>
                        <a14:foregroundMark x1="53333" y1="45333" x2="1333" y2="69333"/>
                        <a14:foregroundMark x1="1333" y1="69333" x2="39556" y2="68000"/>
                        <a14:foregroundMark x1="39556" y1="68000" x2="7111" y2="66222"/>
                        <a14:foregroundMark x1="7111" y1="66222" x2="33333" y2="68444"/>
                        <a14:foregroundMark x1="33333" y1="68444" x2="12000" y2="80889"/>
                        <a14:foregroundMark x1="12000" y1="80889" x2="50222" y2="48889"/>
                        <a14:foregroundMark x1="50222" y1="48889" x2="26222" y2="60444"/>
                        <a14:foregroundMark x1="26222" y1="60444" x2="64444" y2="33778"/>
                        <a14:foregroundMark x1="64444" y1="33778" x2="8889" y2="56000"/>
                        <a14:foregroundMark x1="8889" y1="56000" x2="52444" y2="30222"/>
                        <a14:foregroundMark x1="52444" y1="30222" x2="4889" y2="42667"/>
                        <a14:foregroundMark x1="4889" y1="42667" x2="68000" y2="27111"/>
                        <a14:foregroundMark x1="68000" y1="27111" x2="7111" y2="56444"/>
                        <a14:foregroundMark x1="7111" y1="56444" x2="85778" y2="42222"/>
                        <a14:foregroundMark x1="85778" y1="42222" x2="40444" y2="62222"/>
                        <a14:foregroundMark x1="40444" y1="62222" x2="89333" y2="52444"/>
                        <a14:foregroundMark x1="89333" y1="52444" x2="52000" y2="63111"/>
                        <a14:foregroundMark x1="52000" y1="63111" x2="92000" y2="52000"/>
                        <a14:foregroundMark x1="92000" y1="52000" x2="42667" y2="68444"/>
                        <a14:foregroundMark x1="42667" y1="68444" x2="96000" y2="64444"/>
                        <a14:foregroundMark x1="96000" y1="64444" x2="72889" y2="70667"/>
                        <a14:foregroundMark x1="72889" y1="70667" x2="44444" y2="61333"/>
                        <a14:foregroundMark x1="44444" y1="61333" x2="75111" y2="55556"/>
                        <a14:foregroundMark x1="75111" y1="55556" x2="51556" y2="63556"/>
                        <a14:foregroundMark x1="51556" y1="63556" x2="98222" y2="50667"/>
                        <a14:foregroundMark x1="98222" y1="50667" x2="54667" y2="52889"/>
                        <a14:foregroundMark x1="54667" y1="52889" x2="78667" y2="47556"/>
                        <a14:foregroundMark x1="78667" y1="47556" x2="27111" y2="54222"/>
                        <a14:foregroundMark x1="27111" y1="54222" x2="95111" y2="28889"/>
                        <a14:foregroundMark x1="95111" y1="28889" x2="54667" y2="39556"/>
                        <a14:foregroundMark x1="54667" y1="39556" x2="63111" y2="15111"/>
                        <a14:foregroundMark x1="63111" y1="15111" x2="82222" y2="2667"/>
                        <a14:foregroundMark x1="82222" y1="2667" x2="7111" y2="25333"/>
                        <a14:foregroundMark x1="7111" y1="25333" x2="12000" y2="6667"/>
                        <a14:foregroundMark x1="12444" y1="73778" x2="6222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22" y="4305031"/>
            <a:ext cx="1294658" cy="1294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7DCC8BC-2E23-4D60-90F6-B839BE47CC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043" y="3096252"/>
            <a:ext cx="1178634" cy="11786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7FBDB7D-AEF1-4039-986B-AECB3B3FAD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86" y="4519243"/>
            <a:ext cx="1539972" cy="86623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0D90B6B-FAEB-4A93-92A8-E2E065CC4032}"/>
              </a:ext>
            </a:extLst>
          </p:cNvPr>
          <p:cNvGrpSpPr/>
          <p:nvPr/>
        </p:nvGrpSpPr>
        <p:grpSpPr>
          <a:xfrm>
            <a:off x="656004" y="2342952"/>
            <a:ext cx="2950543" cy="2359057"/>
            <a:chOff x="515225" y="2340305"/>
            <a:chExt cx="2950543" cy="235905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84137FBC-1E88-480F-9F44-5E203BDE1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1350" b="65400" l="54800" r="99600">
                          <a14:foregroundMark x1="58400" y1="40150" x2="67600" y2="38050"/>
                          <a14:foregroundMark x1="59350" y1="39600" x2="79000" y2="36950"/>
                          <a14:foregroundMark x1="75700" y1="31900" x2="78850" y2="31350"/>
                          <a14:foregroundMark x1="79950" y1="31750" x2="80800" y2="37950"/>
                          <a14:foregroundMark x1="74600" y1="36850" x2="99600" y2="33800"/>
                          <a14:foregroundMark x1="59050" y1="60050" x2="65350" y2="63250"/>
                          <a14:foregroundMark x1="65350" y1="63250" x2="72400" y2="64750"/>
                          <a14:foregroundMark x1="66100" y1="59100" x2="84650" y2="59100"/>
                          <a14:foregroundMark x1="72000" y1="63900" x2="79100" y2="65400"/>
                          <a14:foregroundMark x1="79100" y1="65400" x2="81900" y2="64600"/>
                          <a14:foregroundMark x1="73100" y1="32450" x2="81800" y2="36650"/>
                          <a14:foregroundMark x1="81800" y1="36650" x2="83200" y2="44650"/>
                          <a14:foregroundMark x1="83200" y1="44650" x2="72150" y2="42000"/>
                          <a14:foregroundMark x1="72150" y1="42000" x2="65850" y2="36400"/>
                          <a14:foregroundMark x1="65850" y1="36400" x2="69800" y2="34500"/>
                          <a14:foregroundMark x1="57950" y1="58150" x2="54800" y2="578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4" t="29734" r="-6266" b="34871"/>
            <a:stretch/>
          </p:blipFill>
          <p:spPr>
            <a:xfrm>
              <a:off x="1989085" y="3219025"/>
              <a:ext cx="1476683" cy="97001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F3C8C13-37AE-4072-9F98-9CCE1E8D4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150" b="77000" l="6750" r="65300">
                          <a14:foregroundMark x1="6750" y1="43150" x2="8250" y2="56500"/>
                          <a14:foregroundMark x1="15700" y1="73250" x2="15700" y2="77000"/>
                          <a14:foregroundMark x1="22950" y1="72150" x2="22950" y2="72050"/>
                          <a14:foregroundMark x1="20750" y1="35050" x2="24350" y2="35900"/>
                          <a14:foregroundMark x1="25300" y1="31350" x2="25300" y2="33400"/>
                          <a14:foregroundMark x1="25050" y1="30250" x2="22150" y2="29850"/>
                          <a14:backgroundMark x1="59650" y1="39300" x2="68600" y2="36850"/>
                          <a14:backgroundMark x1="56350" y1="57450" x2="67350" y2="59250"/>
                          <a14:backgroundMark x1="20350" y1="77100" x2="2145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7411" b="18213"/>
            <a:stretch/>
          </p:blipFill>
          <p:spPr>
            <a:xfrm>
              <a:off x="515225" y="2340305"/>
              <a:ext cx="2093746" cy="2359057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574F982-5A19-429C-A84D-55BAF30A51D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350" b="65400" l="54800" r="99600">
                        <a14:foregroundMark x1="58400" y1="40150" x2="67600" y2="38050"/>
                        <a14:foregroundMark x1="59350" y1="39600" x2="79000" y2="36950"/>
                        <a14:foregroundMark x1="75700" y1="31900" x2="78850" y2="31350"/>
                        <a14:foregroundMark x1="79950" y1="31750" x2="80800" y2="37950"/>
                        <a14:foregroundMark x1="74600" y1="36850" x2="99600" y2="33800"/>
                        <a14:foregroundMark x1="59050" y1="60050" x2="65350" y2="63250"/>
                        <a14:foregroundMark x1="65350" y1="63250" x2="72400" y2="64750"/>
                        <a14:foregroundMark x1="66100" y1="59100" x2="84650" y2="59100"/>
                        <a14:foregroundMark x1="72000" y1="63900" x2="79100" y2="65400"/>
                        <a14:foregroundMark x1="79100" y1="65400" x2="81900" y2="64600"/>
                        <a14:foregroundMark x1="73100" y1="32450" x2="81800" y2="36650"/>
                        <a14:foregroundMark x1="81800" y1="36650" x2="83200" y2="44650"/>
                        <a14:foregroundMark x1="83200" y1="44650" x2="72150" y2="42000"/>
                        <a14:foregroundMark x1="72150" y1="42000" x2="65850" y2="36400"/>
                        <a14:foregroundMark x1="65850" y1="36400" x2="69800" y2="34500"/>
                        <a14:foregroundMark x1="57950" y1="58150" x2="54800" y2="5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4" t="29734" r="-6266" b="34871"/>
          <a:stretch/>
        </p:blipFill>
        <p:spPr>
          <a:xfrm>
            <a:off x="3576085" y="1193750"/>
            <a:ext cx="1476683" cy="9700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7479ACB-B80F-4596-9F3F-49833BA63D0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50" b="77000" l="6750" r="65300">
                        <a14:foregroundMark x1="6750" y1="43150" x2="8250" y2="56500"/>
                        <a14:foregroundMark x1="15700" y1="73250" x2="15700" y2="77000"/>
                        <a14:foregroundMark x1="22950" y1="72150" x2="22950" y2="72050"/>
                        <a14:foregroundMark x1="20750" y1="35050" x2="24350" y2="35900"/>
                        <a14:foregroundMark x1="25300" y1="31350" x2="25300" y2="33400"/>
                        <a14:foregroundMark x1="25050" y1="30250" x2="22150" y2="29850"/>
                        <a14:backgroundMark x1="59650" y1="39300" x2="68600" y2="36850"/>
                        <a14:backgroundMark x1="56350" y1="57450" x2="67350" y2="59250"/>
                        <a14:backgroundMark x1="20350" y1="77100" x2="21450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7411" b="18213"/>
          <a:stretch/>
        </p:blipFill>
        <p:spPr>
          <a:xfrm>
            <a:off x="656004" y="2342952"/>
            <a:ext cx="2093746" cy="23590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F640BED-5E40-4A38-9CA0-DE205320F89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50" b="77000" l="6750" r="65300">
                        <a14:foregroundMark x1="6750" y1="43150" x2="8250" y2="56500"/>
                        <a14:foregroundMark x1="15700" y1="73250" x2="15700" y2="77000"/>
                        <a14:foregroundMark x1="22950" y1="72150" x2="22950" y2="72050"/>
                        <a14:foregroundMark x1="20750" y1="35050" x2="24350" y2="35900"/>
                        <a14:foregroundMark x1="25300" y1="31350" x2="25300" y2="33400"/>
                        <a14:foregroundMark x1="25050" y1="30250" x2="22150" y2="29850"/>
                        <a14:backgroundMark x1="59650" y1="39300" x2="68600" y2="36850"/>
                        <a14:backgroundMark x1="56350" y1="57450" x2="67350" y2="59250"/>
                        <a14:backgroundMark x1="20350" y1="77100" x2="21450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7411" b="18213"/>
          <a:stretch/>
        </p:blipFill>
        <p:spPr>
          <a:xfrm>
            <a:off x="656004" y="2342952"/>
            <a:ext cx="2093746" cy="235905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404C26E-7A8A-41DF-A036-410BA13F0EE3}"/>
              </a:ext>
            </a:extLst>
          </p:cNvPr>
          <p:cNvGrpSpPr/>
          <p:nvPr/>
        </p:nvGrpSpPr>
        <p:grpSpPr>
          <a:xfrm>
            <a:off x="1827537" y="3170110"/>
            <a:ext cx="2986231" cy="2359057"/>
            <a:chOff x="529298" y="2501640"/>
            <a:chExt cx="2986231" cy="23590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A55C41BE-CAF0-495D-9169-1B413337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1350" b="65400" l="54800" r="99600">
                          <a14:foregroundMark x1="58400" y1="40150" x2="67600" y2="38050"/>
                          <a14:foregroundMark x1="59350" y1="39600" x2="79000" y2="36950"/>
                          <a14:foregroundMark x1="75700" y1="31900" x2="78850" y2="31350"/>
                          <a14:foregroundMark x1="79950" y1="31750" x2="80800" y2="37950"/>
                          <a14:foregroundMark x1="74600" y1="36850" x2="99600" y2="33800"/>
                          <a14:foregroundMark x1="59050" y1="60050" x2="65350" y2="63250"/>
                          <a14:foregroundMark x1="65350" y1="63250" x2="72400" y2="64750"/>
                          <a14:foregroundMark x1="66100" y1="59100" x2="84650" y2="59100"/>
                          <a14:foregroundMark x1="72000" y1="63900" x2="79100" y2="65400"/>
                          <a14:foregroundMark x1="79100" y1="65400" x2="81900" y2="64600"/>
                          <a14:foregroundMark x1="73100" y1="32450" x2="81800" y2="36650"/>
                          <a14:foregroundMark x1="81800" y1="36650" x2="83200" y2="44650"/>
                          <a14:foregroundMark x1="83200" y1="44650" x2="72150" y2="42000"/>
                          <a14:foregroundMark x1="72150" y1="42000" x2="65850" y2="36400"/>
                          <a14:foregroundMark x1="65850" y1="36400" x2="69800" y2="34500"/>
                          <a14:foregroundMark x1="57950" y1="58150" x2="54800" y2="578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4" t="29734" r="-6266" b="34871"/>
            <a:stretch/>
          </p:blipFill>
          <p:spPr>
            <a:xfrm>
              <a:off x="2038846" y="3386972"/>
              <a:ext cx="1476683" cy="97001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EABBA7E5-7241-45FF-A235-D36C5C9DD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150" b="77000" l="6750" r="65300">
                          <a14:foregroundMark x1="6750" y1="43150" x2="8250" y2="56500"/>
                          <a14:foregroundMark x1="15700" y1="73250" x2="15700" y2="77000"/>
                          <a14:foregroundMark x1="22950" y1="72150" x2="22950" y2="72050"/>
                          <a14:foregroundMark x1="20750" y1="35050" x2="24350" y2="35900"/>
                          <a14:foregroundMark x1="25300" y1="31350" x2="25300" y2="33400"/>
                          <a14:foregroundMark x1="25050" y1="30250" x2="22150" y2="29850"/>
                          <a14:backgroundMark x1="59650" y1="39300" x2="68600" y2="36850"/>
                          <a14:backgroundMark x1="56350" y1="57450" x2="67350" y2="59250"/>
                          <a14:backgroundMark x1="20350" y1="77100" x2="2145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7411" b="18213"/>
            <a:stretch/>
          </p:blipFill>
          <p:spPr>
            <a:xfrm>
              <a:off x="529298" y="2501640"/>
              <a:ext cx="2093746" cy="2359057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6FCFAD9-D29D-46E4-9D05-1B26DE73238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50" b="77000" l="6750" r="65300">
                        <a14:foregroundMark x1="6750" y1="43150" x2="8250" y2="56500"/>
                        <a14:foregroundMark x1="15700" y1="73250" x2="15700" y2="77000"/>
                        <a14:foregroundMark x1="22950" y1="72150" x2="22950" y2="72050"/>
                        <a14:foregroundMark x1="20750" y1="35050" x2="24350" y2="35900"/>
                        <a14:foregroundMark x1="25300" y1="31350" x2="25300" y2="33400"/>
                        <a14:foregroundMark x1="25050" y1="30250" x2="22150" y2="29850"/>
                        <a14:backgroundMark x1="59650" y1="39300" x2="68600" y2="36850"/>
                        <a14:backgroundMark x1="56350" y1="57450" x2="67350" y2="59250"/>
                        <a14:backgroundMark x1="20350" y1="77100" x2="21450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7411" b="18213"/>
          <a:stretch/>
        </p:blipFill>
        <p:spPr>
          <a:xfrm>
            <a:off x="1821332" y="3170109"/>
            <a:ext cx="2093746" cy="235905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3E95F7CF-6EA2-4331-AFF8-08D2309F6865}"/>
              </a:ext>
            </a:extLst>
          </p:cNvPr>
          <p:cNvGrpSpPr/>
          <p:nvPr/>
        </p:nvGrpSpPr>
        <p:grpSpPr>
          <a:xfrm>
            <a:off x="5686804" y="2878848"/>
            <a:ext cx="2986231" cy="2359057"/>
            <a:chOff x="529298" y="2501640"/>
            <a:chExt cx="2986231" cy="235905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4ECAF8E6-657C-43E8-B1D6-85E3640E1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1350" b="65400" l="54800" r="99600">
                          <a14:foregroundMark x1="58400" y1="40150" x2="67600" y2="38050"/>
                          <a14:foregroundMark x1="59350" y1="39600" x2="79000" y2="36950"/>
                          <a14:foregroundMark x1="75700" y1="31900" x2="78850" y2="31350"/>
                          <a14:foregroundMark x1="79950" y1="31750" x2="80800" y2="37950"/>
                          <a14:foregroundMark x1="74600" y1="36850" x2="99600" y2="33800"/>
                          <a14:foregroundMark x1="59050" y1="60050" x2="65350" y2="63250"/>
                          <a14:foregroundMark x1="65350" y1="63250" x2="72400" y2="64750"/>
                          <a14:foregroundMark x1="66100" y1="59100" x2="84650" y2="59100"/>
                          <a14:foregroundMark x1="72000" y1="63900" x2="79100" y2="65400"/>
                          <a14:foregroundMark x1="79100" y1="65400" x2="81900" y2="64600"/>
                          <a14:foregroundMark x1="73100" y1="32450" x2="81800" y2="36650"/>
                          <a14:foregroundMark x1="81800" y1="36650" x2="83200" y2="44650"/>
                          <a14:foregroundMark x1="83200" y1="44650" x2="72150" y2="42000"/>
                          <a14:foregroundMark x1="72150" y1="42000" x2="65850" y2="36400"/>
                          <a14:foregroundMark x1="65850" y1="36400" x2="69800" y2="34500"/>
                          <a14:foregroundMark x1="57950" y1="58150" x2="54800" y2="578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4" t="29734" r="-6266" b="34871"/>
            <a:stretch/>
          </p:blipFill>
          <p:spPr>
            <a:xfrm>
              <a:off x="2038846" y="3386972"/>
              <a:ext cx="1476683" cy="97001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B94FABE9-B3C4-455F-8770-D9ADDCE41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150" b="77000" l="6750" r="65300">
                          <a14:foregroundMark x1="6750" y1="43150" x2="8250" y2="56500"/>
                          <a14:foregroundMark x1="15700" y1="73250" x2="15700" y2="77000"/>
                          <a14:foregroundMark x1="22950" y1="72150" x2="22950" y2="72050"/>
                          <a14:foregroundMark x1="20750" y1="35050" x2="24350" y2="35900"/>
                          <a14:foregroundMark x1="25300" y1="31350" x2="25300" y2="33400"/>
                          <a14:foregroundMark x1="25050" y1="30250" x2="22150" y2="29850"/>
                          <a14:backgroundMark x1="59650" y1="39300" x2="68600" y2="36850"/>
                          <a14:backgroundMark x1="56350" y1="57450" x2="67350" y2="59250"/>
                          <a14:backgroundMark x1="20350" y1="77100" x2="2145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7411" b="18213"/>
            <a:stretch/>
          </p:blipFill>
          <p:spPr>
            <a:xfrm>
              <a:off x="529298" y="2501640"/>
              <a:ext cx="2093746" cy="2359057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D51C1F8-F1CA-40B9-839C-CE10BC1DB2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50" b="77000" l="6750" r="65300">
                        <a14:foregroundMark x1="6750" y1="43150" x2="8250" y2="56500"/>
                        <a14:foregroundMark x1="15700" y1="73250" x2="15700" y2="77000"/>
                        <a14:foregroundMark x1="22950" y1="72150" x2="22950" y2="72050"/>
                        <a14:foregroundMark x1="20750" y1="35050" x2="24350" y2="35900"/>
                        <a14:foregroundMark x1="25300" y1="31350" x2="25300" y2="33400"/>
                        <a14:foregroundMark x1="25050" y1="30250" x2="22150" y2="29850"/>
                        <a14:backgroundMark x1="59650" y1="39300" x2="68600" y2="36850"/>
                        <a14:backgroundMark x1="56350" y1="57450" x2="67350" y2="59250"/>
                        <a14:backgroundMark x1="20350" y1="77100" x2="21450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7411" b="18213"/>
          <a:stretch/>
        </p:blipFill>
        <p:spPr>
          <a:xfrm>
            <a:off x="5696286" y="2878848"/>
            <a:ext cx="2093746" cy="235905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A21A8FA-09EC-45BE-B87F-9CF7B07E4D2C}"/>
              </a:ext>
            </a:extLst>
          </p:cNvPr>
          <p:cNvGrpSpPr/>
          <p:nvPr/>
        </p:nvGrpSpPr>
        <p:grpSpPr>
          <a:xfrm>
            <a:off x="7615454" y="2248959"/>
            <a:ext cx="2986231" cy="2359057"/>
            <a:chOff x="529298" y="2501640"/>
            <a:chExt cx="2986231" cy="235905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3AB6FE73-BE2D-4703-912D-4BFAB78CE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1350" b="65400" l="54800" r="99600">
                          <a14:foregroundMark x1="58400" y1="40150" x2="67600" y2="38050"/>
                          <a14:foregroundMark x1="59350" y1="39600" x2="79000" y2="36950"/>
                          <a14:foregroundMark x1="75700" y1="31900" x2="78850" y2="31350"/>
                          <a14:foregroundMark x1="79950" y1="31750" x2="80800" y2="37950"/>
                          <a14:foregroundMark x1="74600" y1="36850" x2="99600" y2="33800"/>
                          <a14:foregroundMark x1="59050" y1="60050" x2="65350" y2="63250"/>
                          <a14:foregroundMark x1="65350" y1="63250" x2="72400" y2="64750"/>
                          <a14:foregroundMark x1="66100" y1="59100" x2="84650" y2="59100"/>
                          <a14:foregroundMark x1="72000" y1="63900" x2="79100" y2="65400"/>
                          <a14:foregroundMark x1="79100" y1="65400" x2="81900" y2="64600"/>
                          <a14:foregroundMark x1="73100" y1="32450" x2="81800" y2="36650"/>
                          <a14:foregroundMark x1="81800" y1="36650" x2="83200" y2="44650"/>
                          <a14:foregroundMark x1="83200" y1="44650" x2="72150" y2="42000"/>
                          <a14:foregroundMark x1="72150" y1="42000" x2="65850" y2="36400"/>
                          <a14:foregroundMark x1="65850" y1="36400" x2="69800" y2="34500"/>
                          <a14:foregroundMark x1="57950" y1="58150" x2="54800" y2="578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4" t="29734" r="-6266" b="34871"/>
            <a:stretch/>
          </p:blipFill>
          <p:spPr>
            <a:xfrm>
              <a:off x="2038846" y="3386972"/>
              <a:ext cx="1476683" cy="97001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F0139BB1-E4BB-4333-A5DD-C0E5819FF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150" b="77000" l="6750" r="65300">
                          <a14:foregroundMark x1="6750" y1="43150" x2="8250" y2="56500"/>
                          <a14:foregroundMark x1="15700" y1="73250" x2="15700" y2="77000"/>
                          <a14:foregroundMark x1="22950" y1="72150" x2="22950" y2="72050"/>
                          <a14:foregroundMark x1="20750" y1="35050" x2="24350" y2="35900"/>
                          <a14:foregroundMark x1="25300" y1="31350" x2="25300" y2="33400"/>
                          <a14:foregroundMark x1="25050" y1="30250" x2="22150" y2="29850"/>
                          <a14:backgroundMark x1="59650" y1="39300" x2="68600" y2="36850"/>
                          <a14:backgroundMark x1="56350" y1="57450" x2="67350" y2="59250"/>
                          <a14:backgroundMark x1="20350" y1="77100" x2="2145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7411" b="18213"/>
            <a:stretch/>
          </p:blipFill>
          <p:spPr>
            <a:xfrm>
              <a:off x="529298" y="2501640"/>
              <a:ext cx="2093746" cy="2359057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1049392-7121-4369-A5E4-16CE51E74B3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50" b="77000" l="6750" r="65300">
                        <a14:foregroundMark x1="6750" y1="43150" x2="8250" y2="56500"/>
                        <a14:foregroundMark x1="15700" y1="73250" x2="15700" y2="77000"/>
                        <a14:foregroundMark x1="22950" y1="72150" x2="22950" y2="72050"/>
                        <a14:foregroundMark x1="20750" y1="35050" x2="24350" y2="35900"/>
                        <a14:foregroundMark x1="25300" y1="31350" x2="25300" y2="33400"/>
                        <a14:foregroundMark x1="25050" y1="30250" x2="22150" y2="29850"/>
                        <a14:backgroundMark x1="59650" y1="39300" x2="68600" y2="36850"/>
                        <a14:backgroundMark x1="56350" y1="57450" x2="67350" y2="59250"/>
                        <a14:backgroundMark x1="20350" y1="77100" x2="21450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7411" b="18213"/>
          <a:stretch/>
        </p:blipFill>
        <p:spPr>
          <a:xfrm>
            <a:off x="7611632" y="2248959"/>
            <a:ext cx="2093746" cy="2359057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055CD6C-B814-49AD-B9B7-22A234D25216}"/>
              </a:ext>
            </a:extLst>
          </p:cNvPr>
          <p:cNvGrpSpPr/>
          <p:nvPr/>
        </p:nvGrpSpPr>
        <p:grpSpPr>
          <a:xfrm>
            <a:off x="8959061" y="3231563"/>
            <a:ext cx="2986231" cy="2359057"/>
            <a:chOff x="529298" y="2501640"/>
            <a:chExt cx="2986231" cy="235905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35E7BF89-21BC-4F54-A220-D9A126B54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1350" b="65400" l="54800" r="99600">
                          <a14:foregroundMark x1="58400" y1="40150" x2="67600" y2="38050"/>
                          <a14:foregroundMark x1="59350" y1="39600" x2="79000" y2="36950"/>
                          <a14:foregroundMark x1="75700" y1="31900" x2="78850" y2="31350"/>
                          <a14:foregroundMark x1="79950" y1="31750" x2="80800" y2="37950"/>
                          <a14:foregroundMark x1="74600" y1="36850" x2="99600" y2="33800"/>
                          <a14:foregroundMark x1="59050" y1="60050" x2="65350" y2="63250"/>
                          <a14:foregroundMark x1="65350" y1="63250" x2="72400" y2="64750"/>
                          <a14:foregroundMark x1="66100" y1="59100" x2="84650" y2="59100"/>
                          <a14:foregroundMark x1="72000" y1="63900" x2="79100" y2="65400"/>
                          <a14:foregroundMark x1="79100" y1="65400" x2="81900" y2="64600"/>
                          <a14:foregroundMark x1="73100" y1="32450" x2="81800" y2="36650"/>
                          <a14:foregroundMark x1="81800" y1="36650" x2="83200" y2="44650"/>
                          <a14:foregroundMark x1="83200" y1="44650" x2="72150" y2="42000"/>
                          <a14:foregroundMark x1="72150" y1="42000" x2="65850" y2="36400"/>
                          <a14:foregroundMark x1="65850" y1="36400" x2="69800" y2="34500"/>
                          <a14:foregroundMark x1="57950" y1="58150" x2="54800" y2="578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84" t="29734" r="-6266" b="34871"/>
            <a:stretch/>
          </p:blipFill>
          <p:spPr>
            <a:xfrm>
              <a:off x="2038846" y="3386972"/>
              <a:ext cx="1476683" cy="97001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8E70475F-FA93-40C6-9988-1C6D3B2E8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150" b="77000" l="6750" r="65300">
                          <a14:foregroundMark x1="6750" y1="43150" x2="8250" y2="56500"/>
                          <a14:foregroundMark x1="15700" y1="73250" x2="15700" y2="77000"/>
                          <a14:foregroundMark x1="22950" y1="72150" x2="22950" y2="72050"/>
                          <a14:foregroundMark x1="20750" y1="35050" x2="24350" y2="35900"/>
                          <a14:foregroundMark x1="25300" y1="31350" x2="25300" y2="33400"/>
                          <a14:foregroundMark x1="25050" y1="30250" x2="22150" y2="29850"/>
                          <a14:backgroundMark x1="59650" y1="39300" x2="68600" y2="36850"/>
                          <a14:backgroundMark x1="56350" y1="57450" x2="67350" y2="59250"/>
                          <a14:backgroundMark x1="20350" y1="77100" x2="21450" y2="8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7411" b="18213"/>
            <a:stretch/>
          </p:blipFill>
          <p:spPr>
            <a:xfrm>
              <a:off x="529298" y="2501640"/>
              <a:ext cx="2093746" cy="2359057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C970013-F126-4BDA-A22F-3EA1C4A9AB7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50" b="77000" l="6750" r="65300">
                        <a14:foregroundMark x1="6750" y1="43150" x2="8250" y2="56500"/>
                        <a14:foregroundMark x1="15700" y1="73250" x2="15700" y2="77000"/>
                        <a14:foregroundMark x1="22950" y1="72150" x2="22950" y2="72050"/>
                        <a14:foregroundMark x1="20750" y1="35050" x2="24350" y2="35900"/>
                        <a14:foregroundMark x1="25300" y1="31350" x2="25300" y2="33400"/>
                        <a14:foregroundMark x1="25050" y1="30250" x2="22150" y2="29850"/>
                        <a14:backgroundMark x1="59650" y1="39300" x2="68600" y2="36850"/>
                        <a14:backgroundMark x1="56350" y1="57450" x2="67350" y2="59250"/>
                        <a14:backgroundMark x1="20350" y1="77100" x2="21450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27411" b="18213"/>
          <a:stretch/>
        </p:blipFill>
        <p:spPr>
          <a:xfrm>
            <a:off x="8959061" y="3231563"/>
            <a:ext cx="2093746" cy="23590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846C778-BE16-4360-8C90-7BCEED56A8EE}"/>
              </a:ext>
            </a:extLst>
          </p:cNvPr>
          <p:cNvGrpSpPr/>
          <p:nvPr/>
        </p:nvGrpSpPr>
        <p:grpSpPr>
          <a:xfrm>
            <a:off x="1616622" y="-509200"/>
            <a:ext cx="8864927" cy="4323806"/>
            <a:chOff x="1616622" y="-509200"/>
            <a:chExt cx="8864927" cy="43238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0A9EA15-8445-4F8F-A0FF-891D55333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26979" y1="51979" x2="27187" y2="63438"/>
                          <a14:foregroundMark x1="25521" y1="51667" x2="25313" y2="50833"/>
                          <a14:foregroundMark x1="33646" y1="57708" x2="33542" y2="63958"/>
                          <a14:foregroundMark x1="33603" y1="55625" x2="33333" y2="59583"/>
                          <a14:foregroundMark x1="31354" y1="56146" x2="32500" y2="56354"/>
                          <a14:foregroundMark x1="52917" y1="47396" x2="53542" y2="56875"/>
                          <a14:foregroundMark x1="53542" y1="56875" x2="53333" y2="57500"/>
                          <a14:foregroundMark x1="72500" y1="53125" x2="72188" y2="66250"/>
                          <a14:foregroundMark x1="77708" y1="57500" x2="77708" y2="65938"/>
                          <a14:foregroundMark x1="77708" y1="65938" x2="77500" y2="66250"/>
                          <a14:foregroundMark x1="67396" y1="56042" x2="67917" y2="65521"/>
                          <a14:foregroundMark x1="67813" y1="55833" x2="69688" y2="55625"/>
                          <a14:foregroundMark x1="65313" y1="54271" x2="65729" y2="56042"/>
                          <a14:foregroundMark x1="22396" y1="55208" x2="24375" y2="65313"/>
                          <a14:foregroundMark x1="25104" y1="55417" x2="22813" y2="58646"/>
                          <a14:foregroundMark x1="21406" y1="55253" x2="23021" y2="58646"/>
                          <a14:foregroundMark x1="25313" y1="54688" x2="22396" y2="57500"/>
                          <a14:foregroundMark x1="34479" y1="55417" x2="34063" y2="56771"/>
                          <a14:backgroundMark x1="65104" y1="56354" x2="64583" y2="55417"/>
                          <a14:backgroundMark x1="65313" y1="56042" x2="65104" y2="54896"/>
                          <a14:backgroundMark x1="20521" y1="54271" x2="20938" y2="55417"/>
                          <a14:backgroundMark x1="34063" y1="55000" x2="34063" y2="552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247" y="-509200"/>
              <a:ext cx="4323806" cy="43238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2BC106E-10C2-4AA2-873C-130C3306937B}"/>
                </a:ext>
              </a:extLst>
            </p:cNvPr>
            <p:cNvSpPr/>
            <p:nvPr/>
          </p:nvSpPr>
          <p:spPr>
            <a:xfrm>
              <a:off x="1616622" y="2248958"/>
              <a:ext cx="886492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VIỆT NAM CHIẾN THẮNG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4A49ECE-6E68-4F0A-914A-24A7632AEB7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4416" flipH="1">
            <a:off x="11541728" y="4864185"/>
            <a:ext cx="423995" cy="529954"/>
          </a:xfrm>
          <a:prstGeom prst="rect">
            <a:avLst/>
          </a:prstGeom>
        </p:spPr>
      </p:pic>
      <p:pic>
        <p:nvPicPr>
          <p:cNvPr id="9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1A27480F-39FA-44A3-912E-FAE9D25A1E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292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874533" y="-883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R888piCeGf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09584 0.120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R888piCeGf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5400000">
                                      <p:cBhvr>
                                        <p:cTn id="8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600000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8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31692 -0.04282 " pathEditMode="relative" rAng="0" ptsTypes="AA">
                                      <p:cBhvr>
                                        <p:cTn id="104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R888piCeGf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55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00"/>
                            </p:stCondLst>
                            <p:childTnLst>
                              <p:par>
                                <p:cTn id="1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15977 -0.09167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6R888piCeGf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2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649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915B6BC8-FD2A-4745-A8E7-ED062159F1FE}"/>
  <p:tag name="ISPRING_SLIDE_ID_2" val="{AE373656-2CA5-4F1A-AF0C-DC2041CD7BF7}"/>
  <p:tag name="GENSWF_ADVANCE_TIME" val="3.001"/>
  <p:tag name="TIMING" val="|0.001|1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1289</Words>
  <Application>Microsoft Office PowerPoint</Application>
  <PresentationFormat>Custom</PresentationFormat>
  <Paragraphs>203</Paragraphs>
  <Slides>24</Slides>
  <Notes>10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Dell</cp:lastModifiedBy>
  <cp:revision>146</cp:revision>
  <dcterms:created xsi:type="dcterms:W3CDTF">2020-07-29T13:29:00Z</dcterms:created>
  <dcterms:modified xsi:type="dcterms:W3CDTF">2022-03-01T14:53:05Z</dcterms:modified>
</cp:coreProperties>
</file>