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4" r:id="rId2"/>
    <p:sldId id="296" r:id="rId3"/>
    <p:sldId id="305" r:id="rId4"/>
    <p:sldId id="306" r:id="rId5"/>
    <p:sldId id="270" r:id="rId6"/>
    <p:sldId id="271" r:id="rId7"/>
    <p:sldId id="272" r:id="rId8"/>
    <p:sldId id="274" r:id="rId9"/>
    <p:sldId id="273" r:id="rId10"/>
    <p:sldId id="281" r:id="rId11"/>
    <p:sldId id="279" r:id="rId12"/>
    <p:sldId id="285" r:id="rId13"/>
    <p:sldId id="277" r:id="rId14"/>
    <p:sldId id="300" r:id="rId15"/>
    <p:sldId id="302" r:id="rId16"/>
    <p:sldId id="303" r:id="rId17"/>
    <p:sldId id="278" r:id="rId18"/>
    <p:sldId id="308" r:id="rId19"/>
    <p:sldId id="290" r:id="rId20"/>
    <p:sldId id="267" r:id="rId21"/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309" r:id="rId33"/>
    <p:sldId id="284" r:id="rId34"/>
    <p:sldId id="30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FF00"/>
    <a:srgbClr val="008000"/>
    <a:srgbClr val="0000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4C3A1-477B-4BCC-8708-E107309BADBE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2D215-AB9F-49AD-8D84-03CA86AFD9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1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D147E17-6351-4DBB-A90C-27BA5F31B2A7}" type="slidenum">
              <a:rPr lang="en-US" altLang="zh-CN"/>
              <a:pPr/>
              <a:t>1</a:t>
            </a:fld>
            <a:endParaRPr lang="en-US" altLang="zh-CN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B17FCDB-32AE-4328-A2F8-07B1C7CF7230}" type="slidenum">
              <a:rPr lang="en-US" altLang="zh-CN"/>
              <a:pPr/>
              <a:t>17</a:t>
            </a:fld>
            <a:endParaRPr lang="en-US" altLang="zh-CN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89CAAB-DDEA-45C4-B2C2-81019EEE798C}" type="slidenum">
              <a:rPr lang="en-US" altLang="zh-CN"/>
              <a:pPr/>
              <a:t>19</a:t>
            </a:fld>
            <a:endParaRPr lang="en-US" altLang="zh-CN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5AA748F-EB23-4CDB-989C-139598121583}" type="slidenum">
              <a:rPr lang="en-US" altLang="zh-CN"/>
              <a:pPr/>
              <a:t>33</a:t>
            </a:fld>
            <a:endParaRPr lang="en-US" altLang="zh-CN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11CB22A-03A7-46D9-99EF-C71781C70FC2}" type="slidenum">
              <a:rPr lang="en-US" altLang="zh-CN"/>
              <a:pPr/>
              <a:t>34</a:t>
            </a:fld>
            <a:endParaRPr lang="en-US" altLang="zh-CN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smtClean="0">
                <a:ea typeface="宋体" charset="-122"/>
              </a:rPr>
              <a:t>更多精彩模板请关注</a:t>
            </a:r>
            <a:r>
              <a:rPr lang="en-US" altLang="zh-CN" smtClean="0">
                <a:ea typeface="宋体" charset="-122"/>
              </a:rPr>
              <a:t>【</a:t>
            </a:r>
            <a:r>
              <a:rPr lang="zh-CN" altLang="en-US" smtClean="0">
                <a:ea typeface="宋体" charset="-122"/>
              </a:rPr>
              <a:t>沐沐槿</a:t>
            </a:r>
            <a:r>
              <a:rPr lang="en-US" altLang="zh-CN" smtClean="0">
                <a:ea typeface="宋体" charset="-122"/>
              </a:rPr>
              <a:t>PPT】https://mumjin.taobao.com/</a:t>
            </a:r>
            <a:endParaRPr lang="zh-CN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042EC3-FCE6-47C0-8702-F0F908C2A019}" type="slidenum">
              <a:rPr lang="en-US" altLang="zh-CN"/>
              <a:pPr/>
              <a:t>6</a:t>
            </a:fld>
            <a:endParaRPr lang="en-US" altLang="zh-CN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89CAAB-DDEA-45C4-B2C2-81019EEE798C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BD389B9-722D-45D3-9800-F1E3478368E8}" type="slidenum">
              <a:rPr lang="en-US" altLang="zh-CN"/>
              <a:pPr/>
              <a:t>8</a:t>
            </a:fld>
            <a:endParaRPr lang="en-US" altLang="zh-CN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8744AF2-38CD-4201-9EEA-4F676720D9E5}" type="slidenum">
              <a:rPr lang="en-US" altLang="zh-CN"/>
              <a:pPr/>
              <a:t>9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27AFBA0-B831-40B8-AE1F-048A9C04AF94}" type="slidenum">
              <a:rPr lang="en-US" altLang="zh-CN"/>
              <a:pPr/>
              <a:t>10</a:t>
            </a:fld>
            <a:endParaRPr lang="en-US" altLang="zh-CN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7C7C94-3A78-4092-A5D9-74B214FB5C40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F2DBAFC-1DA8-4C44-9AD6-99E2C1C8C324}" type="slidenum">
              <a:rPr lang="en-US" altLang="zh-CN"/>
              <a:pPr/>
              <a:t>13</a:t>
            </a:fld>
            <a:endParaRPr lang="en-US" altLang="zh-CN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7B02E6-9E4E-49A5-B202-CE5C3C92029B}" type="slidenum">
              <a:rPr lang="en-US" altLang="zh-CN"/>
              <a:pPr/>
              <a:t>14</a:t>
            </a:fld>
            <a:endParaRPr lang="en-US" altLang="zh-CN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0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4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69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7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9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6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4"/>
            <a:ext cx="5432126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4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9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0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3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1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1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8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1.png"/><Relationship Id="rId34" Type="http://schemas.openxmlformats.org/officeDocument/2006/relationships/image" Target="../media/image47.png"/><Relationship Id="rId7" Type="http://schemas.openxmlformats.org/officeDocument/2006/relationships/image" Target="../media/image34.png"/><Relationship Id="rId12" Type="http://schemas.microsoft.com/office/2007/relationships/hdphoto" Target="../media/hdphoto4.wdp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33" Type="http://schemas.openxmlformats.org/officeDocument/2006/relationships/slide" Target="slide21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28" Type="http://schemas.microsoft.com/office/2007/relationships/hdphoto" Target="../media/hdphoto12.wdp"/><Relationship Id="rId10" Type="http://schemas.microsoft.com/office/2007/relationships/hdphoto" Target="../media/hdphoto3.wdp"/><Relationship Id="rId19" Type="http://schemas.openxmlformats.org/officeDocument/2006/relationships/image" Target="../media/image40.png"/><Relationship Id="rId31" Type="http://schemas.openxmlformats.org/officeDocument/2006/relationships/image" Target="../media/image4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4.png"/><Relationship Id="rId30" Type="http://schemas.microsoft.com/office/2007/relationships/hdphoto" Target="../media/hdphoto13.wdp"/><Relationship Id="rId35" Type="http://schemas.openxmlformats.org/officeDocument/2006/relationships/image" Target="../media/image48.png"/><Relationship Id="rId8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21" Type="http://schemas.openxmlformats.org/officeDocument/2006/relationships/image" Target="../media/image43.png"/><Relationship Id="rId34" Type="http://schemas.openxmlformats.org/officeDocument/2006/relationships/slide" Target="slide30.xml"/><Relationship Id="rId7" Type="http://schemas.openxmlformats.org/officeDocument/2006/relationships/image" Target="../media/image36.png"/><Relationship Id="rId12" Type="http://schemas.microsoft.com/office/2007/relationships/hdphoto" Target="../media/hdphoto6.wdp"/><Relationship Id="rId17" Type="http://schemas.openxmlformats.org/officeDocument/2006/relationships/image" Target="../media/image41.png"/><Relationship Id="rId25" Type="http://schemas.openxmlformats.org/officeDocument/2006/relationships/image" Target="../media/image45.png"/><Relationship Id="rId33" Type="http://schemas.openxmlformats.org/officeDocument/2006/relationships/slide" Target="slide26.xml"/><Relationship Id="rId38" Type="http://schemas.openxmlformats.org/officeDocument/2006/relationships/slide" Target="slide28.xml"/><Relationship Id="rId2" Type="http://schemas.openxmlformats.org/officeDocument/2006/relationships/image" Target="../media/image32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24" Type="http://schemas.microsoft.com/office/2007/relationships/hdphoto" Target="../media/hdphoto12.wdp"/><Relationship Id="rId32" Type="http://schemas.openxmlformats.org/officeDocument/2006/relationships/slide" Target="slide23.xml"/><Relationship Id="rId37" Type="http://schemas.openxmlformats.org/officeDocument/2006/relationships/slide" Target="slide27.xml"/><Relationship Id="rId5" Type="http://schemas.openxmlformats.org/officeDocument/2006/relationships/image" Target="../media/image34.png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28" Type="http://schemas.microsoft.com/office/2007/relationships/hdphoto" Target="../media/hdphoto14.wdp"/><Relationship Id="rId36" Type="http://schemas.openxmlformats.org/officeDocument/2006/relationships/slide" Target="slide31.xml"/><Relationship Id="rId10" Type="http://schemas.microsoft.com/office/2007/relationships/hdphoto" Target="../media/hdphoto5.wdp"/><Relationship Id="rId19" Type="http://schemas.openxmlformats.org/officeDocument/2006/relationships/image" Target="../media/image42.png"/><Relationship Id="rId31" Type="http://schemas.openxmlformats.org/officeDocument/2006/relationships/slide" Target="slide25.xml"/><Relationship Id="rId4" Type="http://schemas.microsoft.com/office/2007/relationships/hdphoto" Target="../media/hdphoto1.wdp"/><Relationship Id="rId9" Type="http://schemas.openxmlformats.org/officeDocument/2006/relationships/image" Target="../media/image37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49.png"/><Relationship Id="rId30" Type="http://schemas.openxmlformats.org/officeDocument/2006/relationships/slide" Target="slide24.xml"/><Relationship Id="rId35" Type="http://schemas.openxmlformats.org/officeDocument/2006/relationships/slide" Target="slide29.xml"/><Relationship Id="rId8" Type="http://schemas.microsoft.com/office/2007/relationships/hdphoto" Target="../media/hdphoto4.wdp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0.jpeg"/><Relationship Id="rId7" Type="http://schemas.openxmlformats.org/officeDocument/2006/relationships/image" Target="../media/image5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0.jpe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0.jpe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16.wdp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0.jpeg"/><Relationship Id="rId7" Type="http://schemas.openxmlformats.org/officeDocument/2006/relationships/image" Target="../media/image5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jpe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16.wdp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0.jpeg"/><Relationship Id="rId7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0.jpeg"/><Relationship Id="rId7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16.wdp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50.jpe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9805" y="-37763"/>
            <a:ext cx="3646449" cy="678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1708" y="267628"/>
            <a:ext cx="5186970" cy="513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1393905" y="1734400"/>
            <a:ext cx="4237463" cy="252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2097" tIns="31048" rIns="62097" bIns="31048">
            <a:spAutoFit/>
          </a:bodyPr>
          <a:lstStyle/>
          <a:p>
            <a:pPr algn="ctr" defTabSz="1018778"/>
            <a:r>
              <a:rPr lang="en-US" altLang="zh-CN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zh-CN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zh-CN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zh-CN" alt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82596"/>
            <a:ext cx="12192000" cy="10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045" y="302171"/>
            <a:ext cx="6357282" cy="629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9794" y="1553363"/>
            <a:ext cx="4569260" cy="504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801479" y="1810113"/>
            <a:ext cx="4331691" cy="314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2097" tIns="31048" rIns="62097" bIns="31048">
            <a:spAutoFit/>
          </a:bodyPr>
          <a:lstStyle/>
          <a:p>
            <a:pPr algn="ctr" defTabSz="1018778">
              <a:spcBef>
                <a:spcPct val="50000"/>
              </a:spcBef>
            </a:pP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zh-CN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9" descr="1-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-33453"/>
            <a:ext cx="11329639" cy="664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1" descr="1-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60202" y="3657600"/>
            <a:ext cx="3028626" cy="337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796370" y="3215080"/>
            <a:ext cx="609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83829" y="1098408"/>
            <a:ext cx="815154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Người ta đã  hạ 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cánh màn điều treo ở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bàn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thờ ông vải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</a:rPr>
              <a:t>xuống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</a:rPr>
              <a:t> hôm “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</a:rPr>
              <a:t>hoá vàng.”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60808" y="2674446"/>
            <a:ext cx="9021338" cy="16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a/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Cánh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màn điều treo ở đầu bàn thờ ông vải</a:t>
            </a:r>
            <a:r>
              <a:rPr lang="en-US" sz="2400" b="1" dirty="0">
                <a:latin typeface="Times New Roman" pitchFamily="18" charset="0"/>
              </a:rPr>
              <a:t> đã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</a:rPr>
              <a:t> (</a:t>
            </a:r>
            <a:r>
              <a:rPr lang="en-US" sz="2400" b="1" dirty="0" err="1" smtClean="0">
                <a:latin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ta</a:t>
            </a:r>
            <a:r>
              <a:rPr lang="en-US" sz="2400" b="1" dirty="0">
                <a:latin typeface="Times New Roman" pitchFamily="18" charset="0"/>
              </a:rPr>
              <a:t>) </a:t>
            </a:r>
            <a:endParaRPr lang="en-US" sz="2400" b="1" dirty="0" smtClean="0">
              <a:latin typeface="Times New Roman" pitchFamily="18" charset="0"/>
            </a:endParaRPr>
          </a:p>
          <a:p>
            <a:pPr marL="457200" indent="-457200">
              <a:lnSpc>
                <a:spcPct val="200000"/>
              </a:lnSpc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</a:rPr>
              <a:t>hạ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xuống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từ hôm “hoá vàng”.</a:t>
            </a:r>
            <a:r>
              <a:rPr lang="en-US" sz="2400" dirty="0">
                <a:latin typeface="Times New Roman" pitchFamily="18" charset="0"/>
              </a:rPr>
              <a:t> 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300433" y="2310165"/>
            <a:ext cx="345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3333CC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itchFamily="18" charset="0"/>
              </a:rPr>
              <a:t>động</a:t>
            </a:r>
            <a:endParaRPr lang="en-US" sz="2400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159189" y="3997717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3333CC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itchFamily="18" charset="0"/>
              </a:rPr>
              <a:t>động</a:t>
            </a:r>
            <a:endParaRPr lang="en-US" sz="2400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2050580" y="1791635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CTHĐ</a:t>
            </a:r>
            <a:endParaRPr lang="en-US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067494" y="1724727"/>
            <a:ext cx="8515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ĐTHĐ</a:t>
            </a:r>
          </a:p>
          <a:p>
            <a:endParaRPr lang="en-US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3497760" y="1747029"/>
            <a:ext cx="406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3429610" y="1802786"/>
            <a:ext cx="81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endParaRPr lang="en-US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882567" y="338626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CTHĐ</a:t>
            </a:r>
          </a:p>
        </p:txBody>
      </p:sp>
      <p:sp>
        <p:nvSpPr>
          <p:cNvPr id="25" name="Line 29"/>
          <p:cNvSpPr>
            <a:spLocks noChangeShapeType="1"/>
          </p:cNvSpPr>
          <p:nvPr/>
        </p:nvSpPr>
        <p:spPr bwMode="auto">
          <a:xfrm>
            <a:off x="8513336" y="3365815"/>
            <a:ext cx="152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Text Box 39"/>
          <p:cNvSpPr txBox="1">
            <a:spLocks noChangeArrowheads="1"/>
          </p:cNvSpPr>
          <p:nvPr/>
        </p:nvSpPr>
        <p:spPr bwMode="auto">
          <a:xfrm>
            <a:off x="4812370" y="5321693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 b="1"/>
          </a:p>
        </p:txBody>
      </p:sp>
      <p:cxnSp>
        <p:nvCxnSpPr>
          <p:cNvPr id="33" name="Straight Connector 32"/>
          <p:cNvCxnSpPr/>
          <p:nvPr/>
        </p:nvCxnSpPr>
        <p:spPr>
          <a:xfrm>
            <a:off x="1862249" y="1773048"/>
            <a:ext cx="1159727" cy="111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999564" y="1728444"/>
            <a:ext cx="5490119" cy="74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3911597" y="3315635"/>
            <a:ext cx="8515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ĐTHĐ</a:t>
            </a:r>
          </a:p>
          <a:p>
            <a:endParaRPr lang="en-US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1843667" y="3319352"/>
            <a:ext cx="5490119" cy="74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ine 22"/>
          <p:cNvSpPr>
            <a:spLocks noChangeShapeType="1"/>
          </p:cNvSpPr>
          <p:nvPr/>
        </p:nvSpPr>
        <p:spPr bwMode="auto">
          <a:xfrm>
            <a:off x="1486836" y="4263486"/>
            <a:ext cx="406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Text Box 23"/>
          <p:cNvSpPr txBox="1">
            <a:spLocks noChangeArrowheads="1"/>
          </p:cNvSpPr>
          <p:nvPr/>
        </p:nvSpPr>
        <p:spPr bwMode="auto">
          <a:xfrm>
            <a:off x="1429839" y="4341547"/>
            <a:ext cx="81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endParaRPr lang="en-US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468243" y="4510680"/>
            <a:ext cx="90213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b/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Cánh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màn điều treo ở đầu bàn thờ ông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vải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đã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hạ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xuống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</a:rPr>
              <a:t>….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3919032" y="5151869"/>
            <a:ext cx="8515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ĐTHĐ</a:t>
            </a:r>
          </a:p>
          <a:p>
            <a:endParaRPr lang="en-US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1851102" y="5155586"/>
            <a:ext cx="5490119" cy="74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ine 22"/>
          <p:cNvSpPr>
            <a:spLocks noChangeShapeType="1"/>
          </p:cNvSpPr>
          <p:nvPr/>
        </p:nvSpPr>
        <p:spPr bwMode="auto">
          <a:xfrm>
            <a:off x="7828164" y="5174169"/>
            <a:ext cx="406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Text Box 23"/>
          <p:cNvSpPr txBox="1">
            <a:spLocks noChangeArrowheads="1"/>
          </p:cNvSpPr>
          <p:nvPr/>
        </p:nvSpPr>
        <p:spPr bwMode="auto">
          <a:xfrm>
            <a:off x="7804620" y="5218776"/>
            <a:ext cx="81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endParaRPr lang="en-US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6211229" y="562207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3333CC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Times New Roman" pitchFamily="18" charset="0"/>
              </a:rPr>
              <a:t>động</a:t>
            </a:r>
            <a:endParaRPr lang="en-US" sz="2400" b="1" dirty="0">
              <a:solidFill>
                <a:srgbClr val="3333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4" grpId="0"/>
      <p:bldP spid="16" grpId="0"/>
      <p:bldP spid="18" grpId="0"/>
      <p:bldP spid="19" grpId="0" animBg="1"/>
      <p:bldP spid="20" grpId="0"/>
      <p:bldP spid="23" grpId="0"/>
      <p:bldP spid="25" grpId="0" animBg="1"/>
      <p:bldP spid="31" grpId="0"/>
      <p:bldP spid="40" grpId="0"/>
      <p:bldP spid="42" grpId="0" animBg="1"/>
      <p:bldP spid="43" grpId="0"/>
      <p:bldP spid="44" grpId="0"/>
      <p:bldP spid="45" grpId="0"/>
      <p:bldP spid="47" grpId="0" animBg="1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000914" y="2192847"/>
            <a:ext cx="1524000" cy="457200"/>
          </a:xfrm>
          <a:prstGeom prst="rect">
            <a:avLst/>
          </a:prstGeom>
          <a:solidFill>
            <a:srgbClr val="DAE2B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CTHĐ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556914" y="2192847"/>
            <a:ext cx="914400" cy="457200"/>
          </a:xfrm>
          <a:prstGeom prst="rect">
            <a:avLst/>
          </a:prstGeom>
          <a:solidFill>
            <a:srgbClr val="DAE2B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HĐ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9096914" y="2116647"/>
            <a:ext cx="1422400" cy="457200"/>
          </a:xfrm>
          <a:prstGeom prst="rect">
            <a:avLst/>
          </a:prstGeom>
          <a:solidFill>
            <a:srgbClr val="DAE2B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ĐTHĐ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540914" y="3412047"/>
            <a:ext cx="1828800" cy="457200"/>
          </a:xfrm>
          <a:prstGeom prst="rect">
            <a:avLst/>
          </a:prstGeom>
          <a:solidFill>
            <a:srgbClr val="DAE2B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 / bị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867314" y="1592772"/>
            <a:ext cx="6197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</a:t>
            </a:r>
            <a:endParaRPr lang="en-US" sz="2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56114" y="2192847"/>
            <a:ext cx="2743200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56114" y="3488249"/>
            <a:ext cx="25400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000914" y="4850322"/>
            <a:ext cx="1524000" cy="457200"/>
          </a:xfrm>
          <a:prstGeom prst="rect">
            <a:avLst/>
          </a:prstGeom>
          <a:solidFill>
            <a:srgbClr val="DAE2B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CTHĐ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6556914" y="4850322"/>
            <a:ext cx="914400" cy="457200"/>
          </a:xfrm>
          <a:prstGeom prst="rect">
            <a:avLst/>
          </a:prstGeom>
          <a:solidFill>
            <a:srgbClr val="DAE2B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HĐ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9401714" y="4774122"/>
            <a:ext cx="1422400" cy="457200"/>
          </a:xfrm>
          <a:prstGeom prst="rect">
            <a:avLst/>
          </a:prstGeom>
          <a:solidFill>
            <a:srgbClr val="DAE2B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ĐTHĐ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56114" y="4850324"/>
            <a:ext cx="29464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chủ động: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1070514" y="4174047"/>
            <a:ext cx="6807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*Cách 2:</a:t>
            </a:r>
            <a:endParaRPr lang="en-US" sz="24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156114" y="5774249"/>
            <a:ext cx="25400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bị động: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3102514" y="3412047"/>
            <a:ext cx="1422400" cy="457200"/>
          </a:xfrm>
          <a:prstGeom prst="rect">
            <a:avLst/>
          </a:prstGeom>
          <a:solidFill>
            <a:srgbClr val="DAE2B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ĐTHĐ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10316114" y="3412047"/>
            <a:ext cx="1727200" cy="461665"/>
          </a:xfrm>
          <a:prstGeom prst="rect">
            <a:avLst/>
          </a:prstGeom>
          <a:solidFill>
            <a:srgbClr val="DAE2B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HĐ…....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8080914" y="3412047"/>
            <a:ext cx="1828800" cy="457200"/>
          </a:xfrm>
          <a:prstGeom prst="rect">
            <a:avLst/>
          </a:prstGeom>
          <a:solidFill>
            <a:srgbClr val="DAE2B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(CTHĐ)</a:t>
            </a:r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H="1">
            <a:off x="4524914" y="2421447"/>
            <a:ext cx="4572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>
            <a:off x="4524914" y="2421447"/>
            <a:ext cx="4267200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3102514" y="5698047"/>
            <a:ext cx="1422400" cy="457200"/>
          </a:xfrm>
          <a:prstGeom prst="rect">
            <a:avLst/>
          </a:prstGeom>
          <a:solidFill>
            <a:srgbClr val="DAE2B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ĐTHĐ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6556914" y="5698047"/>
            <a:ext cx="3149600" cy="457200"/>
          </a:xfrm>
          <a:prstGeom prst="rect">
            <a:avLst/>
          </a:prstGeom>
          <a:solidFill>
            <a:srgbClr val="DAE2B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HĐ……….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 flipH="1">
            <a:off x="4524914" y="5012247"/>
            <a:ext cx="4876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>
            <a:off x="6861714" y="5317047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6" name="Line 26"/>
          <p:cNvSpPr>
            <a:spLocks noChangeShapeType="1"/>
          </p:cNvSpPr>
          <p:nvPr/>
        </p:nvSpPr>
        <p:spPr bwMode="auto">
          <a:xfrm>
            <a:off x="6963314" y="2650047"/>
            <a:ext cx="3860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7" name="Text Box 27"/>
          <p:cNvSpPr txBox="1">
            <a:spLocks noChangeArrowheads="1"/>
          </p:cNvSpPr>
          <p:nvPr/>
        </p:nvSpPr>
        <p:spPr bwMode="auto">
          <a:xfrm>
            <a:off x="2797717" y="232320"/>
            <a:ext cx="7361044" cy="1077218"/>
          </a:xfrm>
          <a:prstGeom prst="rect">
            <a:avLst/>
          </a:prstGeom>
          <a:solidFill>
            <a:srgbClr val="A0D3FE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 smtClean="0">
                <a:latin typeface="Times New Roman" pitchFamily="18" charset="0"/>
                <a:cs typeface="Times New Roman" pitchFamily="18" charset="0"/>
              </a:rPr>
              <a:t>Ghi nhớ: Sơ </a:t>
            </a:r>
            <a:r>
              <a:rPr lang="pt-BR" sz="3200" b="1" dirty="0">
                <a:latin typeface="Times New Roman" pitchFamily="18" charset="0"/>
                <a:cs typeface="Times New Roman" pitchFamily="18" charset="0"/>
              </a:rPr>
              <a:t>đồ chuyển đổi câu chủ động thành câu bị </a:t>
            </a:r>
            <a:r>
              <a:rPr lang="pt-BR" sz="3200" b="1" dirty="0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0244" grpId="1" animBg="1"/>
      <p:bldP spid="10245" grpId="0" animBg="1"/>
      <p:bldP spid="10245" grpId="1" animBg="1"/>
      <p:bldP spid="10246" grpId="0" animBg="1"/>
      <p:bldP spid="10247" grpId="0" animBg="1"/>
      <p:bldP spid="10248" grpId="0" animBg="1"/>
      <p:bldP spid="10249" grpId="0" animBg="1"/>
      <p:bldP spid="10250" grpId="0" animBg="1"/>
      <p:bldP spid="10251" grpId="0" animBg="1"/>
      <p:bldP spid="10252" grpId="0" animBg="1"/>
      <p:bldP spid="10252" grpId="1" animBg="1"/>
      <p:bldP spid="10253" grpId="0" animBg="1"/>
      <p:bldP spid="10253" grpId="1" animBg="1"/>
      <p:bldP spid="10254" grpId="0" animBg="1"/>
      <p:bldP spid="10255" grpId="0" animBg="1"/>
      <p:bldP spid="10256" grpId="0" animBg="1"/>
      <p:bldP spid="10257" grpId="0" animBg="1"/>
      <p:bldP spid="10258" grpId="0" animBg="1"/>
      <p:bldP spid="10259" grpId="0" animBg="1"/>
      <p:bldP spid="10260" grpId="0" animBg="1"/>
      <p:bldP spid="10261" grpId="0" animBg="1"/>
      <p:bldP spid="10262" grpId="0" animBg="1"/>
      <p:bldP spid="10263" grpId="0" animBg="1"/>
      <p:bldP spid="10264" grpId="0" animBg="1"/>
      <p:bldP spid="10265" grpId="0" animBg="1"/>
      <p:bldP spid="102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1-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5327" y="4895384"/>
            <a:ext cx="12427327" cy="196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0" descr="1-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4887" y="1500510"/>
            <a:ext cx="5345608" cy="524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270595" y="747118"/>
            <a:ext cx="4404732" cy="201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2097" tIns="31048" rIns="62097" bIns="31048">
            <a:prstTxWarp prst="textArchUp">
              <a:avLst/>
            </a:prstTxWarp>
            <a:spAutoFit/>
          </a:bodyPr>
          <a:lstStyle/>
          <a:p>
            <a:pPr algn="ctr" defTabSz="1018778">
              <a:spcBef>
                <a:spcPct val="50000"/>
              </a:spcBef>
            </a:pPr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zh-CN" alt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861609" y="2726650"/>
            <a:ext cx="304428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5320B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 smtClean="0">
                <a:solidFill>
                  <a:srgbClr val="F5320B"/>
                </a:solidFill>
                <a:latin typeface="Times New Roman" pitchFamily="18" charset="0"/>
                <a:cs typeface="Times New Roman" pitchFamily="18" charset="0"/>
              </a:rPr>
              <a:t> câu chủ động sau thành câu bị động </a:t>
            </a:r>
            <a:r>
              <a:rPr lang="en-US" sz="3600" b="1" dirty="0" err="1" smtClean="0">
                <a:solidFill>
                  <a:srgbClr val="F5320B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F5320B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 smtClean="0">
                <a:solidFill>
                  <a:srgbClr val="F5320B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711" y="3675257"/>
            <a:ext cx="5049142" cy="246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loud Callout 10"/>
          <p:cNvSpPr/>
          <p:nvPr/>
        </p:nvSpPr>
        <p:spPr>
          <a:xfrm>
            <a:off x="1115122" y="1070519"/>
            <a:ext cx="5252224" cy="1862254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594620" y="1395761"/>
            <a:ext cx="41705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mượn quyển truyện này ở thư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1-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55979">
            <a:off x="-5927499" y="4129056"/>
            <a:ext cx="12270442" cy="40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1-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17693" y="167269"/>
            <a:ext cx="2617468" cy="191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1-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60862"/>
            <a:ext cx="2556573" cy="62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 descr="1-39"/>
          <p:cNvPicPr>
            <a:picLocks noChangeAspect="1" noChangeArrowheads="1"/>
          </p:cNvPicPr>
          <p:nvPr/>
        </p:nvPicPr>
        <p:blipFill>
          <a:blip r:embed="rId6"/>
          <a:srcRect l="35262" r="32309"/>
          <a:stretch>
            <a:fillRect/>
          </a:stretch>
        </p:blipFill>
        <p:spPr bwMode="auto">
          <a:xfrm>
            <a:off x="2642838" y="2444035"/>
            <a:ext cx="4616606" cy="301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367668" y="581721"/>
            <a:ext cx="60662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mượn quyển truyện này ở thư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99678" y="3139064"/>
            <a:ext cx="38806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truyện này được em mượn ở thư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1-39"/>
          <p:cNvPicPr>
            <a:picLocks noChangeAspect="1" noChangeArrowheads="1"/>
          </p:cNvPicPr>
          <p:nvPr/>
        </p:nvPicPr>
        <p:blipFill>
          <a:blip r:embed="rId6"/>
          <a:srcRect l="67388"/>
          <a:stretch>
            <a:fillRect/>
          </a:stretch>
        </p:blipFill>
        <p:spPr bwMode="auto">
          <a:xfrm>
            <a:off x="7225991" y="2418016"/>
            <a:ext cx="4642624" cy="301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590264" y="3090742"/>
            <a:ext cx="38806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2: Quyển truyện này mượn ở thư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8CF9A6-8C86-4AEF-93A9-1879036B1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41" y="3004690"/>
            <a:ext cx="3853310" cy="3853310"/>
          </a:xfrm>
          <a:prstGeom prst="rect">
            <a:avLst/>
          </a:prstGeom>
        </p:spPr>
      </p:pic>
      <p:pic>
        <p:nvPicPr>
          <p:cNvPr id="6" name="Picture 5" descr="58PIC58PIC58PIC58PICHsaGKG559akDq_PIC2018.png"/>
          <p:cNvPicPr>
            <a:picLocks noChangeAspect="1"/>
          </p:cNvPicPr>
          <p:nvPr/>
        </p:nvPicPr>
        <p:blipFill>
          <a:blip r:embed="rId3" cstate="print"/>
          <a:srcRect l="7143" t="16071" r="5357" b="14286"/>
          <a:stretch>
            <a:fillRect/>
          </a:stretch>
        </p:blipFill>
        <p:spPr>
          <a:xfrm>
            <a:off x="479493" y="2019766"/>
            <a:ext cx="7772405" cy="3396475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226632" y="2460755"/>
            <a:ext cx="6244684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bị</a:t>
            </a: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Nó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0" y="-1504334"/>
            <a:ext cx="12192000" cy="3199320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976283" y="235976"/>
            <a:ext cx="761016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bị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 Vì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42900" y="5618144"/>
            <a:ext cx="79057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hông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8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9">
            <a:extLst>
              <a:ext uri="{FF2B5EF4-FFF2-40B4-BE49-F238E27FC236}">
                <a16:creationId xmlns:a16="http://schemas.microsoft.com/office/drawing/2014/main" id="{17152363-B161-4657-9268-5B0A79414810}"/>
              </a:ext>
            </a:extLst>
          </p:cNvPr>
          <p:cNvSpPr/>
          <p:nvPr/>
        </p:nvSpPr>
        <p:spPr>
          <a:xfrm>
            <a:off x="7449014" y="2546040"/>
            <a:ext cx="2252548" cy="632060"/>
          </a:xfrm>
          <a:prstGeom prst="roundRect">
            <a:avLst>
              <a:gd name="adj" fmla="val 50000"/>
            </a:avLst>
          </a:prstGeom>
          <a:solidFill>
            <a:srgbClr val="F1AD7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elvetica Light"/>
                <a:cs typeface="Times New Roman" pitchFamily="18" charset="0"/>
                <a:sym typeface="Helvetica Light"/>
              </a:rPr>
              <a:t>VÍ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elvetica Light"/>
                <a:cs typeface="Times New Roman" pitchFamily="18" charset="0"/>
                <a:sym typeface="Helvetica Light"/>
              </a:rPr>
              <a:t> DỤ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Helvetica Light"/>
              <a:cs typeface="Times New Roman" pitchFamily="18" charset="0"/>
              <a:sym typeface="Helvetica Light"/>
            </a:endParaRPr>
          </a:p>
        </p:txBody>
      </p:sp>
      <p:pic>
        <p:nvPicPr>
          <p:cNvPr id="8" name="Picture 7" descr="4b6e57f1a3bb1d9fabbb0660e0a7a77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57" y="721138"/>
            <a:ext cx="5222489" cy="5222489"/>
          </a:xfrm>
          <a:prstGeom prst="rect">
            <a:avLst/>
          </a:prstGeom>
        </p:spPr>
      </p:pic>
      <p:sp>
        <p:nvSpPr>
          <p:cNvPr id="9" name="品 10"/>
          <p:cNvSpPr txBox="1"/>
          <p:nvPr/>
        </p:nvSpPr>
        <p:spPr>
          <a:xfrm rot="21315445">
            <a:off x="1177065" y="3966913"/>
            <a:ext cx="3331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smtClean="0">
                <a:solidFill>
                  <a:srgbClr val="F0ABBA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LƯU Ý</a:t>
            </a:r>
            <a:endParaRPr lang="zh-CN" altLang="en-US" sz="7200" b="1" dirty="0">
              <a:solidFill>
                <a:srgbClr val="F0ABBA"/>
              </a:solidFill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1003" y="880945"/>
            <a:ext cx="642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”; “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7635" y="3720789"/>
            <a:ext cx="389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xăng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3918" y="4642623"/>
            <a:ext cx="389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1-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8442" y="4069532"/>
            <a:ext cx="12270442" cy="278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1-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 descr="1-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10834" y="4170556"/>
            <a:ext cx="2681165" cy="28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loud 4"/>
          <p:cNvSpPr/>
          <p:nvPr/>
        </p:nvSpPr>
        <p:spPr>
          <a:xfrm>
            <a:off x="3256156" y="2196791"/>
            <a:ext cx="5687122" cy="2810107"/>
          </a:xfrm>
          <a:prstGeom prst="cloud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185640" y="1873403"/>
            <a:ext cx="4259767" cy="1761893"/>
          </a:xfrm>
          <a:prstGeom prst="ellips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 Nam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1giờ.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107587" y="4177985"/>
            <a:ext cx="4291554" cy="1174594"/>
          </a:xfrm>
          <a:prstGeom prst="ellips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b. Nam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6768791" y="1750743"/>
            <a:ext cx="691376" cy="362414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828157" y="1839948"/>
            <a:ext cx="2720898" cy="3534937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chuyển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CBDD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11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79">
            <a:extLst>
              <a:ext uri="{FF2B5EF4-FFF2-40B4-BE49-F238E27FC236}">
                <a16:creationId xmlns:a16="http://schemas.microsoft.com/office/drawing/2014/main" id="{17152363-B161-4657-9268-5B0A79414810}"/>
              </a:ext>
            </a:extLst>
          </p:cNvPr>
          <p:cNvSpPr/>
          <p:nvPr/>
        </p:nvSpPr>
        <p:spPr>
          <a:xfrm>
            <a:off x="7449014" y="3220972"/>
            <a:ext cx="2252548" cy="632060"/>
          </a:xfrm>
          <a:prstGeom prst="roundRect">
            <a:avLst>
              <a:gd name="adj" fmla="val 50000"/>
            </a:avLst>
          </a:prstGeom>
          <a:solidFill>
            <a:srgbClr val="F1AD7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elvetica Light"/>
                <a:cs typeface="Times New Roman" pitchFamily="18" charset="0"/>
                <a:sym typeface="Helvetica Light"/>
              </a:rPr>
              <a:t>VÍ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Helvetica Light"/>
                <a:cs typeface="Times New Roman" pitchFamily="18" charset="0"/>
                <a:sym typeface="Helvetica Light"/>
              </a:rPr>
              <a:t> DỤ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Helvetica Light"/>
              <a:cs typeface="Times New Roman" pitchFamily="18" charset="0"/>
              <a:sym typeface="Helvetica Light"/>
            </a:endParaRPr>
          </a:p>
        </p:txBody>
      </p:sp>
      <p:pic>
        <p:nvPicPr>
          <p:cNvPr id="8" name="Picture 7" descr="4b6e57f1a3bb1d9fabbb0660e0a7a77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57" y="721138"/>
            <a:ext cx="5222489" cy="5222489"/>
          </a:xfrm>
          <a:prstGeom prst="rect">
            <a:avLst/>
          </a:prstGeom>
        </p:spPr>
      </p:pic>
      <p:sp>
        <p:nvSpPr>
          <p:cNvPr id="9" name="品 10"/>
          <p:cNvSpPr txBox="1"/>
          <p:nvPr/>
        </p:nvSpPr>
        <p:spPr>
          <a:xfrm rot="21315445">
            <a:off x="1177065" y="3966913"/>
            <a:ext cx="3331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smtClean="0">
                <a:solidFill>
                  <a:srgbClr val="F0ABBA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LƯU Ý</a:t>
            </a:r>
            <a:endParaRPr lang="zh-CN" altLang="en-US" sz="7200" b="1" dirty="0">
              <a:solidFill>
                <a:srgbClr val="F0ABBA"/>
              </a:solidFill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1003" y="880945"/>
            <a:ext cx="64231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phải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CCĐ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cũng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đều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chuyển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sang CBĐ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ứng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9290" y="4243315"/>
            <a:ext cx="389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3918" y="5012747"/>
            <a:ext cx="389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8442" y="4069532"/>
            <a:ext cx="12270442" cy="278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7" descr="1-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2685" y="2215891"/>
            <a:ext cx="4892258" cy="352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1-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3887" y="3191068"/>
            <a:ext cx="3791759" cy="341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 descr="1-4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-328596"/>
            <a:ext cx="8987882" cy="718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 rot="21321254">
            <a:off x="1123443" y="3191184"/>
            <a:ext cx="5710889" cy="129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2097" tIns="31048" rIns="62097" bIns="31048">
            <a:spAutoFit/>
          </a:bodyPr>
          <a:lstStyle/>
          <a:p>
            <a:pPr algn="ctr" defTabSz="1018778">
              <a:spcBef>
                <a:spcPct val="50000"/>
              </a:spcBef>
            </a:pPr>
            <a:r>
              <a:rPr lang="en-US" altLang="zh-CN" sz="8000" b="1" i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II. </a:t>
            </a:r>
            <a:r>
              <a:rPr lang="en-US" altLang="zh-CN" sz="8000" b="1" i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Luyện</a:t>
            </a:r>
            <a:r>
              <a:rPr lang="en-US" altLang="zh-CN" sz="8000" b="1" i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8000" b="1" i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tập</a:t>
            </a:r>
            <a:endParaRPr lang="zh-CN" altLang="en-US" sz="8000" b="1" i="1" dirty="0">
              <a:solidFill>
                <a:srgbClr val="FF0000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ết quả hình ảnh cho hình ảnh trồng cây ở san trườ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-3547241" y="0"/>
            <a:ext cx="7693571" cy="68580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073" y="1135952"/>
            <a:ext cx="3164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CCĐ: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ta trồng cây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ở bờ hồ.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445" y="3111573"/>
            <a:ext cx="37691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CBĐ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Cây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trồng ở bờ hồ.</a:t>
            </a:r>
          </a:p>
          <a:p>
            <a:pPr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phượng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ở bờ hồ.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8000"/>
                </a:solidFill>
                <a:latin typeface="Algerian" panose="04020705040A02060702" pitchFamily="82" charset="0"/>
              </a:rPr>
              <a:t>ẾCH XANH MƯU TRÍ</a:t>
            </a:r>
            <a:endParaRPr lang="en-US" sz="4800" b="1" dirty="0">
              <a:solidFill>
                <a:srgbClr val="008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 cstate="print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8" y="33846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6" y="1857720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41" y="1857720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7" y="2987803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0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2" name="Rounded Rectangle 1">
            <a:hlinkClick r:id="rId29" action="ppaction://hlinksldjump"/>
          </p:cNvPr>
          <p:cNvSpPr/>
          <p:nvPr/>
        </p:nvSpPr>
        <p:spPr>
          <a:xfrm>
            <a:off x="3559030" y="3306302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Chăm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</a:t>
            </a:r>
            <a:r>
              <a:rPr lang="en-US" dirty="0" err="1" smtClean="0">
                <a:solidFill>
                  <a:srgbClr val="0000FF"/>
                </a:solidFill>
              </a:rPr>
              <a:t>hỉ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Rounded Rectangle 34">
            <a:hlinkClick r:id="rId30" action="ppaction://hlinksldjump"/>
          </p:cNvPr>
          <p:cNvSpPr/>
          <p:nvPr/>
        </p:nvSpPr>
        <p:spPr>
          <a:xfrm>
            <a:off x="1301795" y="445701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Thật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Thà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Rounded Rectangle 35">
            <a:hlinkClick r:id="rId31" action="ppaction://hlinksldjump"/>
          </p:cNvPr>
          <p:cNvSpPr/>
          <p:nvPr/>
        </p:nvSpPr>
        <p:spPr>
          <a:xfrm>
            <a:off x="5342809" y="4305578"/>
            <a:ext cx="129021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Cẩn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Thận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7" name="Rounded Rectangle 36">
            <a:hlinkClick r:id="rId32" action="ppaction://hlinksldjump"/>
          </p:cNvPr>
          <p:cNvSpPr/>
          <p:nvPr/>
        </p:nvSpPr>
        <p:spPr>
          <a:xfrm>
            <a:off x="8338255" y="335580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Giản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Dị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9" name="Rounded Rectangle 38">
            <a:hlinkClick r:id="rId33" action="ppaction://hlinksldjump"/>
          </p:cNvPr>
          <p:cNvSpPr/>
          <p:nvPr/>
        </p:nvSpPr>
        <p:spPr>
          <a:xfrm>
            <a:off x="10564089" y="426204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Vui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Vẻ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0" name="Rounded Rectangle 39">
            <a:hlinkClick r:id="rId34" action="ppaction://hlinksldjump"/>
          </p:cNvPr>
          <p:cNvSpPr/>
          <p:nvPr/>
        </p:nvSpPr>
        <p:spPr>
          <a:xfrm>
            <a:off x="8208326" y="5682486"/>
            <a:ext cx="124132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Dũng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Cảm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1" name="Rounded Rectangle 40">
            <a:hlinkClick r:id="rId35" action="ppaction://hlinksldjump"/>
          </p:cNvPr>
          <p:cNvSpPr/>
          <p:nvPr/>
        </p:nvSpPr>
        <p:spPr>
          <a:xfrm>
            <a:off x="5758515" y="630900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Kiên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Trì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3" name="Rounded Rectangle 42">
            <a:hlinkClick r:id="rId36" action="ppaction://hlinksldjump"/>
          </p:cNvPr>
          <p:cNvSpPr/>
          <p:nvPr/>
        </p:nvSpPr>
        <p:spPr>
          <a:xfrm>
            <a:off x="10520016" y="6340173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Ngăn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Nắp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Rounded Rectangle 43">
            <a:hlinkClick r:id="rId37" action="ppaction://hlinksldjump"/>
          </p:cNvPr>
          <p:cNvSpPr/>
          <p:nvPr/>
        </p:nvSpPr>
        <p:spPr>
          <a:xfrm>
            <a:off x="437775" y="610794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Tự</a:t>
            </a:r>
            <a:r>
              <a:rPr lang="en-US" dirty="0" smtClean="0">
                <a:solidFill>
                  <a:srgbClr val="0000FF"/>
                </a:solidFill>
              </a:rPr>
              <a:t> Tin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5" name="Rounded Rectangle 44">
            <a:hlinkClick r:id="rId38" action="ppaction://hlinksldjump"/>
          </p:cNvPr>
          <p:cNvSpPr/>
          <p:nvPr/>
        </p:nvSpPr>
        <p:spPr>
          <a:xfrm>
            <a:off x="3552913" y="596827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Sạch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Sẽ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55372" y="1172245"/>
            <a:ext cx="811490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CCĐ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CBĐ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XIII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3456" y="3522612"/>
            <a:ext cx="7021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XIII.</a:t>
            </a:r>
          </a:p>
          <a:p>
            <a:pPr marL="514350" indent="-514350"/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XIII.</a:t>
            </a:r>
          </a:p>
        </p:txBody>
      </p:sp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43" y="5825348"/>
            <a:ext cx="2337448" cy="786431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4764898"/>
            <a:ext cx="1623806" cy="16284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0" y="1172245"/>
            <a:ext cx="75716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CCĐ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CBĐ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lim.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79914" y="3729445"/>
            <a:ext cx="70648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C043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lim.</a:t>
            </a:r>
          </a:p>
          <a:p>
            <a:pPr marL="342900" indent="-342900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lim.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7" y="5600700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96" y="5010150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64060" y="1172245"/>
            <a:ext cx="7683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CCĐ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CBĐ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pt-BR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Chàng kị sĩ buộc con ngựa bạch bên gốc đào.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0636" y="3577046"/>
            <a:ext cx="6900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t-BR" sz="28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pt-BR" sz="28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Con ngựa bạch </a:t>
            </a:r>
            <a:r>
              <a:rPr lang="pt-BR" sz="28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được / bị</a:t>
            </a:r>
            <a:r>
              <a:rPr lang="pt-BR" sz="28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t-BR" sz="28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(chàng kị sĩ) buộc bên gốc đào.</a:t>
            </a:r>
          </a:p>
          <a:p>
            <a:pPr marL="342900" indent="-342900"/>
            <a:r>
              <a:rPr lang="pt-BR" sz="28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pt-BR" sz="28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Con ngựa  bạch  buộc bên gốc đào.</a:t>
            </a:r>
            <a:endParaRPr lang="pt-BR" sz="2800" b="1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0679" y="1172245"/>
            <a:ext cx="7587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CCĐ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CBĐ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93456" y="3718560"/>
            <a:ext cx="7414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/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292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8913" y="965411"/>
            <a:ext cx="77506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>
                <a:latin typeface="Times New Roman" pitchFamily="18" charset="0"/>
                <a:cs typeface="Times New Roman" pitchFamily="18" charset="0"/>
              </a:rPr>
              <a:t>Chuyển đổi CCĐ cho dưới đây thành 2 CBĐ: 1 câu dùng từ </a:t>
            </a:r>
            <a:r>
              <a:rPr lang="pt-BR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pt-BR" sz="2800" b="1" i="1" dirty="0" smtClean="0">
                <a:latin typeface="Times New Roman" pitchFamily="18" charset="0"/>
                <a:cs typeface="Times New Roman" pitchFamily="18" charset="0"/>
              </a:rPr>
              <a:t> và một câu dùng từ </a:t>
            </a:r>
            <a:r>
              <a:rPr lang="pt-BR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bị. </a:t>
            </a:r>
            <a:r>
              <a:rPr lang="pt-BR" sz="2800" b="1" i="1" dirty="0" smtClean="0">
                <a:latin typeface="Times New Roman" pitchFamily="18" charset="0"/>
                <a:cs typeface="Times New Roman" pitchFamily="18" charset="0"/>
              </a:rPr>
              <a:t>So sánh </a:t>
            </a:r>
            <a:r>
              <a:rPr lang="pt-BR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sắc thái </a:t>
            </a:r>
            <a:r>
              <a:rPr lang="pt-BR" sz="2800" b="1" i="1" dirty="0" smtClean="0">
                <a:latin typeface="Times New Roman" pitchFamily="18" charset="0"/>
                <a:cs typeface="Times New Roman" pitchFamily="18" charset="0"/>
              </a:rPr>
              <a:t> nghĩa  của hai câu có gì khác nhau: </a:t>
            </a:r>
            <a:r>
              <a:rPr lang="pt-BR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“Thầy giáo phê bình  em.”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3951" y="3696788"/>
            <a:ext cx="75151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latin typeface="Times New Roman" pitchFamily="18" charset="0"/>
              </a:rPr>
              <a:t>Em</a:t>
            </a:r>
            <a:r>
              <a:rPr lang="pt-BR" sz="2800" b="1" dirty="0" smtClean="0">
                <a:solidFill>
                  <a:srgbClr val="FF00FF"/>
                </a:solidFill>
                <a:latin typeface="Times New Roman" pitchFamily="18" charset="0"/>
              </a:rPr>
              <a:t> được</a:t>
            </a:r>
            <a:r>
              <a:rPr lang="pt-BR" sz="2800" b="1" dirty="0" smtClean="0">
                <a:latin typeface="Times New Roman" pitchFamily="18" charset="0"/>
              </a:rPr>
              <a:t> thầy giáo phê bình. </a:t>
            </a:r>
            <a:r>
              <a:rPr lang="pt-BR" sz="2800" dirty="0" smtClean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ắc thái tích cực</a:t>
            </a:r>
            <a:endParaRPr lang="pt-B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b="1" dirty="0" smtClean="0">
                <a:latin typeface="Times New Roman" pitchFamily="18" charset="0"/>
              </a:rPr>
              <a:t>Em </a:t>
            </a:r>
            <a:r>
              <a:rPr lang="pt-BR" sz="2800" b="1" dirty="0" smtClean="0">
                <a:solidFill>
                  <a:srgbClr val="FF00FF"/>
                </a:solidFill>
                <a:latin typeface="Times New Roman" pitchFamily="18" charset="0"/>
              </a:rPr>
              <a:t>bị</a:t>
            </a:r>
            <a:r>
              <a:rPr lang="pt-BR" sz="2800" b="1" dirty="0" smtClean="0">
                <a:latin typeface="Times New Roman" pitchFamily="18" charset="0"/>
              </a:rPr>
              <a:t> thầy giáo phê bình. </a:t>
            </a:r>
            <a:r>
              <a:rPr lang="pt-BR" sz="2800" dirty="0" smtClean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ắc thái tiêu cực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2711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7350" y="965416"/>
            <a:ext cx="77239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>
                <a:latin typeface="Times New Roman" pitchFamily="18" charset="0"/>
                <a:cs typeface="Times New Roman" pitchFamily="18" charset="0"/>
              </a:rPr>
              <a:t>Chuyển đổi CCĐ cho dưới đây thành 2 CBĐ: 1 câu dùng từ </a:t>
            </a:r>
            <a:r>
              <a:rPr lang="pt-BR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pt-BR" sz="2800" b="1" i="1" dirty="0" smtClean="0">
                <a:latin typeface="Times New Roman" pitchFamily="18" charset="0"/>
                <a:cs typeface="Times New Roman" pitchFamily="18" charset="0"/>
              </a:rPr>
              <a:t> và một câu dùng từ </a:t>
            </a:r>
            <a:r>
              <a:rPr lang="pt-BR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bị. </a:t>
            </a:r>
            <a:r>
              <a:rPr lang="pt-BR" sz="2800" b="1" i="1" dirty="0" smtClean="0">
                <a:latin typeface="Times New Roman" pitchFamily="18" charset="0"/>
                <a:cs typeface="Times New Roman" pitchFamily="18" charset="0"/>
              </a:rPr>
              <a:t>So sánh </a:t>
            </a:r>
            <a:r>
              <a:rPr lang="pt-BR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sắc thái </a:t>
            </a:r>
            <a:r>
              <a:rPr lang="pt-BR" sz="2800" b="1" i="1" dirty="0" smtClean="0">
                <a:latin typeface="Times New Roman" pitchFamily="18" charset="0"/>
                <a:cs typeface="Times New Roman" pitchFamily="18" charset="0"/>
              </a:rPr>
              <a:t> nghĩa  của hai câu có gì khác nhau: </a:t>
            </a:r>
            <a:r>
              <a:rPr lang="pt-BR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“Người ta đã phá ngôi nhà ấy đi.”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6430" y="3826620"/>
            <a:ext cx="7997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latin typeface="Times New Roman" pitchFamily="18" charset="0"/>
              </a:rPr>
              <a:t>Ngôi nhà ấy</a:t>
            </a:r>
            <a:r>
              <a:rPr lang="pt-BR" sz="2800" dirty="0" smtClean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lang="pt-BR" sz="2800" dirty="0" smtClean="0">
                <a:solidFill>
                  <a:srgbClr val="FF00FF"/>
                </a:solidFill>
                <a:latin typeface="Times New Roman" pitchFamily="18" charset="0"/>
              </a:rPr>
              <a:t>được</a:t>
            </a:r>
            <a:r>
              <a:rPr lang="pt-BR" sz="2800" dirty="0" smtClean="0">
                <a:latin typeface="Times New Roman" pitchFamily="18" charset="0"/>
              </a:rPr>
              <a:t> người ta phá đi. </a:t>
            </a:r>
            <a:r>
              <a:rPr lang="pt-BR" sz="2800" dirty="0" smtClean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ắc thái tích cực</a:t>
            </a:r>
            <a:endParaRPr lang="pt-B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dirty="0" smtClean="0">
                <a:latin typeface="Times New Roman" pitchFamily="18" charset="0"/>
              </a:rPr>
              <a:t>Ngôi nhà ấy </a:t>
            </a:r>
            <a:r>
              <a:rPr lang="pt-BR" sz="2800" dirty="0" smtClean="0">
                <a:solidFill>
                  <a:srgbClr val="FF00FF"/>
                </a:solidFill>
                <a:latin typeface="Times New Roman" pitchFamily="18" charset="0"/>
              </a:rPr>
              <a:t>bị</a:t>
            </a:r>
            <a:r>
              <a:rPr lang="pt-BR" sz="2800" dirty="0" smtClean="0">
                <a:latin typeface="Times New Roman" pitchFamily="18" charset="0"/>
              </a:rPr>
              <a:t> người ta phá đi. </a:t>
            </a:r>
            <a:r>
              <a:rPr lang="pt-BR" sz="2800" dirty="0" smtClean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ắc thái tiêu cực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48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08" y="5153482"/>
            <a:ext cx="2678528" cy="1704518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11" y="4804929"/>
            <a:ext cx="2197589" cy="1457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5115" y="998073"/>
            <a:ext cx="76162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 smtClean="0">
                <a:latin typeface="Times New Roman" pitchFamily="18" charset="0"/>
                <a:cs typeface="Times New Roman" pitchFamily="18" charset="0"/>
              </a:rPr>
              <a:t>Chuyển đổi CCĐ cho dưới đây thành 2 CBĐ: 1 câu dùng từ </a:t>
            </a:r>
            <a:r>
              <a:rPr lang="pt-BR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pt-BR" sz="2800" b="1" i="1" dirty="0" smtClean="0">
                <a:latin typeface="Times New Roman" pitchFamily="18" charset="0"/>
                <a:cs typeface="Times New Roman" pitchFamily="18" charset="0"/>
              </a:rPr>
              <a:t> và một câu dùng từ </a:t>
            </a:r>
            <a:r>
              <a:rPr lang="pt-BR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bị. </a:t>
            </a:r>
            <a:r>
              <a:rPr lang="pt-BR" sz="2800" b="1" i="1" dirty="0" smtClean="0">
                <a:latin typeface="Times New Roman" pitchFamily="18" charset="0"/>
                <a:cs typeface="Times New Roman" pitchFamily="18" charset="0"/>
              </a:rPr>
              <a:t>So sánh </a:t>
            </a:r>
            <a:r>
              <a:rPr lang="pt-BR" sz="2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sắc thái </a:t>
            </a:r>
            <a:r>
              <a:rPr lang="pt-BR" sz="2800" b="1" i="1" dirty="0" smtClean="0">
                <a:latin typeface="Times New Roman" pitchFamily="18" charset="0"/>
                <a:cs typeface="Times New Roman" pitchFamily="18" charset="0"/>
              </a:rPr>
              <a:t> nghĩa  của hai câu có gì khác nhau: </a:t>
            </a:r>
            <a:r>
              <a:rPr lang="pt-BR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“Trào lưu đô thị hoá đã thu hẹp sự khác biệt giữa thành thị với  nông thôn.”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2" y="3500846"/>
            <a:ext cx="78146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pt-BR" sz="2800" dirty="0" smtClean="0">
                <a:latin typeface="Times New Roman" pitchFamily="18" charset="0"/>
              </a:rPr>
              <a:t> Sự khác biệt giữa thành thị với nông thôn đã</a:t>
            </a:r>
            <a:r>
              <a:rPr lang="pt-BR" sz="2800" dirty="0" smtClean="0">
                <a:solidFill>
                  <a:srgbClr val="FF0066"/>
                </a:solidFill>
                <a:latin typeface="Times New Roman" pitchFamily="18" charset="0"/>
              </a:rPr>
              <a:t> bị</a:t>
            </a:r>
            <a:r>
              <a:rPr lang="pt-BR" sz="2800" dirty="0" smtClean="0">
                <a:latin typeface="Times New Roman" pitchFamily="18" charset="0"/>
              </a:rPr>
              <a:t> trào lưu đô thị hoá thu hẹp. </a:t>
            </a:r>
            <a:r>
              <a:rPr lang="pt-BR" sz="2800" dirty="0" smtClean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ắc thái tiêu cực</a:t>
            </a:r>
          </a:p>
          <a:p>
            <a:pPr>
              <a:buFontTx/>
              <a:buChar char="-"/>
            </a:pP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 smtClean="0">
                <a:latin typeface="Times New Roman" pitchFamily="18" charset="0"/>
              </a:rPr>
              <a:t>Sự khác biệt giữa thành thị với nông thôn đã</a:t>
            </a:r>
            <a:r>
              <a:rPr lang="pt-BR" sz="2800" dirty="0" smtClean="0">
                <a:solidFill>
                  <a:srgbClr val="FF0066"/>
                </a:solidFill>
                <a:latin typeface="Times New Roman" pitchFamily="18" charset="0"/>
              </a:rPr>
              <a:t> được</a:t>
            </a:r>
            <a:r>
              <a:rPr lang="pt-BR" sz="2800" dirty="0" smtClean="0">
                <a:latin typeface="Times New Roman" pitchFamily="18" charset="0"/>
              </a:rPr>
              <a:t> trào lưu đô thị hoá thu hẹp. </a:t>
            </a:r>
            <a:r>
              <a:rPr lang="pt-BR" sz="2800" dirty="0" smtClean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pt-BR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ắc thái tích cực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83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7511" y="1127641"/>
            <a:ext cx="748246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CBĐ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Nam”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c/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6771" y="4350993"/>
            <a:ext cx="5875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6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Đều</a:t>
            </a:r>
            <a:r>
              <a:rPr lang="en-US" sz="36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mang</a:t>
            </a:r>
            <a:r>
              <a:rPr lang="en-US" sz="36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sắc</a:t>
            </a:r>
            <a:r>
              <a:rPr lang="en-US" sz="36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thái</a:t>
            </a:r>
            <a:r>
              <a:rPr lang="en-US" sz="36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tích</a:t>
            </a:r>
            <a:r>
              <a:rPr lang="en-US" sz="36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cực</a:t>
            </a:r>
            <a:r>
              <a:rPr lang="en-US" sz="36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36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62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ết quả hình ảnh cho hình ảnh bác sĩ chữa bệnh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-3547241" y="0"/>
            <a:ext cx="7693571" cy="68580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3073" y="1135952"/>
            <a:ext cx="3320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CCĐ: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445" y="3111573"/>
            <a:ext cx="37691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CBĐ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561" y="5284626"/>
            <a:ext cx="2472444" cy="157337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9" y="4617950"/>
            <a:ext cx="2050332" cy="1910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9024" y="1172245"/>
            <a:ext cx="7259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i="1" dirty="0" smtClean="0">
                <a:solidFill>
                  <a:srgbClr val="FF0000"/>
                </a:solidFill>
                <a:latin typeface="+mj-lt"/>
              </a:rPr>
              <a:t>Cách phân loại câu bị động trong tiếng Việt dựa trên cơ sở nào ?</a:t>
            </a:r>
            <a:endParaRPr lang="en-US" sz="40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2235" y="3648466"/>
            <a:ext cx="6252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latin typeface="+mj-lt"/>
                <a:sym typeface="Wingdings" pitchFamily="2" charset="2"/>
              </a:rPr>
              <a:t> </a:t>
            </a:r>
            <a:r>
              <a:rPr lang="vi-VN" sz="3600" dirty="0" smtClean="0">
                <a:latin typeface="+mj-lt"/>
              </a:rPr>
              <a:t>Dựa vào sự tham gia cấu tạo câu của các từ </a:t>
            </a:r>
            <a:r>
              <a:rPr lang="vi-VN" sz="3600" i="1" dirty="0" smtClean="0">
                <a:latin typeface="+mj-lt"/>
              </a:rPr>
              <a:t>bị, được</a:t>
            </a:r>
            <a:endParaRPr lang="en-US" sz="3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9924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71" y="4617668"/>
            <a:ext cx="1800474" cy="1970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7651" y="971523"/>
            <a:ext cx="85418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i="1" dirty="0" smtClean="0">
                <a:solidFill>
                  <a:srgbClr val="FF0000"/>
                </a:solidFill>
                <a:latin typeface="+mj-lt"/>
              </a:rPr>
              <a:t>Trong các cậu sau, câu nào không phải là câu bị động?</a:t>
            </a:r>
            <a:endParaRPr lang="en-US" sz="2800" b="1" i="1" dirty="0" smtClean="0">
              <a:solidFill>
                <a:srgbClr val="FF0000"/>
              </a:solidFill>
              <a:latin typeface="+mj-lt"/>
            </a:endParaRPr>
          </a:p>
          <a:p>
            <a:pPr lvl="0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800" i="1" dirty="0" smtClean="0">
                <a:latin typeface="+mj-lt"/>
              </a:rPr>
              <a:t>Năm nay, nông dân cả nước đứợc một vụ mùa bội thu.</a:t>
            </a:r>
            <a:endParaRPr lang="en-US" sz="2800" dirty="0" smtClean="0">
              <a:latin typeface="+mj-lt"/>
            </a:endParaRPr>
          </a:p>
          <a:p>
            <a:pPr lvl="0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800" i="1" dirty="0" smtClean="0">
                <a:latin typeface="+mj-lt"/>
              </a:rPr>
              <a:t>Ngôi nhà này được ông tôi xây từ ba mươi năm trước đây.</a:t>
            </a:r>
            <a:br>
              <a:rPr lang="vi-VN" sz="2800" i="1" dirty="0" smtClean="0">
                <a:latin typeface="+mj-lt"/>
              </a:rPr>
            </a:b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i="1" dirty="0" smtClean="0">
                <a:latin typeface="+mj-lt"/>
              </a:rPr>
              <a:t>Sản phẩm này rất được khách hàng ưa chuộng.</a:t>
            </a:r>
            <a:endParaRPr lang="en-US" sz="2800" dirty="0" smtClean="0">
              <a:latin typeface="+mj-lt"/>
            </a:endParaRPr>
          </a:p>
          <a:p>
            <a:r>
              <a:rPr lang="vi-VN" sz="2800" i="1" dirty="0" smtClean="0">
                <a:latin typeface="+mj-lt"/>
              </a:rPr>
              <a:t>D. Lan bị thầy giáo phê bình vì không làm bài tập về nhà.</a:t>
            </a:r>
            <a:endParaRPr lang="en-US" sz="2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4283" y="4217178"/>
            <a:ext cx="1156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40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20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82596"/>
            <a:ext cx="12192000" cy="10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EE4262F3-AFF3-4D9C-AC52-BE6D91619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89" y="3194685"/>
            <a:ext cx="2321582" cy="3055456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EE4262F3-AFF3-4D9C-AC52-BE6D91619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372" y="3347084"/>
            <a:ext cx="2525486" cy="3055456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1382487" y="511629"/>
            <a:ext cx="9263742" cy="3211285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teen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>
              <a:buFontTx/>
              <a:buChar char="-"/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sành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82596"/>
            <a:ext cx="12192000" cy="10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8439" y="538852"/>
            <a:ext cx="8581350" cy="631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554" y="3948421"/>
            <a:ext cx="3400701" cy="265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135134" y="2602263"/>
            <a:ext cx="2221061" cy="227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2097" tIns="31048" rIns="62097" bIns="3104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dirty="0" smtClean="0">
                <a:latin typeface="Times New Roman" pitchFamily="18" charset="0"/>
              </a:rPr>
              <a:t>Học thuộc khái niệm CCĐ và CBĐ.</a:t>
            </a:r>
            <a:endParaRPr lang="en-US" sz="3600" dirty="0" smtClean="0">
              <a:latin typeface="Times New Roman" pitchFamily="18" charset="0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6490012" y="2575912"/>
            <a:ext cx="2396653" cy="227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2097" tIns="31048" rIns="62097" bIns="3104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dirty="0" smtClean="0">
                <a:latin typeface="Times New Roman" pitchFamily="18" charset="0"/>
              </a:rPr>
              <a:t>Luyện tập chuyển đổi CCĐ thành CBĐ.</a:t>
            </a:r>
            <a:endParaRPr lang="en-US" sz="3600" dirty="0" smtClean="0"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958" y="635620"/>
            <a:ext cx="26539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017620" y="2616801"/>
            <a:ext cx="2222811" cy="227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2097" tIns="31048" rIns="62097" bIns="3104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dirty="0" smtClean="0">
                <a:latin typeface="Times New Roman" pitchFamily="18" charset="0"/>
              </a:rPr>
              <a:t>Hoàn thiện BT3 (sgk-tr65) vào vở</a:t>
            </a:r>
            <a:endParaRPr lang="en-US" sz="36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5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52426"/>
            <a:ext cx="12189693" cy="58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2720898" y="4590409"/>
            <a:ext cx="7237141" cy="227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2097" tIns="31048" rIns="62097" bIns="31048">
            <a:spAutoFit/>
          </a:bodyPr>
          <a:lstStyle/>
          <a:p>
            <a:pPr algn="ctr" defTabSz="1018778">
              <a:spcBef>
                <a:spcPct val="50000"/>
              </a:spcBef>
            </a:pPr>
            <a:r>
              <a:rPr lang="en-US" altLang="zh-CN" sz="7200" b="1" i="1" dirty="0" err="1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Cảm</a:t>
            </a:r>
            <a:r>
              <a:rPr lang="en-US" altLang="zh-CN" sz="7200" b="1" i="1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7200" b="1" i="1" dirty="0" err="1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ơn</a:t>
            </a:r>
            <a:r>
              <a:rPr lang="en-US" altLang="zh-CN" sz="7200" b="1" i="1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7200" b="1" i="1" dirty="0" err="1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các</a:t>
            </a:r>
            <a:r>
              <a:rPr lang="en-US" altLang="zh-CN" sz="7200" b="1" i="1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7200" b="1" i="1" dirty="0" err="1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em</a:t>
            </a:r>
            <a:r>
              <a:rPr lang="en-US" altLang="zh-CN" sz="7200" b="1" i="1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! “</a:t>
            </a:r>
            <a:r>
              <a:rPr lang="en-US" altLang="zh-CN" sz="7200" b="1" i="1" dirty="0" err="1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Bái</a:t>
            </a:r>
            <a:r>
              <a:rPr lang="en-US" altLang="zh-CN" sz="7200" b="1" i="1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7200" b="1" i="1" dirty="0" err="1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bai</a:t>
            </a:r>
            <a:r>
              <a:rPr lang="en-US" altLang="zh-CN" sz="7200" b="1" i="1" dirty="0" smtClean="0"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”</a:t>
            </a:r>
            <a:endParaRPr lang="zh-CN" altLang="en-US" sz="7200" b="1" i="1" dirty="0"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pic>
        <p:nvPicPr>
          <p:cNvPr id="15382" name="Picture 22" descr="1-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67933" y="458427"/>
            <a:ext cx="1417728" cy="65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3" name="Picture 23" descr="1-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2813" y="406725"/>
            <a:ext cx="1417728" cy="65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24" descr="1-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0347" y="719235"/>
            <a:ext cx="1417728" cy="65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ết quả hình ảnh cho ẢNH CÔ GIÁO DẠY HỌC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-3547241" y="0"/>
            <a:ext cx="7693571" cy="68580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3073" y="1615445"/>
            <a:ext cx="3320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CCĐ: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445" y="3591066"/>
            <a:ext cx="3769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CBĐ: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1-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1"/>
            <a:ext cx="12192000" cy="6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1-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1" y="457201"/>
            <a:ext cx="1683870" cy="70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1-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2667" y="381001"/>
            <a:ext cx="1683870" cy="70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1-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0797" y="838201"/>
            <a:ext cx="1683870" cy="70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74849" y="3914083"/>
            <a:ext cx="80433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6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6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6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6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6296515" y="120486"/>
            <a:ext cx="151028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 b="1" dirty="0" err="1" smtClean="0">
                <a:solidFill>
                  <a:srgbClr val="FF0000"/>
                </a:solidFill>
                <a:latin typeface="Times New Roman" pitchFamily="18" charset="0"/>
                <a:ea typeface="钻石甜心手机字体" panose="02000500000000000000" pitchFamily="2" charset="-122"/>
                <a:cs typeface="Times New Roman" pitchFamily="18" charset="0"/>
              </a:rPr>
              <a:t>Tiết</a:t>
            </a:r>
            <a:r>
              <a:rPr lang="en-US" altLang="zh-CN" sz="3500" b="1" dirty="0" smtClean="0">
                <a:solidFill>
                  <a:srgbClr val="FF0000"/>
                </a:solidFill>
                <a:latin typeface="Times New Roman" pitchFamily="18" charset="0"/>
                <a:ea typeface="钻石甜心手机字体" panose="02000500000000000000" pitchFamily="2" charset="-122"/>
                <a:cs typeface="Times New Roman" pitchFamily="18" charset="0"/>
              </a:rPr>
              <a:t> 90</a:t>
            </a:r>
            <a:endParaRPr lang="en-US" altLang="zh-CN" sz="3500" b="1" dirty="0">
              <a:solidFill>
                <a:srgbClr val="FF0000"/>
              </a:solidFill>
              <a:latin typeface="Times New Roman" pitchFamily="18" charset="0"/>
              <a:ea typeface="钻石甜心手机字体" panose="020005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826" y="197618"/>
            <a:ext cx="11589841" cy="653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1" y="990600"/>
            <a:ext cx="1064739" cy="152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667" y="1676400"/>
            <a:ext cx="690753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7334" y="3812502"/>
            <a:ext cx="4995333" cy="136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27333" y="3696459"/>
            <a:ext cx="5164667" cy="316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3445331" y="1909635"/>
            <a:ext cx="6095999" cy="104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2097" tIns="31048" rIns="62097" bIns="31048">
            <a:spAutoFit/>
          </a:bodyPr>
          <a:lstStyle/>
          <a:p>
            <a:pPr algn="just" defTabSz="1018778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I.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Cách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chuyển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đổi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câu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chủ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động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thành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câu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bị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động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556000" y="4093056"/>
            <a:ext cx="3696422" cy="55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2097" tIns="31048" rIns="62097" bIns="31048">
            <a:spAutoFit/>
          </a:bodyPr>
          <a:lstStyle/>
          <a:p>
            <a:pPr algn="just" defTabSz="1018778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II.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Luyện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tập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30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8442" y="4069532"/>
            <a:ext cx="12270442" cy="278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7" descr="1-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2685" y="2215891"/>
            <a:ext cx="4892258" cy="352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1-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3887" y="3191068"/>
            <a:ext cx="3791759" cy="341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 descr="1-4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-328596"/>
            <a:ext cx="8987882" cy="718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 rot="21321254">
            <a:off x="1260681" y="1744376"/>
            <a:ext cx="5495240" cy="412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2097" tIns="31048" rIns="62097" bIns="31048">
            <a:spAutoFit/>
          </a:bodyPr>
          <a:lstStyle/>
          <a:p>
            <a:pPr algn="ctr" defTabSz="1018778">
              <a:spcBef>
                <a:spcPct val="50000"/>
              </a:spcBef>
            </a:pPr>
            <a:r>
              <a:rPr lang="en-US" altLang="zh-CN" sz="6600" b="1" i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I. </a:t>
            </a:r>
            <a:r>
              <a:rPr lang="en-US" altLang="zh-CN" sz="6600" b="1" i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Cách</a:t>
            </a:r>
            <a:r>
              <a:rPr lang="en-US" altLang="zh-CN" sz="6600" b="1" i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6600" b="1" i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chuyển</a:t>
            </a:r>
            <a:r>
              <a:rPr lang="en-US" altLang="zh-CN" sz="6600" b="1" i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6600" b="1" i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đổi</a:t>
            </a:r>
            <a:r>
              <a:rPr lang="en-US" altLang="zh-CN" sz="6600" b="1" i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6600" b="1" i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câu</a:t>
            </a:r>
            <a:r>
              <a:rPr lang="en-US" altLang="zh-CN" sz="6600" b="1" i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6600" b="1" i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chủ</a:t>
            </a:r>
            <a:r>
              <a:rPr lang="en-US" altLang="zh-CN" sz="6600" b="1" i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6600" b="1" i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động</a:t>
            </a:r>
            <a:r>
              <a:rPr lang="en-US" altLang="zh-CN" sz="6600" b="1" i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6600" b="1" i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thành</a:t>
            </a:r>
            <a:r>
              <a:rPr lang="en-US" altLang="zh-CN" sz="6600" b="1" i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6600" b="1" i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câu</a:t>
            </a:r>
            <a:r>
              <a:rPr lang="en-US" altLang="zh-CN" sz="6600" b="1" i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6600" b="1" i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bị</a:t>
            </a:r>
            <a:r>
              <a:rPr lang="en-US" altLang="zh-CN" sz="6600" b="1" i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6600" b="1" i="1" dirty="0" err="1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động</a:t>
            </a:r>
            <a:endParaRPr lang="zh-CN" altLang="en-US" sz="6600" b="1" i="1" dirty="0">
              <a:solidFill>
                <a:srgbClr val="FF0000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1-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8442" y="4069532"/>
            <a:ext cx="12270442" cy="278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1-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8078" y="250469"/>
            <a:ext cx="10136459" cy="620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1-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83416" y="2352907"/>
            <a:ext cx="2879351" cy="456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575610" y="1639229"/>
            <a:ext cx="250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13309" y="2414645"/>
          <a:ext cx="7580352" cy="29590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2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58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585">
                <a:tc>
                  <a:txBody>
                    <a:bodyPr/>
                    <a:lstStyle/>
                    <a:p>
                      <a:pPr algn="just">
                        <a:spcBef>
                          <a:spcPct val="50000"/>
                        </a:spcBef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Cánh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treo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vải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hạ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hôm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vàng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”. </a:t>
                      </a:r>
                      <a:endParaRPr lang="en-US" sz="2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585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b.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Cánh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treo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vải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hạ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hôm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vàng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”. 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-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8442" y="4069532"/>
            <a:ext cx="12270442" cy="278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1-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9571" y="250469"/>
            <a:ext cx="10114155" cy="620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 descr="1-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39879" y="1520143"/>
            <a:ext cx="3641574" cy="533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162207" y="1556001"/>
          <a:ext cx="7580352" cy="3820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2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58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624">
                <a:tc>
                  <a:txBody>
                    <a:bodyPr/>
                    <a:lstStyle/>
                    <a:p>
                      <a:pPr algn="just">
                        <a:spcBef>
                          <a:spcPct val="50000"/>
                        </a:spcBef>
                      </a:pPr>
                      <a:endParaRPr lang="en-US" sz="1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just">
                        <a:spcBef>
                          <a:spcPct val="50000"/>
                        </a:spcBef>
                        <a:buNone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a/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Cánh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treo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vải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hạ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hôm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vàng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”.</a:t>
                      </a:r>
                    </a:p>
                    <a:p>
                      <a:pPr marL="0" indent="0" algn="just">
                        <a:spcBef>
                          <a:spcPct val="50000"/>
                        </a:spcBef>
                        <a:buNone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1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0941">
                <a:tc>
                  <a:txBody>
                    <a:bodyPr/>
                    <a:lstStyle/>
                    <a:p>
                      <a:pPr algn="just"/>
                      <a:endParaRPr lang="en-US" sz="10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Cánh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treo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vải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hạ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xuống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hôm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vàng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”. </a:t>
                      </a:r>
                    </a:p>
                    <a:p>
                      <a:pPr algn="just"/>
                      <a:endParaRPr lang="en-US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229922" y="2183589"/>
            <a:ext cx="17911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C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ùng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miêu tả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sự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96469" y="3094472"/>
            <a:ext cx="18734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CBĐ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6467" y="3772836"/>
            <a:ext cx="1851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có chủ thể của hoạt động được nói tới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055005" y="2324837"/>
            <a:ext cx="1654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073591" y="3993803"/>
            <a:ext cx="16540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1405</Words>
  <Application>Microsoft Office PowerPoint</Application>
  <PresentationFormat>Widescreen</PresentationFormat>
  <Paragraphs>170</Paragraphs>
  <Slides>34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宋体</vt:lpstr>
      <vt:lpstr>Algerian</vt:lpstr>
      <vt:lpstr>Arial</vt:lpstr>
      <vt:lpstr>Calibri</vt:lpstr>
      <vt:lpstr>Calibri Light</vt:lpstr>
      <vt:lpstr>Helvetica Light</vt:lpstr>
      <vt:lpstr>黑体</vt:lpstr>
      <vt:lpstr>Times New Roman</vt:lpstr>
      <vt:lpstr>Wingdings</vt:lpstr>
      <vt:lpstr>汉仪白棋体简</vt:lpstr>
      <vt:lpstr>钻石甜心手机字体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Nguyễn Thanh Bình</cp:lastModifiedBy>
  <cp:revision>178</cp:revision>
  <dcterms:created xsi:type="dcterms:W3CDTF">2018-08-07T02:06:19Z</dcterms:created>
  <dcterms:modified xsi:type="dcterms:W3CDTF">2022-02-13T02:49:04Z</dcterms:modified>
</cp:coreProperties>
</file>