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2" r:id="rId2"/>
    <p:sldId id="264" r:id="rId3"/>
    <p:sldId id="267" r:id="rId4"/>
    <p:sldId id="283" r:id="rId5"/>
    <p:sldId id="286" r:id="rId6"/>
    <p:sldId id="284" r:id="rId7"/>
    <p:sldId id="289" r:id="rId8"/>
    <p:sldId id="290" r:id="rId9"/>
    <p:sldId id="287" r:id="rId10"/>
    <p:sldId id="288" r:id="rId11"/>
    <p:sldId id="294" r:id="rId12"/>
    <p:sldId id="291" r:id="rId13"/>
    <p:sldId id="292" r:id="rId14"/>
    <p:sldId id="29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A3"/>
    <a:srgbClr val="FCD6CD"/>
    <a:srgbClr val="FFCE31"/>
    <a:srgbClr val="FEEFE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2" autoAdjust="0"/>
    <p:restoredTop sz="94394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3E7C-F616-496E-B9A8-52AC62050BA2}" type="datetimeFigureOut">
              <a:rPr lang="zh-CN" altLang="en-US" smtClean="0"/>
              <a:pPr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7EF6-F77F-455A-BD7E-8F44CD9C3B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5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5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5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006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9582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7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471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46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6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5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49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7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4597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7848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726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009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96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8161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51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50" r:id="rId17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Các địa điểm du lịch nổi tiếng ở sài gòn tiêu biểu chợ Bến Th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6" y="2660072"/>
            <a:ext cx="6093945" cy="399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24" y="490847"/>
            <a:ext cx="5549306" cy="3468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G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34" y="2884807"/>
            <a:ext cx="5221184" cy="3711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3099460" y="1781299"/>
            <a:ext cx="6519553" cy="334884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0626" y="614150"/>
            <a:ext cx="10628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Khẳng định lại tình yêu của tác giả đối với Sài</a:t>
            </a:r>
            <a:r>
              <a:rPr kumimoji="0" lang="pt-BR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Gòn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6107" y="1776483"/>
            <a:ext cx="7149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Sài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Gòn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44453" y="791571"/>
            <a:ext cx="3519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6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SẺ</a:t>
            </a: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9742" y="2581703"/>
            <a:ext cx="52134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địa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Sài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Gòn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8722" y="2696570"/>
            <a:ext cx="3422176" cy="34221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BFCE8AA-8755-4E3C-B437-1238BB197393}"/>
              </a:ext>
            </a:extLst>
          </p:cNvPr>
          <p:cNvSpPr/>
          <p:nvPr/>
        </p:nvSpPr>
        <p:spPr>
          <a:xfrm rot="19107847">
            <a:off x="949854" y="1266648"/>
            <a:ext cx="3401509" cy="3561358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3">
            <a:extLst>
              <a:ext uri="{FF2B5EF4-FFF2-40B4-BE49-F238E27FC236}">
                <a16:creationId xmlns:a16="http://schemas.microsoft.com/office/drawing/2014/main" id="{B8A1B036-10CB-40AF-88B2-4C91091EF5DA}"/>
              </a:ext>
            </a:extLst>
          </p:cNvPr>
          <p:cNvSpPr/>
          <p:nvPr/>
        </p:nvSpPr>
        <p:spPr>
          <a:xfrm>
            <a:off x="1365069" y="1632030"/>
            <a:ext cx="3183787" cy="3460831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1526481" y="2101525"/>
            <a:ext cx="2731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endParaRPr lang="zh-CN" altLang="en-US" sz="13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4967815" y="2300756"/>
            <a:ext cx="62850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zh-CN" altLang="en-US" sz="11500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3303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6">
            <a:extLst>
              <a:ext uri="{FF2B5EF4-FFF2-40B4-BE49-F238E27FC236}">
                <a16:creationId xmlns:a16="http://schemas.microsoft.com/office/drawing/2014/main" id="{12F87137-1121-420F-B3CF-E6062037CBFE}"/>
              </a:ext>
            </a:extLst>
          </p:cNvPr>
          <p:cNvSpPr/>
          <p:nvPr/>
        </p:nvSpPr>
        <p:spPr>
          <a:xfrm>
            <a:off x="1003893" y="1106455"/>
            <a:ext cx="666750" cy="6667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D51C0006-C5F0-41E5-87F2-82656C5DC79F}"/>
              </a:ext>
            </a:extLst>
          </p:cNvPr>
          <p:cNvSpPr txBox="1"/>
          <p:nvPr/>
        </p:nvSpPr>
        <p:spPr>
          <a:xfrm>
            <a:off x="1061043" y="1147442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25F6FDD4-6554-46BD-B6B5-541BFF96CB92}"/>
              </a:ext>
            </a:extLst>
          </p:cNvPr>
          <p:cNvSpPr txBox="1"/>
          <p:nvPr/>
        </p:nvSpPr>
        <p:spPr>
          <a:xfrm>
            <a:off x="2052413" y="966495"/>
            <a:ext cx="2847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Nghệ</a:t>
            </a:r>
            <a:r>
              <a:rPr lang="en-US" sz="3600" b="1" i="1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thuật</a:t>
            </a:r>
            <a:endParaRPr lang="en-US" sz="3600" b="1" i="1" spc="300" dirty="0">
              <a:solidFill>
                <a:srgbClr val="FF0000"/>
              </a:solidFill>
              <a:latin typeface="Times New Roman" pitchFamily="18" charset="0"/>
              <a:ea typeface="Montserrat Light" charset="0"/>
              <a:cs typeface="Times New Roman" pitchFamily="18" charset="0"/>
            </a:endParaRPr>
          </a:p>
        </p:txBody>
      </p:sp>
      <p:sp>
        <p:nvSpPr>
          <p:cNvPr id="8" name="椭圆 9">
            <a:extLst>
              <a:ext uri="{FF2B5EF4-FFF2-40B4-BE49-F238E27FC236}">
                <a16:creationId xmlns:a16="http://schemas.microsoft.com/office/drawing/2014/main" id="{A423AE40-55D5-4C01-B2F6-B13AC07FEA7D}"/>
              </a:ext>
            </a:extLst>
          </p:cNvPr>
          <p:cNvSpPr/>
          <p:nvPr/>
        </p:nvSpPr>
        <p:spPr>
          <a:xfrm>
            <a:off x="990245" y="3653546"/>
            <a:ext cx="666750" cy="6667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856A57E6-6269-4F82-89AE-57D1D24F9FAB}"/>
              </a:ext>
            </a:extLst>
          </p:cNvPr>
          <p:cNvSpPr txBox="1"/>
          <p:nvPr/>
        </p:nvSpPr>
        <p:spPr>
          <a:xfrm>
            <a:off x="1047395" y="3694533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6DEC1525-9CA9-47FB-8A26-CDFB7979BFE2}"/>
              </a:ext>
            </a:extLst>
          </p:cNvPr>
          <p:cNvSpPr txBox="1"/>
          <p:nvPr/>
        </p:nvSpPr>
        <p:spPr>
          <a:xfrm>
            <a:off x="2038766" y="3513586"/>
            <a:ext cx="2478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Nội</a:t>
            </a:r>
            <a:r>
              <a:rPr lang="en-US" sz="3600" b="1" i="1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dung</a:t>
            </a:r>
            <a:endParaRPr lang="en-US" sz="3600" b="1" i="1" spc="300" dirty="0">
              <a:solidFill>
                <a:srgbClr val="FF0000"/>
              </a:solidFill>
              <a:latin typeface="Times New Roman" pitchFamily="18" charset="0"/>
              <a:ea typeface="Montserrat Light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6496" y="2275342"/>
            <a:ext cx="790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hóm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hỉnh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0812" y="4595468"/>
            <a:ext cx="9089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bền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chặt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25F6FDD4-6554-46BD-B6B5-541BFF96CB92}"/>
              </a:ext>
            </a:extLst>
          </p:cNvPr>
          <p:cNvSpPr txBox="1"/>
          <p:nvPr/>
        </p:nvSpPr>
        <p:spPr>
          <a:xfrm>
            <a:off x="2789392" y="406936"/>
            <a:ext cx="6764041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u="sng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Hướng</a:t>
            </a:r>
            <a:r>
              <a:rPr lang="en-US" sz="4400" b="1" i="1" u="sng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4400" b="1" i="1" u="sng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dẫn</a:t>
            </a:r>
            <a:r>
              <a:rPr lang="en-US" sz="4400" b="1" i="1" u="sng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4400" b="1" i="1" u="sng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tự</a:t>
            </a:r>
            <a:r>
              <a:rPr lang="en-US" sz="4400" b="1" i="1" u="sng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4400" b="1" i="1" u="sng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học</a:t>
            </a:r>
            <a:endParaRPr lang="en-US" sz="4400" b="1" i="1" u="sng" spc="300" dirty="0">
              <a:solidFill>
                <a:srgbClr val="FF0000"/>
              </a:solidFill>
              <a:latin typeface="Times New Roman" pitchFamily="18" charset="0"/>
              <a:ea typeface="Montserrat Light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164" y="2029682"/>
            <a:ext cx="9062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trúc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miền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Gòn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Huế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EB08B25-9CCA-4C7D-9E44-82064A102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6" t="72508" r="10071" b="-425"/>
          <a:stretch/>
        </p:blipFill>
        <p:spPr>
          <a:xfrm>
            <a:off x="762287" y="2156346"/>
            <a:ext cx="1108834" cy="885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35792" y="4106419"/>
            <a:ext cx="9062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8EB08B25-9CCA-4C7D-9E44-82064A102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6" t="72508" r="10071" b="-425"/>
          <a:stretch/>
        </p:blipFill>
        <p:spPr>
          <a:xfrm>
            <a:off x="750915" y="4233083"/>
            <a:ext cx="1108834" cy="885789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id="{5EB5D038-E2A7-4146-A880-FC74939A5E26}"/>
              </a:ext>
            </a:extLst>
          </p:cNvPr>
          <p:cNvSpPr/>
          <p:nvPr/>
        </p:nvSpPr>
        <p:spPr>
          <a:xfrm>
            <a:off x="0" y="0"/>
            <a:ext cx="3784922" cy="6858000"/>
          </a:xfrm>
          <a:prstGeom prst="parallelogram">
            <a:avLst/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273D43-1981-46FC-92FA-99B8CBA6B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89" r="6302"/>
          <a:stretch/>
        </p:blipFill>
        <p:spPr>
          <a:xfrm>
            <a:off x="7695801" y="66850"/>
            <a:ext cx="4182319" cy="1991810"/>
          </a:xfrm>
          <a:prstGeom prst="rect">
            <a:avLst/>
          </a:prstGeom>
        </p:spPr>
      </p:pic>
      <p:sp>
        <p:nvSpPr>
          <p:cNvPr id="22" name="文本框 8">
            <a:extLst>
              <a:ext uri="{FF2B5EF4-FFF2-40B4-BE49-F238E27FC236}">
                <a16:creationId xmlns:a16="http://schemas.microsoft.com/office/drawing/2014/main" id="{CC7BC1A6-5C90-4692-9D53-39713A7EEC74}"/>
              </a:ext>
            </a:extLst>
          </p:cNvPr>
          <p:cNvSpPr txBox="1"/>
          <p:nvPr/>
        </p:nvSpPr>
        <p:spPr>
          <a:xfrm>
            <a:off x="3622404" y="2156690"/>
            <a:ext cx="68753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i="1" dirty="0" err="1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Sài</a:t>
            </a:r>
            <a:r>
              <a:rPr lang="en-US" altLang="zh-CN" sz="11500" b="1" i="1" dirty="0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Gòn</a:t>
            </a:r>
            <a:r>
              <a:rPr lang="en-US" altLang="zh-CN" sz="11500" b="1" i="1" dirty="0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tôi</a:t>
            </a:r>
            <a:r>
              <a:rPr lang="en-US" altLang="zh-CN" sz="11500" b="1" i="1" dirty="0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solidFill>
                  <a:srgbClr val="F6BCA3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yêu</a:t>
            </a:r>
            <a:endParaRPr lang="zh-CN" altLang="en-US" sz="11500" b="1" i="1" dirty="0">
              <a:solidFill>
                <a:srgbClr val="F6BCA3"/>
              </a:solidFill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05827" y="1230513"/>
            <a:ext cx="386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6055" y="5594095"/>
            <a:ext cx="386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_Minh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4683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BFCE8AA-8755-4E3C-B437-1238BB197393}"/>
              </a:ext>
            </a:extLst>
          </p:cNvPr>
          <p:cNvSpPr/>
          <p:nvPr/>
        </p:nvSpPr>
        <p:spPr>
          <a:xfrm rot="19107847">
            <a:off x="949854" y="1266648"/>
            <a:ext cx="3401509" cy="3561358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3">
            <a:extLst>
              <a:ext uri="{FF2B5EF4-FFF2-40B4-BE49-F238E27FC236}">
                <a16:creationId xmlns:a16="http://schemas.microsoft.com/office/drawing/2014/main" id="{B8A1B036-10CB-40AF-88B2-4C91091EF5DA}"/>
              </a:ext>
            </a:extLst>
          </p:cNvPr>
          <p:cNvSpPr/>
          <p:nvPr/>
        </p:nvSpPr>
        <p:spPr>
          <a:xfrm>
            <a:off x="1365069" y="1632030"/>
            <a:ext cx="3183787" cy="3460831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1840379" y="1501018"/>
            <a:ext cx="17593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endParaRPr lang="zh-CN" altLang="en-US" sz="199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5117940" y="1468243"/>
            <a:ext cx="62850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zh-CN" altLang="en-US" sz="11500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3303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6">
            <a:extLst>
              <a:ext uri="{FF2B5EF4-FFF2-40B4-BE49-F238E27FC236}">
                <a16:creationId xmlns:a16="http://schemas.microsoft.com/office/drawing/2014/main" id="{12F87137-1121-420F-B3CF-E6062037CBFE}"/>
              </a:ext>
            </a:extLst>
          </p:cNvPr>
          <p:cNvSpPr/>
          <p:nvPr/>
        </p:nvSpPr>
        <p:spPr>
          <a:xfrm>
            <a:off x="1003893" y="1106455"/>
            <a:ext cx="666750" cy="6667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D51C0006-C5F0-41E5-87F2-82656C5DC79F}"/>
              </a:ext>
            </a:extLst>
          </p:cNvPr>
          <p:cNvSpPr txBox="1"/>
          <p:nvPr/>
        </p:nvSpPr>
        <p:spPr>
          <a:xfrm>
            <a:off x="1061043" y="1147442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25F6FDD4-6554-46BD-B6B5-541BFF96CB92}"/>
              </a:ext>
            </a:extLst>
          </p:cNvPr>
          <p:cNvSpPr txBox="1"/>
          <p:nvPr/>
        </p:nvSpPr>
        <p:spPr>
          <a:xfrm>
            <a:off x="2052413" y="966495"/>
            <a:ext cx="4971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Tác</a:t>
            </a:r>
            <a:r>
              <a:rPr lang="en-US" sz="3600" b="1" i="1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giả</a:t>
            </a:r>
            <a:endParaRPr lang="en-US" sz="3600" b="1" i="1" spc="300" dirty="0">
              <a:solidFill>
                <a:srgbClr val="FF0000"/>
              </a:solidFill>
              <a:latin typeface="Times New Roman" pitchFamily="18" charset="0"/>
              <a:ea typeface="Montserrat Light" charset="0"/>
              <a:cs typeface="Times New Roman" pitchFamily="18" charset="0"/>
            </a:endParaRPr>
          </a:p>
        </p:txBody>
      </p:sp>
      <p:sp>
        <p:nvSpPr>
          <p:cNvPr id="8" name="椭圆 9">
            <a:extLst>
              <a:ext uri="{FF2B5EF4-FFF2-40B4-BE49-F238E27FC236}">
                <a16:creationId xmlns:a16="http://schemas.microsoft.com/office/drawing/2014/main" id="{A423AE40-55D5-4C01-B2F6-B13AC07FEA7D}"/>
              </a:ext>
            </a:extLst>
          </p:cNvPr>
          <p:cNvSpPr/>
          <p:nvPr/>
        </p:nvSpPr>
        <p:spPr>
          <a:xfrm>
            <a:off x="990245" y="2234154"/>
            <a:ext cx="666750" cy="6667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856A57E6-6269-4F82-89AE-57D1D24F9FAB}"/>
              </a:ext>
            </a:extLst>
          </p:cNvPr>
          <p:cNvSpPr txBox="1"/>
          <p:nvPr/>
        </p:nvSpPr>
        <p:spPr>
          <a:xfrm>
            <a:off x="1047395" y="2275141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6DEC1525-9CA9-47FB-8A26-CDFB7979BFE2}"/>
              </a:ext>
            </a:extLst>
          </p:cNvPr>
          <p:cNvSpPr txBox="1"/>
          <p:nvPr/>
        </p:nvSpPr>
        <p:spPr>
          <a:xfrm>
            <a:off x="2038765" y="2094194"/>
            <a:ext cx="4971931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Tác</a:t>
            </a:r>
            <a:r>
              <a:rPr lang="en-US" sz="3600" b="1" i="1" spc="300" dirty="0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 </a:t>
            </a:r>
            <a:r>
              <a:rPr lang="en-US" sz="3600" b="1" i="1" spc="300" dirty="0" err="1" smtClean="0">
                <a:solidFill>
                  <a:srgbClr val="FF0000"/>
                </a:solidFill>
                <a:latin typeface="Times New Roman" pitchFamily="18" charset="0"/>
                <a:ea typeface="Montserrat Light" charset="0"/>
                <a:cs typeface="Times New Roman" pitchFamily="18" charset="0"/>
              </a:rPr>
              <a:t>phẩm</a:t>
            </a:r>
            <a:endParaRPr lang="en-US" sz="3600" b="1" i="1" spc="300" dirty="0">
              <a:solidFill>
                <a:srgbClr val="FF0000"/>
              </a:solidFill>
              <a:latin typeface="Times New Roman" pitchFamily="18" charset="0"/>
              <a:ea typeface="Montserrat Light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4852" y="1197167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8674" y="3257980"/>
            <a:ext cx="10031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" NXB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HCM, 1994.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0950" y="3942643"/>
            <a:ext cx="9553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520" y="4640953"/>
            <a:ext cx="9553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PTBĐ :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9147" y="5380207"/>
            <a:ext cx="9553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BFCE8AA-8755-4E3C-B437-1238BB197393}"/>
              </a:ext>
            </a:extLst>
          </p:cNvPr>
          <p:cNvSpPr/>
          <p:nvPr/>
        </p:nvSpPr>
        <p:spPr>
          <a:xfrm rot="19107847">
            <a:off x="949854" y="1266648"/>
            <a:ext cx="3401509" cy="3561358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3">
            <a:extLst>
              <a:ext uri="{FF2B5EF4-FFF2-40B4-BE49-F238E27FC236}">
                <a16:creationId xmlns:a16="http://schemas.microsoft.com/office/drawing/2014/main" id="{B8A1B036-10CB-40AF-88B2-4C91091EF5DA}"/>
              </a:ext>
            </a:extLst>
          </p:cNvPr>
          <p:cNvSpPr/>
          <p:nvPr/>
        </p:nvSpPr>
        <p:spPr>
          <a:xfrm>
            <a:off x="1365069" y="1632030"/>
            <a:ext cx="3183787" cy="3460831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1840379" y="1814922"/>
            <a:ext cx="17593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endParaRPr lang="zh-CN" altLang="en-US" sz="16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5117940" y="1468243"/>
            <a:ext cx="62850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115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5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zh-CN" altLang="en-US" sz="11500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3303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391242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0626" y="614150"/>
            <a:ext cx="7489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Những ấn tượng chung  về Sài</a:t>
            </a:r>
            <a:r>
              <a:rPr kumimoji="0" lang="pt-BR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Gòn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05469" y="1760564"/>
            <a:ext cx="11086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Sài Gòn: </a:t>
            </a:r>
            <a:r>
              <a:rPr kumimoji="0" lang="pt-B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 hoài như … thay da đổi thịt</a:t>
            </a:r>
            <a:endParaRPr kumimoji="0" lang="fr-FR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05469" y="2772779"/>
            <a:ext cx="2715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Nghệ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thuật: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05285" y="2775643"/>
            <a:ext cx="791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sánh: SG trẻ như…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SG.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34853" y="3555840"/>
            <a:ext cx="791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 từ: nõn nà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mới mẻ.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78072" y="4295094"/>
            <a:ext cx="5752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Thành ngữ: thay da đổi thịt.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19117" y="5170825"/>
            <a:ext cx="9990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pt-BR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một cách gợi cảm sức sống của một đô thị trẻ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05469" y="730746"/>
            <a:ext cx="11086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Thiên nhiên, khí hậu: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9755" y="2357114"/>
            <a:ext cx="3764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Hiện tượng thời tiết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46214" y="1199314"/>
            <a:ext cx="50769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ắng sớm ngọt ngào, gió lộng buổi chiều, mưa bất chợt, mau dứt.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46208" y="2921213"/>
            <a:ext cx="51201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Thời tiết thay đổi đột ngột, mau chóng: trời oi nồng…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5104262" y="1984144"/>
            <a:ext cx="1241952" cy="6653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5104262" y="2649502"/>
            <a:ext cx="1241946" cy="810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360227" y="4972924"/>
            <a:ext cx="96944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Không khí, nhịp điệu sống: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Đ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êm/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giờ cao điểm/ sáng  khác nhau  Đ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dạng, phong phú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  <p:bldP spid="11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64441" y="825690"/>
            <a:ext cx="101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NT: điệp cấu trúc câu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80865" y="1701421"/>
            <a:ext cx="9350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hấn mạnh sự phong phú, đa dạng của thiên nhiên, khí hậu SG.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50877" y="3013882"/>
            <a:ext cx="9990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Là thành phố trẻ sôi động, với những con người chân thành, cởi mở, tự tin và anh dũng, là vùng đất ưu đãi con người.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35039" y="4932375"/>
            <a:ext cx="9990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gắn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bó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lâu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năm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SG.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138" t="20966" r="17241" b="16506"/>
          <a:stretch>
            <a:fillRect/>
          </a:stretch>
        </p:blipFill>
        <p:spPr bwMode="auto">
          <a:xfrm>
            <a:off x="520263" y="409903"/>
            <a:ext cx="11130454" cy="59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0626" y="614150"/>
            <a:ext cx="6955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 đẹp phẩm chất của người SG.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73707" y="1624083"/>
            <a:ext cx="97854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hông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Trung,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Nam,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SG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7356" y="2977487"/>
            <a:ext cx="3630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SG: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40491" y="4167113"/>
            <a:ext cx="6721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dũng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bất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khuất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chiến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đấu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42764" y="2979761"/>
            <a:ext cx="65759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bộc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trực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cởi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mở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bụng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71517" y="5165674"/>
            <a:ext cx="8950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thuật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Ngôn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đậm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Nam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6321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4F7B56B-C71B-4FDC-8CAC-A2F322FF03A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579911576"/>
</p:tagLst>
</file>

<file path=ppt/theme/theme1.xml><?xml version="1.0" encoding="utf-8"?>
<a:theme xmlns:a="http://schemas.openxmlformats.org/drawingml/2006/main" name="Office Theme">
  <a:themeElements>
    <a:clrScheme name="自定义 2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525</Words>
  <Application>Microsoft Office PowerPoint</Application>
  <PresentationFormat>Widescreen</PresentationFormat>
  <Paragraphs>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华文中宋</vt:lpstr>
      <vt:lpstr>Arial</vt:lpstr>
      <vt:lpstr>Calibri</vt:lpstr>
      <vt:lpstr>等线</vt:lpstr>
      <vt:lpstr>Montserrat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WIN7</dc:creator>
  <cp:lastModifiedBy>Nguyễn Thanh Bình</cp:lastModifiedBy>
  <cp:revision>211</cp:revision>
  <dcterms:created xsi:type="dcterms:W3CDTF">2017-08-18T03:02:00Z</dcterms:created>
  <dcterms:modified xsi:type="dcterms:W3CDTF">2022-01-07T02:22:27Z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