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2"/>
  </p:notesMasterIdLst>
  <p:sldIdLst>
    <p:sldId id="259" r:id="rId2"/>
    <p:sldId id="256" r:id="rId3"/>
    <p:sldId id="284" r:id="rId4"/>
    <p:sldId id="263" r:id="rId5"/>
    <p:sldId id="264" r:id="rId6"/>
    <p:sldId id="285" r:id="rId7"/>
    <p:sldId id="270" r:id="rId8"/>
    <p:sldId id="286" r:id="rId9"/>
    <p:sldId id="269" r:id="rId10"/>
    <p:sldId id="283" r:id="rId11"/>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89" autoAdjust="0"/>
    <p:restoredTop sz="94660"/>
  </p:normalViewPr>
  <p:slideViewPr>
    <p:cSldViewPr snapToGrid="0">
      <p:cViewPr varScale="1">
        <p:scale>
          <a:sx n="79" d="100"/>
          <a:sy n="79" d="100"/>
        </p:scale>
        <p:origin x="96" y="92"/>
      </p:cViewPr>
      <p:guideLst/>
    </p:cSldViewPr>
  </p:slideViewPr>
  <p:notesTextViewPr>
    <p:cViewPr>
      <p:scale>
        <a:sx n="1" d="1"/>
        <a:sy n="1" d="1"/>
      </p:scale>
      <p:origin x="0" y="0"/>
    </p:cViewPr>
  </p:notesTextViewPr>
  <p:notesViewPr>
    <p:cSldViewPr snapToGrid="0">
      <p:cViewPr varScale="1">
        <p:scale>
          <a:sx n="65" d="100"/>
          <a:sy n="65" d="100"/>
        </p:scale>
        <p:origin x="265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1C60DD-AD3D-469A-A213-E6A6F6DD8F69}" type="datetimeFigureOut">
              <a:rPr lang="vi-VN" smtClean="0"/>
              <a:t>26/01/2022</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8DFF70-CE5C-43C4-B0B0-514B42933F89}" type="slidenum">
              <a:rPr lang="vi-VN" smtClean="0"/>
              <a:t>‹#›</a:t>
            </a:fld>
            <a:endParaRPr lang="vi-VN"/>
          </a:p>
        </p:txBody>
      </p:sp>
    </p:spTree>
    <p:extLst>
      <p:ext uri="{BB962C8B-B14F-4D97-AF65-F5344CB8AC3E}">
        <p14:creationId xmlns:p14="http://schemas.microsoft.com/office/powerpoint/2010/main" val="440149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849D3E0-124D-4DFF-AE99-4EA4CC201DB4}" type="slidenum">
              <a:rPr lang="zh-CN" altLang="en-US" smtClean="0"/>
              <a:t>1</a:t>
            </a:fld>
            <a:endParaRPr lang="zh-CN" altLang="en-US"/>
          </a:p>
        </p:txBody>
      </p:sp>
    </p:spTree>
    <p:extLst>
      <p:ext uri="{BB962C8B-B14F-4D97-AF65-F5344CB8AC3E}">
        <p14:creationId xmlns:p14="http://schemas.microsoft.com/office/powerpoint/2010/main" val="534753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BC81648-74B4-4E39-9758-8C8F094E94B1}" type="datetimeFigureOut">
              <a:rPr lang="vi-VN" smtClean="0"/>
              <a:t>26/01/2022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C2748AC-5184-40F7-ACD6-5B06C1EF768A}" type="slidenum">
              <a:rPr lang="vi-VN" smtClean="0"/>
              <a:t>‹#›</a:t>
            </a:fld>
            <a:endParaRPr lang="vi-VN"/>
          </a:p>
        </p:txBody>
      </p:sp>
    </p:spTree>
    <p:extLst>
      <p:ext uri="{BB962C8B-B14F-4D97-AF65-F5344CB8AC3E}">
        <p14:creationId xmlns:p14="http://schemas.microsoft.com/office/powerpoint/2010/main" val="788067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C81648-74B4-4E39-9758-8C8F094E94B1}" type="datetimeFigureOut">
              <a:rPr lang="vi-VN" smtClean="0"/>
              <a:t>26/01/2022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C2748AC-5184-40F7-ACD6-5B06C1EF768A}" type="slidenum">
              <a:rPr lang="vi-VN" smtClean="0"/>
              <a:t>‹#›</a:t>
            </a:fld>
            <a:endParaRPr lang="vi-VN"/>
          </a:p>
        </p:txBody>
      </p:sp>
    </p:spTree>
    <p:extLst>
      <p:ext uri="{BB962C8B-B14F-4D97-AF65-F5344CB8AC3E}">
        <p14:creationId xmlns:p14="http://schemas.microsoft.com/office/powerpoint/2010/main" val="3044026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6"/>
            <a:ext cx="2628900" cy="581183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6"/>
            <a:ext cx="7734300" cy="581183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C81648-74B4-4E39-9758-8C8F094E94B1}" type="datetimeFigureOut">
              <a:rPr lang="vi-VN" smtClean="0"/>
              <a:t>26/01/2022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C2748AC-5184-40F7-ACD6-5B06C1EF768A}" type="slidenum">
              <a:rPr lang="vi-VN" smtClean="0"/>
              <a:t>‹#›</a:t>
            </a:fld>
            <a:endParaRPr lang="vi-VN"/>
          </a:p>
        </p:txBody>
      </p:sp>
    </p:spTree>
    <p:extLst>
      <p:ext uri="{BB962C8B-B14F-4D97-AF65-F5344CB8AC3E}">
        <p14:creationId xmlns:p14="http://schemas.microsoft.com/office/powerpoint/2010/main" val="3879874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比较">
    <p:spTree>
      <p:nvGrpSpPr>
        <p:cNvPr id="1" name=""/>
        <p:cNvGrpSpPr/>
        <p:nvPr/>
      </p:nvGrpSpPr>
      <p:grpSpPr>
        <a:xfrm>
          <a:off x="0" y="0"/>
          <a:ext cx="0" cy="0"/>
          <a:chOff x="0" y="0"/>
          <a:chExt cx="0" cy="0"/>
        </a:xfrm>
      </p:grpSpPr>
      <p:sp>
        <p:nvSpPr>
          <p:cNvPr id="10" name="椭圆 9"/>
          <p:cNvSpPr/>
          <p:nvPr/>
        </p:nvSpPr>
        <p:spPr>
          <a:xfrm>
            <a:off x="2860594" y="495301"/>
            <a:ext cx="517607" cy="517607"/>
          </a:xfrm>
          <a:prstGeom prst="ellipse">
            <a:avLst/>
          </a:prstGeom>
          <a:solidFill>
            <a:srgbClr val="FAD194">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11" name="椭圆 10"/>
          <p:cNvSpPr/>
          <p:nvPr/>
        </p:nvSpPr>
        <p:spPr>
          <a:xfrm>
            <a:off x="3227470" y="223878"/>
            <a:ext cx="622300" cy="622300"/>
          </a:xfrm>
          <a:prstGeom prst="ellipse">
            <a:avLst/>
          </a:prstGeom>
          <a:solidFill>
            <a:srgbClr val="AFCFBD">
              <a:alpha val="5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12" name="椭圆 11"/>
          <p:cNvSpPr/>
          <p:nvPr/>
        </p:nvSpPr>
        <p:spPr>
          <a:xfrm>
            <a:off x="4929339" y="293646"/>
            <a:ext cx="403307" cy="403307"/>
          </a:xfrm>
          <a:prstGeom prst="ellipse">
            <a:avLst/>
          </a:prstGeom>
          <a:solidFill>
            <a:srgbClr val="FAD1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13" name="椭圆 12"/>
          <p:cNvSpPr/>
          <p:nvPr/>
        </p:nvSpPr>
        <p:spPr>
          <a:xfrm>
            <a:off x="7040319" y="495300"/>
            <a:ext cx="292101" cy="292101"/>
          </a:xfrm>
          <a:prstGeom prst="ellipse">
            <a:avLst/>
          </a:prstGeom>
          <a:solidFill>
            <a:srgbClr val="AFCF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14" name="椭圆 13"/>
          <p:cNvSpPr/>
          <p:nvPr/>
        </p:nvSpPr>
        <p:spPr>
          <a:xfrm>
            <a:off x="3650091" y="641352"/>
            <a:ext cx="315952" cy="315952"/>
          </a:xfrm>
          <a:prstGeom prst="ellipse">
            <a:avLst/>
          </a:prstGeom>
          <a:solidFill>
            <a:srgbClr val="D2B297">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15" name="椭圆 14"/>
          <p:cNvSpPr/>
          <p:nvPr/>
        </p:nvSpPr>
        <p:spPr>
          <a:xfrm>
            <a:off x="6674927" y="477795"/>
            <a:ext cx="517607" cy="517607"/>
          </a:xfrm>
          <a:prstGeom prst="ellipse">
            <a:avLst/>
          </a:prstGeom>
          <a:solidFill>
            <a:srgbClr val="CCE1DE">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16" name="椭圆 15"/>
          <p:cNvSpPr/>
          <p:nvPr/>
        </p:nvSpPr>
        <p:spPr>
          <a:xfrm>
            <a:off x="1084428" y="696953"/>
            <a:ext cx="298448" cy="298448"/>
          </a:xfrm>
          <a:prstGeom prst="ellipse">
            <a:avLst/>
          </a:prstGeom>
          <a:solidFill>
            <a:srgbClr val="D1C9E0">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17" name="椭圆 16"/>
          <p:cNvSpPr/>
          <p:nvPr/>
        </p:nvSpPr>
        <p:spPr>
          <a:xfrm>
            <a:off x="10912394" y="439697"/>
            <a:ext cx="517607" cy="517607"/>
          </a:xfrm>
          <a:prstGeom prst="ellipse">
            <a:avLst/>
          </a:prstGeom>
          <a:solidFill>
            <a:srgbClr val="FAD1DC">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18" name="椭圆 17"/>
          <p:cNvSpPr/>
          <p:nvPr/>
        </p:nvSpPr>
        <p:spPr>
          <a:xfrm>
            <a:off x="8629373" y="477795"/>
            <a:ext cx="219160" cy="219160"/>
          </a:xfrm>
          <a:prstGeom prst="ellipse">
            <a:avLst/>
          </a:prstGeom>
          <a:solidFill>
            <a:srgbClr val="FAD194">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19" name="椭圆 18"/>
          <p:cNvSpPr/>
          <p:nvPr/>
        </p:nvSpPr>
        <p:spPr>
          <a:xfrm>
            <a:off x="8846135" y="413522"/>
            <a:ext cx="163556" cy="163556"/>
          </a:xfrm>
          <a:prstGeom prst="ellipse">
            <a:avLst/>
          </a:prstGeom>
          <a:solidFill>
            <a:srgbClr val="FCC6B7">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20" name="椭圆 19"/>
          <p:cNvSpPr/>
          <p:nvPr/>
        </p:nvSpPr>
        <p:spPr>
          <a:xfrm>
            <a:off x="8832573" y="680995"/>
            <a:ext cx="219160" cy="219160"/>
          </a:xfrm>
          <a:prstGeom prst="ellipse">
            <a:avLst/>
          </a:prstGeom>
          <a:solidFill>
            <a:srgbClr val="D1C9E0">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21" name="椭圆 20"/>
          <p:cNvSpPr/>
          <p:nvPr/>
        </p:nvSpPr>
        <p:spPr>
          <a:xfrm>
            <a:off x="5561149" y="1216975"/>
            <a:ext cx="534852" cy="534852"/>
          </a:xfrm>
          <a:prstGeom prst="ellipse">
            <a:avLst/>
          </a:prstGeom>
          <a:solidFill>
            <a:srgbClr val="FCC6B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pic>
        <p:nvPicPr>
          <p:cNvPr id="22" name="图片 21"/>
          <p:cNvPicPr>
            <a:picLocks noChangeAspect="1"/>
          </p:cNvPicPr>
          <p:nvPr/>
        </p:nvPicPr>
        <p:blipFill rotWithShape="1">
          <a:blip r:embed="rId2" cstate="print">
            <a:extLst>
              <a:ext uri="{28A0092B-C50C-407E-A947-70E740481C1C}">
                <a14:useLocalDpi xmlns:a14="http://schemas.microsoft.com/office/drawing/2010/main" val="0"/>
              </a:ext>
            </a:extLst>
          </a:blip>
          <a:srcRect t="16751" b="10439"/>
          <a:stretch>
            <a:fillRect/>
          </a:stretch>
        </p:blipFill>
        <p:spPr>
          <a:xfrm>
            <a:off x="0" y="3314701"/>
            <a:ext cx="12192000" cy="3543300"/>
          </a:xfrm>
          <a:prstGeom prst="rect">
            <a:avLst/>
          </a:prstGeom>
        </p:spPr>
      </p:pic>
    </p:spTree>
    <p:extLst>
      <p:ext uri="{BB962C8B-B14F-4D97-AF65-F5344CB8AC3E}">
        <p14:creationId xmlns:p14="http://schemas.microsoft.com/office/powerpoint/2010/main" val="28614628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69310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C81648-74B4-4E39-9758-8C8F094E94B1}" type="datetimeFigureOut">
              <a:rPr lang="vi-VN" smtClean="0"/>
              <a:t>26/01/2022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C2748AC-5184-40F7-ACD6-5B06C1EF768A}" type="slidenum">
              <a:rPr lang="vi-VN" smtClean="0"/>
              <a:t>‹#›</a:t>
            </a:fld>
            <a:endParaRPr lang="vi-VN"/>
          </a:p>
        </p:txBody>
      </p:sp>
    </p:spTree>
    <p:extLst>
      <p:ext uri="{BB962C8B-B14F-4D97-AF65-F5344CB8AC3E}">
        <p14:creationId xmlns:p14="http://schemas.microsoft.com/office/powerpoint/2010/main" val="1100879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BC81648-74B4-4E39-9758-8C8F094E94B1}" type="datetimeFigureOut">
              <a:rPr lang="vi-VN" smtClean="0"/>
              <a:t>26/01/2022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C2748AC-5184-40F7-ACD6-5B06C1EF768A}" type="slidenum">
              <a:rPr lang="vi-VN" smtClean="0"/>
              <a:t>‹#›</a:t>
            </a:fld>
            <a:endParaRPr lang="vi-VN"/>
          </a:p>
        </p:txBody>
      </p:sp>
    </p:spTree>
    <p:extLst>
      <p:ext uri="{BB962C8B-B14F-4D97-AF65-F5344CB8AC3E}">
        <p14:creationId xmlns:p14="http://schemas.microsoft.com/office/powerpoint/2010/main" val="871536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BC81648-74B4-4E39-9758-8C8F094E94B1}" type="datetimeFigureOut">
              <a:rPr lang="vi-VN" smtClean="0"/>
              <a:t>26/01/2022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C2748AC-5184-40F7-ACD6-5B06C1EF768A}" type="slidenum">
              <a:rPr lang="vi-VN" smtClean="0"/>
              <a:t>‹#›</a:t>
            </a:fld>
            <a:endParaRPr lang="vi-VN"/>
          </a:p>
        </p:txBody>
      </p:sp>
    </p:spTree>
    <p:extLst>
      <p:ext uri="{BB962C8B-B14F-4D97-AF65-F5344CB8AC3E}">
        <p14:creationId xmlns:p14="http://schemas.microsoft.com/office/powerpoint/2010/main" val="4190484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BC81648-74B4-4E39-9758-8C8F094E94B1}" type="datetimeFigureOut">
              <a:rPr lang="vi-VN" smtClean="0"/>
              <a:t>26/01/2022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8C2748AC-5184-40F7-ACD6-5B06C1EF768A}" type="slidenum">
              <a:rPr lang="vi-VN" smtClean="0"/>
              <a:t>‹#›</a:t>
            </a:fld>
            <a:endParaRPr lang="vi-VN"/>
          </a:p>
        </p:txBody>
      </p:sp>
    </p:spTree>
    <p:extLst>
      <p:ext uri="{BB962C8B-B14F-4D97-AF65-F5344CB8AC3E}">
        <p14:creationId xmlns:p14="http://schemas.microsoft.com/office/powerpoint/2010/main" val="4184128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BC81648-74B4-4E39-9758-8C8F094E94B1}" type="datetimeFigureOut">
              <a:rPr lang="vi-VN" smtClean="0"/>
              <a:t>26/01/2022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8C2748AC-5184-40F7-ACD6-5B06C1EF768A}" type="slidenum">
              <a:rPr lang="vi-VN" smtClean="0"/>
              <a:t>‹#›</a:t>
            </a:fld>
            <a:endParaRPr lang="vi-VN"/>
          </a:p>
        </p:txBody>
      </p:sp>
    </p:spTree>
    <p:extLst>
      <p:ext uri="{BB962C8B-B14F-4D97-AF65-F5344CB8AC3E}">
        <p14:creationId xmlns:p14="http://schemas.microsoft.com/office/powerpoint/2010/main" val="2150483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C81648-74B4-4E39-9758-8C8F094E94B1}" type="datetimeFigureOut">
              <a:rPr lang="vi-VN" smtClean="0"/>
              <a:t>26/01/2022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8C2748AC-5184-40F7-ACD6-5B06C1EF768A}" type="slidenum">
              <a:rPr lang="vi-VN" smtClean="0"/>
              <a:t>‹#›</a:t>
            </a:fld>
            <a:endParaRPr lang="vi-VN"/>
          </a:p>
        </p:txBody>
      </p:sp>
    </p:spTree>
    <p:extLst>
      <p:ext uri="{BB962C8B-B14F-4D97-AF65-F5344CB8AC3E}">
        <p14:creationId xmlns:p14="http://schemas.microsoft.com/office/powerpoint/2010/main" val="2490237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C81648-74B4-4E39-9758-8C8F094E94B1}" type="datetimeFigureOut">
              <a:rPr lang="vi-VN" smtClean="0"/>
              <a:t>26/01/2022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C2748AC-5184-40F7-ACD6-5B06C1EF768A}" type="slidenum">
              <a:rPr lang="vi-VN" smtClean="0"/>
              <a:t>‹#›</a:t>
            </a:fld>
            <a:endParaRPr lang="vi-VN"/>
          </a:p>
        </p:txBody>
      </p:sp>
    </p:spTree>
    <p:extLst>
      <p:ext uri="{BB962C8B-B14F-4D97-AF65-F5344CB8AC3E}">
        <p14:creationId xmlns:p14="http://schemas.microsoft.com/office/powerpoint/2010/main" val="326657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6"/>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BC81648-74B4-4E39-9758-8C8F094E94B1}" type="datetimeFigureOut">
              <a:rPr lang="vi-VN" smtClean="0"/>
              <a:t>26/01/2022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C2748AC-5184-40F7-ACD6-5B06C1EF768A}" type="slidenum">
              <a:rPr lang="vi-VN" smtClean="0"/>
              <a:t>‹#›</a:t>
            </a:fld>
            <a:endParaRPr lang="vi-VN"/>
          </a:p>
        </p:txBody>
      </p:sp>
    </p:spTree>
    <p:extLst>
      <p:ext uri="{BB962C8B-B14F-4D97-AF65-F5344CB8AC3E}">
        <p14:creationId xmlns:p14="http://schemas.microsoft.com/office/powerpoint/2010/main" val="3597586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81648-74B4-4E39-9758-8C8F094E94B1}" type="datetimeFigureOut">
              <a:rPr lang="vi-VN" smtClean="0"/>
              <a:t>26/01/2022</a:t>
            </a:fld>
            <a:endParaRPr lang="vi-VN"/>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2748AC-5184-40F7-ACD6-5B06C1EF768A}" type="slidenum">
              <a:rPr lang="vi-VN" smtClean="0"/>
              <a:t>‹#›</a:t>
            </a:fld>
            <a:endParaRPr lang="vi-VN"/>
          </a:p>
        </p:txBody>
      </p:sp>
    </p:spTree>
    <p:extLst>
      <p:ext uri="{BB962C8B-B14F-4D97-AF65-F5344CB8AC3E}">
        <p14:creationId xmlns:p14="http://schemas.microsoft.com/office/powerpoint/2010/main" val="135203965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4" r:id="rId12"/>
    <p:sldLayoutId id="2147483660" r:id="rId13"/>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BANG_DIEM.xls"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BANG_DIEM.xls"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a:extLst>
              <a:ext uri="{FF2B5EF4-FFF2-40B4-BE49-F238E27FC236}">
                <a16:creationId xmlns:a16="http://schemas.microsoft.com/office/drawing/2014/main" id="{58EADE47-76EC-4FF1-8D4C-D2A3F91AB27D}"/>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flipH="1">
            <a:off x="9020313" y="4510776"/>
            <a:ext cx="3169484" cy="2434835"/>
          </a:xfrm>
          <a:prstGeom prst="rect">
            <a:avLst/>
          </a:prstGeom>
        </p:spPr>
      </p:pic>
      <p:pic>
        <p:nvPicPr>
          <p:cNvPr id="8" name="图片 7">
            <a:extLst>
              <a:ext uri="{FF2B5EF4-FFF2-40B4-BE49-F238E27FC236}">
                <a16:creationId xmlns:a16="http://schemas.microsoft.com/office/drawing/2014/main" id="{BE35B2B5-000D-4B6E-8BBF-5E39362126FB}"/>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020312" y="-176459"/>
            <a:ext cx="3255176" cy="2655537"/>
          </a:xfrm>
          <a:prstGeom prst="rect">
            <a:avLst/>
          </a:prstGeom>
        </p:spPr>
      </p:pic>
      <p:pic>
        <p:nvPicPr>
          <p:cNvPr id="10" name="图片 9">
            <a:extLst>
              <a:ext uri="{FF2B5EF4-FFF2-40B4-BE49-F238E27FC236}">
                <a16:creationId xmlns:a16="http://schemas.microsoft.com/office/drawing/2014/main" id="{BEBCD21F-6CBB-4108-9208-DE24762C91E5}"/>
              </a:ext>
            </a:extLst>
          </p:cNvPr>
          <p:cNvPicPr>
            <a:picLocks noChangeAspect="1"/>
          </p:cNvPicPr>
          <p:nvPr/>
        </p:nvPicPr>
        <p:blipFill>
          <a:blip r:embed="rId5">
            <a:extLst>
              <a:ext uri="{28A0092B-C50C-407E-A947-70E740481C1C}">
                <a14:useLocalDpi xmlns:a14="http://schemas.microsoft.com/office/drawing/2010/main"/>
              </a:ext>
            </a:extLst>
          </a:blip>
          <a:stretch>
            <a:fillRect/>
          </a:stretch>
        </p:blipFill>
        <p:spPr>
          <a:xfrm flipH="1">
            <a:off x="248241" y="3731568"/>
            <a:ext cx="2604555" cy="3236177"/>
          </a:xfrm>
          <a:prstGeom prst="rect">
            <a:avLst/>
          </a:prstGeom>
        </p:spPr>
      </p:pic>
      <p:pic>
        <p:nvPicPr>
          <p:cNvPr id="11" name="图片 10">
            <a:extLst>
              <a:ext uri="{FF2B5EF4-FFF2-40B4-BE49-F238E27FC236}">
                <a16:creationId xmlns:a16="http://schemas.microsoft.com/office/drawing/2014/main" id="{4315C9AF-FAF9-43CC-BE9D-226D142B1659}"/>
              </a:ext>
            </a:extLst>
          </p:cNvPr>
          <p:cNvPicPr>
            <a:picLocks noChangeAspect="1"/>
          </p:cNvPicPr>
          <p:nvPr/>
        </p:nvPicPr>
        <p:blipFill>
          <a:blip r:embed="rId6">
            <a:extLst>
              <a:ext uri="{28A0092B-C50C-407E-A947-70E740481C1C}">
                <a14:useLocalDpi xmlns:a14="http://schemas.microsoft.com/office/drawing/2010/main"/>
              </a:ext>
            </a:extLst>
          </a:blip>
          <a:stretch>
            <a:fillRect/>
          </a:stretch>
        </p:blipFill>
        <p:spPr>
          <a:xfrm rot="582822">
            <a:off x="-512186" y="-68744"/>
            <a:ext cx="3595325" cy="2331036"/>
          </a:xfrm>
          <a:prstGeom prst="rect">
            <a:avLst/>
          </a:prstGeom>
        </p:spPr>
      </p:pic>
      <p:sp>
        <p:nvSpPr>
          <p:cNvPr id="20" name="9">
            <a:extLst>
              <a:ext uri="{FF2B5EF4-FFF2-40B4-BE49-F238E27FC236}">
                <a16:creationId xmlns:a16="http://schemas.microsoft.com/office/drawing/2014/main" id="{8FC95D77-D7EF-4999-8EB8-7079438BBD3B}"/>
              </a:ext>
            </a:extLst>
          </p:cNvPr>
          <p:cNvSpPr txBox="1"/>
          <p:nvPr/>
        </p:nvSpPr>
        <p:spPr>
          <a:xfrm>
            <a:off x="2015613" y="3559958"/>
            <a:ext cx="8101782" cy="1388842"/>
          </a:xfrm>
          <a:prstGeom prst="rect">
            <a:avLst/>
          </a:prstGeom>
          <a:noFill/>
        </p:spPr>
        <p:txBody>
          <a:bodyPr wrap="square" lIns="0" tIns="0" rIns="0" bIns="0" rtlCol="0">
            <a:spAutoFit/>
          </a:bodyPr>
          <a:lstStyle/>
          <a:p>
            <a:pPr marL="0" lvl="1">
              <a:lnSpc>
                <a:spcPct val="150000"/>
              </a:lnSpc>
            </a:pPr>
            <a:r>
              <a:rPr lang="en-US" altLang="zh-CN" sz="3200" b="1" dirty="0" err="1">
                <a:solidFill>
                  <a:srgbClr val="FF0000"/>
                </a:solidFill>
                <a:latin typeface="Times New Roman" panose="02020603050405020304" pitchFamily="18" charset="0"/>
                <a:ea typeface="微软雅黑" pitchFamily="34" charset="-122"/>
                <a:cs typeface="Times New Roman" panose="02020603050405020304" pitchFamily="18" charset="0"/>
              </a:rPr>
              <a:t>Tiết</a:t>
            </a:r>
            <a:r>
              <a:rPr lang="en-US" altLang="zh-CN" sz="3200" b="1" dirty="0">
                <a:solidFill>
                  <a:srgbClr val="FF0000"/>
                </a:solidFill>
                <a:latin typeface="Times New Roman" panose="02020603050405020304" pitchFamily="18" charset="0"/>
                <a:ea typeface="微软雅黑" pitchFamily="34" charset="-122"/>
                <a:cs typeface="Times New Roman" panose="02020603050405020304" pitchFamily="18" charset="0"/>
              </a:rPr>
              <a:t> 40: </a:t>
            </a:r>
            <a:r>
              <a:rPr lang="en-US" altLang="en-US" sz="3200" b="1" dirty="0">
                <a:solidFill>
                  <a:srgbClr val="FF0000"/>
                </a:solidFill>
                <a:latin typeface="Times New Roman" panose="02020603050405020304" pitchFamily="18" charset="0"/>
                <a:ea typeface="微软雅黑" pitchFamily="34" charset="-122"/>
                <a:cs typeface="Times New Roman" panose="02020603050405020304" pitchFamily="18" charset="0"/>
              </a:rPr>
              <a:t>ĐỊNH DẠNG TRANG TÍNH</a:t>
            </a:r>
          </a:p>
          <a:p>
            <a:pPr marL="0" lvl="1">
              <a:lnSpc>
                <a:spcPct val="150000"/>
              </a:lnSpc>
            </a:pPr>
            <a:r>
              <a:rPr lang="en-US" altLang="en-US" sz="3200" b="1" dirty="0">
                <a:solidFill>
                  <a:srgbClr val="FF0000"/>
                </a:solidFill>
                <a:latin typeface="Times New Roman" panose="02020603050405020304" pitchFamily="18" charset="0"/>
                <a:ea typeface="微软雅黑" pitchFamily="34" charset="-122"/>
                <a:cs typeface="Times New Roman" panose="02020603050405020304" pitchFamily="18" charset="0"/>
              </a:rPr>
              <a:t>      MỘT SỐ BÀI TẬP VẬN DỤNG</a:t>
            </a:r>
            <a:endParaRPr lang="vi-VN" altLang="en-US" sz="3200" b="1" dirty="0">
              <a:solidFill>
                <a:srgbClr val="FF0000"/>
              </a:solidFill>
              <a:latin typeface="Times New Roman" panose="02020603050405020304" pitchFamily="18" charset="0"/>
              <a:ea typeface="微软雅黑" pitchFamily="34" charset="-122"/>
              <a:cs typeface="Times New Roman" panose="02020603050405020304" pitchFamily="18" charset="0"/>
            </a:endParaRPr>
          </a:p>
        </p:txBody>
      </p:sp>
      <p:grpSp>
        <p:nvGrpSpPr>
          <p:cNvPr id="21" name="组合 349">
            <a:extLst>
              <a:ext uri="{FF2B5EF4-FFF2-40B4-BE49-F238E27FC236}">
                <a16:creationId xmlns:a16="http://schemas.microsoft.com/office/drawing/2014/main" id="{AEE4CA43-87E5-4E28-8166-D3B24E31630B}"/>
              </a:ext>
            </a:extLst>
          </p:cNvPr>
          <p:cNvGrpSpPr/>
          <p:nvPr/>
        </p:nvGrpSpPr>
        <p:grpSpPr>
          <a:xfrm>
            <a:off x="3981175" y="452952"/>
            <a:ext cx="4089770" cy="1030000"/>
            <a:chOff x="4060026" y="726107"/>
            <a:chExt cx="4090719" cy="1030239"/>
          </a:xfrm>
        </p:grpSpPr>
        <p:sp>
          <p:nvSpPr>
            <p:cNvPr id="22" name="文本框 344">
              <a:extLst>
                <a:ext uri="{FF2B5EF4-FFF2-40B4-BE49-F238E27FC236}">
                  <a16:creationId xmlns:a16="http://schemas.microsoft.com/office/drawing/2014/main" id="{44CBDE53-190E-41C7-B7EF-AB0D105FC592}"/>
                </a:ext>
              </a:extLst>
            </p:cNvPr>
            <p:cNvSpPr txBox="1"/>
            <p:nvPr/>
          </p:nvSpPr>
          <p:spPr>
            <a:xfrm>
              <a:off x="4095490" y="740577"/>
              <a:ext cx="4055255" cy="1015769"/>
            </a:xfrm>
            <a:prstGeom prst="rect">
              <a:avLst/>
            </a:prstGeom>
            <a:noFill/>
            <a:ln>
              <a:noFill/>
            </a:ln>
          </p:spPr>
          <p:txBody>
            <a:bodyPr wrap="none" rtlCol="0">
              <a:spAutoFit/>
              <a:scene3d>
                <a:camera prst="orthographicFront"/>
                <a:lightRig rig="threePt" dir="t"/>
              </a:scene3d>
              <a:sp3d contourW="12700"/>
            </a:bodyPr>
            <a:lstStyle/>
            <a:p>
              <a:pPr algn="ctr"/>
              <a:r>
                <a:rPr lang="en-US" altLang="zh-CN" sz="5999" dirty="0">
                  <a:ln w="63500">
                    <a:solidFill>
                      <a:srgbClr val="FFFFFF"/>
                    </a:solidFill>
                  </a:ln>
                  <a:solidFill>
                    <a:srgbClr val="FF0000"/>
                  </a:solidFill>
                  <a:effectLst>
                    <a:outerShdw blurRad="127000" dist="38100" dir="2700000" algn="tl" rotWithShape="0">
                      <a:prstClr val="black">
                        <a:alpha val="47000"/>
                      </a:prstClr>
                    </a:outerShdw>
                  </a:effectLst>
                  <a:latin typeface="Times New Roman" pitchFamily="18" charset="0"/>
                  <a:ea typeface="字魂36号-正文宋楷" panose="02000000000000000000" pitchFamily="2" charset="-122"/>
                  <a:cs typeface="Times New Roman" pitchFamily="18" charset="0"/>
                </a:rPr>
                <a:t>TIN HỌC 7 </a:t>
              </a:r>
            </a:p>
          </p:txBody>
        </p:sp>
        <p:sp>
          <p:nvSpPr>
            <p:cNvPr id="23" name="文本框 342">
              <a:extLst>
                <a:ext uri="{FF2B5EF4-FFF2-40B4-BE49-F238E27FC236}">
                  <a16:creationId xmlns:a16="http://schemas.microsoft.com/office/drawing/2014/main" id="{1715721D-2379-4F88-BDA9-B54B39F99781}"/>
                </a:ext>
              </a:extLst>
            </p:cNvPr>
            <p:cNvSpPr txBox="1"/>
            <p:nvPr/>
          </p:nvSpPr>
          <p:spPr>
            <a:xfrm>
              <a:off x="4060026" y="726107"/>
              <a:ext cx="4055255" cy="1015770"/>
            </a:xfrm>
            <a:prstGeom prst="rect">
              <a:avLst/>
            </a:prstGeom>
            <a:noFill/>
          </p:spPr>
          <p:txBody>
            <a:bodyPr wrap="none" rtlCol="0">
              <a:spAutoFit/>
              <a:scene3d>
                <a:camera prst="orthographicFront"/>
                <a:lightRig rig="threePt" dir="t"/>
              </a:scene3d>
              <a:sp3d contourW="12700"/>
            </a:bodyPr>
            <a:lstStyle/>
            <a:p>
              <a:pPr algn="ctr"/>
              <a:r>
                <a:rPr lang="en-US" altLang="zh-CN" sz="5999" dirty="0">
                  <a:solidFill>
                    <a:srgbClr val="FF0000"/>
                  </a:solidFill>
                  <a:latin typeface="Times New Roman" pitchFamily="18" charset="0"/>
                  <a:ea typeface="字魂36号-正文宋楷" panose="02000000000000000000" pitchFamily="2" charset="-122"/>
                  <a:cs typeface="Times New Roman" pitchFamily="18" charset="0"/>
                </a:rPr>
                <a:t>TIN HỌC 7 </a:t>
              </a:r>
            </a:p>
          </p:txBody>
        </p:sp>
      </p:grpSp>
    </p:spTree>
    <p:extLst>
      <p:ext uri="{BB962C8B-B14F-4D97-AF65-F5344CB8AC3E}">
        <p14:creationId xmlns:p14="http://schemas.microsoft.com/office/powerpoint/2010/main" val="3092293434"/>
      </p:ext>
    </p:extLst>
  </p:cSld>
  <p:clrMapOvr>
    <a:masterClrMapping/>
  </p:clrMapOvr>
  <p:transition spd="med">
    <p:pull/>
  </p:transition>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14:presetBounceEnd="46667">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14:bounceEnd="46667">
                                          <p:cBhvr additive="base">
                                            <p:cTn id="7" dur="750" fill="hold"/>
                                            <p:tgtEl>
                                              <p:spTgt spid="7"/>
                                            </p:tgtEl>
                                            <p:attrNameLst>
                                              <p:attrName>ppt_x</p:attrName>
                                            </p:attrNameLst>
                                          </p:cBhvr>
                                          <p:tavLst>
                                            <p:tav tm="0">
                                              <p:val>
                                                <p:strVal val="0-#ppt_w/2"/>
                                              </p:val>
                                            </p:tav>
                                            <p:tav tm="100000">
                                              <p:val>
                                                <p:strVal val="#ppt_x"/>
                                              </p:val>
                                            </p:tav>
                                          </p:tavLst>
                                        </p:anim>
                                        <p:anim calcmode="lin" valueType="num" p14:bounceEnd="46667">
                                          <p:cBhvr additive="base">
                                            <p:cTn id="8" dur="75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2" presetClass="entr" presetSubtype="6" fill="hold" nodeType="afterEffect" p14:presetBounceEnd="46667">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14:bounceEnd="46667">
                                          <p:cBhvr additive="base">
                                            <p:cTn id="12" dur="750" fill="hold"/>
                                            <p:tgtEl>
                                              <p:spTgt spid="8"/>
                                            </p:tgtEl>
                                            <p:attrNameLst>
                                              <p:attrName>ppt_x</p:attrName>
                                            </p:attrNameLst>
                                          </p:cBhvr>
                                          <p:tavLst>
                                            <p:tav tm="0">
                                              <p:val>
                                                <p:strVal val="1+#ppt_w/2"/>
                                              </p:val>
                                            </p:tav>
                                            <p:tav tm="100000">
                                              <p:val>
                                                <p:strVal val="#ppt_x"/>
                                              </p:val>
                                            </p:tav>
                                          </p:tavLst>
                                        </p:anim>
                                        <p:anim calcmode="lin" valueType="num" p14:bounceEnd="46667">
                                          <p:cBhvr additive="base">
                                            <p:cTn id="13" dur="750" fill="hold"/>
                                            <p:tgtEl>
                                              <p:spTgt spid="8"/>
                                            </p:tgtEl>
                                            <p:attrNameLst>
                                              <p:attrName>ppt_y</p:attrName>
                                            </p:attrNameLst>
                                          </p:cBhvr>
                                          <p:tavLst>
                                            <p:tav tm="0">
                                              <p:val>
                                                <p:strVal val="1+#ppt_h/2"/>
                                              </p:val>
                                            </p:tav>
                                            <p:tav tm="100000">
                                              <p:val>
                                                <p:strVal val="#ppt_y"/>
                                              </p:val>
                                            </p:tav>
                                          </p:tavLst>
                                        </p:anim>
                                      </p:childTnLst>
                                    </p:cTn>
                                  </p:par>
                                  <p:par>
                                    <p:cTn id="14" presetID="2" presetClass="entr" presetSubtype="12" fill="hold" nodeType="withEffect" p14:presetBounceEnd="46667">
                                      <p:stCondLst>
                                        <p:cond delay="500"/>
                                      </p:stCondLst>
                                      <p:childTnLst>
                                        <p:set>
                                          <p:cBhvr>
                                            <p:cTn id="15" dur="1" fill="hold">
                                              <p:stCondLst>
                                                <p:cond delay="0"/>
                                              </p:stCondLst>
                                            </p:cTn>
                                            <p:tgtEl>
                                              <p:spTgt spid="11"/>
                                            </p:tgtEl>
                                            <p:attrNameLst>
                                              <p:attrName>style.visibility</p:attrName>
                                            </p:attrNameLst>
                                          </p:cBhvr>
                                          <p:to>
                                            <p:strVal val="visible"/>
                                          </p:to>
                                        </p:set>
                                        <p:anim calcmode="lin" valueType="num" p14:bounceEnd="46667">
                                          <p:cBhvr additive="base">
                                            <p:cTn id="16" dur="750" fill="hold"/>
                                            <p:tgtEl>
                                              <p:spTgt spid="11"/>
                                            </p:tgtEl>
                                            <p:attrNameLst>
                                              <p:attrName>ppt_x</p:attrName>
                                            </p:attrNameLst>
                                          </p:cBhvr>
                                          <p:tavLst>
                                            <p:tav tm="0">
                                              <p:val>
                                                <p:strVal val="0-#ppt_w/2"/>
                                              </p:val>
                                            </p:tav>
                                            <p:tav tm="100000">
                                              <p:val>
                                                <p:strVal val="#ppt_x"/>
                                              </p:val>
                                            </p:tav>
                                          </p:tavLst>
                                        </p:anim>
                                        <p:anim calcmode="lin" valueType="num" p14:bounceEnd="46667">
                                          <p:cBhvr additive="base">
                                            <p:cTn id="17" dur="750" fill="hold"/>
                                            <p:tgtEl>
                                              <p:spTgt spid="11"/>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14:presetBounceEnd="46667">
                                      <p:stCondLst>
                                        <p:cond delay="250"/>
                                      </p:stCondLst>
                                      <p:childTnLst>
                                        <p:set>
                                          <p:cBhvr>
                                            <p:cTn id="19" dur="1" fill="hold">
                                              <p:stCondLst>
                                                <p:cond delay="0"/>
                                              </p:stCondLst>
                                            </p:cTn>
                                            <p:tgtEl>
                                              <p:spTgt spid="10"/>
                                            </p:tgtEl>
                                            <p:attrNameLst>
                                              <p:attrName>style.visibility</p:attrName>
                                            </p:attrNameLst>
                                          </p:cBhvr>
                                          <p:to>
                                            <p:strVal val="visible"/>
                                          </p:to>
                                        </p:set>
                                        <p:anim calcmode="lin" valueType="num" p14:bounceEnd="46667">
                                          <p:cBhvr additive="base">
                                            <p:cTn id="20" dur="750" fill="hold"/>
                                            <p:tgtEl>
                                              <p:spTgt spid="10"/>
                                            </p:tgtEl>
                                            <p:attrNameLst>
                                              <p:attrName>ppt_x</p:attrName>
                                            </p:attrNameLst>
                                          </p:cBhvr>
                                          <p:tavLst>
                                            <p:tav tm="0">
                                              <p:val>
                                                <p:strVal val="#ppt_x"/>
                                              </p:val>
                                            </p:tav>
                                            <p:tav tm="100000">
                                              <p:val>
                                                <p:strVal val="#ppt_x"/>
                                              </p:val>
                                            </p:tav>
                                          </p:tavLst>
                                        </p:anim>
                                        <p:anim calcmode="lin" valueType="num" p14:bounceEnd="46667">
                                          <p:cBhvr additive="base">
                                            <p:cTn id="21" dur="75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20"/>
                                            </p:tgtEl>
                                            <p:attrNameLst>
                                              <p:attrName>style.visibility</p:attrName>
                                            </p:attrNameLst>
                                          </p:cBhvr>
                                          <p:to>
                                            <p:strVal val="visible"/>
                                          </p:to>
                                        </p:set>
                                        <p:anim calcmode="lin" valueType="num">
                                          <p:cBhvr additive="base">
                                            <p:cTn id="26" dur="500" fill="hold"/>
                                            <p:tgtEl>
                                              <p:spTgt spid="20"/>
                                            </p:tgtEl>
                                            <p:attrNameLst>
                                              <p:attrName>ppt_x</p:attrName>
                                            </p:attrNameLst>
                                          </p:cBhvr>
                                          <p:tavLst>
                                            <p:tav tm="0">
                                              <p:val>
                                                <p:strVal val="0-#ppt_w/2"/>
                                              </p:val>
                                            </p:tav>
                                            <p:tav tm="100000">
                                              <p:val>
                                                <p:strVal val="#ppt_x"/>
                                              </p:val>
                                            </p:tav>
                                          </p:tavLst>
                                        </p:anim>
                                        <p:anim calcmode="lin" valueType="num">
                                          <p:cBhvr additive="base">
                                            <p:cTn id="27"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750" fill="hold"/>
                                            <p:tgtEl>
                                              <p:spTgt spid="7"/>
                                            </p:tgtEl>
                                            <p:attrNameLst>
                                              <p:attrName>ppt_x</p:attrName>
                                            </p:attrNameLst>
                                          </p:cBhvr>
                                          <p:tavLst>
                                            <p:tav tm="0">
                                              <p:val>
                                                <p:strVal val="0-#ppt_w/2"/>
                                              </p:val>
                                            </p:tav>
                                            <p:tav tm="100000">
                                              <p:val>
                                                <p:strVal val="#ppt_x"/>
                                              </p:val>
                                            </p:tav>
                                          </p:tavLst>
                                        </p:anim>
                                        <p:anim calcmode="lin" valueType="num">
                                          <p:cBhvr additive="base">
                                            <p:cTn id="8" dur="75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2" presetClass="entr" presetSubtype="6" fill="hold"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750" fill="hold"/>
                                            <p:tgtEl>
                                              <p:spTgt spid="8"/>
                                            </p:tgtEl>
                                            <p:attrNameLst>
                                              <p:attrName>ppt_x</p:attrName>
                                            </p:attrNameLst>
                                          </p:cBhvr>
                                          <p:tavLst>
                                            <p:tav tm="0">
                                              <p:val>
                                                <p:strVal val="1+#ppt_w/2"/>
                                              </p:val>
                                            </p:tav>
                                            <p:tav tm="100000">
                                              <p:val>
                                                <p:strVal val="#ppt_x"/>
                                              </p:val>
                                            </p:tav>
                                          </p:tavLst>
                                        </p:anim>
                                        <p:anim calcmode="lin" valueType="num">
                                          <p:cBhvr additive="base">
                                            <p:cTn id="13" dur="750" fill="hold"/>
                                            <p:tgtEl>
                                              <p:spTgt spid="8"/>
                                            </p:tgtEl>
                                            <p:attrNameLst>
                                              <p:attrName>ppt_y</p:attrName>
                                            </p:attrNameLst>
                                          </p:cBhvr>
                                          <p:tavLst>
                                            <p:tav tm="0">
                                              <p:val>
                                                <p:strVal val="1+#ppt_h/2"/>
                                              </p:val>
                                            </p:tav>
                                            <p:tav tm="100000">
                                              <p:val>
                                                <p:strVal val="#ppt_y"/>
                                              </p:val>
                                            </p:tav>
                                          </p:tavLst>
                                        </p:anim>
                                      </p:childTnLst>
                                    </p:cTn>
                                  </p:par>
                                  <p:par>
                                    <p:cTn id="14" presetID="2" presetClass="entr" presetSubtype="12" fill="hold" nodeType="withEffect">
                                      <p:stCondLst>
                                        <p:cond delay="50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750" fill="hold"/>
                                            <p:tgtEl>
                                              <p:spTgt spid="11"/>
                                            </p:tgtEl>
                                            <p:attrNameLst>
                                              <p:attrName>ppt_x</p:attrName>
                                            </p:attrNameLst>
                                          </p:cBhvr>
                                          <p:tavLst>
                                            <p:tav tm="0">
                                              <p:val>
                                                <p:strVal val="0-#ppt_w/2"/>
                                              </p:val>
                                            </p:tav>
                                            <p:tav tm="100000">
                                              <p:val>
                                                <p:strVal val="#ppt_x"/>
                                              </p:val>
                                            </p:tav>
                                          </p:tavLst>
                                        </p:anim>
                                        <p:anim calcmode="lin" valueType="num">
                                          <p:cBhvr additive="base">
                                            <p:cTn id="17" dur="750" fill="hold"/>
                                            <p:tgtEl>
                                              <p:spTgt spid="11"/>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25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750" fill="hold"/>
                                            <p:tgtEl>
                                              <p:spTgt spid="10"/>
                                            </p:tgtEl>
                                            <p:attrNameLst>
                                              <p:attrName>ppt_x</p:attrName>
                                            </p:attrNameLst>
                                          </p:cBhvr>
                                          <p:tavLst>
                                            <p:tav tm="0">
                                              <p:val>
                                                <p:strVal val="#ppt_x"/>
                                              </p:val>
                                            </p:tav>
                                            <p:tav tm="100000">
                                              <p:val>
                                                <p:strVal val="#ppt_x"/>
                                              </p:val>
                                            </p:tav>
                                          </p:tavLst>
                                        </p:anim>
                                        <p:anim calcmode="lin" valueType="num">
                                          <p:cBhvr additive="base">
                                            <p:cTn id="21" dur="75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20"/>
                                            </p:tgtEl>
                                            <p:attrNameLst>
                                              <p:attrName>style.visibility</p:attrName>
                                            </p:attrNameLst>
                                          </p:cBhvr>
                                          <p:to>
                                            <p:strVal val="visible"/>
                                          </p:to>
                                        </p:set>
                                        <p:anim calcmode="lin" valueType="num">
                                          <p:cBhvr additive="base">
                                            <p:cTn id="26" dur="500" fill="hold"/>
                                            <p:tgtEl>
                                              <p:spTgt spid="20"/>
                                            </p:tgtEl>
                                            <p:attrNameLst>
                                              <p:attrName>ppt_x</p:attrName>
                                            </p:attrNameLst>
                                          </p:cBhvr>
                                          <p:tavLst>
                                            <p:tav tm="0">
                                              <p:val>
                                                <p:strVal val="0-#ppt_w/2"/>
                                              </p:val>
                                            </p:tav>
                                            <p:tav tm="100000">
                                              <p:val>
                                                <p:strVal val="#ppt_x"/>
                                              </p:val>
                                            </p:tav>
                                          </p:tavLst>
                                        </p:anim>
                                        <p:anim calcmode="lin" valueType="num">
                                          <p:cBhvr additive="base">
                                            <p:cTn id="27"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3769"/>
            <a:ext cx="12325980" cy="6901769"/>
          </a:xfrm>
          <a:prstGeom prst="rect">
            <a:avLst/>
          </a:prstGeom>
        </p:spPr>
      </p:pic>
      <p:sp>
        <p:nvSpPr>
          <p:cNvPr id="6" name="Rectangle 5"/>
          <p:cNvSpPr/>
          <p:nvPr/>
        </p:nvSpPr>
        <p:spPr>
          <a:xfrm>
            <a:off x="2197263" y="220719"/>
            <a:ext cx="7288214" cy="861774"/>
          </a:xfrm>
          <a:prstGeom prst="rect">
            <a:avLst/>
          </a:prstGeom>
          <a:noFill/>
        </p:spPr>
        <p:txBody>
          <a:bodyPr wrap="none" lIns="121920" tIns="60960" rIns="121920" bIns="60960">
            <a:spAutoFit/>
          </a:bodyPr>
          <a:lstStyle/>
          <a:p>
            <a:pPr algn="ctr"/>
            <a:r>
              <a:rPr lang="en-US" sz="48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Palatino Linotype" panose="02040502050505030304" pitchFamily="18" charset="0"/>
              </a:rPr>
              <a:t>HƯỚNG DẪN VỀ NHÀ</a:t>
            </a:r>
            <a:r>
              <a:rPr lang="en-US" sz="4800" b="1" dirty="0">
                <a:ln w="38100"/>
                <a:solidFill>
                  <a:srgbClr val="FFFF00"/>
                </a:solidFill>
                <a:effectLst>
                  <a:outerShdw blurRad="38100" dist="19050" dir="2700000" algn="tl" rotWithShape="0">
                    <a:schemeClr val="dk1">
                      <a:alpha val="40000"/>
                    </a:schemeClr>
                  </a:outerShdw>
                </a:effectLst>
                <a:latin typeface="Palatino Linotype" panose="02040502050505030304" pitchFamily="18" charset="0"/>
              </a:rPr>
              <a:t>:</a:t>
            </a:r>
          </a:p>
        </p:txBody>
      </p:sp>
      <p:sp>
        <p:nvSpPr>
          <p:cNvPr id="8" name="Text Box 3">
            <a:extLst>
              <a:ext uri="{FF2B5EF4-FFF2-40B4-BE49-F238E27FC236}">
                <a16:creationId xmlns:a16="http://schemas.microsoft.com/office/drawing/2014/main" id="{03A70FA2-5A87-4447-901E-19C9AED1F3FC}"/>
              </a:ext>
            </a:extLst>
          </p:cNvPr>
          <p:cNvSpPr txBox="1">
            <a:spLocks noChangeArrowheads="1"/>
          </p:cNvSpPr>
          <p:nvPr/>
        </p:nvSpPr>
        <p:spPr bwMode="auto">
          <a:xfrm>
            <a:off x="2133600" y="2366964"/>
            <a:ext cx="830580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algn="just">
              <a:spcBef>
                <a:spcPct val="50000"/>
              </a:spcBef>
              <a:buNone/>
            </a:pPr>
            <a:r>
              <a:rPr lang="en-US" altLang="en-US">
                <a:solidFill>
                  <a:srgbClr val="000000"/>
                </a:solidFill>
                <a:latin typeface="Times New Roman" panose="02020603050405020304" pitchFamily="18" charset="0"/>
                <a:sym typeface="ZapfDingbats BT" pitchFamily="2" charset="2"/>
              </a:rPr>
              <a:t>- Thực hành lại bài 2 của bài thực hành 6, tự làm bài 1.</a:t>
            </a:r>
          </a:p>
          <a:p>
            <a:pPr algn="just" eaLnBrk="1" hangingPunct="1">
              <a:spcBef>
                <a:spcPct val="50000"/>
              </a:spcBef>
              <a:buNone/>
            </a:pPr>
            <a:r>
              <a:rPr lang="en-US" altLang="en-US">
                <a:solidFill>
                  <a:srgbClr val="000000"/>
                </a:solidFill>
                <a:latin typeface="Times New Roman" panose="02020603050405020304" pitchFamily="18" charset="0"/>
                <a:sym typeface="ZapfDingbats BT" pitchFamily="2" charset="2"/>
              </a:rPr>
              <a:t>- Ôn tập để chuẩn bị cho tiết Bài tập</a:t>
            </a:r>
            <a:endParaRPr lang="en-US" altLang="en-US" sz="2800">
              <a:solidFill>
                <a:srgbClr val="000000"/>
              </a:solidFill>
              <a:latin typeface="Times New Roman" panose="02020603050405020304" pitchFamily="18" charset="0"/>
              <a:sym typeface="ZapfDingbats BT" pitchFamily="2" charset="2"/>
            </a:endParaRPr>
          </a:p>
        </p:txBody>
      </p:sp>
    </p:spTree>
    <p:extLst>
      <p:ext uri="{BB962C8B-B14F-4D97-AF65-F5344CB8AC3E}">
        <p14:creationId xmlns:p14="http://schemas.microsoft.com/office/powerpoint/2010/main" val="228370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8"/>
                                        </p:tgtEl>
                                        <p:attrNameLst>
                                          <p:attrName>style.visibility</p:attrName>
                                        </p:attrNameLst>
                                      </p:cBhvr>
                                      <p:to>
                                        <p:strVal val="visible"/>
                                      </p:to>
                                    </p:set>
                                    <p:anim calcmode="discrete" valueType="clr">
                                      <p:cBhvr override="childStyle">
                                        <p:cTn id="7"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
                                        </p:tgtEl>
                                        <p:attrNameLst>
                                          <p:attrName>fillcolor</p:attrName>
                                        </p:attrNameLst>
                                      </p:cBhvr>
                                      <p:tavLst>
                                        <p:tav tm="0">
                                          <p:val>
                                            <p:clrVal>
                                              <a:schemeClr val="accent2"/>
                                            </p:clrVal>
                                          </p:val>
                                        </p:tav>
                                        <p:tav tm="50000">
                                          <p:val>
                                            <p:clrVal>
                                              <a:schemeClr val="hlink"/>
                                            </p:clrVal>
                                          </p:val>
                                        </p:tav>
                                      </p:tavLst>
                                    </p:anim>
                                    <p:set>
                                      <p:cBhvr>
                                        <p:cTn id="9" dur="80"/>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4">
            <a:extLst>
              <a:ext uri="{FF2B5EF4-FFF2-40B4-BE49-F238E27FC236}">
                <a16:creationId xmlns:a16="http://schemas.microsoft.com/office/drawing/2014/main" id="{5E8868E0-192B-44E3-91BF-19AB0226F81C}"/>
              </a:ext>
            </a:extLst>
          </p:cNvPr>
          <p:cNvSpPr>
            <a:spLocks noChangeArrowheads="1"/>
          </p:cNvSpPr>
          <p:nvPr/>
        </p:nvSpPr>
        <p:spPr bwMode="auto">
          <a:xfrm>
            <a:off x="1758336" y="1134038"/>
            <a:ext cx="9135806" cy="1816100"/>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eaLnBrk="1" hangingPunct="1">
              <a:spcBef>
                <a:spcPct val="0"/>
              </a:spcBef>
              <a:buFontTx/>
              <a:buNone/>
              <a:defRPr/>
            </a:pPr>
            <a:r>
              <a:rPr lang="en-US" sz="2800">
                <a:solidFill>
                  <a:srgbClr val="0000CC"/>
                </a:solidFill>
                <a:latin typeface="Times New Roman" panose="02020603050405020304" pitchFamily="18" charset="0"/>
                <a:cs typeface="Times New Roman" panose="02020603050405020304" pitchFamily="18" charset="0"/>
              </a:rPr>
              <a:t>Câu 1: </a:t>
            </a:r>
            <a:r>
              <a:rPr lang="vi-VN" sz="2800">
                <a:solidFill>
                  <a:srgbClr val="0000CC"/>
                </a:solidFill>
                <a:latin typeface="Times New Roman" panose="02020603050405020304" pitchFamily="18" charset="0"/>
                <a:cs typeface="Times New Roman" panose="02020603050405020304" pitchFamily="18" charset="0"/>
              </a:rPr>
              <a:t>Giả </a:t>
            </a:r>
            <a:r>
              <a:rPr lang="vi-VN" sz="2800" dirty="0">
                <a:solidFill>
                  <a:srgbClr val="0000CC"/>
                </a:solidFill>
                <a:latin typeface="Times New Roman" panose="02020603050405020304" pitchFamily="18" charset="0"/>
                <a:cs typeface="Times New Roman" panose="02020603050405020304" pitchFamily="18" charset="0"/>
              </a:rPr>
              <a:t>sử một ô tính có từ “Số điểm” ở dạng chữ thường. Muốn trình bày từ đó ở dạng chữ in đậm. Mai chọn lệnh B. Tuy nhiên, kết quả vẫn là chữ thường như cũ. Em hãy nêu một vài lí do có thể?</a:t>
            </a:r>
          </a:p>
        </p:txBody>
      </p:sp>
      <p:sp>
        <p:nvSpPr>
          <p:cNvPr id="21" name="Text Box 10">
            <a:extLst>
              <a:ext uri="{FF2B5EF4-FFF2-40B4-BE49-F238E27FC236}">
                <a16:creationId xmlns:a16="http://schemas.microsoft.com/office/drawing/2014/main" id="{CC0811F6-B5FD-48C5-8286-693F66C74204}"/>
              </a:ext>
            </a:extLst>
          </p:cNvPr>
          <p:cNvSpPr txBox="1">
            <a:spLocks noChangeArrowheads="1"/>
          </p:cNvSpPr>
          <p:nvPr/>
        </p:nvSpPr>
        <p:spPr bwMode="auto">
          <a:xfrm>
            <a:off x="1758336" y="3196458"/>
            <a:ext cx="901852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eaLnBrk="1" hangingPunct="1">
              <a:spcBef>
                <a:spcPct val="0"/>
              </a:spcBef>
              <a:buFontTx/>
              <a:buNone/>
            </a:pPr>
            <a:r>
              <a:rPr lang="vi-VN" altLang="en-US" sz="2400" b="1">
                <a:solidFill>
                  <a:schemeClr val="accent4">
                    <a:lumMod val="75000"/>
                  </a:schemeClr>
                </a:solidFill>
                <a:latin typeface="Times New Roman" panose="02020603050405020304" pitchFamily="18" charset="0"/>
                <a:cs typeface="Times New Roman" panose="02020603050405020304" pitchFamily="18" charset="0"/>
              </a:rPr>
              <a:t>Có thể mai chưa chọn ô có từ “Số điểm” cần định dạng chữ đậm trước khi nháy chuột chọn lệnh B hoặc đã nháy chuột hai lần vào lệnh B</a:t>
            </a:r>
            <a:endParaRPr lang="en-US" altLang="en-US" sz="2400" b="1">
              <a:solidFill>
                <a:schemeClr val="accent4">
                  <a:lumMod val="75000"/>
                </a:schemeClr>
              </a:solidFill>
              <a:latin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F616C525-0B1B-4B1C-B09F-0A0ABD41C81F}"/>
              </a:ext>
            </a:extLst>
          </p:cNvPr>
          <p:cNvSpPr txBox="1">
            <a:spLocks/>
          </p:cNvSpPr>
          <p:nvPr/>
        </p:nvSpPr>
        <p:spPr>
          <a:xfrm>
            <a:off x="3960842" y="122236"/>
            <a:ext cx="3885123" cy="63408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32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b="1">
                <a:solidFill>
                  <a:srgbClr val="FFFF00"/>
                </a:solidFill>
              </a:rPr>
              <a:t>KHỞI ĐỘNG</a:t>
            </a:r>
            <a:endParaRPr lang="vi-VN" b="1">
              <a:solidFill>
                <a:srgbClr val="FFFF00"/>
              </a:solidFill>
            </a:endParaRPr>
          </a:p>
        </p:txBody>
      </p:sp>
      <p:pic>
        <p:nvPicPr>
          <p:cNvPr id="6" name="Picture 5">
            <a:extLst>
              <a:ext uri="{FF2B5EF4-FFF2-40B4-BE49-F238E27FC236}">
                <a16:creationId xmlns:a16="http://schemas.microsoft.com/office/drawing/2014/main" id="{D037F345-2BDE-43E3-A423-FFCBC79F2E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7453" y="129391"/>
            <a:ext cx="715596" cy="6416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4">
            <a:extLst>
              <a:ext uri="{FF2B5EF4-FFF2-40B4-BE49-F238E27FC236}">
                <a16:creationId xmlns:a16="http://schemas.microsoft.com/office/drawing/2014/main" id="{18C98D65-B01E-4642-BCCB-7051089147BC}"/>
              </a:ext>
            </a:extLst>
          </p:cNvPr>
          <p:cNvSpPr>
            <a:spLocks noChangeArrowheads="1"/>
          </p:cNvSpPr>
          <p:nvPr/>
        </p:nvSpPr>
        <p:spPr bwMode="auto">
          <a:xfrm>
            <a:off x="1775619" y="1297882"/>
            <a:ext cx="8856663" cy="461665"/>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eaLnBrk="1" hangingPunct="1">
              <a:spcBef>
                <a:spcPct val="0"/>
              </a:spcBef>
              <a:buFontTx/>
              <a:buNone/>
              <a:defRPr/>
            </a:pPr>
            <a:r>
              <a:rPr lang="vi-VN" sz="2400" b="1">
                <a:solidFill>
                  <a:srgbClr val="0000CC"/>
                </a:solidFill>
                <a:latin typeface="Times New Roman" panose="02020603050405020304" pitchFamily="18" charset="0"/>
                <a:cs typeface="Times New Roman" panose="02020603050405020304" pitchFamily="18" charset="0"/>
              </a:rPr>
              <a:t>Câu </a:t>
            </a:r>
            <a:r>
              <a:rPr lang="en-US" sz="2400" b="1">
                <a:solidFill>
                  <a:srgbClr val="0000CC"/>
                </a:solidFill>
                <a:latin typeface="Times New Roman" panose="02020603050405020304" pitchFamily="18" charset="0"/>
                <a:cs typeface="Times New Roman" panose="02020603050405020304" pitchFamily="18" charset="0"/>
              </a:rPr>
              <a:t>2</a:t>
            </a:r>
            <a:r>
              <a:rPr lang="vi-VN" sz="2400" b="1">
                <a:solidFill>
                  <a:srgbClr val="0000CC"/>
                </a:solidFill>
                <a:latin typeface="Times New Roman" panose="02020603050405020304" pitchFamily="18" charset="0"/>
                <a:cs typeface="Times New Roman" panose="02020603050405020304" pitchFamily="18" charset="0"/>
              </a:rPr>
              <a:t>: </a:t>
            </a:r>
            <a:r>
              <a:rPr lang="en-US" sz="2400" b="1">
                <a:solidFill>
                  <a:srgbClr val="0000CC"/>
                </a:solidFill>
                <a:latin typeface="Times New Roman" panose="02020603050405020304" pitchFamily="18" charset="0"/>
                <a:cs typeface="Times New Roman" panose="02020603050405020304" pitchFamily="18" charset="0"/>
              </a:rPr>
              <a:t>Đ</a:t>
            </a:r>
            <a:r>
              <a:rPr lang="vi-VN" sz="2400" b="1">
                <a:solidFill>
                  <a:srgbClr val="0000CC"/>
                </a:solidFill>
                <a:latin typeface="Times New Roman" panose="02020603050405020304" pitchFamily="18" charset="0"/>
                <a:cs typeface="Times New Roman" panose="02020603050405020304" pitchFamily="18" charset="0"/>
              </a:rPr>
              <a:t>ịnh </a:t>
            </a:r>
            <a:r>
              <a:rPr lang="vi-VN" sz="2400" b="1" dirty="0">
                <a:solidFill>
                  <a:srgbClr val="0000CC"/>
                </a:solidFill>
                <a:latin typeface="Times New Roman" panose="02020603050405020304" pitchFamily="18" charset="0"/>
                <a:cs typeface="Times New Roman" panose="02020603050405020304" pitchFamily="18" charset="0"/>
              </a:rPr>
              <a:t>dạng được ô tính như sau:</a:t>
            </a:r>
          </a:p>
        </p:txBody>
      </p:sp>
      <p:sp>
        <p:nvSpPr>
          <p:cNvPr id="8" name="Text Box 4">
            <a:extLst>
              <a:ext uri="{FF2B5EF4-FFF2-40B4-BE49-F238E27FC236}">
                <a16:creationId xmlns:a16="http://schemas.microsoft.com/office/drawing/2014/main" id="{4F241430-2032-4BD8-899F-67738BB8F803}"/>
              </a:ext>
            </a:extLst>
          </p:cNvPr>
          <p:cNvSpPr txBox="1">
            <a:spLocks noChangeArrowheads="1"/>
          </p:cNvSpPr>
          <p:nvPr/>
        </p:nvSpPr>
        <p:spPr bwMode="auto">
          <a:xfrm>
            <a:off x="1919289" y="4047759"/>
            <a:ext cx="8569325" cy="1953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Calibri" panose="020F0502020204030204" pitchFamily="34" charset="0"/>
                <a:cs typeface="Arial" panose="020B0604020202020204" pitchFamily="34" charset="0"/>
              </a:defRPr>
            </a:lvl1pPr>
            <a:lvl2pPr>
              <a:defRPr>
                <a:solidFill>
                  <a:schemeClr val="tx1"/>
                </a:solidFill>
                <a:latin typeface="Calibri" panose="020F0502020204030204" pitchFamily="34" charset="0"/>
                <a:cs typeface="Arial" panose="020B0604020202020204" pitchFamily="34" charset="0"/>
              </a:defRPr>
            </a:lvl2pPr>
            <a:lvl3pPr marL="1257300" indent="-342900">
              <a:defRPr>
                <a:solidFill>
                  <a:schemeClr val="tx1"/>
                </a:solidFill>
                <a:latin typeface="Calibri" panose="020F0502020204030204" pitchFamily="34" charset="0"/>
                <a:cs typeface="Arial" panose="020B0604020202020204" pitchFamily="34" charset="0"/>
              </a:defRPr>
            </a:lvl3pPr>
            <a:lvl4pPr marL="1714500" indent="-342900">
              <a:defRPr>
                <a:solidFill>
                  <a:schemeClr val="tx1"/>
                </a:solidFill>
                <a:latin typeface="Calibri" panose="020F0502020204030204" pitchFamily="34" charset="0"/>
                <a:cs typeface="Arial" panose="020B0604020202020204" pitchFamily="34" charset="0"/>
              </a:defRPr>
            </a:lvl4pPr>
            <a:lvl5pPr marL="2171700" indent="-342900">
              <a:defRPr>
                <a:solidFill>
                  <a:schemeClr val="tx1"/>
                </a:solidFill>
                <a:latin typeface="Calibri" panose="020F0502020204030204" pitchFamily="34" charset="0"/>
                <a:cs typeface="Arial" panose="020B0604020202020204" pitchFamily="34" charset="0"/>
              </a:defRPr>
            </a:lvl5pPr>
            <a:lvl6pPr marL="2628900" indent="-3429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3086100" indent="-3429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543300" indent="-3429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4000500" indent="-3429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0" lvl="1" algn="just">
              <a:lnSpc>
                <a:spcPct val="150000"/>
              </a:lnSpc>
              <a:spcBef>
                <a:spcPct val="20000"/>
              </a:spcBef>
              <a:buClr>
                <a:schemeClr val="tx1"/>
              </a:buClr>
            </a:pPr>
            <a:r>
              <a:rPr lang="en-US" altLang="en-US" sz="2800">
                <a:latin typeface="Times New Roman" panose="02020603050405020304" pitchFamily="18" charset="0"/>
                <a:cs typeface="Times New Roman" panose="02020603050405020304" pitchFamily="18" charset="0"/>
              </a:rPr>
              <a:t>Nháy đúp chuột vào ô có dữ liệu, kéo thả chuột để chọn phần dữ liệu cần định dạng (7A1) và thực hiện các thao tác định dạng cỡ chữ và màu chữ</a:t>
            </a:r>
          </a:p>
        </p:txBody>
      </p:sp>
      <p:pic>
        <p:nvPicPr>
          <p:cNvPr id="5125" name="Picture 2">
            <a:extLst>
              <a:ext uri="{FF2B5EF4-FFF2-40B4-BE49-F238E27FC236}">
                <a16:creationId xmlns:a16="http://schemas.microsoft.com/office/drawing/2014/main" id="{7CB2457B-41F5-4ACC-B8C7-216B8BF1736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11675" y="2328496"/>
            <a:ext cx="3105150" cy="115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D7BC491C-BD0B-4433-B991-B664CDC53D8D}"/>
              </a:ext>
            </a:extLst>
          </p:cNvPr>
          <p:cNvSpPr txBox="1">
            <a:spLocks/>
          </p:cNvSpPr>
          <p:nvPr/>
        </p:nvSpPr>
        <p:spPr>
          <a:xfrm>
            <a:off x="3960842" y="122236"/>
            <a:ext cx="3885123" cy="63408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32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b="1">
                <a:solidFill>
                  <a:srgbClr val="FFFF00"/>
                </a:solidFill>
              </a:rPr>
              <a:t>KHỞI ĐỘNG</a:t>
            </a:r>
            <a:endParaRPr lang="vi-VN" b="1">
              <a:solidFill>
                <a:srgbClr val="FFFF00"/>
              </a:solidFill>
            </a:endParaRPr>
          </a:p>
        </p:txBody>
      </p:sp>
      <p:pic>
        <p:nvPicPr>
          <p:cNvPr id="7" name="Picture 6">
            <a:extLst>
              <a:ext uri="{FF2B5EF4-FFF2-40B4-BE49-F238E27FC236}">
                <a16:creationId xmlns:a16="http://schemas.microsoft.com/office/drawing/2014/main" id="{ED0A4257-670E-4EBC-A8E5-68F07AD459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7453" y="129391"/>
            <a:ext cx="715596" cy="641675"/>
          </a:xfrm>
          <a:prstGeom prst="rect">
            <a:avLst/>
          </a:prstGeom>
        </p:spPr>
      </p:pic>
    </p:spTree>
    <p:extLst>
      <p:ext uri="{BB962C8B-B14F-4D97-AF65-F5344CB8AC3E}">
        <p14:creationId xmlns:p14="http://schemas.microsoft.com/office/powerpoint/2010/main" val="5373368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9E325C5F-996B-48D1-8A4B-0F4AE64220A6}"/>
              </a:ext>
            </a:extLst>
          </p:cNvPr>
          <p:cNvSpPr txBox="1">
            <a:spLocks/>
          </p:cNvSpPr>
          <p:nvPr/>
        </p:nvSpPr>
        <p:spPr bwMode="auto">
          <a:xfrm>
            <a:off x="2370418" y="93612"/>
            <a:ext cx="7451163" cy="535653"/>
          </a:xfrm>
          <a:prstGeom prst="rect">
            <a:avLst/>
          </a:prstGeom>
          <a:noFill/>
          <a:ln>
            <a:noFill/>
          </a:ln>
        </p:spPr>
        <p:txBody>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b="1">
                <a:solidFill>
                  <a:srgbClr val="FF0000"/>
                </a:solidFill>
                <a:latin typeface="Times New Roman" panose="02020603050405020304" pitchFamily="18" charset="0"/>
                <a:cs typeface="Times New Roman" panose="02020603050405020304" pitchFamily="18" charset="0"/>
              </a:rPr>
              <a:t>BÀI THỰC HÀNH 6: ĐỊNH DẠNG TRANG TÍNH</a:t>
            </a:r>
            <a:endParaRPr lang="vi-VN" altLang="en-US" sz="2400" b="1">
              <a:solidFill>
                <a:srgbClr val="FF0000"/>
              </a:solidFill>
              <a:latin typeface="Times New Roman" panose="02020603050405020304" pitchFamily="18" charset="0"/>
              <a:cs typeface="Times New Roman" panose="02020603050405020304" pitchFamily="18" charset="0"/>
            </a:endParaRPr>
          </a:p>
        </p:txBody>
      </p:sp>
      <p:sp>
        <p:nvSpPr>
          <p:cNvPr id="6" name="Text Box 4">
            <a:extLst>
              <a:ext uri="{FF2B5EF4-FFF2-40B4-BE49-F238E27FC236}">
                <a16:creationId xmlns:a16="http://schemas.microsoft.com/office/drawing/2014/main" id="{CFB2CFDC-BBE4-4CE2-A335-17A4AADE9437}"/>
              </a:ext>
            </a:extLst>
          </p:cNvPr>
          <p:cNvSpPr txBox="1">
            <a:spLocks noChangeArrowheads="1"/>
          </p:cNvSpPr>
          <p:nvPr/>
        </p:nvSpPr>
        <p:spPr bwMode="auto">
          <a:xfrm>
            <a:off x="1759974" y="916501"/>
            <a:ext cx="8982280" cy="3493264"/>
          </a:xfrm>
          <a:prstGeom prst="rect">
            <a:avLst/>
          </a:prstGeom>
          <a:noFill/>
          <a:ln>
            <a:noFill/>
          </a:ln>
          <a:effec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50000"/>
              </a:spcBef>
              <a:buFontTx/>
              <a:buNone/>
            </a:pPr>
            <a:r>
              <a:rPr lang="en-US" altLang="en-US" sz="2600" b="1">
                <a:solidFill>
                  <a:srgbClr val="0000FF"/>
                </a:solidFill>
                <a:latin typeface="Times New Roman" panose="02020603050405020304" pitchFamily="18" charset="0"/>
              </a:rPr>
              <a:t>1.Mục đích, yêu cầu:</a:t>
            </a:r>
          </a:p>
          <a:p>
            <a:pPr algn="just">
              <a:spcBef>
                <a:spcPct val="50000"/>
              </a:spcBef>
              <a:buFontTx/>
              <a:buNone/>
            </a:pPr>
            <a:r>
              <a:rPr lang="en-US" altLang="en-US" sz="2600" b="1">
                <a:solidFill>
                  <a:srgbClr val="000000"/>
                </a:solidFill>
                <a:latin typeface="Times New Roman" panose="02020603050405020304" pitchFamily="18" charset="0"/>
              </a:rPr>
              <a:t>	- Thực hiện các thao tác căn chỉnh dữ liệu và định dạng trang tính.</a:t>
            </a:r>
          </a:p>
          <a:p>
            <a:pPr algn="just">
              <a:spcBef>
                <a:spcPct val="50000"/>
              </a:spcBef>
              <a:buFontTx/>
              <a:buNone/>
            </a:pPr>
            <a:r>
              <a:rPr lang="en-US" altLang="en-US" sz="2600" b="1">
                <a:solidFill>
                  <a:srgbClr val="0000FF"/>
                </a:solidFill>
                <a:latin typeface="Times New Roman" panose="02020603050405020304" pitchFamily="18" charset="0"/>
              </a:rPr>
              <a:t>2. Nội dung:</a:t>
            </a:r>
          </a:p>
          <a:p>
            <a:pPr algn="just">
              <a:spcBef>
                <a:spcPct val="50000"/>
              </a:spcBef>
              <a:buFontTx/>
              <a:buNone/>
            </a:pPr>
            <a:r>
              <a:rPr lang="en-US" altLang="en-US" sz="2600" b="1">
                <a:solidFill>
                  <a:srgbClr val="0000FF"/>
                </a:solidFill>
                <a:latin typeface="Times New Roman" panose="02020603050405020304" pitchFamily="18" charset="0"/>
              </a:rPr>
              <a:t>	</a:t>
            </a:r>
            <a:r>
              <a:rPr lang="en-US" altLang="en-US" sz="2600" b="1">
                <a:latin typeface="Times New Roman" panose="02020603050405020304" pitchFamily="18" charset="0"/>
              </a:rPr>
              <a:t>Bài 1: </a:t>
            </a:r>
            <a:r>
              <a:rPr lang="vi-VN" altLang="en-US" sz="2600" b="1">
                <a:latin typeface="Times New Roman" panose="02020603050405020304" pitchFamily="18" charset="0"/>
              </a:rPr>
              <a:t>Thực hành định dạng văn bản và số, căn chỉnh dữ liệu, tô màu văn bản, kẻ đường biên và tô màu nền.</a:t>
            </a:r>
            <a:r>
              <a:rPr lang="en-US" altLang="en-US" sz="2600" b="1">
                <a:latin typeface="Times New Roman" panose="02020603050405020304" pitchFamily="18" charset="0"/>
              </a:rPr>
              <a:t> </a:t>
            </a:r>
            <a:r>
              <a:rPr lang="en-US" altLang="en-US" sz="2600" b="1" i="1">
                <a:solidFill>
                  <a:srgbClr val="0070C0"/>
                </a:solidFill>
                <a:latin typeface="Times New Roman" panose="02020603050405020304" pitchFamily="18" charset="0"/>
              </a:rPr>
              <a:t>(Học sinh tự tìm hiểu và hoàn thành)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a:hlinkClick r:id="rId2" action="ppaction://hlinkfile"/>
            <a:extLst>
              <a:ext uri="{FF2B5EF4-FFF2-40B4-BE49-F238E27FC236}">
                <a16:creationId xmlns:a16="http://schemas.microsoft.com/office/drawing/2014/main" id="{972E8B84-F74F-4439-AB00-137072321FE1}"/>
              </a:ext>
            </a:extLst>
          </p:cNvPr>
          <p:cNvSpPr txBox="1">
            <a:spLocks noChangeArrowheads="1"/>
          </p:cNvSpPr>
          <p:nvPr/>
        </p:nvSpPr>
        <p:spPr bwMode="auto">
          <a:xfrm>
            <a:off x="1558925" y="701982"/>
            <a:ext cx="90090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800">
                <a:solidFill>
                  <a:srgbClr val="990033"/>
                </a:solidFill>
                <a:latin typeface="Times New Roman" panose="02020603050405020304" pitchFamily="18" charset="0"/>
                <a:cs typeface="Times New Roman" panose="02020603050405020304" pitchFamily="18" charset="0"/>
              </a:rPr>
              <a:t>Bài 2: Thực hành lập trang tính, sử dụng công thức, định dạng, căn chỉnh dữ liệu và tô màu</a:t>
            </a:r>
          </a:p>
        </p:txBody>
      </p:sp>
      <p:sp>
        <p:nvSpPr>
          <p:cNvPr id="8196" name="Rectangle 2">
            <a:extLst>
              <a:ext uri="{FF2B5EF4-FFF2-40B4-BE49-F238E27FC236}">
                <a16:creationId xmlns:a16="http://schemas.microsoft.com/office/drawing/2014/main" id="{A292E0AF-28E3-411D-86E1-CC7606A76A9D}"/>
              </a:ext>
            </a:extLst>
          </p:cNvPr>
          <p:cNvSpPr>
            <a:spLocks noChangeArrowheads="1"/>
          </p:cNvSpPr>
          <p:nvPr/>
        </p:nvSpPr>
        <p:spPr bwMode="auto">
          <a:xfrm>
            <a:off x="1677988" y="1656070"/>
            <a:ext cx="8890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0"/>
              </a:spcBef>
              <a:buFontTx/>
              <a:buNone/>
            </a:pPr>
            <a:r>
              <a:rPr lang="en-US" altLang="en-US" sz="2800">
                <a:latin typeface="Times New Roman" panose="02020603050405020304" pitchFamily="18" charset="0"/>
                <a:cs typeface="Times New Roman" panose="02020603050405020304" pitchFamily="18" charset="0"/>
              </a:rPr>
              <a:t>a</a:t>
            </a:r>
            <a:r>
              <a:rPr lang="vi-VN" altLang="en-US" sz="2800">
                <a:latin typeface="Times New Roman" panose="02020603050405020304" pitchFamily="18" charset="0"/>
                <a:cs typeface="Times New Roman" panose="02020603050405020304" pitchFamily="18" charset="0"/>
              </a:rPr>
              <a:t>) Lập </a:t>
            </a:r>
            <a:r>
              <a:rPr lang="en-US" altLang="en-US" sz="2800">
                <a:latin typeface="Times New Roman" panose="02020603050405020304" pitchFamily="18" charset="0"/>
                <a:cs typeface="Times New Roman" panose="02020603050405020304" pitchFamily="18" charset="0"/>
              </a:rPr>
              <a:t>trang tính với dữ liệu các nước trong khu vực Đông Nam Á như hình 1.72 (tên các nước trong cột B được nhập theo thứ tự chữ cái):</a:t>
            </a:r>
          </a:p>
        </p:txBody>
      </p:sp>
      <p:sp>
        <p:nvSpPr>
          <p:cNvPr id="5" name="Title 1">
            <a:extLst>
              <a:ext uri="{FF2B5EF4-FFF2-40B4-BE49-F238E27FC236}">
                <a16:creationId xmlns:a16="http://schemas.microsoft.com/office/drawing/2014/main" id="{AA5D4D71-66F4-43E3-BEE3-C1EE2BEEF69E}"/>
              </a:ext>
            </a:extLst>
          </p:cNvPr>
          <p:cNvSpPr txBox="1">
            <a:spLocks/>
          </p:cNvSpPr>
          <p:nvPr/>
        </p:nvSpPr>
        <p:spPr bwMode="auto">
          <a:xfrm>
            <a:off x="2370418" y="93612"/>
            <a:ext cx="7451163" cy="535653"/>
          </a:xfrm>
          <a:prstGeom prst="rect">
            <a:avLst/>
          </a:prstGeom>
          <a:noFill/>
          <a:ln>
            <a:noFill/>
          </a:ln>
        </p:spPr>
        <p:txBody>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b="1">
                <a:solidFill>
                  <a:srgbClr val="FF0000"/>
                </a:solidFill>
                <a:latin typeface="Times New Roman" panose="02020603050405020304" pitchFamily="18" charset="0"/>
                <a:cs typeface="Times New Roman" panose="02020603050405020304" pitchFamily="18" charset="0"/>
              </a:rPr>
              <a:t>BÀI THỰC HÀNH 6: ĐỊNH DẠNG TRANG TÍNH</a:t>
            </a:r>
            <a:endParaRPr lang="vi-VN" altLang="en-US" sz="2400" b="1">
              <a:solidFill>
                <a:srgbClr val="FF0000"/>
              </a:solidFill>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7EAD7CC3-EBF4-4C60-91C1-7EBB3F530F08}"/>
              </a:ext>
            </a:extLst>
          </p:cNvPr>
          <p:cNvPicPr>
            <a:picLocks noChangeAspect="1"/>
          </p:cNvPicPr>
          <p:nvPr/>
        </p:nvPicPr>
        <p:blipFill>
          <a:blip r:embed="rId3"/>
          <a:stretch>
            <a:fillRect/>
          </a:stretch>
        </p:blipFill>
        <p:spPr>
          <a:xfrm>
            <a:off x="1677988" y="3133205"/>
            <a:ext cx="9284980" cy="372479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a:hlinkClick r:id="rId2" action="ppaction://hlinkfile"/>
            <a:extLst>
              <a:ext uri="{FF2B5EF4-FFF2-40B4-BE49-F238E27FC236}">
                <a16:creationId xmlns:a16="http://schemas.microsoft.com/office/drawing/2014/main" id="{972E8B84-F74F-4439-AB00-137072321FE1}"/>
              </a:ext>
            </a:extLst>
          </p:cNvPr>
          <p:cNvSpPr txBox="1">
            <a:spLocks noChangeArrowheads="1"/>
          </p:cNvSpPr>
          <p:nvPr/>
        </p:nvSpPr>
        <p:spPr bwMode="auto">
          <a:xfrm>
            <a:off x="1558926" y="765175"/>
            <a:ext cx="90090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800">
                <a:solidFill>
                  <a:srgbClr val="990033"/>
                </a:solidFill>
                <a:latin typeface="Times New Roman" panose="02020603050405020304" pitchFamily="18" charset="0"/>
                <a:cs typeface="Times New Roman" panose="02020603050405020304" pitchFamily="18" charset="0"/>
              </a:rPr>
              <a:t>Bài 2: Thực hành lập trang tính, sử dụng công thức, định dạng, căn chỉnh dữ liệu và tô màu</a:t>
            </a:r>
          </a:p>
        </p:txBody>
      </p:sp>
      <p:sp>
        <p:nvSpPr>
          <p:cNvPr id="8196" name="Rectangle 2">
            <a:extLst>
              <a:ext uri="{FF2B5EF4-FFF2-40B4-BE49-F238E27FC236}">
                <a16:creationId xmlns:a16="http://schemas.microsoft.com/office/drawing/2014/main" id="{A292E0AF-28E3-411D-86E1-CC7606A76A9D}"/>
              </a:ext>
            </a:extLst>
          </p:cNvPr>
          <p:cNvSpPr>
            <a:spLocks noChangeArrowheads="1"/>
          </p:cNvSpPr>
          <p:nvPr/>
        </p:nvSpPr>
        <p:spPr bwMode="auto">
          <a:xfrm>
            <a:off x="1677988" y="1728788"/>
            <a:ext cx="88900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0"/>
              </a:spcBef>
              <a:buFontTx/>
              <a:buNone/>
            </a:pPr>
            <a:r>
              <a:rPr lang="en-US" altLang="en-US" sz="2800">
                <a:latin typeface="Times New Roman" panose="02020603050405020304" pitchFamily="18" charset="0"/>
                <a:cs typeface="Times New Roman" panose="02020603050405020304" pitchFamily="18" charset="0"/>
              </a:rPr>
              <a:t>b) </a:t>
            </a:r>
            <a:r>
              <a:rPr lang="vi-VN" sz="2800">
                <a:latin typeface="Times New Roman" panose="02020603050405020304" pitchFamily="18" charset="0"/>
                <a:cs typeface="Times New Roman" panose="02020603050405020304" pitchFamily="18" charset="0"/>
              </a:rPr>
              <a:t>Lập công thức để tính mật độ dân số (người/km2) của Bru-nây trong ô F4. Sao chép công thức vào các ô tương ứng của cột F để tính mật độ dân số của các nước còn lại.</a:t>
            </a:r>
            <a:endParaRPr lang="en-US" altLang="en-US" sz="2800">
              <a:latin typeface="Times New Roman" panose="02020603050405020304" pitchFamily="18" charset="0"/>
              <a:cs typeface="Times New Roman" panose="02020603050405020304" pitchFamily="18" charset="0"/>
            </a:endParaRPr>
          </a:p>
          <a:p>
            <a:pPr algn="just">
              <a:spcBef>
                <a:spcPct val="0"/>
              </a:spcBef>
              <a:buFontTx/>
              <a:buNone/>
            </a:pPr>
            <a:r>
              <a:rPr lang="vi-VN" altLang="en-US" sz="2800">
                <a:latin typeface="Times New Roman" panose="02020603050405020304" pitchFamily="18" charset="0"/>
                <a:cs typeface="Times New Roman" panose="02020603050405020304" pitchFamily="18" charset="0"/>
              </a:rPr>
              <a:t>c) Lập công thức để tính tổng diện tích và tổng dân số các nước Đông Nam Á trong các ô cuối của các cột tương ứng</a:t>
            </a:r>
            <a:r>
              <a:rPr lang="en-US" altLang="en-US" sz="2800">
                <a:latin typeface="Times New Roman" panose="02020603050405020304" pitchFamily="18" charset="0"/>
                <a:cs typeface="Times New Roman" panose="02020603050405020304" pitchFamily="18" charset="0"/>
              </a:rPr>
              <a:t>;</a:t>
            </a:r>
          </a:p>
          <a:p>
            <a:pPr algn="just">
              <a:spcBef>
                <a:spcPct val="0"/>
              </a:spcBef>
              <a:buFontTx/>
              <a:buNone/>
            </a:pPr>
            <a:r>
              <a:rPr lang="vi-VN" altLang="en-US" sz="2800">
                <a:latin typeface="Times New Roman" panose="02020603050405020304" pitchFamily="18" charset="0"/>
                <a:cs typeface="Times New Roman" panose="02020603050405020304" pitchFamily="18" charset="0"/>
              </a:rPr>
              <a:t>d) Chèn thêm các hàng trống cần thiết, điều chỉnh hàng, cột và thực hiện cac thao tác định dạng văn bản, định dạng số để có trang tính tương tự như hình 1.73;</a:t>
            </a:r>
          </a:p>
          <a:p>
            <a:pPr algn="just">
              <a:spcBef>
                <a:spcPct val="0"/>
              </a:spcBef>
              <a:buFontTx/>
              <a:buNone/>
            </a:pPr>
            <a:r>
              <a:rPr lang="vi-VN" altLang="en-US" sz="2800">
                <a:latin typeface="Times New Roman" panose="02020603050405020304" pitchFamily="18" charset="0"/>
                <a:cs typeface="Times New Roman" panose="02020603050405020304" pitchFamily="18" charset="0"/>
              </a:rPr>
              <a:t>e) Lưu bảng tính với tên </a:t>
            </a:r>
            <a:r>
              <a:rPr lang="vi-VN" altLang="en-US" sz="2800" i="1">
                <a:latin typeface="Times New Roman" panose="02020603050405020304" pitchFamily="18" charset="0"/>
                <a:cs typeface="Times New Roman" panose="02020603050405020304" pitchFamily="18" charset="0"/>
              </a:rPr>
              <a:t>Cac_nuoc_DNA.</a:t>
            </a:r>
          </a:p>
        </p:txBody>
      </p:sp>
      <p:sp>
        <p:nvSpPr>
          <p:cNvPr id="5" name="Title 1">
            <a:extLst>
              <a:ext uri="{FF2B5EF4-FFF2-40B4-BE49-F238E27FC236}">
                <a16:creationId xmlns:a16="http://schemas.microsoft.com/office/drawing/2014/main" id="{AA5D4D71-66F4-43E3-BEE3-C1EE2BEEF69E}"/>
              </a:ext>
            </a:extLst>
          </p:cNvPr>
          <p:cNvSpPr txBox="1">
            <a:spLocks/>
          </p:cNvSpPr>
          <p:nvPr/>
        </p:nvSpPr>
        <p:spPr bwMode="auto">
          <a:xfrm>
            <a:off x="2370418" y="93612"/>
            <a:ext cx="7451163" cy="535653"/>
          </a:xfrm>
          <a:prstGeom prst="rect">
            <a:avLst/>
          </a:prstGeom>
          <a:noFill/>
          <a:ln>
            <a:noFill/>
          </a:ln>
        </p:spPr>
        <p:txBody>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b="1">
                <a:solidFill>
                  <a:srgbClr val="FF0000"/>
                </a:solidFill>
                <a:latin typeface="Times New Roman" panose="02020603050405020304" pitchFamily="18" charset="0"/>
                <a:cs typeface="Times New Roman" panose="02020603050405020304" pitchFamily="18" charset="0"/>
              </a:rPr>
              <a:t>BÀI THỰC HÀNH 6: ĐỊNH DẠNG TRANG TÍNH</a:t>
            </a:r>
            <a:endParaRPr lang="vi-VN" altLang="en-US" sz="2400" b="1">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7257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4FFA555-B817-4E8B-812F-0D51364A6EDF}"/>
              </a:ext>
            </a:extLst>
          </p:cNvPr>
          <p:cNvSpPr txBox="1">
            <a:spLocks/>
          </p:cNvSpPr>
          <p:nvPr/>
        </p:nvSpPr>
        <p:spPr bwMode="auto">
          <a:xfrm>
            <a:off x="2370418" y="93612"/>
            <a:ext cx="7451163" cy="535653"/>
          </a:xfrm>
          <a:prstGeom prst="rect">
            <a:avLst/>
          </a:prstGeom>
          <a:noFill/>
          <a:ln>
            <a:noFill/>
          </a:ln>
        </p:spPr>
        <p:txBody>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b="1">
                <a:solidFill>
                  <a:srgbClr val="FF0000"/>
                </a:solidFill>
                <a:latin typeface="Times New Roman" panose="02020603050405020304" pitchFamily="18" charset="0"/>
                <a:cs typeface="Times New Roman" panose="02020603050405020304" pitchFamily="18" charset="0"/>
              </a:rPr>
              <a:t>BÀI THỰC HÀNH 6: ĐỊNH DẠNG TRANG TÍNH</a:t>
            </a:r>
            <a:endParaRPr lang="vi-VN" altLang="en-US" sz="2400" b="1">
              <a:solidFill>
                <a:srgbClr val="FF0000"/>
              </a:solidFill>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8223F0EA-E1EB-4445-98E4-2758752F3092}"/>
              </a:ext>
            </a:extLst>
          </p:cNvPr>
          <p:cNvPicPr>
            <a:picLocks noChangeAspect="1"/>
          </p:cNvPicPr>
          <p:nvPr/>
        </p:nvPicPr>
        <p:blipFill>
          <a:blip r:embed="rId2"/>
          <a:stretch>
            <a:fillRect/>
          </a:stretch>
        </p:blipFill>
        <p:spPr>
          <a:xfrm>
            <a:off x="1741502" y="1894777"/>
            <a:ext cx="9157484" cy="4363059"/>
          </a:xfrm>
          <a:prstGeom prst="rect">
            <a:avLst/>
          </a:prstGeom>
        </p:spPr>
      </p:pic>
      <p:sp>
        <p:nvSpPr>
          <p:cNvPr id="9" name="Rectangle 2">
            <a:extLst>
              <a:ext uri="{FF2B5EF4-FFF2-40B4-BE49-F238E27FC236}">
                <a16:creationId xmlns:a16="http://schemas.microsoft.com/office/drawing/2014/main" id="{76201B1D-BF5B-4640-90F7-151B7C8892F4}"/>
              </a:ext>
            </a:extLst>
          </p:cNvPr>
          <p:cNvSpPr>
            <a:spLocks noChangeArrowheads="1"/>
          </p:cNvSpPr>
          <p:nvPr/>
        </p:nvSpPr>
        <p:spPr bwMode="auto">
          <a:xfrm>
            <a:off x="1650999" y="509782"/>
            <a:ext cx="8890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0"/>
              </a:spcBef>
              <a:buFontTx/>
              <a:buNone/>
            </a:pPr>
            <a:r>
              <a:rPr lang="vi-VN" altLang="en-US" sz="2800">
                <a:latin typeface="Times New Roman" panose="02020603050405020304" pitchFamily="18" charset="0"/>
                <a:cs typeface="Times New Roman" panose="02020603050405020304" pitchFamily="18" charset="0"/>
              </a:rPr>
              <a:t>d) Chèn thêm các hàng trống cần thiết, điều chỉnh hàng, cột và thực hiện cac thao tác định dạng văn bản, định dạng số để có trang tính tương tự như hình 1.73;</a:t>
            </a:r>
          </a:p>
        </p:txBody>
      </p:sp>
      <p:sp>
        <p:nvSpPr>
          <p:cNvPr id="10" name="Rectangle 2">
            <a:extLst>
              <a:ext uri="{FF2B5EF4-FFF2-40B4-BE49-F238E27FC236}">
                <a16:creationId xmlns:a16="http://schemas.microsoft.com/office/drawing/2014/main" id="{58429A64-EDB7-45DF-A1ED-11AC41E4C008}"/>
              </a:ext>
            </a:extLst>
          </p:cNvPr>
          <p:cNvSpPr>
            <a:spLocks noChangeArrowheads="1"/>
          </p:cNvSpPr>
          <p:nvPr/>
        </p:nvSpPr>
        <p:spPr bwMode="auto">
          <a:xfrm>
            <a:off x="1741502" y="6334780"/>
            <a:ext cx="8890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0"/>
              </a:spcBef>
              <a:buFontTx/>
              <a:buNone/>
            </a:pPr>
            <a:r>
              <a:rPr lang="vi-VN" altLang="en-US" sz="2800">
                <a:latin typeface="Times New Roman" panose="02020603050405020304" pitchFamily="18" charset="0"/>
                <a:cs typeface="Times New Roman" panose="02020603050405020304" pitchFamily="18" charset="0"/>
              </a:rPr>
              <a:t>e) Lưu bảng tính với tên </a:t>
            </a:r>
            <a:r>
              <a:rPr lang="vi-VN" altLang="en-US" sz="2800" i="1">
                <a:latin typeface="Times New Roman" panose="02020603050405020304" pitchFamily="18" charset="0"/>
                <a:cs typeface="Times New Roman" panose="02020603050405020304" pitchFamily="18" charset="0"/>
              </a:rPr>
              <a:t>Cac_nuoc_DNA.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3EC369A0-36EB-48C3-A239-7A3FA9CE5DD3}"/>
              </a:ext>
            </a:extLst>
          </p:cNvPr>
          <p:cNvSpPr>
            <a:spLocks noChangeArrowheads="1"/>
          </p:cNvSpPr>
          <p:nvPr/>
        </p:nvSpPr>
        <p:spPr bwMode="auto">
          <a:xfrm>
            <a:off x="1800278" y="1305958"/>
            <a:ext cx="727392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vi-VN" altLang="en-US" sz="2400" b="1">
                <a:solidFill>
                  <a:srgbClr val="000000"/>
                </a:solidFill>
                <a:latin typeface="Times New Roman" panose="02020603050405020304" pitchFamily="18" charset="0"/>
                <a:cs typeface="Times New Roman" panose="02020603050405020304" pitchFamily="18" charset="0"/>
              </a:rPr>
              <a:t>Câu hỏi </a:t>
            </a:r>
            <a:r>
              <a:rPr lang="en-US" altLang="en-US" sz="2400" b="1">
                <a:solidFill>
                  <a:srgbClr val="000000"/>
                </a:solidFill>
                <a:latin typeface="Times New Roman" panose="02020603050405020304" pitchFamily="18" charset="0"/>
                <a:cs typeface="Times New Roman" panose="02020603050405020304" pitchFamily="18" charset="0"/>
              </a:rPr>
              <a:t>1</a:t>
            </a:r>
            <a:r>
              <a:rPr lang="vi-VN" altLang="en-US" sz="2400" b="1">
                <a:solidFill>
                  <a:srgbClr val="000000"/>
                </a:solidFill>
                <a:latin typeface="Times New Roman" panose="02020603050405020304" pitchFamily="18" charset="0"/>
                <a:cs typeface="Times New Roman" panose="02020603050405020304" pitchFamily="18" charset="0"/>
              </a:rPr>
              <a:t>. </a:t>
            </a:r>
            <a:r>
              <a:rPr lang="vi-VN" altLang="en-US" sz="2400">
                <a:solidFill>
                  <a:srgbClr val="000000"/>
                </a:solidFill>
                <a:latin typeface="Times New Roman" panose="02020603050405020304" pitchFamily="18" charset="0"/>
                <a:cs typeface="Times New Roman" panose="02020603050405020304" pitchFamily="18" charset="0"/>
              </a:rPr>
              <a:t>Trình bày cá kiểu định dạng trang tính đã học?</a:t>
            </a:r>
          </a:p>
        </p:txBody>
      </p:sp>
      <p:sp>
        <p:nvSpPr>
          <p:cNvPr id="4" name="TextBox 3">
            <a:extLst>
              <a:ext uri="{FF2B5EF4-FFF2-40B4-BE49-F238E27FC236}">
                <a16:creationId xmlns:a16="http://schemas.microsoft.com/office/drawing/2014/main" id="{DB4E86C5-3827-4E60-AFB6-46BCED7B9977}"/>
              </a:ext>
            </a:extLst>
          </p:cNvPr>
          <p:cNvSpPr txBox="1">
            <a:spLocks noChangeArrowheads="1"/>
          </p:cNvSpPr>
          <p:nvPr/>
        </p:nvSpPr>
        <p:spPr bwMode="auto">
          <a:xfrm>
            <a:off x="1800278" y="2050651"/>
            <a:ext cx="8749735" cy="3048000"/>
          </a:xfrm>
          <a:prstGeom prst="rect">
            <a:avLst/>
          </a:prstGeom>
          <a:noFill/>
          <a:ln>
            <a:noFill/>
          </a:ln>
        </p:spPr>
        <p:txBody>
          <a:bodyPr wrap="square">
            <a:spAutoFit/>
          </a:bodyPr>
          <a:lstStyle>
            <a:lvl1pPr marL="285750" indent="-285750">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nSpc>
                <a:spcPct val="200000"/>
              </a:lnSpc>
              <a:spcBef>
                <a:spcPct val="0"/>
              </a:spcBef>
              <a:buFontTx/>
              <a:buChar char="-"/>
            </a:pPr>
            <a:r>
              <a:rPr lang="vi-VN" altLang="en-US" sz="2400" b="1">
                <a:solidFill>
                  <a:srgbClr val="0070C0"/>
                </a:solidFill>
                <a:latin typeface="Times New Roman" panose="02020603050405020304" pitchFamily="18" charset="0"/>
                <a:cs typeface="Times New Roman" panose="02020603050405020304" pitchFamily="18" charset="0"/>
              </a:rPr>
              <a:t>Định dạng phông chữ, cỡ chữ, kiểu chữ và màu chữ.</a:t>
            </a:r>
          </a:p>
          <a:p>
            <a:pPr>
              <a:lnSpc>
                <a:spcPct val="200000"/>
              </a:lnSpc>
              <a:spcBef>
                <a:spcPct val="0"/>
              </a:spcBef>
              <a:buFontTx/>
              <a:buChar char="-"/>
            </a:pPr>
            <a:r>
              <a:rPr lang="vi-VN" altLang="en-US" sz="2400" b="1">
                <a:solidFill>
                  <a:srgbClr val="0070C0"/>
                </a:solidFill>
                <a:latin typeface="Times New Roman" panose="02020603050405020304" pitchFamily="18" charset="0"/>
                <a:cs typeface="Times New Roman" panose="02020603050405020304" pitchFamily="18" charset="0"/>
              </a:rPr>
              <a:t>Căn lề trong ô tính.</a:t>
            </a:r>
          </a:p>
          <a:p>
            <a:pPr>
              <a:lnSpc>
                <a:spcPct val="200000"/>
              </a:lnSpc>
              <a:spcBef>
                <a:spcPct val="0"/>
              </a:spcBef>
              <a:buFontTx/>
              <a:buChar char="-"/>
            </a:pPr>
            <a:r>
              <a:rPr lang="vi-VN" altLang="en-US" sz="2400" b="1">
                <a:solidFill>
                  <a:srgbClr val="0070C0"/>
                </a:solidFill>
                <a:latin typeface="Times New Roman" panose="02020603050405020304" pitchFamily="18" charset="0"/>
                <a:cs typeface="Times New Roman" panose="02020603050405020304" pitchFamily="18" charset="0"/>
              </a:rPr>
              <a:t>Tô màu nền và kẻ đường biên của các ô tính.</a:t>
            </a:r>
          </a:p>
          <a:p>
            <a:pPr>
              <a:lnSpc>
                <a:spcPct val="200000"/>
              </a:lnSpc>
              <a:spcBef>
                <a:spcPct val="0"/>
              </a:spcBef>
              <a:buFontTx/>
              <a:buChar char="-"/>
            </a:pPr>
            <a:r>
              <a:rPr lang="vi-VN" altLang="en-US" sz="2400" b="1">
                <a:solidFill>
                  <a:srgbClr val="0070C0"/>
                </a:solidFill>
                <a:latin typeface="Times New Roman" panose="02020603050405020304" pitchFamily="18" charset="0"/>
                <a:cs typeface="Times New Roman" panose="02020603050405020304" pitchFamily="18" charset="0"/>
              </a:rPr>
              <a:t>Tăng hoặc giảm số chữ số thập phân của dữ liệu số.</a:t>
            </a:r>
          </a:p>
        </p:txBody>
      </p:sp>
      <p:pic>
        <p:nvPicPr>
          <p:cNvPr id="5" name="Picture 2">
            <a:extLst>
              <a:ext uri="{FF2B5EF4-FFF2-40B4-BE49-F238E27FC236}">
                <a16:creationId xmlns:a16="http://schemas.microsoft.com/office/drawing/2014/main" id="{F94042B3-ED4F-44BA-8031-64CBB38634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2954" y="116819"/>
            <a:ext cx="956174" cy="916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a:extLst>
              <a:ext uri="{FF2B5EF4-FFF2-40B4-BE49-F238E27FC236}">
                <a16:creationId xmlns:a16="http://schemas.microsoft.com/office/drawing/2014/main" id="{BFC725A4-D5B0-427F-8670-598A1CDD60F0}"/>
              </a:ext>
            </a:extLst>
          </p:cNvPr>
          <p:cNvSpPr txBox="1">
            <a:spLocks/>
          </p:cNvSpPr>
          <p:nvPr/>
        </p:nvSpPr>
        <p:spPr>
          <a:xfrm>
            <a:off x="4292910" y="106895"/>
            <a:ext cx="4515687" cy="91633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32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3600" b="1">
                <a:solidFill>
                  <a:schemeClr val="tx1">
                    <a:lumMod val="95000"/>
                    <a:lumOff val="5000"/>
                  </a:schemeClr>
                </a:solidFill>
                <a:latin typeface="Times New Roman" panose="02020603050405020304" pitchFamily="18" charset="0"/>
                <a:cs typeface="Times New Roman" panose="02020603050405020304" pitchFamily="18" charset="0"/>
              </a:rPr>
              <a:t>LUYỆN TẬP</a:t>
            </a:r>
            <a:endParaRPr lang="vi-VN" sz="3600" b="1">
              <a:solidFill>
                <a:schemeClr val="tx1">
                  <a:lumMod val="95000"/>
                  <a:lumOff val="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a:extLst>
              <a:ext uri="{FF2B5EF4-FFF2-40B4-BE49-F238E27FC236}">
                <a16:creationId xmlns:a16="http://schemas.microsoft.com/office/drawing/2014/main" id="{68CA972F-1FFE-4A4E-AFD2-264743B0FA9F}"/>
              </a:ext>
            </a:extLst>
          </p:cNvPr>
          <p:cNvSpPr>
            <a:spLocks noChangeArrowheads="1"/>
          </p:cNvSpPr>
          <p:nvPr/>
        </p:nvSpPr>
        <p:spPr bwMode="auto">
          <a:xfrm>
            <a:off x="1881342" y="1287150"/>
            <a:ext cx="874712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vi-VN" altLang="en-US" sz="2400" b="1">
                <a:solidFill>
                  <a:srgbClr val="000000"/>
                </a:solidFill>
                <a:latin typeface="Times New Roman" panose="02020603050405020304" pitchFamily="18" charset="0"/>
                <a:cs typeface="Times New Roman" panose="02020603050405020304" pitchFamily="18" charset="0"/>
              </a:rPr>
              <a:t>Câu </a:t>
            </a:r>
            <a:r>
              <a:rPr lang="en-US" altLang="en-US" sz="2400" b="1">
                <a:solidFill>
                  <a:srgbClr val="000000"/>
                </a:solidFill>
                <a:latin typeface="Times New Roman" panose="02020603050405020304" pitchFamily="18" charset="0"/>
                <a:cs typeface="Times New Roman" panose="02020603050405020304" pitchFamily="18" charset="0"/>
              </a:rPr>
              <a:t>2</a:t>
            </a:r>
            <a:r>
              <a:rPr lang="vi-VN" altLang="en-US" sz="2400" b="1">
                <a:solidFill>
                  <a:srgbClr val="000000"/>
                </a:solidFill>
                <a:latin typeface="Times New Roman" panose="02020603050405020304" pitchFamily="18" charset="0"/>
                <a:cs typeface="Times New Roman" panose="02020603050405020304" pitchFamily="18" charset="0"/>
              </a:rPr>
              <a:t>. Để căn dữ liệu vào giữa nhiều ô tính ta sử dụng nút lệnh:</a:t>
            </a:r>
            <a:endParaRPr lang="vi-VN" altLang="en-US" sz="2400">
              <a:solidFill>
                <a:srgbClr val="000000"/>
              </a:solidFill>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B04BCD6A-844C-4162-893E-2360833F628E}"/>
              </a:ext>
            </a:extLst>
          </p:cNvPr>
          <p:cNvSpPr/>
          <p:nvPr/>
        </p:nvSpPr>
        <p:spPr>
          <a:xfrm>
            <a:off x="4864101" y="2205038"/>
            <a:ext cx="2447925" cy="2678112"/>
          </a:xfrm>
          <a:prstGeom prst="rect">
            <a:avLst/>
          </a:prstGeom>
        </p:spPr>
        <p:txBody>
          <a:bodyPr>
            <a:spAutoFit/>
          </a:bodyPr>
          <a:lstStyle/>
          <a:p>
            <a:pPr algn="just">
              <a:lnSpc>
                <a:spcPct val="150000"/>
              </a:lnSpc>
              <a:defRPr/>
            </a:pPr>
            <a:r>
              <a:rPr lang="vi-VN" sz="2800" dirty="0">
                <a:solidFill>
                  <a:srgbClr val="000000"/>
                </a:solidFill>
                <a:latin typeface="+mj-lt"/>
              </a:rPr>
              <a:t>A.  </a:t>
            </a:r>
          </a:p>
          <a:p>
            <a:pPr algn="just">
              <a:lnSpc>
                <a:spcPct val="150000"/>
              </a:lnSpc>
              <a:defRPr/>
            </a:pPr>
            <a:r>
              <a:rPr lang="vi-VN" sz="2800" dirty="0">
                <a:solidFill>
                  <a:srgbClr val="000000"/>
                </a:solidFill>
                <a:latin typeface="+mj-lt"/>
              </a:rPr>
              <a:t>B. </a:t>
            </a:r>
          </a:p>
          <a:p>
            <a:pPr algn="just">
              <a:lnSpc>
                <a:spcPct val="150000"/>
              </a:lnSpc>
              <a:defRPr/>
            </a:pPr>
            <a:r>
              <a:rPr lang="vi-VN" sz="2800" dirty="0">
                <a:solidFill>
                  <a:srgbClr val="000000"/>
                </a:solidFill>
                <a:latin typeface="+mj-lt"/>
              </a:rPr>
              <a:t>C. </a:t>
            </a:r>
          </a:p>
          <a:p>
            <a:pPr algn="just">
              <a:lnSpc>
                <a:spcPct val="150000"/>
              </a:lnSpc>
              <a:defRPr/>
            </a:pPr>
            <a:r>
              <a:rPr lang="vi-VN" sz="2800" dirty="0">
                <a:solidFill>
                  <a:srgbClr val="000000"/>
                </a:solidFill>
                <a:latin typeface="+mj-lt"/>
              </a:rPr>
              <a:t>D. </a:t>
            </a:r>
          </a:p>
        </p:txBody>
      </p:sp>
      <p:sp>
        <p:nvSpPr>
          <p:cNvPr id="6" name="Oval 23">
            <a:extLst>
              <a:ext uri="{FF2B5EF4-FFF2-40B4-BE49-F238E27FC236}">
                <a16:creationId xmlns:a16="http://schemas.microsoft.com/office/drawing/2014/main" id="{8917F260-757A-49D3-AA27-4D5D4846E68A}"/>
              </a:ext>
            </a:extLst>
          </p:cNvPr>
          <p:cNvSpPr>
            <a:spLocks noChangeArrowheads="1"/>
          </p:cNvSpPr>
          <p:nvPr/>
        </p:nvSpPr>
        <p:spPr bwMode="auto">
          <a:xfrm>
            <a:off x="4849813" y="4270375"/>
            <a:ext cx="533400" cy="457200"/>
          </a:xfrm>
          <a:prstGeom prst="ellipse">
            <a:avLst/>
          </a:prstGeom>
          <a:noFill/>
          <a:ln w="38100">
            <a:solidFill>
              <a:srgbClr val="FF0000"/>
            </a:solidFill>
            <a:round/>
            <a:headEnd/>
            <a:tailEnd/>
          </a:ln>
          <a:effectLst/>
          <a:extLst>
            <a:ext uri="{909E8E84-426E-40DD-AFC4-6F175D3DCCD1}">
              <a14:hiddenFill xmlns:a14="http://schemas.microsoft.com/office/drawing/2010/main">
                <a:solidFill>
                  <a:srgbClr val="CC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2400">
              <a:latin typeface="Times New Roman" panose="02020603050405020304" pitchFamily="18" charset="0"/>
              <a:cs typeface="Times New Roman" panose="02020603050405020304" pitchFamily="18" charset="0"/>
            </a:endParaRPr>
          </a:p>
        </p:txBody>
      </p:sp>
      <p:pic>
        <p:nvPicPr>
          <p:cNvPr id="10246" name="Picture 6" descr="Screen Clipping">
            <a:extLst>
              <a:ext uri="{FF2B5EF4-FFF2-40B4-BE49-F238E27FC236}">
                <a16:creationId xmlns:a16="http://schemas.microsoft.com/office/drawing/2014/main" id="{0E230383-6917-4A6D-93FD-12423B00410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62588" y="2262189"/>
            <a:ext cx="576262"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7" descr="Screen Clipping">
            <a:extLst>
              <a:ext uri="{FF2B5EF4-FFF2-40B4-BE49-F238E27FC236}">
                <a16:creationId xmlns:a16="http://schemas.microsoft.com/office/drawing/2014/main" id="{25338008-A0DF-4578-8D45-446A421FA72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02275" y="2960688"/>
            <a:ext cx="49688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8" descr="Screen Clipping">
            <a:extLst>
              <a:ext uri="{FF2B5EF4-FFF2-40B4-BE49-F238E27FC236}">
                <a16:creationId xmlns:a16="http://schemas.microsoft.com/office/drawing/2014/main" id="{2118A259-58EB-4CC8-8C3F-85E12D0875D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468938" y="4203701"/>
            <a:ext cx="5635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9" descr="Screen Clipping">
            <a:extLst>
              <a:ext uri="{FF2B5EF4-FFF2-40B4-BE49-F238E27FC236}">
                <a16:creationId xmlns:a16="http://schemas.microsoft.com/office/drawing/2014/main" id="{1B96E5CB-7AEC-4405-B585-09E0C805E44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486400" y="3578225"/>
            <a:ext cx="528638"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a:extLst>
              <a:ext uri="{FF2B5EF4-FFF2-40B4-BE49-F238E27FC236}">
                <a16:creationId xmlns:a16="http://schemas.microsoft.com/office/drawing/2014/main" id="{F3B82F1F-8998-4468-89A8-8769EA12E6D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2954" y="116819"/>
            <a:ext cx="956174" cy="916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itle 1">
            <a:extLst>
              <a:ext uri="{FF2B5EF4-FFF2-40B4-BE49-F238E27FC236}">
                <a16:creationId xmlns:a16="http://schemas.microsoft.com/office/drawing/2014/main" id="{47D4D861-FB57-4809-989D-EDB555B6B99C}"/>
              </a:ext>
            </a:extLst>
          </p:cNvPr>
          <p:cNvSpPr txBox="1">
            <a:spLocks/>
          </p:cNvSpPr>
          <p:nvPr/>
        </p:nvSpPr>
        <p:spPr>
          <a:xfrm>
            <a:off x="4292910" y="106895"/>
            <a:ext cx="4515687" cy="91633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32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3600" b="1">
                <a:solidFill>
                  <a:schemeClr val="tx1">
                    <a:lumMod val="95000"/>
                    <a:lumOff val="5000"/>
                  </a:schemeClr>
                </a:solidFill>
                <a:latin typeface="Times New Roman" panose="02020603050405020304" pitchFamily="18" charset="0"/>
                <a:cs typeface="Times New Roman" panose="02020603050405020304" pitchFamily="18" charset="0"/>
              </a:rPr>
              <a:t>LUYỆN TẬP</a:t>
            </a:r>
            <a:endParaRPr lang="vi-VN" sz="3600" b="1">
              <a:solidFill>
                <a:schemeClr val="tx1">
                  <a:lumMod val="95000"/>
                  <a:lumOff val="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Theme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6734FA32-33C2-4E55-AE38-F9F812CC072E}" vid="{C4160039-7F21-4FAA-86B8-C49F84A1C1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5025</TotalTime>
  <Words>653</Words>
  <Application>Microsoft Office PowerPoint</Application>
  <PresentationFormat>Widescreen</PresentationFormat>
  <Paragraphs>43</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Palatino Linotype</vt:lpstr>
      <vt:lpstr>Times New Roman</vt:lpstr>
      <vt:lpstr>Theme1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VietNam.Com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Nguyễn Văn An</cp:lastModifiedBy>
  <cp:revision>113</cp:revision>
  <dcterms:created xsi:type="dcterms:W3CDTF">2021-09-02T02:29:42Z</dcterms:created>
  <dcterms:modified xsi:type="dcterms:W3CDTF">2022-01-26T02:10:15Z</dcterms:modified>
</cp:coreProperties>
</file>