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6.wav" ContentType="audio/x-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1" r:id="rId4"/>
    <p:sldMasterId id="2147483708" r:id="rId5"/>
    <p:sldMasterId id="2147483725" r:id="rId6"/>
  </p:sldMasterIdLst>
  <p:notesMasterIdLst>
    <p:notesMasterId r:id="rId22"/>
  </p:notesMasterIdLst>
  <p:sldIdLst>
    <p:sldId id="257" r:id="rId7"/>
    <p:sldId id="258" r:id="rId8"/>
    <p:sldId id="259" r:id="rId9"/>
    <p:sldId id="273" r:id="rId10"/>
    <p:sldId id="274" r:id="rId11"/>
    <p:sldId id="275" r:id="rId12"/>
    <p:sldId id="277" r:id="rId13"/>
    <p:sldId id="276" r:id="rId14"/>
    <p:sldId id="278" r:id="rId15"/>
    <p:sldId id="256" r:id="rId16"/>
    <p:sldId id="261" r:id="rId17"/>
    <p:sldId id="262" r:id="rId18"/>
    <p:sldId id="263" r:id="rId19"/>
    <p:sldId id="281" r:id="rId20"/>
    <p:sldId id="280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72" autoAdjust="0"/>
  </p:normalViewPr>
  <p:slideViewPr>
    <p:cSldViewPr>
      <p:cViewPr varScale="1">
        <p:scale>
          <a:sx n="88" d="100"/>
          <a:sy n="88" d="100"/>
        </p:scale>
        <p:origin x="-96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2.wmf"/><Relationship Id="rId7" Type="http://schemas.openxmlformats.org/officeDocument/2006/relationships/image" Target="../media/image43.wmf"/><Relationship Id="rId12" Type="http://schemas.openxmlformats.org/officeDocument/2006/relationships/image" Target="../media/image4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42.wmf"/><Relationship Id="rId11" Type="http://schemas.openxmlformats.org/officeDocument/2006/relationships/image" Target="../media/image47.wmf"/><Relationship Id="rId5" Type="http://schemas.openxmlformats.org/officeDocument/2006/relationships/image" Target="../media/image34.wmf"/><Relationship Id="rId10" Type="http://schemas.openxmlformats.org/officeDocument/2006/relationships/image" Target="../media/image46.wmf"/><Relationship Id="rId4" Type="http://schemas.openxmlformats.org/officeDocument/2006/relationships/image" Target="../media/image41.wmf"/><Relationship Id="rId9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1BD8-2793-499D-82D3-1D26C95B4649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649B8-A20B-40AB-B731-95363D7C6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EE9316-099C-4443-AC90-B138191772F5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5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6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0"/>
            <a:ext cx="2057400" cy="3290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0"/>
            <a:ext cx="6019800" cy="3290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1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3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13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93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86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8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78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3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2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57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6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0"/>
            <a:ext cx="2057400" cy="32908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0"/>
            <a:ext cx="6019800" cy="3290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8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xmlns="" id="{AD638337-297E-49B3-AE0F-B36EC9D01661}"/>
              </a:ext>
            </a:extLst>
          </p:cNvPr>
          <p:cNvGrpSpPr/>
          <p:nvPr userDrawn="1"/>
        </p:nvGrpSpPr>
        <p:grpSpPr>
          <a:xfrm>
            <a:off x="8221934" y="4258745"/>
            <a:ext cx="926100" cy="7884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1023" y="1831785"/>
            <a:ext cx="2935224" cy="6035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94" tIns="53998" rIns="68577" bIns="53998" anchor="ctr" anchorCtr="0"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xmlns="" id="{74E08599-4D6A-4CDA-9228-3DBD31E1E64D}"/>
              </a:ext>
            </a:extLst>
          </p:cNvPr>
          <p:cNvSpPr/>
          <p:nvPr userDrawn="1"/>
        </p:nvSpPr>
        <p:spPr>
          <a:xfrm>
            <a:off x="-18388" y="728209"/>
            <a:ext cx="3445200" cy="9288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68577" tIns="34289" rIns="68577" bIns="34289" rtlCol="0" anchor="ctr"/>
          <a:lstStyle/>
          <a:p>
            <a:pPr defTabSz="9143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xmlns="" id="{548D0821-4E36-47CF-A7AC-8FB339F5F24A}"/>
              </a:ext>
            </a:extLst>
          </p:cNvPr>
          <p:cNvSpPr/>
          <p:nvPr userDrawn="1"/>
        </p:nvSpPr>
        <p:spPr>
          <a:xfrm>
            <a:off x="-19594" y="440398"/>
            <a:ext cx="3663985" cy="1224492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68577" tIns="34289" rIns="68577" bIns="34289" rtlCol="0" anchor="ctr"/>
          <a:lstStyle/>
          <a:p>
            <a:pPr defTabSz="91433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634590" y="731168"/>
            <a:ext cx="2950215" cy="550812"/>
          </a:xfrm>
        </p:spPr>
        <p:txBody>
          <a:bodyPr lIns="68577" tIns="34289" rIns="68577" bIns="34289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6752" y="2544468"/>
            <a:ext cx="2934891" cy="1687116"/>
          </a:xfrm>
        </p:spPr>
        <p:txBody>
          <a:bodyPr lIns="68577" tIns="34289" rIns="68577" bIns="34289">
            <a:normAutofit/>
          </a:bodyPr>
          <a:lstStyle>
            <a:lvl1pPr marL="134994" indent="-134994">
              <a:spcBef>
                <a:spcPts val="450"/>
              </a:spcBef>
              <a:buClr>
                <a:schemeClr val="accent2"/>
              </a:buClr>
              <a:defRPr sz="1200" b="0">
                <a:latin typeface="+mn-lt"/>
              </a:defRPr>
            </a:lvl1pPr>
            <a:lvl2pPr marL="342884" indent="0">
              <a:buNone/>
              <a:defRPr sz="1200">
                <a:latin typeface="Franklin Gothic Book" panose="020B0503020102020204" pitchFamily="34" charset="0"/>
              </a:defRPr>
            </a:lvl2pPr>
            <a:lvl3pPr>
              <a:defRPr sz="1200">
                <a:latin typeface="Franklin Gothic Book" panose="020B0503020102020204" pitchFamily="34" charset="0"/>
              </a:defRPr>
            </a:lvl3pPr>
            <a:lvl4pPr>
              <a:defRPr sz="1200">
                <a:latin typeface="Franklin Gothic Book" panose="020B0503020102020204" pitchFamily="34" charset="0"/>
              </a:defRPr>
            </a:lvl4pPr>
            <a:lvl5pPr>
              <a:defRPr sz="12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xmlns="" id="{1CF7F5A7-666B-4C97-8F1C-0930361F612E}"/>
              </a:ext>
            </a:extLst>
          </p:cNvPr>
          <p:cNvGrpSpPr/>
          <p:nvPr/>
        </p:nvGrpSpPr>
        <p:grpSpPr>
          <a:xfrm>
            <a:off x="4148043" y="0"/>
            <a:ext cx="4755490" cy="48222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333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4788142" y="157143"/>
            <a:ext cx="3485774" cy="4104076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7" tIns="34289" rIns="68577" bIns="34289"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77365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19/01/2022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78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19/01/2022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93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19/01/2022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18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19/01/2022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93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19/01/2022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66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F0B43-60BE-4BC2-B25F-8CB4F61C24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8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05A39-3772-4444-A2DB-C7B630B415F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60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B6DCD-A3DA-43FE-8FE0-998D7B60C0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84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3709E-C3D6-4133-832E-AD53FD2AE98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55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3522E-7702-41D9-92A0-1C234EB6D1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0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1772-DBF5-4B20-A84F-5059E02CE15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751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E8958-AB4F-4BF4-BE2C-CAC5D1A2E0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6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A382B-EAC1-4F9E-B046-ED1106AF157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9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E01D-7EB7-4639-9FA2-EE9F254B692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12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30431-0382-47C1-A82D-FAB98B1AC1D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290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A4A6-9222-435F-9271-B11100A05A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9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54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6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6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4170DD9-B6C6-4321-970D-F3B3622350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5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BA9B1-CD7D-41C6-8500-74C4B3FE97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99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D6E23-AD59-4A28-90D3-8FE2C12FA1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869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553F0-264E-40C7-9ACA-4A43C5BB1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6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9FF0-C9AE-4EFD-97F1-00907E4A3F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90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CFAB-1539-4C1B-9722-D980E0933D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7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B0750-1D78-4CFF-9585-10D02B6A0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503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C72DA-F8B1-47D7-B5D1-D7DE25DCE3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3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2EF7C-8C8D-44B5-A0F9-05870DCF0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78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01B3-F271-4DCD-AF17-2B62C83F81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2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2A99-F2D2-49FD-8EC4-0C668BE45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33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437E8-29A6-4A9B-866E-690A102ADB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409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98EC017-F464-416C-957C-C198D4A23E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74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A0E7716-B317-4922-BB38-B2A9E46AF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42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5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62ACBB3-A102-481A-BD66-012DC1A260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0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068BA-D22B-4C24-8B7E-E408FF4C7E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39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50C86B96-805A-47EE-9082-F67A92B286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15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AB3E9-09BE-41CB-B2E1-549DAA2047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723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E6F3C-AD79-4996-A385-8E3C705EF9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0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B74BD-C4C7-42DF-BEB2-15DEDEED6F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6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08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C55A-FB3D-4FCF-8775-96E16FF9AE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973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E1EE-77CF-47B8-BA59-0A1AB36988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3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FF81B-A865-420C-A136-09810B109C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46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7F456-5D52-4E05-938B-4D2B21B13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54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4B584-EE1E-4393-9A35-DC3CB313F4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018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F993B-C747-4A1E-AD8D-BB52E49287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02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4D0AD-1B2B-4FC8-8012-8FD8CEDDF5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999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29DD6-3FF5-43EE-9206-5AA4215233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357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6544B6C2-B590-4D81-A55C-F2B0BD3564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705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3ACA712-43BF-4117-9FDE-17C5434296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51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6DEAF1F-DC9F-40CD-82BF-3C3E99B5F6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4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39205714-6499-4D8A-892A-5867F372B3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62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C3BF48FD-4E0C-4F58-99E2-BDBB01A7B5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00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13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00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287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32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2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51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24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25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800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75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61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804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7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4929C-967C-46AF-A353-FA54664A973E}" type="datetimeFigureOut">
              <a:rPr lang="en-US" smtClean="0"/>
              <a:t>19/01/2022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CFF8-767D-490B-9ABC-975CB10E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5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19/01/2022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3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5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3AA30C-B56A-4A75-9034-8835DD7BFED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859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6489F6-02F2-4D4B-8BFF-71CBB048937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4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726CA-CDCF-4BE5-80A2-D8CDCD12EE2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8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C94708C7-CEA8-45AA-B43C-34B943A72C89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914310"/>
              <a:t>21/01/2022</a:t>
            </a:fld>
            <a:endParaRPr 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endParaRPr 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10"/>
            <a:fld id="{F1B306E8-A861-4202-B164-8F42269A150E}" type="slidenum">
              <a:rPr lang="en-US" smtClean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pPr defTabSz="91431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36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2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6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6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6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8.bin"/><Relationship Id="rId25" Type="http://schemas.openxmlformats.org/officeDocument/2006/relationships/slide" Target="slide6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40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35.wmf"/><Relationship Id="rId22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48.wmf"/><Relationship Id="rId10" Type="http://schemas.openxmlformats.org/officeDocument/2006/relationships/image" Target="../media/image41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2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3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34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5.wav"/><Relationship Id="rId10" Type="http://schemas.openxmlformats.org/officeDocument/2006/relationships/image" Target="../media/image20.jpe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5.wav"/><Relationship Id="rId10" Type="http://schemas.openxmlformats.org/officeDocument/2006/relationships/image" Target="../media/image20.jpeg"/><Relationship Id="rId4" Type="http://schemas.openxmlformats.org/officeDocument/2006/relationships/audio" Target="../media/audio4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7.bin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.bin"/><Relationship Id="rId20" Type="http://schemas.openxmlformats.org/officeDocument/2006/relationships/slide" Target="slide6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6.wav"/><Relationship Id="rId11" Type="http://schemas.openxmlformats.org/officeDocument/2006/relationships/image" Target="../media/image22.wmf"/><Relationship Id="rId5" Type="http://schemas.openxmlformats.org/officeDocument/2006/relationships/audio" Target="../media/audio5.wav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26.wmf"/><Relationship Id="rId4" Type="http://schemas.openxmlformats.org/officeDocument/2006/relationships/audio" Target="../media/audio4.wav"/><Relationship Id="rId9" Type="http://schemas.openxmlformats.org/officeDocument/2006/relationships/image" Target="../media/image20.jpeg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972814C-92FE-40BB-BEE4-A78E764DC59E}"/>
              </a:ext>
            </a:extLst>
          </p:cNvPr>
          <p:cNvSpPr/>
          <p:nvPr/>
        </p:nvSpPr>
        <p:spPr>
          <a:xfrm>
            <a:off x="883763" y="1053448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6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xmlns="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67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xmlns="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xmlns="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1" y="399245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1614093" y="39333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51( sgk-128)</a:t>
            </a:r>
          </a:p>
        </p:txBody>
      </p:sp>
      <p:grpSp>
        <p:nvGrpSpPr>
          <p:cNvPr id="58" name="Group 99"/>
          <p:cNvGrpSpPr>
            <a:grpSpLocks/>
          </p:cNvGrpSpPr>
          <p:nvPr/>
        </p:nvGrpSpPr>
        <p:grpSpPr bwMode="auto">
          <a:xfrm>
            <a:off x="-76200" y="423862"/>
            <a:ext cx="3714750" cy="1905000"/>
            <a:chOff x="-48" y="672"/>
            <a:chExt cx="2340" cy="1200"/>
          </a:xfrm>
        </p:grpSpPr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2220" y="92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" y="92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-48" y="864"/>
              <a:ext cx="3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-48" y="1403"/>
              <a:ext cx="3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71" name="Line 90"/>
            <p:cNvSpPr>
              <a:spLocks noChangeShapeType="1"/>
            </p:cNvSpPr>
            <p:nvPr/>
          </p:nvSpPr>
          <p:spPr bwMode="auto">
            <a:xfrm>
              <a:off x="288" y="672"/>
              <a:ext cx="0" cy="120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92"/>
            <p:cNvSpPr>
              <a:spLocks noChangeShapeType="1"/>
            </p:cNvSpPr>
            <p:nvPr/>
          </p:nvSpPr>
          <p:spPr bwMode="auto">
            <a:xfrm>
              <a:off x="0" y="1344"/>
              <a:ext cx="1968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515074" y="74295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 = AE </a:t>
            </a:r>
            <a:endParaRPr lang="en-US" dirty="0"/>
          </a:p>
        </p:txBody>
      </p:sp>
      <p:graphicFrame>
        <p:nvGraphicFramePr>
          <p:cNvPr id="7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271931"/>
              </p:ext>
            </p:extLst>
          </p:nvPr>
        </p:nvGraphicFramePr>
        <p:xfrm>
          <a:off x="1537855" y="818599"/>
          <a:ext cx="16827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855" y="818599"/>
                        <a:ext cx="16827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56"/>
          <p:cNvGrpSpPr>
            <a:grpSpLocks/>
          </p:cNvGrpSpPr>
          <p:nvPr/>
        </p:nvGrpSpPr>
        <p:grpSpPr bwMode="auto">
          <a:xfrm>
            <a:off x="3260077" y="-3835"/>
            <a:ext cx="1981200" cy="2635524"/>
            <a:chOff x="1488" y="373"/>
            <a:chExt cx="1248" cy="1528"/>
          </a:xfrm>
        </p:grpSpPr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2063" y="373"/>
              <a:ext cx="14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>
              <a:off x="1719" y="630"/>
              <a:ext cx="926" cy="107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D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1488" y="1621"/>
              <a:ext cx="14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2591" y="1669"/>
              <a:ext cx="14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 flipV="1">
              <a:off x="1719" y="1254"/>
              <a:ext cx="726" cy="453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 flipH="1" flipV="1">
              <a:off x="1923" y="1254"/>
              <a:ext cx="726" cy="453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2474" y="1093"/>
              <a:ext cx="14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88" name="Text Box 14"/>
            <p:cNvSpPr txBox="1">
              <a:spLocks noChangeArrowheads="1"/>
            </p:cNvSpPr>
            <p:nvPr/>
          </p:nvSpPr>
          <p:spPr bwMode="auto">
            <a:xfrm>
              <a:off x="1680" y="1093"/>
              <a:ext cx="14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2112" y="1189"/>
              <a:ext cx="14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90" name="Line 16"/>
            <p:cNvSpPr>
              <a:spLocks noChangeShapeType="1"/>
            </p:cNvSpPr>
            <p:nvPr/>
          </p:nvSpPr>
          <p:spPr bwMode="auto">
            <a:xfrm>
              <a:off x="1977" y="1008"/>
              <a:ext cx="87" cy="28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 flipH="1">
              <a:off x="2304" y="1008"/>
              <a:ext cx="116" cy="28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2400" y="1440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1824" y="1555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2350" y="1555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1774" y="1459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9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37734"/>
              </p:ext>
            </p:extLst>
          </p:nvPr>
        </p:nvGraphicFramePr>
        <p:xfrm>
          <a:off x="569913" y="1123950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Equation" r:id="rId7" imgW="1066680" imgH="266400" progId="Equation.DSMT4">
                  <p:embed/>
                </p:oleObj>
              </mc:Choice>
              <mc:Fallback>
                <p:oleObj name="Equation" r:id="rId7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123950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87365" y="465137"/>
            <a:ext cx="3095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ABC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cân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tại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 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12750" y="1566870"/>
            <a:ext cx="3168650" cy="400110"/>
            <a:chOff x="412750" y="1566862"/>
            <a:chExt cx="3168650" cy="400110"/>
          </a:xfrm>
        </p:grpSpPr>
        <p:sp>
          <p:nvSpPr>
            <p:cNvPr id="98" name="Text Box 64"/>
            <p:cNvSpPr txBox="1">
              <a:spLocks noChangeArrowheads="1"/>
            </p:cNvSpPr>
            <p:nvPr/>
          </p:nvSpPr>
          <p:spPr bwMode="auto">
            <a:xfrm>
              <a:off x="412750" y="1566862"/>
              <a:ext cx="31686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a) So </a:t>
              </a:r>
              <a:r>
                <a:rPr kumimoji="0" lang="en-US" sz="20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sánh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ABD </a:t>
              </a:r>
              <a:r>
                <a:rPr kumimoji="0" lang="en-US" sz="20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và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ACE</a:t>
              </a:r>
            </a:p>
          </p:txBody>
        </p:sp>
        <p:sp>
          <p:nvSpPr>
            <p:cNvPr id="99" name="Line 75"/>
            <p:cNvSpPr>
              <a:spLocks noChangeShapeType="1"/>
            </p:cNvSpPr>
            <p:nvPr/>
          </p:nvSpPr>
          <p:spPr bwMode="auto">
            <a:xfrm flipV="1">
              <a:off x="2616200" y="1566862"/>
              <a:ext cx="217093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Line 76"/>
            <p:cNvSpPr>
              <a:spLocks noChangeShapeType="1"/>
            </p:cNvSpPr>
            <p:nvPr/>
          </p:nvSpPr>
          <p:spPr bwMode="auto">
            <a:xfrm>
              <a:off x="2833293" y="1566862"/>
              <a:ext cx="214707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78"/>
            <p:cNvSpPr>
              <a:spLocks noChangeShapeType="1"/>
            </p:cNvSpPr>
            <p:nvPr/>
          </p:nvSpPr>
          <p:spPr bwMode="auto">
            <a:xfrm flipV="1">
              <a:off x="1701800" y="1566862"/>
              <a:ext cx="217093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Line 79"/>
            <p:cNvSpPr>
              <a:spLocks noChangeShapeType="1"/>
            </p:cNvSpPr>
            <p:nvPr/>
          </p:nvSpPr>
          <p:spPr bwMode="auto">
            <a:xfrm>
              <a:off x="1918893" y="1566862"/>
              <a:ext cx="214707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Rectangle 98"/>
          <p:cNvSpPr>
            <a:spLocks noChangeArrowheads="1"/>
          </p:cNvSpPr>
          <p:nvPr/>
        </p:nvSpPr>
        <p:spPr bwMode="auto">
          <a:xfrm>
            <a:off x="412752" y="1871662"/>
            <a:ext cx="2963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b)  IBC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tam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giác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gì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5584519" y="57150"/>
            <a:ext cx="46361" cy="508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027401"/>
              </p:ext>
            </p:extLst>
          </p:nvPr>
        </p:nvGraphicFramePr>
        <p:xfrm>
          <a:off x="5990285" y="450184"/>
          <a:ext cx="25717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" name="Equation" r:id="rId9" imgW="1447560" imgH="253800" progId="Equation.DSMT4">
                  <p:embed/>
                </p:oleObj>
              </mc:Choice>
              <mc:Fallback>
                <p:oleObj name="Equation" r:id="rId9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285" y="450184"/>
                        <a:ext cx="2571750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28656"/>
              </p:ext>
            </p:extLst>
          </p:nvPr>
        </p:nvGraphicFramePr>
        <p:xfrm>
          <a:off x="6953906" y="866115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906" y="866115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793712"/>
              </p:ext>
            </p:extLst>
          </p:nvPr>
        </p:nvGraphicFramePr>
        <p:xfrm>
          <a:off x="6163334" y="1050483"/>
          <a:ext cx="18049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" name="Equation" r:id="rId13" imgW="1015920" imgH="177480" progId="Equation.DSMT4">
                  <p:embed/>
                </p:oleObj>
              </mc:Choice>
              <mc:Fallback>
                <p:oleObj name="Equation" r:id="rId13" imgW="1015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334" y="1050483"/>
                        <a:ext cx="18049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2" name="Straight Arrow Connector 131"/>
          <p:cNvCxnSpPr/>
          <p:nvPr/>
        </p:nvCxnSpPr>
        <p:spPr>
          <a:xfrm flipV="1">
            <a:off x="6326837" y="1298135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 flipV="1">
            <a:off x="7142813" y="1293373"/>
            <a:ext cx="865186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H="1" flipV="1">
            <a:off x="7142804" y="1326709"/>
            <a:ext cx="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5607692" y="1669612"/>
            <a:ext cx="1230318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6669730" y="1669612"/>
            <a:ext cx="1230318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8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88158"/>
              </p:ext>
            </p:extLst>
          </p:nvPr>
        </p:nvGraphicFramePr>
        <p:xfrm>
          <a:off x="7772400" y="1634748"/>
          <a:ext cx="1016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" name="Equation" r:id="rId15" imgW="571320" imgH="253800" progId="Equation.DSMT4">
                  <p:embed/>
                </p:oleObj>
              </mc:Choice>
              <mc:Fallback>
                <p:oleObj name="Equation" r:id="rId15" imgW="57132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634748"/>
                        <a:ext cx="1016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Rectangle 98"/>
          <p:cNvSpPr>
            <a:spLocks noChangeArrowheads="1"/>
          </p:cNvSpPr>
          <p:nvPr/>
        </p:nvSpPr>
        <p:spPr bwMode="auto">
          <a:xfrm>
            <a:off x="179276" y="2392896"/>
            <a:ext cx="983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GIẢI: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840229"/>
              </p:ext>
            </p:extLst>
          </p:nvPr>
        </p:nvGraphicFramePr>
        <p:xfrm>
          <a:off x="478776" y="2751227"/>
          <a:ext cx="2867026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" name="Equation" r:id="rId17" imgW="1612800" imgH="203040" progId="Equation.DSMT4">
                  <p:embed/>
                </p:oleObj>
              </mc:Choice>
              <mc:Fallback>
                <p:oleObj name="Equation" r:id="rId17" imgW="1612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76" y="2751227"/>
                        <a:ext cx="2867026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141"/>
          <p:cNvSpPr/>
          <p:nvPr/>
        </p:nvSpPr>
        <p:spPr>
          <a:xfrm>
            <a:off x="698024" y="3140796"/>
            <a:ext cx="2426176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AB = AC  (GT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7546" y="3558497"/>
            <a:ext cx="1904829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AD = AE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(GT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Right Brace 144"/>
          <p:cNvSpPr/>
          <p:nvPr/>
        </p:nvSpPr>
        <p:spPr>
          <a:xfrm>
            <a:off x="2459976" y="3272773"/>
            <a:ext cx="228600" cy="990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14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470655"/>
              </p:ext>
            </p:extLst>
          </p:nvPr>
        </p:nvGraphicFramePr>
        <p:xfrm>
          <a:off x="2764479" y="3550330"/>
          <a:ext cx="2843212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" name="Equation" r:id="rId19" imgW="1600200" imgH="203040" progId="Equation.DSMT4">
                  <p:embed/>
                </p:oleObj>
              </mc:Choice>
              <mc:Fallback>
                <p:oleObj name="Equation" r:id="rId19" imgW="1600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479" y="3550330"/>
                        <a:ext cx="2843212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033647"/>
              </p:ext>
            </p:extLst>
          </p:nvPr>
        </p:nvGraphicFramePr>
        <p:xfrm>
          <a:off x="364478" y="4348356"/>
          <a:ext cx="4038601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" name="Equation" r:id="rId21" imgW="2273040" imgH="266400" progId="Equation.DSMT4">
                  <p:embed/>
                </p:oleObj>
              </mc:Choice>
              <mc:Fallback>
                <p:oleObj name="Equation" r:id="rId21" imgW="22730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78" y="4348356"/>
                        <a:ext cx="4038601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298915"/>
              </p:ext>
            </p:extLst>
          </p:nvPr>
        </p:nvGraphicFramePr>
        <p:xfrm>
          <a:off x="794346" y="3958600"/>
          <a:ext cx="10160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" name="Equation" r:id="rId23" imgW="571320" imgH="253800" progId="Equation.DSMT4">
                  <p:embed/>
                </p:oleObj>
              </mc:Choice>
              <mc:Fallback>
                <p:oleObj name="Equation" r:id="rId23" imgW="571320" imgH="253800" progId="Equation.DSMT4">
                  <p:embed/>
                  <p:pic>
                    <p:nvPicPr>
                      <p:cNvPr id="0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346" y="3958600"/>
                        <a:ext cx="10160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Hexagon 53">
            <a:hlinkClick r:id="rId25" action="ppaction://hlinksldjump"/>
          </p:cNvPr>
          <p:cNvSpPr/>
          <p:nvPr/>
        </p:nvSpPr>
        <p:spPr>
          <a:xfrm>
            <a:off x="0" y="13608"/>
            <a:ext cx="1648160" cy="3513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prstClr val="white"/>
                </a:solidFill>
                <a:latin typeface="Times New Roman"/>
              </a:rPr>
              <a:t>BÀI TẬP</a:t>
            </a:r>
            <a:endParaRPr lang="vi-VN" sz="2000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19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8" grpId="0"/>
      <p:bldP spid="97" grpId="0"/>
      <p:bldP spid="104" grpId="0"/>
      <p:bldP spid="135" grpId="0"/>
      <p:bldP spid="136" grpId="0"/>
      <p:bldP spid="140" grpId="0"/>
      <p:bldP spid="142" grpId="0"/>
      <p:bldP spid="143" grpId="0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28600" y="57150"/>
            <a:ext cx="2438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51( sgk-128)</a:t>
            </a:r>
          </a:p>
        </p:txBody>
      </p:sp>
      <p:grpSp>
        <p:nvGrpSpPr>
          <p:cNvPr id="58" name="Group 99"/>
          <p:cNvGrpSpPr>
            <a:grpSpLocks/>
          </p:cNvGrpSpPr>
          <p:nvPr/>
        </p:nvGrpSpPr>
        <p:grpSpPr bwMode="auto">
          <a:xfrm>
            <a:off x="-76200" y="423862"/>
            <a:ext cx="3714750" cy="1905000"/>
            <a:chOff x="-48" y="672"/>
            <a:chExt cx="2340" cy="1200"/>
          </a:xfrm>
        </p:grpSpPr>
        <p:graphicFrame>
          <p:nvGraphicFramePr>
            <p:cNvPr id="59" name="Object 5"/>
            <p:cNvGraphicFramePr>
              <a:graphicFrameLocks noChangeAspect="1"/>
            </p:cNvGraphicFramePr>
            <p:nvPr/>
          </p:nvGraphicFramePr>
          <p:xfrm>
            <a:off x="2220" y="920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71" name="Equation" r:id="rId3" imgW="114120" imgH="215640" progId="Equation.3">
                    <p:embed/>
                  </p:oleObj>
                </mc:Choice>
                <mc:Fallback>
                  <p:oleObj name="Equation" r:id="rId3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0" y="920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-48" y="864"/>
              <a:ext cx="3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GT</a:t>
              </a:r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-48" y="1403"/>
              <a:ext cx="36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KL</a:t>
              </a:r>
            </a:p>
          </p:txBody>
        </p:sp>
        <p:sp>
          <p:nvSpPr>
            <p:cNvPr id="71" name="Line 90"/>
            <p:cNvSpPr>
              <a:spLocks noChangeShapeType="1"/>
            </p:cNvSpPr>
            <p:nvPr/>
          </p:nvSpPr>
          <p:spPr bwMode="auto">
            <a:xfrm>
              <a:off x="288" y="672"/>
              <a:ext cx="0" cy="120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92"/>
            <p:cNvSpPr>
              <a:spLocks noChangeShapeType="1"/>
            </p:cNvSpPr>
            <p:nvPr/>
          </p:nvSpPr>
          <p:spPr bwMode="auto">
            <a:xfrm>
              <a:off x="0" y="1344"/>
              <a:ext cx="1968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515074" y="742950"/>
            <a:ext cx="1128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AD = AE </a:t>
            </a:r>
            <a:endParaRPr lang="en-US" dirty="0"/>
          </a:p>
        </p:txBody>
      </p:sp>
      <p:graphicFrame>
        <p:nvGraphicFramePr>
          <p:cNvPr id="7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66529"/>
              </p:ext>
            </p:extLst>
          </p:nvPr>
        </p:nvGraphicFramePr>
        <p:xfrm>
          <a:off x="1537855" y="818599"/>
          <a:ext cx="16827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2" name="Equation" r:id="rId5" imgW="1307880" imgH="228600" progId="Equation.DSMT4">
                  <p:embed/>
                </p:oleObj>
              </mc:Choice>
              <mc:Fallback>
                <p:oleObj name="Equation" r:id="rId5" imgW="1307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855" y="818599"/>
                        <a:ext cx="168275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oup 56"/>
          <p:cNvGrpSpPr>
            <a:grpSpLocks/>
          </p:cNvGrpSpPr>
          <p:nvPr/>
        </p:nvGrpSpPr>
        <p:grpSpPr bwMode="auto">
          <a:xfrm>
            <a:off x="3260077" y="-3835"/>
            <a:ext cx="1981200" cy="2635524"/>
            <a:chOff x="1488" y="373"/>
            <a:chExt cx="1248" cy="1528"/>
          </a:xfrm>
        </p:grpSpPr>
        <p:sp>
          <p:nvSpPr>
            <p:cNvPr id="81" name="Text Box 8"/>
            <p:cNvSpPr txBox="1">
              <a:spLocks noChangeArrowheads="1"/>
            </p:cNvSpPr>
            <p:nvPr/>
          </p:nvSpPr>
          <p:spPr bwMode="auto">
            <a:xfrm>
              <a:off x="2063" y="373"/>
              <a:ext cx="14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2" name="AutoShape 7"/>
            <p:cNvSpPr>
              <a:spLocks noChangeArrowheads="1"/>
            </p:cNvSpPr>
            <p:nvPr/>
          </p:nvSpPr>
          <p:spPr bwMode="auto">
            <a:xfrm>
              <a:off x="1719" y="630"/>
              <a:ext cx="926" cy="107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D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Text Box 9"/>
            <p:cNvSpPr txBox="1">
              <a:spLocks noChangeArrowheads="1"/>
            </p:cNvSpPr>
            <p:nvPr/>
          </p:nvSpPr>
          <p:spPr bwMode="auto">
            <a:xfrm>
              <a:off x="1488" y="1621"/>
              <a:ext cx="14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4" name="Text Box 10"/>
            <p:cNvSpPr txBox="1">
              <a:spLocks noChangeArrowheads="1"/>
            </p:cNvSpPr>
            <p:nvPr/>
          </p:nvSpPr>
          <p:spPr bwMode="auto">
            <a:xfrm>
              <a:off x="2591" y="1669"/>
              <a:ext cx="145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85" name="Line 11"/>
            <p:cNvSpPr>
              <a:spLocks noChangeShapeType="1"/>
            </p:cNvSpPr>
            <p:nvPr/>
          </p:nvSpPr>
          <p:spPr bwMode="auto">
            <a:xfrm flipV="1">
              <a:off x="1719" y="1254"/>
              <a:ext cx="726" cy="453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Line 12"/>
            <p:cNvSpPr>
              <a:spLocks noChangeShapeType="1"/>
            </p:cNvSpPr>
            <p:nvPr/>
          </p:nvSpPr>
          <p:spPr bwMode="auto">
            <a:xfrm flipH="1" flipV="1">
              <a:off x="1923" y="1254"/>
              <a:ext cx="726" cy="453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 Box 13"/>
            <p:cNvSpPr txBox="1">
              <a:spLocks noChangeArrowheads="1"/>
            </p:cNvSpPr>
            <p:nvPr/>
          </p:nvSpPr>
          <p:spPr bwMode="auto">
            <a:xfrm>
              <a:off x="2474" y="1093"/>
              <a:ext cx="14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88" name="Text Box 14"/>
            <p:cNvSpPr txBox="1">
              <a:spLocks noChangeArrowheads="1"/>
            </p:cNvSpPr>
            <p:nvPr/>
          </p:nvSpPr>
          <p:spPr bwMode="auto">
            <a:xfrm>
              <a:off x="1680" y="1093"/>
              <a:ext cx="14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9" name="Text Box 15"/>
            <p:cNvSpPr txBox="1">
              <a:spLocks noChangeArrowheads="1"/>
            </p:cNvSpPr>
            <p:nvPr/>
          </p:nvSpPr>
          <p:spPr bwMode="auto">
            <a:xfrm>
              <a:off x="2112" y="1189"/>
              <a:ext cx="14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90" name="Line 16"/>
            <p:cNvSpPr>
              <a:spLocks noChangeShapeType="1"/>
            </p:cNvSpPr>
            <p:nvPr/>
          </p:nvSpPr>
          <p:spPr bwMode="auto">
            <a:xfrm>
              <a:off x="1977" y="1008"/>
              <a:ext cx="87" cy="28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 flipH="1">
              <a:off x="2304" y="1008"/>
              <a:ext cx="116" cy="28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Text Box 18"/>
            <p:cNvSpPr txBox="1">
              <a:spLocks noChangeArrowheads="1"/>
            </p:cNvSpPr>
            <p:nvPr/>
          </p:nvSpPr>
          <p:spPr bwMode="auto">
            <a:xfrm>
              <a:off x="2400" y="1440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3" name="Text Box 19"/>
            <p:cNvSpPr txBox="1">
              <a:spLocks noChangeArrowheads="1"/>
            </p:cNvSpPr>
            <p:nvPr/>
          </p:nvSpPr>
          <p:spPr bwMode="auto">
            <a:xfrm>
              <a:off x="1824" y="1555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2350" y="1555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95" name="Text Box 21"/>
            <p:cNvSpPr txBox="1">
              <a:spLocks noChangeArrowheads="1"/>
            </p:cNvSpPr>
            <p:nvPr/>
          </p:nvSpPr>
          <p:spPr bwMode="auto">
            <a:xfrm>
              <a:off x="1774" y="1459"/>
              <a:ext cx="146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smtClean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Times New Roman" pitchFamily="18" charset="0"/>
                </a:rPr>
                <a:t>2</a:t>
              </a:r>
            </a:p>
          </p:txBody>
        </p:sp>
      </p:grpSp>
      <p:graphicFrame>
        <p:nvGraphicFramePr>
          <p:cNvPr id="9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26518"/>
              </p:ext>
            </p:extLst>
          </p:nvPr>
        </p:nvGraphicFramePr>
        <p:xfrm>
          <a:off x="569913" y="1123950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" name="Equation" r:id="rId7" imgW="1066680" imgH="266400" progId="Equation.DSMT4">
                  <p:embed/>
                </p:oleObj>
              </mc:Choice>
              <mc:Fallback>
                <p:oleObj name="Equation" r:id="rId7" imgW="10666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123950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87365" y="465137"/>
            <a:ext cx="3095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 ABC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cân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tại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A 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12750" y="1566870"/>
            <a:ext cx="3168650" cy="400110"/>
            <a:chOff x="412750" y="1566862"/>
            <a:chExt cx="3168650" cy="400110"/>
          </a:xfrm>
        </p:grpSpPr>
        <p:sp>
          <p:nvSpPr>
            <p:cNvPr id="98" name="Text Box 64"/>
            <p:cNvSpPr txBox="1">
              <a:spLocks noChangeArrowheads="1"/>
            </p:cNvSpPr>
            <p:nvPr/>
          </p:nvSpPr>
          <p:spPr bwMode="auto">
            <a:xfrm>
              <a:off x="412750" y="1566862"/>
              <a:ext cx="316865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a) So </a:t>
              </a:r>
              <a:r>
                <a:rPr kumimoji="0" lang="en-US" sz="20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sánh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ABD </a:t>
              </a:r>
              <a:r>
                <a:rPr kumimoji="0" lang="en-US" sz="200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và</a:t>
              </a:r>
              <a:r>
                <a:rPr kumimoji="0" lang="en-US" sz="2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D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ACE</a:t>
              </a:r>
            </a:p>
          </p:txBody>
        </p:sp>
        <p:sp>
          <p:nvSpPr>
            <p:cNvPr id="99" name="Line 75"/>
            <p:cNvSpPr>
              <a:spLocks noChangeShapeType="1"/>
            </p:cNvSpPr>
            <p:nvPr/>
          </p:nvSpPr>
          <p:spPr bwMode="auto">
            <a:xfrm flipV="1">
              <a:off x="2616200" y="1566862"/>
              <a:ext cx="217093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Line 76"/>
            <p:cNvSpPr>
              <a:spLocks noChangeShapeType="1"/>
            </p:cNvSpPr>
            <p:nvPr/>
          </p:nvSpPr>
          <p:spPr bwMode="auto">
            <a:xfrm>
              <a:off x="2833293" y="1566862"/>
              <a:ext cx="214707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78"/>
            <p:cNvSpPr>
              <a:spLocks noChangeShapeType="1"/>
            </p:cNvSpPr>
            <p:nvPr/>
          </p:nvSpPr>
          <p:spPr bwMode="auto">
            <a:xfrm flipV="1">
              <a:off x="1701800" y="1566862"/>
              <a:ext cx="217093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Line 79"/>
            <p:cNvSpPr>
              <a:spLocks noChangeShapeType="1"/>
            </p:cNvSpPr>
            <p:nvPr/>
          </p:nvSpPr>
          <p:spPr bwMode="auto">
            <a:xfrm>
              <a:off x="1918893" y="1566862"/>
              <a:ext cx="214707" cy="71438"/>
            </a:xfrm>
            <a:prstGeom prst="line">
              <a:avLst/>
            </a:prstGeom>
            <a:noFill/>
            <a:ln w="952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Rectangle 98"/>
          <p:cNvSpPr>
            <a:spLocks noChangeArrowheads="1"/>
          </p:cNvSpPr>
          <p:nvPr/>
        </p:nvSpPr>
        <p:spPr bwMode="auto">
          <a:xfrm>
            <a:off x="412752" y="1871662"/>
            <a:ext cx="2963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b)  IBC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là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tam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giác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gì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D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5334008" y="49776"/>
            <a:ext cx="46361" cy="5093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98"/>
          <p:cNvSpPr>
            <a:spLocks noChangeArrowheads="1"/>
          </p:cNvSpPr>
          <p:nvPr/>
        </p:nvSpPr>
        <p:spPr bwMode="auto">
          <a:xfrm>
            <a:off x="179276" y="2392896"/>
            <a:ext cx="9839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GIẢI: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02530"/>
              </p:ext>
            </p:extLst>
          </p:nvPr>
        </p:nvGraphicFramePr>
        <p:xfrm>
          <a:off x="6517815" y="942873"/>
          <a:ext cx="8572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"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7815" y="942873"/>
                        <a:ext cx="8572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98"/>
          <p:cNvSpPr>
            <a:spLocks noChangeArrowheads="1"/>
          </p:cNvSpPr>
          <p:nvPr/>
        </p:nvSpPr>
        <p:spPr bwMode="auto">
          <a:xfrm>
            <a:off x="5378959" y="2873146"/>
            <a:ext cx="1696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vi-VN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kumimoji="0" lang="vi-VN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vi-VN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cân</a:t>
            </a:r>
            <a:r>
              <a:rPr kumimoji="0" lang="vi-VN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tại A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863682"/>
              </p:ext>
            </p:extLst>
          </p:nvPr>
        </p:nvGraphicFramePr>
        <p:xfrm>
          <a:off x="6822415" y="733053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415" y="733053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>
          <a:xfrm flipV="1">
            <a:off x="6184500" y="1966913"/>
            <a:ext cx="739775" cy="371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6924273" y="2014135"/>
            <a:ext cx="1094009" cy="324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996824"/>
              </p:ext>
            </p:extLst>
          </p:nvPr>
        </p:nvGraphicFramePr>
        <p:xfrm>
          <a:off x="5655355" y="2346448"/>
          <a:ext cx="1193905" cy="322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6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355" y="2346448"/>
                        <a:ext cx="1193905" cy="322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565756"/>
              </p:ext>
            </p:extLst>
          </p:nvPr>
        </p:nvGraphicFramePr>
        <p:xfrm>
          <a:off x="6822415" y="1329944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415" y="1329944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6137409" y="392874"/>
            <a:ext cx="21256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kumimoji="0" lang="vi-VN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vi-VN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cân</a:t>
            </a:r>
            <a:r>
              <a:rPr kumimoji="0" lang="vi-VN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tại I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921328"/>
              </p:ext>
            </p:extLst>
          </p:nvPr>
        </p:nvGraphicFramePr>
        <p:xfrm>
          <a:off x="6089374" y="2625214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8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374" y="2625214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204073"/>
              </p:ext>
            </p:extLst>
          </p:nvPr>
        </p:nvGraphicFramePr>
        <p:xfrm>
          <a:off x="7556508" y="2297115"/>
          <a:ext cx="925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"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8" y="2297115"/>
                        <a:ext cx="925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22692"/>
              </p:ext>
            </p:extLst>
          </p:nvPr>
        </p:nvGraphicFramePr>
        <p:xfrm>
          <a:off x="6015038" y="1573217"/>
          <a:ext cx="20685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0" name="Equation" r:id="rId19" imgW="1409400" imgH="266400" progId="Equation.DSMT4">
                  <p:embed/>
                </p:oleObj>
              </mc:Choice>
              <mc:Fallback>
                <p:oleObj name="Equation" r:id="rId19" imgW="1409400" imgH="2664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1573217"/>
                        <a:ext cx="2068512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" name="Rectangle 98"/>
          <p:cNvSpPr>
            <a:spLocks noChangeArrowheads="1"/>
          </p:cNvSpPr>
          <p:nvPr/>
        </p:nvSpPr>
        <p:spPr bwMode="auto">
          <a:xfrm>
            <a:off x="321808" y="2776133"/>
            <a:ext cx="2905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 có:</a:t>
            </a:r>
            <a:r>
              <a:rPr kumimoji="0" lang="vi-VN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vi-VN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kumimoji="0" lang="vi-VN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vi-VN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cân</a:t>
            </a:r>
            <a:r>
              <a:rPr kumimoji="0" lang="vi-VN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tại A (GT) 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545141"/>
              </p:ext>
            </p:extLst>
          </p:nvPr>
        </p:nvGraphicFramePr>
        <p:xfrm>
          <a:off x="368718" y="3085127"/>
          <a:ext cx="1620520" cy="35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1" name="Equation" r:id="rId21" imgW="1002960" imgH="228600" progId="Equation.DSMT4">
                  <p:embed/>
                </p:oleObj>
              </mc:Choice>
              <mc:Fallback>
                <p:oleObj name="Equation" r:id="rId21" imgW="1002960" imgH="228600" progId="Equation.DSMT4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18" y="3085127"/>
                        <a:ext cx="1620520" cy="354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98"/>
          <p:cNvSpPr>
            <a:spLocks noChangeArrowheads="1"/>
          </p:cNvSpPr>
          <p:nvPr/>
        </p:nvSpPr>
        <p:spPr bwMode="auto">
          <a:xfrm>
            <a:off x="1888676" y="3105150"/>
            <a:ext cx="13879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(2góc ở đáy)</a:t>
            </a:r>
            <a:endParaRPr lang="en-US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547353"/>
              </p:ext>
            </p:extLst>
          </p:nvPr>
        </p:nvGraphicFramePr>
        <p:xfrm>
          <a:off x="364671" y="3408363"/>
          <a:ext cx="2032001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" name="Equation" r:id="rId23" imgW="1143000" imgH="266400" progId="Equation.DSMT4">
                  <p:embed/>
                </p:oleObj>
              </mc:Choice>
              <mc:Fallback>
                <p:oleObj name="Equation" r:id="rId23" imgW="1143000" imgH="266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71" y="3408363"/>
                        <a:ext cx="2032001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ight Brace 116"/>
          <p:cNvSpPr/>
          <p:nvPr/>
        </p:nvSpPr>
        <p:spPr>
          <a:xfrm>
            <a:off x="3154361" y="3145469"/>
            <a:ext cx="87086" cy="52194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280090"/>
              </p:ext>
            </p:extLst>
          </p:nvPr>
        </p:nvGraphicFramePr>
        <p:xfrm>
          <a:off x="275613" y="3790950"/>
          <a:ext cx="2603658" cy="415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3" name="Equation" r:id="rId25" imgW="1612800" imgH="266400" progId="Equation.DSMT4">
                  <p:embed/>
                </p:oleObj>
              </mc:Choice>
              <mc:Fallback>
                <p:oleObj name="Equation" r:id="rId25" imgW="1612800" imgH="26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13" y="3790950"/>
                        <a:ext cx="2603658" cy="415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42359"/>
              </p:ext>
            </p:extLst>
          </p:nvPr>
        </p:nvGraphicFramePr>
        <p:xfrm>
          <a:off x="296958" y="4171950"/>
          <a:ext cx="11731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" name="Equation" r:id="rId27" imgW="660240" imgH="228600" progId="Equation.DSMT4">
                  <p:embed/>
                </p:oleObj>
              </mc:Choice>
              <mc:Fallback>
                <p:oleObj name="Equation" r:id="rId27" imgW="66024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958" y="4171950"/>
                        <a:ext cx="11731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98"/>
          <p:cNvSpPr>
            <a:spLocks noChangeArrowheads="1"/>
          </p:cNvSpPr>
          <p:nvPr/>
        </p:nvSpPr>
        <p:spPr bwMode="auto">
          <a:xfrm>
            <a:off x="132702" y="4629150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vi-VN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lang="vi-VN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cân tại I (có 2 góc bằng nhau)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89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5" grpId="0"/>
      <p:bldP spid="115" grpId="0"/>
      <p:bldP spid="116" grpId="0"/>
      <p:bldP spid="117" grpId="0" animBg="1"/>
      <p:bldP spid="1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/>
        </p:nvSpPr>
        <p:spPr bwMode="auto">
          <a:xfrm>
            <a:off x="-19786" y="313503"/>
            <a:ext cx="41187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dirty="0" err="1">
                <a:solidFill>
                  <a:srgbClr val="0000D6"/>
                </a:solidFill>
              </a:rPr>
              <a:t>Nếu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nối</a:t>
            </a:r>
            <a:r>
              <a:rPr lang="en-US" sz="1800" b="1" dirty="0">
                <a:solidFill>
                  <a:srgbClr val="0000D6"/>
                </a:solidFill>
              </a:rPr>
              <a:t> E </a:t>
            </a:r>
            <a:r>
              <a:rPr lang="en-US" sz="1800" b="1" dirty="0" err="1">
                <a:solidFill>
                  <a:srgbClr val="0000D6"/>
                </a:solidFill>
              </a:rPr>
              <a:t>với</a:t>
            </a:r>
            <a:r>
              <a:rPr lang="en-US" sz="1800" b="1" dirty="0">
                <a:solidFill>
                  <a:srgbClr val="0000D6"/>
                </a:solidFill>
              </a:rPr>
              <a:t> D. </a:t>
            </a:r>
            <a:r>
              <a:rPr lang="en-US" sz="1800" b="1" dirty="0" err="1">
                <a:solidFill>
                  <a:srgbClr val="0000D6"/>
                </a:solidFill>
              </a:rPr>
              <a:t>Em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có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thể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đặt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thêm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những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câu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hỏi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nào</a:t>
            </a:r>
            <a:r>
              <a:rPr lang="en-US" sz="1800" b="1" dirty="0">
                <a:solidFill>
                  <a:srgbClr val="0000D6"/>
                </a:solidFill>
              </a:rPr>
              <a:t>? </a:t>
            </a:r>
            <a:r>
              <a:rPr lang="en-US" sz="1800" b="1" dirty="0" err="1">
                <a:solidFill>
                  <a:srgbClr val="0000D6"/>
                </a:solidFill>
              </a:rPr>
              <a:t>Hãy</a:t>
            </a:r>
            <a:r>
              <a:rPr lang="en-US" sz="1800" b="1" dirty="0">
                <a:solidFill>
                  <a:srgbClr val="0000D6"/>
                </a:solidFill>
              </a:rPr>
              <a:t> </a:t>
            </a:r>
            <a:r>
              <a:rPr lang="en-US" sz="1800" b="1" dirty="0" err="1">
                <a:solidFill>
                  <a:srgbClr val="0000D6"/>
                </a:solidFill>
              </a:rPr>
              <a:t>chứng</a:t>
            </a:r>
            <a:r>
              <a:rPr lang="en-US" sz="1800" b="1" dirty="0">
                <a:solidFill>
                  <a:srgbClr val="0000D6"/>
                </a:solidFill>
              </a:rPr>
              <a:t> minh?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27709" y="-14648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sng" dirty="0" err="1">
                <a:solidFill>
                  <a:srgbClr val="0000D6"/>
                </a:solidFill>
              </a:rPr>
              <a:t>Khai</a:t>
            </a:r>
            <a:r>
              <a:rPr lang="en-US" sz="1800" b="1" u="sng" dirty="0">
                <a:solidFill>
                  <a:srgbClr val="0000D6"/>
                </a:solidFill>
              </a:rPr>
              <a:t> </a:t>
            </a:r>
            <a:r>
              <a:rPr lang="en-US" sz="1800" b="1" u="sng" dirty="0" err="1">
                <a:solidFill>
                  <a:srgbClr val="0000D6"/>
                </a:solidFill>
              </a:rPr>
              <a:t>thác</a:t>
            </a:r>
            <a:r>
              <a:rPr lang="en-US" sz="1800" b="1" u="sng" dirty="0">
                <a:solidFill>
                  <a:srgbClr val="0000D6"/>
                </a:solidFill>
              </a:rPr>
              <a:t> </a:t>
            </a:r>
            <a:r>
              <a:rPr lang="en-US" sz="1800" b="1" u="sng" dirty="0" err="1">
                <a:solidFill>
                  <a:srgbClr val="0000D6"/>
                </a:solidFill>
              </a:rPr>
              <a:t>bài</a:t>
            </a:r>
            <a:r>
              <a:rPr lang="en-US" sz="1800" b="1" u="sng" dirty="0">
                <a:solidFill>
                  <a:srgbClr val="0000D6"/>
                </a:solidFill>
              </a:rPr>
              <a:t> </a:t>
            </a:r>
            <a:r>
              <a:rPr lang="en-US" sz="1800" b="1" u="sng" dirty="0" err="1">
                <a:solidFill>
                  <a:srgbClr val="0000D6"/>
                </a:solidFill>
              </a:rPr>
              <a:t>toán</a:t>
            </a:r>
            <a:r>
              <a:rPr lang="en-US" sz="1800" b="1" u="sng" dirty="0">
                <a:solidFill>
                  <a:srgbClr val="0000D6"/>
                </a:solidFill>
              </a:rPr>
              <a:t>: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60366" y="913014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</a:rPr>
              <a:t>c) </a:t>
            </a:r>
            <a:r>
              <a:rPr lang="en-US" b="1" dirty="0" err="1">
                <a:solidFill>
                  <a:srgbClr val="0000D6"/>
                </a:solidFill>
              </a:rPr>
              <a:t>Chứng</a:t>
            </a:r>
            <a:r>
              <a:rPr lang="en-US" b="1" dirty="0">
                <a:solidFill>
                  <a:srgbClr val="0000D6"/>
                </a:solidFill>
              </a:rPr>
              <a:t> minh:</a:t>
            </a:r>
            <a:r>
              <a:rPr lang="en-US" dirty="0">
                <a:solidFill>
                  <a:srgbClr val="0000D6"/>
                </a:solidFill>
              </a:rPr>
              <a:t> </a:t>
            </a:r>
            <a:r>
              <a:rPr lang="en-US" b="1" dirty="0">
                <a:solidFill>
                  <a:srgbClr val="0000D6"/>
                </a:solidFill>
                <a:sym typeface="Symbol" pitchFamily="18" charset="2"/>
              </a:rPr>
              <a:t> EIB =  DIC</a:t>
            </a:r>
            <a:r>
              <a:rPr lang="en-US" dirty="0">
                <a:solidFill>
                  <a:srgbClr val="0000D6"/>
                </a:solidFill>
              </a:rPr>
              <a:t> 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10886" y="1249565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</a:rPr>
              <a:t>d) </a:t>
            </a:r>
            <a:r>
              <a:rPr lang="en-US" b="1" dirty="0" err="1">
                <a:solidFill>
                  <a:srgbClr val="0000D6"/>
                </a:solidFill>
              </a:rPr>
              <a:t>Chứng</a:t>
            </a:r>
            <a:r>
              <a:rPr lang="en-US" b="1" dirty="0">
                <a:solidFill>
                  <a:srgbClr val="0000D6"/>
                </a:solidFill>
              </a:rPr>
              <a:t> minh:</a:t>
            </a:r>
            <a:r>
              <a:rPr lang="en-US" dirty="0">
                <a:solidFill>
                  <a:srgbClr val="0000D6"/>
                </a:solidFill>
              </a:rPr>
              <a:t> </a:t>
            </a:r>
            <a:r>
              <a:rPr lang="en-US" b="1" dirty="0">
                <a:solidFill>
                  <a:srgbClr val="0000D6"/>
                </a:solidFill>
                <a:sym typeface="Symbol" pitchFamily="18" charset="2"/>
              </a:rPr>
              <a:t> AED </a:t>
            </a:r>
            <a:r>
              <a:rPr lang="en-US" b="1" dirty="0" err="1">
                <a:solidFill>
                  <a:srgbClr val="0000D6"/>
                </a:solidFill>
                <a:sym typeface="Symbol" pitchFamily="18" charset="2"/>
              </a:rPr>
              <a:t>cân</a:t>
            </a:r>
            <a:r>
              <a:rPr lang="en-US" dirty="0">
                <a:solidFill>
                  <a:srgbClr val="0000D6"/>
                </a:solidFill>
              </a:rPr>
              <a:t> ; </a:t>
            </a:r>
            <a:endParaRPr lang="en-US" b="1" dirty="0">
              <a:solidFill>
                <a:srgbClr val="0000D6"/>
              </a:solidFill>
              <a:sym typeface="Symbol" pitchFamily="18" charset="2"/>
            </a:endParaRPr>
          </a:p>
        </p:txBody>
      </p:sp>
      <p:sp>
        <p:nvSpPr>
          <p:cNvPr id="8" name="Text Box 164"/>
          <p:cNvSpPr txBox="1">
            <a:spLocks noChangeArrowheads="1"/>
          </p:cNvSpPr>
          <p:nvPr/>
        </p:nvSpPr>
        <p:spPr bwMode="auto">
          <a:xfrm>
            <a:off x="3505200" y="1284857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</a:rPr>
              <a:t>; ED // BC</a:t>
            </a:r>
          </a:p>
        </p:txBody>
      </p:sp>
      <p:sp>
        <p:nvSpPr>
          <p:cNvPr id="9" name="Rectangle 184"/>
          <p:cNvSpPr>
            <a:spLocks noChangeArrowheads="1"/>
          </p:cNvSpPr>
          <p:nvPr/>
        </p:nvSpPr>
        <p:spPr bwMode="auto">
          <a:xfrm>
            <a:off x="2618510" y="1276350"/>
            <a:ext cx="1082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  <a:sym typeface="Symbol" pitchFamily="18" charset="2"/>
              </a:rPr>
              <a:t> IED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D6"/>
                </a:solidFill>
                <a:sym typeface="Symbol" pitchFamily="18" charset="2"/>
              </a:rPr>
              <a:t>cân</a:t>
            </a:r>
            <a:endParaRPr lang="en-US" b="1" dirty="0">
              <a:solidFill>
                <a:srgbClr val="0000D6"/>
              </a:solidFill>
              <a:sym typeface="Symbol" pitchFamily="18" charset="2"/>
            </a:endParaRPr>
          </a:p>
        </p:txBody>
      </p:sp>
      <p:sp>
        <p:nvSpPr>
          <p:cNvPr id="64" name="Line 227"/>
          <p:cNvSpPr>
            <a:spLocks noChangeShapeType="1"/>
          </p:cNvSpPr>
          <p:nvPr/>
        </p:nvSpPr>
        <p:spPr bwMode="auto">
          <a:xfrm>
            <a:off x="7053261" y="1119516"/>
            <a:ext cx="838200" cy="0"/>
          </a:xfrm>
          <a:prstGeom prst="line">
            <a:avLst/>
          </a:prstGeom>
          <a:noFill/>
          <a:ln w="28575">
            <a:solidFill>
              <a:srgbClr val="0000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5410208" y="16166"/>
            <a:ext cx="23181" cy="5093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134482"/>
              </p:ext>
            </p:extLst>
          </p:nvPr>
        </p:nvGraphicFramePr>
        <p:xfrm>
          <a:off x="6749263" y="2190754"/>
          <a:ext cx="1306512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" name="Equation" r:id="rId3" imgW="888840" imgH="177480" progId="Equation.DSMT4">
                  <p:embed/>
                </p:oleObj>
              </mc:Choice>
              <mc:Fallback>
                <p:oleObj name="Equation" r:id="rId3" imgW="8888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263" y="2190754"/>
                        <a:ext cx="1306512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/>
          <p:cNvCxnSpPr/>
          <p:nvPr/>
        </p:nvCxnSpPr>
        <p:spPr>
          <a:xfrm flipV="1">
            <a:off x="6662752" y="2485466"/>
            <a:ext cx="739775" cy="307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7478721" y="2474507"/>
            <a:ext cx="865186" cy="247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7478712" y="2509910"/>
            <a:ext cx="4" cy="267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8142282" y="2800350"/>
            <a:ext cx="1230318" cy="369326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IB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IC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813551"/>
              </p:ext>
            </p:extLst>
          </p:nvPr>
        </p:nvGraphicFramePr>
        <p:xfrm>
          <a:off x="7234700" y="2800351"/>
          <a:ext cx="5969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3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700" y="2800351"/>
                        <a:ext cx="5969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" name="Group 91"/>
          <p:cNvGrpSpPr/>
          <p:nvPr/>
        </p:nvGrpSpPr>
        <p:grpSpPr>
          <a:xfrm>
            <a:off x="6362707" y="-118903"/>
            <a:ext cx="2095501" cy="2294011"/>
            <a:chOff x="6362707" y="-118903"/>
            <a:chExt cx="2095501" cy="2294011"/>
          </a:xfrm>
        </p:grpSpPr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6362707" y="-118903"/>
              <a:ext cx="2095501" cy="2294011"/>
              <a:chOff x="1488" y="536"/>
              <a:chExt cx="1320" cy="1330"/>
            </a:xfrm>
          </p:grpSpPr>
          <p:sp>
            <p:nvSpPr>
              <p:cNvPr id="11" name="Text Box 8"/>
              <p:cNvSpPr txBox="1">
                <a:spLocks noChangeArrowheads="1"/>
              </p:cNvSpPr>
              <p:nvPr/>
            </p:nvSpPr>
            <p:spPr bwMode="auto">
              <a:xfrm>
                <a:off x="1951" y="536"/>
                <a:ext cx="14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1719" y="630"/>
                <a:ext cx="926" cy="10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0000D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1488" y="1621"/>
                <a:ext cx="14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2663" y="1634"/>
                <a:ext cx="14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V="1">
                <a:off x="1719" y="1254"/>
                <a:ext cx="726" cy="453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 flipV="1">
                <a:off x="1923" y="1254"/>
                <a:ext cx="726" cy="453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2474" y="1093"/>
                <a:ext cx="14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1680" y="1093"/>
                <a:ext cx="14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2112" y="1227"/>
                <a:ext cx="14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1977" y="1008"/>
                <a:ext cx="87" cy="28"/>
              </a:xfrm>
              <a:prstGeom prst="line">
                <a:avLst/>
              </a:prstGeom>
              <a:noFill/>
              <a:ln w="28575">
                <a:solidFill>
                  <a:srgbClr val="0000D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 flipH="1">
                <a:off x="2304" y="1008"/>
                <a:ext cx="116" cy="28"/>
              </a:xfrm>
              <a:prstGeom prst="line">
                <a:avLst/>
              </a:prstGeom>
              <a:noFill/>
              <a:ln w="28575">
                <a:solidFill>
                  <a:srgbClr val="0000D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/>
            </p:nvSpPr>
            <p:spPr bwMode="auto">
              <a:xfrm>
                <a:off x="2400" y="1440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1824" y="1573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2350" y="1555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/>
            </p:nvSpPr>
            <p:spPr bwMode="auto">
              <a:xfrm>
                <a:off x="1774" y="1459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192285" y="1263364"/>
              <a:ext cx="581710" cy="289016"/>
              <a:chOff x="7192285" y="1263364"/>
              <a:chExt cx="581710" cy="289016"/>
            </a:xfrm>
          </p:grpSpPr>
          <p:sp>
            <p:nvSpPr>
              <p:cNvPr id="74" name="Text Box 21"/>
              <p:cNvSpPr txBox="1">
                <a:spLocks noChangeArrowheads="1"/>
              </p:cNvSpPr>
              <p:nvPr/>
            </p:nvSpPr>
            <p:spPr bwMode="auto">
              <a:xfrm>
                <a:off x="7542220" y="1275381"/>
                <a:ext cx="2317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5" name="Text Box 19"/>
              <p:cNvSpPr txBox="1">
                <a:spLocks noChangeArrowheads="1"/>
              </p:cNvSpPr>
              <p:nvPr/>
            </p:nvSpPr>
            <p:spPr bwMode="auto">
              <a:xfrm>
                <a:off x="7192285" y="1263364"/>
                <a:ext cx="23177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1</a:t>
                </a:r>
              </a:p>
            </p:txBody>
          </p:sp>
        </p:grpSp>
      </p:grp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917933"/>
              </p:ext>
            </p:extLst>
          </p:nvPr>
        </p:nvGraphicFramePr>
        <p:xfrm>
          <a:off x="6078545" y="2792472"/>
          <a:ext cx="9255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4" name="Equation" r:id="rId7" imgW="520560" imgH="228600" progId="Equation.DSMT4">
                  <p:embed/>
                </p:oleObj>
              </mc:Choice>
              <mc:Fallback>
                <p:oleObj name="Equation" r:id="rId7" imgW="52056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45" y="2792472"/>
                        <a:ext cx="9255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6969120" y="3107481"/>
            <a:ext cx="1230318" cy="27699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200" dirty="0" smtClean="0">
                <a:latin typeface="Times New Roman" pitchFamily="18" charset="0"/>
                <a:cs typeface="Times New Roman" pitchFamily="18" charset="0"/>
              </a:rPr>
              <a:t>(2 góc đối đỉnh)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332250"/>
              </p:ext>
            </p:extLst>
          </p:nvPr>
        </p:nvGraphicFramePr>
        <p:xfrm>
          <a:off x="8461383" y="3105150"/>
          <a:ext cx="377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3" y="3105150"/>
                        <a:ext cx="377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98"/>
          <p:cNvSpPr>
            <a:spLocks noChangeArrowheads="1"/>
          </p:cNvSpPr>
          <p:nvPr/>
        </p:nvSpPr>
        <p:spPr bwMode="auto">
          <a:xfrm>
            <a:off x="7856319" y="3409950"/>
            <a:ext cx="14292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kumimoji="0" lang="vi-VN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vi-VN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cân</a:t>
            </a:r>
            <a:r>
              <a:rPr kumimoji="0" lang="vi-VN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tại I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0" name="Rectangle 98"/>
          <p:cNvSpPr>
            <a:spLocks noChangeArrowheads="1"/>
          </p:cNvSpPr>
          <p:nvPr/>
        </p:nvSpPr>
        <p:spPr bwMode="auto">
          <a:xfrm>
            <a:off x="27709" y="2013010"/>
            <a:ext cx="31456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 có: 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vi-VN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n-US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BC</a:t>
            </a:r>
            <a:r>
              <a:rPr lang="vi-VN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cân tại I </a:t>
            </a:r>
            <a:r>
              <a:rPr lang="vi-VN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(cmt)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1" name="Rectangle 98"/>
          <p:cNvSpPr>
            <a:spLocks noChangeArrowheads="1"/>
          </p:cNvSpPr>
          <p:nvPr/>
        </p:nvSpPr>
        <p:spPr bwMode="auto">
          <a:xfrm>
            <a:off x="60366" y="1612900"/>
            <a:ext cx="10826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GIẢI:</a:t>
            </a:r>
            <a:endParaRPr lang="en-US" sz="20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2" name="Rectangle 98"/>
          <p:cNvSpPr>
            <a:spLocks noChangeArrowheads="1"/>
          </p:cNvSpPr>
          <p:nvPr/>
        </p:nvSpPr>
        <p:spPr bwMode="auto">
          <a:xfrm>
            <a:off x="27709" y="2438913"/>
            <a:ext cx="449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 </a:t>
            </a:r>
            <a:r>
              <a:rPr lang="vi-VN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IB = IC (hai cạnh bên)</a:t>
            </a:r>
            <a:endParaRPr lang="en-US" sz="2000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40317"/>
              </p:ext>
            </p:extLst>
          </p:nvPr>
        </p:nvGraphicFramePr>
        <p:xfrm>
          <a:off x="417513" y="2909889"/>
          <a:ext cx="26416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11" imgW="1485720" imgH="203040" progId="Equation.DSMT4">
                  <p:embed/>
                </p:oleObj>
              </mc:Choice>
              <mc:Fallback>
                <p:oleObj name="Equation" r:id="rId11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2909889"/>
                        <a:ext cx="2641600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28602" y="3710808"/>
            <a:ext cx="1904829" cy="40010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IC (cmt)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ight Brace 85"/>
          <p:cNvSpPr/>
          <p:nvPr/>
        </p:nvSpPr>
        <p:spPr>
          <a:xfrm>
            <a:off x="2286000" y="3432152"/>
            <a:ext cx="228600" cy="990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27232"/>
              </p:ext>
            </p:extLst>
          </p:nvPr>
        </p:nvGraphicFramePr>
        <p:xfrm>
          <a:off x="2690813" y="3709990"/>
          <a:ext cx="26416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13" imgW="1485720" imgH="203040" progId="Equation.DSMT4">
                  <p:embed/>
                </p:oleObj>
              </mc:Choice>
              <mc:Fallback>
                <p:oleObj name="Equation" r:id="rId13" imgW="1485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709990"/>
                        <a:ext cx="26416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509739"/>
              </p:ext>
            </p:extLst>
          </p:nvPr>
        </p:nvGraphicFramePr>
        <p:xfrm>
          <a:off x="304800" y="4140200"/>
          <a:ext cx="722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15" imgW="406080" imgH="228600" progId="Equation.DSMT4">
                  <p:embed/>
                </p:oleObj>
              </mc:Choice>
              <mc:Fallback>
                <p:oleObj name="Equation" r:id="rId1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40200"/>
                        <a:ext cx="722312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320239"/>
              </p:ext>
            </p:extLst>
          </p:nvPr>
        </p:nvGraphicFramePr>
        <p:xfrm>
          <a:off x="285750" y="3273425"/>
          <a:ext cx="16017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17" imgW="901440" imgH="253800" progId="Equation.DSMT4">
                  <p:embed/>
                </p:oleObj>
              </mc:Choice>
              <mc:Fallback>
                <p:oleObj name="Equation" r:id="rId17" imgW="901440" imgH="253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273425"/>
                        <a:ext cx="1601788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89"/>
          <p:cNvSpPr/>
          <p:nvPr/>
        </p:nvSpPr>
        <p:spPr>
          <a:xfrm>
            <a:off x="914400" y="4207329"/>
            <a:ext cx="1529234" cy="338548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r>
              <a:rPr lang="vi-VN" sz="1600" dirty="0" smtClean="0">
                <a:latin typeface="Times New Roman" pitchFamily="18" charset="0"/>
                <a:cs typeface="Times New Roman" pitchFamily="18" charset="0"/>
              </a:rPr>
              <a:t>(2 góc đối đỉnh)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64" grpId="0" animBg="1"/>
      <p:bldP spid="72" grpId="0"/>
      <p:bldP spid="77" grpId="0"/>
      <p:bldP spid="79" grpId="0"/>
      <p:bldP spid="80" grpId="0"/>
      <p:bldP spid="81" grpId="0"/>
      <p:bldP spid="82" grpId="0"/>
      <p:bldP spid="85" grpId="0"/>
      <p:bldP spid="86" grpId="0" animBg="1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0" y="57150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</a:rPr>
              <a:t>d) </a:t>
            </a:r>
            <a:r>
              <a:rPr lang="en-US" b="1" dirty="0" err="1">
                <a:solidFill>
                  <a:srgbClr val="0000D6"/>
                </a:solidFill>
              </a:rPr>
              <a:t>Chứng</a:t>
            </a:r>
            <a:r>
              <a:rPr lang="en-US" b="1" dirty="0">
                <a:solidFill>
                  <a:srgbClr val="0000D6"/>
                </a:solidFill>
              </a:rPr>
              <a:t> minh:</a:t>
            </a:r>
            <a:r>
              <a:rPr lang="en-US" dirty="0">
                <a:solidFill>
                  <a:srgbClr val="0000D6"/>
                </a:solidFill>
              </a:rPr>
              <a:t> </a:t>
            </a:r>
            <a:r>
              <a:rPr lang="en-US" b="1" dirty="0">
                <a:solidFill>
                  <a:srgbClr val="0000D6"/>
                </a:solidFill>
                <a:sym typeface="Symbol" pitchFamily="18" charset="2"/>
              </a:rPr>
              <a:t> AED </a:t>
            </a:r>
            <a:r>
              <a:rPr lang="en-US" b="1" dirty="0" err="1">
                <a:solidFill>
                  <a:srgbClr val="0000D6"/>
                </a:solidFill>
                <a:sym typeface="Symbol" pitchFamily="18" charset="2"/>
              </a:rPr>
              <a:t>cân</a:t>
            </a:r>
            <a:r>
              <a:rPr lang="en-US" dirty="0">
                <a:solidFill>
                  <a:srgbClr val="0000D6"/>
                </a:solidFill>
              </a:rPr>
              <a:t> ; </a:t>
            </a:r>
            <a:endParaRPr lang="en-US" b="1" dirty="0">
              <a:solidFill>
                <a:srgbClr val="0000D6"/>
              </a:solidFill>
              <a:sym typeface="Symbol" pitchFamily="18" charset="2"/>
            </a:endParaRPr>
          </a:p>
        </p:txBody>
      </p:sp>
      <p:sp>
        <p:nvSpPr>
          <p:cNvPr id="5" name="Text Box 164"/>
          <p:cNvSpPr txBox="1">
            <a:spLocks noChangeArrowheads="1"/>
          </p:cNvSpPr>
          <p:nvPr/>
        </p:nvSpPr>
        <p:spPr bwMode="auto">
          <a:xfrm>
            <a:off x="3494314" y="5715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</a:rPr>
              <a:t>; ED // BC</a:t>
            </a:r>
          </a:p>
        </p:txBody>
      </p:sp>
      <p:sp>
        <p:nvSpPr>
          <p:cNvPr id="6" name="Rectangle 184"/>
          <p:cNvSpPr>
            <a:spLocks noChangeArrowheads="1"/>
          </p:cNvSpPr>
          <p:nvPr/>
        </p:nvSpPr>
        <p:spPr bwMode="auto">
          <a:xfrm>
            <a:off x="2607624" y="57150"/>
            <a:ext cx="10826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D6"/>
                </a:solidFill>
                <a:sym typeface="Symbol" pitchFamily="18" charset="2"/>
              </a:rPr>
              <a:t> IED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b="1" dirty="0" err="1">
                <a:solidFill>
                  <a:srgbClr val="0000D6"/>
                </a:solidFill>
                <a:sym typeface="Symbol" pitchFamily="18" charset="2"/>
              </a:rPr>
              <a:t>cân</a:t>
            </a:r>
            <a:endParaRPr lang="en-US" b="1" dirty="0">
              <a:solidFill>
                <a:srgbClr val="0000D6"/>
              </a:solidFill>
              <a:sym typeface="Symbol" pitchFamily="18" charset="2"/>
            </a:endParaRP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207323" y="393699"/>
            <a:ext cx="4800600" cy="861774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D6"/>
                </a:solidFill>
              </a:rPr>
              <a:t>                   </a:t>
            </a:r>
            <a:r>
              <a:rPr lang="en-US" sz="2000" b="1" dirty="0" err="1">
                <a:solidFill>
                  <a:srgbClr val="FF0000"/>
                </a:solidFill>
              </a:rPr>
              <a:t>Hoạt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động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nhóm</a:t>
            </a:r>
            <a:endParaRPr lang="en-US" sz="2000" b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Lớp</a:t>
            </a:r>
            <a:r>
              <a:rPr lang="en-US" sz="2000" b="1" dirty="0">
                <a:solidFill>
                  <a:srgbClr val="FF0000"/>
                </a:solidFill>
              </a:rPr>
              <a:t> chia </a:t>
            </a:r>
            <a:r>
              <a:rPr lang="en-US" sz="2000" b="1" dirty="0" err="1">
                <a:solidFill>
                  <a:srgbClr val="FF0000"/>
                </a:solidFill>
              </a:rPr>
              <a:t>thành</a:t>
            </a:r>
            <a:r>
              <a:rPr lang="en-US" sz="2000" b="1" dirty="0">
                <a:solidFill>
                  <a:srgbClr val="FF0000"/>
                </a:solidFill>
              </a:rPr>
              <a:t> 3 </a:t>
            </a:r>
            <a:r>
              <a:rPr lang="en-US" sz="2000" b="1" dirty="0" err="1">
                <a:solidFill>
                  <a:srgbClr val="FF0000"/>
                </a:solidFill>
              </a:rPr>
              <a:t>nhóm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làm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phần</a:t>
            </a:r>
            <a:r>
              <a:rPr lang="en-US" sz="2000" b="1" dirty="0">
                <a:solidFill>
                  <a:srgbClr val="FF0000"/>
                </a:solidFill>
              </a:rPr>
              <a:t> 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362707" y="-118904"/>
            <a:ext cx="2095501" cy="2294010"/>
            <a:chOff x="6362699" y="-118904"/>
            <a:chExt cx="2095501" cy="2294010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6362699" y="-118904"/>
              <a:ext cx="2095501" cy="2294010"/>
              <a:chOff x="1488" y="536"/>
              <a:chExt cx="1320" cy="1330"/>
            </a:xfrm>
          </p:grpSpPr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951" y="536"/>
                <a:ext cx="14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>
                <a:off x="1719" y="630"/>
                <a:ext cx="926" cy="1077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0000D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488" y="1621"/>
                <a:ext cx="14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B</a:t>
                </a: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2663" y="1634"/>
                <a:ext cx="145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V="1">
                <a:off x="1719" y="1254"/>
                <a:ext cx="726" cy="453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 flipH="1" flipV="1">
                <a:off x="1923" y="1254"/>
                <a:ext cx="726" cy="453"/>
              </a:xfrm>
              <a:prstGeom prst="line">
                <a:avLst/>
              </a:pr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2474" y="1093"/>
                <a:ext cx="14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D</a:t>
                </a:r>
              </a:p>
            </p:txBody>
          </p:sp>
          <p:sp>
            <p:nvSpPr>
              <p:cNvPr id="16" name="Text Box 14"/>
              <p:cNvSpPr txBox="1">
                <a:spLocks noChangeArrowheads="1"/>
              </p:cNvSpPr>
              <p:nvPr/>
            </p:nvSpPr>
            <p:spPr bwMode="auto">
              <a:xfrm>
                <a:off x="1680" y="1093"/>
                <a:ext cx="146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E</a:t>
                </a:r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2112" y="1227"/>
                <a:ext cx="14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D6"/>
                    </a:solidFill>
                    <a:effectLst/>
                    <a:uLnTx/>
                    <a:uFillTx/>
                    <a:latin typeface="Times New Roman" pitchFamily="18" charset="0"/>
                  </a:rPr>
                  <a:t>I</a:t>
                </a: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1977" y="1008"/>
                <a:ext cx="87" cy="28"/>
              </a:xfrm>
              <a:prstGeom prst="line">
                <a:avLst/>
              </a:prstGeom>
              <a:noFill/>
              <a:ln w="28575">
                <a:solidFill>
                  <a:srgbClr val="0000D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 flipH="1">
                <a:off x="2304" y="1008"/>
                <a:ext cx="116" cy="28"/>
              </a:xfrm>
              <a:prstGeom prst="line">
                <a:avLst/>
              </a:prstGeom>
              <a:noFill/>
              <a:ln w="28575">
                <a:solidFill>
                  <a:srgbClr val="0000D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 Box 18"/>
              <p:cNvSpPr txBox="1">
                <a:spLocks noChangeArrowheads="1"/>
              </p:cNvSpPr>
              <p:nvPr/>
            </p:nvSpPr>
            <p:spPr bwMode="auto">
              <a:xfrm>
                <a:off x="2400" y="1440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 Box 19"/>
              <p:cNvSpPr txBox="1">
                <a:spLocks noChangeArrowheads="1"/>
              </p:cNvSpPr>
              <p:nvPr/>
            </p:nvSpPr>
            <p:spPr bwMode="auto">
              <a:xfrm>
                <a:off x="1824" y="1573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2" name="Text Box 20"/>
              <p:cNvSpPr txBox="1">
                <a:spLocks noChangeArrowheads="1"/>
              </p:cNvSpPr>
              <p:nvPr/>
            </p:nvSpPr>
            <p:spPr bwMode="auto">
              <a:xfrm>
                <a:off x="2350" y="1555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1</a:t>
                </a:r>
              </a:p>
            </p:txBody>
          </p:sp>
          <p:sp>
            <p:nvSpPr>
              <p:cNvPr id="23" name="Text Box 21"/>
              <p:cNvSpPr txBox="1">
                <a:spLocks noChangeArrowheads="1"/>
              </p:cNvSpPr>
              <p:nvPr/>
            </p:nvSpPr>
            <p:spPr bwMode="auto">
              <a:xfrm>
                <a:off x="1774" y="1459"/>
                <a:ext cx="146" cy="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8080"/>
                    </a:solidFill>
                    <a:effectLst/>
                    <a:uLnTx/>
                    <a:uFillTx/>
                    <a:latin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4" name="Line 227"/>
            <p:cNvSpPr>
              <a:spLocks noChangeShapeType="1"/>
            </p:cNvSpPr>
            <p:nvPr/>
          </p:nvSpPr>
          <p:spPr bwMode="auto">
            <a:xfrm>
              <a:off x="7053261" y="1119516"/>
              <a:ext cx="838200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62"/>
          <p:cNvGrpSpPr>
            <a:grpSpLocks/>
          </p:cNvGrpSpPr>
          <p:nvPr/>
        </p:nvGrpSpPr>
        <p:grpSpPr bwMode="auto">
          <a:xfrm>
            <a:off x="76200" y="2128838"/>
            <a:ext cx="9144000" cy="3048000"/>
            <a:chOff x="0" y="1200"/>
            <a:chExt cx="5760" cy="1920"/>
          </a:xfrm>
        </p:grpSpPr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8" y="1220"/>
              <a:ext cx="5616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48" y="1460"/>
              <a:ext cx="5616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16"/>
            <p:cNvSpPr>
              <a:spLocks noChangeArrowheads="1"/>
            </p:cNvSpPr>
            <p:nvPr/>
          </p:nvSpPr>
          <p:spPr bwMode="auto">
            <a:xfrm>
              <a:off x="480" y="1248"/>
              <a:ext cx="7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 AED cân</a:t>
              </a:r>
            </a:p>
          </p:txBody>
        </p:sp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2277" y="1200"/>
              <a:ext cx="68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 IED</a:t>
              </a:r>
              <a:r>
                <a:rPr lang="en-US">
                  <a:sym typeface="Symbol" pitchFamily="18" charset="2"/>
                </a:rPr>
                <a:t> </a:t>
              </a: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cân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224" y="1248"/>
              <a:ext cx="8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</a:rPr>
                <a:t>   ED // BC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144" y="1652"/>
              <a:ext cx="144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</a:rPr>
                <a:t>Xét </a:t>
              </a: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 AED có:</a:t>
              </a: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AE = AD ( gt)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=&gt;  AED cân tại A</a:t>
              </a:r>
            </a:p>
            <a:p>
              <a:pPr>
                <a:spcBef>
                  <a:spcPct val="50000"/>
                </a:spcBef>
              </a:pPr>
              <a:endParaRPr lang="en-US" b="1">
                <a:solidFill>
                  <a:srgbClr val="0000D6"/>
                </a:solidFill>
                <a:sym typeface="Symbol" pitchFamily="18" charset="2"/>
              </a:endParaRPr>
            </a:p>
          </p:txBody>
        </p:sp>
        <p:sp>
          <p:nvSpPr>
            <p:cNvPr id="33" name="Text Box 21"/>
            <p:cNvSpPr txBox="1">
              <a:spLocks noChangeArrowheads="1"/>
            </p:cNvSpPr>
            <p:nvPr/>
          </p:nvSpPr>
          <p:spPr bwMode="auto">
            <a:xfrm>
              <a:off x="1632" y="1533"/>
              <a:ext cx="2016" cy="1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</a:rPr>
                <a:t>Ta</a:t>
              </a: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 có: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          BI = IC ( BIC cân )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mà : EC = BD  ( ABD =  ACE)</a:t>
              </a:r>
            </a:p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  =&gt; EI = ID</a:t>
              </a:r>
              <a:r>
                <a:rPr lang="en-US">
                  <a:sym typeface="Symbol" pitchFamily="18" charset="2"/>
                </a:rPr>
                <a:t> </a:t>
              </a:r>
              <a:endParaRPr lang="en-US" b="1">
                <a:solidFill>
                  <a:srgbClr val="0000D6"/>
                </a:solidFill>
                <a:sym typeface="Symbol" pitchFamily="18" charset="2"/>
              </a:endParaRPr>
            </a:p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=&gt;  IED cân tại I</a:t>
              </a:r>
            </a:p>
            <a:p>
              <a:pPr>
                <a:spcBef>
                  <a:spcPct val="50000"/>
                </a:spcBef>
              </a:pPr>
              <a:endParaRPr lang="en-US" b="1">
                <a:solidFill>
                  <a:srgbClr val="0000D6"/>
                </a:solidFill>
                <a:sym typeface="Symbol" pitchFamily="18" charset="2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600" y="1420"/>
              <a:ext cx="2112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 typeface="Symbol" pitchFamily="18" charset="2"/>
                <a:buNone/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         </a:t>
              </a:r>
            </a:p>
            <a:p>
              <a:pPr algn="l">
                <a:spcBef>
                  <a:spcPct val="50000"/>
                </a:spcBef>
                <a:buFont typeface="Symbol" pitchFamily="18" charset="2"/>
                <a:buNone/>
              </a:pP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     AED</a:t>
              </a:r>
              <a:r>
                <a:rPr lang="en-US">
                  <a:solidFill>
                    <a:srgbClr val="0000D6"/>
                  </a:solidFill>
                  <a:sym typeface="Symbol" pitchFamily="18" charset="2"/>
                </a:rPr>
                <a:t> =  </a:t>
              </a:r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4176" y="1544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</a:rPr>
                <a:t>180</a:t>
              </a:r>
              <a:r>
                <a:rPr lang="en-US" b="1" baseline="30000">
                  <a:solidFill>
                    <a:srgbClr val="0000D6"/>
                  </a:solidFill>
                </a:rPr>
                <a:t>0</a:t>
              </a:r>
              <a:r>
                <a:rPr lang="en-US" b="1">
                  <a:solidFill>
                    <a:srgbClr val="0000D6"/>
                  </a:solidFill>
                </a:rPr>
                <a:t> - Â</a:t>
              </a:r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>
              <a:off x="4272" y="1756"/>
              <a:ext cx="528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4368" y="1756"/>
              <a:ext cx="3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</a:rPr>
                <a:t>2</a:t>
              </a:r>
            </a:p>
          </p:txBody>
        </p:sp>
        <p:grpSp>
          <p:nvGrpSpPr>
            <p:cNvPr id="38" name="Group 28"/>
            <p:cNvGrpSpPr>
              <a:grpSpLocks/>
            </p:cNvGrpSpPr>
            <p:nvPr/>
          </p:nvGrpSpPr>
          <p:grpSpPr bwMode="auto">
            <a:xfrm>
              <a:off x="3840" y="1663"/>
              <a:ext cx="272" cy="45"/>
              <a:chOff x="1604" y="2976"/>
              <a:chExt cx="181" cy="46"/>
            </a:xfrm>
          </p:grpSpPr>
          <p:sp>
            <p:nvSpPr>
              <p:cNvPr id="65" name="Line 29"/>
              <p:cNvSpPr>
                <a:spLocks noChangeShapeType="1"/>
              </p:cNvSpPr>
              <p:nvPr/>
            </p:nvSpPr>
            <p:spPr bwMode="auto">
              <a:xfrm flipV="1">
                <a:off x="1604" y="2976"/>
                <a:ext cx="91" cy="4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30"/>
              <p:cNvSpPr>
                <a:spLocks noChangeShapeType="1"/>
              </p:cNvSpPr>
              <p:nvPr/>
            </p:nvSpPr>
            <p:spPr bwMode="auto">
              <a:xfrm>
                <a:off x="1695" y="2976"/>
                <a:ext cx="90" cy="4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839" y="1610"/>
              <a:ext cx="77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(</a:t>
              </a:r>
              <a:r>
                <a:rPr lang="en-US">
                  <a:solidFill>
                    <a:srgbClr val="0000D6"/>
                  </a:solidFill>
                  <a:sym typeface="Symbol" pitchFamily="18" charset="2"/>
                </a:rPr>
                <a:t> </a:t>
              </a:r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AED cân</a:t>
              </a:r>
            </a:p>
            <a:p>
              <a:r>
                <a:rPr lang="en-US" b="1">
                  <a:solidFill>
                    <a:srgbClr val="0000D6"/>
                  </a:solidFill>
                  <a:sym typeface="Symbol" pitchFamily="18" charset="2"/>
                </a:rPr>
                <a:t>tại A )</a:t>
              </a:r>
            </a:p>
          </p:txBody>
        </p:sp>
        <p:grpSp>
          <p:nvGrpSpPr>
            <p:cNvPr id="40" name="Group 46"/>
            <p:cNvGrpSpPr>
              <a:grpSpLocks/>
            </p:cNvGrpSpPr>
            <p:nvPr/>
          </p:nvGrpSpPr>
          <p:grpSpPr bwMode="auto">
            <a:xfrm>
              <a:off x="3600" y="1793"/>
              <a:ext cx="2112" cy="610"/>
              <a:chOff x="3744" y="2897"/>
              <a:chExt cx="2112" cy="610"/>
            </a:xfrm>
          </p:grpSpPr>
          <p:sp>
            <p:nvSpPr>
              <p:cNvPr id="55" name="Text Box 33"/>
              <p:cNvSpPr txBox="1">
                <a:spLocks noChangeArrowheads="1"/>
              </p:cNvSpPr>
              <p:nvPr/>
            </p:nvSpPr>
            <p:spPr bwMode="auto">
              <a:xfrm>
                <a:off x="3744" y="2897"/>
                <a:ext cx="2112" cy="4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D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en-US" b="1">
                    <a:solidFill>
                      <a:srgbClr val="0000D6"/>
                    </a:solidFill>
                    <a:sym typeface="Symbol" pitchFamily="18" charset="2"/>
                  </a:rPr>
                  <a:t>         </a:t>
                </a:r>
              </a:p>
              <a:p>
                <a:pPr algn="l">
                  <a:spcBef>
                    <a:spcPct val="50000"/>
                  </a:spcBef>
                  <a:buFont typeface="Symbol" pitchFamily="18" charset="2"/>
                  <a:buNone/>
                </a:pPr>
                <a:r>
                  <a:rPr lang="en-US" b="1">
                    <a:solidFill>
                      <a:srgbClr val="0000D6"/>
                    </a:solidFill>
                    <a:sym typeface="Symbol" pitchFamily="18" charset="2"/>
                  </a:rPr>
                  <a:t>     ABC</a:t>
                </a:r>
                <a:r>
                  <a:rPr lang="en-US">
                    <a:solidFill>
                      <a:srgbClr val="0000D6"/>
                    </a:solidFill>
                    <a:sym typeface="Symbol" pitchFamily="18" charset="2"/>
                  </a:rPr>
                  <a:t> =  </a:t>
                </a:r>
              </a:p>
            </p:txBody>
          </p:sp>
          <p:sp>
            <p:nvSpPr>
              <p:cNvPr id="56" name="Text Box 34"/>
              <p:cNvSpPr txBox="1">
                <a:spLocks noChangeArrowheads="1"/>
              </p:cNvSpPr>
              <p:nvPr/>
            </p:nvSpPr>
            <p:spPr bwMode="auto">
              <a:xfrm>
                <a:off x="4320" y="3032"/>
                <a:ext cx="7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D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D6"/>
                    </a:solidFill>
                  </a:rPr>
                  <a:t>180</a:t>
                </a:r>
                <a:r>
                  <a:rPr lang="en-US" b="1" baseline="30000">
                    <a:solidFill>
                      <a:srgbClr val="0000D6"/>
                    </a:solidFill>
                  </a:rPr>
                  <a:t>0</a:t>
                </a:r>
                <a:r>
                  <a:rPr lang="en-US" b="1">
                    <a:solidFill>
                      <a:srgbClr val="0000D6"/>
                    </a:solidFill>
                  </a:rPr>
                  <a:t> - Â</a:t>
                </a:r>
              </a:p>
            </p:txBody>
          </p:sp>
          <p:sp>
            <p:nvSpPr>
              <p:cNvPr id="57" name="Line 35"/>
              <p:cNvSpPr>
                <a:spLocks noChangeShapeType="1"/>
              </p:cNvSpPr>
              <p:nvPr/>
            </p:nvSpPr>
            <p:spPr bwMode="auto">
              <a:xfrm>
                <a:off x="4416" y="3244"/>
                <a:ext cx="528" cy="0"/>
              </a:xfrm>
              <a:prstGeom prst="line">
                <a:avLst/>
              </a:prstGeom>
              <a:noFill/>
              <a:ln w="28575">
                <a:solidFill>
                  <a:srgbClr val="0000D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 Box 36"/>
              <p:cNvSpPr txBox="1">
                <a:spLocks noChangeArrowheads="1"/>
              </p:cNvSpPr>
              <p:nvPr/>
            </p:nvSpPr>
            <p:spPr bwMode="auto">
              <a:xfrm>
                <a:off x="4512" y="3244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D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D6"/>
                    </a:solidFill>
                  </a:rPr>
                  <a:t>2</a:t>
                </a:r>
              </a:p>
            </p:txBody>
          </p:sp>
          <p:grpSp>
            <p:nvGrpSpPr>
              <p:cNvPr id="59" name="Group 37"/>
              <p:cNvGrpSpPr>
                <a:grpSpLocks/>
              </p:cNvGrpSpPr>
              <p:nvPr/>
            </p:nvGrpSpPr>
            <p:grpSpPr bwMode="auto">
              <a:xfrm>
                <a:off x="3984" y="3151"/>
                <a:ext cx="272" cy="45"/>
                <a:chOff x="1604" y="2976"/>
                <a:chExt cx="181" cy="46"/>
              </a:xfrm>
            </p:grpSpPr>
            <p:sp>
              <p:nvSpPr>
                <p:cNvPr id="63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1604" y="2976"/>
                  <a:ext cx="91" cy="4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9"/>
                <p:cNvSpPr>
                  <a:spLocks noChangeShapeType="1"/>
                </p:cNvSpPr>
                <p:nvPr/>
              </p:nvSpPr>
              <p:spPr bwMode="auto">
                <a:xfrm>
                  <a:off x="1695" y="2976"/>
                  <a:ext cx="90" cy="4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0" name="Group 45"/>
              <p:cNvGrpSpPr>
                <a:grpSpLocks/>
              </p:cNvGrpSpPr>
              <p:nvPr/>
            </p:nvGrpSpPr>
            <p:grpSpPr bwMode="auto">
              <a:xfrm>
                <a:off x="4944" y="3100"/>
                <a:ext cx="734" cy="407"/>
                <a:chOff x="2427" y="2054"/>
                <a:chExt cx="734" cy="407"/>
              </a:xfrm>
            </p:grpSpPr>
            <p:sp>
              <p:nvSpPr>
                <p:cNvPr id="61" name="Rectangle 43"/>
                <p:cNvSpPr>
                  <a:spLocks noChangeArrowheads="1"/>
                </p:cNvSpPr>
                <p:nvPr/>
              </p:nvSpPr>
              <p:spPr bwMode="auto">
                <a:xfrm>
                  <a:off x="2556" y="2054"/>
                  <a:ext cx="605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D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D6"/>
                      </a:solidFill>
                      <a:sym typeface="Symbol" pitchFamily="18" charset="2"/>
                    </a:rPr>
                    <a:t>ABC cân</a:t>
                  </a:r>
                </a:p>
                <a:p>
                  <a:r>
                    <a:rPr lang="en-US" b="1">
                      <a:solidFill>
                        <a:srgbClr val="0000D6"/>
                      </a:solidFill>
                      <a:sym typeface="Symbol" pitchFamily="18" charset="2"/>
                    </a:rPr>
                    <a:t>tại A)</a:t>
                  </a:r>
                </a:p>
              </p:txBody>
            </p:sp>
            <p:sp>
              <p:nvSpPr>
                <p:cNvPr id="62" name="Rectangle 44"/>
                <p:cNvSpPr>
                  <a:spLocks noChangeArrowheads="1"/>
                </p:cNvSpPr>
                <p:nvPr/>
              </p:nvSpPr>
              <p:spPr bwMode="auto">
                <a:xfrm>
                  <a:off x="2427" y="2054"/>
                  <a:ext cx="251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D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b="1">
                      <a:solidFill>
                        <a:srgbClr val="0000D6"/>
                      </a:solidFill>
                      <a:sym typeface="Symbol" pitchFamily="18" charset="2"/>
                    </a:rPr>
                    <a:t>(</a:t>
                  </a:r>
                </a:p>
              </p:txBody>
            </p:sp>
          </p:grpSp>
        </p:grpSp>
        <p:grpSp>
          <p:nvGrpSpPr>
            <p:cNvPr id="41" name="Group 54"/>
            <p:cNvGrpSpPr>
              <a:grpSpLocks/>
            </p:cNvGrpSpPr>
            <p:nvPr/>
          </p:nvGrpSpPr>
          <p:grpSpPr bwMode="auto">
            <a:xfrm>
              <a:off x="3792" y="2380"/>
              <a:ext cx="1152" cy="233"/>
              <a:chOff x="2400" y="576"/>
              <a:chExt cx="1152" cy="233"/>
            </a:xfrm>
          </p:grpSpPr>
          <p:sp>
            <p:nvSpPr>
              <p:cNvPr id="48" name="Text Box 20"/>
              <p:cNvSpPr txBox="1">
                <a:spLocks noChangeArrowheads="1"/>
              </p:cNvSpPr>
              <p:nvPr/>
            </p:nvSpPr>
            <p:spPr bwMode="auto">
              <a:xfrm>
                <a:off x="2400" y="576"/>
                <a:ext cx="115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D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b="1">
                    <a:solidFill>
                      <a:srgbClr val="0000D6"/>
                    </a:solidFill>
                    <a:sym typeface="Symbol" pitchFamily="18" charset="2"/>
                  </a:rPr>
                  <a:t>=&gt;AED =  ABC</a:t>
                </a:r>
              </a:p>
            </p:txBody>
          </p:sp>
          <p:grpSp>
            <p:nvGrpSpPr>
              <p:cNvPr id="49" name="Group 48"/>
              <p:cNvGrpSpPr>
                <a:grpSpLocks/>
              </p:cNvGrpSpPr>
              <p:nvPr/>
            </p:nvGrpSpPr>
            <p:grpSpPr bwMode="auto">
              <a:xfrm>
                <a:off x="2592" y="579"/>
                <a:ext cx="272" cy="45"/>
                <a:chOff x="1604" y="2976"/>
                <a:chExt cx="181" cy="46"/>
              </a:xfrm>
            </p:grpSpPr>
            <p:sp>
              <p:nvSpPr>
                <p:cNvPr id="5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604" y="2976"/>
                  <a:ext cx="91" cy="4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50"/>
                <p:cNvSpPr>
                  <a:spLocks noChangeShapeType="1"/>
                </p:cNvSpPr>
                <p:nvPr/>
              </p:nvSpPr>
              <p:spPr bwMode="auto">
                <a:xfrm>
                  <a:off x="1695" y="2976"/>
                  <a:ext cx="90" cy="4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" name="Group 51"/>
              <p:cNvGrpSpPr>
                <a:grpSpLocks/>
              </p:cNvGrpSpPr>
              <p:nvPr/>
            </p:nvGrpSpPr>
            <p:grpSpPr bwMode="auto">
              <a:xfrm>
                <a:off x="3072" y="579"/>
                <a:ext cx="272" cy="45"/>
                <a:chOff x="1604" y="2976"/>
                <a:chExt cx="181" cy="46"/>
              </a:xfrm>
            </p:grpSpPr>
            <p:sp>
              <p:nvSpPr>
                <p:cNvPr id="5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604" y="2976"/>
                  <a:ext cx="91" cy="4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53"/>
                <p:cNvSpPr>
                  <a:spLocks noChangeShapeType="1"/>
                </p:cNvSpPr>
                <p:nvPr/>
              </p:nvSpPr>
              <p:spPr bwMode="auto">
                <a:xfrm>
                  <a:off x="1695" y="2976"/>
                  <a:ext cx="90" cy="4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3840" y="2610"/>
              <a:ext cx="153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D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solidFill>
                    <a:srgbClr val="0000D6"/>
                  </a:solidFill>
                </a:rPr>
                <a:t>Mà 2 góc này ở vị trí đồng vị =&gt; ED // BC</a:t>
              </a:r>
            </a:p>
          </p:txBody>
        </p:sp>
        <p:sp>
          <p:nvSpPr>
            <p:cNvPr id="43" name="Line 57"/>
            <p:cNvSpPr>
              <a:spLocks noChangeShapeType="1"/>
            </p:cNvSpPr>
            <p:nvPr/>
          </p:nvSpPr>
          <p:spPr bwMode="auto">
            <a:xfrm>
              <a:off x="48" y="1248"/>
              <a:ext cx="0" cy="1824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58"/>
            <p:cNvSpPr>
              <a:spLocks noChangeShapeType="1"/>
            </p:cNvSpPr>
            <p:nvPr/>
          </p:nvSpPr>
          <p:spPr bwMode="auto">
            <a:xfrm>
              <a:off x="1584" y="1248"/>
              <a:ext cx="0" cy="1872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9"/>
            <p:cNvSpPr>
              <a:spLocks noChangeShapeType="1"/>
            </p:cNvSpPr>
            <p:nvPr/>
          </p:nvSpPr>
          <p:spPr bwMode="auto">
            <a:xfrm>
              <a:off x="3600" y="1248"/>
              <a:ext cx="0" cy="1824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60"/>
            <p:cNvSpPr>
              <a:spLocks noChangeShapeType="1"/>
            </p:cNvSpPr>
            <p:nvPr/>
          </p:nvSpPr>
          <p:spPr bwMode="auto">
            <a:xfrm>
              <a:off x="5664" y="1248"/>
              <a:ext cx="0" cy="1824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1"/>
            <p:cNvSpPr>
              <a:spLocks noChangeShapeType="1"/>
            </p:cNvSpPr>
            <p:nvPr/>
          </p:nvSpPr>
          <p:spPr bwMode="auto">
            <a:xfrm>
              <a:off x="0" y="3072"/>
              <a:ext cx="5760" cy="0"/>
            </a:xfrm>
            <a:prstGeom prst="line">
              <a:avLst/>
            </a:prstGeom>
            <a:noFill/>
            <a:ln w="28575">
              <a:solidFill>
                <a:srgbClr val="0000D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14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3115865"/>
            <a:ext cx="9566486" cy="11236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22" y="617840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-243430"/>
            <a:ext cx="2354997" cy="1091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73" y="-243430"/>
            <a:ext cx="1743321" cy="1954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13989"/>
            <a:ext cx="2394795" cy="5158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6200" y="3701080"/>
            <a:ext cx="2181964" cy="1442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98887" y="1039228"/>
            <a:ext cx="8229600" cy="1200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gi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c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c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 b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nhau </a:t>
            </a:r>
            <a:endParaRPr lang="vi-VN" sz="2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gi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có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g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b</a:t>
            </a:r>
            <a:r>
              <a:rPr lang="vi-VN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 nhau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70287" y="410574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 tam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70287" y="2086974"/>
            <a:ext cx="7467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*</a:t>
            </a:r>
            <a:r>
              <a:rPr lang="vi-VN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Muoán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chöùng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minh tam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giaùc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</a:rPr>
              <a:t>ñeàu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</a:rPr>
              <a:t>: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870287" y="2733304"/>
            <a:ext cx="8229600" cy="194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b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800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b</a:t>
            </a:r>
            <a:r>
              <a:rPr lang="vi-VN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/>
      <p:bldP spid="1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-3115865"/>
            <a:ext cx="9566486" cy="112360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622" y="617840"/>
            <a:ext cx="1063296" cy="4928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-243430"/>
            <a:ext cx="2354997" cy="10917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973" y="-243430"/>
            <a:ext cx="1743321" cy="19543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Oval 2"/>
          <p:cNvSpPr/>
          <p:nvPr/>
        </p:nvSpPr>
        <p:spPr>
          <a:xfrm>
            <a:off x="2055922" y="46473"/>
            <a:ext cx="5599920" cy="12067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265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796" y="302458"/>
            <a:ext cx="5599920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 defTabSz="914265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HƯỚNG DẪN VỀ NHÀ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图片 31748" descr="1-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213989"/>
            <a:ext cx="2394795" cy="5158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1758" descr="封面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41082"/>
            <a:ext cx="2354132" cy="15562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2713144" y="1688655"/>
            <a:ext cx="597365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6600CC"/>
                    </a:gs>
                    <a:gs pos="100000">
                      <a:srgbClr val="FFFF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defTabSz="914288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/>
              </a:rPr>
              <a:t>Xem lại các bài đã giải.</a:t>
            </a:r>
          </a:p>
          <a:p>
            <a:pPr marL="342900" indent="-342900" defTabSz="914288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Làm 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bài tập 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50, 52 (SGK/127, 128)</a:t>
            </a:r>
          </a:p>
          <a:p>
            <a:pPr marL="342900" indent="-342900" defTabSz="914288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Đọc bài đọc thêm trong SGK/128</a:t>
            </a:r>
            <a:endParaRPr lang="vi-VN" sz="2800" dirty="0" smtClean="0">
              <a:solidFill>
                <a:prstClr val="black"/>
              </a:solidFill>
              <a:latin typeface="Times New Roman"/>
              <a:cs typeface="Times New Roman" pitchFamily="18" charset="0"/>
            </a:endParaRPr>
          </a:p>
          <a:p>
            <a:pPr marL="342900" indent="-342900" defTabSz="914288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Chuẩn bị bài sau: </a:t>
            </a:r>
            <a:r>
              <a:rPr lang="vi-VN" sz="2800" dirty="0" smtClean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‘‘Định lý Pytago’’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9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1828802"/>
            <a:ext cx="9143998" cy="300423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3001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12" y="-973569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205068" y="819377"/>
            <a:ext cx="6598506" cy="385403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30" y="-24713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7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3600548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2497756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43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16"/>
            <a:ext cx="9144000" cy="42677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23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15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90" y="3831447"/>
            <a:ext cx="2341475" cy="132906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47467" y="2390057"/>
            <a:ext cx="883920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288" eaLnBrk="1" hangingPunct="1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7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395291" y="195267"/>
            <a:ext cx="835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0" y="511969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323850" y="477252"/>
            <a:ext cx="83518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u="sng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Bài</a:t>
            </a:r>
            <a:r>
              <a:rPr lang="en-US" sz="2000" b="1" u="sng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u="sng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tập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: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Điền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câu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thích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hợp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vào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các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vị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trí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(1),(2),(3),(4) 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để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hoàn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thành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sơ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đồ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sau</a:t>
            </a:r>
            <a:r>
              <a:rPr lang="en-US" sz="2000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 rot="2026285">
            <a:off x="213946" y="3971271"/>
            <a:ext cx="2519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5" name="Line 7"/>
          <p:cNvSpPr>
            <a:spLocks noChangeShapeType="1"/>
          </p:cNvSpPr>
          <p:nvPr/>
        </p:nvSpPr>
        <p:spPr bwMode="auto">
          <a:xfrm flipH="1">
            <a:off x="519115" y="1642112"/>
            <a:ext cx="1760186" cy="1263015"/>
          </a:xfrm>
          <a:prstGeom prst="line">
            <a:avLst/>
          </a:prstGeom>
          <a:noFill/>
          <a:ln w="19050">
            <a:solidFill>
              <a:srgbClr val="0000D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6" name="Line 8"/>
          <p:cNvSpPr>
            <a:spLocks noChangeShapeType="1"/>
          </p:cNvSpPr>
          <p:nvPr/>
        </p:nvSpPr>
        <p:spPr bwMode="auto">
          <a:xfrm>
            <a:off x="2279302" y="1647307"/>
            <a:ext cx="1759300" cy="1310208"/>
          </a:xfrm>
          <a:prstGeom prst="line">
            <a:avLst/>
          </a:prstGeom>
          <a:noFill/>
          <a:ln w="19050">
            <a:solidFill>
              <a:srgbClr val="0000D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7" name="Line 9"/>
          <p:cNvSpPr>
            <a:spLocks noChangeShapeType="1"/>
          </p:cNvSpPr>
          <p:nvPr/>
        </p:nvSpPr>
        <p:spPr bwMode="auto">
          <a:xfrm>
            <a:off x="592138" y="3390905"/>
            <a:ext cx="1732568" cy="1238249"/>
          </a:xfrm>
          <a:prstGeom prst="line">
            <a:avLst/>
          </a:prstGeom>
          <a:noFill/>
          <a:ln w="19050">
            <a:solidFill>
              <a:srgbClr val="0000D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8" name="Line 10"/>
          <p:cNvSpPr>
            <a:spLocks noChangeShapeType="1"/>
          </p:cNvSpPr>
          <p:nvPr/>
        </p:nvSpPr>
        <p:spPr bwMode="auto">
          <a:xfrm flipH="1">
            <a:off x="2324707" y="3499253"/>
            <a:ext cx="1363057" cy="1129901"/>
          </a:xfrm>
          <a:prstGeom prst="line">
            <a:avLst/>
          </a:prstGeom>
          <a:noFill/>
          <a:ln w="19050">
            <a:solidFill>
              <a:srgbClr val="0000D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>
            <a:off x="5003800" y="3112295"/>
            <a:ext cx="1924050" cy="9525"/>
          </a:xfrm>
          <a:prstGeom prst="line">
            <a:avLst/>
          </a:prstGeom>
          <a:noFill/>
          <a:ln w="19050">
            <a:solidFill>
              <a:srgbClr val="0000D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324706" y="1647309"/>
            <a:ext cx="4386307" cy="1356640"/>
          </a:xfrm>
          <a:prstGeom prst="line">
            <a:avLst/>
          </a:prstGeom>
          <a:noFill/>
          <a:ln w="19050">
            <a:solidFill>
              <a:srgbClr val="0000D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4840299" y="3062287"/>
            <a:ext cx="22320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b="1" baseline="30000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2" name="Text Box 14"/>
          <p:cNvSpPr txBox="1">
            <a:spLocks noChangeArrowheads="1"/>
          </p:cNvSpPr>
          <p:nvPr/>
        </p:nvSpPr>
        <p:spPr bwMode="auto">
          <a:xfrm rot="19389083">
            <a:off x="64295" y="2059845"/>
            <a:ext cx="2087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b="1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3" name="Text Box 15"/>
          <p:cNvSpPr txBox="1">
            <a:spLocks noChangeArrowheads="1"/>
          </p:cNvSpPr>
          <p:nvPr/>
        </p:nvSpPr>
        <p:spPr bwMode="auto">
          <a:xfrm rot="1145450">
            <a:off x="3189288" y="1923933"/>
            <a:ext cx="2665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 rot="2191429">
            <a:off x="1938829" y="2251792"/>
            <a:ext cx="2375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b="1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 rot="18995398">
            <a:off x="2262054" y="3848139"/>
            <a:ext cx="20875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b="1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b="1" dirty="0" smtClean="0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D6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b="1" dirty="0">
              <a:solidFill>
                <a:srgbClr val="0000D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1594456" y="1242001"/>
            <a:ext cx="146050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82550" y="3057525"/>
            <a:ext cx="20510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giác vuông </a:t>
            </a:r>
          </a:p>
        </p:txBody>
      </p:sp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1219200" y="4728081"/>
            <a:ext cx="2560638" cy="338554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Tam giác vuông cân</a:t>
            </a:r>
          </a:p>
        </p:txBody>
      </p: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7164388" y="3003948"/>
            <a:ext cx="1693862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Tam giác đều</a:t>
            </a:r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2843222" y="3112294"/>
            <a:ext cx="2016125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Tam giác cân</a:t>
            </a:r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7164388" y="3009900"/>
            <a:ext cx="1693862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2843222" y="3086100"/>
            <a:ext cx="2016125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</a:p>
        </p:txBody>
      </p:sp>
      <p:sp>
        <p:nvSpPr>
          <p:cNvPr id="196633" name="Text Box 25"/>
          <p:cNvSpPr txBox="1">
            <a:spLocks noChangeArrowheads="1"/>
          </p:cNvSpPr>
          <p:nvPr/>
        </p:nvSpPr>
        <p:spPr bwMode="auto">
          <a:xfrm>
            <a:off x="82550" y="3067050"/>
            <a:ext cx="205105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</a:p>
        </p:txBody>
      </p:sp>
      <p:sp>
        <p:nvSpPr>
          <p:cNvPr id="196634" name="Text Box 26"/>
          <p:cNvSpPr txBox="1">
            <a:spLocks noChangeArrowheads="1"/>
          </p:cNvSpPr>
          <p:nvPr/>
        </p:nvSpPr>
        <p:spPr bwMode="auto">
          <a:xfrm>
            <a:off x="1219203" y="4722669"/>
            <a:ext cx="2663825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</a:p>
        </p:txBody>
      </p:sp>
      <p:sp>
        <p:nvSpPr>
          <p:cNvPr id="196635" name="Text Box 27"/>
          <p:cNvSpPr txBox="1">
            <a:spLocks noChangeArrowheads="1"/>
          </p:cNvSpPr>
          <p:nvPr/>
        </p:nvSpPr>
        <p:spPr bwMode="auto">
          <a:xfrm>
            <a:off x="2820845" y="4"/>
            <a:ext cx="3295650" cy="461665"/>
          </a:xfrm>
          <a:prstGeom prst="rect">
            <a:avLst/>
          </a:prstGeom>
          <a:solidFill>
            <a:schemeClr val="tx1"/>
          </a:solidFill>
          <a:ln w="9525">
            <a:solidFill>
              <a:srgbClr val="0000D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210127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9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9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9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31" grpId="0" animBg="1"/>
      <p:bldP spid="196632" grpId="0" animBg="1"/>
      <p:bldP spid="196633" grpId="0" animBg="1"/>
      <p:bldP spid="1966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208" y="819150"/>
            <a:ext cx="7469868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tam giác cân có góc ở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vi-V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góc ở đỉnh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số đo là: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kết quả khác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Hexagon 25">
            <a:hlinkClick r:id="rId7" action="ppaction://hlinksldjump"/>
          </p:cNvPr>
          <p:cNvSpPr/>
          <p:nvPr/>
        </p:nvSpPr>
        <p:spPr>
          <a:xfrm>
            <a:off x="228603" y="183119"/>
            <a:ext cx="2666997" cy="3513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prstClr val="white"/>
                </a:solidFill>
                <a:latin typeface="Times New Roman"/>
              </a:rPr>
              <a:t>KHỞI ĐỘNG</a:t>
            </a:r>
            <a:endParaRPr lang="vi-VN" sz="200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D1"/>
          <p:cNvSpPr/>
          <p:nvPr/>
        </p:nvSpPr>
        <p:spPr>
          <a:xfrm>
            <a:off x="966386" y="3049918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D2" descr="Kết quả hình ảnh cho đúng sai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9177" y="302810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3"/>
          <p:cNvSpPr/>
          <p:nvPr/>
        </p:nvSpPr>
        <p:spPr>
          <a:xfrm>
            <a:off x="956209" y="249555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SS3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 l="14398" t="13542" r="14490" b="14236"/>
          <a:stretch>
            <a:fillRect/>
          </a:stretch>
        </p:blipFill>
        <p:spPr bwMode="auto">
          <a:xfrm>
            <a:off x="944304" y="2496145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3"/>
          <p:cNvSpPr/>
          <p:nvPr/>
        </p:nvSpPr>
        <p:spPr>
          <a:xfrm>
            <a:off x="980340" y="3582121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SS3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 l="14398" t="13542" r="14490" b="14236"/>
          <a:stretch>
            <a:fillRect/>
          </a:stretch>
        </p:blipFill>
        <p:spPr bwMode="auto">
          <a:xfrm>
            <a:off x="965372" y="3567109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3"/>
          <p:cNvSpPr/>
          <p:nvPr/>
        </p:nvSpPr>
        <p:spPr>
          <a:xfrm>
            <a:off x="968120" y="4130726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SS3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 l="14398" t="13542" r="14490" b="14236"/>
          <a:stretch>
            <a:fillRect/>
          </a:stretch>
        </p:blipFill>
        <p:spPr bwMode="auto">
          <a:xfrm>
            <a:off x="956216" y="4130727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6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3" y="62325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3830190" y="2534969"/>
            <a:ext cx="4191000" cy="1112344"/>
            <a:chOff x="2895600" y="1371600"/>
            <a:chExt cx="4191000" cy="1112344"/>
          </a:xfrm>
        </p:grpSpPr>
        <p:sp>
          <p:nvSpPr>
            <p:cNvPr id="88" name="Line 8"/>
            <p:cNvSpPr>
              <a:spLocks noChangeShapeType="1"/>
            </p:cNvSpPr>
            <p:nvPr/>
          </p:nvSpPr>
          <p:spPr bwMode="auto">
            <a:xfrm flipH="1">
              <a:off x="2895600" y="1371600"/>
              <a:ext cx="1752600" cy="10287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4648200" y="1371600"/>
              <a:ext cx="2438400" cy="8572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 flipV="1">
              <a:off x="2895600" y="2228850"/>
              <a:ext cx="4191000" cy="171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>
              <a:off x="3810000" y="1828800"/>
              <a:ext cx="76200" cy="11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 flipH="1">
              <a:off x="5638800" y="1657350"/>
              <a:ext cx="76200" cy="11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4419600" y="1714503"/>
              <a:ext cx="533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vi-VN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95" name="Object 15"/>
            <p:cNvGraphicFramePr>
              <a:graphicFrameLocks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2411612532"/>
                </p:ext>
              </p:extLst>
            </p:nvPr>
          </p:nvGraphicFramePr>
          <p:xfrm>
            <a:off x="3332610" y="2050639"/>
            <a:ext cx="34448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11" imgW="266400" imgH="228600" progId="Equation.DSMT4">
                    <p:embed/>
                  </p:oleObj>
                </mc:Choice>
                <mc:Fallback>
                  <p:oleObj name="Equation" r:id="rId11" imgW="266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610" y="2050639"/>
                          <a:ext cx="344488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726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208" y="819150"/>
            <a:ext cx="7469868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tam giác cân có góc ở đỉnh bằng 120</a:t>
            </a:r>
            <a:r>
              <a:rPr lang="vi-V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Mỗi góc ở đáy sẽ có số đo là: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kết quả khác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Hexagon 25">
            <a:hlinkClick r:id="rId7" action="ppaction://hlinksldjump"/>
          </p:cNvPr>
          <p:cNvSpPr/>
          <p:nvPr/>
        </p:nvSpPr>
        <p:spPr>
          <a:xfrm>
            <a:off x="228603" y="183119"/>
            <a:ext cx="2666997" cy="3513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prstClr val="white"/>
                </a:solidFill>
                <a:latin typeface="Times New Roman"/>
              </a:rPr>
              <a:t>KHỞI ĐỘNG</a:t>
            </a:r>
            <a:endParaRPr lang="vi-VN" sz="200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27" name="D1"/>
          <p:cNvSpPr/>
          <p:nvPr/>
        </p:nvSpPr>
        <p:spPr>
          <a:xfrm>
            <a:off x="956209" y="354330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D2" descr="Kết quả hình ảnh cho đúng sai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9311" y="3524971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3"/>
          <p:cNvSpPr/>
          <p:nvPr/>
        </p:nvSpPr>
        <p:spPr>
          <a:xfrm>
            <a:off x="956209" y="249555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SS3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 l="14398" t="13542" r="14490" b="14236"/>
          <a:stretch>
            <a:fillRect/>
          </a:stretch>
        </p:blipFill>
        <p:spPr bwMode="auto">
          <a:xfrm>
            <a:off x="944304" y="2496145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3"/>
          <p:cNvSpPr/>
          <p:nvPr/>
        </p:nvSpPr>
        <p:spPr>
          <a:xfrm>
            <a:off x="946282" y="3005416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SS3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 l="14398" t="13542" r="14490" b="14236"/>
          <a:stretch>
            <a:fillRect/>
          </a:stretch>
        </p:blipFill>
        <p:spPr bwMode="auto">
          <a:xfrm>
            <a:off x="946284" y="3005416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3"/>
          <p:cNvSpPr/>
          <p:nvPr/>
        </p:nvSpPr>
        <p:spPr>
          <a:xfrm>
            <a:off x="968120" y="4130726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SS3" descr="Hình ảnh có liên quan"/>
          <p:cNvPicPr>
            <a:picLocks noChangeAspect="1" noChangeArrowheads="1"/>
          </p:cNvPicPr>
          <p:nvPr/>
        </p:nvPicPr>
        <p:blipFill>
          <a:blip r:embed="rId9" cstate="print"/>
          <a:srcRect l="14398" t="13542" r="14490" b="14236"/>
          <a:stretch>
            <a:fillRect/>
          </a:stretch>
        </p:blipFill>
        <p:spPr bwMode="auto">
          <a:xfrm>
            <a:off x="956216" y="4130727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6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3" y="62325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/>
          <p:cNvGrpSpPr/>
          <p:nvPr/>
        </p:nvGrpSpPr>
        <p:grpSpPr>
          <a:xfrm>
            <a:off x="3830190" y="2534969"/>
            <a:ext cx="4191000" cy="1112344"/>
            <a:chOff x="2895600" y="1371600"/>
            <a:chExt cx="4191000" cy="1112344"/>
          </a:xfrm>
        </p:grpSpPr>
        <p:sp>
          <p:nvSpPr>
            <p:cNvPr id="88" name="Line 8"/>
            <p:cNvSpPr>
              <a:spLocks noChangeShapeType="1"/>
            </p:cNvSpPr>
            <p:nvPr/>
          </p:nvSpPr>
          <p:spPr bwMode="auto">
            <a:xfrm flipH="1">
              <a:off x="2895600" y="1371600"/>
              <a:ext cx="1752600" cy="10287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89" name="Line 9"/>
            <p:cNvSpPr>
              <a:spLocks noChangeShapeType="1"/>
            </p:cNvSpPr>
            <p:nvPr/>
          </p:nvSpPr>
          <p:spPr bwMode="auto">
            <a:xfrm>
              <a:off x="4648200" y="1371600"/>
              <a:ext cx="2438400" cy="8572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0" name="Line 10"/>
            <p:cNvSpPr>
              <a:spLocks noChangeShapeType="1"/>
            </p:cNvSpPr>
            <p:nvPr/>
          </p:nvSpPr>
          <p:spPr bwMode="auto">
            <a:xfrm flipV="1">
              <a:off x="2895600" y="2228850"/>
              <a:ext cx="4191000" cy="1714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>
              <a:off x="3810000" y="1828800"/>
              <a:ext cx="76200" cy="11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2" name="Line 12"/>
            <p:cNvSpPr>
              <a:spLocks noChangeShapeType="1"/>
            </p:cNvSpPr>
            <p:nvPr/>
          </p:nvSpPr>
          <p:spPr bwMode="auto">
            <a:xfrm flipH="1">
              <a:off x="5638800" y="1657350"/>
              <a:ext cx="76200" cy="11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3" name="Freeform 13"/>
            <p:cNvSpPr>
              <a:spLocks/>
            </p:cNvSpPr>
            <p:nvPr/>
          </p:nvSpPr>
          <p:spPr bwMode="auto">
            <a:xfrm>
              <a:off x="4494220" y="1420417"/>
              <a:ext cx="287337" cy="109538"/>
            </a:xfrm>
            <a:custGeom>
              <a:avLst/>
              <a:gdLst>
                <a:gd name="T0" fmla="*/ 0 w 181"/>
                <a:gd name="T1" fmla="*/ 48 h 92"/>
                <a:gd name="T2" fmla="*/ 171 w 181"/>
                <a:gd name="T3" fmla="*/ 40 h 92"/>
                <a:gd name="T4" fmla="*/ 179 w 181"/>
                <a:gd name="T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92">
                  <a:moveTo>
                    <a:pt x="0" y="48"/>
                  </a:moveTo>
                  <a:cubicBezTo>
                    <a:pt x="47" y="92"/>
                    <a:pt x="125" y="83"/>
                    <a:pt x="171" y="40"/>
                  </a:cubicBezTo>
                  <a:cubicBezTo>
                    <a:pt x="181" y="11"/>
                    <a:pt x="179" y="24"/>
                    <a:pt x="179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94" name="Text Box 14"/>
            <p:cNvSpPr txBox="1">
              <a:spLocks noChangeArrowheads="1"/>
            </p:cNvSpPr>
            <p:nvPr/>
          </p:nvSpPr>
          <p:spPr bwMode="auto">
            <a:xfrm>
              <a:off x="4419600" y="1714503"/>
              <a:ext cx="533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vi-VN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aphicFrame>
          <p:nvGraphicFramePr>
            <p:cNvPr id="95" name="Object 15"/>
            <p:cNvGraphicFramePr>
              <a:graphicFrameLocks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553799321"/>
                </p:ext>
              </p:extLst>
            </p:nvPr>
          </p:nvGraphicFramePr>
          <p:xfrm>
            <a:off x="4419600" y="1533525"/>
            <a:ext cx="623888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0" name="Equation" r:id="rId11" imgW="304560" imgH="203040" progId="Equation.3">
                    <p:embed/>
                  </p:oleObj>
                </mc:Choice>
                <mc:Fallback>
                  <p:oleObj name="Equation" r:id="rId11" imgW="3045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533525"/>
                          <a:ext cx="623888" cy="295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4507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8208" y="819150"/>
            <a:ext cx="7469868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DEF có            </a:t>
            </a:r>
          </a:p>
          <a:p>
            <a:pPr>
              <a:lnSpc>
                <a:spcPct val="150000"/>
              </a:lnSpc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sai: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DE=EF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 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DEF vuông cân tại F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D1"/>
          <p:cNvSpPr/>
          <p:nvPr/>
        </p:nvSpPr>
        <p:spPr>
          <a:xfrm>
            <a:off x="946282" y="2450874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D2" descr="Kết quả hình ảnh cho đúng sai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3827" y="2422299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3"/>
          <p:cNvSpPr/>
          <p:nvPr/>
        </p:nvSpPr>
        <p:spPr>
          <a:xfrm>
            <a:off x="968828" y="3565427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SS3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 l="14398" t="13542" r="14490" b="14236"/>
          <a:stretch>
            <a:fillRect/>
          </a:stretch>
        </p:blipFill>
        <p:spPr bwMode="auto">
          <a:xfrm>
            <a:off x="977987" y="3555307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3"/>
          <p:cNvSpPr/>
          <p:nvPr/>
        </p:nvSpPr>
        <p:spPr>
          <a:xfrm>
            <a:off x="946282" y="3005416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SS3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 l="14398" t="13542" r="14490" b="14236"/>
          <a:stretch>
            <a:fillRect/>
          </a:stretch>
        </p:blipFill>
        <p:spPr bwMode="auto">
          <a:xfrm>
            <a:off x="946284" y="3005416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3"/>
          <p:cNvSpPr/>
          <p:nvPr/>
        </p:nvSpPr>
        <p:spPr>
          <a:xfrm>
            <a:off x="968120" y="4130726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SS3" descr="Hình ảnh có liên quan"/>
          <p:cNvPicPr>
            <a:picLocks noChangeAspect="1" noChangeArrowheads="1"/>
          </p:cNvPicPr>
          <p:nvPr/>
        </p:nvPicPr>
        <p:blipFill>
          <a:blip r:embed="rId8" cstate="print"/>
          <a:srcRect l="14398" t="13542" r="14490" b="14236"/>
          <a:stretch>
            <a:fillRect/>
          </a:stretch>
        </p:blipFill>
        <p:spPr bwMode="auto">
          <a:xfrm>
            <a:off x="956216" y="4130727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6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3" y="62325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6" name="Group 75"/>
          <p:cNvGrpSpPr/>
          <p:nvPr/>
        </p:nvGrpSpPr>
        <p:grpSpPr>
          <a:xfrm>
            <a:off x="4365852" y="1898600"/>
            <a:ext cx="3352800" cy="1749447"/>
            <a:chOff x="3429000" y="1543050"/>
            <a:chExt cx="3352800" cy="1259638"/>
          </a:xfrm>
        </p:grpSpPr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>
              <a:off x="3962400" y="1885950"/>
              <a:ext cx="914400" cy="8572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 flipH="1" flipV="1">
              <a:off x="4862520" y="1885950"/>
              <a:ext cx="1462087" cy="74295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79" name="Line 10"/>
            <p:cNvSpPr>
              <a:spLocks noChangeShapeType="1"/>
            </p:cNvSpPr>
            <p:nvPr/>
          </p:nvSpPr>
          <p:spPr bwMode="auto">
            <a:xfrm flipV="1">
              <a:off x="3962400" y="2628900"/>
              <a:ext cx="2362200" cy="11430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4133850" y="2618185"/>
              <a:ext cx="52388" cy="115490"/>
            </a:xfrm>
            <a:custGeom>
              <a:avLst/>
              <a:gdLst>
                <a:gd name="T0" fmla="*/ 0 w 33"/>
                <a:gd name="T1" fmla="*/ 0 h 97"/>
                <a:gd name="T2" fmla="*/ 33 w 33"/>
                <a:gd name="T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97">
                  <a:moveTo>
                    <a:pt x="0" y="0"/>
                  </a:moveTo>
                  <a:cubicBezTo>
                    <a:pt x="31" y="39"/>
                    <a:pt x="33" y="47"/>
                    <a:pt x="33" y="97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5975350" y="2511032"/>
              <a:ext cx="103188" cy="116681"/>
            </a:xfrm>
            <a:custGeom>
              <a:avLst/>
              <a:gdLst>
                <a:gd name="T0" fmla="*/ 65 w 65"/>
                <a:gd name="T1" fmla="*/ 0 h 98"/>
                <a:gd name="T2" fmla="*/ 0 w 65"/>
                <a:gd name="T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5" h="98">
                  <a:moveTo>
                    <a:pt x="65" y="0"/>
                  </a:moveTo>
                  <a:cubicBezTo>
                    <a:pt x="11" y="13"/>
                    <a:pt x="0" y="44"/>
                    <a:pt x="0" y="98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4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Times" pitchFamily="2" charset="0"/>
              </a:endParaRPr>
            </a:p>
          </p:txBody>
        </p: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3429000" y="2514601"/>
              <a:ext cx="381000" cy="288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</a:rPr>
                <a:t>D</a:t>
              </a:r>
            </a:p>
          </p:txBody>
        </p:sp>
        <p:sp>
          <p:nvSpPr>
            <p:cNvPr id="83" name="Text Box 17"/>
            <p:cNvSpPr txBox="1">
              <a:spLocks noChangeArrowheads="1"/>
            </p:cNvSpPr>
            <p:nvPr/>
          </p:nvSpPr>
          <p:spPr bwMode="auto">
            <a:xfrm>
              <a:off x="6400800" y="2457451"/>
              <a:ext cx="381000" cy="288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</a:rPr>
                <a:t>E</a:t>
              </a:r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4648200" y="1543050"/>
              <a:ext cx="381000" cy="288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NI-Times" pitchFamily="2" charset="0"/>
                </a:rPr>
                <a:t>F</a:t>
              </a:r>
            </a:p>
          </p:txBody>
        </p:sp>
        <p:graphicFrame>
          <p:nvGraphicFramePr>
            <p:cNvPr id="85" name="Object 27"/>
            <p:cNvGraphicFramePr>
              <a:graphicFrameLocks noChangeAspect="1"/>
            </p:cNvGraphicFramePr>
            <p:nvPr>
              <p:ph sz="quarter" idx="4294967295"/>
              <p:extLst>
                <p:ext uri="{D42A27DB-BD31-4B8C-83A1-F6EECF244321}">
                  <p14:modId xmlns:p14="http://schemas.microsoft.com/office/powerpoint/2010/main" val="2067042822"/>
                </p:ext>
              </p:extLst>
            </p:nvPr>
          </p:nvGraphicFramePr>
          <p:xfrm>
            <a:off x="5562607" y="2399110"/>
            <a:ext cx="341313" cy="20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0" name="Equation" r:id="rId10" imgW="253800" imgH="203040" progId="Equation.3">
                    <p:embed/>
                  </p:oleObj>
                </mc:Choice>
                <mc:Fallback>
                  <p:oleObj name="Equation" r:id="rId10" imgW="253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7" y="2399110"/>
                          <a:ext cx="341313" cy="204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0003595"/>
                </p:ext>
              </p:extLst>
            </p:nvPr>
          </p:nvGraphicFramePr>
          <p:xfrm>
            <a:off x="4203700" y="2533650"/>
            <a:ext cx="254000" cy="15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1" name="Equation" r:id="rId12" imgW="253800" imgH="203040" progId="Equation.3">
                    <p:embed/>
                  </p:oleObj>
                </mc:Choice>
                <mc:Fallback>
                  <p:oleObj name="Equation" r:id="rId12" imgW="253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3700" y="2533650"/>
                          <a:ext cx="254000" cy="15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348285"/>
              </p:ext>
            </p:extLst>
          </p:nvPr>
        </p:nvGraphicFramePr>
        <p:xfrm>
          <a:off x="4642281" y="1156608"/>
          <a:ext cx="1529921" cy="472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14" imgW="863280" imgH="266400" progId="Equation.DSMT4">
                  <p:embed/>
                </p:oleObj>
              </mc:Choice>
              <mc:Fallback>
                <p:oleObj name="Equation" r:id="rId14" imgW="863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42281" y="1156608"/>
                        <a:ext cx="1529921" cy="472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16849"/>
              </p:ext>
            </p:extLst>
          </p:nvPr>
        </p:nvGraphicFramePr>
        <p:xfrm>
          <a:off x="1828800" y="2218549"/>
          <a:ext cx="990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16" imgW="558720" imgH="266400" progId="Equation.DSMT4">
                  <p:embed/>
                </p:oleObj>
              </mc:Choice>
              <mc:Fallback>
                <p:oleObj name="Equation" r:id="rId16" imgW="558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8549"/>
                        <a:ext cx="9906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399310"/>
              </p:ext>
            </p:extLst>
          </p:nvPr>
        </p:nvGraphicFramePr>
        <p:xfrm>
          <a:off x="1828800" y="3391801"/>
          <a:ext cx="9906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18" imgW="558720" imgH="266400" progId="Equation.DSMT4">
                  <p:embed/>
                </p:oleObj>
              </mc:Choice>
              <mc:Fallback>
                <p:oleObj name="Equation" r:id="rId18" imgW="5587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91801"/>
                        <a:ext cx="99060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Hexagon 66">
            <a:hlinkClick r:id="rId20" action="ppaction://hlinksldjump"/>
          </p:cNvPr>
          <p:cNvSpPr/>
          <p:nvPr/>
        </p:nvSpPr>
        <p:spPr>
          <a:xfrm>
            <a:off x="228603" y="183119"/>
            <a:ext cx="2666997" cy="3513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prstClr val="white"/>
                </a:solidFill>
                <a:latin typeface="Times New Roman"/>
              </a:rPr>
              <a:t>KHỞI ĐỘNG</a:t>
            </a:r>
            <a:endParaRPr lang="vi-VN" sz="2000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0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7952" y="1504951"/>
            <a:ext cx="7991249" cy="3404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nào sau đây là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đều thì có ba góc đều bằng 60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 có 1 góc nhọn bằng 45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tam giác cân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đều thì bằng nhau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 có 1 góc bằng 60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tam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 đều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1"/>
          <p:cNvSpPr/>
          <p:nvPr/>
        </p:nvSpPr>
        <p:spPr>
          <a:xfrm>
            <a:off x="1029233" y="340995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D2" descr="Kết quả hình ảnh cho đúng sai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4001" y="3381375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3"/>
          <p:cNvSpPr/>
          <p:nvPr/>
        </p:nvSpPr>
        <p:spPr>
          <a:xfrm>
            <a:off x="994001" y="2337374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SS3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4398" t="13542" r="14490" b="14236"/>
          <a:stretch>
            <a:fillRect/>
          </a:stretch>
        </p:blipFill>
        <p:spPr bwMode="auto">
          <a:xfrm>
            <a:off x="994003" y="2327254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3"/>
          <p:cNvSpPr/>
          <p:nvPr/>
        </p:nvSpPr>
        <p:spPr>
          <a:xfrm>
            <a:off x="989577" y="291692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SS3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4398" t="13542" r="14490" b="14236"/>
          <a:stretch>
            <a:fillRect/>
          </a:stretch>
        </p:blipFill>
        <p:spPr bwMode="auto">
          <a:xfrm>
            <a:off x="982096" y="2906800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3"/>
          <p:cNvSpPr/>
          <p:nvPr/>
        </p:nvSpPr>
        <p:spPr>
          <a:xfrm>
            <a:off x="1017210" y="4017018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SS3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4398" t="13542" r="14490" b="14236"/>
          <a:stretch>
            <a:fillRect/>
          </a:stretch>
        </p:blipFill>
        <p:spPr bwMode="auto">
          <a:xfrm>
            <a:off x="1007153" y="4017019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6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1" y="62324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Hexagon 66">
            <a:hlinkClick r:id="rId9" action="ppaction://hlinksldjump"/>
          </p:cNvPr>
          <p:cNvSpPr/>
          <p:nvPr/>
        </p:nvSpPr>
        <p:spPr>
          <a:xfrm>
            <a:off x="228603" y="183119"/>
            <a:ext cx="2666997" cy="3513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prstClr val="white"/>
                </a:solidFill>
                <a:latin typeface="Times New Roman"/>
              </a:rPr>
              <a:t>KHỞI ĐỘNG</a:t>
            </a:r>
            <a:endParaRPr lang="vi-VN" sz="2000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1751" y="1029088"/>
            <a:ext cx="7469868" cy="3828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 định nào sau đây là đúng?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ở đỉnh của 1 tam giác cân nhỏ hơn 90</a:t>
            </a:r>
            <a:r>
              <a:rPr lang="vi-VN" sz="24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 tam giác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nhất hai góc vuông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1 tam giác vuông có thể có 1 góc tù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ở đỉnh của 1 tam giác cân </a:t>
            </a:r>
            <a:r>
              <a:rPr lang="vi-V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thể là góc tù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D1"/>
          <p:cNvSpPr/>
          <p:nvPr/>
        </p:nvSpPr>
        <p:spPr>
          <a:xfrm>
            <a:off x="990601" y="4011385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8" name="D2" descr="Kết quả hình ảnh cho đúng sai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9632" y="3978727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S3"/>
          <p:cNvSpPr/>
          <p:nvPr/>
        </p:nvSpPr>
        <p:spPr>
          <a:xfrm>
            <a:off x="994001" y="2337374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SS3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4398" t="13542" r="14490" b="14236"/>
          <a:stretch>
            <a:fillRect/>
          </a:stretch>
        </p:blipFill>
        <p:spPr bwMode="auto">
          <a:xfrm>
            <a:off x="994003" y="2327254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3"/>
          <p:cNvSpPr/>
          <p:nvPr/>
        </p:nvSpPr>
        <p:spPr>
          <a:xfrm>
            <a:off x="989577" y="291692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2" name="SS3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4398" t="13542" r="14490" b="14236"/>
          <a:stretch>
            <a:fillRect/>
          </a:stretch>
        </p:blipFill>
        <p:spPr bwMode="auto">
          <a:xfrm>
            <a:off x="982096" y="2906800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3"/>
          <p:cNvSpPr/>
          <p:nvPr/>
        </p:nvSpPr>
        <p:spPr>
          <a:xfrm>
            <a:off x="987732" y="3442800"/>
            <a:ext cx="228600" cy="1714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4" name="SS3" descr="Hình ảnh có liên quan"/>
          <p:cNvPicPr>
            <a:picLocks noChangeAspect="1" noChangeArrowheads="1"/>
          </p:cNvPicPr>
          <p:nvPr/>
        </p:nvPicPr>
        <p:blipFill>
          <a:blip r:embed="rId7" cstate="print"/>
          <a:srcRect l="14398" t="13542" r="14490" b="14236"/>
          <a:stretch>
            <a:fillRect/>
          </a:stretch>
        </p:blipFill>
        <p:spPr bwMode="auto">
          <a:xfrm>
            <a:off x="994003" y="3451135"/>
            <a:ext cx="252413" cy="19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ounded Rectangle 3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30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10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852806" y="158762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00</a:t>
            </a:r>
          </a:p>
        </p:txBody>
      </p:sp>
      <p:pic>
        <p:nvPicPr>
          <p:cNvPr id="66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31" y="62324"/>
            <a:ext cx="78936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Hexagon 66">
            <a:hlinkClick r:id="rId9" action="ppaction://hlinksldjump"/>
          </p:cNvPr>
          <p:cNvSpPr/>
          <p:nvPr/>
        </p:nvSpPr>
        <p:spPr>
          <a:xfrm>
            <a:off x="228603" y="183119"/>
            <a:ext cx="2666997" cy="351336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solidFill>
                  <a:prstClr val="white"/>
                </a:solidFill>
                <a:latin typeface="Times New Roman"/>
              </a:rPr>
              <a:t>KHỞI ĐỘNG</a:t>
            </a:r>
            <a:endParaRPr lang="vi-VN" sz="2000" dirty="0">
              <a:solidFill>
                <a:prstClr val="white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17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2_(new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86166" y="1822162"/>
            <a:ext cx="4268347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tam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giaùc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caân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:</a:t>
            </a:r>
            <a:endParaRPr lang="en-US" sz="3200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293689" y="2702035"/>
            <a:ext cx="25090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Goùc</a:t>
            </a:r>
            <a:r>
              <a:rPr lang="en-US" sz="3200" dirty="0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ôû</a:t>
            </a:r>
            <a:r>
              <a:rPr lang="en-US" sz="3200" dirty="0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ñænh</a:t>
            </a:r>
            <a:r>
              <a:rPr lang="en-US" sz="3200" dirty="0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 = </a:t>
            </a:r>
            <a:endParaRPr lang="en-US" sz="3200" dirty="0" smtClean="0">
              <a:solidFill>
                <a:srgbClr val="00CC00"/>
              </a:solidFill>
            </a:endParaRPr>
          </a:p>
        </p:txBody>
      </p:sp>
      <p:grpSp>
        <p:nvGrpSpPr>
          <p:cNvPr id="131076" name="Group 4"/>
          <p:cNvGrpSpPr>
            <a:grpSpLocks/>
          </p:cNvGrpSpPr>
          <p:nvPr/>
        </p:nvGrpSpPr>
        <p:grpSpPr bwMode="auto">
          <a:xfrm>
            <a:off x="2743200" y="2663002"/>
            <a:ext cx="4356100" cy="584597"/>
            <a:chOff x="2222" y="1029"/>
            <a:chExt cx="2744" cy="491"/>
          </a:xfrm>
        </p:grpSpPr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2740" y="1029"/>
              <a:ext cx="2226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- 2.soá </a:t>
              </a:r>
              <a:r>
                <a:rPr lang="en-US" sz="3200" dirty="0" err="1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ño</a:t>
              </a:r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 1 </a:t>
              </a:r>
              <a:r>
                <a:rPr lang="en-US" sz="3200" dirty="0" err="1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goùc</a:t>
              </a:r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ñaùy</a:t>
              </a:r>
              <a:r>
                <a:rPr lang="en-US" sz="3200" dirty="0" smtClean="0">
                  <a:solidFill>
                    <a:schemeClr val="accent2">
                      <a:lumMod val="75000"/>
                    </a:schemeClr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endParaRPr lang="en-US" sz="3200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13107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1020434"/>
                </p:ext>
              </p:extLst>
            </p:nvPr>
          </p:nvGraphicFramePr>
          <p:xfrm>
            <a:off x="2222" y="1078"/>
            <a:ext cx="610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Equation" r:id="rId3" imgW="304560" imgH="203040" progId="Equation.DSMT4">
                    <p:embed/>
                  </p:oleObj>
                </mc:Choice>
                <mc:Fallback>
                  <p:oleObj name="Equation" r:id="rId3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1078"/>
                          <a:ext cx="610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06831" y="3902184"/>
            <a:ext cx="31726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Soá</a:t>
            </a:r>
            <a:r>
              <a:rPr lang="en-US" sz="3200" dirty="0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ño</a:t>
            </a:r>
            <a:r>
              <a:rPr lang="en-US" sz="3200" dirty="0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 1goùc </a:t>
            </a:r>
            <a:r>
              <a:rPr lang="en-US" sz="3200" dirty="0" err="1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ñaùy</a:t>
            </a:r>
            <a:r>
              <a:rPr lang="en-US" sz="3200" dirty="0" smtClean="0">
                <a:solidFill>
                  <a:srgbClr val="00CC00"/>
                </a:solidFill>
                <a:latin typeface="VNI-Times" pitchFamily="2" charset="0"/>
                <a:cs typeface="Times New Roman" pitchFamily="18" charset="0"/>
              </a:rPr>
              <a:t>= </a:t>
            </a:r>
            <a:endParaRPr lang="en-US" sz="3200" dirty="0" smtClean="0">
              <a:solidFill>
                <a:srgbClr val="00CC00"/>
              </a:solidFill>
            </a:endParaRPr>
          </a:p>
        </p:txBody>
      </p:sp>
      <p:grpSp>
        <p:nvGrpSpPr>
          <p:cNvPr id="131080" name="Group 8"/>
          <p:cNvGrpSpPr>
            <a:grpSpLocks/>
          </p:cNvGrpSpPr>
          <p:nvPr/>
        </p:nvGrpSpPr>
        <p:grpSpPr bwMode="auto">
          <a:xfrm>
            <a:off x="3357723" y="3599854"/>
            <a:ext cx="5029200" cy="1189433"/>
            <a:chOff x="2616" y="1454"/>
            <a:chExt cx="3168" cy="999"/>
          </a:xfrm>
        </p:grpSpPr>
        <p:graphicFrame>
          <p:nvGraphicFramePr>
            <p:cNvPr id="13108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1273507"/>
                </p:ext>
              </p:extLst>
            </p:nvPr>
          </p:nvGraphicFramePr>
          <p:xfrm>
            <a:off x="2616" y="1454"/>
            <a:ext cx="3168" cy="9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Equation" r:id="rId5" imgW="1396800" imgH="419040" progId="Equation.DSMT4">
                    <p:embed/>
                  </p:oleObj>
                </mc:Choice>
                <mc:Fallback>
                  <p:oleObj name="Equation" r:id="rId5" imgW="13968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6" y="1454"/>
                          <a:ext cx="3168" cy="9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3504" y="1489"/>
              <a:ext cx="2256" cy="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Soá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ño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goùc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ôû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ñænh</a:t>
              </a:r>
              <a:endParaRPr lang="en-US" sz="32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206831" y="571477"/>
            <a:ext cx="4147682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tam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giaùc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thöôøng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:</a:t>
            </a: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304802" y="1158985"/>
            <a:ext cx="2638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Soá</a:t>
            </a:r>
            <a:r>
              <a:rPr lang="en-US" sz="3200" dirty="0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ño</a:t>
            </a:r>
            <a:r>
              <a:rPr lang="en-US" sz="3200" dirty="0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1</a:t>
            </a:r>
            <a:r>
              <a:rPr lang="vi-VN" sz="3200" dirty="0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goùc</a:t>
            </a:r>
            <a:r>
              <a:rPr lang="en-US" sz="3200" dirty="0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3300"/>
                </a:solidFill>
                <a:latin typeface="VNI-Times" pitchFamily="2" charset="0"/>
                <a:cs typeface="Times New Roman" pitchFamily="18" charset="0"/>
              </a:rPr>
              <a:t>= </a:t>
            </a:r>
            <a:endParaRPr lang="en-US" sz="3200" dirty="0" smtClean="0">
              <a:solidFill>
                <a:srgbClr val="FF3300"/>
              </a:solidFill>
            </a:endParaRPr>
          </a:p>
        </p:txBody>
      </p:sp>
      <p:grpSp>
        <p:nvGrpSpPr>
          <p:cNvPr id="131085" name="Group 13"/>
          <p:cNvGrpSpPr>
            <a:grpSpLocks/>
          </p:cNvGrpSpPr>
          <p:nvPr/>
        </p:nvGrpSpPr>
        <p:grpSpPr bwMode="auto">
          <a:xfrm>
            <a:off x="2802709" y="1156252"/>
            <a:ext cx="4764087" cy="584597"/>
            <a:chOff x="2222" y="1029"/>
            <a:chExt cx="3001" cy="491"/>
          </a:xfrm>
        </p:grpSpPr>
        <p:sp>
          <p:nvSpPr>
            <p:cNvPr id="131086" name="Rectangle 14"/>
            <p:cNvSpPr>
              <a:spLocks noChangeArrowheads="1"/>
            </p:cNvSpPr>
            <p:nvPr/>
          </p:nvSpPr>
          <p:spPr bwMode="auto">
            <a:xfrm>
              <a:off x="2740" y="1029"/>
              <a:ext cx="2483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-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toång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hai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goùc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ñaõ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bieát</a:t>
              </a:r>
              <a:r>
                <a:rPr lang="en-US" sz="3200" dirty="0" smtClean="0">
                  <a:solidFill>
                    <a:srgbClr val="0000FF"/>
                  </a:solidFill>
                  <a:latin typeface="VNI-Times" pitchFamily="2" charset="0"/>
                  <a:cs typeface="Times New Roman" pitchFamily="18" charset="0"/>
                </a:rPr>
                <a:t> </a:t>
              </a:r>
              <a:endParaRPr lang="en-US" sz="3200" dirty="0" smtClean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3108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6454474"/>
                </p:ext>
              </p:extLst>
            </p:nvPr>
          </p:nvGraphicFramePr>
          <p:xfrm>
            <a:off x="2222" y="1078"/>
            <a:ext cx="610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2" name="Equation" r:id="rId7" imgW="304560" imgH="203040" progId="Equation.DSMT4">
                    <p:embed/>
                  </p:oleObj>
                </mc:Choice>
                <mc:Fallback>
                  <p:oleObj name="Equation" r:id="rId7" imgW="304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2" y="1078"/>
                          <a:ext cx="610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0" y="0"/>
            <a:ext cx="63253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rgbClr val="0033CC"/>
                </a:solidFill>
                <a:latin typeface=".VnTime" pitchFamily="34" charset="0"/>
              </a:rPr>
              <a:t>C¸ch</a:t>
            </a:r>
            <a:r>
              <a:rPr lang="en-US" sz="3600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-Times" pitchFamily="2" charset="0"/>
              </a:rPr>
              <a:t>tính</a:t>
            </a:r>
            <a:r>
              <a:rPr lang="en-US" sz="3600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-Times" pitchFamily="2" charset="0"/>
              </a:rPr>
              <a:t>soá</a:t>
            </a:r>
            <a:r>
              <a:rPr lang="en-US" sz="3600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-Times" pitchFamily="2" charset="0"/>
              </a:rPr>
              <a:t>ño</a:t>
            </a:r>
            <a:r>
              <a:rPr lang="en-US" sz="3600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VNI-Times" pitchFamily="2" charset="0"/>
              </a:rPr>
              <a:t>goùc</a:t>
            </a:r>
            <a:r>
              <a:rPr lang="en-US" sz="3600" dirty="0" smtClean="0">
                <a:solidFill>
                  <a:srgbClr val="0033CC"/>
                </a:solidFill>
                <a:latin typeface="VNI-Times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44046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075" grpId="0"/>
      <p:bldP spid="131079" grpId="0"/>
      <p:bldP spid="131083" grpId="0" animBg="1"/>
      <p:bldP spid="1310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0000D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4691</TotalTime>
  <Words>1103</Words>
  <Application>Microsoft Office PowerPoint</Application>
  <PresentationFormat>On-screen Show (16:9)</PresentationFormat>
  <Paragraphs>346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1_Office Theme</vt:lpstr>
      <vt:lpstr>Default Design</vt:lpstr>
      <vt:lpstr>1_Default Design</vt:lpstr>
      <vt:lpstr>2_Default Design</vt:lpstr>
      <vt:lpstr>2_Office Theme</vt:lpstr>
      <vt:lpstr>Equation</vt:lpstr>
      <vt:lpstr>MathType 6.0 Equation</vt:lpstr>
      <vt:lpstr>Microsoft Equation 3.0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Windows User</cp:lastModifiedBy>
  <cp:revision>115</cp:revision>
  <dcterms:created xsi:type="dcterms:W3CDTF">2022-01-17T04:47:58Z</dcterms:created>
  <dcterms:modified xsi:type="dcterms:W3CDTF">2022-01-21T04:58:13Z</dcterms:modified>
</cp:coreProperties>
</file>