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06" r:id="rId3"/>
    <p:sldMasterId id="2147483719" r:id="rId4"/>
  </p:sldMasterIdLst>
  <p:notesMasterIdLst>
    <p:notesMasterId r:id="rId14"/>
  </p:notesMasterIdLst>
  <p:sldIdLst>
    <p:sldId id="257" r:id="rId5"/>
    <p:sldId id="258" r:id="rId6"/>
    <p:sldId id="259" r:id="rId7"/>
    <p:sldId id="261" r:id="rId8"/>
    <p:sldId id="263" r:id="rId9"/>
    <p:sldId id="267" r:id="rId10"/>
    <p:sldId id="269" r:id="rId11"/>
    <p:sldId id="270" r:id="rId12"/>
    <p:sldId id="266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8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B6DBC-11F0-4F5A-81B6-6E7FCC518384}" type="datetimeFigureOut">
              <a:rPr lang="en-US" smtClean="0"/>
              <a:t>2022-01-11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58463-0042-45FF-AD16-F0AF0A7E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61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pPr defTabSz="685800">
                <a:defRPr/>
              </a:p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1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58463-0042-45FF-AD16-F0AF0A7E72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4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3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6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01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3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3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3" y="1831785"/>
            <a:ext cx="2935224" cy="6035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07994" tIns="53998" rIns="68577" bIns="53998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68577" tIns="34289" rIns="68577" bIns="34289"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34289" rIns="68577" bIns="34289"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68577" tIns="34289" rIns="68577" bIns="34289"/>
          <a:lstStyle/>
          <a:p>
            <a:fld id="{98C0CDE5-970C-4CC4-BF43-0DA127E73E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lIns="68577" tIns="34289" rIns="68577" bIns="34289" rtlCol="0" anchor="ctr"/>
          <a:lstStyle/>
          <a:p>
            <a:pPr defTabSz="91433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lIns="68577" tIns="34289" rIns="68577" bIns="34289" rtlCol="0" anchor="ctr"/>
          <a:lstStyle/>
          <a:p>
            <a:pPr defTabSz="91433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34590" y="731168"/>
            <a:ext cx="2950215" cy="550811"/>
          </a:xfrm>
        </p:spPr>
        <p:txBody>
          <a:bodyPr lIns="68577" tIns="34289" rIns="68577" bIns="34289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6752" y="2544467"/>
            <a:ext cx="2934891" cy="1687116"/>
          </a:xfrm>
        </p:spPr>
        <p:txBody>
          <a:bodyPr lIns="68577" tIns="34289" rIns="68577" bIns="34289">
            <a:normAutofit/>
          </a:bodyPr>
          <a:lstStyle>
            <a:lvl1pPr marL="134994" indent="-134994">
              <a:spcBef>
                <a:spcPts val="450"/>
              </a:spcBef>
              <a:buClr>
                <a:schemeClr val="accent2"/>
              </a:buClr>
              <a:defRPr sz="1200" b="0">
                <a:latin typeface="+mn-lt"/>
              </a:defRPr>
            </a:lvl1pPr>
            <a:lvl2pPr marL="342884" indent="0">
              <a:buNone/>
              <a:defRPr sz="1200">
                <a:latin typeface="Franklin Gothic Book" panose="020B0503020102020204" pitchFamily="34" charset="0"/>
              </a:defRPr>
            </a:lvl2pPr>
            <a:lvl3pPr>
              <a:defRPr sz="1200">
                <a:latin typeface="Franklin Gothic Book" panose="020B0503020102020204" pitchFamily="34" charset="0"/>
              </a:defRPr>
            </a:lvl3pPr>
            <a:lvl4pPr>
              <a:defRPr sz="1200">
                <a:latin typeface="Franklin Gothic Book" panose="020B0503020102020204" pitchFamily="34" charset="0"/>
              </a:defRPr>
            </a:lvl4pPr>
            <a:lvl5pPr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4148043" y="0"/>
            <a:ext cx="4755490" cy="48222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3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3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3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4788142" y="157143"/>
            <a:ext cx="3485774" cy="4104076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lIns="68577" tIns="34289" rIns="68577" bIns="34289"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8725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2022-01-11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70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2022-01-11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53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2022-01-11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68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2022-01-11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0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2022-01-11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04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45BFD-C5AD-45B0-8BDE-B42D8FEB4E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12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11165-FEA5-45FD-B582-E84FB3E091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1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86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72911-B594-4543-8EBB-1558336E60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93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93087-3511-4FB8-8EDA-3FD1730D1C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2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DFCC0-AAB5-4EA7-B11C-89764AA55D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85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47886-1A3B-4FF2-B95A-BE3CD2F514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16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D7D28-B455-4824-8487-12648FC665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85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26BC3-D83D-43AE-A651-8612D8E750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15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152F1-2C31-4293-82A8-B66C9BE72B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17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2829C-8E34-49BF-BF7A-19EFCB16C9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96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24CCC-7993-4F9E-8A3F-4860500828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5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B241289-D11C-4B98-A56B-507325DE75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9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23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4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21D6196A-279F-4FC5-8059-A4A7B95F9E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27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995D7-2EDC-4E49-BD77-96549EEEA1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01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C11BF-73BC-4DFF-8891-7B6B080F68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17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67D2A-53D5-4B51-A90C-DF0AE596BF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98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B38D-924B-40D2-AD50-699B1D9232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10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15B61-23D8-43B9-A15E-EE27152EAA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43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2FCC6-3FF9-41D2-96D8-0EC0CB8A4F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94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3154B-6CDE-48FE-878E-C947661328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127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26655-1988-450C-ABF5-FC78AEFD5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08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E5721-A1A6-4D87-90B2-B9235EDA22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5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950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832BE-6A02-4B3F-9542-272FAEC496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68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0D0DB-73F4-495E-8B71-EE3909AC65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12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D3ADB-5FF8-4118-8DD0-D21D7879A5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085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17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86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288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887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081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510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2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450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542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372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918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01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3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3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3" y="1831785"/>
            <a:ext cx="2935224" cy="6035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07994" tIns="53998" rIns="68577" bIns="53998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68577" tIns="34289" rIns="68577" bIns="34289"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34289" rIns="68577" bIns="34289"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68577" tIns="34289" rIns="68577" bIns="34289"/>
          <a:lstStyle/>
          <a:p>
            <a:fld id="{98C0CDE5-970C-4CC4-BF43-0DA127E73E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lIns="68577" tIns="34289" rIns="68577" bIns="34289" rtlCol="0" anchor="ctr"/>
          <a:lstStyle/>
          <a:p>
            <a:pPr defTabSz="91433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lIns="68577" tIns="34289" rIns="68577" bIns="34289" rtlCol="0" anchor="ctr"/>
          <a:lstStyle/>
          <a:p>
            <a:pPr defTabSz="91433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34589" y="731166"/>
            <a:ext cx="2950215" cy="550811"/>
          </a:xfrm>
        </p:spPr>
        <p:txBody>
          <a:bodyPr lIns="68577" tIns="34289" rIns="68577" bIns="34289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6749" y="2544467"/>
            <a:ext cx="2934891" cy="1687116"/>
          </a:xfrm>
        </p:spPr>
        <p:txBody>
          <a:bodyPr lIns="68577" tIns="34289" rIns="68577" bIns="34289">
            <a:normAutofit/>
          </a:bodyPr>
          <a:lstStyle>
            <a:lvl1pPr marL="134994" indent="-134994">
              <a:spcBef>
                <a:spcPts val="450"/>
              </a:spcBef>
              <a:buClr>
                <a:schemeClr val="accent2"/>
              </a:buClr>
              <a:defRPr sz="1200" b="0">
                <a:latin typeface="+mn-lt"/>
              </a:defRPr>
            </a:lvl1pPr>
            <a:lvl2pPr marL="342884" indent="0">
              <a:buNone/>
              <a:defRPr sz="1200">
                <a:latin typeface="Franklin Gothic Book" panose="020B0503020102020204" pitchFamily="34" charset="0"/>
              </a:defRPr>
            </a:lvl2pPr>
            <a:lvl3pPr>
              <a:defRPr sz="1200">
                <a:latin typeface="Franklin Gothic Book" panose="020B0503020102020204" pitchFamily="34" charset="0"/>
              </a:defRPr>
            </a:lvl3pPr>
            <a:lvl4pPr>
              <a:defRPr sz="1200">
                <a:latin typeface="Franklin Gothic Book" panose="020B0503020102020204" pitchFamily="34" charset="0"/>
              </a:defRPr>
            </a:lvl4pPr>
            <a:lvl5pPr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4148043" y="0"/>
            <a:ext cx="4755490" cy="48222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3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3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3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4788142" y="157143"/>
            <a:ext cx="3485774" cy="4104076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lIns="68577" tIns="34289" rIns="68577" bIns="34289"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1791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2022-01-11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83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2022-01-11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891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2022-01-11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959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2022-01-11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017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2022-01-11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0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0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4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1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5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3"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7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F5039A-1426-4FD1-B196-0B39158662C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5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7BB479-C6EC-48A1-B416-643388BE06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9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3"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11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1.emf"/><Relationship Id="rId4" Type="http://schemas.openxmlformats.org/officeDocument/2006/relationships/image" Target="../media/image17.wmf"/><Relationship Id="rId9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wmf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0.png"/><Relationship Id="rId5" Type="http://schemas.openxmlformats.org/officeDocument/2006/relationships/image" Target="../media/image28.png"/><Relationship Id="rId10" Type="http://schemas.openxmlformats.org/officeDocument/2006/relationships/image" Target="../media/image26.emf"/><Relationship Id="rId4" Type="http://schemas.openxmlformats.org/officeDocument/2006/relationships/image" Target="../media/image27.png"/><Relationship Id="rId9" Type="http://schemas.openxmlformats.org/officeDocument/2006/relationships/image" Target="../media/image2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6.emf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48.png"/><Relationship Id="rId18" Type="http://schemas.openxmlformats.org/officeDocument/2006/relationships/image" Target="../media/image49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32.emf"/><Relationship Id="rId12" Type="http://schemas.openxmlformats.org/officeDocument/2006/relationships/image" Target="../media/image47.png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37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png"/><Relationship Id="rId11" Type="http://schemas.openxmlformats.org/officeDocument/2006/relationships/image" Target="../media/image29.wmf"/><Relationship Id="rId5" Type="http://schemas.openxmlformats.org/officeDocument/2006/relationships/image" Target="../media/image44.png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50.png"/><Relationship Id="rId4" Type="http://schemas.openxmlformats.org/officeDocument/2006/relationships/image" Target="../media/image27.wmf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53.png"/><Relationship Id="rId21" Type="http://schemas.openxmlformats.org/officeDocument/2006/relationships/image" Target="../media/image67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37.xml"/><Relationship Id="rId16" Type="http://schemas.openxmlformats.org/officeDocument/2006/relationships/oleObject" Target="../embeddings/oleObject11.bin"/><Relationship Id="rId20" Type="http://schemas.openxmlformats.org/officeDocument/2006/relationships/image" Target="../media/image66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emf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69.png"/><Relationship Id="rId10" Type="http://schemas.openxmlformats.org/officeDocument/2006/relationships/image" Target="../media/image60.png"/><Relationship Id="rId19" Type="http://schemas.openxmlformats.org/officeDocument/2006/relationships/image" Target="../media/image34.wmf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972814C-92FE-40BB-BEE4-A78E764DC59E}"/>
              </a:ext>
            </a:extLst>
          </p:cNvPr>
          <p:cNvSpPr/>
          <p:nvPr/>
        </p:nvSpPr>
        <p:spPr>
          <a:xfrm>
            <a:off x="883763" y="1053445"/>
            <a:ext cx="7798324" cy="39592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866" y="1127688"/>
            <a:ext cx="5728551" cy="2459831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hôm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nay!</a:t>
            </a:r>
          </a:p>
        </p:txBody>
      </p:sp>
      <p:pic>
        <p:nvPicPr>
          <p:cNvPr id="5" name="Picture 4" descr="A picture containing text, plant, silhouette&#10;&#10;Description automatically generated">
            <a:extLst>
              <a:ext uri="{FF2B5EF4-FFF2-40B4-BE49-F238E27FC236}">
                <a16:creationId xmlns:a16="http://schemas.microsoft.com/office/drawing/2014/main" id="{1820EA26-F2EE-4899-BDAE-CB209CC89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" y="2948964"/>
            <a:ext cx="9141732" cy="2194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E03E1F-DE92-47DA-94F3-073A725EC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54" y="3641597"/>
            <a:ext cx="4306832" cy="1501905"/>
          </a:xfrm>
          <a:prstGeom prst="rect">
            <a:avLst/>
          </a:prstGeom>
        </p:spPr>
      </p:pic>
      <p:pic>
        <p:nvPicPr>
          <p:cNvPr id="9" name="Picture 8" descr="A picture containing nature&#10;&#10;Description automatically generated">
            <a:extLst>
              <a:ext uri="{FF2B5EF4-FFF2-40B4-BE49-F238E27FC236}">
                <a16:creationId xmlns:a16="http://schemas.microsoft.com/office/drawing/2014/main" id="{CB0EBAB5-3182-4D3A-A69B-8C69E8ABC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580" y="399255"/>
            <a:ext cx="1906528" cy="2105411"/>
          </a:xfrm>
          <a:prstGeom prst="rect">
            <a:avLst/>
          </a:prstGeom>
        </p:spPr>
      </p:pic>
      <p:pic>
        <p:nvPicPr>
          <p:cNvPr id="11" name="Picture 10" descr="A toy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F64663E-B98E-450B-8D1F-A208013CF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431" y="399244"/>
            <a:ext cx="1604775" cy="16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6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3.33333E-6 L 2.70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/>
        </p:blipFill>
        <p:spPr>
          <a:xfrm>
            <a:off x="3" y="182880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12" y="-973569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205068" y="819377"/>
            <a:ext cx="6598506" cy="3854037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15"/>
            <a:endParaRPr lang="zh-CN" altLang="en-US" sz="1400">
              <a:solidFill>
                <a:prstClr val="white"/>
              </a:solidFill>
              <a:latin typeface="DFPOP1-W9" panose="020F0502020204030204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6598530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4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/>
        </p:blipFill>
        <p:spPr>
          <a:xfrm>
            <a:off x="7055709" y="360054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7252680" y="2497749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37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15"/>
            <a:endParaRPr lang="zh-CN" altLang="en-US" sz="1400">
              <a:solidFill>
                <a:prstClr val="white"/>
              </a:solidFill>
              <a:latin typeface="DFPOP1-W9" panose="020F0502020204030204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815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15"/>
            <a:endParaRPr lang="zh-CN" altLang="en-US" sz="1400">
              <a:solidFill>
                <a:prstClr val="white"/>
              </a:solidFill>
              <a:latin typeface="DFPOP1-W9" panose="020F0502020204030204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617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15"/>
            <a:endParaRPr lang="zh-CN" altLang="en-US" sz="1400">
              <a:solidFill>
                <a:prstClr val="white"/>
              </a:solidFill>
              <a:latin typeface="DFPOP1-W9" panose="020F0502020204030204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290" y="3831447"/>
            <a:ext cx="2341475" cy="1329066"/>
          </a:xfrm>
          <a:prstGeom prst="rect">
            <a:avLst/>
          </a:prstGeom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47467" y="1559626"/>
            <a:ext cx="8839200" cy="230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288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288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288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273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41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14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60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6200" y="5292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b="1" u="sng" dirty="0">
                <a:solidFill>
                  <a:srgbClr val="FF0000"/>
                </a:solidFill>
                <a:latin typeface="Times New Roman" pitchFamily="18" charset="0"/>
              </a:rPr>
              <a:t>1.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Quan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sát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hình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vẽ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cho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biết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vi-VN" b="1" dirty="0">
                <a:solidFill>
                  <a:srgbClr val="000000"/>
                </a:solidFill>
                <a:latin typeface="Times New Roman" pitchFamily="18" charset="0"/>
              </a:rPr>
              <a:t>có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cặp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tam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giác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vuông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vi-VN" b="1" dirty="0">
                <a:solidFill>
                  <a:srgbClr val="000000"/>
                </a:solidFill>
                <a:latin typeface="Times New Roman" pitchFamily="18" charset="0"/>
              </a:rPr>
              <a:t>nào bằng nhau? Vì sao?</a:t>
            </a:r>
            <a:endParaRPr lang="en-US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488" name="Text Box 224"/>
          <p:cNvSpPr txBox="1">
            <a:spLocks noChangeArrowheads="1"/>
          </p:cNvSpPr>
          <p:nvPr/>
        </p:nvSpPr>
        <p:spPr bwMode="auto">
          <a:xfrm>
            <a:off x="-6350" y="3462340"/>
            <a:ext cx="4897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c/</a:t>
            </a:r>
          </a:p>
        </p:txBody>
      </p:sp>
      <p:sp>
        <p:nvSpPr>
          <p:cNvPr id="11489" name="Text Box 225"/>
          <p:cNvSpPr txBox="1">
            <a:spLocks noChangeArrowheads="1"/>
          </p:cNvSpPr>
          <p:nvPr/>
        </p:nvSpPr>
        <p:spPr bwMode="auto">
          <a:xfrm>
            <a:off x="0" y="1976440"/>
            <a:ext cx="10525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b/</a:t>
            </a:r>
          </a:p>
        </p:txBody>
      </p:sp>
      <p:sp>
        <p:nvSpPr>
          <p:cNvPr id="11490" name="Text Box 226"/>
          <p:cNvSpPr txBox="1">
            <a:spLocks noChangeArrowheads="1"/>
          </p:cNvSpPr>
          <p:nvPr/>
        </p:nvSpPr>
        <p:spPr bwMode="auto">
          <a:xfrm>
            <a:off x="76200" y="590552"/>
            <a:ext cx="4983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a/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633265"/>
              </p:ext>
            </p:extLst>
          </p:nvPr>
        </p:nvGraphicFramePr>
        <p:xfrm>
          <a:off x="4940300" y="754063"/>
          <a:ext cx="24161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3" imgW="1600200" imgH="228600" progId="Equation.DSMT4">
                  <p:embed/>
                </p:oleObj>
              </mc:Choice>
              <mc:Fallback>
                <p:oleObj name="Equation" r:id="rId3" imgW="1600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0300" y="754063"/>
                        <a:ext cx="2416175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627845"/>
              </p:ext>
            </p:extLst>
          </p:nvPr>
        </p:nvGraphicFramePr>
        <p:xfrm>
          <a:off x="4922838" y="2438400"/>
          <a:ext cx="24733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5" imgW="1638000" imgH="228600" progId="Equation.DSMT4">
                  <p:embed/>
                </p:oleObj>
              </mc:Choice>
              <mc:Fallback>
                <p:oleObj name="Equation" r:id="rId5" imgW="16380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2438400"/>
                        <a:ext cx="24733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722944"/>
              </p:ext>
            </p:extLst>
          </p:nvPr>
        </p:nvGraphicFramePr>
        <p:xfrm>
          <a:off x="4990003" y="4122737"/>
          <a:ext cx="25876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7" imgW="1714320" imgH="228600" progId="Equation.DSMT4">
                  <p:embed/>
                </p:oleObj>
              </mc:Choice>
              <mc:Fallback>
                <p:oleObj name="Equation" r:id="rId7" imgW="171432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0003" y="4122737"/>
                        <a:ext cx="25876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1D4455C-B4CD-41BD-8F36-DC23DAA5DD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422254"/>
            <a:ext cx="3381783" cy="1616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D6567D-E5E8-4054-85C0-76654C36BA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678" y="1871032"/>
            <a:ext cx="3127976" cy="1480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F09894-75F8-4707-B788-ACA00A2F98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637" y="3590815"/>
            <a:ext cx="3277362" cy="153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6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AE8B05-3F66-452F-9AED-583F4B94F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171450"/>
            <a:ext cx="9372600" cy="533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0CE755-28A7-4860-983C-39B173C8AC1E}"/>
                  </a:ext>
                </a:extLst>
              </p:cNvPr>
              <p:cNvSpPr txBox="1"/>
              <p:nvPr/>
            </p:nvSpPr>
            <p:spPr>
              <a:xfrm>
                <a:off x="304800" y="438150"/>
                <a:ext cx="8763000" cy="3268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33">
                  <a:lnSpc>
                    <a:spcPct val="150000"/>
                  </a:lnSpc>
                </a:pPr>
                <a:r>
                  <a:rPr lang="en-US" sz="2000" b="1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tập</a:t>
                </a:r>
                <a:r>
                  <a:rPr lang="vi-VN" sz="2000" b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2</a:t>
                </a:r>
                <a:r>
                  <a:rPr lang="en-US" sz="2000" b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000" dirty="0">
                    <a:effectLst/>
                    <a:latin typeface="+mj-lt"/>
                    <a:ea typeface="Arial" panose="020B0604020202020204" pitchFamily="34" charset="0"/>
                  </a:rPr>
                  <a:t>Cho tam </a:t>
                </a:r>
                <a:r>
                  <a:rPr lang="en-US" sz="2000" dirty="0" err="1">
                    <a:effectLst/>
                    <a:latin typeface="+mj-lt"/>
                    <a:ea typeface="Arial" panose="020B0604020202020204" pitchFamily="34" charset="0"/>
                  </a:rPr>
                  <a:t>giác</a:t>
                </a:r>
                <a:r>
                  <a:rPr lang="en-US" sz="2000" dirty="0">
                    <a:effectLst/>
                    <a:latin typeface="+mj-lt"/>
                    <a:ea typeface="Arial" panose="020B0604020202020204" pitchFamily="34" charset="0"/>
                  </a:rPr>
                  <a:t> ABC </a:t>
                </a:r>
                <a:r>
                  <a:rPr lang="en-US" sz="2000" dirty="0" err="1">
                    <a:effectLst/>
                    <a:latin typeface="+mj-lt"/>
                    <a:ea typeface="Arial" panose="020B0604020202020204" pitchFamily="34" charset="0"/>
                  </a:rPr>
                  <a:t>vuông</a:t>
                </a:r>
                <a:r>
                  <a:rPr lang="en-US" sz="2000" dirty="0"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Arial" panose="020B0604020202020204" pitchFamily="34" charset="0"/>
                  </a:rPr>
                  <a:t>tại</a:t>
                </a:r>
                <a:r>
                  <a:rPr lang="en-US" sz="2000" dirty="0">
                    <a:effectLst/>
                    <a:latin typeface="+mj-lt"/>
                    <a:ea typeface="Arial" panose="020B0604020202020204" pitchFamily="34" charset="0"/>
                  </a:rPr>
                  <a:t> A  (AB &lt; AC). Tia </a:t>
                </a:r>
                <a:r>
                  <a:rPr lang="en-US" sz="2000" dirty="0" err="1">
                    <a:effectLst/>
                    <a:latin typeface="+mj-lt"/>
                    <a:ea typeface="Arial" panose="020B0604020202020204" pitchFamily="34" charset="0"/>
                  </a:rPr>
                  <a:t>phân</a:t>
                </a:r>
                <a:r>
                  <a:rPr lang="en-US" sz="2000" dirty="0"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Arial" panose="020B0604020202020204" pitchFamily="34" charset="0"/>
                  </a:rPr>
                  <a:t>giác</a:t>
                </a:r>
                <a:r>
                  <a:rPr lang="en-US" sz="2000" dirty="0"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Arial" panose="020B0604020202020204" pitchFamily="34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Arial" panose="020B0604020202020204" pitchFamily="34" charset="0"/>
                  </a:rPr>
                  <a:t>góc</a:t>
                </a:r>
                <a:r>
                  <a:rPr lang="en-US" sz="2000" dirty="0">
                    <a:effectLst/>
                    <a:latin typeface="+mj-lt"/>
                    <a:ea typeface="Arial" panose="020B0604020202020204" pitchFamily="34" charset="0"/>
                  </a:rPr>
                  <a:t> B </a:t>
                </a:r>
                <a:r>
                  <a:rPr lang="en-US" sz="2000" dirty="0" err="1">
                    <a:effectLst/>
                    <a:latin typeface="+mj-lt"/>
                    <a:ea typeface="Arial" panose="020B0604020202020204" pitchFamily="34" charset="0"/>
                  </a:rPr>
                  <a:t>cắt</a:t>
                </a:r>
                <a:r>
                  <a:rPr lang="en-US" sz="2000" dirty="0"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Arial" panose="020B0604020202020204" pitchFamily="34" charset="0"/>
                  </a:rPr>
                  <a:t>cạnh</a:t>
                </a:r>
                <a:r>
                  <a:rPr lang="en-US" sz="2000" dirty="0">
                    <a:effectLst/>
                    <a:latin typeface="+mj-lt"/>
                    <a:ea typeface="Arial" panose="020B0604020202020204" pitchFamily="34" charset="0"/>
                  </a:rPr>
                  <a:t> BC </a:t>
                </a:r>
                <a:r>
                  <a:rPr lang="en-US" sz="2000" dirty="0" err="1">
                    <a:effectLst/>
                    <a:latin typeface="+mj-lt"/>
                    <a:ea typeface="Arial" panose="020B0604020202020204" pitchFamily="34" charset="0"/>
                  </a:rPr>
                  <a:t>tại</a:t>
                </a:r>
                <a:r>
                  <a:rPr lang="en-US" sz="2000" dirty="0">
                    <a:effectLst/>
                    <a:latin typeface="+mj-lt"/>
                    <a:ea typeface="Arial" panose="020B0604020202020204" pitchFamily="34" charset="0"/>
                  </a:rPr>
                  <a:t> D. </a:t>
                </a:r>
                <a:r>
                  <a:rPr lang="en-US" sz="2000" dirty="0" err="1">
                    <a:effectLst/>
                    <a:latin typeface="+mj-lt"/>
                    <a:ea typeface="Arial" panose="020B0604020202020204" pitchFamily="34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Arial" panose="020B0604020202020204" pitchFamily="34" charset="0"/>
                  </a:rPr>
                  <a:t>cạnh</a:t>
                </a:r>
                <a:r>
                  <a:rPr lang="en-US" sz="2000" dirty="0">
                    <a:effectLst/>
                    <a:latin typeface="+mj-lt"/>
                    <a:ea typeface="Arial" panose="020B0604020202020204" pitchFamily="34" charset="0"/>
                  </a:rPr>
                  <a:t> BC </a:t>
                </a:r>
                <a:r>
                  <a:rPr lang="en-US" sz="2000" dirty="0" err="1">
                    <a:effectLst/>
                    <a:latin typeface="+mj-lt"/>
                    <a:ea typeface="Arial" panose="020B0604020202020204" pitchFamily="34" charset="0"/>
                  </a:rPr>
                  <a:t>lấy</a:t>
                </a:r>
                <a:r>
                  <a:rPr lang="en-US" sz="2000" dirty="0"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Arial" panose="020B0604020202020204" pitchFamily="34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Arial" panose="020B0604020202020204" pitchFamily="34" charset="0"/>
                  </a:rPr>
                  <a:t> E </a:t>
                </a:r>
                <a:r>
                  <a:rPr lang="en-US" sz="2000" dirty="0" err="1">
                    <a:effectLst/>
                    <a:latin typeface="+mj-lt"/>
                    <a:ea typeface="Arial" panose="020B0604020202020204" pitchFamily="34" charset="0"/>
                  </a:rPr>
                  <a:t>sao</a:t>
                </a:r>
                <a:r>
                  <a:rPr lang="en-US" sz="2000" dirty="0"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Arial" panose="020B0604020202020204" pitchFamily="34" charset="0"/>
                  </a:rPr>
                  <a:t>cho</a:t>
                </a:r>
                <a:r>
                  <a:rPr lang="en-US" sz="2000" dirty="0">
                    <a:effectLst/>
                    <a:latin typeface="+mj-lt"/>
                    <a:ea typeface="Arial" panose="020B0604020202020204" pitchFamily="34" charset="0"/>
                  </a:rPr>
                  <a:t> BE = BA. </a:t>
                </a:r>
                <a:r>
                  <a:rPr lang="en-US" sz="2000" dirty="0" err="1">
                    <a:effectLst/>
                    <a:latin typeface="+mj-lt"/>
                    <a:ea typeface="Arial" panose="020B0604020202020204" pitchFamily="34" charset="0"/>
                  </a:rPr>
                  <a:t>Chứng</a:t>
                </a:r>
                <a:r>
                  <a:rPr lang="en-US" sz="2000" dirty="0"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Arial" panose="020B0604020202020204" pitchFamily="34" charset="0"/>
                  </a:rPr>
                  <a:t>minh</a:t>
                </a:r>
                <a:r>
                  <a:rPr lang="en-US" sz="2000" dirty="0"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Arial" panose="020B0604020202020204" pitchFamily="34" charset="0"/>
                  </a:rPr>
                  <a:t>rằng</a:t>
                </a:r>
                <a:r>
                  <a:rPr lang="en-US" sz="2000" dirty="0">
                    <a:effectLst/>
                    <a:latin typeface="+mj-lt"/>
                    <a:ea typeface="Arial" panose="020B0604020202020204" pitchFamily="34" charset="0"/>
                  </a:rPr>
                  <a:t>:</a:t>
                </a:r>
              </a:p>
              <a:p>
                <a:pPr marL="457200" indent="-457200" defTabSz="914333">
                  <a:lnSpc>
                    <a:spcPct val="150000"/>
                  </a:lnSpc>
                  <a:buAutoNum type="alphaLcParenR"/>
                </a:pP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sym typeface="Symbol" panose="05050102010706020507" pitchFamily="18" charset="2"/>
                  </a:rPr>
                  <a:t>BAD = BED</a:t>
                </a:r>
              </a:p>
              <a:p>
                <a:pPr marL="457200" indent="-457200" defTabSz="914333">
                  <a:lnSpc>
                    <a:spcPct val="150000"/>
                  </a:lnSpc>
                  <a:buAutoNum type="alphaLcParenR"/>
                </a:pP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sym typeface="Symbol" panose="05050102010706020507" pitchFamily="18" charset="2"/>
                  </a:rPr>
                  <a:t>DE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⊥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sym typeface="Symbol" panose="05050102010706020507" pitchFamily="18" charset="2"/>
                  </a:rPr>
                  <a:t> BC</a:t>
                </a:r>
              </a:p>
              <a:p>
                <a:pPr marL="457200" indent="-457200" defTabSz="914333">
                  <a:lnSpc>
                    <a:spcPct val="150000"/>
                  </a:lnSpc>
                  <a:buAutoNum type="alphaLcParenR"/>
                </a:pP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BD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AE</a:t>
                </a:r>
              </a:p>
              <a:p>
                <a:pPr marL="457200" indent="-457200" defTabSz="914333">
                  <a:lnSpc>
                    <a:spcPct val="150000"/>
                  </a:lnSpc>
                  <a:buAutoNum type="alphaLcParenR"/>
                </a:pP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BA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lấy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F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sao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AF = EC.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minh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3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E, D, F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0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0CE755-28A7-4860-983C-39B173C8A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38150"/>
                <a:ext cx="8763000" cy="3268652"/>
              </a:xfrm>
              <a:prstGeom prst="rect">
                <a:avLst/>
              </a:prstGeom>
              <a:blipFill>
                <a:blip r:embed="rId3"/>
                <a:stretch>
                  <a:fillRect l="-695" b="-2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1719B6-3651-4A1D-AFCE-8AA7917AB5E2}"/>
                  </a:ext>
                </a:extLst>
              </p:cNvPr>
              <p:cNvSpPr txBox="1"/>
              <p:nvPr/>
            </p:nvSpPr>
            <p:spPr>
              <a:xfrm>
                <a:off x="920665" y="270019"/>
                <a:ext cx="4659923" cy="679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ym typeface="Symbol" panose="05050102010706020507" pitchFamily="18" charset="2"/>
                  </a:rPr>
                  <a:t>ABC,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90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(AB &lt; AC),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 </a:t>
                </a:r>
              </a:p>
              <a:p>
                <a:r>
                  <a:rPr lang="en-US" dirty="0">
                    <a:sym typeface="Symbol" panose="05050102010706020507" pitchFamily="18" charset="2"/>
                  </a:rPr>
                  <a:t>BA = BE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1719B6-3651-4A1D-AFCE-8AA7917AB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65" y="270019"/>
                <a:ext cx="4659923" cy="679481"/>
              </a:xfrm>
              <a:prstGeom prst="rect">
                <a:avLst/>
              </a:prstGeom>
              <a:blipFill>
                <a:blip r:embed="rId4"/>
                <a:stretch>
                  <a:fillRect l="-1047" t="-3571" b="-9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4FA71-B935-4015-A9A1-75781B871E99}"/>
                  </a:ext>
                </a:extLst>
              </p:cNvPr>
              <p:cNvSpPr txBox="1"/>
              <p:nvPr/>
            </p:nvSpPr>
            <p:spPr>
              <a:xfrm>
                <a:off x="890829" y="990421"/>
                <a:ext cx="505277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BAD</a:t>
                </a:r>
                <a:r>
                  <a:rPr lang="pt-B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BED</a:t>
                </a:r>
                <a:endParaRPr lang="pt-BR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endParaRPr lang="en-US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pt-BR" dirty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vi-VN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AE</a:t>
                </a:r>
                <a:endParaRPr lang="pt-BR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en-US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tia</m:t>
                    </m:r>
                    <m:r>
                      <a:rPr lang="en-US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BA</m:t>
                    </m:r>
                    <m:r>
                      <a:rPr lang="en-US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AF</m:t>
                    </m:r>
                    <m:r>
                      <a:rPr lang="en-US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EC</m:t>
                    </m:r>
                    <m:r>
                      <a:rPr lang="en-US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pt-B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CM: E, D, F thẳng hàng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4FA71-B935-4015-A9A1-75781B871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29" y="990421"/>
                <a:ext cx="5052771" cy="1200329"/>
              </a:xfrm>
              <a:prstGeom prst="rect">
                <a:avLst/>
              </a:prstGeom>
              <a:blipFill>
                <a:blip r:embed="rId5"/>
                <a:stretch>
                  <a:fillRect l="-844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0998EF-7676-4132-8041-C09A31EBC0E1}"/>
              </a:ext>
            </a:extLst>
          </p:cNvPr>
          <p:cNvCxnSpPr>
            <a:cxnSpLocks/>
          </p:cNvCxnSpPr>
          <p:nvPr/>
        </p:nvCxnSpPr>
        <p:spPr>
          <a:xfrm>
            <a:off x="815362" y="287513"/>
            <a:ext cx="0" cy="1522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0275BD-6785-4015-8A96-32E04A336AED}"/>
              </a:ext>
            </a:extLst>
          </p:cNvPr>
          <p:cNvCxnSpPr/>
          <p:nvPr/>
        </p:nvCxnSpPr>
        <p:spPr>
          <a:xfrm>
            <a:off x="129562" y="923151"/>
            <a:ext cx="396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B43EE07-7B98-4394-B82A-83913556DD15}"/>
              </a:ext>
            </a:extLst>
          </p:cNvPr>
          <p:cNvSpPr txBox="1"/>
          <p:nvPr/>
        </p:nvSpPr>
        <p:spPr>
          <a:xfrm>
            <a:off x="167663" y="287513"/>
            <a:ext cx="57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8A005-A510-4165-A71E-95624A8A7AA2}"/>
              </a:ext>
            </a:extLst>
          </p:cNvPr>
          <p:cNvSpPr txBox="1"/>
          <p:nvPr/>
        </p:nvSpPr>
        <p:spPr>
          <a:xfrm>
            <a:off x="167663" y="108721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811204-FE5E-4398-8AC9-2CE66D44F2FC}"/>
              </a:ext>
            </a:extLst>
          </p:cNvPr>
          <p:cNvCxnSpPr>
            <a:cxnSpLocks/>
          </p:cNvCxnSpPr>
          <p:nvPr/>
        </p:nvCxnSpPr>
        <p:spPr>
          <a:xfrm>
            <a:off x="5117299" y="2236528"/>
            <a:ext cx="0" cy="25885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BB0BE3-4001-4648-BD35-03795FB97DCB}"/>
              </a:ext>
            </a:extLst>
          </p:cNvPr>
          <p:cNvSpPr txBox="1"/>
          <p:nvPr/>
        </p:nvSpPr>
        <p:spPr>
          <a:xfrm>
            <a:off x="6148117" y="2640361"/>
            <a:ext cx="192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690FC0-C66F-4F01-B860-95703479F34E}"/>
              </a:ext>
            </a:extLst>
          </p:cNvPr>
          <p:cNvCxnSpPr/>
          <p:nvPr/>
        </p:nvCxnSpPr>
        <p:spPr>
          <a:xfrm flipV="1">
            <a:off x="6148117" y="3138487"/>
            <a:ext cx="739775" cy="371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78BE4C-644C-4776-BEFD-5271F8B1D3CC}"/>
              </a:ext>
            </a:extLst>
          </p:cNvPr>
          <p:cNvCxnSpPr/>
          <p:nvPr/>
        </p:nvCxnSpPr>
        <p:spPr>
          <a:xfrm flipH="1" flipV="1">
            <a:off x="6986318" y="3105150"/>
            <a:ext cx="865186" cy="30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42EDF1-6007-4118-A7F9-821A35EEC33D}"/>
              </a:ext>
            </a:extLst>
          </p:cNvPr>
          <p:cNvCxnSpPr/>
          <p:nvPr/>
        </p:nvCxnSpPr>
        <p:spPr>
          <a:xfrm flipH="1" flipV="1">
            <a:off x="6986309" y="3138487"/>
            <a:ext cx="4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1B8C571-5C00-443F-92B1-16CF8C92B85C}"/>
              </a:ext>
            </a:extLst>
          </p:cNvPr>
          <p:cNvSpPr/>
          <p:nvPr/>
        </p:nvSpPr>
        <p:spPr>
          <a:xfrm>
            <a:off x="5512848" y="3509962"/>
            <a:ext cx="1230318" cy="36932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F61DD8-6E69-4193-97D2-64E027244476}"/>
              </a:ext>
            </a:extLst>
          </p:cNvPr>
          <p:cNvSpPr/>
          <p:nvPr/>
        </p:nvSpPr>
        <p:spPr>
          <a:xfrm>
            <a:off x="7443518" y="3467047"/>
            <a:ext cx="1395682" cy="36932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BD: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4227505-065E-4C0B-9C37-5DEB7225C5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797939"/>
              </p:ext>
            </p:extLst>
          </p:nvPr>
        </p:nvGraphicFramePr>
        <p:xfrm>
          <a:off x="685800" y="2800350"/>
          <a:ext cx="31384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6" imgW="1765080" imgH="203040" progId="Equation.DSMT4">
                  <p:embed/>
                </p:oleObj>
              </mc:Choice>
              <mc:Fallback>
                <p:oleObj name="Equation" r:id="rId6" imgW="1765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00350"/>
                        <a:ext cx="313848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65B29800-7F77-4005-82FE-7665E1EA45BF}"/>
              </a:ext>
            </a:extLst>
          </p:cNvPr>
          <p:cNvSpPr/>
          <p:nvPr/>
        </p:nvSpPr>
        <p:spPr>
          <a:xfrm>
            <a:off x="1343703" y="3265789"/>
            <a:ext cx="2142955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gt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18535F5-E3C6-48E4-901F-BDFB1BC25A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508600"/>
              </p:ext>
            </p:extLst>
          </p:nvPr>
        </p:nvGraphicFramePr>
        <p:xfrm>
          <a:off x="941388" y="4660900"/>
          <a:ext cx="28209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8" imgW="1587240" imgH="203040" progId="Equation.DSMT4">
                  <p:embed/>
                </p:oleObj>
              </mc:Choice>
              <mc:Fallback>
                <p:oleObj name="Equation" r:id="rId8" imgW="1587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4660900"/>
                        <a:ext cx="282098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6DC468A5-760B-46E6-95F8-CCB98160B1EE}"/>
              </a:ext>
            </a:extLst>
          </p:cNvPr>
          <p:cNvSpPr/>
          <p:nvPr/>
        </p:nvSpPr>
        <p:spPr>
          <a:xfrm>
            <a:off x="1334401" y="4196523"/>
            <a:ext cx="2142955" cy="40011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BD: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AC501226-50B6-4170-8CF9-7C12C483636D}"/>
              </a:ext>
            </a:extLst>
          </p:cNvPr>
          <p:cNvSpPr/>
          <p:nvPr/>
        </p:nvSpPr>
        <p:spPr>
          <a:xfrm>
            <a:off x="3140866" y="3427467"/>
            <a:ext cx="358542" cy="110489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117725" y="2319284"/>
            <a:ext cx="701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0066"/>
                </a:solidFill>
                <a:latin typeface="Times New Roman" pitchFamily="18" charset="0"/>
              </a:rPr>
              <a:t>Giải</a:t>
            </a:r>
            <a:endParaRPr lang="en-US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AA87EAA-EF9E-4300-A24A-505658B981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5183" y="72448"/>
            <a:ext cx="2791968" cy="2164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5BB2ED-3EAC-4308-86FD-6D259AF3E431}"/>
                  </a:ext>
                </a:extLst>
              </p:cNvPr>
              <p:cNvSpPr txBox="1"/>
              <p:nvPr/>
            </p:nvSpPr>
            <p:spPr>
              <a:xfrm>
                <a:off x="6518004" y="3472512"/>
                <a:ext cx="1096692" cy="37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5BB2ED-3EAC-4308-86FD-6D259AF3E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004" y="3472512"/>
                <a:ext cx="1096692" cy="376513"/>
              </a:xfrm>
              <a:prstGeom prst="rect">
                <a:avLst/>
              </a:prstGeom>
              <a:blipFill>
                <a:blip r:embed="rId11"/>
                <a:stretch>
                  <a:fillRect t="-1639" r="-45000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5B55DF8-E7C5-48E8-A21F-8D3792123D41}"/>
                  </a:ext>
                </a:extLst>
              </p:cNvPr>
              <p:cNvSpPr txBox="1"/>
              <p:nvPr/>
            </p:nvSpPr>
            <p:spPr>
              <a:xfrm>
                <a:off x="1368016" y="3722619"/>
                <a:ext cx="1628124" cy="408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sym typeface="Symbol" panose="05050102010706020507" pitchFamily="18" charset="2"/>
                  </a:rPr>
                  <a:t> (</a:t>
                </a:r>
                <a:r>
                  <a:rPr lang="en-US" sz="2000" dirty="0" err="1">
                    <a:sym typeface="Symbol" panose="05050102010706020507" pitchFamily="18" charset="2"/>
                  </a:rPr>
                  <a:t>gt</a:t>
                </a:r>
                <a:r>
                  <a:rPr lang="en-US" sz="2000" dirty="0">
                    <a:sym typeface="Symbol" panose="05050102010706020507" pitchFamily="18" charset="2"/>
                  </a:rPr>
                  <a:t>) 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5B55DF8-E7C5-48E8-A21F-8D3792123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016" y="3722619"/>
                <a:ext cx="1628124" cy="408189"/>
              </a:xfrm>
              <a:prstGeom prst="rect">
                <a:avLst/>
              </a:prstGeom>
              <a:blipFill>
                <a:blip r:embed="rId12"/>
                <a:stretch>
                  <a:fillRect t="-7463" r="-8989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08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1" grpId="0"/>
      <p:bldP spid="15" grpId="0"/>
      <p:bldP spid="17" grpId="0"/>
      <p:bldP spid="19" grpId="0"/>
      <p:bldP spid="22" grpId="0"/>
      <p:bldP spid="23" grpId="0" animBg="1"/>
      <p:bldP spid="24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97E022-6DED-4824-AE34-BA3B5F37C5B9}"/>
                  </a:ext>
                </a:extLst>
              </p:cNvPr>
              <p:cNvSpPr txBox="1"/>
              <p:nvPr/>
            </p:nvSpPr>
            <p:spPr>
              <a:xfrm>
                <a:off x="920665" y="178521"/>
                <a:ext cx="4659923" cy="679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ym typeface="Symbol" panose="05050102010706020507" pitchFamily="18" charset="2"/>
                  </a:rPr>
                  <a:t>ABC,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90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(AB &lt; AC),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 </a:t>
                </a:r>
              </a:p>
              <a:p>
                <a:r>
                  <a:rPr lang="en-US" dirty="0">
                    <a:sym typeface="Symbol" panose="05050102010706020507" pitchFamily="18" charset="2"/>
                  </a:rPr>
                  <a:t>BA = BE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97E022-6DED-4824-AE34-BA3B5F37C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65" y="178521"/>
                <a:ext cx="4659923" cy="679481"/>
              </a:xfrm>
              <a:prstGeom prst="rect">
                <a:avLst/>
              </a:prstGeom>
              <a:blipFill>
                <a:blip r:embed="rId2"/>
                <a:stretch>
                  <a:fillRect l="-1047" t="-3571" b="-9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83D205-0FF9-4374-BF44-15D5D5DE8F83}"/>
                  </a:ext>
                </a:extLst>
              </p:cNvPr>
              <p:cNvSpPr txBox="1"/>
              <p:nvPr/>
            </p:nvSpPr>
            <p:spPr>
              <a:xfrm>
                <a:off x="890829" y="898923"/>
                <a:ext cx="505277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BAD</a:t>
                </a:r>
                <a:r>
                  <a:rPr lang="pt-B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BED</a:t>
                </a:r>
                <a:endParaRPr lang="pt-BR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endParaRPr lang="en-US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pt-BR" dirty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vi-VN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AE</a:t>
                </a:r>
                <a:endParaRPr lang="pt-BR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en-US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tia</m:t>
                    </m:r>
                    <m:r>
                      <a:rPr lang="en-US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BA</m:t>
                    </m:r>
                    <m:r>
                      <a:rPr lang="en-US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AF</m:t>
                    </m:r>
                    <m:r>
                      <a:rPr lang="en-US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EC</m:t>
                    </m:r>
                    <m:r>
                      <a:rPr lang="en-US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pt-B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CM: E, D, F thẳng hàng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83D205-0FF9-4374-BF44-15D5D5DE8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29" y="898923"/>
                <a:ext cx="5052771" cy="1200329"/>
              </a:xfrm>
              <a:prstGeom prst="rect">
                <a:avLst/>
              </a:prstGeom>
              <a:blipFill>
                <a:blip r:embed="rId3"/>
                <a:stretch>
                  <a:fillRect l="-844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C0877EE-99E7-48A8-95BF-812DF3FBA0E7}"/>
              </a:ext>
            </a:extLst>
          </p:cNvPr>
          <p:cNvCxnSpPr>
            <a:cxnSpLocks/>
          </p:cNvCxnSpPr>
          <p:nvPr/>
        </p:nvCxnSpPr>
        <p:spPr>
          <a:xfrm>
            <a:off x="815362" y="196015"/>
            <a:ext cx="0" cy="1522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C5530F-C5A2-4014-9093-D4D66410702D}"/>
              </a:ext>
            </a:extLst>
          </p:cNvPr>
          <p:cNvCxnSpPr/>
          <p:nvPr/>
        </p:nvCxnSpPr>
        <p:spPr>
          <a:xfrm>
            <a:off x="129562" y="831653"/>
            <a:ext cx="396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0D12963-9375-4C3F-9D66-18916D6E47C8}"/>
              </a:ext>
            </a:extLst>
          </p:cNvPr>
          <p:cNvSpPr txBox="1"/>
          <p:nvPr/>
        </p:nvSpPr>
        <p:spPr>
          <a:xfrm>
            <a:off x="167663" y="196015"/>
            <a:ext cx="57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B24FFF-8A08-49C0-8E3A-A68E837DADBE}"/>
              </a:ext>
            </a:extLst>
          </p:cNvPr>
          <p:cNvSpPr txBox="1"/>
          <p:nvPr/>
        </p:nvSpPr>
        <p:spPr>
          <a:xfrm>
            <a:off x="167663" y="99572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A47F6A-8051-4845-8AFD-531037998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183" y="-19050"/>
            <a:ext cx="2791968" cy="2164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DA7AB9-A5A9-48C5-9992-E6BA08CE3B4E}"/>
                  </a:ext>
                </a:extLst>
              </p:cNvPr>
              <p:cNvSpPr txBox="1"/>
              <p:nvPr/>
            </p:nvSpPr>
            <p:spPr>
              <a:xfrm>
                <a:off x="6553200" y="2867907"/>
                <a:ext cx="1923523" cy="3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1800" b="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𝐵𝐸𝐷</m:t>
                          </m:r>
                        </m:e>
                      </m:acc>
                      <m:r>
                        <a:rPr lang="en-US" sz="1800" b="0" i="1" dirty="0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90</m:t>
                          </m:r>
                        </m:e>
                        <m:sup>
                          <m:r>
                            <a:rPr lang="en-US" sz="1800" b="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DA7AB9-A5A9-48C5-9992-E6BA08CE3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867907"/>
                <a:ext cx="1923523" cy="376770"/>
              </a:xfrm>
              <a:prstGeom prst="rect">
                <a:avLst/>
              </a:prstGeom>
              <a:blipFill>
                <a:blip r:embed="rId5"/>
                <a:stretch>
                  <a:fillRect r="-12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E715D3-5816-47DF-8F17-29703A299762}"/>
              </a:ext>
            </a:extLst>
          </p:cNvPr>
          <p:cNvCxnSpPr>
            <a:cxnSpLocks/>
          </p:cNvCxnSpPr>
          <p:nvPr/>
        </p:nvCxnSpPr>
        <p:spPr>
          <a:xfrm>
            <a:off x="5714449" y="2287989"/>
            <a:ext cx="57545" cy="25248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3A3352-320A-43D1-9F49-B8FDA8759A8E}"/>
                  </a:ext>
                </a:extLst>
              </p:cNvPr>
              <p:cNvSpPr txBox="1"/>
              <p:nvPr/>
            </p:nvSpPr>
            <p:spPr>
              <a:xfrm>
                <a:off x="6629400" y="2142913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DE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BC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3A3352-320A-43D1-9F49-B8FDA8759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142913"/>
                <a:ext cx="16002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978E10-2A1D-4E20-8606-D9BC51EECDFE}"/>
              </a:ext>
            </a:extLst>
          </p:cNvPr>
          <p:cNvCxnSpPr/>
          <p:nvPr/>
        </p:nvCxnSpPr>
        <p:spPr>
          <a:xfrm flipH="1" flipV="1">
            <a:off x="7450689" y="2544057"/>
            <a:ext cx="4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B42502-F9B3-48DC-A190-5DD1661927E2}"/>
                  </a:ext>
                </a:extLst>
              </p:cNvPr>
              <p:cNvSpPr txBox="1"/>
              <p:nvPr/>
            </p:nvSpPr>
            <p:spPr>
              <a:xfrm>
                <a:off x="5717821" y="3618066"/>
                <a:ext cx="1923523" cy="3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1800" b="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𝐵𝐴𝐷</m:t>
                          </m:r>
                        </m:e>
                      </m:acc>
                      <m:r>
                        <a:rPr lang="en-US" sz="1800" b="0" i="1" dirty="0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800" b="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1800" b="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𝐵𝐸𝐷</m:t>
                          </m:r>
                        </m:e>
                      </m:acc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B42502-F9B3-48DC-A190-5DD166192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21" y="3618066"/>
                <a:ext cx="1923523" cy="376770"/>
              </a:xfrm>
              <a:prstGeom prst="rect">
                <a:avLst/>
              </a:prstGeom>
              <a:blipFill>
                <a:blip r:embed="rId7"/>
                <a:stretch>
                  <a:fillRect r="-49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E704FD-0C7B-445F-A5AF-71B0F0DC74E9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6679583" y="3249384"/>
            <a:ext cx="741450" cy="368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766409-E71A-4991-9562-5A2310FF6DC2}"/>
                  </a:ext>
                </a:extLst>
              </p:cNvPr>
              <p:cNvSpPr txBox="1"/>
              <p:nvPr/>
            </p:nvSpPr>
            <p:spPr>
              <a:xfrm>
                <a:off x="7484556" y="3642650"/>
                <a:ext cx="1923523" cy="3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1800" b="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𝐵𝐴𝐷</m:t>
                          </m:r>
                        </m:e>
                      </m:acc>
                      <m:r>
                        <a:rPr lang="en-US" sz="1800" b="0" i="1" dirty="0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90</m:t>
                          </m:r>
                        </m:e>
                        <m:sup>
                          <m:r>
                            <a:rPr lang="en-US" sz="1800" b="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766409-E71A-4991-9562-5A2310FF6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556" y="3642650"/>
                <a:ext cx="1923523" cy="376770"/>
              </a:xfrm>
              <a:prstGeom prst="rect">
                <a:avLst/>
              </a:prstGeom>
              <a:blipFill>
                <a:blip r:embed="rId8"/>
                <a:stretch>
                  <a:fillRect r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4B6DECE-4D9F-4E33-B1D1-BFF5675743E6}"/>
              </a:ext>
            </a:extLst>
          </p:cNvPr>
          <p:cNvCxnSpPr>
            <a:cxnSpLocks/>
          </p:cNvCxnSpPr>
          <p:nvPr/>
        </p:nvCxnSpPr>
        <p:spPr>
          <a:xfrm flipH="1" flipV="1">
            <a:off x="7641344" y="3292890"/>
            <a:ext cx="588256" cy="272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E8467E2-361A-41F8-ABE0-22CB96E43F3A}"/>
              </a:ext>
            </a:extLst>
          </p:cNvPr>
          <p:cNvCxnSpPr/>
          <p:nvPr/>
        </p:nvCxnSpPr>
        <p:spPr>
          <a:xfrm flipH="1" flipV="1">
            <a:off x="6706663" y="3960554"/>
            <a:ext cx="4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1BF9AC3-2765-456B-99EB-7F184219AE5B}"/>
              </a:ext>
            </a:extLst>
          </p:cNvPr>
          <p:cNvSpPr txBox="1"/>
          <p:nvPr/>
        </p:nvSpPr>
        <p:spPr>
          <a:xfrm>
            <a:off x="5882367" y="439415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BED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8BCC2F-3F17-40F2-886A-2153D0E67A72}"/>
                  </a:ext>
                </a:extLst>
              </p:cNvPr>
              <p:cNvSpPr txBox="1"/>
              <p:nvPr/>
            </p:nvSpPr>
            <p:spPr>
              <a:xfrm>
                <a:off x="566926" y="2634335"/>
                <a:ext cx="4476093" cy="2432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BAD = BED (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cmt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indent="228600"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𝐵𝐴𝐷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𝐵𝐸𝐷</m:t>
                        </m:r>
                      </m:e>
                    </m:acc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(2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vi-VN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tương ứng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indent="287338">
                  <a:lnSpc>
                    <a:spcPct val="150000"/>
                  </a:lnSpc>
                </a:pP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mà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𝐵𝐴𝐷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90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4763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𝐵𝐸𝐷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90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p>
                    </m:sSup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4763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𝐵𝐸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8BCC2F-3F17-40F2-886A-2153D0E67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6" y="2634335"/>
                <a:ext cx="4476093" cy="2432782"/>
              </a:xfrm>
              <a:prstGeom prst="rect">
                <a:avLst/>
              </a:prstGeom>
              <a:blipFill>
                <a:blip r:embed="rId9"/>
                <a:stretch>
                  <a:fillRect l="-1362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10">
            <a:extLst>
              <a:ext uri="{FF2B5EF4-FFF2-40B4-BE49-F238E27FC236}">
                <a16:creationId xmlns:a16="http://schemas.microsoft.com/office/drawing/2014/main" id="{C1EB1AD1-B78C-41AC-B47E-584C0E3EB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56250"/>
            <a:ext cx="701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0066"/>
                </a:solidFill>
                <a:latin typeface="Times New Roman" pitchFamily="18" charset="0"/>
              </a:rPr>
              <a:t>Giải</a:t>
            </a:r>
            <a:endParaRPr lang="en-US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54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0" grpId="0"/>
      <p:bldP spid="22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E715D3-5816-47DF-8F17-29703A299762}"/>
              </a:ext>
            </a:extLst>
          </p:cNvPr>
          <p:cNvCxnSpPr>
            <a:cxnSpLocks/>
          </p:cNvCxnSpPr>
          <p:nvPr/>
        </p:nvCxnSpPr>
        <p:spPr>
          <a:xfrm>
            <a:off x="5263835" y="95474"/>
            <a:ext cx="4199" cy="5048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69DB776E-0C3A-4A5C-AFD6-AFEFE69854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80375"/>
              </p:ext>
            </p:extLst>
          </p:nvPr>
        </p:nvGraphicFramePr>
        <p:xfrm>
          <a:off x="6400801" y="141637"/>
          <a:ext cx="1400948" cy="243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3" imgW="1676160" imgH="291960" progId="Equation.DSMT4">
                  <p:embed/>
                </p:oleObj>
              </mc:Choice>
              <mc:Fallback>
                <p:oleObj name="Equation" r:id="rId3" imgW="1676160" imgH="2919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6807CED5-D609-4E1D-9548-C0635F572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1" y="141637"/>
                        <a:ext cx="1400948" cy="243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F40275A-C991-4750-B660-29B1297C6959}"/>
                  </a:ext>
                </a:extLst>
              </p:cNvPr>
              <p:cNvSpPr txBox="1"/>
              <p:nvPr/>
            </p:nvSpPr>
            <p:spPr>
              <a:xfrm>
                <a:off x="5268034" y="2244636"/>
                <a:ext cx="1817236" cy="378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𝐵𝐼𝐴</m:t>
                          </m:r>
                        </m:e>
                      </m:acc>
                      <m:r>
                        <a:rPr lang="en-US" sz="1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𝐵𝐼𝐸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F40275A-C991-4750-B660-29B1297C6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034" y="2244636"/>
                <a:ext cx="1817236" cy="378373"/>
              </a:xfrm>
              <a:prstGeom prst="rect">
                <a:avLst/>
              </a:prstGeom>
              <a:blipFill>
                <a:blip r:embed="rId5"/>
                <a:stretch>
                  <a:fillRect r="-1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147F68-E2DE-4969-9470-8F991288E621}"/>
                  </a:ext>
                </a:extLst>
              </p:cNvPr>
              <p:cNvSpPr txBox="1"/>
              <p:nvPr/>
            </p:nvSpPr>
            <p:spPr>
              <a:xfrm>
                <a:off x="6980012" y="2236525"/>
                <a:ext cx="2286000" cy="378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𝐵𝐼𝐴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𝐵𝐼𝐸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180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147F68-E2DE-4969-9470-8F991288E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012" y="2236525"/>
                <a:ext cx="2286000" cy="3783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A77DADA-7D30-4B1D-AFAE-A1CE4275AB9C}"/>
              </a:ext>
            </a:extLst>
          </p:cNvPr>
          <p:cNvSpPr txBox="1"/>
          <p:nvPr/>
        </p:nvSpPr>
        <p:spPr>
          <a:xfrm>
            <a:off x="5681855" y="2999938"/>
            <a:ext cx="1980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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2A8AFB-B01B-470D-9AEA-C4B0C4076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5554" y="0"/>
            <a:ext cx="2296862" cy="1780319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BA476C5-2BD1-4B00-9EBD-F487B68EB5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065447"/>
              </p:ext>
            </p:extLst>
          </p:nvPr>
        </p:nvGraphicFramePr>
        <p:xfrm>
          <a:off x="6469942" y="422704"/>
          <a:ext cx="1283109" cy="600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8" imgW="1574640" imgH="736560" progId="Equation.DSMT4">
                  <p:embed/>
                </p:oleObj>
              </mc:Choice>
              <mc:Fallback>
                <p:oleObj name="Equation" r:id="rId8" imgW="157464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69942" y="422704"/>
                        <a:ext cx="1283109" cy="600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4128E0C-0AC0-4E93-A365-06653B543D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806433"/>
              </p:ext>
            </p:extLst>
          </p:nvPr>
        </p:nvGraphicFramePr>
        <p:xfrm>
          <a:off x="6387436" y="1039237"/>
          <a:ext cx="1735576" cy="689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0" imgW="1981080" imgH="787320" progId="Equation.DSMT4">
                  <p:embed/>
                </p:oleObj>
              </mc:Choice>
              <mc:Fallback>
                <p:oleObj name="Equation" r:id="rId10" imgW="19810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87436" y="1039237"/>
                        <a:ext cx="1735576" cy="689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2DE4AB8-99BA-44A6-ACE3-BA4EB4A95C4E}"/>
              </a:ext>
            </a:extLst>
          </p:cNvPr>
          <p:cNvCxnSpPr>
            <a:cxnSpLocks/>
          </p:cNvCxnSpPr>
          <p:nvPr/>
        </p:nvCxnSpPr>
        <p:spPr>
          <a:xfrm flipV="1">
            <a:off x="6633714" y="1898186"/>
            <a:ext cx="741450" cy="368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F7F2DC9-D9DF-408F-BC4A-5ED026339815}"/>
              </a:ext>
            </a:extLst>
          </p:cNvPr>
          <p:cNvCxnSpPr>
            <a:cxnSpLocks/>
          </p:cNvCxnSpPr>
          <p:nvPr/>
        </p:nvCxnSpPr>
        <p:spPr>
          <a:xfrm flipH="1" flipV="1">
            <a:off x="7595475" y="1941692"/>
            <a:ext cx="588256" cy="272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239C31-CCEE-4370-B84D-7E14033A7431}"/>
              </a:ext>
            </a:extLst>
          </p:cNvPr>
          <p:cNvCxnSpPr>
            <a:cxnSpLocks/>
          </p:cNvCxnSpPr>
          <p:nvPr/>
        </p:nvCxnSpPr>
        <p:spPr>
          <a:xfrm flipV="1">
            <a:off x="6264200" y="2579914"/>
            <a:ext cx="0" cy="349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3B2723-CF86-4E5A-82F1-1644BC1B9FF4}"/>
                  </a:ext>
                </a:extLst>
              </p:cNvPr>
              <p:cNvSpPr txBox="1"/>
              <p:nvPr/>
            </p:nvSpPr>
            <p:spPr>
              <a:xfrm>
                <a:off x="76200" y="133350"/>
                <a:ext cx="2590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c) CM: BD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 AE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3B2723-CF86-4E5A-82F1-1644BC1B9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33350"/>
                <a:ext cx="2590800" cy="369332"/>
              </a:xfrm>
              <a:prstGeom prst="rect">
                <a:avLst/>
              </a:prstGeom>
              <a:blipFill>
                <a:blip r:embed="rId12"/>
                <a:stretch>
                  <a:fillRect l="-211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90251CE-3F7B-4180-B256-A2A1302D7EAA}"/>
              </a:ext>
            </a:extLst>
          </p:cNvPr>
          <p:cNvCxnSpPr>
            <a:cxnSpLocks/>
          </p:cNvCxnSpPr>
          <p:nvPr/>
        </p:nvCxnSpPr>
        <p:spPr>
          <a:xfrm flipV="1">
            <a:off x="5833818" y="3436594"/>
            <a:ext cx="380987" cy="414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416741E-92A5-4A31-AC91-1B2D8F36F6A2}"/>
              </a:ext>
            </a:extLst>
          </p:cNvPr>
          <p:cNvCxnSpPr/>
          <p:nvPr/>
        </p:nvCxnSpPr>
        <p:spPr>
          <a:xfrm flipH="1" flipV="1">
            <a:off x="6672019" y="3445992"/>
            <a:ext cx="865186" cy="30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FDB98D8-1B69-4D8B-81DF-BA8BED129225}"/>
              </a:ext>
            </a:extLst>
          </p:cNvPr>
          <p:cNvCxnSpPr>
            <a:cxnSpLocks/>
          </p:cNvCxnSpPr>
          <p:nvPr/>
        </p:nvCxnSpPr>
        <p:spPr>
          <a:xfrm flipV="1">
            <a:off x="6553200" y="3463049"/>
            <a:ext cx="0" cy="320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EE143772-C37A-4EED-A486-84D9D1350B3C}"/>
              </a:ext>
            </a:extLst>
          </p:cNvPr>
          <p:cNvSpPr/>
          <p:nvPr/>
        </p:nvSpPr>
        <p:spPr>
          <a:xfrm>
            <a:off x="5198549" y="3802624"/>
            <a:ext cx="1230318" cy="36932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837942B-CAE5-40C7-BE7C-1E66B7DBFDC3}"/>
              </a:ext>
            </a:extLst>
          </p:cNvPr>
          <p:cNvSpPr/>
          <p:nvPr/>
        </p:nvSpPr>
        <p:spPr>
          <a:xfrm>
            <a:off x="7129219" y="3807889"/>
            <a:ext cx="1395682" cy="36932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BI: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B89FC5C-5DC4-438A-BD5B-D4FBA9F45C1A}"/>
                  </a:ext>
                </a:extLst>
              </p:cNvPr>
              <p:cNvSpPr txBox="1"/>
              <p:nvPr/>
            </p:nvSpPr>
            <p:spPr>
              <a:xfrm>
                <a:off x="6203705" y="3813354"/>
                <a:ext cx="1096692" cy="37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B89FC5C-5DC4-438A-BD5B-D4FBA9F45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705" y="3813354"/>
                <a:ext cx="1096692" cy="376513"/>
              </a:xfrm>
              <a:prstGeom prst="rect">
                <a:avLst/>
              </a:prstGeom>
              <a:blipFill>
                <a:blip r:embed="rId13"/>
                <a:stretch>
                  <a:fillRect t="-1639" r="-4444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966DED1D-9BF3-4893-A8E5-F771744E9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913926"/>
              </p:ext>
            </p:extLst>
          </p:nvPr>
        </p:nvGraphicFramePr>
        <p:xfrm>
          <a:off x="177324" y="1275347"/>
          <a:ext cx="2500312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14" imgW="2387520" imgH="279360" progId="Equation.DSMT4">
                  <p:embed/>
                </p:oleObj>
              </mc:Choice>
              <mc:Fallback>
                <p:oleObj name="Equation" r:id="rId14" imgW="2387520" imgH="2793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4227505-065E-4C0B-9C37-5DEB7225C5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4" y="1275347"/>
                        <a:ext cx="2500312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2E84CE89-F62F-4FF6-A9A3-2854AC3FFDBF}"/>
              </a:ext>
            </a:extLst>
          </p:cNvPr>
          <p:cNvSpPr/>
          <p:nvPr/>
        </p:nvSpPr>
        <p:spPr>
          <a:xfrm>
            <a:off x="582967" y="1556334"/>
            <a:ext cx="2142955" cy="36932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gt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34EE61CA-3D51-4832-B266-7C8D2628D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935551"/>
              </p:ext>
            </p:extLst>
          </p:nvPr>
        </p:nvGraphicFramePr>
        <p:xfrm>
          <a:off x="339725" y="2711450"/>
          <a:ext cx="216058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16" imgW="1473120" imgH="203040" progId="Equation.DSMT4">
                  <p:embed/>
                </p:oleObj>
              </mc:Choice>
              <mc:Fallback>
                <p:oleObj name="Equation" r:id="rId16" imgW="147312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D18535F5-E3C6-48E4-901F-BDFB1BC25A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2711450"/>
                        <a:ext cx="2160588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id="{923E6D3B-F881-4242-A438-66FEDCF5C364}"/>
              </a:ext>
            </a:extLst>
          </p:cNvPr>
          <p:cNvSpPr/>
          <p:nvPr/>
        </p:nvSpPr>
        <p:spPr>
          <a:xfrm>
            <a:off x="600245" y="2266950"/>
            <a:ext cx="2142955" cy="36932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BI: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A586F320-40A6-4158-B860-1E8F8CBF21C7}"/>
              </a:ext>
            </a:extLst>
          </p:cNvPr>
          <p:cNvSpPr/>
          <p:nvPr/>
        </p:nvSpPr>
        <p:spPr>
          <a:xfrm>
            <a:off x="2215269" y="1671978"/>
            <a:ext cx="282957" cy="85373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D97127B-B795-4ACE-8301-1F5094D1241D}"/>
                  </a:ext>
                </a:extLst>
              </p:cNvPr>
              <p:cNvSpPr txBox="1"/>
              <p:nvPr/>
            </p:nvSpPr>
            <p:spPr>
              <a:xfrm>
                <a:off x="607280" y="1885950"/>
                <a:ext cx="1628124" cy="37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(</a:t>
                </a:r>
                <a:r>
                  <a:rPr lang="en-US" dirty="0" err="1">
                    <a:sym typeface="Symbol" panose="05050102010706020507" pitchFamily="18" charset="2"/>
                  </a:rPr>
                  <a:t>gt</a:t>
                </a:r>
                <a:r>
                  <a:rPr lang="en-US" dirty="0">
                    <a:sym typeface="Symbol" panose="05050102010706020507" pitchFamily="18" charset="2"/>
                  </a:rPr>
                  <a:t>) 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D97127B-B795-4ACE-8301-1F5094D12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80" y="1885950"/>
                <a:ext cx="1628124" cy="376513"/>
              </a:xfrm>
              <a:prstGeom prst="rect">
                <a:avLst/>
              </a:prstGeom>
              <a:blipFill>
                <a:blip r:embed="rId18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5F709135-37B0-4E55-B523-BC01C0D1B2AB}"/>
              </a:ext>
            </a:extLst>
          </p:cNvPr>
          <p:cNvSpPr/>
          <p:nvPr/>
        </p:nvSpPr>
        <p:spPr>
          <a:xfrm>
            <a:off x="152098" y="512159"/>
            <a:ext cx="2142955" cy="646325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D1392B8-1AD1-415D-9688-A3312D50C141}"/>
                  </a:ext>
                </a:extLst>
              </p:cNvPr>
              <p:cNvSpPr txBox="1"/>
              <p:nvPr/>
            </p:nvSpPr>
            <p:spPr>
              <a:xfrm>
                <a:off x="298091" y="2929554"/>
                <a:ext cx="4476093" cy="1998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𝐵𝐼𝐴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𝐵𝐼𝐸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(2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góc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tương ứng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𝐵𝐼𝐴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𝐵𝐼𝐸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180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indent="-342900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𝐵𝐼𝐴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𝐵𝐼𝐸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180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90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p>
                    </m:sSup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AE hay BD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AE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D1392B8-1AD1-415D-9688-A3312D50C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91" y="2929554"/>
                <a:ext cx="4476093" cy="1998368"/>
              </a:xfrm>
              <a:prstGeom prst="rect">
                <a:avLst/>
              </a:prstGeom>
              <a:blipFill>
                <a:blip r:embed="rId19"/>
                <a:stretch>
                  <a:fillRect l="-1226" b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ight Brace 57">
            <a:extLst>
              <a:ext uri="{FF2B5EF4-FFF2-40B4-BE49-F238E27FC236}">
                <a16:creationId xmlns:a16="http://schemas.microsoft.com/office/drawing/2014/main" id="{E85D5C1B-53D4-4A96-8B2C-76052D9FA60D}"/>
              </a:ext>
            </a:extLst>
          </p:cNvPr>
          <p:cNvSpPr/>
          <p:nvPr/>
        </p:nvSpPr>
        <p:spPr>
          <a:xfrm>
            <a:off x="3733799" y="3049963"/>
            <a:ext cx="350185" cy="58858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4" grpId="0"/>
      <p:bldP spid="45" grpId="0"/>
      <p:bldP spid="46" grpId="0"/>
      <p:bldP spid="51" grpId="0"/>
      <p:bldP spid="53" grpId="0"/>
      <p:bldP spid="54" grpId="0" animBg="1"/>
      <p:bldP spid="55" grpId="0"/>
      <p:bldP spid="56" grpId="0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E715D3-5816-47DF-8F17-29703A299762}"/>
              </a:ext>
            </a:extLst>
          </p:cNvPr>
          <p:cNvCxnSpPr>
            <a:cxnSpLocks/>
          </p:cNvCxnSpPr>
          <p:nvPr/>
        </p:nvCxnSpPr>
        <p:spPr>
          <a:xfrm>
            <a:off x="4876800" y="1775846"/>
            <a:ext cx="0" cy="33676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F40275A-C991-4750-B660-29B1297C6959}"/>
                  </a:ext>
                </a:extLst>
              </p:cNvPr>
              <p:cNvSpPr txBox="1"/>
              <p:nvPr/>
            </p:nvSpPr>
            <p:spPr>
              <a:xfrm>
                <a:off x="6719117" y="514350"/>
                <a:ext cx="1817236" cy="3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𝐸𝐷𝐹</m:t>
                          </m:r>
                        </m:e>
                      </m:acc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180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F40275A-C991-4750-B660-29B1297C6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117" y="514350"/>
                <a:ext cx="1817236" cy="345223"/>
              </a:xfrm>
              <a:prstGeom prst="rect">
                <a:avLst/>
              </a:prstGeom>
              <a:blipFill>
                <a:blip r:embed="rId3"/>
                <a:stretch>
                  <a:fillRect r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147F68-E2DE-4969-9470-8F991288E621}"/>
                  </a:ext>
                </a:extLst>
              </p:cNvPr>
              <p:cNvSpPr txBox="1"/>
              <p:nvPr/>
            </p:nvSpPr>
            <p:spPr>
              <a:xfrm>
                <a:off x="6643014" y="1047750"/>
                <a:ext cx="2286000" cy="346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𝐸𝐷𝐴</m:t>
                          </m:r>
                        </m:e>
                      </m:acc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𝐴𝐷𝐹</m:t>
                          </m:r>
                        </m:e>
                      </m:acc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180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147F68-E2DE-4969-9470-8F991288E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014" y="1047750"/>
                <a:ext cx="2286000" cy="346826"/>
              </a:xfrm>
              <a:prstGeom prst="rect">
                <a:avLst/>
              </a:prstGeom>
              <a:blipFill>
                <a:blip r:embed="rId4"/>
                <a:stretch>
                  <a:fillRect r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A77DADA-7D30-4B1D-AFAE-A1CE4275AB9C}"/>
              </a:ext>
            </a:extLst>
          </p:cNvPr>
          <p:cNvSpPr txBox="1"/>
          <p:nvPr/>
        </p:nvSpPr>
        <p:spPr>
          <a:xfrm>
            <a:off x="5805704" y="2366105"/>
            <a:ext cx="19803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ADF = EDC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2DE4AB8-99BA-44A6-ACE3-BA4EB4A95C4E}"/>
              </a:ext>
            </a:extLst>
          </p:cNvPr>
          <p:cNvCxnSpPr>
            <a:cxnSpLocks/>
          </p:cNvCxnSpPr>
          <p:nvPr/>
        </p:nvCxnSpPr>
        <p:spPr>
          <a:xfrm flipV="1">
            <a:off x="7662639" y="742950"/>
            <a:ext cx="0" cy="271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239C31-CCEE-4370-B84D-7E14033A7431}"/>
              </a:ext>
            </a:extLst>
          </p:cNvPr>
          <p:cNvCxnSpPr>
            <a:cxnSpLocks/>
          </p:cNvCxnSpPr>
          <p:nvPr/>
        </p:nvCxnSpPr>
        <p:spPr>
          <a:xfrm flipV="1">
            <a:off x="7662165" y="369332"/>
            <a:ext cx="0" cy="1428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C3B2723-CF86-4E5A-82F1-1644BC1B9FF4}"/>
              </a:ext>
            </a:extLst>
          </p:cNvPr>
          <p:cNvSpPr txBox="1"/>
          <p:nvPr/>
        </p:nvSpPr>
        <p:spPr>
          <a:xfrm>
            <a:off x="76199" y="133350"/>
            <a:ext cx="282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) CM: E, D, 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thẳng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hàng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90251CE-3F7B-4180-B256-A2A1302D7EAA}"/>
              </a:ext>
            </a:extLst>
          </p:cNvPr>
          <p:cNvCxnSpPr>
            <a:cxnSpLocks/>
          </p:cNvCxnSpPr>
          <p:nvPr/>
        </p:nvCxnSpPr>
        <p:spPr>
          <a:xfrm flipV="1">
            <a:off x="6858000" y="1352551"/>
            <a:ext cx="533387" cy="319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416741E-92A5-4A31-AC91-1B2D8F36F6A2}"/>
              </a:ext>
            </a:extLst>
          </p:cNvPr>
          <p:cNvCxnSpPr>
            <a:cxnSpLocks/>
          </p:cNvCxnSpPr>
          <p:nvPr/>
        </p:nvCxnSpPr>
        <p:spPr>
          <a:xfrm flipH="1" flipV="1">
            <a:off x="7793433" y="1395347"/>
            <a:ext cx="512367" cy="276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FDB98D8-1B69-4D8B-81DF-BA8BED129225}"/>
              </a:ext>
            </a:extLst>
          </p:cNvPr>
          <p:cNvCxnSpPr>
            <a:cxnSpLocks/>
          </p:cNvCxnSpPr>
          <p:nvPr/>
        </p:nvCxnSpPr>
        <p:spPr>
          <a:xfrm flipV="1">
            <a:off x="6591935" y="2102442"/>
            <a:ext cx="0" cy="160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EE143772-C37A-4EED-A486-84D9D1350B3C}"/>
              </a:ext>
            </a:extLst>
          </p:cNvPr>
          <p:cNvSpPr/>
          <p:nvPr/>
        </p:nvSpPr>
        <p:spPr>
          <a:xfrm>
            <a:off x="5210662" y="2991126"/>
            <a:ext cx="1230318" cy="33854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837942B-CAE5-40C7-BE7C-1E66B7DBFDC3}"/>
              </a:ext>
            </a:extLst>
          </p:cNvPr>
          <p:cNvSpPr/>
          <p:nvPr/>
        </p:nvSpPr>
        <p:spPr>
          <a:xfrm>
            <a:off x="7595918" y="2985304"/>
            <a:ext cx="1395682" cy="33854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</a:t>
            </a:r>
            <a:r>
              <a:rPr lang="en-US" sz="1600" noProof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EC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B89FC5C-5DC4-438A-BD5B-D4FBA9F45C1A}"/>
                  </a:ext>
                </a:extLst>
              </p:cNvPr>
              <p:cNvSpPr txBox="1"/>
              <p:nvPr/>
            </p:nvSpPr>
            <p:spPr>
              <a:xfrm>
                <a:off x="5955605" y="1775846"/>
                <a:ext cx="1419734" cy="346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anose="05050102010706020507" pitchFamily="18" charset="2"/>
                          </a:rPr>
                          <m:t>𝐴𝐷𝐹</m:t>
                        </m:r>
                      </m:e>
                    </m:acc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anose="05050102010706020507" pitchFamily="18" charset="2"/>
                          </a:rPr>
                          <m:t>𝐸𝐷𝐶</m:t>
                        </m:r>
                      </m:e>
                    </m:acc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  <a:sym typeface="Symbol" panose="05050102010706020507" pitchFamily="18" charset="2"/>
                  </a:rPr>
                  <a:t> 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B89FC5C-5DC4-438A-BD5B-D4FBA9F45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605" y="1775846"/>
                <a:ext cx="1419734" cy="346826"/>
              </a:xfrm>
              <a:prstGeom prst="rect">
                <a:avLst/>
              </a:prstGeom>
              <a:blipFill>
                <a:blip r:embed="rId5"/>
                <a:stretch>
                  <a:fillRect r="-45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B7322F6-990B-4FC3-A665-A862A5268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365" y="-28651"/>
            <a:ext cx="2439271" cy="278473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854DD21-2AA7-4B86-9DA4-30574ECC5C8C}"/>
              </a:ext>
            </a:extLst>
          </p:cNvPr>
          <p:cNvSpPr txBox="1"/>
          <p:nvPr/>
        </p:nvSpPr>
        <p:spPr>
          <a:xfrm>
            <a:off x="6591935" y="0"/>
            <a:ext cx="2007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E, D, F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thẳng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hàng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0E588CF-C577-4F01-8248-6E707F42ED80}"/>
                  </a:ext>
                </a:extLst>
              </p:cNvPr>
              <p:cNvSpPr txBox="1"/>
              <p:nvPr/>
            </p:nvSpPr>
            <p:spPr>
              <a:xfrm>
                <a:off x="7124693" y="1752021"/>
                <a:ext cx="2286000" cy="346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𝐸𝐷𝐴</m:t>
                          </m:r>
                        </m:e>
                      </m:acc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𝐸𝐷𝐶</m:t>
                          </m:r>
                        </m:e>
                      </m:acc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180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0E588CF-C577-4F01-8248-6E707F42E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693" y="1752021"/>
                <a:ext cx="2286000" cy="346826"/>
              </a:xfrm>
              <a:prstGeom prst="rect">
                <a:avLst/>
              </a:prstGeom>
              <a:blipFill>
                <a:blip r:embed="rId7"/>
                <a:stretch>
                  <a:fillRect r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DDA8604-6F6C-4020-A537-95ACAD8FCC7B}"/>
              </a:ext>
            </a:extLst>
          </p:cNvPr>
          <p:cNvCxnSpPr>
            <a:cxnSpLocks/>
          </p:cNvCxnSpPr>
          <p:nvPr/>
        </p:nvCxnSpPr>
        <p:spPr>
          <a:xfrm flipV="1">
            <a:off x="5695632" y="2704659"/>
            <a:ext cx="533387" cy="319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336E813-352F-4F86-B2E6-34983DD5D974}"/>
              </a:ext>
            </a:extLst>
          </p:cNvPr>
          <p:cNvCxnSpPr>
            <a:cxnSpLocks/>
          </p:cNvCxnSpPr>
          <p:nvPr/>
        </p:nvCxnSpPr>
        <p:spPr>
          <a:xfrm flipH="1" flipV="1">
            <a:off x="7309337" y="2687448"/>
            <a:ext cx="426178" cy="242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62AFA4-D4FE-46D6-BD87-FBE0E6FF8AAF}"/>
                  </a:ext>
                </a:extLst>
              </p:cNvPr>
              <p:cNvSpPr txBox="1"/>
              <p:nvPr/>
            </p:nvSpPr>
            <p:spPr>
              <a:xfrm>
                <a:off x="6352666" y="2971203"/>
                <a:ext cx="1419734" cy="346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anose="05050102010706020507" pitchFamily="18" charset="2"/>
                          </a:rPr>
                          <m:t>𝐹𝐴𝐷</m:t>
                        </m:r>
                      </m:e>
                    </m:acc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anose="05050102010706020507" pitchFamily="18" charset="2"/>
                          </a:rPr>
                          <m:t>𝐶𝐸𝐷</m:t>
                        </m:r>
                      </m:e>
                    </m:acc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  <a:sym typeface="Symbol" panose="05050102010706020507" pitchFamily="18" charset="2"/>
                  </a:rPr>
                  <a:t> 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62AFA4-D4FE-46D6-BD87-FBE0E6FF8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666" y="2971203"/>
                <a:ext cx="1419734" cy="346954"/>
              </a:xfrm>
              <a:prstGeom prst="rect">
                <a:avLst/>
              </a:prstGeom>
              <a:blipFill>
                <a:blip r:embed="rId8"/>
                <a:stretch>
                  <a:fillRect r="-45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7B9CE86-BB04-467E-9C13-F0AEED73AF25}"/>
              </a:ext>
            </a:extLst>
          </p:cNvPr>
          <p:cNvCxnSpPr>
            <a:cxnSpLocks/>
          </p:cNvCxnSpPr>
          <p:nvPr/>
        </p:nvCxnSpPr>
        <p:spPr>
          <a:xfrm flipV="1">
            <a:off x="6987877" y="2700330"/>
            <a:ext cx="0" cy="270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93CCAFF-D195-492A-9964-6A1A53B9D7AB}"/>
              </a:ext>
            </a:extLst>
          </p:cNvPr>
          <p:cNvCxnSpPr>
            <a:cxnSpLocks/>
          </p:cNvCxnSpPr>
          <p:nvPr/>
        </p:nvCxnSpPr>
        <p:spPr>
          <a:xfrm flipH="1" flipV="1">
            <a:off x="7079307" y="3414024"/>
            <a:ext cx="7293" cy="291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958ED22-2DCE-4EA0-A3A5-6AB428442BAD}"/>
                  </a:ext>
                </a:extLst>
              </p:cNvPr>
              <p:cNvSpPr txBox="1"/>
              <p:nvPr/>
            </p:nvSpPr>
            <p:spPr>
              <a:xfrm>
                <a:off x="6248400" y="3757586"/>
                <a:ext cx="2286000" cy="346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𝐵𝐴𝐷</m:t>
                          </m:r>
                        </m:e>
                      </m:acc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𝐹𝐴𝐷</m:t>
                          </m:r>
                        </m:e>
                      </m:acc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180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958ED22-2DCE-4EA0-A3A5-6AB428442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757586"/>
                <a:ext cx="2286000" cy="346826"/>
              </a:xfrm>
              <a:prstGeom prst="rect">
                <a:avLst/>
              </a:prstGeom>
              <a:blipFill>
                <a:blip r:embed="rId9"/>
                <a:stretch>
                  <a:fillRect r="-7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E1A9DC9-DE79-4F46-B602-7B50211977D3}"/>
                  </a:ext>
                </a:extLst>
              </p:cNvPr>
              <p:cNvSpPr txBox="1"/>
              <p:nvPr/>
            </p:nvSpPr>
            <p:spPr>
              <a:xfrm>
                <a:off x="6215340" y="4133814"/>
                <a:ext cx="2286000" cy="346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𝐵𝐸𝐷</m:t>
                          </m:r>
                        </m:e>
                      </m:acc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𝐶𝐸𝐷</m:t>
                          </m:r>
                        </m:e>
                      </m:acc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180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E1A9DC9-DE79-4F46-B602-7B5021197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340" y="4133814"/>
                <a:ext cx="2286000" cy="346954"/>
              </a:xfrm>
              <a:prstGeom prst="rect">
                <a:avLst/>
              </a:prstGeom>
              <a:blipFill>
                <a:blip r:embed="rId10"/>
                <a:stretch>
                  <a:fillRect r="-7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71F9E78-5A58-4E95-8566-F619C3752543}"/>
                  </a:ext>
                </a:extLst>
              </p:cNvPr>
              <p:cNvSpPr txBox="1"/>
              <p:nvPr/>
            </p:nvSpPr>
            <p:spPr>
              <a:xfrm>
                <a:off x="6215340" y="4510042"/>
                <a:ext cx="2286000" cy="346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𝐵𝐴𝐷</m:t>
                          </m:r>
                        </m:e>
                      </m:acc>
                      <m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kumimoji="0" lang="en-US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𝐵𝐸𝐷</m:t>
                          </m:r>
                        </m:e>
                      </m:acc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71F9E78-5A58-4E95-8566-F619C3752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340" y="4510042"/>
                <a:ext cx="2286000" cy="346954"/>
              </a:xfrm>
              <a:prstGeom prst="rect">
                <a:avLst/>
              </a:prstGeom>
              <a:blipFill>
                <a:blip r:embed="rId11"/>
                <a:stretch>
                  <a:fillRect r="-2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1CDD93B-CBDC-41F5-A6BC-41F07C10A75C}"/>
                  </a:ext>
                </a:extLst>
              </p:cNvPr>
              <p:cNvSpPr txBox="1"/>
              <p:nvPr/>
            </p:nvSpPr>
            <p:spPr>
              <a:xfrm>
                <a:off x="122760" y="572440"/>
                <a:ext cx="3458640" cy="346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+ Ta có:</a:t>
                </a:r>
                <a:r>
                  <a:rPr kumimoji="0" lang="en-US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𝐵𝐴𝐷</m:t>
                        </m:r>
                      </m:e>
                    </m:acc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𝐹𝐴𝐷</m:t>
                        </m:r>
                      </m:e>
                    </m:acc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180</m:t>
                        </m:r>
                      </m:e>
                      <m:sup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(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kề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US" sz="16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bù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)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1CDD93B-CBDC-41F5-A6BC-41F07C10A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60" y="572440"/>
                <a:ext cx="3458640" cy="346826"/>
              </a:xfrm>
              <a:prstGeom prst="rect">
                <a:avLst/>
              </a:prstGeom>
              <a:blipFill>
                <a:blip r:embed="rId12"/>
                <a:stretch>
                  <a:fillRect l="-880"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E741386-A4EC-43BB-BB9A-F9F9A3D2F3FA}"/>
                  </a:ext>
                </a:extLst>
              </p:cNvPr>
              <p:cNvSpPr txBox="1"/>
              <p:nvPr/>
            </p:nvSpPr>
            <p:spPr>
              <a:xfrm>
                <a:off x="802895" y="936323"/>
                <a:ext cx="2635501" cy="346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𝐵𝐸𝐷</m:t>
                        </m:r>
                      </m:e>
                    </m:acc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𝐶𝐸𝐷</m:t>
                        </m:r>
                      </m:e>
                    </m:acc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180</m:t>
                        </m:r>
                      </m:e>
                      <m:sup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(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kề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US" sz="16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bù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)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E741386-A4EC-43BB-BB9A-F9F9A3D2F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95" y="936323"/>
                <a:ext cx="2635501" cy="346826"/>
              </a:xfrm>
              <a:prstGeom prst="rect">
                <a:avLst/>
              </a:prstGeom>
              <a:blipFill>
                <a:blip r:embed="rId13"/>
                <a:stretch>
                  <a:fillRect t="-178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C60C22A-DEF7-4DED-89AB-0A290ADFBE87}"/>
                  </a:ext>
                </a:extLst>
              </p:cNvPr>
              <p:cNvSpPr txBox="1"/>
              <p:nvPr/>
            </p:nvSpPr>
            <p:spPr>
              <a:xfrm>
                <a:off x="764369" y="1296572"/>
                <a:ext cx="2286000" cy="346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mà</a:t>
                </a:r>
                <a:r>
                  <a:rPr kumimoji="0" lang="en-US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𝐵𝐴𝐷</m:t>
                        </m:r>
                      </m:e>
                    </m:acc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𝐵𝐸𝐷</m:t>
                        </m:r>
                      </m:e>
                    </m:acc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(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cmt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)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C60C22A-DEF7-4DED-89AB-0A290ADFB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69" y="1296572"/>
                <a:ext cx="2286000" cy="346954"/>
              </a:xfrm>
              <a:prstGeom prst="rect">
                <a:avLst/>
              </a:prstGeom>
              <a:blipFill>
                <a:blip r:embed="rId14"/>
                <a:stretch>
                  <a:fillRect t="-1754" r="-16533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ight Brace 69">
            <a:extLst>
              <a:ext uri="{FF2B5EF4-FFF2-40B4-BE49-F238E27FC236}">
                <a16:creationId xmlns:a16="http://schemas.microsoft.com/office/drawing/2014/main" id="{8F882D43-AB56-447F-8780-741778901174}"/>
              </a:ext>
            </a:extLst>
          </p:cNvPr>
          <p:cNvSpPr/>
          <p:nvPr/>
        </p:nvSpPr>
        <p:spPr>
          <a:xfrm>
            <a:off x="3338886" y="686961"/>
            <a:ext cx="199020" cy="907086"/>
          </a:xfrm>
          <a:prstGeom prst="rightBrace">
            <a:avLst>
              <a:gd name="adj1" fmla="val 8333"/>
              <a:gd name="adj2" fmla="val 4675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34" tIns="45717" rIns="91434" bIns="4571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6926414-E0AA-44E6-9A7A-7C8D1A0B3F96}"/>
                  </a:ext>
                </a:extLst>
              </p:cNvPr>
              <p:cNvSpPr txBox="1"/>
              <p:nvPr/>
            </p:nvSpPr>
            <p:spPr>
              <a:xfrm>
                <a:off x="821506" y="1620533"/>
                <a:ext cx="2198230" cy="346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anose="05050102010706020507" pitchFamily="18" charset="2"/>
                          </a:rPr>
                          <m:t>𝐹𝐴𝐷</m:t>
                        </m:r>
                      </m:e>
                    </m:acc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anose="05050102010706020507" pitchFamily="18" charset="2"/>
                          </a:rPr>
                          <m:t>𝐶𝐸𝐷</m:t>
                        </m:r>
                      </m:e>
                    </m:acc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  <a:sym typeface="Symbol" panose="05050102010706020507" pitchFamily="18" charset="2"/>
                  </a:rPr>
                  <a:t>  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6926414-E0AA-44E6-9A7A-7C8D1A0B3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06" y="1620533"/>
                <a:ext cx="2198230" cy="346826"/>
              </a:xfrm>
              <a:prstGeom prst="rect">
                <a:avLst/>
              </a:prstGeom>
              <a:blipFill>
                <a:blip r:embed="rId15"/>
                <a:stretch>
                  <a:fillRect l="-1667" t="-3509" r="-15833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32953C62-4E13-4896-9EF2-47CD4E0906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012891"/>
              </p:ext>
            </p:extLst>
          </p:nvPr>
        </p:nvGraphicFramePr>
        <p:xfrm>
          <a:off x="136525" y="1962150"/>
          <a:ext cx="24320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16" imgW="2539800" imgH="279360" progId="Equation.DSMT4">
                  <p:embed/>
                </p:oleObj>
              </mc:Choice>
              <mc:Fallback>
                <p:oleObj name="Equation" r:id="rId16" imgW="2539800" imgH="27936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966DED1D-9BF3-4893-A8E5-F771744E91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1962150"/>
                        <a:ext cx="243205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>
            <a:extLst>
              <a:ext uri="{FF2B5EF4-FFF2-40B4-BE49-F238E27FC236}">
                <a16:creationId xmlns:a16="http://schemas.microsoft.com/office/drawing/2014/main" id="{D3C1944B-2EA1-4B15-90A5-5F5F17329CE4}"/>
              </a:ext>
            </a:extLst>
          </p:cNvPr>
          <p:cNvSpPr/>
          <p:nvPr/>
        </p:nvSpPr>
        <p:spPr>
          <a:xfrm>
            <a:off x="615704" y="2219052"/>
            <a:ext cx="2922202" cy="36932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BAD = BED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74" name="Object 73">
            <a:extLst>
              <a:ext uri="{FF2B5EF4-FFF2-40B4-BE49-F238E27FC236}">
                <a16:creationId xmlns:a16="http://schemas.microsoft.com/office/drawing/2014/main" id="{32DCDE07-F657-4457-93C9-7461B0BA46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829099"/>
              </p:ext>
            </p:extLst>
          </p:nvPr>
        </p:nvGraphicFramePr>
        <p:xfrm>
          <a:off x="258763" y="3346450"/>
          <a:ext cx="23098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8" imgW="1574640" imgH="203040" progId="Equation.DSMT4">
                  <p:embed/>
                </p:oleObj>
              </mc:Choice>
              <mc:Fallback>
                <p:oleObj name="Equation" r:id="rId18" imgW="1574640" imgH="20304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34EE61CA-3D51-4832-B266-7C8D2628D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3346450"/>
                        <a:ext cx="230981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74">
            <a:extLst>
              <a:ext uri="{FF2B5EF4-FFF2-40B4-BE49-F238E27FC236}">
                <a16:creationId xmlns:a16="http://schemas.microsoft.com/office/drawing/2014/main" id="{4AC4E91A-6A8D-45EB-B706-DE552C932A74}"/>
              </a:ext>
            </a:extLst>
          </p:cNvPr>
          <p:cNvSpPr/>
          <p:nvPr/>
        </p:nvSpPr>
        <p:spPr>
          <a:xfrm>
            <a:off x="632982" y="2929668"/>
            <a:ext cx="2142955" cy="36932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 = EC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76" name="Right Brace 75">
            <a:extLst>
              <a:ext uri="{FF2B5EF4-FFF2-40B4-BE49-F238E27FC236}">
                <a16:creationId xmlns:a16="http://schemas.microsoft.com/office/drawing/2014/main" id="{5A8B7047-8DEF-4A15-8A12-B8373937EF39}"/>
              </a:ext>
            </a:extLst>
          </p:cNvPr>
          <p:cNvSpPr/>
          <p:nvPr/>
        </p:nvSpPr>
        <p:spPr>
          <a:xfrm>
            <a:off x="3296917" y="2339429"/>
            <a:ext cx="282957" cy="85373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34" tIns="45717" rIns="91434" bIns="4571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4E73552-C4BE-4955-B2F4-0670CDACDE28}"/>
                  </a:ext>
                </a:extLst>
              </p:cNvPr>
              <p:cNvSpPr txBox="1"/>
              <p:nvPr/>
            </p:nvSpPr>
            <p:spPr>
              <a:xfrm>
                <a:off x="613692" y="2593326"/>
                <a:ext cx="1880744" cy="346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anose="05050102010706020507" pitchFamily="18" charset="2"/>
                          </a:rPr>
                          <m:t>𝐹𝐴𝐷</m:t>
                        </m:r>
                      </m:e>
                    </m:acc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anose="05050102010706020507" pitchFamily="18" charset="2"/>
                          </a:rPr>
                          <m:t>𝐶𝐸𝐷</m:t>
                        </m:r>
                      </m:e>
                    </m:acc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  <a:sym typeface="Symbol" panose="05050102010706020507" pitchFamily="18" charset="2"/>
                  </a:rPr>
                  <a:t> (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  <a:sym typeface="Symbol" panose="05050102010706020507" pitchFamily="18" charset="2"/>
                  </a:rPr>
                  <a:t>cmt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  <a:sym typeface="Symbol" panose="05050102010706020507" pitchFamily="18" charset="2"/>
                  </a:rPr>
                  <a:t>)  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4E73552-C4BE-4955-B2F4-0670CDACD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92" y="2593326"/>
                <a:ext cx="1880744" cy="346826"/>
              </a:xfrm>
              <a:prstGeom prst="rect">
                <a:avLst/>
              </a:prstGeom>
              <a:blipFill>
                <a:blip r:embed="rId20"/>
                <a:stretch>
                  <a:fillRect t="-1754" r="-22078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D7609DA-47D1-4F77-BE0E-9B6E7EC903B5}"/>
              </a:ext>
            </a:extLst>
          </p:cNvPr>
          <p:cNvCxnSpPr>
            <a:cxnSpLocks/>
          </p:cNvCxnSpPr>
          <p:nvPr/>
        </p:nvCxnSpPr>
        <p:spPr>
          <a:xfrm flipH="1" flipV="1">
            <a:off x="5695632" y="3324263"/>
            <a:ext cx="7293" cy="291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4C419CB-D368-41EA-9B93-CFBE3E74F0C3}"/>
              </a:ext>
            </a:extLst>
          </p:cNvPr>
          <p:cNvSpPr txBox="1"/>
          <p:nvPr/>
        </p:nvSpPr>
        <p:spPr>
          <a:xfrm>
            <a:off x="4859867" y="3757892"/>
            <a:ext cx="168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BAD = BED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643471E-229C-415A-BD1C-9B5CD9A18AB5}"/>
                  </a:ext>
                </a:extLst>
              </p:cNvPr>
              <p:cNvSpPr txBox="1"/>
              <p:nvPr/>
            </p:nvSpPr>
            <p:spPr>
              <a:xfrm>
                <a:off x="185784" y="3602008"/>
                <a:ext cx="3688341" cy="468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𝐴𝐷𝐹</m:t>
                        </m:r>
                      </m:e>
                    </m:acc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𝐸𝐷𝐶</m:t>
                        </m:r>
                      </m:e>
                    </m:acc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(2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góc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tương ứng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643471E-229C-415A-BD1C-9B5CD9A18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84" y="3602008"/>
                <a:ext cx="3688341" cy="468077"/>
              </a:xfrm>
              <a:prstGeom prst="rect">
                <a:avLst/>
              </a:prstGeom>
              <a:blipFill>
                <a:blip r:embed="rId21"/>
                <a:stretch>
                  <a:fillRect l="-1320"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6A3FE84-B729-43DA-9877-957E3251E283}"/>
                  </a:ext>
                </a:extLst>
              </p:cNvPr>
              <p:cNvSpPr txBox="1"/>
              <p:nvPr/>
            </p:nvSpPr>
            <p:spPr>
              <a:xfrm>
                <a:off x="192221" y="4152904"/>
                <a:ext cx="3382099" cy="346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Mà</a:t>
                </a:r>
                <a:r>
                  <a:rPr kumimoji="0" lang="en-US" sz="16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𝐸𝐷𝐴</m:t>
                        </m:r>
                      </m:e>
                    </m:acc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𝐸𝐷𝐶</m:t>
                        </m:r>
                      </m:e>
                    </m:acc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180</m:t>
                        </m:r>
                      </m:e>
                      <m:sup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(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kề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US" sz="16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bù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)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6A3FE84-B729-43DA-9877-957E3251E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21" y="4152904"/>
                <a:ext cx="3382099" cy="346826"/>
              </a:xfrm>
              <a:prstGeom prst="rect">
                <a:avLst/>
              </a:prstGeom>
              <a:blipFill>
                <a:blip r:embed="rId22"/>
                <a:stretch>
                  <a:fillRect l="-1083"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ight Brace 85">
            <a:extLst>
              <a:ext uri="{FF2B5EF4-FFF2-40B4-BE49-F238E27FC236}">
                <a16:creationId xmlns:a16="http://schemas.microsoft.com/office/drawing/2014/main" id="{6568B0C8-3694-46E7-932A-A417904ADA0A}"/>
              </a:ext>
            </a:extLst>
          </p:cNvPr>
          <p:cNvSpPr/>
          <p:nvPr/>
        </p:nvSpPr>
        <p:spPr>
          <a:xfrm>
            <a:off x="3603991" y="3886051"/>
            <a:ext cx="350185" cy="58858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34" tIns="45717" rIns="91434" bIns="4571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2501B17-B928-42EB-AF21-947F5D06880E}"/>
                  </a:ext>
                </a:extLst>
              </p:cNvPr>
              <p:cNvSpPr txBox="1"/>
              <p:nvPr/>
            </p:nvSpPr>
            <p:spPr>
              <a:xfrm>
                <a:off x="213070" y="4510170"/>
                <a:ext cx="3382098" cy="346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𝐸𝐷𝐴</m:t>
                        </m:r>
                      </m:e>
                    </m:acc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𝐴𝐷𝐹</m:t>
                        </m:r>
                      </m:e>
                    </m:acc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 </m:t>
                    </m:r>
                    <m:acc>
                      <m:accPr>
                        <m:chr m:val="̂"/>
                        <m:ctrlP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𝐸𝐷𝐹</m:t>
                        </m:r>
                      </m:e>
                    </m:acc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180</m:t>
                        </m:r>
                      </m:e>
                      <m:sup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p>
                    </m:sSup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2501B17-B928-42EB-AF21-947F5D068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70" y="4510170"/>
                <a:ext cx="3382098" cy="346826"/>
              </a:xfrm>
              <a:prstGeom prst="rect">
                <a:avLst/>
              </a:prstGeom>
              <a:blipFill>
                <a:blip r:embed="rId23"/>
                <a:stretch>
                  <a:fillRect l="-1081" t="-3509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BDC804AF-1532-4F42-A200-DE3CC80D785D}"/>
              </a:ext>
            </a:extLst>
          </p:cNvPr>
          <p:cNvSpPr txBox="1"/>
          <p:nvPr/>
        </p:nvSpPr>
        <p:spPr>
          <a:xfrm>
            <a:off x="213070" y="4867436"/>
            <a:ext cx="2007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  <a:sym typeface="Symbol" panose="05050102010706020507" pitchFamily="18" charset="2"/>
              </a:rPr>
              <a:t>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E, D, F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thẳng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hàng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811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4" grpId="0"/>
      <p:bldP spid="45" grpId="0"/>
      <p:bldP spid="46" grpId="0"/>
      <p:bldP spid="31" grpId="0"/>
      <p:bldP spid="47" grpId="0"/>
      <p:bldP spid="59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/>
      <p:bldP spid="73" grpId="0"/>
      <p:bldP spid="75" grpId="0"/>
      <p:bldP spid="76" grpId="0" animBg="1"/>
      <p:bldP spid="82" grpId="0"/>
      <p:bldP spid="30" grpId="0"/>
      <p:bldP spid="84" grpId="0"/>
      <p:bldP spid="85" grpId="0"/>
      <p:bldP spid="86" grpId="0" animBg="1"/>
      <p:bldP spid="87" grpId="0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3638550"/>
            <a:ext cx="3048000" cy="1769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48217"/>
            <a:ext cx="3912306" cy="50814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562600" y="1548283"/>
            <a:ext cx="3867558" cy="620425"/>
          </a:xfrm>
        </p:spPr>
        <p:txBody>
          <a:bodyPr>
            <a:normAutofit fontScale="90000"/>
          </a:bodyPr>
          <a:lstStyle/>
          <a:p>
            <a:r>
              <a:rPr lang="vi-VN" sz="2600" b="1" dirty="0">
                <a:solidFill>
                  <a:srgbClr val="FF0000"/>
                </a:solidFill>
              </a:rPr>
              <a:t>HƯỚNG DẪN </a:t>
            </a:r>
            <a:br>
              <a:rPr lang="vi-VN" sz="2600" b="1" dirty="0">
                <a:solidFill>
                  <a:srgbClr val="FF0000"/>
                </a:solidFill>
              </a:rPr>
            </a:br>
            <a:r>
              <a:rPr lang="vi-VN" sz="2600" b="1" dirty="0">
                <a:solidFill>
                  <a:srgbClr val="FF0000"/>
                </a:solidFill>
              </a:rPr>
              <a:t>VỀ  NHÀ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29167"/>
            <a:ext cx="5715000" cy="3374211"/>
          </a:xfrm>
          <a:prstGeom prst="rect">
            <a:avLst/>
          </a:prstGeom>
          <a:noFill/>
        </p:spPr>
        <p:txBody>
          <a:bodyPr wrap="square" lIns="49738" tIns="24869" rIns="49738" bIns="24869" rtlCol="0">
            <a:spAutoFit/>
          </a:bodyPr>
          <a:lstStyle/>
          <a:p>
            <a:pPr marL="248689" indent="-248689" algn="just" defTabSz="497378">
              <a:buFontTx/>
              <a:buChar char="-"/>
            </a:pPr>
            <a:r>
              <a:rPr lang="vi-VN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Xem lại các bài đã giải</a:t>
            </a:r>
          </a:p>
          <a:p>
            <a:pPr marL="248689" indent="-248689" algn="just" defTabSz="497378">
              <a:buFontTx/>
              <a:buChar char="-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BTVN: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+mj-lt"/>
              </a:rPr>
              <a:t>Cho tam </a:t>
            </a:r>
            <a:r>
              <a:rPr lang="en-US" sz="2400" dirty="0" err="1">
                <a:latin typeface="+mj-lt"/>
              </a:rPr>
              <a:t>giác</a:t>
            </a:r>
            <a:r>
              <a:rPr lang="en-US" sz="2400" dirty="0">
                <a:latin typeface="+mj-lt"/>
              </a:rPr>
              <a:t> MNP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MN = MP.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điểm</a:t>
            </a:r>
            <a:r>
              <a:rPr lang="en-US" sz="2400" dirty="0">
                <a:latin typeface="+mj-lt"/>
              </a:rPr>
              <a:t> NP.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tia</a:t>
            </a:r>
            <a:r>
              <a:rPr lang="en-US" sz="2400" dirty="0">
                <a:latin typeface="+mj-lt"/>
              </a:rPr>
              <a:t> NP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điểm</a:t>
            </a:r>
            <a:r>
              <a:rPr lang="en-US" sz="2400" dirty="0">
                <a:latin typeface="+mj-lt"/>
              </a:rPr>
              <a:t> K,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tia</a:t>
            </a:r>
            <a:r>
              <a:rPr lang="en-US" sz="2400" dirty="0">
                <a:latin typeface="+mj-lt"/>
              </a:rPr>
              <a:t> PN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điểm</a:t>
            </a:r>
            <a:r>
              <a:rPr lang="en-US" sz="2400" dirty="0">
                <a:latin typeface="+mj-lt"/>
              </a:rPr>
              <a:t> I </a:t>
            </a:r>
            <a:r>
              <a:rPr lang="en-US" sz="2400" dirty="0" err="1">
                <a:latin typeface="+mj-lt"/>
              </a:rPr>
              <a:t>sao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 PK=NI (K, I </a:t>
            </a:r>
            <a:r>
              <a:rPr lang="en-US" sz="2400" dirty="0" err="1">
                <a:latin typeface="+mj-lt"/>
              </a:rPr>
              <a:t>không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nằm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giữa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P).</a:t>
            </a:r>
          </a:p>
          <a:p>
            <a:r>
              <a:rPr lang="en-US" sz="2400" dirty="0">
                <a:latin typeface="+mj-lt"/>
              </a:rPr>
              <a:t>a</a:t>
            </a:r>
            <a:r>
              <a:rPr lang="vi-VN" sz="2400" dirty="0">
                <a:latin typeface="+mj-lt"/>
              </a:rPr>
              <a:t>)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Chứng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minh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sym typeface="Symbol" panose="05050102010706020507" pitchFamily="18" charset="2"/>
              </a:rPr>
              <a:t>MHN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sym typeface="Symbol" panose="05050102010706020507" pitchFamily="18" charset="2"/>
              </a:rPr>
              <a:t>MHP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vi-VN" sz="2400" dirty="0">
                <a:latin typeface="+mj-lt"/>
              </a:rPr>
              <a:t>b) Chứng minh</a:t>
            </a:r>
            <a:r>
              <a:rPr lang="en-US" sz="2400" dirty="0">
                <a:latin typeface="+mj-lt"/>
              </a:rPr>
              <a:t> MH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phân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góc</a:t>
            </a:r>
            <a:r>
              <a:rPr lang="en-US" sz="2400" dirty="0">
                <a:latin typeface="+mj-lt"/>
              </a:rPr>
              <a:t> NMP.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c)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Chứng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minh</a:t>
            </a:r>
            <a:r>
              <a:rPr lang="en-US" sz="2400" dirty="0">
                <a:latin typeface="+mj-lt"/>
              </a:rPr>
              <a:t> AI = AK.	</a:t>
            </a:r>
          </a:p>
        </p:txBody>
      </p:sp>
    </p:spTree>
    <p:extLst>
      <p:ext uri="{BB962C8B-B14F-4D97-AF65-F5344CB8AC3E}">
        <p14:creationId xmlns:p14="http://schemas.microsoft.com/office/powerpoint/2010/main" val="174636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664</Words>
  <Application>Microsoft Office PowerPoint</Application>
  <PresentationFormat>On-screen Show (16:9)</PresentationFormat>
  <Paragraphs>98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Calibri</vt:lpstr>
      <vt:lpstr>Cambria Math</vt:lpstr>
      <vt:lpstr>DFPOP1-W9</vt:lpstr>
      <vt:lpstr>Franklin Gothic Book</vt:lpstr>
      <vt:lpstr>Symbol</vt:lpstr>
      <vt:lpstr>Tahoma</vt:lpstr>
      <vt:lpstr>Times New Roman</vt:lpstr>
      <vt:lpstr>1_Office Theme</vt:lpstr>
      <vt:lpstr>Default Design</vt:lpstr>
      <vt:lpstr>2_Default Design</vt:lpstr>
      <vt:lpstr>Office Theme</vt:lpstr>
      <vt:lpstr>Equation</vt:lpstr>
      <vt:lpstr>Chào mừng các con học sinh đến với tiết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 VỀ  NHÀ</vt:lpstr>
    </vt:vector>
  </TitlesOfParts>
  <Company>Hoangchien6@gmail.Com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học sinh đến với tiết học hôm nay!</dc:title>
  <dc:creator>Windows User</dc:creator>
  <cp:lastModifiedBy>Quynh</cp:lastModifiedBy>
  <cp:revision>55</cp:revision>
  <dcterms:created xsi:type="dcterms:W3CDTF">2021-12-17T02:37:23Z</dcterms:created>
  <dcterms:modified xsi:type="dcterms:W3CDTF">2022-01-11T04:45:03Z</dcterms:modified>
</cp:coreProperties>
</file>