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quizizz.com/join?class=U910957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ÔN TẬP NGỮ VĂN </a:t>
            </a:r>
            <a:r>
              <a:rPr lang="en-US" dirty="0" smtClean="0">
                <a:solidFill>
                  <a:srgbClr val="FF0000"/>
                </a:solidFill>
              </a:rPr>
              <a:t>7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08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PHẦN LUYỆN TẬP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	</a:t>
            </a:r>
            <a:r>
              <a:rPr lang="en-US" b="1" dirty="0" smtClean="0">
                <a:solidFill>
                  <a:srgbClr val="FF00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BÀI </a:t>
            </a:r>
            <a:r>
              <a:rPr lang="en-US" b="1" dirty="0">
                <a:solidFill>
                  <a:srgbClr val="FF00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3</a:t>
            </a:r>
            <a:r>
              <a:rPr lang="en-US" b="1" dirty="0" smtClean="0">
                <a:solidFill>
                  <a:srgbClr val="FF00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: </a:t>
            </a:r>
            <a:r>
              <a:rPr lang="en-US" b="1" dirty="0" err="1" smtClean="0">
                <a:solidFill>
                  <a:srgbClr val="FF00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Hãy</a:t>
            </a:r>
            <a:r>
              <a:rPr lang="en-US" b="1" dirty="0" smtClean="0">
                <a:solidFill>
                  <a:srgbClr val="FF00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tìm</a:t>
            </a:r>
            <a:r>
              <a:rPr lang="en-US" b="1" dirty="0">
                <a:solidFill>
                  <a:srgbClr val="FF00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một</a:t>
            </a:r>
            <a:r>
              <a:rPr lang="en-US" b="1" dirty="0" smtClean="0">
                <a:solidFill>
                  <a:srgbClr val="FF00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danh</a:t>
            </a:r>
            <a:r>
              <a:rPr lang="en-US" b="1" dirty="0" smtClean="0">
                <a:solidFill>
                  <a:srgbClr val="FF00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từ</a:t>
            </a:r>
            <a:r>
              <a:rPr lang="en-US" b="1" dirty="0" smtClean="0">
                <a:solidFill>
                  <a:srgbClr val="FF00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, </a:t>
            </a:r>
            <a:r>
              <a:rPr lang="en-US" b="1" dirty="0" err="1" smtClean="0">
                <a:solidFill>
                  <a:srgbClr val="FF00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một</a:t>
            </a:r>
            <a:r>
              <a:rPr lang="en-US" b="1" dirty="0" smtClean="0">
                <a:solidFill>
                  <a:srgbClr val="FF00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động</a:t>
            </a:r>
            <a:r>
              <a:rPr lang="en-US" b="1" dirty="0" smtClean="0">
                <a:solidFill>
                  <a:srgbClr val="FF00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từ</a:t>
            </a:r>
            <a:r>
              <a:rPr lang="en-US" b="1" dirty="0" smtClean="0">
                <a:solidFill>
                  <a:srgbClr val="FF00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, </a:t>
            </a:r>
            <a:r>
              <a:rPr lang="en-US" b="1" dirty="0" err="1" smtClean="0">
                <a:solidFill>
                  <a:srgbClr val="FF00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một</a:t>
            </a:r>
            <a:r>
              <a:rPr lang="en-US" b="1" dirty="0" smtClean="0">
                <a:solidFill>
                  <a:srgbClr val="FF00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tính</a:t>
            </a:r>
            <a:r>
              <a:rPr lang="en-US" b="1" dirty="0" smtClean="0">
                <a:solidFill>
                  <a:srgbClr val="FF00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từ</a:t>
            </a:r>
            <a:r>
              <a:rPr lang="en-US" b="1" dirty="0" smtClean="0">
                <a:solidFill>
                  <a:srgbClr val="FF00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, </a:t>
            </a:r>
            <a:r>
              <a:rPr lang="en-US" b="1" dirty="0" err="1" smtClean="0">
                <a:solidFill>
                  <a:srgbClr val="FF00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một</a:t>
            </a:r>
            <a:r>
              <a:rPr lang="en-US" b="1" dirty="0" smtClean="0">
                <a:solidFill>
                  <a:srgbClr val="FF00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đại</a:t>
            </a:r>
            <a:r>
              <a:rPr lang="en-US" b="1" dirty="0" smtClean="0">
                <a:solidFill>
                  <a:srgbClr val="FF00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từ</a:t>
            </a:r>
            <a:r>
              <a:rPr lang="en-US" b="1" dirty="0" smtClean="0">
                <a:solidFill>
                  <a:srgbClr val="FF00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qua </a:t>
            </a:r>
            <a:r>
              <a:rPr lang="en-US" b="1" dirty="0" err="1" smtClean="0">
                <a:solidFill>
                  <a:srgbClr val="FF00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đoạn</a:t>
            </a:r>
            <a:r>
              <a:rPr lang="en-US" b="1" dirty="0" smtClean="0">
                <a:solidFill>
                  <a:srgbClr val="FF00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thơ</a:t>
            </a:r>
            <a:r>
              <a:rPr lang="en-US" b="1" dirty="0" smtClean="0">
                <a:solidFill>
                  <a:srgbClr val="FF00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dưới</a:t>
            </a:r>
            <a:r>
              <a:rPr lang="en-US" b="1" dirty="0">
                <a:solidFill>
                  <a:srgbClr val="FF00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đây</a:t>
            </a:r>
            <a:r>
              <a:rPr lang="en-US" b="1" dirty="0">
                <a:solidFill>
                  <a:srgbClr val="FF00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:</a:t>
            </a:r>
            <a:endParaRPr lang="en-US" b="1" dirty="0" smtClean="0">
              <a:solidFill>
                <a:srgbClr val="FF0000"/>
              </a:solidFill>
              <a:latin typeface="Times" panose="020B0500000000000000" pitchFamily="34" charset="0"/>
              <a:ea typeface="Times" panose="020B0500000000000000" pitchFamily="34" charset="0"/>
              <a:cs typeface="Times" panose="020B0500000000000000" pitchFamily="34" charset="0"/>
            </a:endParaRPr>
          </a:p>
          <a:p>
            <a:pPr marL="0" indent="0" algn="ctr">
              <a:lnSpc>
                <a:spcPct val="110000"/>
              </a:lnSpc>
              <a:spcBef>
                <a:spcPts val="600"/>
              </a:spcBef>
              <a:buNone/>
            </a:pPr>
            <a:r>
              <a:rPr lang="en-US" dirty="0" smtClean="0">
                <a:solidFill>
                  <a:srgbClr val="FF00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“</a:t>
            </a:r>
            <a:r>
              <a:rPr lang="en-US" dirty="0" err="1" smtClean="0">
                <a:solidFill>
                  <a:srgbClr val="FF00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Em</a:t>
            </a:r>
            <a:r>
              <a:rPr lang="en-US" dirty="0" smtClean="0">
                <a:solidFill>
                  <a:srgbClr val="FF00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nghe</a:t>
            </a:r>
            <a:r>
              <a:rPr lang="en-US" dirty="0" smtClean="0">
                <a:solidFill>
                  <a:srgbClr val="FF00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thầy</a:t>
            </a:r>
            <a:r>
              <a:rPr lang="en-US" dirty="0" smtClean="0">
                <a:solidFill>
                  <a:srgbClr val="FF00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đọc</a:t>
            </a:r>
            <a:r>
              <a:rPr lang="en-US" dirty="0" smtClean="0">
                <a:solidFill>
                  <a:srgbClr val="FF00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bao</a:t>
            </a:r>
            <a:r>
              <a:rPr lang="en-US" dirty="0" smtClean="0">
                <a:solidFill>
                  <a:srgbClr val="FF00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ngày</a:t>
            </a:r>
            <a:endParaRPr lang="en-US" dirty="0" smtClean="0">
              <a:solidFill>
                <a:srgbClr val="FF0000"/>
              </a:solidFill>
              <a:latin typeface="Times" panose="020B0500000000000000" pitchFamily="34" charset="0"/>
              <a:ea typeface="Times" panose="020B0500000000000000" pitchFamily="34" charset="0"/>
              <a:cs typeface="Times" panose="020B0500000000000000" pitchFamily="34" charset="0"/>
            </a:endParaRPr>
          </a:p>
          <a:p>
            <a:pPr marL="0" indent="0" algn="ctr">
              <a:lnSpc>
                <a:spcPct val="110000"/>
              </a:lnSpc>
              <a:spcBef>
                <a:spcPts val="600"/>
              </a:spcBef>
              <a:buNone/>
            </a:pPr>
            <a:r>
              <a:rPr lang="en-US" dirty="0" err="1" smtClean="0">
                <a:solidFill>
                  <a:srgbClr val="FF00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Tiếng</a:t>
            </a:r>
            <a:r>
              <a:rPr lang="en-US" dirty="0" smtClean="0">
                <a:solidFill>
                  <a:srgbClr val="FF00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thơ</a:t>
            </a:r>
            <a:r>
              <a:rPr lang="en-US" dirty="0" smtClean="0">
                <a:solidFill>
                  <a:srgbClr val="FF00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đỏ</a:t>
            </a:r>
            <a:r>
              <a:rPr lang="en-US" dirty="0" smtClean="0">
                <a:solidFill>
                  <a:srgbClr val="FF00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nắng</a:t>
            </a:r>
            <a:r>
              <a:rPr lang="en-US" dirty="0" smtClean="0">
                <a:solidFill>
                  <a:srgbClr val="FF00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, </a:t>
            </a:r>
            <a:r>
              <a:rPr lang="en-US" dirty="0" err="1" smtClean="0">
                <a:solidFill>
                  <a:srgbClr val="FF00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xanh</a:t>
            </a:r>
            <a:r>
              <a:rPr lang="en-US" dirty="0" smtClean="0">
                <a:solidFill>
                  <a:srgbClr val="FF00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cây</a:t>
            </a:r>
            <a:r>
              <a:rPr lang="en-US" dirty="0" smtClean="0">
                <a:solidFill>
                  <a:srgbClr val="FF00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quanh</a:t>
            </a:r>
            <a:r>
              <a:rPr lang="en-US" dirty="0" smtClean="0">
                <a:solidFill>
                  <a:srgbClr val="FF00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nhà</a:t>
            </a:r>
            <a:endParaRPr lang="en-US" dirty="0" smtClean="0">
              <a:solidFill>
                <a:srgbClr val="FF0000"/>
              </a:solidFill>
              <a:latin typeface="Times" panose="020B0500000000000000" pitchFamily="34" charset="0"/>
              <a:ea typeface="Times" panose="020B0500000000000000" pitchFamily="34" charset="0"/>
              <a:cs typeface="Times" panose="020B0500000000000000" pitchFamily="34" charset="0"/>
            </a:endParaRPr>
          </a:p>
          <a:p>
            <a:pPr marL="0" indent="0" algn="ctr">
              <a:lnSpc>
                <a:spcPct val="110000"/>
              </a:lnSpc>
              <a:spcBef>
                <a:spcPts val="600"/>
              </a:spcBef>
              <a:buNone/>
            </a:pPr>
            <a:r>
              <a:rPr lang="vi-VN" dirty="0">
                <a:solidFill>
                  <a:srgbClr val="FF00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Mái chèo nghiêng mặt sông xa</a:t>
            </a:r>
            <a:br>
              <a:rPr lang="vi-VN" dirty="0">
                <a:solidFill>
                  <a:srgbClr val="FF00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</a:br>
            <a:r>
              <a:rPr lang="vi-VN" dirty="0">
                <a:solidFill>
                  <a:srgbClr val="FF00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Bâng khuâng nghe vọng tiếng bà năm xưa</a:t>
            </a:r>
            <a:br>
              <a:rPr lang="vi-VN" dirty="0">
                <a:solidFill>
                  <a:srgbClr val="FF00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</a:br>
            <a:r>
              <a:rPr lang="vi-VN" dirty="0">
                <a:solidFill>
                  <a:srgbClr val="FF00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Nghe trăng thở động tàu dừa</a:t>
            </a:r>
            <a:br>
              <a:rPr lang="vi-VN" dirty="0">
                <a:solidFill>
                  <a:srgbClr val="FF00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</a:br>
            <a:r>
              <a:rPr lang="vi-VN" dirty="0">
                <a:solidFill>
                  <a:srgbClr val="FF00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Rào rào nghe chuyển cơn mưa giữa trời</a:t>
            </a:r>
            <a:r>
              <a:rPr lang="vi-VN" dirty="0" smtClean="0">
                <a:solidFill>
                  <a:srgbClr val="FF00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...</a:t>
            </a:r>
            <a:r>
              <a:rPr lang="en-US" dirty="0" smtClean="0">
                <a:solidFill>
                  <a:srgbClr val="FF00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”</a:t>
            </a:r>
            <a:endParaRPr lang="en-US" dirty="0">
              <a:solidFill>
                <a:srgbClr val="FF0000"/>
              </a:solidFill>
              <a:latin typeface="Times" panose="020B0500000000000000" pitchFamily="34" charset="0"/>
              <a:ea typeface="Times" panose="020B0500000000000000" pitchFamily="34" charset="0"/>
              <a:cs typeface="Times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0335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022" y="1097281"/>
            <a:ext cx="10724605" cy="535577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	</a:t>
            </a:r>
            <a:r>
              <a:rPr lang="en-US" b="1" dirty="0" smtClean="0">
                <a:solidFill>
                  <a:srgbClr val="FF00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BÀI 4: </a:t>
            </a:r>
            <a:r>
              <a:rPr lang="en-US" b="1" dirty="0" err="1" smtClean="0">
                <a:solidFill>
                  <a:srgbClr val="FF00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Hãy</a:t>
            </a:r>
            <a:r>
              <a:rPr lang="en-US" b="1" dirty="0" smtClean="0">
                <a:solidFill>
                  <a:srgbClr val="FF00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viết</a:t>
            </a:r>
            <a:r>
              <a:rPr lang="en-US" b="1" dirty="0" smtClean="0">
                <a:solidFill>
                  <a:srgbClr val="FF00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đoạn</a:t>
            </a:r>
            <a:r>
              <a:rPr lang="en-US" b="1" dirty="0" smtClean="0">
                <a:solidFill>
                  <a:srgbClr val="FF00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văn</a:t>
            </a:r>
            <a:r>
              <a:rPr lang="en-US" b="1" dirty="0" smtClean="0">
                <a:solidFill>
                  <a:srgbClr val="FF00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ngắn</a:t>
            </a:r>
            <a:r>
              <a:rPr lang="en-US" b="1" dirty="0" smtClean="0">
                <a:solidFill>
                  <a:srgbClr val="FF00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khoảng</a:t>
            </a:r>
            <a:r>
              <a:rPr lang="en-US" b="1" dirty="0" smtClean="0">
                <a:solidFill>
                  <a:srgbClr val="FF00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6 – 8 </a:t>
            </a:r>
            <a:r>
              <a:rPr lang="en-US" b="1" dirty="0" err="1" smtClean="0">
                <a:solidFill>
                  <a:srgbClr val="FF00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câu</a:t>
            </a:r>
            <a:r>
              <a:rPr lang="en-US" b="1" dirty="0" smtClean="0">
                <a:solidFill>
                  <a:srgbClr val="FF00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miêu</a:t>
            </a:r>
            <a:r>
              <a:rPr lang="en-US" b="1" dirty="0" smtClean="0">
                <a:solidFill>
                  <a:srgbClr val="FF00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tả</a:t>
            </a:r>
            <a:r>
              <a:rPr lang="en-US" b="1" dirty="0" smtClean="0">
                <a:solidFill>
                  <a:srgbClr val="FF00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khung</a:t>
            </a:r>
            <a:r>
              <a:rPr lang="en-US" b="1" dirty="0" smtClean="0">
                <a:solidFill>
                  <a:srgbClr val="FF00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cảnh</a:t>
            </a:r>
            <a:r>
              <a:rPr lang="en-US" b="1" dirty="0" smtClean="0">
                <a:solidFill>
                  <a:srgbClr val="FF00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mùa</a:t>
            </a:r>
            <a:r>
              <a:rPr lang="en-US" b="1" dirty="0" smtClean="0">
                <a:solidFill>
                  <a:srgbClr val="FF00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thu</a:t>
            </a:r>
            <a:r>
              <a:rPr lang="en-US" b="1" dirty="0" smtClean="0">
                <a:solidFill>
                  <a:srgbClr val="FF00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ở </a:t>
            </a:r>
            <a:r>
              <a:rPr lang="en-US" b="1" dirty="0" err="1" smtClean="0">
                <a:solidFill>
                  <a:srgbClr val="FF00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thành</a:t>
            </a:r>
            <a:r>
              <a:rPr lang="en-US" b="1" dirty="0" smtClean="0">
                <a:solidFill>
                  <a:srgbClr val="FF00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phố</a:t>
            </a:r>
            <a:r>
              <a:rPr lang="en-US" b="1" dirty="0" smtClean="0">
                <a:solidFill>
                  <a:srgbClr val="FF00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nơi</a:t>
            </a:r>
            <a:r>
              <a:rPr lang="en-US" b="1" dirty="0" smtClean="0">
                <a:solidFill>
                  <a:srgbClr val="FF00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em</a:t>
            </a:r>
            <a:r>
              <a:rPr lang="en-US" b="1" dirty="0" smtClean="0">
                <a:solidFill>
                  <a:srgbClr val="FF00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sống</a:t>
            </a:r>
            <a:r>
              <a:rPr lang="en-US" b="1" dirty="0" smtClean="0">
                <a:solidFill>
                  <a:srgbClr val="FF00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. </a:t>
            </a:r>
            <a:r>
              <a:rPr lang="en-US" b="1" dirty="0" err="1" smtClean="0">
                <a:solidFill>
                  <a:srgbClr val="FF00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Đoạn</a:t>
            </a:r>
            <a:r>
              <a:rPr lang="en-US" b="1" dirty="0" smtClean="0">
                <a:solidFill>
                  <a:srgbClr val="FF00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có</a:t>
            </a:r>
            <a:r>
              <a:rPr lang="en-US" b="1" dirty="0" smtClean="0">
                <a:solidFill>
                  <a:srgbClr val="FF00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sử</a:t>
            </a:r>
            <a:r>
              <a:rPr lang="en-US" b="1" dirty="0" smtClean="0">
                <a:solidFill>
                  <a:srgbClr val="FF00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dụng</a:t>
            </a:r>
            <a:r>
              <a:rPr lang="en-US" b="1" dirty="0" smtClean="0">
                <a:solidFill>
                  <a:srgbClr val="FF00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ít</a:t>
            </a:r>
            <a:r>
              <a:rPr lang="en-US" b="1" dirty="0" smtClean="0">
                <a:solidFill>
                  <a:srgbClr val="FF00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nhất</a:t>
            </a:r>
            <a:r>
              <a:rPr lang="en-US" b="1" dirty="0" smtClean="0">
                <a:solidFill>
                  <a:srgbClr val="FF00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1 </a:t>
            </a:r>
            <a:r>
              <a:rPr lang="en-US" b="1" dirty="0" err="1" smtClean="0">
                <a:solidFill>
                  <a:srgbClr val="FF00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từ</a:t>
            </a:r>
            <a:r>
              <a:rPr lang="en-US" b="1" dirty="0" smtClean="0">
                <a:solidFill>
                  <a:srgbClr val="FF00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láy</a:t>
            </a:r>
            <a:r>
              <a:rPr lang="en-US" b="1" dirty="0" smtClean="0">
                <a:solidFill>
                  <a:srgbClr val="FF00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, 1 </a:t>
            </a:r>
            <a:r>
              <a:rPr lang="en-US" b="1" dirty="0" err="1" smtClean="0">
                <a:solidFill>
                  <a:srgbClr val="FF00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đại</a:t>
            </a:r>
            <a:r>
              <a:rPr lang="en-US" b="1" dirty="0" smtClean="0">
                <a:solidFill>
                  <a:srgbClr val="FF00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từ</a:t>
            </a:r>
            <a:r>
              <a:rPr lang="en-US" b="1" dirty="0" smtClean="0">
                <a:solidFill>
                  <a:srgbClr val="FF00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.</a:t>
            </a:r>
          </a:p>
          <a:p>
            <a:pPr marL="0" indent="0" algn="ctr">
              <a:buNone/>
            </a:pPr>
            <a:r>
              <a:rPr lang="en-US" b="1" dirty="0" err="1" smtClean="0">
                <a:solidFill>
                  <a:srgbClr val="FF00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Mẫu</a:t>
            </a:r>
            <a:r>
              <a:rPr lang="en-US" b="1" dirty="0" smtClean="0">
                <a:solidFill>
                  <a:srgbClr val="FF00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: </a:t>
            </a:r>
          </a:p>
          <a:p>
            <a:pPr marL="0" indent="0" algn="just">
              <a:buNone/>
            </a:pPr>
            <a:r>
              <a:rPr lang="en-US" b="1" dirty="0">
                <a:solidFill>
                  <a:srgbClr val="FF00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	</a:t>
            </a:r>
            <a:r>
              <a:rPr lang="en-US" sz="2300" dirty="0" err="1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Hà</a:t>
            </a:r>
            <a:r>
              <a:rPr lang="en-US" sz="2300" dirty="0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2300" dirty="0" err="1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Nội</a:t>
            </a:r>
            <a:r>
              <a:rPr lang="en-US" sz="2300" dirty="0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2300" dirty="0" err="1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của</a:t>
            </a:r>
            <a:r>
              <a:rPr lang="en-US" sz="2300" dirty="0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2300" dirty="0" err="1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tôi</a:t>
            </a:r>
            <a:r>
              <a:rPr lang="en-US" sz="2300" dirty="0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2300" dirty="0" err="1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bước</a:t>
            </a:r>
            <a:r>
              <a:rPr lang="en-US" sz="2300" dirty="0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2300" dirty="0" err="1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vào</a:t>
            </a:r>
            <a:r>
              <a:rPr lang="en-US" sz="2300" dirty="0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2300" dirty="0" err="1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thu</a:t>
            </a:r>
            <a:r>
              <a:rPr lang="en-US" sz="2300" dirty="0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2300" dirty="0" err="1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thật</a:t>
            </a:r>
            <a:r>
              <a:rPr lang="en-US" sz="2300" dirty="0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2300" dirty="0" err="1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đẹp</a:t>
            </a:r>
            <a:r>
              <a:rPr lang="en-US" sz="2300" dirty="0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2300" dirty="0" err="1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biết</a:t>
            </a:r>
            <a:r>
              <a:rPr lang="en-US" sz="2300" dirty="0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2300" dirty="0" err="1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nhường</a:t>
            </a:r>
            <a:r>
              <a:rPr lang="en-US" sz="2300" dirty="0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2300" dirty="0" err="1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nào</a:t>
            </a:r>
            <a:r>
              <a:rPr lang="en-US" sz="2300" dirty="0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! </a:t>
            </a:r>
            <a:r>
              <a:rPr lang="en-US" sz="2300" dirty="0" err="1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Mùa</a:t>
            </a:r>
            <a:r>
              <a:rPr lang="en-US" sz="2300" dirty="0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2300" dirty="0" err="1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thu</a:t>
            </a:r>
            <a:r>
              <a:rPr lang="en-US" sz="2300" dirty="0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2300" dirty="0" err="1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đến</a:t>
            </a:r>
            <a:r>
              <a:rPr lang="en-US" sz="2300" dirty="0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2300" dirty="0" err="1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làm</a:t>
            </a:r>
            <a:r>
              <a:rPr lang="en-US" sz="2300" dirty="0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2300" dirty="0" err="1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cho</a:t>
            </a:r>
            <a:r>
              <a:rPr lang="en-US" sz="2300" dirty="0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2300" dirty="0" err="1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cả</a:t>
            </a:r>
            <a:r>
              <a:rPr lang="en-US" sz="2300" dirty="0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2300" dirty="0" err="1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đất</a:t>
            </a:r>
            <a:r>
              <a:rPr lang="en-US" sz="2300" dirty="0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2300" dirty="0" err="1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trời</a:t>
            </a:r>
            <a:r>
              <a:rPr lang="en-US" sz="2300" dirty="0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2300" dirty="0" err="1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thủ</a:t>
            </a:r>
            <a:r>
              <a:rPr lang="en-US" sz="2300" dirty="0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2300" dirty="0" err="1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đô</a:t>
            </a:r>
            <a:r>
              <a:rPr lang="en-US" sz="2300" dirty="0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2300" dirty="0" err="1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như</a:t>
            </a:r>
            <a:r>
              <a:rPr lang="en-US" sz="2300" dirty="0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2300" dirty="0" err="1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thay</a:t>
            </a:r>
            <a:r>
              <a:rPr lang="en-US" sz="2300" dirty="0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2300" dirty="0" err="1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áo</a:t>
            </a:r>
            <a:r>
              <a:rPr lang="en-US" sz="2300" dirty="0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2300" dirty="0" err="1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mới</a:t>
            </a:r>
            <a:r>
              <a:rPr lang="en-US" sz="2300" dirty="0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, </a:t>
            </a:r>
            <a:r>
              <a:rPr lang="en-US" sz="2300" dirty="0" err="1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chiếc</a:t>
            </a:r>
            <a:r>
              <a:rPr lang="en-US" sz="2300" dirty="0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2300" dirty="0" err="1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áo</a:t>
            </a:r>
            <a:r>
              <a:rPr lang="en-US" sz="2300" dirty="0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2300" dirty="0" err="1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màu</a:t>
            </a:r>
            <a:r>
              <a:rPr lang="en-US" sz="2300" dirty="0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lam </a:t>
            </a:r>
            <a:r>
              <a:rPr lang="en-US" sz="2300" dirty="0" err="1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phảng</a:t>
            </a:r>
            <a:r>
              <a:rPr lang="en-US" sz="2300" dirty="0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2300" dirty="0" err="1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phất</a:t>
            </a:r>
            <a:r>
              <a:rPr lang="en-US" sz="2300" dirty="0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2300" dirty="0" err="1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những</a:t>
            </a:r>
            <a:r>
              <a:rPr lang="en-US" sz="2300" dirty="0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2300" dirty="0" err="1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vạt</a:t>
            </a:r>
            <a:r>
              <a:rPr lang="en-US" sz="2300" dirty="0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2300" dirty="0" err="1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nắng</a:t>
            </a:r>
            <a:r>
              <a:rPr lang="en-US" sz="2300" dirty="0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2300" dirty="0" err="1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vàng</a:t>
            </a:r>
            <a:r>
              <a:rPr lang="en-US" sz="2300" dirty="0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2300" dirty="0" err="1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như</a:t>
            </a:r>
            <a:r>
              <a:rPr lang="en-US" sz="2300" dirty="0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2300" dirty="0" err="1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mật</a:t>
            </a:r>
            <a:r>
              <a:rPr lang="en-US" sz="2300" dirty="0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. </a:t>
            </a:r>
            <a:r>
              <a:rPr lang="en-US" sz="2300" dirty="0" err="1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Không</a:t>
            </a:r>
            <a:r>
              <a:rPr lang="en-US" sz="2300" dirty="0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2300" dirty="0" err="1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gian</a:t>
            </a:r>
            <a:r>
              <a:rPr lang="en-US" sz="2300" dirty="0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2300" dirty="0" err="1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không</a:t>
            </a:r>
            <a:r>
              <a:rPr lang="en-US" sz="2300" dirty="0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2300" dirty="0" err="1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còn</a:t>
            </a:r>
            <a:r>
              <a:rPr lang="en-US" sz="2300" dirty="0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2300" dirty="0" err="1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cái</a:t>
            </a:r>
            <a:r>
              <a:rPr lang="en-US" sz="2300" dirty="0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2300" dirty="0" err="1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oi</a:t>
            </a:r>
            <a:r>
              <a:rPr lang="en-US" sz="2300" dirty="0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2300" dirty="0" err="1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nồng</a:t>
            </a:r>
            <a:r>
              <a:rPr lang="en-US" sz="2300" dirty="0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2300" dirty="0" err="1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ngày</a:t>
            </a:r>
            <a:r>
              <a:rPr lang="en-US" sz="2300" dirty="0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2300" dirty="0" err="1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hạ</a:t>
            </a:r>
            <a:r>
              <a:rPr lang="en-US" sz="2300" dirty="0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2300" dirty="0" err="1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mà</a:t>
            </a:r>
            <a:r>
              <a:rPr lang="en-US" sz="2300" dirty="0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2300" dirty="0" err="1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thay</a:t>
            </a:r>
            <a:r>
              <a:rPr lang="en-US" sz="2300" dirty="0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2300" dirty="0" err="1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vào</a:t>
            </a:r>
            <a:r>
              <a:rPr lang="en-US" sz="2300" dirty="0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2300" dirty="0" err="1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đó</a:t>
            </a:r>
            <a:r>
              <a:rPr lang="en-US" sz="2300" dirty="0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, </a:t>
            </a:r>
            <a:r>
              <a:rPr lang="en-US" sz="2300" dirty="0" err="1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thoang</a:t>
            </a:r>
            <a:r>
              <a:rPr lang="en-US" sz="2300" dirty="0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2300" dirty="0" err="1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thoảng</a:t>
            </a:r>
            <a:r>
              <a:rPr lang="en-US" sz="2300" dirty="0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2300" dirty="0" err="1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gió</a:t>
            </a:r>
            <a:r>
              <a:rPr lang="en-US" sz="2300" dirty="0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2300" dirty="0" err="1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heo</a:t>
            </a:r>
            <a:r>
              <a:rPr lang="en-US" sz="2300" dirty="0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may </a:t>
            </a:r>
            <a:r>
              <a:rPr lang="en-US" sz="2300" dirty="0" err="1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đưa</a:t>
            </a:r>
            <a:r>
              <a:rPr lang="en-US" sz="2300" dirty="0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2300" dirty="0" err="1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hương</a:t>
            </a:r>
            <a:r>
              <a:rPr lang="en-US" sz="2300" dirty="0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2300" dirty="0" err="1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hoa</a:t>
            </a:r>
            <a:r>
              <a:rPr lang="en-US" sz="2300" dirty="0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2300" dirty="0" err="1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cỏ</a:t>
            </a:r>
            <a:r>
              <a:rPr lang="en-US" sz="2300" dirty="0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bay </a:t>
            </a:r>
            <a:r>
              <a:rPr lang="en-US" sz="2300" dirty="0" err="1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xa</a:t>
            </a:r>
            <a:r>
              <a:rPr lang="en-US" sz="2300" dirty="0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. </a:t>
            </a:r>
            <a:r>
              <a:rPr lang="en-US" sz="2300" dirty="0" err="1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Trên</a:t>
            </a:r>
            <a:r>
              <a:rPr lang="en-US" sz="2300" dirty="0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2300" dirty="0" err="1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phố</a:t>
            </a:r>
            <a:r>
              <a:rPr lang="en-US" sz="2300" dirty="0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2300" dirty="0" err="1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thu</a:t>
            </a:r>
            <a:r>
              <a:rPr lang="en-US" sz="2300" dirty="0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, </a:t>
            </a:r>
            <a:r>
              <a:rPr lang="en-US" sz="2300" dirty="0" err="1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Hà</a:t>
            </a:r>
            <a:r>
              <a:rPr lang="en-US" sz="2300" dirty="0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2300" dirty="0" err="1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Nội</a:t>
            </a:r>
            <a:r>
              <a:rPr lang="en-US" sz="2300" dirty="0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2300" dirty="0" err="1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dịu</a:t>
            </a:r>
            <a:r>
              <a:rPr lang="en-US" sz="2300" dirty="0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2300" dirty="0" err="1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dàng</a:t>
            </a:r>
            <a:r>
              <a:rPr lang="en-US" sz="2300" dirty="0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2300" dirty="0" err="1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với</a:t>
            </a:r>
            <a:r>
              <a:rPr lang="en-US" sz="2300" dirty="0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2300" dirty="0" err="1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những</a:t>
            </a:r>
            <a:r>
              <a:rPr lang="en-US" sz="2300" dirty="0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2300" dirty="0" err="1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cây</a:t>
            </a:r>
            <a:r>
              <a:rPr lang="en-US" sz="2300" dirty="0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2300" dirty="0" err="1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bàng</a:t>
            </a:r>
            <a:r>
              <a:rPr lang="en-US" sz="2300" dirty="0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2300" dirty="0" err="1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lá</a:t>
            </a:r>
            <a:r>
              <a:rPr lang="en-US" sz="2300" dirty="0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2300" dirty="0" err="1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đỏ</a:t>
            </a:r>
            <a:r>
              <a:rPr lang="en-US" sz="2300" dirty="0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, </a:t>
            </a:r>
            <a:r>
              <a:rPr lang="en-US" sz="2300" dirty="0" err="1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những</a:t>
            </a:r>
            <a:r>
              <a:rPr lang="en-US" sz="2300" dirty="0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2300" dirty="0" err="1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góc</a:t>
            </a:r>
            <a:r>
              <a:rPr lang="en-US" sz="2300" dirty="0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2300" dirty="0" err="1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phố</a:t>
            </a:r>
            <a:r>
              <a:rPr lang="en-US" sz="2300" dirty="0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2300" dirty="0" err="1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nhuộm</a:t>
            </a:r>
            <a:r>
              <a:rPr lang="en-US" sz="2300" dirty="0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2300" dirty="0" err="1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sắc</a:t>
            </a:r>
            <a:r>
              <a:rPr lang="en-US" sz="2300" dirty="0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2300" dirty="0" err="1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lá</a:t>
            </a:r>
            <a:r>
              <a:rPr lang="en-US" sz="2300" dirty="0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2300" dirty="0" err="1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vàng</a:t>
            </a:r>
            <a:r>
              <a:rPr lang="en-US" sz="2300" dirty="0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2300" dirty="0" err="1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rơi</a:t>
            </a:r>
            <a:r>
              <a:rPr lang="en-US" sz="2300" dirty="0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, </a:t>
            </a:r>
            <a:r>
              <a:rPr lang="en-US" sz="2300" dirty="0" err="1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những</a:t>
            </a:r>
            <a:r>
              <a:rPr lang="en-US" sz="2300" dirty="0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2300" dirty="0" err="1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thềm</a:t>
            </a:r>
            <a:r>
              <a:rPr lang="en-US" sz="2300" dirty="0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2300" dirty="0" err="1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nắng</a:t>
            </a:r>
            <a:r>
              <a:rPr lang="en-US" sz="2300" dirty="0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2300" dirty="0" err="1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vương</a:t>
            </a:r>
            <a:r>
              <a:rPr lang="en-US" sz="2300" dirty="0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2300" dirty="0" err="1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đầy</a:t>
            </a:r>
            <a:r>
              <a:rPr lang="en-US" sz="2300" dirty="0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2300" dirty="0" err="1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hoa</a:t>
            </a:r>
            <a:r>
              <a:rPr lang="en-US" sz="2300" dirty="0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2300" dirty="0" err="1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sấu</a:t>
            </a:r>
            <a:r>
              <a:rPr lang="en-US" sz="2300" dirty="0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2300" dirty="0" err="1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rụng</a:t>
            </a:r>
            <a:r>
              <a:rPr lang="en-US" sz="2300" dirty="0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. </a:t>
            </a:r>
            <a:r>
              <a:rPr lang="en-US" sz="2300" dirty="0" err="1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Với</a:t>
            </a:r>
            <a:r>
              <a:rPr lang="en-US" sz="2300" dirty="0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2300" dirty="0" err="1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tôi</a:t>
            </a:r>
            <a:r>
              <a:rPr lang="en-US" sz="2300" dirty="0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, </a:t>
            </a:r>
            <a:r>
              <a:rPr lang="en-US" sz="2300" dirty="0" err="1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Hà</a:t>
            </a:r>
            <a:r>
              <a:rPr lang="en-US" sz="2300" dirty="0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2300" dirty="0" err="1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Nội</a:t>
            </a:r>
            <a:r>
              <a:rPr lang="en-US" sz="2300" dirty="0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2300" dirty="0" err="1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mùa</a:t>
            </a:r>
            <a:r>
              <a:rPr lang="en-US" sz="2300" dirty="0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2300" dirty="0" err="1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nào</a:t>
            </a:r>
            <a:r>
              <a:rPr lang="en-US" sz="2300" dirty="0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2300" dirty="0" err="1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cũng</a:t>
            </a:r>
            <a:r>
              <a:rPr lang="en-US" sz="2300" dirty="0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2300" dirty="0" err="1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đẹp</a:t>
            </a:r>
            <a:r>
              <a:rPr lang="en-US" sz="2300" dirty="0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2300" dirty="0" err="1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nhưng</a:t>
            </a:r>
            <a:r>
              <a:rPr lang="en-US" sz="2300" dirty="0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2300" dirty="0" err="1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đẹp</a:t>
            </a:r>
            <a:r>
              <a:rPr lang="en-US" sz="2300" dirty="0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2300" dirty="0" err="1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nhất</a:t>
            </a:r>
            <a:r>
              <a:rPr lang="en-US" sz="2300" dirty="0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2300" dirty="0" err="1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là</a:t>
            </a:r>
            <a:r>
              <a:rPr lang="en-US" sz="2300" dirty="0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2300" dirty="0" err="1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lúc</a:t>
            </a:r>
            <a:r>
              <a:rPr lang="en-US" sz="2300" dirty="0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2300" dirty="0" err="1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những</a:t>
            </a:r>
            <a:r>
              <a:rPr lang="en-US" sz="2300" dirty="0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2300" dirty="0" err="1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chiếc</a:t>
            </a:r>
            <a:r>
              <a:rPr lang="en-US" sz="2300" dirty="0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2300" dirty="0" err="1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xe</a:t>
            </a:r>
            <a:r>
              <a:rPr lang="en-US" sz="2300" dirty="0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2300" dirty="0" err="1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bán</a:t>
            </a:r>
            <a:r>
              <a:rPr lang="en-US" sz="2300" dirty="0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2300" dirty="0" err="1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hoa</a:t>
            </a:r>
            <a:r>
              <a:rPr lang="en-US" sz="2300" dirty="0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2300" dirty="0" err="1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trên</a:t>
            </a:r>
            <a:r>
              <a:rPr lang="en-US" sz="2300" dirty="0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2300" dirty="0" err="1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phố</a:t>
            </a:r>
            <a:r>
              <a:rPr lang="en-US" sz="2300" dirty="0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2300" dirty="0" err="1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Phan</a:t>
            </a:r>
            <a:r>
              <a:rPr lang="en-US" sz="2300" dirty="0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2300" dirty="0" err="1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Đình</a:t>
            </a:r>
            <a:r>
              <a:rPr lang="en-US" sz="2300" dirty="0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2300" dirty="0" err="1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Phùng</a:t>
            </a:r>
            <a:r>
              <a:rPr lang="en-US" sz="2300" dirty="0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2300" dirty="0" err="1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ngập</a:t>
            </a:r>
            <a:r>
              <a:rPr lang="en-US" sz="2300" dirty="0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2300" dirty="0" err="1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sắc</a:t>
            </a:r>
            <a:r>
              <a:rPr lang="en-US" sz="2300" dirty="0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2300" dirty="0" err="1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trắng</a:t>
            </a:r>
            <a:r>
              <a:rPr lang="en-US" sz="2300" dirty="0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2300" dirty="0" err="1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họa</a:t>
            </a:r>
            <a:r>
              <a:rPr lang="en-US" sz="2300" dirty="0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mi, </a:t>
            </a:r>
            <a:r>
              <a:rPr lang="en-US" sz="2300" dirty="0" err="1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những</a:t>
            </a:r>
            <a:r>
              <a:rPr lang="en-US" sz="2300" dirty="0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2300" dirty="0" err="1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hàng</a:t>
            </a:r>
            <a:r>
              <a:rPr lang="en-US" sz="2300" dirty="0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2300" dirty="0" err="1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cây</a:t>
            </a:r>
            <a:r>
              <a:rPr lang="en-US" sz="2300" dirty="0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2300" dirty="0" err="1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trên</a:t>
            </a:r>
            <a:r>
              <a:rPr lang="en-US" sz="2300" dirty="0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2300" dirty="0" err="1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đường</a:t>
            </a:r>
            <a:r>
              <a:rPr lang="en-US" sz="2300" dirty="0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2300" dirty="0" err="1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Nguyễn</a:t>
            </a:r>
            <a:r>
              <a:rPr lang="en-US" sz="2300" dirty="0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Du </a:t>
            </a:r>
            <a:r>
              <a:rPr lang="en-US" sz="2300" dirty="0" err="1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nồng</a:t>
            </a:r>
            <a:r>
              <a:rPr lang="en-US" sz="2300" dirty="0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2300" dirty="0" err="1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nàn</a:t>
            </a:r>
            <a:r>
              <a:rPr lang="en-US" sz="2300" dirty="0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2300" dirty="0" err="1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hương</a:t>
            </a:r>
            <a:r>
              <a:rPr lang="en-US" sz="2300" dirty="0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2300" dirty="0" err="1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hoa</a:t>
            </a:r>
            <a:r>
              <a:rPr lang="en-US" sz="2300" dirty="0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2300" dirty="0" err="1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sữa</a:t>
            </a:r>
            <a:r>
              <a:rPr lang="en-US" sz="2300" dirty="0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, </a:t>
            </a:r>
            <a:r>
              <a:rPr lang="en-US" sz="2300" dirty="0" err="1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lúc</a:t>
            </a:r>
            <a:r>
              <a:rPr lang="en-US" sz="2300" dirty="0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2300" dirty="0" err="1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nước</a:t>
            </a:r>
            <a:r>
              <a:rPr lang="en-US" sz="2300" dirty="0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2300" dirty="0" err="1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Hồ</a:t>
            </a:r>
            <a:r>
              <a:rPr lang="en-US" sz="2300" dirty="0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2300" dirty="0" err="1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Gươm</a:t>
            </a:r>
            <a:r>
              <a:rPr lang="en-US" sz="2300" dirty="0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2300" dirty="0" err="1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xanh</a:t>
            </a:r>
            <a:r>
              <a:rPr lang="en-US" sz="2300" dirty="0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2300" dirty="0" err="1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biếc</a:t>
            </a:r>
            <a:r>
              <a:rPr lang="en-US" sz="2300" dirty="0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in </a:t>
            </a:r>
            <a:r>
              <a:rPr lang="en-US" sz="2300" dirty="0" err="1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bóng</a:t>
            </a:r>
            <a:r>
              <a:rPr lang="en-US" sz="2300" dirty="0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2300" dirty="0" err="1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mây</a:t>
            </a:r>
            <a:r>
              <a:rPr lang="en-US" sz="2300" dirty="0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2300" dirty="0" err="1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trời</a:t>
            </a:r>
            <a:r>
              <a:rPr lang="en-US" sz="2300" dirty="0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2300" dirty="0" err="1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và</a:t>
            </a:r>
            <a:r>
              <a:rPr lang="en-US" sz="2300" dirty="0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2300" dirty="0" err="1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mấy</a:t>
            </a:r>
            <a:r>
              <a:rPr lang="en-US" sz="2300" dirty="0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2300" dirty="0" err="1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cánh</a:t>
            </a:r>
            <a:r>
              <a:rPr lang="en-US" sz="2300" dirty="0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2300" dirty="0" err="1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sâm</a:t>
            </a:r>
            <a:r>
              <a:rPr lang="en-US" sz="2300" dirty="0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2300" dirty="0" err="1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cầm</a:t>
            </a:r>
            <a:r>
              <a:rPr lang="en-US" sz="2300" dirty="0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2300" dirty="0" err="1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chấp</a:t>
            </a:r>
            <a:r>
              <a:rPr lang="en-US" sz="2300" dirty="0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2300" dirty="0" err="1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chới</a:t>
            </a:r>
            <a:r>
              <a:rPr lang="en-US" sz="2300" dirty="0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2300" dirty="0" err="1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trong</a:t>
            </a:r>
            <a:r>
              <a:rPr lang="en-US" sz="2300" dirty="0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2300" dirty="0" err="1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ánh</a:t>
            </a:r>
            <a:r>
              <a:rPr lang="en-US" sz="2300" dirty="0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2300" dirty="0" err="1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chiều</a:t>
            </a:r>
            <a:r>
              <a:rPr lang="en-US" sz="2300" dirty="0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2300" dirty="0" err="1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đỏ</a:t>
            </a:r>
            <a:r>
              <a:rPr lang="en-US" sz="2300" dirty="0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2300" dirty="0" err="1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Hồ</a:t>
            </a:r>
            <a:r>
              <a:rPr lang="en-US" sz="2300" dirty="0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2300" dirty="0" err="1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Tây</a:t>
            </a:r>
            <a:r>
              <a:rPr lang="en-US" sz="2300" dirty="0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. </a:t>
            </a:r>
            <a:r>
              <a:rPr lang="en-US" sz="2300" dirty="0" err="1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Ấy</a:t>
            </a:r>
            <a:r>
              <a:rPr lang="en-US" sz="2300" dirty="0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2300" dirty="0" err="1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cũng</a:t>
            </a:r>
            <a:r>
              <a:rPr lang="en-US" sz="2300" dirty="0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2300" dirty="0" err="1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là</a:t>
            </a:r>
            <a:r>
              <a:rPr lang="en-US" sz="2300" dirty="0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2300" dirty="0" err="1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lúc</a:t>
            </a:r>
            <a:r>
              <a:rPr lang="en-US" sz="2300" dirty="0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2300" dirty="0" err="1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thu</a:t>
            </a:r>
            <a:r>
              <a:rPr lang="en-US" sz="2300" dirty="0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2300" dirty="0" err="1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về</a:t>
            </a:r>
            <a:r>
              <a:rPr lang="en-US" sz="2300" dirty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2300" dirty="0" err="1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cùng</a:t>
            </a:r>
            <a:r>
              <a:rPr lang="en-US" sz="2300" dirty="0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2300" dirty="0" err="1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với</a:t>
            </a:r>
            <a:r>
              <a:rPr lang="en-US" sz="2300" dirty="0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2300" dirty="0" err="1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ngày</a:t>
            </a:r>
            <a:r>
              <a:rPr lang="en-US" sz="2300" dirty="0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2300" dirty="0" err="1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khai</a:t>
            </a:r>
            <a:r>
              <a:rPr lang="en-US" sz="2300" dirty="0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2300" dirty="0" err="1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trường</a:t>
            </a:r>
            <a:r>
              <a:rPr lang="en-US" sz="2300" dirty="0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, </a:t>
            </a:r>
            <a:r>
              <a:rPr lang="en-US" sz="2300" dirty="0" err="1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với</a:t>
            </a:r>
            <a:r>
              <a:rPr lang="en-US" sz="2300" dirty="0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2300" dirty="0" err="1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màu</a:t>
            </a:r>
            <a:r>
              <a:rPr lang="en-US" sz="2300" dirty="0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2300" dirty="0" err="1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áo</a:t>
            </a:r>
            <a:r>
              <a:rPr lang="en-US" sz="2300" dirty="0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2300" dirty="0" err="1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trắng</a:t>
            </a:r>
            <a:r>
              <a:rPr lang="en-US" sz="2300" dirty="0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2300" dirty="0" err="1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và</a:t>
            </a:r>
            <a:r>
              <a:rPr lang="en-US" sz="2300" dirty="0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2300" dirty="0" err="1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những</a:t>
            </a:r>
            <a:r>
              <a:rPr lang="en-US" sz="2300" dirty="0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2300" dirty="0" err="1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khuôn</a:t>
            </a:r>
            <a:r>
              <a:rPr lang="en-US" sz="2300" dirty="0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2300" dirty="0" err="1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mặt</a:t>
            </a:r>
            <a:r>
              <a:rPr lang="en-US" sz="2300" dirty="0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2300" dirty="0" err="1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rạng</a:t>
            </a:r>
            <a:r>
              <a:rPr lang="en-US" sz="2300" dirty="0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2300" dirty="0" err="1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rỡ</a:t>
            </a:r>
            <a:r>
              <a:rPr lang="en-US" sz="2300" dirty="0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2300" dirty="0" err="1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gặp</a:t>
            </a:r>
            <a:r>
              <a:rPr lang="en-US" sz="2300" dirty="0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2300" dirty="0" err="1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thầy</a:t>
            </a:r>
            <a:r>
              <a:rPr lang="en-US" sz="2300" dirty="0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, </a:t>
            </a:r>
            <a:r>
              <a:rPr lang="en-US" sz="2300" dirty="0" err="1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gặp</a:t>
            </a:r>
            <a:r>
              <a:rPr lang="en-US" sz="2300" dirty="0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2300" dirty="0" err="1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bạn</a:t>
            </a:r>
            <a:r>
              <a:rPr lang="en-US" sz="2300" dirty="0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2300" dirty="0" err="1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của</a:t>
            </a:r>
            <a:r>
              <a:rPr lang="en-US" sz="2300" dirty="0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2300" dirty="0" err="1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những</a:t>
            </a:r>
            <a:r>
              <a:rPr lang="en-US" sz="2300" dirty="0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2300" dirty="0" err="1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cô</a:t>
            </a:r>
            <a:r>
              <a:rPr lang="en-US" sz="2300" dirty="0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2300" dirty="0" err="1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cậu</a:t>
            </a:r>
            <a:r>
              <a:rPr lang="en-US" sz="2300" dirty="0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2300" dirty="0" err="1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học</a:t>
            </a:r>
            <a:r>
              <a:rPr lang="en-US" sz="2300" dirty="0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2300" dirty="0" err="1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sinh</a:t>
            </a:r>
            <a:r>
              <a:rPr lang="en-US" sz="2300" dirty="0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. Con </a:t>
            </a:r>
            <a:r>
              <a:rPr lang="en-US" sz="2300" dirty="0" err="1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đường</a:t>
            </a:r>
            <a:r>
              <a:rPr lang="en-US" sz="2300" dirty="0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2300" dirty="0" err="1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đến</a:t>
            </a:r>
            <a:r>
              <a:rPr lang="en-US" sz="2300" dirty="0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2300" dirty="0" err="1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trường</a:t>
            </a:r>
            <a:r>
              <a:rPr lang="en-US" sz="2300" dirty="0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2300" dirty="0" err="1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trở</a:t>
            </a:r>
            <a:r>
              <a:rPr lang="en-US" sz="2300" dirty="0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2300" dirty="0" err="1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nên</a:t>
            </a:r>
            <a:r>
              <a:rPr lang="en-US" sz="2300" dirty="0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2300" dirty="0" err="1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tấp</a:t>
            </a:r>
            <a:r>
              <a:rPr lang="en-US" sz="2300" dirty="0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2300" dirty="0" err="1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nập</a:t>
            </a:r>
            <a:r>
              <a:rPr lang="en-US" sz="2300" dirty="0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2300" dirty="0" err="1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những</a:t>
            </a:r>
            <a:r>
              <a:rPr lang="en-US" sz="2300" dirty="0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2300" dirty="0" err="1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bóng</a:t>
            </a:r>
            <a:r>
              <a:rPr lang="en-US" sz="2300" dirty="0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2300" dirty="0" err="1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hình</a:t>
            </a:r>
            <a:r>
              <a:rPr lang="en-US" sz="2300" dirty="0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2300" dirty="0" err="1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thân</a:t>
            </a:r>
            <a:r>
              <a:rPr lang="en-US" sz="2300" dirty="0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2300" dirty="0" err="1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quen</a:t>
            </a:r>
            <a:r>
              <a:rPr lang="en-US" sz="2300" dirty="0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2300" dirty="0" err="1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khiến</a:t>
            </a:r>
            <a:r>
              <a:rPr lang="en-US" sz="2300" dirty="0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2300" dirty="0" err="1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lòng</a:t>
            </a:r>
            <a:r>
              <a:rPr lang="en-US" sz="2300" dirty="0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2300" dirty="0" err="1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người</a:t>
            </a:r>
            <a:r>
              <a:rPr lang="en-US" sz="2300" dirty="0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2300" dirty="0" err="1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càng</a:t>
            </a:r>
            <a:r>
              <a:rPr lang="en-US" sz="2300" dirty="0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2300" dirty="0" err="1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thêm</a:t>
            </a:r>
            <a:r>
              <a:rPr lang="en-US" sz="2300" dirty="0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2300" dirty="0" err="1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xao</a:t>
            </a:r>
            <a:r>
              <a:rPr lang="en-US" sz="2300" dirty="0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2300" dirty="0" err="1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xuyến</a:t>
            </a:r>
            <a:r>
              <a:rPr lang="en-US" sz="2300" dirty="0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2300" dirty="0" err="1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hơn</a:t>
            </a:r>
            <a:r>
              <a:rPr lang="en-US" sz="2300" dirty="0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2300" dirty="0" err="1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bao</a:t>
            </a:r>
            <a:r>
              <a:rPr lang="en-US" sz="2300" dirty="0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2300" dirty="0" err="1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giờ</a:t>
            </a:r>
            <a:r>
              <a:rPr lang="en-US" sz="2300" dirty="0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2300" dirty="0" err="1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hết</a:t>
            </a:r>
            <a:r>
              <a:rPr lang="en-US" sz="2300" dirty="0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!</a:t>
            </a:r>
            <a:endParaRPr lang="en-US" sz="2300" dirty="0">
              <a:solidFill>
                <a:srgbClr val="7030A0"/>
              </a:solidFill>
              <a:latin typeface="Times" panose="020B0500000000000000" pitchFamily="34" charset="0"/>
              <a:ea typeface="Times" panose="020B0500000000000000" pitchFamily="34" charset="0"/>
              <a:cs typeface="Times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3135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A. PHẦN LÝ THUYẾT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1. CẤU TẠO CỦA TỪ TIẾNG VIỆT: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277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TRÒ CHƠI: Ai </a:t>
            </a:r>
            <a:r>
              <a:rPr lang="en-US" dirty="0" err="1" smtClean="0"/>
              <a:t>nhanh</a:t>
            </a:r>
            <a:r>
              <a:rPr lang="en-US" dirty="0" smtClean="0"/>
              <a:t> </a:t>
            </a:r>
            <a:r>
              <a:rPr lang="en-US" dirty="0" err="1" smtClean="0"/>
              <a:t>nhất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Các</a:t>
            </a:r>
            <a:r>
              <a:rPr lang="en-US" dirty="0" smtClean="0"/>
              <a:t> con </a:t>
            </a:r>
            <a:r>
              <a:rPr lang="en-US" dirty="0" err="1" smtClean="0"/>
              <a:t>bấm</a:t>
            </a:r>
            <a:r>
              <a:rPr lang="en-US" dirty="0" smtClean="0"/>
              <a:t> </a:t>
            </a:r>
            <a:r>
              <a:rPr lang="en-US" dirty="0" err="1" smtClean="0"/>
              <a:t>vào</a:t>
            </a:r>
            <a:r>
              <a:rPr lang="en-US" dirty="0" smtClean="0"/>
              <a:t> </a:t>
            </a:r>
            <a:r>
              <a:rPr lang="en-US" dirty="0" err="1" smtClean="0"/>
              <a:t>đường</a:t>
            </a:r>
            <a:r>
              <a:rPr lang="en-US" dirty="0" smtClean="0"/>
              <a:t> link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tham</a:t>
            </a:r>
            <a:r>
              <a:rPr lang="en-US" dirty="0" smtClean="0"/>
              <a:t> </a:t>
            </a:r>
            <a:r>
              <a:rPr lang="en-US" dirty="0" err="1" smtClean="0"/>
              <a:t>gia</a:t>
            </a:r>
            <a:r>
              <a:rPr lang="en-US" dirty="0" smtClean="0"/>
              <a:t> </a:t>
            </a:r>
            <a:r>
              <a:rPr lang="en-US" dirty="0" err="1" smtClean="0"/>
              <a:t>trò</a:t>
            </a:r>
            <a:r>
              <a:rPr lang="en-US" dirty="0" smtClean="0"/>
              <a:t> </a:t>
            </a:r>
            <a:r>
              <a:rPr lang="en-US" dirty="0" err="1" smtClean="0"/>
              <a:t>chơi</a:t>
            </a:r>
            <a:r>
              <a:rPr lang="en-US" dirty="0" smtClean="0"/>
              <a:t> </a:t>
            </a:r>
            <a:r>
              <a:rPr lang="en-US" dirty="0" err="1" smtClean="0"/>
              <a:t>bằng</a:t>
            </a:r>
            <a:r>
              <a:rPr lang="en-US" dirty="0" smtClean="0"/>
              <a:t> </a:t>
            </a:r>
            <a:r>
              <a:rPr lang="en-US" dirty="0" err="1" smtClean="0"/>
              <a:t>cách</a:t>
            </a:r>
            <a:r>
              <a:rPr lang="en-US" dirty="0" smtClean="0"/>
              <a:t> </a:t>
            </a:r>
            <a:r>
              <a:rPr lang="en-US" dirty="0" err="1" smtClean="0"/>
              <a:t>trả</a:t>
            </a:r>
            <a:r>
              <a:rPr lang="en-US" dirty="0" smtClean="0"/>
              <a:t> </a:t>
            </a:r>
            <a:r>
              <a:rPr lang="en-US" dirty="0" err="1" smtClean="0"/>
              <a:t>lời</a:t>
            </a:r>
            <a:r>
              <a:rPr lang="en-US" dirty="0" smtClean="0"/>
              <a:t> </a:t>
            </a:r>
            <a:r>
              <a:rPr lang="en-US" dirty="0" err="1" smtClean="0"/>
              <a:t>thật</a:t>
            </a:r>
            <a:r>
              <a:rPr lang="en-US" dirty="0" smtClean="0"/>
              <a:t> </a:t>
            </a:r>
            <a:r>
              <a:rPr lang="en-US" dirty="0" err="1" smtClean="0"/>
              <a:t>nhanh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câu</a:t>
            </a:r>
            <a:r>
              <a:rPr lang="en-US" dirty="0" smtClean="0"/>
              <a:t> </a:t>
            </a:r>
            <a:r>
              <a:rPr lang="en-US" dirty="0" err="1" smtClean="0"/>
              <a:t>hỏi</a:t>
            </a:r>
            <a:r>
              <a:rPr lang="en-US" dirty="0" smtClean="0"/>
              <a:t> </a:t>
            </a:r>
            <a:r>
              <a:rPr lang="en-US" dirty="0" err="1" smtClean="0"/>
              <a:t>trắc</a:t>
            </a:r>
            <a:r>
              <a:rPr lang="en-US" dirty="0" smtClean="0"/>
              <a:t> </a:t>
            </a:r>
            <a:r>
              <a:rPr lang="en-US" dirty="0" err="1" smtClean="0"/>
              <a:t>nghiệm</a:t>
            </a:r>
            <a:r>
              <a:rPr lang="en-US" dirty="0" smtClean="0"/>
              <a:t>.</a:t>
            </a:r>
          </a:p>
          <a:p>
            <a:r>
              <a:rPr lang="en-US" dirty="0" smtClean="0"/>
              <a:t>Link </a:t>
            </a:r>
            <a:r>
              <a:rPr lang="en-US" dirty="0" err="1" smtClean="0"/>
              <a:t>trò</a:t>
            </a:r>
            <a:r>
              <a:rPr lang="en-US" dirty="0" smtClean="0"/>
              <a:t> </a:t>
            </a:r>
            <a:r>
              <a:rPr lang="en-US" dirty="0" err="1" smtClean="0"/>
              <a:t>chơi</a:t>
            </a:r>
            <a:r>
              <a:rPr lang="en-US" dirty="0"/>
              <a:t>: </a:t>
            </a:r>
            <a:r>
              <a:rPr lang="en-US" dirty="0">
                <a:hlinkClick r:id="rId2"/>
              </a:rPr>
              <a:t>https://quizizz.com/join?class=U910957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8409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PHẦN LÝ THUYẾT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1. CẤU TẠO CỦA TỪ TIẾNG VIỆT: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638579" y="4662152"/>
            <a:ext cx="798490" cy="6568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Từ</a:t>
            </a:r>
            <a:endParaRPr lang="en-US" sz="3600" b="1" dirty="0">
              <a:latin typeface="Times" panose="020B0500000000000000" pitchFamily="34" charset="0"/>
              <a:ea typeface="Times" panose="020B0500000000000000" pitchFamily="34" charset="0"/>
              <a:cs typeface="Times" panose="020B0500000000000000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331076" y="3580327"/>
            <a:ext cx="1803042" cy="5022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2331076" y="5811474"/>
            <a:ext cx="1803042" cy="5022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4956219" y="3580327"/>
            <a:ext cx="1803042" cy="5022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4956219" y="5811474"/>
            <a:ext cx="1803042" cy="5022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7813181" y="2439470"/>
            <a:ext cx="2953555" cy="5022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7813181" y="3086636"/>
            <a:ext cx="2953555" cy="5022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7813181" y="3701368"/>
            <a:ext cx="2953555" cy="5022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7813181" y="4289978"/>
            <a:ext cx="2953555" cy="5022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7813181" y="5223458"/>
            <a:ext cx="2953555" cy="5022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7813181" y="5836396"/>
            <a:ext cx="2953555" cy="5022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>
            <a:stCxn id="5" idx="3"/>
            <a:endCxn id="6" idx="1"/>
          </p:cNvCxnSpPr>
          <p:nvPr/>
        </p:nvCxnSpPr>
        <p:spPr>
          <a:xfrm flipV="1">
            <a:off x="1437069" y="3831465"/>
            <a:ext cx="894007" cy="115909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5" idx="3"/>
            <a:endCxn id="7" idx="1"/>
          </p:cNvCxnSpPr>
          <p:nvPr/>
        </p:nvCxnSpPr>
        <p:spPr>
          <a:xfrm>
            <a:off x="1437069" y="4990564"/>
            <a:ext cx="894007" cy="107204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endCxn id="8" idx="1"/>
          </p:cNvCxnSpPr>
          <p:nvPr/>
        </p:nvCxnSpPr>
        <p:spPr>
          <a:xfrm flipV="1">
            <a:off x="4134118" y="3831465"/>
            <a:ext cx="822101" cy="223591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endCxn id="9" idx="1"/>
          </p:cNvCxnSpPr>
          <p:nvPr/>
        </p:nvCxnSpPr>
        <p:spPr>
          <a:xfrm flipV="1">
            <a:off x="4134118" y="6062612"/>
            <a:ext cx="822101" cy="3219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endCxn id="10" idx="1"/>
          </p:cNvCxnSpPr>
          <p:nvPr/>
        </p:nvCxnSpPr>
        <p:spPr>
          <a:xfrm flipV="1">
            <a:off x="6776433" y="2690608"/>
            <a:ext cx="1036748" cy="113119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8" idx="3"/>
            <a:endCxn id="11" idx="1"/>
          </p:cNvCxnSpPr>
          <p:nvPr/>
        </p:nvCxnSpPr>
        <p:spPr>
          <a:xfrm flipV="1">
            <a:off x="6759261" y="3337774"/>
            <a:ext cx="1053920" cy="49369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8" idx="3"/>
            <a:endCxn id="13" idx="1"/>
          </p:cNvCxnSpPr>
          <p:nvPr/>
        </p:nvCxnSpPr>
        <p:spPr>
          <a:xfrm>
            <a:off x="6759261" y="3831465"/>
            <a:ext cx="1053920" cy="12104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endCxn id="14" idx="1"/>
          </p:cNvCxnSpPr>
          <p:nvPr/>
        </p:nvCxnSpPr>
        <p:spPr>
          <a:xfrm>
            <a:off x="6787164" y="3831466"/>
            <a:ext cx="1026017" cy="70965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endCxn id="15" idx="1"/>
          </p:cNvCxnSpPr>
          <p:nvPr/>
        </p:nvCxnSpPr>
        <p:spPr>
          <a:xfrm flipV="1">
            <a:off x="6756040" y="5474596"/>
            <a:ext cx="1057141" cy="61091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endCxn id="16" idx="1"/>
          </p:cNvCxnSpPr>
          <p:nvPr/>
        </p:nvCxnSpPr>
        <p:spPr>
          <a:xfrm flipV="1">
            <a:off x="6776433" y="6087534"/>
            <a:ext cx="1036748" cy="3947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2331076" y="3611215"/>
            <a:ext cx="18030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FF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Từ</a:t>
            </a:r>
            <a:r>
              <a:rPr lang="en-US" sz="2800" b="1" dirty="0" smtClean="0">
                <a:solidFill>
                  <a:srgbClr val="FFFF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đơn</a:t>
            </a:r>
            <a:endParaRPr lang="en-US" sz="2800" b="1" dirty="0">
              <a:solidFill>
                <a:srgbClr val="FFFF00"/>
              </a:solidFill>
              <a:latin typeface="Times" panose="020B0500000000000000" pitchFamily="34" charset="0"/>
              <a:ea typeface="Times" panose="020B0500000000000000" pitchFamily="34" charset="0"/>
              <a:cs typeface="Times" panose="020B0500000000000000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250583" y="5802754"/>
            <a:ext cx="18030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FF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Từ</a:t>
            </a:r>
            <a:r>
              <a:rPr lang="en-US" sz="2800" b="1" dirty="0" smtClean="0">
                <a:solidFill>
                  <a:srgbClr val="FFFF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phức</a:t>
            </a:r>
            <a:endParaRPr lang="en-US" sz="2800" b="1" dirty="0">
              <a:solidFill>
                <a:srgbClr val="FFFF00"/>
              </a:solidFill>
              <a:latin typeface="Times" panose="020B0500000000000000" pitchFamily="34" charset="0"/>
              <a:ea typeface="Times" panose="020B0500000000000000" pitchFamily="34" charset="0"/>
              <a:cs typeface="Times" panose="020B0500000000000000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942268" y="3559383"/>
            <a:ext cx="18030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FF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Từ</a:t>
            </a:r>
            <a:r>
              <a:rPr lang="en-US" sz="2800" b="1" dirty="0" smtClean="0">
                <a:solidFill>
                  <a:srgbClr val="FFFF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láy</a:t>
            </a:r>
            <a:endParaRPr lang="en-US" sz="2800" b="1" dirty="0">
              <a:solidFill>
                <a:srgbClr val="FFFF00"/>
              </a:solidFill>
              <a:latin typeface="Times" panose="020B0500000000000000" pitchFamily="34" charset="0"/>
              <a:ea typeface="Times" panose="020B0500000000000000" pitchFamily="34" charset="0"/>
              <a:cs typeface="Times" panose="020B0500000000000000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887533" y="5845660"/>
            <a:ext cx="18030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FF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Từ</a:t>
            </a:r>
            <a:r>
              <a:rPr lang="en-US" sz="2800" b="1" dirty="0" smtClean="0">
                <a:solidFill>
                  <a:srgbClr val="FFFF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ghép</a:t>
            </a:r>
            <a:endParaRPr lang="en-US" sz="2800" b="1" dirty="0">
              <a:solidFill>
                <a:srgbClr val="FFFF00"/>
              </a:solidFill>
              <a:latin typeface="Times" panose="020B0500000000000000" pitchFamily="34" charset="0"/>
              <a:ea typeface="Times" panose="020B0500000000000000" pitchFamily="34" charset="0"/>
              <a:cs typeface="Times" panose="020B0500000000000000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813180" y="2450117"/>
            <a:ext cx="29535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FF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Từ</a:t>
            </a:r>
            <a:r>
              <a:rPr lang="en-US" sz="2400" b="1" dirty="0" smtClean="0">
                <a:solidFill>
                  <a:srgbClr val="FFFF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láy</a:t>
            </a:r>
            <a:r>
              <a:rPr lang="en-US" sz="2400" b="1" dirty="0" smtClean="0">
                <a:solidFill>
                  <a:srgbClr val="FFFF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âm</a:t>
            </a:r>
            <a:r>
              <a:rPr lang="en-US" sz="2400" b="1" dirty="0" smtClean="0">
                <a:solidFill>
                  <a:srgbClr val="FFFF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đầu</a:t>
            </a:r>
            <a:endParaRPr lang="en-US" sz="2400" b="1" dirty="0">
              <a:solidFill>
                <a:srgbClr val="FFFF00"/>
              </a:solidFill>
              <a:latin typeface="Times" panose="020B0500000000000000" pitchFamily="34" charset="0"/>
              <a:ea typeface="Times" panose="020B0500000000000000" pitchFamily="34" charset="0"/>
              <a:cs typeface="Times" panose="020B0500000000000000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827132" y="3142117"/>
            <a:ext cx="29535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FF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Từ</a:t>
            </a:r>
            <a:r>
              <a:rPr lang="en-US" sz="2400" b="1" dirty="0" smtClean="0">
                <a:solidFill>
                  <a:srgbClr val="FFFF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láy</a:t>
            </a:r>
            <a:r>
              <a:rPr lang="en-US" sz="2400" b="1" dirty="0" smtClean="0">
                <a:solidFill>
                  <a:srgbClr val="FFFF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vần</a:t>
            </a:r>
            <a:endParaRPr lang="en-US" sz="2400" b="1" dirty="0">
              <a:solidFill>
                <a:srgbClr val="FFFF00"/>
              </a:solidFill>
              <a:latin typeface="Times" panose="020B0500000000000000" pitchFamily="34" charset="0"/>
              <a:ea typeface="Times" panose="020B0500000000000000" pitchFamily="34" charset="0"/>
              <a:cs typeface="Times" panose="020B0500000000000000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878111" y="3721673"/>
            <a:ext cx="29535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FF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Từ</a:t>
            </a:r>
            <a:r>
              <a:rPr lang="en-US" sz="2400" b="1" dirty="0" smtClean="0">
                <a:solidFill>
                  <a:srgbClr val="FFFF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láy</a:t>
            </a:r>
            <a:r>
              <a:rPr lang="en-US" sz="2400" b="1" dirty="0" smtClean="0">
                <a:solidFill>
                  <a:srgbClr val="FFFF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âm</a:t>
            </a:r>
            <a:r>
              <a:rPr lang="en-US" sz="2400" b="1" dirty="0" smtClean="0">
                <a:solidFill>
                  <a:srgbClr val="FFFF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và</a:t>
            </a:r>
            <a:r>
              <a:rPr lang="en-US" sz="2400" b="1" dirty="0" smtClean="0">
                <a:solidFill>
                  <a:srgbClr val="FFFF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vần</a:t>
            </a:r>
            <a:endParaRPr lang="en-US" sz="2400" b="1" dirty="0">
              <a:solidFill>
                <a:srgbClr val="FFFF00"/>
              </a:solidFill>
              <a:latin typeface="Times" panose="020B0500000000000000" pitchFamily="34" charset="0"/>
              <a:ea typeface="Times" panose="020B0500000000000000" pitchFamily="34" charset="0"/>
              <a:cs typeface="Times" panose="020B0500000000000000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878110" y="4303308"/>
            <a:ext cx="29535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FFFF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Từ</a:t>
            </a:r>
            <a:r>
              <a:rPr lang="en-US" sz="2000" b="1" dirty="0" smtClean="0">
                <a:solidFill>
                  <a:srgbClr val="FFFF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láy</a:t>
            </a:r>
            <a:r>
              <a:rPr lang="en-US" sz="2000" b="1" dirty="0" smtClean="0">
                <a:solidFill>
                  <a:srgbClr val="FFFF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toàn</a:t>
            </a:r>
            <a:r>
              <a:rPr lang="en-US" sz="2000" b="1" dirty="0" smtClean="0">
                <a:solidFill>
                  <a:srgbClr val="FFFF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bộ</a:t>
            </a:r>
            <a:r>
              <a:rPr lang="en-US" sz="2000" b="1" dirty="0" smtClean="0">
                <a:solidFill>
                  <a:srgbClr val="FFFF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(</a:t>
            </a:r>
            <a:r>
              <a:rPr lang="en-US" sz="2000" b="1" dirty="0" err="1" smtClean="0">
                <a:solidFill>
                  <a:srgbClr val="FFFF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láy</a:t>
            </a:r>
            <a:r>
              <a:rPr lang="en-US" sz="2000" b="1" dirty="0" smtClean="0">
                <a:solidFill>
                  <a:srgbClr val="FFFF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tiếng</a:t>
            </a:r>
            <a:r>
              <a:rPr lang="en-US" sz="2000" b="1" dirty="0" smtClean="0">
                <a:solidFill>
                  <a:srgbClr val="FFFF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)</a:t>
            </a:r>
            <a:endParaRPr lang="en-US" sz="2000" b="1" dirty="0">
              <a:solidFill>
                <a:srgbClr val="FFFF00"/>
              </a:solidFill>
              <a:latin typeface="Times" panose="020B0500000000000000" pitchFamily="34" charset="0"/>
              <a:ea typeface="Times" panose="020B0500000000000000" pitchFamily="34" charset="0"/>
              <a:cs typeface="Times" panose="020B0500000000000000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773473" y="5277901"/>
            <a:ext cx="29535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>
                <a:solidFill>
                  <a:srgbClr val="FFFF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Từ</a:t>
            </a:r>
            <a:r>
              <a:rPr lang="en-US" sz="1600" b="1" dirty="0" smtClean="0">
                <a:solidFill>
                  <a:srgbClr val="FFFF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1600" b="1" dirty="0" err="1" smtClean="0">
                <a:solidFill>
                  <a:srgbClr val="FFFF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ghép</a:t>
            </a:r>
            <a:r>
              <a:rPr lang="en-US" sz="1600" b="1" dirty="0" smtClean="0">
                <a:solidFill>
                  <a:srgbClr val="FFFF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1600" b="1" dirty="0" err="1" smtClean="0">
                <a:solidFill>
                  <a:srgbClr val="FFFF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phân</a:t>
            </a:r>
            <a:r>
              <a:rPr lang="en-US" sz="1600" b="1" dirty="0" smtClean="0">
                <a:solidFill>
                  <a:srgbClr val="FFFF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1600" b="1" dirty="0" err="1" smtClean="0">
                <a:solidFill>
                  <a:srgbClr val="FFFF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loại</a:t>
            </a:r>
            <a:r>
              <a:rPr lang="en-US" sz="1600" b="1" dirty="0" smtClean="0">
                <a:solidFill>
                  <a:srgbClr val="FFFF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(</a:t>
            </a:r>
            <a:r>
              <a:rPr lang="en-US" sz="1600" b="1" dirty="0" err="1" smtClean="0">
                <a:solidFill>
                  <a:srgbClr val="FFFF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chính</a:t>
            </a:r>
            <a:r>
              <a:rPr lang="en-US" sz="1600" b="1" dirty="0" smtClean="0">
                <a:solidFill>
                  <a:srgbClr val="FFFF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1600" b="1" dirty="0" err="1" smtClean="0">
                <a:solidFill>
                  <a:srgbClr val="FFFF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phụ</a:t>
            </a:r>
            <a:r>
              <a:rPr lang="en-US" sz="1600" b="1" dirty="0" smtClean="0">
                <a:solidFill>
                  <a:srgbClr val="FFFF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)</a:t>
            </a:r>
            <a:endParaRPr lang="en-US" sz="1600" b="1" dirty="0">
              <a:solidFill>
                <a:srgbClr val="FFFF00"/>
              </a:solidFill>
              <a:latin typeface="Times" panose="020B0500000000000000" pitchFamily="34" charset="0"/>
              <a:ea typeface="Times" panose="020B0500000000000000" pitchFamily="34" charset="0"/>
              <a:cs typeface="Times" panose="020B0500000000000000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807275" y="5906962"/>
            <a:ext cx="29535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>
                <a:solidFill>
                  <a:srgbClr val="FFFF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Từ</a:t>
            </a:r>
            <a:r>
              <a:rPr lang="en-US" sz="1600" b="1" dirty="0" smtClean="0">
                <a:solidFill>
                  <a:srgbClr val="FFFF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1600" b="1" dirty="0" err="1" smtClean="0">
                <a:solidFill>
                  <a:srgbClr val="FFFF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ghép</a:t>
            </a:r>
            <a:r>
              <a:rPr lang="en-US" sz="1600" b="1" dirty="0" smtClean="0">
                <a:solidFill>
                  <a:srgbClr val="FFFF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1600" b="1" dirty="0" err="1" smtClean="0">
                <a:solidFill>
                  <a:srgbClr val="FFFF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tổng</a:t>
            </a:r>
            <a:r>
              <a:rPr lang="en-US" sz="1600" b="1" dirty="0" smtClean="0">
                <a:solidFill>
                  <a:srgbClr val="FFFF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1600" b="1" dirty="0" err="1" smtClean="0">
                <a:solidFill>
                  <a:srgbClr val="FFFF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hợp</a:t>
            </a:r>
            <a:r>
              <a:rPr lang="en-US" sz="1600" b="1" dirty="0" smtClean="0">
                <a:solidFill>
                  <a:srgbClr val="FFFF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(</a:t>
            </a:r>
            <a:r>
              <a:rPr lang="en-US" sz="1600" b="1" dirty="0" err="1" smtClean="0">
                <a:solidFill>
                  <a:srgbClr val="FFFF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đẳng</a:t>
            </a:r>
            <a:r>
              <a:rPr lang="en-US" sz="1600" b="1" dirty="0" smtClean="0">
                <a:solidFill>
                  <a:srgbClr val="FFFF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1600" b="1" dirty="0" err="1" smtClean="0">
                <a:solidFill>
                  <a:srgbClr val="FFFF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lập</a:t>
            </a:r>
            <a:r>
              <a:rPr lang="en-US" sz="1600" b="1" dirty="0">
                <a:solidFill>
                  <a:srgbClr val="FFFF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207557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PHẦN LÝ THUYẾT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7069" y="2443525"/>
            <a:ext cx="9601196" cy="331893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1. CẤU TẠO CỦA TỪ TIẾNG VIỆT: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2. NGUỒN GỐC CỦA TỪ TIẾNG VIỆT: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638579" y="4662152"/>
            <a:ext cx="798490" cy="6568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Từ</a:t>
            </a:r>
            <a:endParaRPr lang="en-US" sz="3600" b="1" dirty="0">
              <a:latin typeface="Times" panose="020B0500000000000000" pitchFamily="34" charset="0"/>
              <a:ea typeface="Times" panose="020B0500000000000000" pitchFamily="34" charset="0"/>
              <a:cs typeface="Times" panose="020B0500000000000000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331076" y="3580326"/>
            <a:ext cx="2446876" cy="8157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2331075" y="5811474"/>
            <a:ext cx="2422729" cy="5022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5576442" y="3598487"/>
            <a:ext cx="2881496" cy="7975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5576442" y="5354892"/>
            <a:ext cx="2881495" cy="84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>
            <a:stCxn id="4" idx="3"/>
            <a:endCxn id="5" idx="1"/>
          </p:cNvCxnSpPr>
          <p:nvPr/>
        </p:nvCxnSpPr>
        <p:spPr>
          <a:xfrm flipV="1">
            <a:off x="1437069" y="3988180"/>
            <a:ext cx="894007" cy="100238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4" idx="3"/>
            <a:endCxn id="6" idx="1"/>
          </p:cNvCxnSpPr>
          <p:nvPr/>
        </p:nvCxnSpPr>
        <p:spPr>
          <a:xfrm>
            <a:off x="1437069" y="4990564"/>
            <a:ext cx="894006" cy="107204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endCxn id="7" idx="1"/>
          </p:cNvCxnSpPr>
          <p:nvPr/>
        </p:nvCxnSpPr>
        <p:spPr>
          <a:xfrm flipV="1">
            <a:off x="4754342" y="3997260"/>
            <a:ext cx="822100" cy="208828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endCxn id="8" idx="1"/>
          </p:cNvCxnSpPr>
          <p:nvPr/>
        </p:nvCxnSpPr>
        <p:spPr>
          <a:xfrm flipV="1">
            <a:off x="4754342" y="5775892"/>
            <a:ext cx="822100" cy="33708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331075" y="3607171"/>
            <a:ext cx="24468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FF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Từ</a:t>
            </a:r>
            <a:r>
              <a:rPr lang="en-US" sz="2800" b="1" dirty="0" smtClean="0">
                <a:solidFill>
                  <a:srgbClr val="FFFF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thuần</a:t>
            </a:r>
            <a:r>
              <a:rPr lang="en-US" sz="2800" b="1" dirty="0" smtClean="0">
                <a:solidFill>
                  <a:srgbClr val="FFFF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Việt</a:t>
            </a:r>
            <a:endParaRPr lang="en-US" sz="2800" b="1" dirty="0">
              <a:solidFill>
                <a:srgbClr val="FFFF00"/>
              </a:solidFill>
              <a:latin typeface="Times" panose="020B0500000000000000" pitchFamily="34" charset="0"/>
              <a:ea typeface="Times" panose="020B0500000000000000" pitchFamily="34" charset="0"/>
              <a:cs typeface="Times" panose="020B0500000000000000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250582" y="5802754"/>
            <a:ext cx="2527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FF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Từ</a:t>
            </a:r>
            <a:r>
              <a:rPr lang="en-US" sz="2800" b="1" dirty="0" smtClean="0">
                <a:solidFill>
                  <a:srgbClr val="FFFF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mượn</a:t>
            </a:r>
            <a:endParaRPr lang="en-US" sz="2800" b="1" dirty="0">
              <a:solidFill>
                <a:srgbClr val="FFFF00"/>
              </a:solidFill>
              <a:latin typeface="Times" panose="020B0500000000000000" pitchFamily="34" charset="0"/>
              <a:ea typeface="Times" panose="020B0500000000000000" pitchFamily="34" charset="0"/>
              <a:cs typeface="Times" panose="020B0500000000000000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656935" y="3746650"/>
            <a:ext cx="25422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FF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Mượn</a:t>
            </a:r>
            <a:r>
              <a:rPr lang="en-US" sz="2800" b="1" dirty="0" smtClean="0">
                <a:solidFill>
                  <a:srgbClr val="FFFF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gốc</a:t>
            </a:r>
            <a:r>
              <a:rPr lang="en-US" sz="2800" b="1" dirty="0" smtClean="0">
                <a:solidFill>
                  <a:srgbClr val="FFFF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Hán</a:t>
            </a:r>
            <a:endParaRPr lang="en-US" sz="2800" b="1" dirty="0">
              <a:solidFill>
                <a:srgbClr val="FFFF00"/>
              </a:solidFill>
              <a:latin typeface="Times" panose="020B0500000000000000" pitchFamily="34" charset="0"/>
              <a:ea typeface="Times" panose="020B0500000000000000" pitchFamily="34" charset="0"/>
              <a:cs typeface="Times" panose="020B0500000000000000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575906" y="5506398"/>
            <a:ext cx="2882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FF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Mượn</a:t>
            </a:r>
            <a:r>
              <a:rPr lang="en-US" sz="2800" b="1" dirty="0" smtClean="0">
                <a:solidFill>
                  <a:srgbClr val="FFFF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gốc</a:t>
            </a:r>
            <a:r>
              <a:rPr lang="en-US" sz="2800" b="1" dirty="0" smtClean="0">
                <a:solidFill>
                  <a:srgbClr val="FFFF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Âu</a:t>
            </a:r>
            <a:r>
              <a:rPr lang="en-US" sz="2800" b="1" dirty="0" smtClean="0">
                <a:solidFill>
                  <a:srgbClr val="FFFF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Mỹ</a:t>
            </a:r>
            <a:endParaRPr lang="en-US" sz="2800" b="1" dirty="0">
              <a:solidFill>
                <a:srgbClr val="FFFF00"/>
              </a:solidFill>
              <a:latin typeface="Times" panose="020B0500000000000000" pitchFamily="34" charset="0"/>
              <a:ea typeface="Times" panose="020B0500000000000000" pitchFamily="34" charset="0"/>
              <a:cs typeface="Times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8818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PHẦN LÝ THUYẾT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0132" y="2493156"/>
            <a:ext cx="9601196" cy="331893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1. CẤU TẠO CỦA TỪ TIẾNG VIỆT: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2. NGUỒN GỐC CỦA TỪ TIẾNG VIỆT: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3. CÁC LOẠI TỪ TIẾNG VIỆT: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275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25400">
            <a:solidFill>
              <a:schemeClr val="accent1"/>
            </a:solidFill>
          </a:ln>
        </p:spPr>
        <p:txBody>
          <a:bodyPr/>
          <a:lstStyle/>
          <a:p>
            <a:r>
              <a:rPr lang="en-US" dirty="0" smtClean="0"/>
              <a:t>CÁC LOẠI TỪ TIẾNG VIỆT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52255" y="2586441"/>
            <a:ext cx="1289959" cy="10450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DANH TỪ</a:t>
            </a:r>
            <a:endParaRPr lang="en-US" b="1" dirty="0">
              <a:latin typeface="Times" panose="020B0500000000000000" pitchFamily="34" charset="0"/>
              <a:ea typeface="Times" panose="020B0500000000000000" pitchFamily="34" charset="0"/>
              <a:cs typeface="Times" panose="020B0500000000000000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553391" y="2586440"/>
            <a:ext cx="1289959" cy="10450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ĐỘNG TỪ</a:t>
            </a:r>
            <a:endParaRPr lang="en-US" b="1" dirty="0">
              <a:latin typeface="Times" panose="020B0500000000000000" pitchFamily="34" charset="0"/>
              <a:ea typeface="Times" panose="020B0500000000000000" pitchFamily="34" charset="0"/>
              <a:cs typeface="Times" panose="020B0500000000000000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081742" y="2586435"/>
            <a:ext cx="1289959" cy="10450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TÍNH TỪ</a:t>
            </a:r>
            <a:endParaRPr lang="en-US" b="1" dirty="0">
              <a:latin typeface="Times" panose="020B0500000000000000" pitchFamily="34" charset="0"/>
              <a:ea typeface="Times" panose="020B0500000000000000" pitchFamily="34" charset="0"/>
              <a:cs typeface="Times" panose="020B0500000000000000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624257" y="2586435"/>
            <a:ext cx="1289959" cy="10450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CHỈ TỪ</a:t>
            </a:r>
            <a:endParaRPr lang="en-US" b="1" dirty="0">
              <a:latin typeface="Times" panose="020B0500000000000000" pitchFamily="34" charset="0"/>
              <a:ea typeface="Times" panose="020B0500000000000000" pitchFamily="34" charset="0"/>
              <a:cs typeface="Times" panose="020B0500000000000000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166772" y="2586435"/>
            <a:ext cx="1289959" cy="10450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PHÓ TỪ</a:t>
            </a:r>
            <a:endParaRPr lang="en-US" b="1" dirty="0">
              <a:latin typeface="Times" panose="020B0500000000000000" pitchFamily="34" charset="0"/>
              <a:ea typeface="Times" panose="020B0500000000000000" pitchFamily="34" charset="0"/>
              <a:cs typeface="Times" panose="020B0500000000000000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709287" y="2586435"/>
            <a:ext cx="1289959" cy="10450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SỐ TỪ</a:t>
            </a:r>
          </a:p>
          <a:p>
            <a:pPr algn="ctr"/>
            <a:r>
              <a:rPr lang="en-US" b="1" dirty="0" smtClean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LƯỢNG TỪ</a:t>
            </a:r>
            <a:endParaRPr lang="en-US" b="1" dirty="0">
              <a:latin typeface="Times" panose="020B0500000000000000" pitchFamily="34" charset="0"/>
              <a:ea typeface="Times" panose="020B0500000000000000" pitchFamily="34" charset="0"/>
              <a:cs typeface="Times" panose="020B0500000000000000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9251802" y="2586435"/>
            <a:ext cx="1289959" cy="104502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QUAN HỆ TỪ</a:t>
            </a:r>
            <a:endParaRPr lang="en-US" b="1" dirty="0">
              <a:latin typeface="Times" panose="020B0500000000000000" pitchFamily="34" charset="0"/>
              <a:ea typeface="Times" panose="020B0500000000000000" pitchFamily="34" charset="0"/>
              <a:cs typeface="Times" panose="020B0500000000000000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0794317" y="2586434"/>
            <a:ext cx="1289959" cy="104502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ĐẠI TỪ</a:t>
            </a:r>
            <a:endParaRPr lang="en-US" b="1" dirty="0">
              <a:latin typeface="Times" panose="020B0500000000000000" pitchFamily="34" charset="0"/>
              <a:ea typeface="Times" panose="020B0500000000000000" pitchFamily="34" charset="0"/>
              <a:cs typeface="Times" panose="020B0500000000000000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2255" y="4101737"/>
            <a:ext cx="1289959" cy="160673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Ví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dụ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:</a:t>
            </a:r>
          </a:p>
          <a:p>
            <a:pPr algn="ctr"/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Bàn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ghế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550131" y="4101737"/>
            <a:ext cx="1289959" cy="160673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Ví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dụ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:</a:t>
            </a:r>
          </a:p>
          <a:p>
            <a:pPr algn="ctr"/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Học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tập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081742" y="4101737"/>
            <a:ext cx="1289959" cy="160673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Ví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dụ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:</a:t>
            </a:r>
          </a:p>
          <a:p>
            <a:pPr algn="ctr"/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Nhanh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nhẹn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624256" y="4101737"/>
            <a:ext cx="1289959" cy="160673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Ví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dụ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:</a:t>
            </a:r>
          </a:p>
          <a:p>
            <a:pPr algn="ctr"/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Ấy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đó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nọ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kia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166772" y="4101737"/>
            <a:ext cx="1289959" cy="160673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Ví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dụ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:</a:t>
            </a:r>
          </a:p>
          <a:p>
            <a:pPr algn="ctr"/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Đã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rất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quá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lên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7709287" y="4101737"/>
            <a:ext cx="1289959" cy="160673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Ví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dụ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:</a:t>
            </a:r>
          </a:p>
          <a:p>
            <a:pPr algn="ctr"/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Một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những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các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cả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251801" y="4101737"/>
            <a:ext cx="1289959" cy="160673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Ví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dụ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:</a:t>
            </a:r>
          </a:p>
          <a:p>
            <a:pPr algn="ctr"/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Và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rồi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còn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vì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…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nên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10794315" y="4101737"/>
            <a:ext cx="1289959" cy="160673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Ví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dụ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:</a:t>
            </a:r>
          </a:p>
          <a:p>
            <a:pPr algn="ctr"/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Tôi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ta,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thế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vậy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966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B. PHẦN LUYỆN TẬP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6257" y="2480093"/>
            <a:ext cx="9601196" cy="3318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	</a:t>
            </a:r>
            <a:r>
              <a:rPr lang="en-US" b="1" dirty="0" smtClean="0">
                <a:solidFill>
                  <a:srgbClr val="FF0000"/>
                </a:solidFill>
              </a:rPr>
              <a:t>BÀI 1: </a:t>
            </a:r>
            <a:r>
              <a:rPr lang="en-US" dirty="0" err="1" smtClean="0">
                <a:solidFill>
                  <a:srgbClr val="FF0000"/>
                </a:solidFill>
              </a:rPr>
              <a:t>Từ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các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từ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đơn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cho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sẵn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dirty="0" err="1" smtClean="0">
                <a:solidFill>
                  <a:srgbClr val="FF0000"/>
                </a:solidFill>
              </a:rPr>
              <a:t>hãy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kết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hợp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với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một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vài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tiếng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khác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để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tạo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thành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từ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ghép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hoặc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từ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láy</a:t>
            </a:r>
            <a:r>
              <a:rPr lang="en-US" dirty="0" smtClean="0">
                <a:solidFill>
                  <a:srgbClr val="FF0000"/>
                </a:solidFill>
              </a:rPr>
              <a:t>: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7149762"/>
              </p:ext>
            </p:extLst>
          </p:nvPr>
        </p:nvGraphicFramePr>
        <p:xfrm>
          <a:off x="986971" y="3344092"/>
          <a:ext cx="10090482" cy="35139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8917"/>
                <a:gridCol w="4060123"/>
                <a:gridCol w="3801442"/>
              </a:tblGrid>
              <a:tr h="501987">
                <a:tc rowSpan="2">
                  <a:txBody>
                    <a:bodyPr/>
                    <a:lstStyle/>
                    <a:p>
                      <a:pPr algn="ctr"/>
                      <a:endParaRPr lang="en-US" sz="2400" dirty="0" smtClean="0">
                        <a:latin typeface="Times" panose="020B0500000000000000" pitchFamily="34" charset="0"/>
                        <a:ea typeface="Times" panose="020B0500000000000000" pitchFamily="34" charset="0"/>
                        <a:cs typeface="Times" panose="020B0500000000000000" pitchFamily="34" charset="0"/>
                      </a:endParaRPr>
                    </a:p>
                    <a:p>
                      <a:pPr algn="ctr"/>
                      <a:r>
                        <a:rPr lang="en-US" sz="2400" dirty="0" smtClean="0">
                          <a:latin typeface="Times" panose="020B0500000000000000" pitchFamily="34" charset="0"/>
                          <a:ea typeface="Times" panose="020B0500000000000000" pitchFamily="34" charset="0"/>
                          <a:cs typeface="Times" panose="020B0500000000000000" pitchFamily="34" charset="0"/>
                        </a:rPr>
                        <a:t>TỪ</a:t>
                      </a:r>
                      <a:r>
                        <a:rPr lang="en-US" sz="2400" baseline="0" dirty="0" smtClean="0">
                          <a:latin typeface="Times" panose="020B0500000000000000" pitchFamily="34" charset="0"/>
                          <a:ea typeface="Times" panose="020B0500000000000000" pitchFamily="34" charset="0"/>
                          <a:cs typeface="Times" panose="020B0500000000000000" pitchFamily="34" charset="0"/>
                        </a:rPr>
                        <a:t> ĐƠN</a:t>
                      </a:r>
                      <a:endParaRPr lang="en-US" sz="2400" dirty="0">
                        <a:latin typeface="Times" panose="020B0500000000000000" pitchFamily="34" charset="0"/>
                        <a:ea typeface="Times" panose="020B0500000000000000" pitchFamily="34" charset="0"/>
                        <a:cs typeface="Times" panose="020B0500000000000000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Times" panose="020B0500000000000000" pitchFamily="34" charset="0"/>
                          <a:ea typeface="Times" panose="020B0500000000000000" pitchFamily="34" charset="0"/>
                          <a:cs typeface="Times" panose="020B0500000000000000" pitchFamily="34" charset="0"/>
                        </a:rPr>
                        <a:t>TỪ</a:t>
                      </a:r>
                      <a:r>
                        <a:rPr lang="en-US" sz="2400" baseline="0" dirty="0" smtClean="0">
                          <a:latin typeface="Times" panose="020B0500000000000000" pitchFamily="34" charset="0"/>
                          <a:ea typeface="Times" panose="020B0500000000000000" pitchFamily="34" charset="0"/>
                          <a:cs typeface="Times" panose="020B0500000000000000" pitchFamily="34" charset="0"/>
                        </a:rPr>
                        <a:t> PHỨC</a:t>
                      </a:r>
                      <a:endParaRPr lang="en-US" sz="2400" dirty="0" smtClean="0">
                        <a:latin typeface="Times" panose="020B0500000000000000" pitchFamily="34" charset="0"/>
                        <a:ea typeface="Times" panose="020B0500000000000000" pitchFamily="34" charset="0"/>
                        <a:cs typeface="Times" panose="020B0500000000000000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01987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" panose="020B0500000000000000" pitchFamily="34" charset="0"/>
                          <a:ea typeface="Times" panose="020B0500000000000000" pitchFamily="34" charset="0"/>
                          <a:cs typeface="Times" panose="020B0500000000000000" pitchFamily="34" charset="0"/>
                        </a:rPr>
                        <a:t>TỪ</a:t>
                      </a:r>
                      <a:r>
                        <a:rPr lang="en-US" sz="2400" baseline="0" dirty="0" smtClean="0">
                          <a:latin typeface="Times" panose="020B0500000000000000" pitchFamily="34" charset="0"/>
                          <a:ea typeface="Times" panose="020B0500000000000000" pitchFamily="34" charset="0"/>
                          <a:cs typeface="Times" panose="020B0500000000000000" pitchFamily="34" charset="0"/>
                        </a:rPr>
                        <a:t> GHÉP</a:t>
                      </a:r>
                      <a:endParaRPr lang="en-US" sz="2400" dirty="0">
                        <a:latin typeface="Times" panose="020B0500000000000000" pitchFamily="34" charset="0"/>
                        <a:ea typeface="Times" panose="020B0500000000000000" pitchFamily="34" charset="0"/>
                        <a:cs typeface="Times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" panose="020B0500000000000000" pitchFamily="34" charset="0"/>
                          <a:ea typeface="Times" panose="020B0500000000000000" pitchFamily="34" charset="0"/>
                          <a:cs typeface="Times" panose="020B0500000000000000" pitchFamily="34" charset="0"/>
                        </a:rPr>
                        <a:t>TỪ</a:t>
                      </a:r>
                      <a:r>
                        <a:rPr lang="en-US" sz="2400" baseline="0" dirty="0" smtClean="0">
                          <a:latin typeface="Times" panose="020B0500000000000000" pitchFamily="34" charset="0"/>
                          <a:ea typeface="Times" panose="020B0500000000000000" pitchFamily="34" charset="0"/>
                          <a:cs typeface="Times" panose="020B0500000000000000" pitchFamily="34" charset="0"/>
                        </a:rPr>
                        <a:t> LÁY</a:t>
                      </a:r>
                      <a:endParaRPr lang="en-US" sz="2400" dirty="0">
                        <a:latin typeface="Times" panose="020B0500000000000000" pitchFamily="34" charset="0"/>
                        <a:ea typeface="Times" panose="020B0500000000000000" pitchFamily="34" charset="0"/>
                        <a:cs typeface="Times" panose="020B0500000000000000" pitchFamily="34" charset="0"/>
                      </a:endParaRPr>
                    </a:p>
                  </a:txBody>
                  <a:tcPr/>
                </a:tc>
              </a:tr>
              <a:tr h="501987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Times" panose="020B0500000000000000" pitchFamily="34" charset="0"/>
                          <a:ea typeface="Times" panose="020B0500000000000000" pitchFamily="34" charset="0"/>
                          <a:cs typeface="Times" panose="020B0500000000000000" pitchFamily="34" charset="0"/>
                        </a:rPr>
                        <a:t>Đẹp</a:t>
                      </a:r>
                      <a:endParaRPr lang="en-US" sz="2400" dirty="0">
                        <a:latin typeface="Times" panose="020B0500000000000000" pitchFamily="34" charset="0"/>
                        <a:ea typeface="Times" panose="020B0500000000000000" pitchFamily="34" charset="0"/>
                        <a:cs typeface="Times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" panose="020B0500000000000000" pitchFamily="34" charset="0"/>
                        <a:ea typeface="Times" panose="020B0500000000000000" pitchFamily="34" charset="0"/>
                        <a:cs typeface="Times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" panose="020B0500000000000000" pitchFamily="34" charset="0"/>
                        <a:ea typeface="Times" panose="020B0500000000000000" pitchFamily="34" charset="0"/>
                        <a:cs typeface="Times" panose="020B0500000000000000" pitchFamily="34" charset="0"/>
                      </a:endParaRPr>
                    </a:p>
                  </a:txBody>
                  <a:tcPr/>
                </a:tc>
              </a:tr>
              <a:tr h="501987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Times" panose="020B0500000000000000" pitchFamily="34" charset="0"/>
                          <a:ea typeface="Times" panose="020B0500000000000000" pitchFamily="34" charset="0"/>
                          <a:cs typeface="Times" panose="020B0500000000000000" pitchFamily="34" charset="0"/>
                        </a:rPr>
                        <a:t>Xanh</a:t>
                      </a:r>
                      <a:endParaRPr lang="en-US" sz="2400" dirty="0">
                        <a:latin typeface="Times" panose="020B0500000000000000" pitchFamily="34" charset="0"/>
                        <a:ea typeface="Times" panose="020B0500000000000000" pitchFamily="34" charset="0"/>
                        <a:cs typeface="Times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" panose="020B0500000000000000" pitchFamily="34" charset="0"/>
                        <a:ea typeface="Times" panose="020B0500000000000000" pitchFamily="34" charset="0"/>
                        <a:cs typeface="Times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" panose="020B0500000000000000" pitchFamily="34" charset="0"/>
                        <a:ea typeface="Times" panose="020B0500000000000000" pitchFamily="34" charset="0"/>
                        <a:cs typeface="Times" panose="020B0500000000000000" pitchFamily="34" charset="0"/>
                      </a:endParaRPr>
                    </a:p>
                  </a:txBody>
                  <a:tcPr/>
                </a:tc>
              </a:tr>
              <a:tr h="501987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Times" panose="020B0500000000000000" pitchFamily="34" charset="0"/>
                          <a:ea typeface="Times" panose="020B0500000000000000" pitchFamily="34" charset="0"/>
                          <a:cs typeface="Times" panose="020B0500000000000000" pitchFamily="34" charset="0"/>
                        </a:rPr>
                        <a:t>Lạnh</a:t>
                      </a:r>
                      <a:endParaRPr lang="en-US" sz="2400" dirty="0">
                        <a:latin typeface="Times" panose="020B0500000000000000" pitchFamily="34" charset="0"/>
                        <a:ea typeface="Times" panose="020B0500000000000000" pitchFamily="34" charset="0"/>
                        <a:cs typeface="Times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" panose="020B0500000000000000" pitchFamily="34" charset="0"/>
                        <a:ea typeface="Times" panose="020B0500000000000000" pitchFamily="34" charset="0"/>
                        <a:cs typeface="Times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" panose="020B0500000000000000" pitchFamily="34" charset="0"/>
                        <a:ea typeface="Times" panose="020B0500000000000000" pitchFamily="34" charset="0"/>
                        <a:cs typeface="Times" panose="020B0500000000000000" pitchFamily="34" charset="0"/>
                      </a:endParaRPr>
                    </a:p>
                  </a:txBody>
                  <a:tcPr/>
                </a:tc>
              </a:tr>
              <a:tr h="501987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Times" panose="020B0500000000000000" pitchFamily="34" charset="0"/>
                          <a:ea typeface="Times" panose="020B0500000000000000" pitchFamily="34" charset="0"/>
                          <a:cs typeface="Times" panose="020B0500000000000000" pitchFamily="34" charset="0"/>
                        </a:rPr>
                        <a:t>Làm</a:t>
                      </a:r>
                      <a:r>
                        <a:rPr lang="en-US" sz="2400" baseline="0" dirty="0" smtClean="0">
                          <a:latin typeface="Times" panose="020B0500000000000000" pitchFamily="34" charset="0"/>
                          <a:ea typeface="Times" panose="020B0500000000000000" pitchFamily="34" charset="0"/>
                          <a:cs typeface="Times" panose="020B0500000000000000" pitchFamily="34" charset="0"/>
                        </a:rPr>
                        <a:t> </a:t>
                      </a:r>
                      <a:endParaRPr lang="en-US" sz="2400" dirty="0">
                        <a:latin typeface="Times" panose="020B0500000000000000" pitchFamily="34" charset="0"/>
                        <a:ea typeface="Times" panose="020B0500000000000000" pitchFamily="34" charset="0"/>
                        <a:cs typeface="Times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" panose="020B0500000000000000" pitchFamily="34" charset="0"/>
                        <a:ea typeface="Times" panose="020B0500000000000000" pitchFamily="34" charset="0"/>
                        <a:cs typeface="Times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" panose="020B0500000000000000" pitchFamily="34" charset="0"/>
                        <a:ea typeface="Times" panose="020B0500000000000000" pitchFamily="34" charset="0"/>
                        <a:cs typeface="Times" panose="020B0500000000000000" pitchFamily="34" charset="0"/>
                      </a:endParaRPr>
                    </a:p>
                  </a:txBody>
                  <a:tcPr/>
                </a:tc>
              </a:tr>
              <a:tr h="501987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Times" panose="020B0500000000000000" pitchFamily="34" charset="0"/>
                          <a:ea typeface="Times" panose="020B0500000000000000" pitchFamily="34" charset="0"/>
                          <a:cs typeface="Times" panose="020B0500000000000000" pitchFamily="34" charset="0"/>
                        </a:rPr>
                        <a:t>Hoa</a:t>
                      </a:r>
                      <a:endParaRPr lang="en-US" sz="2400" dirty="0">
                        <a:latin typeface="Times" panose="020B0500000000000000" pitchFamily="34" charset="0"/>
                        <a:ea typeface="Times" panose="020B0500000000000000" pitchFamily="34" charset="0"/>
                        <a:cs typeface="Times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" panose="020B0500000000000000" pitchFamily="34" charset="0"/>
                        <a:ea typeface="Times" panose="020B0500000000000000" pitchFamily="34" charset="0"/>
                        <a:cs typeface="Times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" panose="020B0500000000000000" pitchFamily="34" charset="0"/>
                        <a:ea typeface="Times" panose="020B0500000000000000" pitchFamily="34" charset="0"/>
                        <a:cs typeface="Times" panose="020B0500000000000000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396343" y="4415245"/>
            <a:ext cx="3513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Đẹp</a:t>
            </a:r>
            <a:r>
              <a:rPr lang="en-US" sz="2400" dirty="0" smtClean="0"/>
              <a:t> </a:t>
            </a:r>
            <a:r>
              <a:rPr lang="en-US" sz="2400" dirty="0" err="1" smtClean="0"/>
              <a:t>xinh</a:t>
            </a:r>
            <a:r>
              <a:rPr lang="en-US" sz="2400" dirty="0" smtClean="0"/>
              <a:t>, </a:t>
            </a:r>
            <a:r>
              <a:rPr lang="en-US" sz="2400" dirty="0" err="1" smtClean="0"/>
              <a:t>tốt</a:t>
            </a:r>
            <a:r>
              <a:rPr lang="en-US" sz="2400" dirty="0" smtClean="0"/>
              <a:t> </a:t>
            </a:r>
            <a:r>
              <a:rPr lang="en-US" sz="2400" dirty="0" err="1" smtClean="0"/>
              <a:t>đẹp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7689669" y="4415244"/>
            <a:ext cx="3513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Đẹp</a:t>
            </a:r>
            <a:r>
              <a:rPr lang="en-US" sz="2400" dirty="0" smtClean="0"/>
              <a:t> </a:t>
            </a:r>
            <a:r>
              <a:rPr lang="en-US" sz="2400" dirty="0" err="1" smtClean="0"/>
              <a:t>đẽ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396342" y="4840171"/>
            <a:ext cx="3513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Xanh</a:t>
            </a:r>
            <a:r>
              <a:rPr lang="en-US" sz="2400" dirty="0" smtClean="0"/>
              <a:t> </a:t>
            </a:r>
            <a:r>
              <a:rPr lang="en-US" sz="2400" dirty="0" err="1" smtClean="0"/>
              <a:t>biếc</a:t>
            </a:r>
            <a:r>
              <a:rPr lang="en-US" sz="2400" dirty="0" smtClean="0"/>
              <a:t>, </a:t>
            </a:r>
            <a:r>
              <a:rPr lang="en-US" sz="2400" dirty="0" err="1" smtClean="0"/>
              <a:t>xanh</a:t>
            </a:r>
            <a:r>
              <a:rPr lang="en-US" sz="2400" dirty="0" smtClean="0"/>
              <a:t> </a:t>
            </a:r>
            <a:r>
              <a:rPr lang="en-US" sz="2400" dirty="0" err="1" smtClean="0"/>
              <a:t>ngắt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3396341" y="5319600"/>
            <a:ext cx="3513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Lạnh</a:t>
            </a:r>
            <a:r>
              <a:rPr lang="en-US" sz="2400" dirty="0" smtClean="0"/>
              <a:t> </a:t>
            </a:r>
            <a:r>
              <a:rPr lang="en-US" sz="2400" dirty="0" err="1" smtClean="0"/>
              <a:t>giá</a:t>
            </a:r>
            <a:r>
              <a:rPr lang="en-US" sz="2400" dirty="0" smtClean="0"/>
              <a:t>, </a:t>
            </a:r>
            <a:r>
              <a:rPr lang="en-US" sz="2400" dirty="0" err="1" smtClean="0"/>
              <a:t>lạnh</a:t>
            </a:r>
            <a:r>
              <a:rPr lang="en-US" sz="2400" dirty="0" smtClean="0"/>
              <a:t> </a:t>
            </a:r>
            <a:r>
              <a:rPr lang="en-US" sz="2400" dirty="0" err="1" smtClean="0"/>
              <a:t>ngắt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3396340" y="5819407"/>
            <a:ext cx="3513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Làm</a:t>
            </a:r>
            <a:r>
              <a:rPr lang="en-US" sz="2400" dirty="0" smtClean="0"/>
              <a:t> </a:t>
            </a:r>
            <a:r>
              <a:rPr lang="en-US" sz="2400" dirty="0" err="1" smtClean="0"/>
              <a:t>việc</a:t>
            </a:r>
            <a:r>
              <a:rPr lang="en-US" sz="2400" dirty="0" smtClean="0"/>
              <a:t>, </a:t>
            </a:r>
            <a:r>
              <a:rPr lang="en-US" sz="2400" dirty="0" err="1" smtClean="0"/>
              <a:t>làm</a:t>
            </a:r>
            <a:r>
              <a:rPr lang="en-US" sz="2400" dirty="0" smtClean="0"/>
              <a:t> </a:t>
            </a:r>
            <a:r>
              <a:rPr lang="en-US" sz="2400" dirty="0" err="1" smtClean="0"/>
              <a:t>bài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3396340" y="6350397"/>
            <a:ext cx="3513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Hoa</a:t>
            </a:r>
            <a:r>
              <a:rPr lang="en-US" sz="2400" dirty="0" smtClean="0"/>
              <a:t> </a:t>
            </a:r>
            <a:r>
              <a:rPr lang="en-US" sz="2400" dirty="0" err="1" smtClean="0"/>
              <a:t>cỏ</a:t>
            </a:r>
            <a:r>
              <a:rPr lang="en-US" sz="2400" dirty="0" smtClean="0"/>
              <a:t>, </a:t>
            </a:r>
            <a:r>
              <a:rPr lang="en-US" sz="2400" dirty="0" err="1" smtClean="0"/>
              <a:t>hoa</a:t>
            </a:r>
            <a:r>
              <a:rPr lang="en-US" sz="2400" dirty="0" smtClean="0"/>
              <a:t> </a:t>
            </a:r>
            <a:r>
              <a:rPr lang="en-US" sz="2400" dirty="0" err="1" smtClean="0"/>
              <a:t>lá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7689668" y="4840170"/>
            <a:ext cx="3513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Xanh</a:t>
            </a:r>
            <a:r>
              <a:rPr lang="en-US" sz="2400" dirty="0" smtClean="0"/>
              <a:t> </a:t>
            </a:r>
            <a:r>
              <a:rPr lang="en-US" sz="2400" dirty="0" err="1" smtClean="0"/>
              <a:t>xanh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7715944" y="5395194"/>
            <a:ext cx="3513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Lạnh</a:t>
            </a:r>
            <a:r>
              <a:rPr lang="en-US" sz="2400" dirty="0" smtClean="0"/>
              <a:t> </a:t>
            </a:r>
            <a:r>
              <a:rPr lang="en-US" sz="2400" dirty="0" err="1" smtClean="0"/>
              <a:t>lẽo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7689668" y="5843880"/>
            <a:ext cx="3513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Làm</a:t>
            </a:r>
            <a:r>
              <a:rPr lang="en-US" sz="2400" dirty="0" smtClean="0"/>
              <a:t> </a:t>
            </a:r>
            <a:r>
              <a:rPr lang="en-US" sz="2400" dirty="0" err="1" smtClean="0"/>
              <a:t>lụng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7715944" y="6418927"/>
            <a:ext cx="3513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Hoa</a:t>
            </a:r>
            <a:r>
              <a:rPr lang="en-US" sz="2400" dirty="0" smtClean="0"/>
              <a:t> </a:t>
            </a:r>
            <a:r>
              <a:rPr lang="en-US" sz="2400" dirty="0" err="1" smtClean="0"/>
              <a:t>hoét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97144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PHẦN LUYỆN TẬP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	BÀI 2: </a:t>
            </a:r>
            <a:r>
              <a:rPr lang="en-US" dirty="0" err="1" smtClean="0">
                <a:solidFill>
                  <a:srgbClr val="FF0000"/>
                </a:solidFill>
              </a:rPr>
              <a:t>Hãy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chỉ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ra</a:t>
            </a:r>
            <a:r>
              <a:rPr lang="en-US" dirty="0" smtClean="0">
                <a:solidFill>
                  <a:srgbClr val="FF0000"/>
                </a:solidFill>
              </a:rPr>
              <a:t> 2  </a:t>
            </a:r>
            <a:r>
              <a:rPr lang="en-US" dirty="0" err="1" smtClean="0">
                <a:solidFill>
                  <a:srgbClr val="FF0000"/>
                </a:solidFill>
              </a:rPr>
              <a:t>từ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ghép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và</a:t>
            </a:r>
            <a:r>
              <a:rPr lang="en-US" dirty="0" smtClean="0">
                <a:solidFill>
                  <a:srgbClr val="FF0000"/>
                </a:solidFill>
              </a:rPr>
              <a:t> 2 </a:t>
            </a:r>
            <a:r>
              <a:rPr lang="en-US" dirty="0" err="1" smtClean="0">
                <a:solidFill>
                  <a:srgbClr val="FF0000"/>
                </a:solidFill>
              </a:rPr>
              <a:t>từ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láy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trong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đoạn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thơ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sau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rồi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phân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loại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chúng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thuộc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loại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từ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nào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theo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cấu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tạo</a:t>
            </a:r>
            <a:r>
              <a:rPr lang="en-US" dirty="0" smtClean="0">
                <a:solidFill>
                  <a:srgbClr val="FF0000"/>
                </a:solidFill>
              </a:rPr>
              <a:t>: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rgbClr val="FF0000"/>
                </a:solidFill>
              </a:rPr>
              <a:t>“</a:t>
            </a:r>
            <a:r>
              <a:rPr lang="en-US" dirty="0" err="1" smtClean="0">
                <a:solidFill>
                  <a:srgbClr val="FF0000"/>
                </a:solidFill>
              </a:rPr>
              <a:t>Việt</a:t>
            </a:r>
            <a:r>
              <a:rPr lang="en-US" dirty="0" smtClean="0">
                <a:solidFill>
                  <a:srgbClr val="FF0000"/>
                </a:solidFill>
              </a:rPr>
              <a:t> Nam </a:t>
            </a:r>
            <a:r>
              <a:rPr lang="en-US" dirty="0" err="1" smtClean="0">
                <a:solidFill>
                  <a:srgbClr val="FF0000"/>
                </a:solidFill>
              </a:rPr>
              <a:t>đất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nước</a:t>
            </a:r>
            <a:r>
              <a:rPr lang="en-US" dirty="0" smtClean="0">
                <a:solidFill>
                  <a:srgbClr val="FF0000"/>
                </a:solidFill>
              </a:rPr>
              <a:t> ta </a:t>
            </a:r>
            <a:r>
              <a:rPr lang="en-US" dirty="0" err="1" smtClean="0">
                <a:solidFill>
                  <a:srgbClr val="FF0000"/>
                </a:solidFill>
              </a:rPr>
              <a:t>ơi</a:t>
            </a:r>
            <a:endParaRPr lang="en-US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dirty="0" err="1" smtClean="0">
                <a:solidFill>
                  <a:srgbClr val="FF0000"/>
                </a:solidFill>
              </a:rPr>
              <a:t>Mênh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mông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biển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lúa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đâu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trời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đẹp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hơn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</a:p>
          <a:p>
            <a:pPr marL="0" indent="0" algn="ctr">
              <a:buNone/>
            </a:pPr>
            <a:r>
              <a:rPr lang="en-US" dirty="0" err="1" smtClean="0">
                <a:solidFill>
                  <a:srgbClr val="FF0000"/>
                </a:solidFill>
              </a:rPr>
              <a:t>Cánh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cò</a:t>
            </a:r>
            <a:r>
              <a:rPr lang="en-US" dirty="0" smtClean="0">
                <a:solidFill>
                  <a:srgbClr val="FF0000"/>
                </a:solidFill>
              </a:rPr>
              <a:t> bay </a:t>
            </a:r>
            <a:r>
              <a:rPr lang="en-US" dirty="0" err="1" smtClean="0">
                <a:solidFill>
                  <a:srgbClr val="FF0000"/>
                </a:solidFill>
              </a:rPr>
              <a:t>lả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rập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rờn</a:t>
            </a:r>
            <a:endParaRPr lang="en-US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dirty="0" err="1" smtClean="0">
                <a:solidFill>
                  <a:srgbClr val="FF0000"/>
                </a:solidFill>
              </a:rPr>
              <a:t>Mây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mờ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che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đỉnh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Trường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Sơn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sớm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chiều</a:t>
            </a:r>
            <a:r>
              <a:rPr lang="en-US" dirty="0" smtClean="0">
                <a:solidFill>
                  <a:srgbClr val="FF0000"/>
                </a:solidFill>
              </a:rPr>
              <a:t>.”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560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372</TotalTime>
  <Words>261</Words>
  <Application>Microsoft Office PowerPoint</Application>
  <PresentationFormat>Custom</PresentationFormat>
  <Paragraphs>94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Organic</vt:lpstr>
      <vt:lpstr>ÔN TẬP NGỮ VĂN 7</vt:lpstr>
      <vt:lpstr>A. PHẦN LÝ THUYẾT</vt:lpstr>
      <vt:lpstr>TRÒ CHƠI: Ai nhanh nhất</vt:lpstr>
      <vt:lpstr>PHẦN LÝ THUYẾT</vt:lpstr>
      <vt:lpstr>PHẦN LÝ THUYẾT</vt:lpstr>
      <vt:lpstr>PHẦN LÝ THUYẾT</vt:lpstr>
      <vt:lpstr>CÁC LOẠI TỪ TIẾNG VIỆT</vt:lpstr>
      <vt:lpstr>B. PHẦN LUYỆN TẬP</vt:lpstr>
      <vt:lpstr>PHẦN LUYỆN TẬP</vt:lpstr>
      <vt:lpstr>PHẦN LUYỆN TẬP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ÔN TẬP NGỮ VĂN 6</dc:title>
  <dc:creator>HUONG THAO</dc:creator>
  <cp:lastModifiedBy>Hien</cp:lastModifiedBy>
  <cp:revision>31</cp:revision>
  <dcterms:created xsi:type="dcterms:W3CDTF">2021-08-02T15:55:25Z</dcterms:created>
  <dcterms:modified xsi:type="dcterms:W3CDTF">2022-01-10T04:13:46Z</dcterms:modified>
</cp:coreProperties>
</file>