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70" r:id="rId2"/>
    <p:sldId id="273" r:id="rId3"/>
    <p:sldId id="274" r:id="rId4"/>
    <p:sldId id="272" r:id="rId5"/>
    <p:sldId id="275" r:id="rId6"/>
    <p:sldId id="276" r:id="rId7"/>
    <p:sldId id="277" r:id="rId8"/>
    <p:sldId id="278" r:id="rId9"/>
    <p:sldId id="279" r:id="rId10"/>
    <p:sldId id="280" r:id="rId11"/>
    <p:sldId id="281" r:id="rId12"/>
    <p:sldId id="283" r:id="rId13"/>
    <p:sldId id="284" r:id="rId14"/>
    <p:sldId id="285" r:id="rId15"/>
    <p:sldId id="286" r:id="rId16"/>
    <p:sldId id="287" r:id="rId17"/>
    <p:sldId id="288" r:id="rId18"/>
    <p:sldId id="289" r:id="rId19"/>
    <p:sldId id="290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8" autoAdjust="0"/>
    <p:restoredTop sz="94650" autoAdjust="0"/>
  </p:normalViewPr>
  <p:slideViewPr>
    <p:cSldViewPr>
      <p:cViewPr varScale="1">
        <p:scale>
          <a:sx n="83" d="100"/>
          <a:sy n="83" d="100"/>
        </p:scale>
        <p:origin x="1450" y="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image" Target="../media/image21.wmf"/><Relationship Id="rId7" Type="http://schemas.openxmlformats.org/officeDocument/2006/relationships/image" Target="../media/image25.wmf"/><Relationship Id="rId12" Type="http://schemas.openxmlformats.org/officeDocument/2006/relationships/image" Target="../media/image30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6" Type="http://schemas.openxmlformats.org/officeDocument/2006/relationships/image" Target="../media/image24.wmf"/><Relationship Id="rId11" Type="http://schemas.openxmlformats.org/officeDocument/2006/relationships/image" Target="../media/image29.wmf"/><Relationship Id="rId5" Type="http://schemas.openxmlformats.org/officeDocument/2006/relationships/image" Target="../media/image23.wmf"/><Relationship Id="rId10" Type="http://schemas.openxmlformats.org/officeDocument/2006/relationships/image" Target="../media/image28.wmf"/><Relationship Id="rId4" Type="http://schemas.openxmlformats.org/officeDocument/2006/relationships/image" Target="../media/image22.wmf"/><Relationship Id="rId9" Type="http://schemas.openxmlformats.org/officeDocument/2006/relationships/image" Target="../media/image2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Relationship Id="rId4" Type="http://schemas.openxmlformats.org/officeDocument/2006/relationships/image" Target="../media/image41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45.wmf"/><Relationship Id="rId1" Type="http://schemas.openxmlformats.org/officeDocument/2006/relationships/image" Target="../media/image44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Relationship Id="rId6" Type="http://schemas.openxmlformats.org/officeDocument/2006/relationships/image" Target="../media/image51.wmf"/><Relationship Id="rId5" Type="http://schemas.openxmlformats.org/officeDocument/2006/relationships/image" Target="../media/image50.wmf"/><Relationship Id="rId4" Type="http://schemas.openxmlformats.org/officeDocument/2006/relationships/image" Target="../media/image4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4091DD-A6EF-466E-B097-594B4B6AF581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007242-5AAD-4706-8500-9BFC6780E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5958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12B4D-64F0-471A-97A5-C90A9AE2A76A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C4924-62C5-4F86-A024-551C22713A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822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12B4D-64F0-471A-97A5-C90A9AE2A76A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C4924-62C5-4F86-A024-551C22713A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212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12B4D-64F0-471A-97A5-C90A9AE2A76A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C4924-62C5-4F86-A024-551C22713A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6208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9"/>
            <a:ext cx="4038600" cy="21875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355C6101-7A51-49A8-86E6-0206F272483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853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12B4D-64F0-471A-97A5-C90A9AE2A76A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C4924-62C5-4F86-A024-551C22713A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32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12B4D-64F0-471A-97A5-C90A9AE2A76A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C4924-62C5-4F86-A024-551C22713A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619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12B4D-64F0-471A-97A5-C90A9AE2A76A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C4924-62C5-4F86-A024-551C22713A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969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12B4D-64F0-471A-97A5-C90A9AE2A76A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C4924-62C5-4F86-A024-551C22713A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033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12B4D-64F0-471A-97A5-C90A9AE2A76A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C4924-62C5-4F86-A024-551C22713A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142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12B4D-64F0-471A-97A5-C90A9AE2A76A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C4924-62C5-4F86-A024-551C22713A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500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12B4D-64F0-471A-97A5-C90A9AE2A76A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C4924-62C5-4F86-A024-551C22713A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357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12B4D-64F0-471A-97A5-C90A9AE2A76A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C4924-62C5-4F86-A024-551C22713A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339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B12B4D-64F0-471A-97A5-C90A9AE2A76A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AC4924-62C5-4F86-A024-551C22713A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299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image" Target="../media/image1.jpeg"/><Relationship Id="rId7" Type="http://schemas.openxmlformats.org/officeDocument/2006/relationships/oleObject" Target="../embeddings/oleObject23.bin"/><Relationship Id="rId12" Type="http://schemas.openxmlformats.org/officeDocument/2006/relationships/image" Target="../media/image41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8.wmf"/><Relationship Id="rId11" Type="http://schemas.openxmlformats.org/officeDocument/2006/relationships/oleObject" Target="../embeddings/oleObject25.bin"/><Relationship Id="rId5" Type="http://schemas.openxmlformats.org/officeDocument/2006/relationships/oleObject" Target="../embeddings/oleObject22.bin"/><Relationship Id="rId10" Type="http://schemas.openxmlformats.org/officeDocument/2006/relationships/image" Target="../media/image40.wmf"/><Relationship Id="rId4" Type="http://schemas.openxmlformats.org/officeDocument/2006/relationships/image" Target="../media/image42.png"/><Relationship Id="rId9" Type="http://schemas.openxmlformats.org/officeDocument/2006/relationships/oleObject" Target="../embeddings/oleObject24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jpeg"/><Relationship Id="rId7" Type="http://schemas.openxmlformats.org/officeDocument/2006/relationships/image" Target="../media/image45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7.bin"/><Relationship Id="rId5" Type="http://schemas.openxmlformats.org/officeDocument/2006/relationships/image" Target="../media/image44.wmf"/><Relationship Id="rId4" Type="http://schemas.openxmlformats.org/officeDocument/2006/relationships/oleObject" Target="../embeddings/oleObject26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0.bin"/><Relationship Id="rId13" Type="http://schemas.openxmlformats.org/officeDocument/2006/relationships/image" Target="../media/image50.wmf"/><Relationship Id="rId3" Type="http://schemas.openxmlformats.org/officeDocument/2006/relationships/image" Target="../media/image43.jpeg"/><Relationship Id="rId7" Type="http://schemas.openxmlformats.org/officeDocument/2006/relationships/image" Target="../media/image47.wmf"/><Relationship Id="rId12" Type="http://schemas.openxmlformats.org/officeDocument/2006/relationships/oleObject" Target="../embeddings/oleObject3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9.bin"/><Relationship Id="rId11" Type="http://schemas.openxmlformats.org/officeDocument/2006/relationships/image" Target="../media/image49.wmf"/><Relationship Id="rId5" Type="http://schemas.openxmlformats.org/officeDocument/2006/relationships/image" Target="../media/image46.wmf"/><Relationship Id="rId15" Type="http://schemas.openxmlformats.org/officeDocument/2006/relationships/image" Target="../media/image51.wmf"/><Relationship Id="rId10" Type="http://schemas.openxmlformats.org/officeDocument/2006/relationships/oleObject" Target="../embeddings/oleObject31.bin"/><Relationship Id="rId4" Type="http://schemas.openxmlformats.org/officeDocument/2006/relationships/oleObject" Target="../embeddings/oleObject28.bin"/><Relationship Id="rId9" Type="http://schemas.openxmlformats.org/officeDocument/2006/relationships/image" Target="../media/image48.wmf"/><Relationship Id="rId14" Type="http://schemas.openxmlformats.org/officeDocument/2006/relationships/oleObject" Target="../embeddings/oleObject33.bin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18" Type="http://schemas.openxmlformats.org/officeDocument/2006/relationships/oleObject" Target="../embeddings/oleObject3.bin"/><Relationship Id="rId3" Type="http://schemas.openxmlformats.org/officeDocument/2006/relationships/image" Target="../media/image8.png"/><Relationship Id="rId21" Type="http://schemas.openxmlformats.org/officeDocument/2006/relationships/image" Target="../media/image5.wmf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17" Type="http://schemas.openxmlformats.org/officeDocument/2006/relationships/image" Target="../media/image3.wmf"/><Relationship Id="rId25" Type="http://schemas.openxmlformats.org/officeDocument/2006/relationships/image" Target="../media/image7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2.bin"/><Relationship Id="rId20" Type="http://schemas.openxmlformats.org/officeDocument/2006/relationships/oleObject" Target="../embeddings/oleObject4.bin"/><Relationship Id="rId1" Type="http://schemas.openxmlformats.org/officeDocument/2006/relationships/vmlDrawing" Target="../drawings/vmlDrawing1.v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24" Type="http://schemas.openxmlformats.org/officeDocument/2006/relationships/oleObject" Target="../embeddings/oleObject6.bin"/><Relationship Id="rId5" Type="http://schemas.openxmlformats.org/officeDocument/2006/relationships/image" Target="../media/image10.png"/><Relationship Id="rId15" Type="http://schemas.openxmlformats.org/officeDocument/2006/relationships/image" Target="../media/image2.wmf"/><Relationship Id="rId23" Type="http://schemas.openxmlformats.org/officeDocument/2006/relationships/image" Target="../media/image6.wmf"/><Relationship Id="rId10" Type="http://schemas.openxmlformats.org/officeDocument/2006/relationships/image" Target="../media/image15.png"/><Relationship Id="rId19" Type="http://schemas.openxmlformats.org/officeDocument/2006/relationships/image" Target="../media/image4.wmf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oleObject" Target="../embeddings/oleObject1.bin"/><Relationship Id="rId22" Type="http://schemas.openxmlformats.org/officeDocument/2006/relationships/oleObject" Target="../embeddings/oleObject5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13" Type="http://schemas.openxmlformats.org/officeDocument/2006/relationships/image" Target="../media/image33.wmf"/><Relationship Id="rId18" Type="http://schemas.openxmlformats.org/officeDocument/2006/relationships/oleObject" Target="../embeddings/oleObject13.bin"/><Relationship Id="rId26" Type="http://schemas.openxmlformats.org/officeDocument/2006/relationships/image" Target="../media/image28.wmf"/><Relationship Id="rId3" Type="http://schemas.openxmlformats.org/officeDocument/2006/relationships/oleObject" Target="../embeddings/oleObject7.bin"/><Relationship Id="rId21" Type="http://schemas.openxmlformats.org/officeDocument/2006/relationships/image" Target="../media/image26.wmf"/><Relationship Id="rId7" Type="http://schemas.openxmlformats.org/officeDocument/2006/relationships/image" Target="../media/image31.wmf"/><Relationship Id="rId12" Type="http://schemas.openxmlformats.org/officeDocument/2006/relationships/image" Target="../media/image22.wmf"/><Relationship Id="rId17" Type="http://schemas.openxmlformats.org/officeDocument/2006/relationships/image" Target="../media/image24.wmf"/><Relationship Id="rId25" Type="http://schemas.openxmlformats.org/officeDocument/2006/relationships/oleObject" Target="../embeddings/oleObject16.bin"/><Relationship Id="rId2" Type="http://schemas.openxmlformats.org/officeDocument/2006/relationships/slideLayout" Target="../slideLayouts/slideLayout12.xml"/><Relationship Id="rId16" Type="http://schemas.openxmlformats.org/officeDocument/2006/relationships/oleObject" Target="../embeddings/oleObject12.bin"/><Relationship Id="rId20" Type="http://schemas.openxmlformats.org/officeDocument/2006/relationships/oleObject" Target="../embeddings/oleObject14.bin"/><Relationship Id="rId29" Type="http://schemas.openxmlformats.org/officeDocument/2006/relationships/oleObject" Target="../embeddings/oleObject18.bin"/><Relationship Id="rId1" Type="http://schemas.openxmlformats.org/officeDocument/2006/relationships/vmlDrawing" Target="../drawings/vmlDrawing2.vml"/><Relationship Id="rId6" Type="http://schemas.openxmlformats.org/officeDocument/2006/relationships/image" Target="../media/image20.wmf"/><Relationship Id="rId11" Type="http://schemas.openxmlformats.org/officeDocument/2006/relationships/oleObject" Target="../embeddings/oleObject10.bin"/><Relationship Id="rId24" Type="http://schemas.openxmlformats.org/officeDocument/2006/relationships/image" Target="../media/image27.wmf"/><Relationship Id="rId5" Type="http://schemas.openxmlformats.org/officeDocument/2006/relationships/oleObject" Target="../embeddings/oleObject8.bin"/><Relationship Id="rId15" Type="http://schemas.openxmlformats.org/officeDocument/2006/relationships/image" Target="../media/image23.wmf"/><Relationship Id="rId23" Type="http://schemas.openxmlformats.org/officeDocument/2006/relationships/oleObject" Target="../embeddings/oleObject15.bin"/><Relationship Id="rId28" Type="http://schemas.openxmlformats.org/officeDocument/2006/relationships/image" Target="../media/image29.wmf"/><Relationship Id="rId10" Type="http://schemas.openxmlformats.org/officeDocument/2006/relationships/image" Target="../media/image32.wmf"/><Relationship Id="rId19" Type="http://schemas.openxmlformats.org/officeDocument/2006/relationships/image" Target="../media/image25.wmf"/><Relationship Id="rId4" Type="http://schemas.openxmlformats.org/officeDocument/2006/relationships/image" Target="../media/image19.wmf"/><Relationship Id="rId9" Type="http://schemas.openxmlformats.org/officeDocument/2006/relationships/image" Target="../media/image21.wmf"/><Relationship Id="rId14" Type="http://schemas.openxmlformats.org/officeDocument/2006/relationships/oleObject" Target="../embeddings/oleObject11.bin"/><Relationship Id="rId22" Type="http://schemas.openxmlformats.org/officeDocument/2006/relationships/image" Target="../media/image34.wmf"/><Relationship Id="rId27" Type="http://schemas.openxmlformats.org/officeDocument/2006/relationships/oleObject" Target="../embeddings/oleObject17.bin"/><Relationship Id="rId30" Type="http://schemas.openxmlformats.org/officeDocument/2006/relationships/image" Target="../media/image30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3" Type="http://schemas.openxmlformats.org/officeDocument/2006/relationships/image" Target="../media/image1.jpeg"/><Relationship Id="rId7" Type="http://schemas.openxmlformats.org/officeDocument/2006/relationships/image" Target="../media/image36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20.bin"/><Relationship Id="rId5" Type="http://schemas.openxmlformats.org/officeDocument/2006/relationships/image" Target="../media/image35.wmf"/><Relationship Id="rId4" Type="http://schemas.openxmlformats.org/officeDocument/2006/relationships/oleObject" Target="../embeddings/oleObject19.bin"/><Relationship Id="rId9" Type="http://schemas.openxmlformats.org/officeDocument/2006/relationships/image" Target="../media/image37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1" descr="2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75"/>
            <a:ext cx="9144000" cy="684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Text Box 4"/>
          <p:cNvSpPr txBox="1">
            <a:spLocks noChangeArrowheads="1"/>
          </p:cNvSpPr>
          <p:nvPr/>
        </p:nvSpPr>
        <p:spPr bwMode="auto">
          <a:xfrm>
            <a:off x="0" y="228600"/>
            <a:ext cx="3200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2"/>
                </a:solidFill>
                <a:latin typeface="VNI-Times" pitchFamily="2" charset="0"/>
              </a:defRPr>
            </a:lvl1pPr>
            <a:lvl2pPr marL="742950" indent="-285750">
              <a:defRPr sz="2400">
                <a:solidFill>
                  <a:schemeClr val="tx2"/>
                </a:solidFill>
                <a:latin typeface="VNI-Times" pitchFamily="2" charset="0"/>
              </a:defRPr>
            </a:lvl2pPr>
            <a:lvl3pPr marL="1143000" indent="-228600">
              <a:defRPr sz="2400">
                <a:solidFill>
                  <a:schemeClr val="tx2"/>
                </a:solidFill>
                <a:latin typeface="VNI-Times" pitchFamily="2" charset="0"/>
              </a:defRPr>
            </a:lvl3pPr>
            <a:lvl4pPr marL="1600200" indent="-228600">
              <a:defRPr sz="2400">
                <a:solidFill>
                  <a:schemeClr val="tx2"/>
                </a:solidFill>
                <a:latin typeface="VNI-Times" pitchFamily="2" charset="0"/>
              </a:defRPr>
            </a:lvl4pPr>
            <a:lvl5pPr marL="2057400" indent="-228600">
              <a:defRPr sz="2400">
                <a:solidFill>
                  <a:schemeClr val="tx2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1800" b="1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55305" name="WordArt 9"/>
          <p:cNvSpPr>
            <a:spLocks noChangeArrowheads="1" noChangeShapeType="1" noTextEdit="1"/>
          </p:cNvSpPr>
          <p:nvPr/>
        </p:nvSpPr>
        <p:spPr bwMode="auto">
          <a:xfrm>
            <a:off x="1524000" y="1524000"/>
            <a:ext cx="6400800" cy="22860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 eaLnBrk="1" hangingPunct="1">
              <a:defRPr/>
            </a:pPr>
            <a:r>
              <a:rPr lang="en-US" sz="40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0000"/>
                    </a:gs>
                    <a:gs pos="50000">
                      <a:schemeClr val="tx1"/>
                    </a:gs>
                    <a:gs pos="100000">
                      <a:srgbClr val="FF0000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                       </a:t>
            </a:r>
          </a:p>
        </p:txBody>
      </p:sp>
      <p:sp>
        <p:nvSpPr>
          <p:cNvPr id="6150" name="WordArt 10"/>
          <p:cNvSpPr>
            <a:spLocks noChangeArrowheads="1" noChangeShapeType="1" noTextEdit="1"/>
          </p:cNvSpPr>
          <p:nvPr/>
        </p:nvSpPr>
        <p:spPr bwMode="auto">
          <a:xfrm>
            <a:off x="1490328" y="1009629"/>
            <a:ext cx="6288360" cy="2555875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en-US" sz="3600" b="1" kern="1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Tiết</a:t>
            </a:r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35</a:t>
            </a:r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: </a:t>
            </a:r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ÔN TẬP CHƯƠNG II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801346015"/>
      </p:ext>
    </p:extLst>
  </p:cSld>
  <p:clrMapOvr>
    <a:masterClrMapping/>
  </p:clrMapOvr>
  <p:transition advClick="0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5" name="WordArt 9"/>
          <p:cNvSpPr>
            <a:spLocks noChangeArrowheads="1" noChangeShapeType="1" noTextEdit="1"/>
          </p:cNvSpPr>
          <p:nvPr/>
        </p:nvSpPr>
        <p:spPr bwMode="auto">
          <a:xfrm>
            <a:off x="1524000" y="3447256"/>
            <a:ext cx="6400800" cy="22860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 eaLnBrk="1" hangingPunct="1">
              <a:defRPr/>
            </a:pPr>
            <a:r>
              <a:rPr lang="en-US" sz="40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0000"/>
                    </a:gs>
                    <a:gs pos="50000">
                      <a:schemeClr val="tx1"/>
                    </a:gs>
                    <a:gs pos="100000">
                      <a:srgbClr val="FF0000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                       </a:t>
            </a:r>
          </a:p>
        </p:txBody>
      </p:sp>
      <p:sp>
        <p:nvSpPr>
          <p:cNvPr id="6150" name="WordArt 10"/>
          <p:cNvSpPr>
            <a:spLocks noChangeArrowheads="1" noChangeShapeType="1" noTextEdit="1"/>
          </p:cNvSpPr>
          <p:nvPr/>
        </p:nvSpPr>
        <p:spPr bwMode="auto">
          <a:xfrm>
            <a:off x="1524000" y="441077"/>
            <a:ext cx="6288360" cy="2555875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2060"/>
              </a:solidFill>
              <a:latin typeface="Times New Roman"/>
              <a:cs typeface="Times New Roman"/>
            </a:endParaRPr>
          </a:p>
        </p:txBody>
      </p:sp>
      <p:pic>
        <p:nvPicPr>
          <p:cNvPr id="6146" name="Picture 11" descr="2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2008" y="15875"/>
            <a:ext cx="9252520" cy="684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Oval 38"/>
          <p:cNvSpPr>
            <a:spLocks noChangeArrowheads="1"/>
          </p:cNvSpPr>
          <p:nvPr/>
        </p:nvSpPr>
        <p:spPr bwMode="auto">
          <a:xfrm>
            <a:off x="1403648" y="2314387"/>
            <a:ext cx="575816" cy="606169"/>
          </a:xfrm>
          <a:prstGeom prst="ellipse">
            <a:avLst/>
          </a:prstGeom>
          <a:solidFill>
            <a:srgbClr val="FFFF00"/>
          </a:solidFill>
          <a:ln w="28575">
            <a:solidFill>
              <a:srgbClr val="A5002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1524000" y="289067"/>
            <a:ext cx="7620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7.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514350">
              <a:lnSpc>
                <a:spcPct val="200000"/>
              </a:lnSpc>
              <a:buAutoNum type="alphaUcPeriod"/>
            </a:pP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tất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endParaRPr lang="en-US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lnSpc>
                <a:spcPct val="200000"/>
              </a:lnSpc>
              <a:buAutoNum type="alphaUcPeriod" startAt="2"/>
            </a:pP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tất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tất</a:t>
            </a:r>
            <a:endParaRPr lang="en-US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200000"/>
              </a:lnSpc>
            </a:pP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tất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fi-FI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fi-FI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Các câu đều sai.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905246"/>
      </p:ext>
    </p:extLst>
  </p:cSld>
  <p:clrMapOvr>
    <a:masterClrMapping/>
  </p:clrMapOvr>
  <p:transition advClick="0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6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5" name="WordArt 9"/>
          <p:cNvSpPr>
            <a:spLocks noChangeArrowheads="1" noChangeShapeType="1" noTextEdit="1"/>
          </p:cNvSpPr>
          <p:nvPr/>
        </p:nvSpPr>
        <p:spPr bwMode="auto">
          <a:xfrm>
            <a:off x="1524000" y="3447256"/>
            <a:ext cx="6400800" cy="22860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 eaLnBrk="1" hangingPunct="1">
              <a:defRPr/>
            </a:pPr>
            <a:r>
              <a:rPr lang="en-US" sz="40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0000"/>
                    </a:gs>
                    <a:gs pos="50000">
                      <a:schemeClr val="tx1"/>
                    </a:gs>
                    <a:gs pos="100000">
                      <a:srgbClr val="FF0000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                       </a:t>
            </a:r>
          </a:p>
        </p:txBody>
      </p:sp>
      <p:sp>
        <p:nvSpPr>
          <p:cNvPr id="6150" name="WordArt 10"/>
          <p:cNvSpPr>
            <a:spLocks noChangeArrowheads="1" noChangeShapeType="1" noTextEdit="1"/>
          </p:cNvSpPr>
          <p:nvPr/>
        </p:nvSpPr>
        <p:spPr bwMode="auto">
          <a:xfrm>
            <a:off x="1524000" y="441077"/>
            <a:ext cx="6288360" cy="2555875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2060"/>
              </a:solidFill>
              <a:latin typeface="Times New Roman"/>
              <a:cs typeface="Times New Roman"/>
            </a:endParaRPr>
          </a:p>
        </p:txBody>
      </p:sp>
      <p:pic>
        <p:nvPicPr>
          <p:cNvPr id="6146" name="Picture 11" descr="2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2008" y="15875"/>
            <a:ext cx="9252520" cy="684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Oval 38"/>
          <p:cNvSpPr>
            <a:spLocks noChangeArrowheads="1"/>
          </p:cNvSpPr>
          <p:nvPr/>
        </p:nvSpPr>
        <p:spPr bwMode="auto">
          <a:xfrm>
            <a:off x="1524000" y="2757217"/>
            <a:ext cx="575816" cy="606169"/>
          </a:xfrm>
          <a:prstGeom prst="ellipse">
            <a:avLst/>
          </a:prstGeom>
          <a:solidFill>
            <a:srgbClr val="FFFF00"/>
          </a:solidFill>
          <a:ln w="28575">
            <a:solidFill>
              <a:srgbClr val="A5002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1524000" y="764704"/>
            <a:ext cx="76200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8.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vi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30 cm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50 cm</a:t>
            </a:r>
            <a:r>
              <a:rPr lang="en-US" sz="2800" baseline="30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    </a:t>
            </a:r>
          </a:p>
          <a:p>
            <a:pPr>
              <a:lnSpc>
                <a:spcPct val="200000"/>
              </a:lnSpc>
            </a:pPr>
            <a:r>
              <a:rPr lang="nl-NL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nl-NL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 </a:t>
            </a:r>
            <a:r>
              <a:rPr lang="nl-NL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cm và </a:t>
            </a:r>
            <a:r>
              <a:rPr lang="nl-NL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 cm      </a:t>
            </a:r>
            <a:r>
              <a:rPr lang="nl-NL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nl-NL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B. 6 </a:t>
            </a:r>
            <a:r>
              <a:rPr lang="nl-NL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cm và </a:t>
            </a:r>
            <a:r>
              <a:rPr lang="nl-NL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 </a:t>
            </a:r>
            <a:r>
              <a:rPr lang="nl-NL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cm        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300000"/>
              </a:lnSpc>
            </a:pPr>
            <a:r>
              <a:rPr lang="nl-NL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nl-NL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 </a:t>
            </a:r>
            <a:r>
              <a:rPr lang="nl-NL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cm và </a:t>
            </a:r>
            <a:r>
              <a:rPr lang="nl-NL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 cm               </a:t>
            </a:r>
            <a:r>
              <a:rPr lang="fr-F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fr-FR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fr-FR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fr-FR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fr-FR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905246"/>
      </p:ext>
    </p:extLst>
  </p:cSld>
  <p:clrMapOvr>
    <a:masterClrMapping/>
  </p:clrMapOvr>
  <p:transition advClick="0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5" name="WordArt 9"/>
          <p:cNvSpPr>
            <a:spLocks noChangeArrowheads="1" noChangeShapeType="1" noTextEdit="1"/>
          </p:cNvSpPr>
          <p:nvPr/>
        </p:nvSpPr>
        <p:spPr bwMode="auto">
          <a:xfrm>
            <a:off x="1524000" y="3447256"/>
            <a:ext cx="6400800" cy="22860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 eaLnBrk="1" hangingPunct="1">
              <a:defRPr/>
            </a:pPr>
            <a:r>
              <a:rPr lang="en-US" sz="40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0000"/>
                    </a:gs>
                    <a:gs pos="50000">
                      <a:schemeClr val="tx1"/>
                    </a:gs>
                    <a:gs pos="100000">
                      <a:srgbClr val="FF0000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                       </a:t>
            </a:r>
          </a:p>
        </p:txBody>
      </p:sp>
      <p:sp>
        <p:nvSpPr>
          <p:cNvPr id="6150" name="WordArt 10"/>
          <p:cNvSpPr>
            <a:spLocks noChangeArrowheads="1" noChangeShapeType="1" noTextEdit="1"/>
          </p:cNvSpPr>
          <p:nvPr/>
        </p:nvSpPr>
        <p:spPr bwMode="auto">
          <a:xfrm>
            <a:off x="1524000" y="441077"/>
            <a:ext cx="6288360" cy="2555875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2060"/>
              </a:solidFill>
              <a:latin typeface="Times New Roman"/>
              <a:cs typeface="Times New Roman"/>
            </a:endParaRPr>
          </a:p>
        </p:txBody>
      </p:sp>
      <p:pic>
        <p:nvPicPr>
          <p:cNvPr id="6146" name="Picture 11" descr="2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2008" y="15875"/>
            <a:ext cx="9252520" cy="684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Oval 38"/>
          <p:cNvSpPr>
            <a:spLocks noChangeArrowheads="1"/>
          </p:cNvSpPr>
          <p:nvPr/>
        </p:nvSpPr>
        <p:spPr bwMode="auto">
          <a:xfrm>
            <a:off x="2339752" y="4437112"/>
            <a:ext cx="575816" cy="606169"/>
          </a:xfrm>
          <a:prstGeom prst="ellipse">
            <a:avLst/>
          </a:prstGeom>
          <a:solidFill>
            <a:srgbClr val="FFFF00"/>
          </a:solidFill>
          <a:ln w="28575">
            <a:solidFill>
              <a:srgbClr val="A5002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1524000" y="764704"/>
            <a:ext cx="7620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9.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tăng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tăng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    </a:t>
            </a:r>
          </a:p>
          <a:p>
            <a:pPr>
              <a:lnSpc>
                <a:spcPct val="200000"/>
              </a:lnSpc>
            </a:pPr>
            <a:r>
              <a:rPr lang="nl-NL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A.  3                </a:t>
            </a:r>
            <a:r>
              <a:rPr lang="nl-NL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nl-NL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                    </a:t>
            </a:r>
          </a:p>
          <a:p>
            <a:pPr>
              <a:lnSpc>
                <a:spcPct val="200000"/>
              </a:lnSpc>
            </a:pPr>
            <a:r>
              <a:rPr lang="nl-NL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C</a:t>
            </a:r>
            <a:r>
              <a:rPr lang="nl-NL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nl-NL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                 D</a:t>
            </a:r>
            <a:r>
              <a:rPr lang="nl-NL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Không tính được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7793034"/>
      </p:ext>
    </p:extLst>
  </p:cSld>
  <p:clrMapOvr>
    <a:masterClrMapping/>
  </p:clrMapOvr>
  <p:transition advClick="0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5" name="WordArt 9"/>
          <p:cNvSpPr>
            <a:spLocks noChangeArrowheads="1" noChangeShapeType="1" noTextEdit="1"/>
          </p:cNvSpPr>
          <p:nvPr/>
        </p:nvSpPr>
        <p:spPr bwMode="auto">
          <a:xfrm>
            <a:off x="1524000" y="3447256"/>
            <a:ext cx="6400800" cy="22860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 eaLnBrk="1" hangingPunct="1">
              <a:defRPr/>
            </a:pPr>
            <a:r>
              <a:rPr lang="en-US" sz="40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0000"/>
                    </a:gs>
                    <a:gs pos="50000">
                      <a:schemeClr val="tx1"/>
                    </a:gs>
                    <a:gs pos="100000">
                      <a:srgbClr val="FF0000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                       </a:t>
            </a:r>
          </a:p>
        </p:txBody>
      </p:sp>
      <p:sp>
        <p:nvSpPr>
          <p:cNvPr id="6150" name="WordArt 10"/>
          <p:cNvSpPr>
            <a:spLocks noChangeArrowheads="1" noChangeShapeType="1" noTextEdit="1"/>
          </p:cNvSpPr>
          <p:nvPr/>
        </p:nvSpPr>
        <p:spPr bwMode="auto">
          <a:xfrm>
            <a:off x="1524000" y="441077"/>
            <a:ext cx="6288360" cy="2555875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2060"/>
              </a:solidFill>
              <a:latin typeface="Times New Roman"/>
              <a:cs typeface="Times New Roman"/>
            </a:endParaRPr>
          </a:p>
        </p:txBody>
      </p:sp>
      <p:pic>
        <p:nvPicPr>
          <p:cNvPr id="6146" name="Picture 11" descr="2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2008" y="15875"/>
            <a:ext cx="9252520" cy="684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Oval 38"/>
          <p:cNvSpPr>
            <a:spLocks noChangeArrowheads="1"/>
          </p:cNvSpPr>
          <p:nvPr/>
        </p:nvSpPr>
        <p:spPr bwMode="auto">
          <a:xfrm>
            <a:off x="5148064" y="3573016"/>
            <a:ext cx="575816" cy="606169"/>
          </a:xfrm>
          <a:prstGeom prst="ellipse">
            <a:avLst/>
          </a:prstGeom>
          <a:solidFill>
            <a:srgbClr val="FFFF00"/>
          </a:solidFill>
          <a:ln w="28575">
            <a:solidFill>
              <a:srgbClr val="A5002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1524000" y="764704"/>
            <a:ext cx="7620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10.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khu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vườn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thang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200m, 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400m.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khu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vườn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4 ha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	B. 8 ha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en-US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40 ha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		D.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80 ha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6494541"/>
      </p:ext>
    </p:extLst>
  </p:cSld>
  <p:clrMapOvr>
    <a:masterClrMapping/>
  </p:clrMapOvr>
  <p:transition advClick="0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5" name="WordArt 9"/>
          <p:cNvSpPr>
            <a:spLocks noChangeArrowheads="1" noChangeShapeType="1" noTextEdit="1"/>
          </p:cNvSpPr>
          <p:nvPr/>
        </p:nvSpPr>
        <p:spPr bwMode="auto">
          <a:xfrm>
            <a:off x="1524000" y="3447256"/>
            <a:ext cx="6400800" cy="22860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 eaLnBrk="1" hangingPunct="1">
              <a:defRPr/>
            </a:pPr>
            <a:r>
              <a:rPr lang="en-US" sz="40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0000"/>
                    </a:gs>
                    <a:gs pos="50000">
                      <a:schemeClr val="tx1"/>
                    </a:gs>
                    <a:gs pos="100000">
                      <a:srgbClr val="FF0000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                       </a:t>
            </a:r>
          </a:p>
        </p:txBody>
      </p:sp>
      <p:pic>
        <p:nvPicPr>
          <p:cNvPr id="6146" name="Picture 11" descr="2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2008" y="15875"/>
            <a:ext cx="9252520" cy="684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0" name="WordArt 10"/>
          <p:cNvSpPr>
            <a:spLocks noChangeArrowheads="1" noChangeShapeType="1" noTextEdit="1"/>
          </p:cNvSpPr>
          <p:nvPr/>
        </p:nvSpPr>
        <p:spPr bwMode="auto">
          <a:xfrm>
            <a:off x="1524000" y="441077"/>
            <a:ext cx="6288360" cy="2555875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2060"/>
              </a:solidFill>
              <a:latin typeface="Times New Roman"/>
              <a:cs typeface="Times New Roman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82167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11.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ABCD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AC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BD,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AC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= 12 cm, BD = 20 cm.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AutoShape 2" descr="Toán 8 Chương 2 Bài 5: Diện tích hình thoi - Học hỏi Ne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Toán 8 Chương 2 Bài 5: Diện tích hình thoi - Học hỏi Net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6" descr="Toán 8 Chương 2 Bài 5: Diện tích hình thoi - Học hỏi Net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127" name="Picture 7" descr="C:\Users\Administrator\Desktop\1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1134259"/>
            <a:ext cx="2892926" cy="2078717"/>
          </a:xfrm>
          <a:prstGeom prst="rect">
            <a:avLst/>
          </a:prstGeom>
          <a:noFill/>
          <a:effectLst>
            <a:glow rad="127000">
              <a:schemeClr val="accent1">
                <a:lumMod val="20000"/>
                <a:lumOff val="8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07975" y="1786746"/>
            <a:ext cx="55517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ABCD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72034" y="1181942"/>
            <a:ext cx="10236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u="sng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u="sng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1938598"/>
              </p:ext>
            </p:extLst>
          </p:nvPr>
        </p:nvGraphicFramePr>
        <p:xfrm>
          <a:off x="2111758" y="2535777"/>
          <a:ext cx="2587201" cy="9011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6" name="Equation" r:id="rId5" imgW="1130040" imgH="393480" progId="Equation.DSMT4">
                  <p:embed/>
                </p:oleObj>
              </mc:Choice>
              <mc:Fallback>
                <p:oleObj name="Equation" r:id="rId5" imgW="113004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1758" y="2535777"/>
                        <a:ext cx="2587201" cy="9011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2489622"/>
              </p:ext>
            </p:extLst>
          </p:nvPr>
        </p:nvGraphicFramePr>
        <p:xfrm>
          <a:off x="3821113" y="3789363"/>
          <a:ext cx="1668462" cy="993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7" name="Equation" r:id="rId7" imgW="660240" imgH="393480" progId="Equation.DSMT4">
                  <p:embed/>
                </p:oleObj>
              </mc:Choice>
              <mc:Fallback>
                <p:oleObj name="Equation" r:id="rId7" imgW="66024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821113" y="3789363"/>
                        <a:ext cx="1668462" cy="993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3779912" y="4849996"/>
            <a:ext cx="44644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8131090"/>
              </p:ext>
            </p:extLst>
          </p:nvPr>
        </p:nvGraphicFramePr>
        <p:xfrm>
          <a:off x="4740572" y="4820766"/>
          <a:ext cx="2238375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8" name="Equation" r:id="rId9" imgW="977760" imgH="241200" progId="Equation.DSMT4">
                  <p:embed/>
                </p:oleObj>
              </mc:Choice>
              <mc:Fallback>
                <p:oleObj name="Equation" r:id="rId9" imgW="977760" imgH="2412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0572" y="4820766"/>
                        <a:ext cx="2238375" cy="552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4781686"/>
              </p:ext>
            </p:extLst>
          </p:nvPr>
        </p:nvGraphicFramePr>
        <p:xfrm>
          <a:off x="5790930" y="4005064"/>
          <a:ext cx="1755575" cy="5851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9" name="Equation" r:id="rId11" imgW="609480" imgH="203040" progId="Equation.DSMT4">
                  <p:embed/>
                </p:oleObj>
              </mc:Choice>
              <mc:Fallback>
                <p:oleObj name="Equation" r:id="rId11" imgW="60948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5790930" y="4005064"/>
                        <a:ext cx="1755575" cy="58519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26494541"/>
      </p:ext>
    </p:extLst>
  </p:cSld>
  <p:clrMapOvr>
    <a:masterClrMapping/>
  </p:clrMapOvr>
  <p:transition advClick="0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  <p:bldP spid="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5" name="WordArt 9"/>
          <p:cNvSpPr>
            <a:spLocks noChangeArrowheads="1" noChangeShapeType="1" noTextEdit="1"/>
          </p:cNvSpPr>
          <p:nvPr/>
        </p:nvSpPr>
        <p:spPr bwMode="auto">
          <a:xfrm>
            <a:off x="1524000" y="3447256"/>
            <a:ext cx="6400800" cy="22860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 eaLnBrk="1" hangingPunct="1">
              <a:defRPr/>
            </a:pPr>
            <a:r>
              <a:rPr lang="en-US" sz="40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0000"/>
                    </a:gs>
                    <a:gs pos="50000">
                      <a:schemeClr val="tx1"/>
                    </a:gs>
                    <a:gs pos="100000">
                      <a:srgbClr val="FF0000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                       </a:t>
            </a:r>
          </a:p>
        </p:txBody>
      </p:sp>
      <p:sp>
        <p:nvSpPr>
          <p:cNvPr id="6150" name="WordArt 10"/>
          <p:cNvSpPr>
            <a:spLocks noChangeArrowheads="1" noChangeShapeType="1" noTextEdit="1"/>
          </p:cNvSpPr>
          <p:nvPr/>
        </p:nvSpPr>
        <p:spPr bwMode="auto">
          <a:xfrm>
            <a:off x="1524000" y="441077"/>
            <a:ext cx="6288360" cy="2555875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2060"/>
              </a:solidFill>
              <a:latin typeface="Times New Roman"/>
              <a:cs typeface="Times New Roman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355352"/>
            <a:ext cx="9199105" cy="389286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12.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Cho tam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ABC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AB = 6cm, AC = 8cm.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P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BC,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Q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xứng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P qua AB.</a:t>
            </a:r>
          </a:p>
          <a:p>
            <a:pPr lvl="0"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APBQ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lvl="0"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APBQ?</a:t>
            </a:r>
          </a:p>
          <a:p>
            <a:pPr>
              <a:lnSpc>
                <a:spcPct val="150000"/>
              </a:lnSpc>
            </a:pPr>
            <a:r>
              <a:rPr lang="nl-NL" sz="2800" dirty="0" smtClean="0">
                <a:latin typeface="Times New Roman" pitchFamily="18" charset="0"/>
                <a:cs typeface="Times New Roman" pitchFamily="18" charset="0"/>
              </a:rPr>
              <a:t>c) Chứng </a:t>
            </a:r>
            <a:r>
              <a:rPr lang="nl-NL" sz="2800" dirty="0">
                <a:latin typeface="Times New Roman" pitchFamily="18" charset="0"/>
                <a:cs typeface="Times New Roman" pitchFamily="18" charset="0"/>
              </a:rPr>
              <a:t>minh S</a:t>
            </a:r>
            <a:r>
              <a:rPr lang="nl-NL" sz="2800" baseline="-25000" dirty="0">
                <a:latin typeface="Times New Roman" pitchFamily="18" charset="0"/>
                <a:cs typeface="Times New Roman" pitchFamily="18" charset="0"/>
              </a:rPr>
              <a:t>ACPQ </a:t>
            </a:r>
            <a:r>
              <a:rPr lang="nl-NL" sz="2800" dirty="0">
                <a:latin typeface="Times New Roman" pitchFamily="18" charset="0"/>
                <a:cs typeface="Times New Roman" pitchFamily="18" charset="0"/>
              </a:rPr>
              <a:t>= S</a:t>
            </a:r>
            <a:r>
              <a:rPr lang="nl-NL" sz="2800" baseline="-25000" dirty="0">
                <a:latin typeface="Times New Roman" pitchFamily="18" charset="0"/>
                <a:cs typeface="Times New Roman" pitchFamily="18" charset="0"/>
              </a:rPr>
              <a:t>ABC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2" descr="C:\Users\Administrator\Desktop\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2780928"/>
            <a:ext cx="2301523" cy="3345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8579039"/>
      </p:ext>
    </p:extLst>
  </p:cSld>
  <p:clrMapOvr>
    <a:masterClrMapping/>
  </p:clrMapOvr>
  <p:transition advClick="0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5" name="WordArt 9"/>
          <p:cNvSpPr>
            <a:spLocks noChangeArrowheads="1" noChangeShapeType="1" noTextEdit="1"/>
          </p:cNvSpPr>
          <p:nvPr/>
        </p:nvSpPr>
        <p:spPr bwMode="auto">
          <a:xfrm>
            <a:off x="1524000" y="3447256"/>
            <a:ext cx="6400800" cy="22860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 eaLnBrk="1" hangingPunct="1">
              <a:defRPr/>
            </a:pPr>
            <a:r>
              <a:rPr lang="en-US" sz="40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0000"/>
                    </a:gs>
                    <a:gs pos="50000">
                      <a:schemeClr val="tx1"/>
                    </a:gs>
                    <a:gs pos="100000">
                      <a:srgbClr val="FF0000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                       </a:t>
            </a:r>
          </a:p>
        </p:txBody>
      </p:sp>
      <p:sp>
        <p:nvSpPr>
          <p:cNvPr id="2" name="Rectangle 1"/>
          <p:cNvSpPr/>
          <p:nvPr/>
        </p:nvSpPr>
        <p:spPr>
          <a:xfrm>
            <a:off x="1" y="71745"/>
            <a:ext cx="152399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12.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82245" y="810409"/>
            <a:ext cx="619268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O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giao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PQ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AB.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Q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xứng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P qua AB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OP = OQ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+ PQ ⊥ AB ⇒ PO ⊥ AB</a:t>
            </a:r>
          </a:p>
          <a:p>
            <a:pPr>
              <a:lnSpc>
                <a:spcPct val="150000"/>
              </a:lnSpc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AC ⊥ AB   ⇒ PO // AC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PO // AC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P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BC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AB ⇒ OA = OC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OA = OB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OP = OQ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⇒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APBQ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PQ ⊥ AB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⇒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APBQ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thoi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2" descr="C:\Users\Administrator\Desktop\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4933" y="393561"/>
            <a:ext cx="2301523" cy="3345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4473115"/>
      </p:ext>
    </p:extLst>
  </p:cSld>
  <p:clrMapOvr>
    <a:masterClrMapping/>
  </p:clrMapOvr>
  <p:transition advClick="0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" y="71745"/>
            <a:ext cx="152399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12.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82245" y="810409"/>
            <a:ext cx="6192688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b)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 Vì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PQ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//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AC 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và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AQ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//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PC 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AQ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//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PB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∈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BC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)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⇒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AQ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là hình bình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⇒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PQ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AC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5cm</a:t>
            </a:r>
            <a:endParaRPr lang="vi-VN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Diện tích hình thoi APBQ là:</a:t>
            </a:r>
          </a:p>
          <a:p>
            <a:pPr>
              <a:lnSpc>
                <a:spcPct val="150000"/>
              </a:lnSpc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2" descr="C:\Users\Administrator\Desktop\2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4933" y="393561"/>
            <a:ext cx="2301523" cy="3345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4080193"/>
              </p:ext>
            </p:extLst>
          </p:nvPr>
        </p:nvGraphicFramePr>
        <p:xfrm>
          <a:off x="392113" y="3965575"/>
          <a:ext cx="4830762" cy="855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6" name="Equation" r:id="rId4" imgW="2222280" imgH="393480" progId="Equation.DSMT4">
                  <p:embed/>
                </p:oleObj>
              </mc:Choice>
              <mc:Fallback>
                <p:oleObj name="Equation" r:id="rId4" imgW="22222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92113" y="3965575"/>
                        <a:ext cx="4830762" cy="8556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0641245"/>
              </p:ext>
            </p:extLst>
          </p:nvPr>
        </p:nvGraphicFramePr>
        <p:xfrm>
          <a:off x="1016000" y="4941888"/>
          <a:ext cx="2166938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7" name="Equation" r:id="rId6" imgW="952200" imgH="253800" progId="Equation.DSMT4">
                  <p:embed/>
                </p:oleObj>
              </mc:Choice>
              <mc:Fallback>
                <p:oleObj name="Equation" r:id="rId6" imgW="95220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016000" y="4941888"/>
                        <a:ext cx="2166938" cy="577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58428363"/>
      </p:ext>
    </p:extLst>
  </p:cSld>
  <p:clrMapOvr>
    <a:masterClrMapping/>
  </p:clrMapOvr>
  <p:transition advClick="0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5" name="WordArt 9"/>
          <p:cNvSpPr>
            <a:spLocks noChangeArrowheads="1" noChangeShapeType="1" noTextEdit="1"/>
          </p:cNvSpPr>
          <p:nvPr/>
        </p:nvSpPr>
        <p:spPr bwMode="auto">
          <a:xfrm>
            <a:off x="1524000" y="3447256"/>
            <a:ext cx="6400800" cy="22860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 eaLnBrk="1" hangingPunct="1">
              <a:defRPr/>
            </a:pPr>
            <a:r>
              <a:rPr lang="en-US" sz="40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0000"/>
                    </a:gs>
                    <a:gs pos="50000">
                      <a:schemeClr val="tx1"/>
                    </a:gs>
                    <a:gs pos="100000">
                      <a:srgbClr val="FF0000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                       </a:t>
            </a:r>
          </a:p>
        </p:txBody>
      </p:sp>
      <p:sp>
        <p:nvSpPr>
          <p:cNvPr id="2" name="Rectangle 1"/>
          <p:cNvSpPr/>
          <p:nvPr/>
        </p:nvSpPr>
        <p:spPr>
          <a:xfrm>
            <a:off x="1" y="71745"/>
            <a:ext cx="152399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12.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82245" y="810409"/>
            <a:ext cx="619268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Ta có :</a:t>
            </a:r>
          </a:p>
          <a:p>
            <a:pPr>
              <a:lnSpc>
                <a:spcPct val="20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     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ACPQ là hình bình hành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Vì PQ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AC 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và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AO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AB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AB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200000"/>
              </a:lnSpc>
            </a:pP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nên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⇒                            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đpcm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2" descr="C:\Users\Administrator\Desktop\2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4933" y="393561"/>
            <a:ext cx="2301523" cy="3345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7241931"/>
              </p:ext>
            </p:extLst>
          </p:nvPr>
        </p:nvGraphicFramePr>
        <p:xfrm>
          <a:off x="395536" y="1837845"/>
          <a:ext cx="18542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6" name="Equation" r:id="rId4" imgW="977760" imgH="241200" progId="Equation.DSMT4">
                  <p:embed/>
                </p:oleObj>
              </mc:Choice>
              <mc:Fallback>
                <p:oleObj name="Equation" r:id="rId4" imgW="97776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95536" y="1837845"/>
                        <a:ext cx="1854200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7005970"/>
              </p:ext>
            </p:extLst>
          </p:nvPr>
        </p:nvGraphicFramePr>
        <p:xfrm>
          <a:off x="323528" y="2420888"/>
          <a:ext cx="2088232" cy="7894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7" name="Equation" r:id="rId6" imgW="1041120" imgH="393480" progId="Equation.DSMT4">
                  <p:embed/>
                </p:oleObj>
              </mc:Choice>
              <mc:Fallback>
                <p:oleObj name="Equation" r:id="rId6" imgW="104112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23528" y="2420888"/>
                        <a:ext cx="2088232" cy="78945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6603830"/>
              </p:ext>
            </p:extLst>
          </p:nvPr>
        </p:nvGraphicFramePr>
        <p:xfrm>
          <a:off x="4067944" y="3072566"/>
          <a:ext cx="300856" cy="7772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8" name="Equation" r:id="rId8" imgW="152280" imgH="393480" progId="Equation.DSMT4">
                  <p:embed/>
                </p:oleObj>
              </mc:Choice>
              <mc:Fallback>
                <p:oleObj name="Equation" r:id="rId8" imgW="1522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067944" y="3072566"/>
                        <a:ext cx="300856" cy="77721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8920935"/>
              </p:ext>
            </p:extLst>
          </p:nvPr>
        </p:nvGraphicFramePr>
        <p:xfrm>
          <a:off x="1115616" y="3884472"/>
          <a:ext cx="3096344" cy="7057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9" name="Equation" r:id="rId10" imgW="1726920" imgH="393480" progId="Equation.DSMT4">
                  <p:embed/>
                </p:oleObj>
              </mc:Choice>
              <mc:Fallback>
                <p:oleObj name="Equation" r:id="rId10" imgW="172692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115616" y="3884472"/>
                        <a:ext cx="3096344" cy="70578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4388620"/>
              </p:ext>
            </p:extLst>
          </p:nvPr>
        </p:nvGraphicFramePr>
        <p:xfrm>
          <a:off x="899592" y="4630708"/>
          <a:ext cx="1800200" cy="5902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0" name="Equation" r:id="rId12" imgW="774360" imgH="253800" progId="Equation.DSMT4">
                  <p:embed/>
                </p:oleObj>
              </mc:Choice>
              <mc:Fallback>
                <p:oleObj name="Equation" r:id="rId12" imgW="77436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899592" y="4630708"/>
                        <a:ext cx="1800200" cy="59023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2308003"/>
              </p:ext>
            </p:extLst>
          </p:nvPr>
        </p:nvGraphicFramePr>
        <p:xfrm>
          <a:off x="1115616" y="5437981"/>
          <a:ext cx="1800225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1" name="Equation" r:id="rId14" imgW="1800360" imgH="590400" progId="Equation.DSMT4">
                  <p:embed/>
                </p:oleObj>
              </mc:Choice>
              <mc:Fallback>
                <p:oleObj name="Equation" r:id="rId14" imgW="1800360" imgH="590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115616" y="5437981"/>
                        <a:ext cx="1800225" cy="590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58428363"/>
      </p:ext>
    </p:extLst>
  </p:cSld>
  <p:clrMapOvr>
    <a:masterClrMapping/>
  </p:clrMapOvr>
  <p:transition advClick="0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5" name="WordArt 9"/>
          <p:cNvSpPr>
            <a:spLocks noChangeArrowheads="1" noChangeShapeType="1" noTextEdit="1"/>
          </p:cNvSpPr>
          <p:nvPr/>
        </p:nvSpPr>
        <p:spPr bwMode="auto">
          <a:xfrm>
            <a:off x="1524000" y="3447256"/>
            <a:ext cx="6400800" cy="22860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 eaLnBrk="1" hangingPunct="1">
              <a:defRPr/>
            </a:pPr>
            <a:r>
              <a:rPr lang="en-US" sz="40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0000"/>
                    </a:gs>
                    <a:gs pos="50000">
                      <a:schemeClr val="tx1"/>
                    </a:gs>
                    <a:gs pos="100000">
                      <a:srgbClr val="FF0000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                       </a:t>
            </a:r>
          </a:p>
        </p:txBody>
      </p:sp>
      <p:pic>
        <p:nvPicPr>
          <p:cNvPr id="6146" name="Picture 11" descr="2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2008" y="15875"/>
            <a:ext cx="9252520" cy="684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0" name="WordArt 10"/>
          <p:cNvSpPr>
            <a:spLocks noChangeArrowheads="1" noChangeShapeType="1" noTextEdit="1"/>
          </p:cNvSpPr>
          <p:nvPr/>
        </p:nvSpPr>
        <p:spPr bwMode="auto">
          <a:xfrm>
            <a:off x="1524000" y="441077"/>
            <a:ext cx="6288360" cy="2555875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2060"/>
              </a:solidFill>
              <a:latin typeface="Times New Roman"/>
              <a:cs typeface="Times New Roman"/>
            </a:endParaRPr>
          </a:p>
        </p:txBody>
      </p:sp>
      <p:sp>
        <p:nvSpPr>
          <p:cNvPr id="4" name="AutoShape 2" descr="Toán 8 Chương 2 Bài 5: Diện tích hình thoi - Học hỏi Ne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Toán 8 Chương 2 Bài 5: Diện tích hình thoi - Học hỏi Net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6" descr="Toán 8 Chương 2 Bài 5: Diện tích hình thoi - Học hỏi Net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790590" y="436115"/>
            <a:ext cx="6984776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HƯỚNG DẪN VỀ NHÀ</a:t>
            </a:r>
          </a:p>
          <a:p>
            <a:pPr>
              <a:lnSpc>
                <a:spcPct val="150000"/>
              </a:lnSpc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II.</a:t>
            </a:r>
          </a:p>
          <a:p>
            <a:pPr>
              <a:lnSpc>
                <a:spcPct val="150000"/>
              </a:lnSpc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41; 45; 46 – SGK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133</a:t>
            </a:r>
          </a:p>
          <a:p>
            <a:pPr>
              <a:lnSpc>
                <a:spcPct val="150000"/>
              </a:lnSpc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Ta –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lét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( SGK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kỳ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II )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endParaRPr lang="en-US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104467"/>
      </p:ext>
    </p:extLst>
  </p:cSld>
  <p:clrMapOvr>
    <a:masterClrMapping/>
  </p:clrMapOvr>
  <p:transition advClick="0">
    <p:wheel spokes="8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image00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7888" y="1905000"/>
            <a:ext cx="2173287" cy="28921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1" name="Picture 3" descr="image00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88359">
            <a:off x="3448050" y="1609725"/>
            <a:ext cx="1181100" cy="836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2" name="Picture 4" descr="image00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2046964">
            <a:off x="2695575" y="1260475"/>
            <a:ext cx="1047750" cy="78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3" name="Picture 5" descr="image00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8925" y="1905000"/>
            <a:ext cx="1817688" cy="819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4" name="Picture 6" descr="image00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2884849">
            <a:off x="2058988" y="2190750"/>
            <a:ext cx="1143000" cy="620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5" name="Picture 7" descr="image007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0538" y="1584325"/>
            <a:ext cx="2205037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6" name="Picture 8" descr="image008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62167">
            <a:off x="4772025" y="1063625"/>
            <a:ext cx="1703388" cy="993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7" name="Picture 9" descr="image009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9500" y="838200"/>
            <a:ext cx="1965325" cy="1130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8" name="Picture 10" descr="image010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0450" y="1463675"/>
            <a:ext cx="1736725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9" name="Picture 11" descr="image011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6638" y="1600200"/>
            <a:ext cx="1827212" cy="1136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202" name="Picture 34" descr="image001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3663" y="3861048"/>
            <a:ext cx="1179512" cy="78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7217" name="Object 49"/>
          <p:cNvGraphicFramePr>
            <a:graphicFrameLocks noChangeAspect="1"/>
          </p:cNvGraphicFramePr>
          <p:nvPr/>
        </p:nvGraphicFramePr>
        <p:xfrm>
          <a:off x="4381500" y="1214438"/>
          <a:ext cx="469900" cy="242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1" name="Equation" r:id="rId14" imgW="342720" imgH="177480" progId="Equation.DSMT4">
                  <p:embed/>
                </p:oleObj>
              </mc:Choice>
              <mc:Fallback>
                <p:oleObj name="Equation" r:id="rId14" imgW="34272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1500" y="1214438"/>
                        <a:ext cx="469900" cy="242887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accent2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18" name="Object 50"/>
          <p:cNvGraphicFramePr>
            <a:graphicFrameLocks noChangeAspect="1"/>
          </p:cNvGraphicFramePr>
          <p:nvPr/>
        </p:nvGraphicFramePr>
        <p:xfrm>
          <a:off x="7972425" y="838200"/>
          <a:ext cx="533400" cy="257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2" name="Equation" r:id="rId16" imgW="342720" imgH="164880" progId="Equation.DSMT4">
                  <p:embed/>
                </p:oleObj>
              </mc:Choice>
              <mc:Fallback>
                <p:oleObj name="Equation" r:id="rId16" imgW="34272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72425" y="838200"/>
                        <a:ext cx="533400" cy="25717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accent2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19" name="Object 51"/>
          <p:cNvGraphicFramePr>
            <a:graphicFrameLocks noChangeAspect="1"/>
          </p:cNvGraphicFramePr>
          <p:nvPr/>
        </p:nvGraphicFramePr>
        <p:xfrm>
          <a:off x="7737475" y="1524000"/>
          <a:ext cx="1206500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3" name="Equation" r:id="rId18" imgW="825480" imgH="279360" progId="Equation.DSMT4">
                  <p:embed/>
                </p:oleObj>
              </mc:Choice>
              <mc:Fallback>
                <p:oleObj name="Equation" r:id="rId18" imgW="82548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37475" y="1524000"/>
                        <a:ext cx="1206500" cy="40957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accent2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20" name="Object 52"/>
          <p:cNvGraphicFramePr>
            <a:graphicFrameLocks noChangeAspect="1"/>
          </p:cNvGraphicFramePr>
          <p:nvPr/>
        </p:nvGraphicFramePr>
        <p:xfrm>
          <a:off x="7839075" y="2400300"/>
          <a:ext cx="1168400" cy="617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4" name="Equation" r:id="rId20" imgW="863280" imgH="457200" progId="Equation.DSMT4">
                  <p:embed/>
                </p:oleObj>
              </mc:Choice>
              <mc:Fallback>
                <p:oleObj name="Equation" r:id="rId20" imgW="86328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39075" y="2400300"/>
                        <a:ext cx="1168400" cy="617538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accent2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21" name="Object 5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3730521"/>
              </p:ext>
            </p:extLst>
          </p:nvPr>
        </p:nvGraphicFramePr>
        <p:xfrm>
          <a:off x="168275" y="1143000"/>
          <a:ext cx="2635250" cy="987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5" name="Equation" r:id="rId22" imgW="2145960" imgH="888840" progId="Equation.DSMT4">
                  <p:embed/>
                </p:oleObj>
              </mc:Choice>
              <mc:Fallback>
                <p:oleObj name="Equation" r:id="rId22" imgW="2145960" imgH="8888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275" y="1143000"/>
                        <a:ext cx="2635250" cy="98742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bg2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22" name="Object 54"/>
          <p:cNvGraphicFramePr>
            <a:graphicFrameLocks noChangeAspect="1"/>
          </p:cNvGraphicFramePr>
          <p:nvPr/>
        </p:nvGraphicFramePr>
        <p:xfrm>
          <a:off x="152400" y="2286000"/>
          <a:ext cx="2057400" cy="76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6" name="Equation" r:id="rId24" imgW="1663560" imgH="672840" progId="Equation.DSMT4">
                  <p:embed/>
                </p:oleObj>
              </mc:Choice>
              <mc:Fallback>
                <p:oleObj name="Equation" r:id="rId24" imgW="1663560" imgH="6728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2286000"/>
                        <a:ext cx="2057400" cy="76517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bg2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23" name="Text Box 55"/>
          <p:cNvSpPr txBox="1">
            <a:spLocks noChangeArrowheads="1"/>
          </p:cNvSpPr>
          <p:nvPr/>
        </p:nvSpPr>
        <p:spPr bwMode="auto">
          <a:xfrm>
            <a:off x="2946400" y="76200"/>
            <a:ext cx="4597400" cy="40011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35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ÔN TẬP 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CHƯƠNG II</a:t>
            </a:r>
            <a:endParaRPr lang="en-US" sz="2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224" name="Text Box 56"/>
          <p:cNvSpPr txBox="1">
            <a:spLocks noChangeArrowheads="1"/>
          </p:cNvSpPr>
          <p:nvPr/>
        </p:nvSpPr>
        <p:spPr bwMode="auto">
          <a:xfrm>
            <a:off x="50800" y="543114"/>
            <a:ext cx="2895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 smtClean="0">
                <a:solidFill>
                  <a:srgbClr val="0000CC"/>
                </a:solidFill>
                <a:latin typeface="Times New Roman" pitchFamily="18" charset="0"/>
              </a:rPr>
              <a:t>I</a:t>
            </a:r>
            <a:r>
              <a:rPr lang="en-US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b="1" dirty="0" smtClean="0">
                <a:solidFill>
                  <a:srgbClr val="0000CC"/>
                </a:solidFill>
                <a:latin typeface="Times New Roman" pitchFamily="18" charset="0"/>
              </a:rPr>
              <a:t>– LÝ THUYẾT:</a:t>
            </a:r>
            <a:endParaRPr lang="en-US" b="1" dirty="0">
              <a:solidFill>
                <a:srgbClr val="0000CC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1154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7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7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7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7" dur="500"/>
                                        <p:tgtEl>
                                          <p:spTgt spid="7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7" dur="500"/>
                                        <p:tgtEl>
                                          <p:spTgt spid="7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7" dur="500"/>
                                        <p:tgtEl>
                                          <p:spTgt spid="7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87" dur="500"/>
                                        <p:tgtEl>
                                          <p:spTgt spid="7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530" name="Object 2"/>
          <p:cNvGraphicFramePr>
            <a:graphicFrameLocks noGrp="1" noChangeAspect="1"/>
          </p:cNvGraphicFramePr>
          <p:nvPr>
            <p:ph sz="half" idx="1"/>
          </p:nvPr>
        </p:nvGraphicFramePr>
        <p:xfrm>
          <a:off x="2419350" y="3087690"/>
          <a:ext cx="115888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4" name="Equation" r:id="rId3" imgW="114151" imgH="215619" progId="Equation.3">
                  <p:embed/>
                </p:oleObj>
              </mc:Choice>
              <mc:Fallback>
                <p:oleObj name="Equation" r:id="rId3" imgW="114151" imgH="215619" progId="Equation.3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9350" y="3087690"/>
                        <a:ext cx="115888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6" name="Group 2"/>
          <p:cNvGraphicFramePr>
            <a:graphicFrameLocks noGrp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3424522941"/>
              </p:ext>
            </p:extLst>
          </p:nvPr>
        </p:nvGraphicFramePr>
        <p:xfrm>
          <a:off x="285750" y="933450"/>
          <a:ext cx="8458200" cy="4876800"/>
        </p:xfrm>
        <a:graphic>
          <a:graphicData uri="http://schemas.openxmlformats.org/drawingml/2006/table">
            <a:tbl>
              <a:tblPr/>
              <a:tblGrid>
                <a:gridCol w="2819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19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19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399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</a:t>
                      </a:r>
                      <a:r>
                        <a:rPr kumimoji="0" lang="vi-VN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ình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ch</a:t>
                      </a:r>
                      <a:r>
                        <a:rPr kumimoji="0" lang="vi-VN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ữ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nh</a:t>
                      </a:r>
                      <a:r>
                        <a:rPr kumimoji="0" lang="vi-VN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ật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</a:t>
                      </a:r>
                      <a:r>
                        <a:rPr kumimoji="0" lang="vi-VN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ình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vu</a:t>
                      </a:r>
                      <a:r>
                        <a:rPr kumimoji="0" lang="vi-VN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ô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ng</a:t>
                      </a:r>
                      <a:endParaRPr kumimoji="0" lang="vi-VN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Tam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gi</a:t>
                      </a:r>
                      <a:r>
                        <a:rPr kumimoji="0" lang="vi-VN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ác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36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</a:t>
                      </a:r>
                      <a:r>
                        <a:rPr kumimoji="0" lang="vi-VN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ình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thang</a:t>
                      </a:r>
                      <a:endParaRPr kumimoji="0" lang="vi-VN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</a:t>
                      </a:r>
                      <a:r>
                        <a:rPr kumimoji="0" lang="vi-VN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ình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b</a:t>
                      </a:r>
                      <a:r>
                        <a:rPr kumimoji="0" lang="vi-VN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ình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h</a:t>
                      </a:r>
                      <a:r>
                        <a:rPr kumimoji="0" lang="vi-VN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ành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155" name="Object 11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4140136043"/>
              </p:ext>
            </p:extLst>
          </p:nvPr>
        </p:nvGraphicFramePr>
        <p:xfrm>
          <a:off x="6019800" y="5124451"/>
          <a:ext cx="971550" cy="5476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5" name="Equation" r:id="rId5" imgW="698400" imgH="393480" progId="Equation.DSMT4">
                  <p:embed/>
                </p:oleObj>
              </mc:Choice>
              <mc:Fallback>
                <p:oleObj name="Equation" r:id="rId5" imgW="698400" imgH="393480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5124451"/>
                        <a:ext cx="971550" cy="54760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2546" name="Picture 1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3676650"/>
            <a:ext cx="24384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47" name="Text Box 18"/>
          <p:cNvSpPr txBox="1">
            <a:spLocks noChangeArrowheads="1"/>
          </p:cNvSpPr>
          <p:nvPr/>
        </p:nvSpPr>
        <p:spPr bwMode="auto">
          <a:xfrm>
            <a:off x="2438400" y="2990852"/>
            <a:ext cx="990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>
              <a:latin typeface="Arial" charset="0"/>
            </a:endParaRPr>
          </a:p>
        </p:txBody>
      </p:sp>
      <p:graphicFrame>
        <p:nvGraphicFramePr>
          <p:cNvPr id="22548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4021642"/>
              </p:ext>
            </p:extLst>
          </p:nvPr>
        </p:nvGraphicFramePr>
        <p:xfrm>
          <a:off x="6684964" y="2667000"/>
          <a:ext cx="1271587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6" name="Equation" r:id="rId8" imgW="596880" imgH="393480" progId="Equation.DSMT4">
                  <p:embed/>
                </p:oleObj>
              </mc:Choice>
              <mc:Fallback>
                <p:oleObj name="Equation" r:id="rId8" imgW="5968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4964" y="2667000"/>
                        <a:ext cx="1271587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49" name="Rectangle 20"/>
          <p:cNvSpPr>
            <a:spLocks noChangeArrowheads="1"/>
          </p:cNvSpPr>
          <p:nvPr/>
        </p:nvSpPr>
        <p:spPr bwMode="auto">
          <a:xfrm>
            <a:off x="1009650" y="1447800"/>
            <a:ext cx="1524000" cy="9334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22550" name="Text Box 21"/>
          <p:cNvSpPr txBox="1">
            <a:spLocks noChangeArrowheads="1"/>
          </p:cNvSpPr>
          <p:nvPr/>
        </p:nvSpPr>
        <p:spPr bwMode="auto">
          <a:xfrm>
            <a:off x="762000" y="177165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/>
              <a:t>b</a:t>
            </a:r>
            <a:endParaRPr lang="vi-VN" b="1"/>
          </a:p>
        </p:txBody>
      </p:sp>
      <p:sp>
        <p:nvSpPr>
          <p:cNvPr id="22551" name="Text Box 22"/>
          <p:cNvSpPr txBox="1">
            <a:spLocks noChangeArrowheads="1"/>
          </p:cNvSpPr>
          <p:nvPr/>
        </p:nvSpPr>
        <p:spPr bwMode="auto">
          <a:xfrm>
            <a:off x="1676400" y="2305052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/>
              <a:t>a</a:t>
            </a:r>
            <a:endParaRPr lang="vi-VN" b="1"/>
          </a:p>
        </p:txBody>
      </p:sp>
      <p:sp>
        <p:nvSpPr>
          <p:cNvPr id="22552" name="Rectangle 23"/>
          <p:cNvSpPr>
            <a:spLocks noChangeArrowheads="1"/>
          </p:cNvSpPr>
          <p:nvPr/>
        </p:nvSpPr>
        <p:spPr bwMode="auto">
          <a:xfrm>
            <a:off x="3962400" y="1466850"/>
            <a:ext cx="897632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22553" name="Text Box 24"/>
          <p:cNvSpPr txBox="1">
            <a:spLocks noChangeArrowheads="1"/>
          </p:cNvSpPr>
          <p:nvPr/>
        </p:nvSpPr>
        <p:spPr bwMode="auto">
          <a:xfrm>
            <a:off x="3619500" y="177165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/>
              <a:t>a</a:t>
            </a:r>
            <a:endParaRPr lang="vi-VN" b="1"/>
          </a:p>
        </p:txBody>
      </p:sp>
      <p:pic>
        <p:nvPicPr>
          <p:cNvPr id="22554" name="Picture 25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714750"/>
            <a:ext cx="2438400" cy="156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255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7606756"/>
              </p:ext>
            </p:extLst>
          </p:nvPr>
        </p:nvGraphicFramePr>
        <p:xfrm>
          <a:off x="304801" y="5181600"/>
          <a:ext cx="1400175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7" name="Equation" r:id="rId11" imgW="914400" imgH="393480" progId="Equation.DSMT4">
                  <p:embed/>
                </p:oleObj>
              </mc:Choice>
              <mc:Fallback>
                <p:oleObj name="Equation" r:id="rId11" imgW="9144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1" y="5181600"/>
                        <a:ext cx="1400175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2556" name="Picture 27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3829050"/>
            <a:ext cx="21717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57" name="Text Box 28"/>
          <p:cNvSpPr txBox="1">
            <a:spLocks noChangeArrowheads="1"/>
          </p:cNvSpPr>
          <p:nvPr/>
        </p:nvSpPr>
        <p:spPr bwMode="auto">
          <a:xfrm>
            <a:off x="6521450" y="4572002"/>
            <a:ext cx="3429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a</a:t>
            </a:r>
            <a:endParaRPr lang="vi-VN"/>
          </a:p>
        </p:txBody>
      </p:sp>
      <p:sp>
        <p:nvSpPr>
          <p:cNvPr id="22558" name="Text Box 29"/>
          <p:cNvSpPr txBox="1">
            <a:spLocks noChangeArrowheads="1"/>
          </p:cNvSpPr>
          <p:nvPr/>
        </p:nvSpPr>
        <p:spPr bwMode="auto">
          <a:xfrm>
            <a:off x="6610350" y="3333750"/>
            <a:ext cx="20002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/>
              <a:t>H</a:t>
            </a:r>
            <a:r>
              <a:rPr lang="vi-VN" sz="2400" b="1"/>
              <a:t>ình</a:t>
            </a:r>
            <a:r>
              <a:rPr lang="en-US" sz="2400" b="1"/>
              <a:t> thoi</a:t>
            </a:r>
            <a:endParaRPr lang="vi-VN" sz="2400" b="1"/>
          </a:p>
        </p:txBody>
      </p:sp>
      <p:graphicFrame>
        <p:nvGraphicFramePr>
          <p:cNvPr id="2255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7098458"/>
              </p:ext>
            </p:extLst>
          </p:nvPr>
        </p:nvGraphicFramePr>
        <p:xfrm>
          <a:off x="3897313" y="5235577"/>
          <a:ext cx="1028700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8" name="Equation" r:id="rId14" imgW="482400" imgH="177480" progId="Equation.DSMT4">
                  <p:embed/>
                </p:oleObj>
              </mc:Choice>
              <mc:Fallback>
                <p:oleObj name="Equation" r:id="rId14" imgW="48240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7313" y="5235577"/>
                        <a:ext cx="1028700" cy="30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6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6229286"/>
              </p:ext>
            </p:extLst>
          </p:nvPr>
        </p:nvGraphicFramePr>
        <p:xfrm>
          <a:off x="1300163" y="2854327"/>
          <a:ext cx="1001712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9" name="Equation" r:id="rId16" imgW="469800" imgH="177480" progId="Equation.DSMT4">
                  <p:embed/>
                </p:oleObj>
              </mc:Choice>
              <mc:Fallback>
                <p:oleObj name="Equation" r:id="rId16" imgW="46980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0163" y="2854327"/>
                        <a:ext cx="1001712" cy="30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6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9543668"/>
              </p:ext>
            </p:extLst>
          </p:nvPr>
        </p:nvGraphicFramePr>
        <p:xfrm>
          <a:off x="3429000" y="2774950"/>
          <a:ext cx="893763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0" name="Equation" r:id="rId18" imgW="419040" imgH="203040" progId="Equation.DSMT4">
                  <p:embed/>
                </p:oleObj>
              </mc:Choice>
              <mc:Fallback>
                <p:oleObj name="Equation" r:id="rId18" imgW="41904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2774950"/>
                        <a:ext cx="893763" cy="354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2525549"/>
              </p:ext>
            </p:extLst>
          </p:nvPr>
        </p:nvGraphicFramePr>
        <p:xfrm>
          <a:off x="7518400" y="5244722"/>
          <a:ext cx="939800" cy="282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1" name="Equation" r:id="rId20" imgW="482400" imgH="177480" progId="Equation.DSMT4">
                  <p:embed/>
                </p:oleObj>
              </mc:Choice>
              <mc:Fallback>
                <p:oleObj name="Equation" r:id="rId20" imgW="48240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18400" y="5244722"/>
                        <a:ext cx="939800" cy="282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2563" name="Picture 34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0300" y="1333500"/>
            <a:ext cx="2343150" cy="139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64" name="Line 35"/>
          <p:cNvSpPr>
            <a:spLocks noChangeShapeType="1"/>
          </p:cNvSpPr>
          <p:nvPr/>
        </p:nvSpPr>
        <p:spPr bwMode="auto">
          <a:xfrm>
            <a:off x="6184900" y="4400550"/>
            <a:ext cx="2095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65" name="Line 36"/>
          <p:cNvSpPr>
            <a:spLocks noChangeShapeType="1"/>
          </p:cNvSpPr>
          <p:nvPr/>
        </p:nvSpPr>
        <p:spPr bwMode="auto">
          <a:xfrm>
            <a:off x="7239000" y="3829050"/>
            <a:ext cx="0" cy="116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66" name="Line 37"/>
          <p:cNvSpPr>
            <a:spLocks noChangeShapeType="1"/>
          </p:cNvSpPr>
          <p:nvPr/>
        </p:nvSpPr>
        <p:spPr bwMode="auto">
          <a:xfrm>
            <a:off x="7239000" y="4318000"/>
            <a:ext cx="952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67" name="Line 38"/>
          <p:cNvSpPr>
            <a:spLocks noChangeShapeType="1"/>
          </p:cNvSpPr>
          <p:nvPr/>
        </p:nvSpPr>
        <p:spPr bwMode="auto">
          <a:xfrm>
            <a:off x="7340600" y="4318000"/>
            <a:ext cx="0" cy="88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22568" name="Object 9"/>
          <p:cNvGraphicFramePr>
            <a:graphicFrameLocks noChangeAspect="1"/>
          </p:cNvGraphicFramePr>
          <p:nvPr/>
        </p:nvGraphicFramePr>
        <p:xfrm>
          <a:off x="7315201" y="4495800"/>
          <a:ext cx="176213" cy="230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2" name="Equation" r:id="rId23" imgW="164885" imgH="215619" progId="Equation.DSMT4">
                  <p:embed/>
                </p:oleObj>
              </mc:Choice>
              <mc:Fallback>
                <p:oleObj name="Equation" r:id="rId23" imgW="164885" imgH="21561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5201" y="4495800"/>
                        <a:ext cx="176213" cy="230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69" name="Object 10"/>
          <p:cNvGraphicFramePr>
            <a:graphicFrameLocks noChangeAspect="1"/>
          </p:cNvGraphicFramePr>
          <p:nvPr/>
        </p:nvGraphicFramePr>
        <p:xfrm>
          <a:off x="7315200" y="3962400"/>
          <a:ext cx="184150" cy="223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3" name="Equation" r:id="rId25" imgW="177569" imgH="215619" progId="Equation.3">
                  <p:embed/>
                </p:oleObj>
              </mc:Choice>
              <mc:Fallback>
                <p:oleObj name="Equation" r:id="rId25" imgW="177569" imgH="21561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5200" y="3962400"/>
                        <a:ext cx="184150" cy="223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907" name="Line 43"/>
          <p:cNvSpPr>
            <a:spLocks noChangeShapeType="1"/>
          </p:cNvSpPr>
          <p:nvPr/>
        </p:nvSpPr>
        <p:spPr bwMode="auto">
          <a:xfrm>
            <a:off x="3971926" y="1476375"/>
            <a:ext cx="888106" cy="904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08" name="Text Box 44"/>
          <p:cNvSpPr txBox="1">
            <a:spLocks noChangeArrowheads="1"/>
          </p:cNvSpPr>
          <p:nvPr/>
        </p:nvSpPr>
        <p:spPr bwMode="auto">
          <a:xfrm>
            <a:off x="4243388" y="1542767"/>
            <a:ext cx="3905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/>
              <a:t>d</a:t>
            </a:r>
            <a:endParaRPr lang="vi-VN" dirty="0"/>
          </a:p>
        </p:txBody>
      </p:sp>
      <p:graphicFrame>
        <p:nvGraphicFramePr>
          <p:cNvPr id="36909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9116396"/>
              </p:ext>
            </p:extLst>
          </p:nvPr>
        </p:nvGraphicFramePr>
        <p:xfrm>
          <a:off x="4664075" y="2684463"/>
          <a:ext cx="1060450" cy="601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4" name="Equation" r:id="rId27" imgW="558720" imgH="393480" progId="Equation.DSMT4">
                  <p:embed/>
                </p:oleObj>
              </mc:Choice>
              <mc:Fallback>
                <p:oleObj name="Equation" r:id="rId27" imgW="55872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4075" y="2684463"/>
                        <a:ext cx="1060450" cy="601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911" name="Line 47"/>
          <p:cNvSpPr>
            <a:spLocks noChangeShapeType="1"/>
          </p:cNvSpPr>
          <p:nvPr/>
        </p:nvSpPr>
        <p:spPr bwMode="auto">
          <a:xfrm flipV="1">
            <a:off x="3952876" y="1476375"/>
            <a:ext cx="907156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74" name="Line 38"/>
          <p:cNvSpPr>
            <a:spLocks noChangeShapeType="1"/>
          </p:cNvSpPr>
          <p:nvPr/>
        </p:nvSpPr>
        <p:spPr bwMode="auto">
          <a:xfrm>
            <a:off x="901700" y="4495800"/>
            <a:ext cx="158115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75" name="Text Box 39"/>
          <p:cNvSpPr txBox="1">
            <a:spLocks noChangeArrowheads="1"/>
          </p:cNvSpPr>
          <p:nvPr/>
        </p:nvSpPr>
        <p:spPr bwMode="auto">
          <a:xfrm>
            <a:off x="1587500" y="4191000"/>
            <a:ext cx="4000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c</a:t>
            </a:r>
          </a:p>
        </p:txBody>
      </p:sp>
      <p:graphicFrame>
        <p:nvGraphicFramePr>
          <p:cNvPr id="2257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5121457"/>
              </p:ext>
            </p:extLst>
          </p:nvPr>
        </p:nvGraphicFramePr>
        <p:xfrm>
          <a:off x="2057400" y="5276850"/>
          <a:ext cx="876300" cy="263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5" name="Equation" r:id="rId29" imgW="469800" imgH="177480" progId="Equation.DSMT4">
                  <p:embed/>
                </p:oleObj>
              </mc:Choice>
              <mc:Fallback>
                <p:oleObj name="Equation" r:id="rId29" imgW="46980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5276850"/>
                        <a:ext cx="876300" cy="263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77" name="Text Box 60"/>
          <p:cNvSpPr txBox="1">
            <a:spLocks noChangeArrowheads="1"/>
          </p:cNvSpPr>
          <p:nvPr/>
        </p:nvSpPr>
        <p:spPr bwMode="auto">
          <a:xfrm>
            <a:off x="2133600" y="4114801"/>
            <a:ext cx="24878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/</a:t>
            </a:r>
          </a:p>
        </p:txBody>
      </p:sp>
      <p:sp>
        <p:nvSpPr>
          <p:cNvPr id="22578" name="Text Box 61"/>
          <p:cNvSpPr txBox="1">
            <a:spLocks noChangeArrowheads="1"/>
          </p:cNvSpPr>
          <p:nvPr/>
        </p:nvSpPr>
        <p:spPr bwMode="auto">
          <a:xfrm>
            <a:off x="2514600" y="4495801"/>
            <a:ext cx="24878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/</a:t>
            </a:r>
          </a:p>
        </p:txBody>
      </p:sp>
      <p:sp>
        <p:nvSpPr>
          <p:cNvPr id="22579" name="Text Box 63"/>
          <p:cNvSpPr txBox="1">
            <a:spLocks noChangeArrowheads="1"/>
          </p:cNvSpPr>
          <p:nvPr/>
        </p:nvSpPr>
        <p:spPr bwMode="auto">
          <a:xfrm>
            <a:off x="838200" y="4114801"/>
            <a:ext cx="31290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\\</a:t>
            </a:r>
          </a:p>
        </p:txBody>
      </p:sp>
      <p:sp>
        <p:nvSpPr>
          <p:cNvPr id="22580" name="Text Box 64"/>
          <p:cNvSpPr txBox="1">
            <a:spLocks noChangeArrowheads="1"/>
          </p:cNvSpPr>
          <p:nvPr/>
        </p:nvSpPr>
        <p:spPr bwMode="auto">
          <a:xfrm>
            <a:off x="685800" y="4572001"/>
            <a:ext cx="31290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\\</a:t>
            </a:r>
          </a:p>
        </p:txBody>
      </p:sp>
      <p:sp>
        <p:nvSpPr>
          <p:cNvPr id="22581" name="Text Box 65"/>
          <p:cNvSpPr txBox="1">
            <a:spLocks noChangeArrowheads="1"/>
          </p:cNvSpPr>
          <p:nvPr/>
        </p:nvSpPr>
        <p:spPr bwMode="auto">
          <a:xfrm>
            <a:off x="914401" y="304800"/>
            <a:ext cx="696996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400" b="1" dirty="0" smtClean="0"/>
              <a:t>DIỆN TÍCH CÁC ĐA GIÁC ĐÃ HỌC :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847839931"/>
      </p:ext>
    </p:extLst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5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5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5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56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5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56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5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56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5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56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56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25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25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2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69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69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6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25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25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22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22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5" dur="1000"/>
                                        <p:tgtEl>
                                          <p:spTgt spid="22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5" name="WordArt 9"/>
          <p:cNvSpPr>
            <a:spLocks noChangeArrowheads="1" noChangeShapeType="1" noTextEdit="1"/>
          </p:cNvSpPr>
          <p:nvPr/>
        </p:nvSpPr>
        <p:spPr bwMode="auto">
          <a:xfrm>
            <a:off x="1524000" y="3447256"/>
            <a:ext cx="6400800" cy="22860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 eaLnBrk="1" hangingPunct="1">
              <a:defRPr/>
            </a:pPr>
            <a:r>
              <a:rPr lang="en-US" sz="40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0000"/>
                    </a:gs>
                    <a:gs pos="50000">
                      <a:schemeClr val="tx1"/>
                    </a:gs>
                    <a:gs pos="100000">
                      <a:srgbClr val="FF0000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                       </a:t>
            </a:r>
          </a:p>
        </p:txBody>
      </p:sp>
      <p:sp>
        <p:nvSpPr>
          <p:cNvPr id="6150" name="WordArt 10"/>
          <p:cNvSpPr>
            <a:spLocks noChangeArrowheads="1" noChangeShapeType="1" noTextEdit="1"/>
          </p:cNvSpPr>
          <p:nvPr/>
        </p:nvSpPr>
        <p:spPr bwMode="auto">
          <a:xfrm>
            <a:off x="1524000" y="441077"/>
            <a:ext cx="6288360" cy="2555875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2060"/>
              </a:solidFill>
              <a:latin typeface="Times New Roman"/>
              <a:cs typeface="Times New Roman"/>
            </a:endParaRPr>
          </a:p>
        </p:txBody>
      </p:sp>
      <p:pic>
        <p:nvPicPr>
          <p:cNvPr id="6146" name="Picture 11" descr="2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2008" y="15875"/>
            <a:ext cx="9252520" cy="684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Text Box 65"/>
          <p:cNvSpPr txBox="1">
            <a:spLocks noChangeArrowheads="1"/>
          </p:cNvSpPr>
          <p:nvPr/>
        </p:nvSpPr>
        <p:spPr bwMode="auto">
          <a:xfrm>
            <a:off x="107505" y="73967"/>
            <a:ext cx="288032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400" b="1" dirty="0" smtClean="0"/>
              <a:t>II – LUYỆN TẬP:</a:t>
            </a:r>
            <a:endParaRPr lang="en-US" sz="2400" b="1" dirty="0"/>
          </a:p>
        </p:txBody>
      </p:sp>
      <p:sp>
        <p:nvSpPr>
          <p:cNvPr id="20" name="Oval 38"/>
          <p:cNvSpPr>
            <a:spLocks noChangeArrowheads="1"/>
          </p:cNvSpPr>
          <p:nvPr/>
        </p:nvSpPr>
        <p:spPr bwMode="auto">
          <a:xfrm>
            <a:off x="3059832" y="2787508"/>
            <a:ext cx="575815" cy="606169"/>
          </a:xfrm>
          <a:prstGeom prst="ellipse">
            <a:avLst/>
          </a:prstGeom>
          <a:solidFill>
            <a:srgbClr val="FFFF00"/>
          </a:solidFill>
          <a:ln w="28575">
            <a:solidFill>
              <a:srgbClr val="A5002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2220257" y="764704"/>
            <a:ext cx="669674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1.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5 cm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6 cm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A.  30cm</a:t>
            </a:r>
            <a:r>
              <a:rPr lang="en-US" sz="2800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		</a:t>
            </a:r>
            <a:endParaRPr lang="en-US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B.  15cm</a:t>
            </a:r>
            <a:r>
              <a:rPr lang="en-US" sz="2800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		</a:t>
            </a:r>
            <a:endParaRPr lang="en-US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C.  15cm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endParaRPr lang="en-US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D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30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cm</a:t>
            </a:r>
          </a:p>
        </p:txBody>
      </p:sp>
    </p:spTree>
    <p:extLst>
      <p:ext uri="{BB962C8B-B14F-4D97-AF65-F5344CB8AC3E}">
        <p14:creationId xmlns:p14="http://schemas.microsoft.com/office/powerpoint/2010/main" val="745151551"/>
      </p:ext>
    </p:extLst>
  </p:cSld>
  <p:clrMapOvr>
    <a:masterClrMapping/>
  </p:clrMapOvr>
  <p:transition advClick="0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5" name="WordArt 9"/>
          <p:cNvSpPr>
            <a:spLocks noChangeArrowheads="1" noChangeShapeType="1" noTextEdit="1"/>
          </p:cNvSpPr>
          <p:nvPr/>
        </p:nvSpPr>
        <p:spPr bwMode="auto">
          <a:xfrm>
            <a:off x="1524000" y="3447256"/>
            <a:ext cx="6400800" cy="22860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 eaLnBrk="1" hangingPunct="1">
              <a:defRPr/>
            </a:pPr>
            <a:r>
              <a:rPr lang="en-US" sz="40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0000"/>
                    </a:gs>
                    <a:gs pos="50000">
                      <a:schemeClr val="tx1"/>
                    </a:gs>
                    <a:gs pos="100000">
                      <a:srgbClr val="FF0000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                       </a:t>
            </a:r>
          </a:p>
        </p:txBody>
      </p:sp>
      <p:sp>
        <p:nvSpPr>
          <p:cNvPr id="6150" name="WordArt 10"/>
          <p:cNvSpPr>
            <a:spLocks noChangeArrowheads="1" noChangeShapeType="1" noTextEdit="1"/>
          </p:cNvSpPr>
          <p:nvPr/>
        </p:nvSpPr>
        <p:spPr bwMode="auto">
          <a:xfrm>
            <a:off x="1524000" y="441077"/>
            <a:ext cx="6288360" cy="2555875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2060"/>
              </a:solidFill>
              <a:latin typeface="Times New Roman"/>
              <a:cs typeface="Times New Roman"/>
            </a:endParaRPr>
          </a:p>
        </p:txBody>
      </p:sp>
      <p:pic>
        <p:nvPicPr>
          <p:cNvPr id="6146" name="Picture 11" descr="2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2008" y="15875"/>
            <a:ext cx="9252520" cy="684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Oval 38"/>
          <p:cNvSpPr>
            <a:spLocks noChangeArrowheads="1"/>
          </p:cNvSpPr>
          <p:nvPr/>
        </p:nvSpPr>
        <p:spPr bwMode="auto">
          <a:xfrm>
            <a:off x="3082798" y="2693867"/>
            <a:ext cx="575816" cy="606169"/>
          </a:xfrm>
          <a:prstGeom prst="ellipse">
            <a:avLst/>
          </a:prstGeom>
          <a:solidFill>
            <a:srgbClr val="FFFF00"/>
          </a:solidFill>
          <a:ln w="28575">
            <a:solidFill>
              <a:srgbClr val="A5002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2220257" y="764704"/>
            <a:ext cx="669674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lục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lnSpc>
                <a:spcPct val="200000"/>
              </a:lnSpc>
            </a:pP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A. 90</a:t>
            </a:r>
            <a:r>
              <a:rPr lang="en-US" sz="2800" baseline="30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		B. 135</a:t>
            </a:r>
            <a:r>
              <a:rPr lang="en-US" sz="2800" baseline="30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	C. 120</a:t>
            </a:r>
            <a:r>
              <a:rPr lang="en-US" sz="2800" baseline="30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	D. 108</a:t>
            </a:r>
            <a:r>
              <a:rPr lang="en-US" sz="2800" baseline="30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625896"/>
      </p:ext>
    </p:extLst>
  </p:cSld>
  <p:clrMapOvr>
    <a:masterClrMapping/>
  </p:clrMapOvr>
  <p:transition advClick="0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5" name="WordArt 9"/>
          <p:cNvSpPr>
            <a:spLocks noChangeArrowheads="1" noChangeShapeType="1" noTextEdit="1"/>
          </p:cNvSpPr>
          <p:nvPr/>
        </p:nvSpPr>
        <p:spPr bwMode="auto">
          <a:xfrm>
            <a:off x="1524000" y="3447256"/>
            <a:ext cx="6400800" cy="22860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 eaLnBrk="1" hangingPunct="1">
              <a:defRPr/>
            </a:pPr>
            <a:r>
              <a:rPr lang="en-US" sz="40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0000"/>
                    </a:gs>
                    <a:gs pos="50000">
                      <a:schemeClr val="tx1"/>
                    </a:gs>
                    <a:gs pos="100000">
                      <a:srgbClr val="FF0000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                       </a:t>
            </a:r>
          </a:p>
        </p:txBody>
      </p:sp>
      <p:sp>
        <p:nvSpPr>
          <p:cNvPr id="6150" name="WordArt 10"/>
          <p:cNvSpPr>
            <a:spLocks noChangeArrowheads="1" noChangeShapeType="1" noTextEdit="1"/>
          </p:cNvSpPr>
          <p:nvPr/>
        </p:nvSpPr>
        <p:spPr bwMode="auto">
          <a:xfrm>
            <a:off x="1524000" y="441077"/>
            <a:ext cx="6288360" cy="2555875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2060"/>
              </a:solidFill>
              <a:latin typeface="Times New Roman"/>
              <a:cs typeface="Times New Roman"/>
            </a:endParaRPr>
          </a:p>
        </p:txBody>
      </p:sp>
      <p:pic>
        <p:nvPicPr>
          <p:cNvPr id="6146" name="Picture 11" descr="2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2008" y="15875"/>
            <a:ext cx="9252520" cy="684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849851" y="328394"/>
            <a:ext cx="8089417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thoi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ABCD.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N, P, Q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AB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BC, CD, DA.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Oval 38"/>
          <p:cNvSpPr>
            <a:spLocks noChangeArrowheads="1"/>
          </p:cNvSpPr>
          <p:nvPr/>
        </p:nvSpPr>
        <p:spPr bwMode="auto">
          <a:xfrm>
            <a:off x="952939" y="3984086"/>
            <a:ext cx="575816" cy="606169"/>
          </a:xfrm>
          <a:prstGeom prst="ellipse">
            <a:avLst/>
          </a:prstGeom>
          <a:solidFill>
            <a:srgbClr val="FFFF00"/>
          </a:solidFill>
          <a:ln w="28575">
            <a:solidFill>
              <a:srgbClr val="A5002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3688858"/>
              </p:ext>
            </p:extLst>
          </p:nvPr>
        </p:nvGraphicFramePr>
        <p:xfrm>
          <a:off x="1115616" y="2603500"/>
          <a:ext cx="2621359" cy="87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" name="Equation" r:id="rId4" imgW="1180800" imgH="393480" progId="Equation.DSMT4">
                  <p:embed/>
                </p:oleObj>
              </mc:Choice>
              <mc:Fallback>
                <p:oleObj name="Equation" r:id="rId4" imgW="118080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115616" y="2603500"/>
                        <a:ext cx="2621359" cy="873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1072156"/>
              </p:ext>
            </p:extLst>
          </p:nvPr>
        </p:nvGraphicFramePr>
        <p:xfrm>
          <a:off x="5684838" y="2492897"/>
          <a:ext cx="2727360" cy="9043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4" name="Equation" r:id="rId6" imgW="1180800" imgH="393480" progId="Equation.DSMT4">
                  <p:embed/>
                </p:oleObj>
              </mc:Choice>
              <mc:Fallback>
                <p:oleObj name="Equation" r:id="rId6" imgW="1180800" imgH="393480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4838" y="2492897"/>
                        <a:ext cx="2727360" cy="90435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5107327"/>
              </p:ext>
            </p:extLst>
          </p:nvPr>
        </p:nvGraphicFramePr>
        <p:xfrm>
          <a:off x="1122363" y="3800475"/>
          <a:ext cx="2797175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5" name="Equation" r:id="rId8" imgW="1180800" imgH="393480" progId="Equation.DSMT4">
                  <p:embed/>
                </p:oleObj>
              </mc:Choice>
              <mc:Fallback>
                <p:oleObj name="Equation" r:id="rId8" imgW="1180800" imgH="393480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2363" y="3800475"/>
                        <a:ext cx="2797175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37"/>
          <p:cNvSpPr>
            <a:spLocks noChangeArrowheads="1"/>
          </p:cNvSpPr>
          <p:nvPr/>
        </p:nvSpPr>
        <p:spPr bwMode="auto">
          <a:xfrm>
            <a:off x="5076056" y="4160986"/>
            <a:ext cx="35290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sz="2000" dirty="0">
                <a:solidFill>
                  <a:schemeClr val="tx1"/>
                </a:solidFill>
                <a:latin typeface=".VnTime" pitchFamily="34" charset="0"/>
                <a:cs typeface="Times New Roman" pitchFamily="18" charset="0"/>
              </a:rPr>
              <a:t>        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D. 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 </a:t>
            </a:r>
          </a:p>
        </p:txBody>
      </p:sp>
    </p:spTree>
    <p:extLst>
      <p:ext uri="{BB962C8B-B14F-4D97-AF65-F5344CB8AC3E}">
        <p14:creationId xmlns:p14="http://schemas.microsoft.com/office/powerpoint/2010/main" val="3297600686"/>
      </p:ext>
    </p:extLst>
  </p:cSld>
  <p:clrMapOvr>
    <a:masterClrMapping/>
  </p:clrMapOvr>
  <p:transition advClick="0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5" name="WordArt 9"/>
          <p:cNvSpPr>
            <a:spLocks noChangeArrowheads="1" noChangeShapeType="1" noTextEdit="1"/>
          </p:cNvSpPr>
          <p:nvPr/>
        </p:nvSpPr>
        <p:spPr bwMode="auto">
          <a:xfrm>
            <a:off x="1524000" y="3447256"/>
            <a:ext cx="6400800" cy="22860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 eaLnBrk="1" hangingPunct="1">
              <a:defRPr/>
            </a:pPr>
            <a:r>
              <a:rPr lang="en-US" sz="40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0000"/>
                    </a:gs>
                    <a:gs pos="50000">
                      <a:schemeClr val="tx1"/>
                    </a:gs>
                    <a:gs pos="100000">
                      <a:srgbClr val="FF0000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                       </a:t>
            </a:r>
          </a:p>
        </p:txBody>
      </p:sp>
      <p:sp>
        <p:nvSpPr>
          <p:cNvPr id="6150" name="WordArt 10"/>
          <p:cNvSpPr>
            <a:spLocks noChangeArrowheads="1" noChangeShapeType="1" noTextEdit="1"/>
          </p:cNvSpPr>
          <p:nvPr/>
        </p:nvSpPr>
        <p:spPr bwMode="auto">
          <a:xfrm>
            <a:off x="1524000" y="441077"/>
            <a:ext cx="6288360" cy="2555875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2060"/>
              </a:solidFill>
              <a:latin typeface="Times New Roman"/>
              <a:cs typeface="Times New Roman"/>
            </a:endParaRPr>
          </a:p>
        </p:txBody>
      </p:sp>
      <p:pic>
        <p:nvPicPr>
          <p:cNvPr id="6146" name="Picture 11" descr="2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2008" y="15875"/>
            <a:ext cx="9252520" cy="684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Oval 38"/>
          <p:cNvSpPr>
            <a:spLocks noChangeArrowheads="1"/>
          </p:cNvSpPr>
          <p:nvPr/>
        </p:nvSpPr>
        <p:spPr bwMode="auto">
          <a:xfrm>
            <a:off x="652633" y="3713770"/>
            <a:ext cx="575816" cy="606169"/>
          </a:xfrm>
          <a:prstGeom prst="ellipse">
            <a:avLst/>
          </a:prstGeom>
          <a:solidFill>
            <a:srgbClr val="FFFF00"/>
          </a:solidFill>
          <a:ln w="28575">
            <a:solidFill>
              <a:srgbClr val="A5002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679691" y="260648"/>
            <a:ext cx="8089417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4.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lnSpc>
                <a:spcPct val="200000"/>
              </a:lnSpc>
            </a:pP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          </a:t>
            </a:r>
          </a:p>
          <a:p>
            <a:pPr>
              <a:lnSpc>
                <a:spcPct val="200000"/>
              </a:lnSpc>
            </a:pP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200000"/>
              </a:lnSpc>
            </a:pP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0,5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D.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đáy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9905246"/>
      </p:ext>
    </p:extLst>
  </p:cSld>
  <p:clrMapOvr>
    <a:masterClrMapping/>
  </p:clrMapOvr>
  <p:transition advClick="0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5" name="WordArt 9"/>
          <p:cNvSpPr>
            <a:spLocks noChangeArrowheads="1" noChangeShapeType="1" noTextEdit="1"/>
          </p:cNvSpPr>
          <p:nvPr/>
        </p:nvSpPr>
        <p:spPr bwMode="auto">
          <a:xfrm>
            <a:off x="1524000" y="3447256"/>
            <a:ext cx="6400800" cy="22860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 eaLnBrk="1" hangingPunct="1">
              <a:defRPr/>
            </a:pPr>
            <a:r>
              <a:rPr lang="en-US" sz="40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0000"/>
                    </a:gs>
                    <a:gs pos="50000">
                      <a:schemeClr val="tx1"/>
                    </a:gs>
                    <a:gs pos="100000">
                      <a:srgbClr val="FF0000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                       </a:t>
            </a:r>
          </a:p>
        </p:txBody>
      </p:sp>
      <p:sp>
        <p:nvSpPr>
          <p:cNvPr id="6150" name="WordArt 10"/>
          <p:cNvSpPr>
            <a:spLocks noChangeArrowheads="1" noChangeShapeType="1" noTextEdit="1"/>
          </p:cNvSpPr>
          <p:nvPr/>
        </p:nvSpPr>
        <p:spPr bwMode="auto">
          <a:xfrm>
            <a:off x="1524000" y="441077"/>
            <a:ext cx="6288360" cy="2555875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2060"/>
              </a:solidFill>
              <a:latin typeface="Times New Roman"/>
              <a:cs typeface="Times New Roman"/>
            </a:endParaRPr>
          </a:p>
        </p:txBody>
      </p:sp>
      <p:pic>
        <p:nvPicPr>
          <p:cNvPr id="6146" name="Picture 11" descr="2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2008" y="15875"/>
            <a:ext cx="9252520" cy="684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Oval 38"/>
          <p:cNvSpPr>
            <a:spLocks noChangeArrowheads="1"/>
          </p:cNvSpPr>
          <p:nvPr/>
        </p:nvSpPr>
        <p:spPr bwMode="auto">
          <a:xfrm>
            <a:off x="2699792" y="2693867"/>
            <a:ext cx="575816" cy="606169"/>
          </a:xfrm>
          <a:prstGeom prst="ellipse">
            <a:avLst/>
          </a:prstGeom>
          <a:solidFill>
            <a:srgbClr val="FFFF00"/>
          </a:solidFill>
          <a:ln w="28575">
            <a:solidFill>
              <a:srgbClr val="A5002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971600" y="620688"/>
            <a:ext cx="7945401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5. </a:t>
            </a:r>
            <a:r>
              <a:rPr lang="fr-FR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fr-F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fr-F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fr-F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thoi</a:t>
            </a:r>
            <a:r>
              <a:rPr lang="fr-FR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fr-F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fr-F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fr-F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fr-FR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fr-F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chéo</a:t>
            </a:r>
            <a:r>
              <a:rPr lang="fr-F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fr-F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10cm </a:t>
            </a:r>
            <a:r>
              <a:rPr lang="fr-FR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fr-F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12cm </a:t>
            </a:r>
            <a:r>
              <a:rPr lang="fr-F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fr-FR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: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343150" lvl="4" indent="-514350">
              <a:lnSpc>
                <a:spcPct val="200000"/>
              </a:lnSpc>
              <a:buAutoNum type="alphaUcPeriod"/>
            </a:pPr>
            <a:r>
              <a:rPr lang="fr-F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60</a:t>
            </a:r>
            <a:r>
              <a:rPr lang="fr-FR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cm</a:t>
            </a:r>
            <a:r>
              <a:rPr lang="fr-FR" sz="2800" baseline="30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	B. </a:t>
            </a:r>
            <a:r>
              <a:rPr lang="fr-F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120 cm</a:t>
            </a:r>
            <a:r>
              <a:rPr lang="fr-FR" sz="2800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endParaRPr lang="fr-FR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fr-F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	</a:t>
            </a:r>
          </a:p>
          <a:p>
            <a:pPr>
              <a:lnSpc>
                <a:spcPct val="200000"/>
              </a:lnSpc>
            </a:pPr>
            <a:r>
              <a:rPr lang="fr-FR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fr-F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C</a:t>
            </a:r>
            <a:r>
              <a:rPr lang="fr-FR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80 cm</a:t>
            </a:r>
            <a:r>
              <a:rPr lang="fr-FR" sz="2800" baseline="30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	D. </a:t>
            </a:r>
            <a:r>
              <a:rPr lang="fr-FR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fr-F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</a:t>
            </a:r>
            <a:r>
              <a:rPr lang="fr-FR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ả</a:t>
            </a:r>
            <a:r>
              <a:rPr lang="fr-F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905246"/>
      </p:ext>
    </p:extLst>
  </p:cSld>
  <p:clrMapOvr>
    <a:masterClrMapping/>
  </p:clrMapOvr>
  <p:transition advClick="0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5" name="WordArt 9"/>
          <p:cNvSpPr>
            <a:spLocks noChangeArrowheads="1" noChangeShapeType="1" noTextEdit="1"/>
          </p:cNvSpPr>
          <p:nvPr/>
        </p:nvSpPr>
        <p:spPr bwMode="auto">
          <a:xfrm>
            <a:off x="1524000" y="3447256"/>
            <a:ext cx="6400800" cy="22860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 eaLnBrk="1" hangingPunct="1">
              <a:defRPr/>
            </a:pPr>
            <a:r>
              <a:rPr lang="en-US" sz="40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0000"/>
                    </a:gs>
                    <a:gs pos="50000">
                      <a:schemeClr val="tx1"/>
                    </a:gs>
                    <a:gs pos="100000">
                      <a:srgbClr val="FF0000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                       </a:t>
            </a:r>
          </a:p>
        </p:txBody>
      </p:sp>
      <p:sp>
        <p:nvSpPr>
          <p:cNvPr id="6150" name="WordArt 10"/>
          <p:cNvSpPr>
            <a:spLocks noChangeArrowheads="1" noChangeShapeType="1" noTextEdit="1"/>
          </p:cNvSpPr>
          <p:nvPr/>
        </p:nvSpPr>
        <p:spPr bwMode="auto">
          <a:xfrm>
            <a:off x="1524000" y="441077"/>
            <a:ext cx="6288360" cy="2555875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2060"/>
              </a:solidFill>
              <a:latin typeface="Times New Roman"/>
              <a:cs typeface="Times New Roman"/>
            </a:endParaRPr>
          </a:p>
        </p:txBody>
      </p:sp>
      <p:pic>
        <p:nvPicPr>
          <p:cNvPr id="6146" name="Picture 11" descr="2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2008" y="15875"/>
            <a:ext cx="9252520" cy="684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Oval 38"/>
          <p:cNvSpPr>
            <a:spLocks noChangeArrowheads="1"/>
          </p:cNvSpPr>
          <p:nvPr/>
        </p:nvSpPr>
        <p:spPr bwMode="auto">
          <a:xfrm>
            <a:off x="4436492" y="4287171"/>
            <a:ext cx="575816" cy="606169"/>
          </a:xfrm>
          <a:prstGeom prst="ellipse">
            <a:avLst/>
          </a:prstGeom>
          <a:solidFill>
            <a:srgbClr val="FFFF00"/>
          </a:solidFill>
          <a:ln w="28575">
            <a:solidFill>
              <a:srgbClr val="A5002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1763688" y="620687"/>
            <a:ext cx="691276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6. </a:t>
            </a:r>
            <a:r>
              <a:rPr lang="fr-FR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fr-FR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fr-F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thang</a:t>
            </a:r>
            <a:r>
              <a:rPr lang="fr-FR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fr-F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fr-F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fr-F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là </a:t>
            </a:r>
            <a:r>
              <a:rPr lang="fr-FR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fr-F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fr-FR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cm</a:t>
            </a:r>
            <a:r>
              <a:rPr lang="fr-FR" sz="2800" baseline="30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fr-F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fr-FR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fr-F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8cm, </a:t>
            </a:r>
            <a:r>
              <a:rPr lang="fr-FR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fr-F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fr-F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đáy</a:t>
            </a:r>
            <a:r>
              <a:rPr lang="fr-F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fr-F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10cm. </a:t>
            </a:r>
            <a:r>
              <a:rPr lang="fr-FR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fr-F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đáy</a:t>
            </a:r>
            <a:r>
              <a:rPr lang="fr-F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fr-F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fr-F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fr-FR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: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lnSpc>
                <a:spcPct val="200000"/>
              </a:lnSpc>
              <a:buAutoNum type="alphaUcPeriod"/>
            </a:pPr>
            <a:r>
              <a:rPr lang="fr-F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 cm</a:t>
            </a:r>
            <a:r>
              <a:rPr lang="fr-FR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	B. </a:t>
            </a:r>
            <a:r>
              <a:rPr lang="fr-F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 cm</a:t>
            </a:r>
            <a:r>
              <a:rPr lang="fr-FR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endParaRPr lang="fr-FR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fr-F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fr-FR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9 </a:t>
            </a:r>
            <a:r>
              <a:rPr lang="fr-F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cm		D</a:t>
            </a:r>
            <a:r>
              <a:rPr lang="fr-FR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fr-FR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fr-FR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fr-FR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905246"/>
      </p:ext>
    </p:extLst>
  </p:cSld>
  <p:clrMapOvr>
    <a:masterClrMapping/>
  </p:clrMapOvr>
  <p:transition advClick="0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1166</TotalTime>
  <Words>711</Words>
  <Application>Microsoft Office PowerPoint</Application>
  <PresentationFormat>On-screen Show (4:3)</PresentationFormat>
  <Paragraphs>113</Paragraphs>
  <Slides>19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.VnTime</vt:lpstr>
      <vt:lpstr>Arial</vt:lpstr>
      <vt:lpstr>Calibri</vt:lpstr>
      <vt:lpstr>Times New Roman</vt:lpstr>
      <vt:lpstr>Office Theme</vt:lpstr>
      <vt:lpstr>Equation</vt:lpstr>
      <vt:lpstr>MathType 7.0 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2: Đường trung bình của tam giác</dc:title>
  <dc:creator>Phuong Thao</dc:creator>
  <cp:lastModifiedBy>DELL</cp:lastModifiedBy>
  <cp:revision>147</cp:revision>
  <dcterms:created xsi:type="dcterms:W3CDTF">2021-09-25T14:09:28Z</dcterms:created>
  <dcterms:modified xsi:type="dcterms:W3CDTF">2022-01-24T01:57:40Z</dcterms:modified>
</cp:coreProperties>
</file>