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2"/>
  </p:notesMasterIdLst>
  <p:sldIdLst>
    <p:sldId id="332" r:id="rId2"/>
    <p:sldId id="326" r:id="rId3"/>
    <p:sldId id="337" r:id="rId4"/>
    <p:sldId id="327" r:id="rId5"/>
    <p:sldId id="328" r:id="rId6"/>
    <p:sldId id="324" r:id="rId7"/>
    <p:sldId id="349" r:id="rId8"/>
    <p:sldId id="346" r:id="rId9"/>
    <p:sldId id="339" r:id="rId10"/>
    <p:sldId id="312" r:id="rId11"/>
    <p:sldId id="304" r:id="rId12"/>
    <p:sldId id="279" r:id="rId13"/>
    <p:sldId id="354" r:id="rId14"/>
    <p:sldId id="355" r:id="rId15"/>
    <p:sldId id="317" r:id="rId16"/>
    <p:sldId id="309" r:id="rId17"/>
    <p:sldId id="350" r:id="rId18"/>
    <p:sldId id="353" r:id="rId19"/>
    <p:sldId id="348" r:id="rId20"/>
    <p:sldId id="344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CF0EF"/>
    <a:srgbClr val="FFFFFF"/>
    <a:srgbClr val="008000"/>
    <a:srgbClr val="EAEAEA"/>
    <a:srgbClr val="0000FF"/>
    <a:srgbClr val="33CC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8189E-6BD1-40C6-9FAA-63B6F6916E6A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0D063-7C86-4B7D-8826-090B494666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0D063-7C86-4B7D-8826-090B4946662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A2B7-AB09-48AC-875F-B128B603D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F61A3-1828-44E3-8B83-7AB874ADC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59F0-E04D-40B5-84D8-A06AD87439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36C0E6D-04DC-4F6D-B365-C302A9CE80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1D32-CABD-43B3-8641-12DB16FB7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C0A7-C3B0-44F3-B647-FD1ACF1A44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84B9-511A-4E6E-BBED-A301E383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7C3B1-D98C-42B9-9370-AF9623AC5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0FF0-37F7-4082-8020-096F3EDCC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CAA2-EE7F-4291-876B-8069A5E010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B1184-0A85-4720-A912-F80B1790CA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35D8-7B90-4708-8435-5A4DB883C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33F20-F8B5-405E-A8A8-8ECFFEFB5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slide" Target="slide20.xml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png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24.bin"/><Relationship Id="rId1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4.bin"/><Relationship Id="rId3" Type="http://schemas.openxmlformats.org/officeDocument/2006/relationships/image" Target="../media/image43.e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9.wmf"/><Relationship Id="rId5" Type="http://schemas.openxmlformats.org/officeDocument/2006/relationships/image" Target="../media/image40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3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gif"/><Relationship Id="rId4" Type="http://schemas.openxmlformats.org/officeDocument/2006/relationships/image" Target="../media/image4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3" Type="http://schemas.openxmlformats.org/officeDocument/2006/relationships/oleObject" Target="../embeddings/oleObject5.bin"/><Relationship Id="rId21" Type="http://schemas.openxmlformats.org/officeDocument/2006/relationships/image" Target="../media/image14.wmf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4" Type="http://schemas.openxmlformats.org/officeDocument/2006/relationships/image" Target="../media/image6.wmf"/><Relationship Id="rId9" Type="http://schemas.openxmlformats.org/officeDocument/2006/relationships/image" Target="../media/image15.emf"/><Relationship Id="rId1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8.png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Group 2"/>
          <p:cNvGraphicFramePr>
            <a:graphicFrameLocks noGrp="1"/>
          </p:cNvGraphicFramePr>
          <p:nvPr>
            <p:ph sz="quarter" idx="2"/>
          </p:nvPr>
        </p:nvGraphicFramePr>
        <p:xfrm>
          <a:off x="323528" y="2433424"/>
          <a:ext cx="8458200" cy="2651760"/>
        </p:xfrm>
        <a:graphic>
          <a:graphicData uri="http://schemas.openxmlformats.org/drawingml/2006/table">
            <a:tbl>
              <a:tblPr/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6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thang</a:t>
                      </a:r>
                      <a:endParaRPr kumimoji="0" 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b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ình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</a:t>
                      </a:r>
                      <a:r>
                        <a:rPr kumimoji="0" lang="vi-V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ành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881" name="Object 17"/>
          <p:cNvGraphicFramePr>
            <a:graphicFrameLocks noGrp="1" noChangeAspect="1"/>
          </p:cNvGraphicFramePr>
          <p:nvPr>
            <p:ph sz="half" idx="1"/>
          </p:nvPr>
        </p:nvGraphicFramePr>
        <p:xfrm>
          <a:off x="2419350" y="3748296"/>
          <a:ext cx="115888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0" name="Equation" r:id="rId3" imgW="114120" imgH="215640" progId="">
                  <p:embed/>
                </p:oleObj>
              </mc:Choice>
              <mc:Fallback>
                <p:oleObj name="Equation" r:id="rId3" imgW="114120" imgH="21564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48296"/>
                        <a:ext cx="115888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2438400" y="3651458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graphicFrame>
        <p:nvGraphicFramePr>
          <p:cNvPr id="36890" name="Object 26"/>
          <p:cNvGraphicFramePr>
            <a:graphicFrameLocks noChangeAspect="1"/>
          </p:cNvGraphicFramePr>
          <p:nvPr/>
        </p:nvGraphicFramePr>
        <p:xfrm>
          <a:off x="611560" y="4293096"/>
          <a:ext cx="2286029" cy="804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1" name="Equation" r:id="rId5" imgW="914400" imgH="393480" progId="">
                  <p:embed/>
                </p:oleObj>
              </mc:Choice>
              <mc:Fallback>
                <p:oleObj name="Equation" r:id="rId5" imgW="914400" imgH="39348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293096"/>
                        <a:ext cx="2286029" cy="8048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3779912" y="4377640"/>
          <a:ext cx="1645881" cy="495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2" name="Equation" r:id="rId7" imgW="482400" imgH="177480" progId="">
                  <p:embed/>
                </p:oleObj>
              </mc:Choice>
              <mc:Fallback>
                <p:oleObj name="Equation" r:id="rId7" imgW="482400" imgH="17748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377640"/>
                        <a:ext cx="1645881" cy="495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49"/>
          <p:cNvSpPr txBox="1">
            <a:spLocks noChangeArrowheads="1"/>
          </p:cNvSpPr>
          <p:nvPr/>
        </p:nvSpPr>
        <p:spPr bwMode="auto">
          <a:xfrm>
            <a:off x="-142908" y="928670"/>
            <a:ext cx="8035826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6372200" y="3081496"/>
            <a:ext cx="2168525" cy="1241748"/>
            <a:chOff x="6372200" y="3081496"/>
            <a:chExt cx="2168525" cy="1241748"/>
          </a:xfrm>
        </p:grpSpPr>
        <p:sp>
          <p:nvSpPr>
            <p:cNvPr id="24" name="Text Box 55"/>
            <p:cNvSpPr txBox="1">
              <a:spLocks noChangeArrowheads="1"/>
            </p:cNvSpPr>
            <p:nvPr/>
          </p:nvSpPr>
          <p:spPr bwMode="auto">
            <a:xfrm>
              <a:off x="6742087" y="3740507"/>
              <a:ext cx="28803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6372200" y="3081496"/>
              <a:ext cx="2168525" cy="1241748"/>
              <a:chOff x="6372200" y="3081496"/>
              <a:chExt cx="2168525" cy="1241748"/>
            </a:xfrm>
          </p:grpSpPr>
          <p:sp>
            <p:nvSpPr>
              <p:cNvPr id="21" name="Text Box 55"/>
              <p:cNvSpPr txBox="1">
                <a:spLocks noChangeArrowheads="1"/>
              </p:cNvSpPr>
              <p:nvPr/>
            </p:nvSpPr>
            <p:spPr bwMode="auto">
              <a:xfrm>
                <a:off x="6814095" y="3956531"/>
                <a:ext cx="304800" cy="366713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22" name="Text Box 55"/>
              <p:cNvSpPr txBox="1">
                <a:spLocks noChangeArrowheads="1"/>
              </p:cNvSpPr>
              <p:nvPr/>
            </p:nvSpPr>
            <p:spPr bwMode="auto">
              <a:xfrm rot="19295083">
                <a:off x="6810328" y="3164317"/>
                <a:ext cx="360040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Text Box 55"/>
              <p:cNvSpPr txBox="1">
                <a:spLocks noChangeArrowheads="1"/>
              </p:cNvSpPr>
              <p:nvPr/>
            </p:nvSpPr>
            <p:spPr bwMode="auto">
              <a:xfrm>
                <a:off x="7822207" y="3155151"/>
                <a:ext cx="288032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 Box 55"/>
              <p:cNvSpPr txBox="1">
                <a:spLocks noChangeArrowheads="1"/>
              </p:cNvSpPr>
              <p:nvPr/>
            </p:nvSpPr>
            <p:spPr bwMode="auto">
              <a:xfrm rot="18506270">
                <a:off x="7912721" y="3782712"/>
                <a:ext cx="286156" cy="36933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Line 4"/>
              <p:cNvSpPr>
                <a:spLocks noChangeShapeType="1"/>
              </p:cNvSpPr>
              <p:nvPr/>
            </p:nvSpPr>
            <p:spPr bwMode="auto">
              <a:xfrm flipH="1">
                <a:off x="6372200" y="3081496"/>
                <a:ext cx="1084263" cy="590550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Line 5"/>
              <p:cNvSpPr>
                <a:spLocks noChangeShapeType="1"/>
              </p:cNvSpPr>
              <p:nvPr/>
            </p:nvSpPr>
            <p:spPr bwMode="auto">
              <a:xfrm>
                <a:off x="7456462" y="3081496"/>
                <a:ext cx="1084263" cy="590550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Line 6"/>
              <p:cNvSpPr>
                <a:spLocks noChangeShapeType="1"/>
              </p:cNvSpPr>
              <p:nvPr/>
            </p:nvSpPr>
            <p:spPr bwMode="auto">
              <a:xfrm flipH="1">
                <a:off x="7456462" y="3672046"/>
                <a:ext cx="1084263" cy="590550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Line 7"/>
              <p:cNvSpPr>
                <a:spLocks noChangeShapeType="1"/>
              </p:cNvSpPr>
              <p:nvPr/>
            </p:nvSpPr>
            <p:spPr bwMode="auto">
              <a:xfrm>
                <a:off x="6372200" y="3672046"/>
                <a:ext cx="1084263" cy="590550"/>
              </a:xfrm>
              <a:prstGeom prst="line">
                <a:avLst/>
              </a:prstGeom>
              <a:noFill/>
              <a:ln w="11113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30" name="Line 8"/>
          <p:cNvSpPr>
            <a:spLocks noChangeShapeType="1"/>
          </p:cNvSpPr>
          <p:nvPr/>
        </p:nvSpPr>
        <p:spPr bwMode="auto">
          <a:xfrm flipH="1">
            <a:off x="6953225" y="3081496"/>
            <a:ext cx="503238" cy="912813"/>
          </a:xfrm>
          <a:prstGeom prst="line">
            <a:avLst/>
          </a:prstGeom>
          <a:noFill/>
          <a:ln w="11113">
            <a:solidFill>
              <a:srgbClr val="0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 flipH="1">
            <a:off x="7075462" y="3960971"/>
            <a:ext cx="57150" cy="101600"/>
          </a:xfrm>
          <a:prstGeom prst="line">
            <a:avLst/>
          </a:prstGeom>
          <a:noFill/>
          <a:ln w="11113">
            <a:solidFill>
              <a:srgbClr val="0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0"/>
          <p:cNvSpPr>
            <a:spLocks noChangeShapeType="1"/>
          </p:cNvSpPr>
          <p:nvPr/>
        </p:nvSpPr>
        <p:spPr bwMode="auto">
          <a:xfrm>
            <a:off x="7008787" y="3894296"/>
            <a:ext cx="123825" cy="66675"/>
          </a:xfrm>
          <a:prstGeom prst="line">
            <a:avLst/>
          </a:prstGeom>
          <a:noFill/>
          <a:ln w="11113">
            <a:solidFill>
              <a:srgbClr val="00008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7053237" y="3494246"/>
            <a:ext cx="1460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.VnTime" pitchFamily="34" charset="0"/>
                <a:cs typeface="Arial" pitchFamily="34" charset="0"/>
              </a:rPr>
              <a:t>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6588224" y="2433424"/>
            <a:ext cx="2000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60232" y="4377640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71604" y="352648"/>
            <a:ext cx="55721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KIỂM TRA KIẾN THỨC CŨ</a:t>
            </a:r>
          </a:p>
          <a:p>
            <a:endParaRPr lang="en-US" dirty="0"/>
          </a:p>
        </p:txBody>
      </p:sp>
      <p:sp>
        <p:nvSpPr>
          <p:cNvPr id="39" name="Line 84"/>
          <p:cNvSpPr>
            <a:spLocks noChangeShapeType="1"/>
          </p:cNvSpPr>
          <p:nvPr/>
        </p:nvSpPr>
        <p:spPr bwMode="auto">
          <a:xfrm>
            <a:off x="4139952" y="3140968"/>
            <a:ext cx="0" cy="8640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3563888" y="3143233"/>
            <a:ext cx="2016224" cy="1365887"/>
            <a:chOff x="3563888" y="3143233"/>
            <a:chExt cx="2016224" cy="1365887"/>
          </a:xfrm>
        </p:grpSpPr>
        <p:sp>
          <p:nvSpPr>
            <p:cNvPr id="38" name="AutoShape 83"/>
            <p:cNvSpPr>
              <a:spLocks noChangeArrowheads="1"/>
            </p:cNvSpPr>
            <p:nvPr/>
          </p:nvSpPr>
          <p:spPr bwMode="auto">
            <a:xfrm>
              <a:off x="3584674" y="3143233"/>
              <a:ext cx="1995438" cy="869818"/>
            </a:xfrm>
            <a:prstGeom prst="parallelogram">
              <a:avLst>
                <a:gd name="adj" fmla="val 62500"/>
              </a:avLst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85"/>
            <p:cNvSpPr>
              <a:spLocks noChangeArrowheads="1"/>
            </p:cNvSpPr>
            <p:nvPr/>
          </p:nvSpPr>
          <p:spPr bwMode="auto">
            <a:xfrm>
              <a:off x="4139952" y="3902059"/>
              <a:ext cx="99772" cy="10872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86"/>
            <p:cNvSpPr txBox="1">
              <a:spLocks noChangeArrowheads="1"/>
            </p:cNvSpPr>
            <p:nvPr/>
          </p:nvSpPr>
          <p:spPr bwMode="auto">
            <a:xfrm>
              <a:off x="4070468" y="3331241"/>
              <a:ext cx="357516" cy="43490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/>
                <a:t>h</a:t>
              </a:r>
            </a:p>
          </p:txBody>
        </p:sp>
        <p:sp>
          <p:nvSpPr>
            <p:cNvPr id="42" name="Text Box 87"/>
            <p:cNvSpPr txBox="1">
              <a:spLocks noChangeArrowheads="1"/>
            </p:cNvSpPr>
            <p:nvPr/>
          </p:nvSpPr>
          <p:spPr bwMode="auto">
            <a:xfrm>
              <a:off x="4170834" y="4074211"/>
              <a:ext cx="345045" cy="43490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a</a:t>
              </a:r>
            </a:p>
          </p:txBody>
        </p:sp>
        <p:sp>
          <p:nvSpPr>
            <p:cNvPr id="43" name="Line 88"/>
            <p:cNvSpPr>
              <a:spLocks noChangeShapeType="1"/>
            </p:cNvSpPr>
            <p:nvPr/>
          </p:nvSpPr>
          <p:spPr bwMode="auto">
            <a:xfrm flipV="1">
              <a:off x="3563888" y="4182938"/>
              <a:ext cx="152152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" name="Group 90"/>
          <p:cNvGrpSpPr>
            <a:grpSpLocks/>
          </p:cNvGrpSpPr>
          <p:nvPr/>
        </p:nvGrpSpPr>
        <p:grpSpPr bwMode="auto">
          <a:xfrm>
            <a:off x="611560" y="2852936"/>
            <a:ext cx="2160240" cy="1584176"/>
            <a:chOff x="4756" y="1572"/>
            <a:chExt cx="732" cy="892"/>
          </a:xfrm>
        </p:grpSpPr>
        <p:grpSp>
          <p:nvGrpSpPr>
            <p:cNvPr id="46" name="Group 72"/>
            <p:cNvGrpSpPr>
              <a:grpSpLocks/>
            </p:cNvGrpSpPr>
            <p:nvPr/>
          </p:nvGrpSpPr>
          <p:grpSpPr bwMode="auto">
            <a:xfrm>
              <a:off x="4758" y="1772"/>
              <a:ext cx="722" cy="461"/>
              <a:chOff x="4758" y="1772"/>
              <a:chExt cx="722" cy="461"/>
            </a:xfrm>
          </p:grpSpPr>
          <p:sp>
            <p:nvSpPr>
              <p:cNvPr id="52" name="AutoShape 69"/>
              <p:cNvSpPr>
                <a:spLocks noChangeArrowheads="1"/>
              </p:cNvSpPr>
              <p:nvPr/>
            </p:nvSpPr>
            <p:spPr bwMode="auto">
              <a:xfrm rot="10800000">
                <a:off x="4758" y="1776"/>
                <a:ext cx="722" cy="452"/>
              </a:xfrm>
              <a:custGeom>
                <a:avLst/>
                <a:gdLst>
                  <a:gd name="G0" fmla="+- 6566 0 0"/>
                  <a:gd name="G1" fmla="+- 21600 0 6566"/>
                  <a:gd name="G2" fmla="*/ 6566 1 2"/>
                  <a:gd name="G3" fmla="+- 21600 0 G2"/>
                  <a:gd name="G4" fmla="+/ 6566 21600 2"/>
                  <a:gd name="G5" fmla="+/ G1 0 2"/>
                  <a:gd name="G6" fmla="*/ 21600 21600 6566"/>
                  <a:gd name="G7" fmla="*/ G6 1 2"/>
                  <a:gd name="G8" fmla="+- 21600 0 G7"/>
                  <a:gd name="G9" fmla="*/ 21600 1 2"/>
                  <a:gd name="G10" fmla="+- 6566 0 G9"/>
                  <a:gd name="G11" fmla="?: G10 G8 0"/>
                  <a:gd name="G12" fmla="?: G10 G7 21600"/>
                  <a:gd name="T0" fmla="*/ 18317 w 21600"/>
                  <a:gd name="T1" fmla="*/ 10800 h 21600"/>
                  <a:gd name="T2" fmla="*/ 10800 w 21600"/>
                  <a:gd name="T3" fmla="*/ 21600 h 21600"/>
                  <a:gd name="T4" fmla="*/ 3283 w 21600"/>
                  <a:gd name="T5" fmla="*/ 10800 h 21600"/>
                  <a:gd name="T6" fmla="*/ 10800 w 21600"/>
                  <a:gd name="T7" fmla="*/ 0 h 21600"/>
                  <a:gd name="T8" fmla="*/ 5083 w 21600"/>
                  <a:gd name="T9" fmla="*/ 5083 h 21600"/>
                  <a:gd name="T10" fmla="*/ 16517 w 21600"/>
                  <a:gd name="T11" fmla="*/ 1651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6566" y="21600"/>
                    </a:lnTo>
                    <a:lnTo>
                      <a:pt x="1503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70"/>
              <p:cNvSpPr>
                <a:spLocks noChangeShapeType="1"/>
              </p:cNvSpPr>
              <p:nvPr/>
            </p:nvSpPr>
            <p:spPr bwMode="auto">
              <a:xfrm>
                <a:off x="4980" y="1772"/>
                <a:ext cx="0" cy="46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Rectangle 71"/>
              <p:cNvSpPr>
                <a:spLocks noChangeArrowheads="1"/>
              </p:cNvSpPr>
              <p:nvPr/>
            </p:nvSpPr>
            <p:spPr bwMode="auto">
              <a:xfrm>
                <a:off x="4980" y="2180"/>
                <a:ext cx="48" cy="48"/>
              </a:xfrm>
              <a:prstGeom prst="rect">
                <a:avLst/>
              </a:prstGeom>
              <a:noFill/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" name="Line 73"/>
            <p:cNvSpPr>
              <a:spLocks noChangeShapeType="1"/>
            </p:cNvSpPr>
            <p:nvPr/>
          </p:nvSpPr>
          <p:spPr bwMode="auto">
            <a:xfrm>
              <a:off x="4972" y="172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Text Box 74"/>
            <p:cNvSpPr txBox="1">
              <a:spLocks noChangeArrowheads="1"/>
            </p:cNvSpPr>
            <p:nvPr/>
          </p:nvSpPr>
          <p:spPr bwMode="auto">
            <a:xfrm>
              <a:off x="5036" y="1572"/>
              <a:ext cx="172" cy="19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/>
                <a:t>b</a:t>
              </a:r>
            </a:p>
          </p:txBody>
        </p:sp>
        <p:sp>
          <p:nvSpPr>
            <p:cNvPr id="49" name="Line 75"/>
            <p:cNvSpPr>
              <a:spLocks noChangeShapeType="1"/>
            </p:cNvSpPr>
            <p:nvPr/>
          </p:nvSpPr>
          <p:spPr bwMode="auto">
            <a:xfrm flipV="1">
              <a:off x="4756" y="2304"/>
              <a:ext cx="7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76"/>
            <p:cNvSpPr txBox="1">
              <a:spLocks noChangeArrowheads="1"/>
            </p:cNvSpPr>
            <p:nvPr/>
          </p:nvSpPr>
          <p:spPr bwMode="auto">
            <a:xfrm>
              <a:off x="5040" y="2272"/>
              <a:ext cx="166" cy="19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a</a:t>
              </a:r>
            </a:p>
          </p:txBody>
        </p:sp>
        <p:sp>
          <p:nvSpPr>
            <p:cNvPr id="51" name="Text Box 77"/>
            <p:cNvSpPr txBox="1">
              <a:spLocks noChangeArrowheads="1"/>
            </p:cNvSpPr>
            <p:nvPr/>
          </p:nvSpPr>
          <p:spPr bwMode="auto">
            <a:xfrm>
              <a:off x="4974" y="1920"/>
              <a:ext cx="172" cy="19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/>
                <a:t>h</a:t>
              </a:r>
            </a:p>
          </p:txBody>
        </p:sp>
      </p:grp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/>
      <p:bldP spid="34" grpId="0"/>
      <p:bldP spid="3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4868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</a:p>
          <a:p>
            <a:pPr algn="just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hình thoi ABCD có độ dài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AB = 3cm,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BH = 2,5cm,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đường chéo AC =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cm,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BD = 3cm. Tính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hình thoi ABCD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1520" y="1052736"/>
          <a:ext cx="8568952" cy="5099337"/>
        </p:xfrm>
        <a:graphic>
          <a:graphicData uri="http://schemas.openxmlformats.org/drawingml/2006/table">
            <a:tbl>
              <a:tblPr/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>
                          <a:latin typeface="Times New Roman"/>
                          <a:ea typeface="Times New Roman"/>
                          <a:cs typeface="Times New Roman"/>
                        </a:rPr>
                        <a:t>Nội dung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2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úng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2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ai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33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Diện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tích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thoi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20cm</a:t>
                      </a:r>
                      <a:r>
                        <a:rPr lang="en-US" sz="2800" b="1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độ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dài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chéo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8cm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thì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độ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dài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chéo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còn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lại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5cm</a:t>
                      </a:r>
                      <a:r>
                        <a:rPr lang="vi-VN" sz="2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01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thoi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diện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tích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10cm</a:t>
                      </a:r>
                      <a:r>
                        <a:rPr lang="en-US" sz="2800" b="1" baseline="30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độ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dài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cạnh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5cm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thì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độ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dài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cao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cm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7009" marR="67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7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>
                          <a:latin typeface="Times New Roman"/>
                          <a:ea typeface="Times New Roman"/>
                          <a:cs typeface="Times New Roman"/>
                        </a:rPr>
                        <a:t>Hình vuông có độ dài đường chéo là d thì diện tích S =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vi-VN" sz="2800" b="1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009" marR="670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251520" y="260648"/>
            <a:ext cx="8892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 </a:t>
            </a:r>
            <a:r>
              <a:rPr kumimoji="0" lang="en-US" sz="28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2800" b="1" i="0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vi-VN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vi-VN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 các câu sau, câu nào đúng câu nào sai?</a:t>
            </a:r>
            <a:endParaRPr kumimoji="0" lang="vi-VN" sz="2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/>
        </p:nvGraphicFramePr>
        <p:xfrm>
          <a:off x="4211960" y="5118568"/>
          <a:ext cx="216024" cy="741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4" name="Equation" r:id="rId3" imgW="164957" imgH="444114" progId="Equation.DSMT4">
                  <p:embed/>
                </p:oleObj>
              </mc:Choice>
              <mc:Fallback>
                <p:oleObj name="Equation" r:id="rId3" imgW="164957" imgH="444114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5118568"/>
                        <a:ext cx="216024" cy="7412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100392" y="386104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8264" y="537321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48264" y="234888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0"/>
          <p:cNvSpPr txBox="1">
            <a:spLocks noChangeArrowheads="1"/>
          </p:cNvSpPr>
          <p:nvPr/>
        </p:nvSpPr>
        <p:spPr bwMode="auto">
          <a:xfrm>
            <a:off x="6477000" y="4143380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</a:rPr>
              <a:t>S</a:t>
            </a:r>
            <a:r>
              <a:rPr lang="en-US" sz="2400" i="1" baseline="-25000" dirty="0">
                <a:solidFill>
                  <a:srgbClr val="002060"/>
                </a:solidFill>
                <a:latin typeface="Times New Roman" pitchFamily="18" charset="0"/>
              </a:rPr>
              <a:t>ABCD </a:t>
            </a:r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</a:rPr>
              <a:t>= 800m</a:t>
            </a:r>
            <a:r>
              <a:rPr lang="en-US" sz="2400" i="1" baseline="30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endParaRPr lang="en-US" sz="2400" i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271" name="Line 48"/>
          <p:cNvSpPr>
            <a:spLocks noChangeShapeType="1"/>
          </p:cNvSpPr>
          <p:nvPr/>
        </p:nvSpPr>
        <p:spPr bwMode="auto">
          <a:xfrm>
            <a:off x="3500430" y="3645024"/>
            <a:ext cx="2133600" cy="0"/>
          </a:xfrm>
          <a:prstGeom prst="line">
            <a:avLst/>
          </a:prstGeom>
          <a:noFill/>
          <a:ln w="12700">
            <a:solidFill>
              <a:srgbClr val="00206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49"/>
          <p:cNvSpPr>
            <a:spLocks noChangeShapeType="1"/>
          </p:cNvSpPr>
          <p:nvPr/>
        </p:nvSpPr>
        <p:spPr bwMode="auto">
          <a:xfrm>
            <a:off x="2428860" y="6286520"/>
            <a:ext cx="4419600" cy="0"/>
          </a:xfrm>
          <a:prstGeom prst="line">
            <a:avLst/>
          </a:prstGeom>
          <a:noFill/>
          <a:ln w="12700">
            <a:solidFill>
              <a:srgbClr val="00206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Text Box 50"/>
          <p:cNvSpPr txBox="1">
            <a:spLocks noChangeArrowheads="1"/>
          </p:cNvSpPr>
          <p:nvPr/>
        </p:nvSpPr>
        <p:spPr bwMode="auto">
          <a:xfrm>
            <a:off x="4362434" y="3350319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002060"/>
                </a:solidFill>
              </a:rPr>
              <a:t>30m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274" name="Text Box 51"/>
          <p:cNvSpPr txBox="1">
            <a:spLocks noChangeArrowheads="1"/>
          </p:cNvSpPr>
          <p:nvPr/>
        </p:nvSpPr>
        <p:spPr bwMode="auto">
          <a:xfrm>
            <a:off x="4389422" y="6321445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002060"/>
                </a:solidFill>
              </a:rPr>
              <a:t>50m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269" name="TextBox 34"/>
          <p:cNvSpPr txBox="1">
            <a:spLocks noChangeArrowheads="1"/>
          </p:cNvSpPr>
          <p:nvPr/>
        </p:nvSpPr>
        <p:spPr bwMode="auto">
          <a:xfrm>
            <a:off x="395536" y="260648"/>
            <a:ext cx="874846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ườn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ABCD (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AB = 30m,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ớn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CD = 50m,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800m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MENG v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M, E, N, 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(h.146).</a:t>
            </a:r>
          </a:p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MENG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2195736" y="3711129"/>
            <a:ext cx="4953004" cy="2590804"/>
            <a:chOff x="2195736" y="3711129"/>
            <a:chExt cx="4953004" cy="2590804"/>
          </a:xfrm>
        </p:grpSpPr>
        <p:grpSp>
          <p:nvGrpSpPr>
            <p:cNvPr id="80" name="Group 79"/>
            <p:cNvGrpSpPr/>
            <p:nvPr/>
          </p:nvGrpSpPr>
          <p:grpSpPr>
            <a:xfrm>
              <a:off x="2195736" y="3711129"/>
              <a:ext cx="4953004" cy="2590804"/>
              <a:chOff x="2214551" y="3763963"/>
              <a:chExt cx="4953004" cy="2590804"/>
            </a:xfrm>
          </p:grpSpPr>
          <p:grpSp>
            <p:nvGrpSpPr>
              <p:cNvPr id="21" name="Group 20"/>
              <p:cNvGrpSpPr/>
              <p:nvPr/>
            </p:nvGrpSpPr>
            <p:grpSpPr>
              <a:xfrm>
                <a:off x="2214551" y="3763963"/>
                <a:ext cx="4953004" cy="2590804"/>
                <a:chOff x="4371980" y="447676"/>
                <a:chExt cx="4953004" cy="2590804"/>
              </a:xfrm>
            </p:grpSpPr>
            <p:grpSp>
              <p:nvGrpSpPr>
                <p:cNvPr id="42" name="Group 36"/>
                <p:cNvGrpSpPr>
                  <a:grpSpLocks/>
                </p:cNvGrpSpPr>
                <p:nvPr/>
              </p:nvGrpSpPr>
              <p:grpSpPr bwMode="auto">
                <a:xfrm>
                  <a:off x="4371980" y="447676"/>
                  <a:ext cx="4953004" cy="2590804"/>
                  <a:chOff x="2496" y="327"/>
                  <a:chExt cx="3120" cy="1632"/>
                </a:xfrm>
              </p:grpSpPr>
              <p:sp>
                <p:nvSpPr>
                  <p:cNvPr id="47" name="AutoShape 37"/>
                  <p:cNvSpPr>
                    <a:spLocks noChangeArrowheads="1"/>
                  </p:cNvSpPr>
                  <p:nvPr/>
                </p:nvSpPr>
                <p:spPr bwMode="auto">
                  <a:xfrm>
                    <a:off x="2993" y="529"/>
                    <a:ext cx="2003" cy="1152"/>
                  </a:xfrm>
                  <a:prstGeom prst="diamond">
                    <a:avLst/>
                  </a:prstGeom>
                  <a:solidFill>
                    <a:srgbClr val="00FFFF">
                      <a:alpha val="70195"/>
                    </a:srgbClr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48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2496" y="327"/>
                    <a:ext cx="3120" cy="1632"/>
                    <a:chOff x="2496" y="327"/>
                    <a:chExt cx="3120" cy="1632"/>
                  </a:xfrm>
                </p:grpSpPr>
                <p:sp>
                  <p:nvSpPr>
                    <p:cNvPr id="49" name="AutoShape 39"/>
                    <p:cNvSpPr>
                      <a:spLocks noChangeArrowheads="1"/>
                    </p:cNvSpPr>
                    <p:nvPr/>
                  </p:nvSpPr>
                  <p:spPr bwMode="auto">
                    <a:xfrm rot="10800000">
                      <a:off x="2644" y="524"/>
                      <a:ext cx="2688" cy="1152"/>
                    </a:xfrm>
                    <a:custGeom>
                      <a:avLst/>
                      <a:gdLst>
                        <a:gd name="T0" fmla="*/ 2352 w 21600"/>
                        <a:gd name="T1" fmla="*/ 576 h 21600"/>
                        <a:gd name="T2" fmla="*/ 1344 w 21600"/>
                        <a:gd name="T3" fmla="*/ 1152 h 21600"/>
                        <a:gd name="T4" fmla="*/ 336 w 21600"/>
                        <a:gd name="T5" fmla="*/ 576 h 21600"/>
                        <a:gd name="T6" fmla="*/ 1344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4500 w 21600"/>
                        <a:gd name="T13" fmla="*/ 4500 h 21600"/>
                        <a:gd name="T14" fmla="*/ 17100 w 21600"/>
                        <a:gd name="T15" fmla="*/ 1710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0" name="Text Box 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24" y="372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dirty="0"/>
                        <a:t>A</a:t>
                      </a:r>
                    </a:p>
                  </p:txBody>
                </p:sp>
                <p:sp>
                  <p:nvSpPr>
                    <p:cNvPr id="51" name="Text Box 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902" y="331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dirty="0"/>
                        <a:t>E</a:t>
                      </a:r>
                    </a:p>
                  </p:txBody>
                </p:sp>
                <p:sp>
                  <p:nvSpPr>
                    <p:cNvPr id="52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60" y="327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dirty="0"/>
                        <a:t>B</a:t>
                      </a:r>
                    </a:p>
                  </p:txBody>
                </p:sp>
                <p:sp>
                  <p:nvSpPr>
                    <p:cNvPr id="53" name="Text Box 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40" y="912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N</a:t>
                      </a:r>
                    </a:p>
                  </p:txBody>
                </p:sp>
                <p:sp>
                  <p:nvSpPr>
                    <p:cNvPr id="54" name="Text Box 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328" y="1632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C</a:t>
                      </a:r>
                    </a:p>
                  </p:txBody>
                </p:sp>
                <p:sp>
                  <p:nvSpPr>
                    <p:cNvPr id="55" name="Text Box 4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88" y="1728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G</a:t>
                      </a:r>
                    </a:p>
                  </p:txBody>
                </p:sp>
                <p:sp>
                  <p:nvSpPr>
                    <p:cNvPr id="56" name="Text Box 4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6" y="1680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D</a:t>
                      </a:r>
                    </a:p>
                  </p:txBody>
                </p:sp>
                <p:sp>
                  <p:nvSpPr>
                    <p:cNvPr id="57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92" y="1003"/>
                      <a:ext cx="288" cy="231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/>
                        <a:t>M</a:t>
                      </a:r>
                    </a:p>
                  </p:txBody>
                </p:sp>
              </p:grpSp>
            </p:grpSp>
            <p:grpSp>
              <p:nvGrpSpPr>
                <p:cNvPr id="23" name="Group 57"/>
                <p:cNvGrpSpPr/>
                <p:nvPr/>
              </p:nvGrpSpPr>
              <p:grpSpPr>
                <a:xfrm>
                  <a:off x="4786314" y="1214422"/>
                  <a:ext cx="3929090" cy="930282"/>
                  <a:chOff x="4786314" y="1214422"/>
                  <a:chExt cx="3929090" cy="930282"/>
                </a:xfrm>
              </p:grpSpPr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4786314" y="2071678"/>
                    <a:ext cx="214314" cy="158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5286380" y="1214422"/>
                    <a:ext cx="214314" cy="158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/>
                  <p:cNvCxnSpPr/>
                  <p:nvPr/>
                </p:nvCxnSpPr>
                <p:spPr>
                  <a:xfrm>
                    <a:off x="8501090" y="2143116"/>
                    <a:ext cx="214314" cy="158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/>
                  <p:cNvCxnSpPr/>
                  <p:nvPr/>
                </p:nvCxnSpPr>
                <p:spPr>
                  <a:xfrm>
                    <a:off x="8001024" y="1214422"/>
                    <a:ext cx="214314" cy="158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" name="Group 69"/>
                <p:cNvGrpSpPr/>
                <p:nvPr/>
              </p:nvGrpSpPr>
              <p:grpSpPr>
                <a:xfrm>
                  <a:off x="5500694" y="2500306"/>
                  <a:ext cx="2571768" cy="142876"/>
                  <a:chOff x="5500694" y="2500306"/>
                  <a:chExt cx="2571768" cy="142876"/>
                </a:xfrm>
              </p:grpSpPr>
              <p:grpSp>
                <p:nvGrpSpPr>
                  <p:cNvPr id="32" name="Group 65"/>
                  <p:cNvGrpSpPr/>
                  <p:nvPr/>
                </p:nvGrpSpPr>
                <p:grpSpPr>
                  <a:xfrm>
                    <a:off x="7929586" y="2500306"/>
                    <a:ext cx="142876" cy="142876"/>
                    <a:chOff x="5572132" y="3929066"/>
                    <a:chExt cx="142876" cy="142876"/>
                  </a:xfrm>
                </p:grpSpPr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 rot="5400000" flipH="1" flipV="1">
                      <a:off x="5572132" y="3929066"/>
                      <a:ext cx="142876" cy="14287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/>
                    <p:cNvCxnSpPr/>
                    <p:nvPr/>
                  </p:nvCxnSpPr>
                  <p:spPr>
                    <a:xfrm rot="16200000" flipH="1">
                      <a:off x="5572132" y="3929066"/>
                      <a:ext cx="133352" cy="13335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3" name="Group 66"/>
                  <p:cNvGrpSpPr/>
                  <p:nvPr/>
                </p:nvGrpSpPr>
                <p:grpSpPr>
                  <a:xfrm>
                    <a:off x="5500694" y="2500306"/>
                    <a:ext cx="142876" cy="142876"/>
                    <a:chOff x="5572132" y="3929066"/>
                    <a:chExt cx="142876" cy="142876"/>
                  </a:xfrm>
                </p:grpSpPr>
                <p:cxnSp>
                  <p:nvCxnSpPr>
                    <p:cNvPr id="34" name="Straight Connector 33"/>
                    <p:cNvCxnSpPr/>
                    <p:nvPr/>
                  </p:nvCxnSpPr>
                  <p:spPr>
                    <a:xfrm rot="5400000" flipH="1" flipV="1">
                      <a:off x="5572132" y="3929066"/>
                      <a:ext cx="142876" cy="14287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 rot="16200000" flipH="1">
                      <a:off x="5572132" y="3929066"/>
                      <a:ext cx="133352" cy="13335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5" name="Group 77"/>
                <p:cNvGrpSpPr/>
                <p:nvPr/>
              </p:nvGrpSpPr>
              <p:grpSpPr>
                <a:xfrm>
                  <a:off x="6143636" y="642918"/>
                  <a:ext cx="1145390" cy="215108"/>
                  <a:chOff x="6143636" y="642918"/>
                  <a:chExt cx="1145390" cy="215108"/>
                </a:xfrm>
              </p:grpSpPr>
              <p:grpSp>
                <p:nvGrpSpPr>
                  <p:cNvPr id="26" name="Group 73"/>
                  <p:cNvGrpSpPr/>
                  <p:nvPr/>
                </p:nvGrpSpPr>
                <p:grpSpPr>
                  <a:xfrm>
                    <a:off x="6143636" y="642918"/>
                    <a:ext cx="73820" cy="215108"/>
                    <a:chOff x="6428594" y="3929066"/>
                    <a:chExt cx="73820" cy="215108"/>
                  </a:xfrm>
                </p:grpSpPr>
                <p:cxnSp>
                  <p:nvCxnSpPr>
                    <p:cNvPr id="30" name="Straight Connector 29"/>
                    <p:cNvCxnSpPr/>
                    <p:nvPr/>
                  </p:nvCxnSpPr>
                  <p:spPr>
                    <a:xfrm rot="5400000">
                      <a:off x="6322231" y="4036223"/>
                      <a:ext cx="214314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/>
                    <p:nvPr/>
                  </p:nvCxnSpPr>
                  <p:spPr>
                    <a:xfrm rot="5400000">
                      <a:off x="6394463" y="4035429"/>
                      <a:ext cx="214314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7" name="Group 74"/>
                  <p:cNvGrpSpPr/>
                  <p:nvPr/>
                </p:nvGrpSpPr>
                <p:grpSpPr>
                  <a:xfrm>
                    <a:off x="7215206" y="642918"/>
                    <a:ext cx="73820" cy="215108"/>
                    <a:chOff x="6428594" y="3929066"/>
                    <a:chExt cx="73820" cy="215108"/>
                  </a:xfrm>
                </p:grpSpPr>
                <p:cxnSp>
                  <p:nvCxnSpPr>
                    <p:cNvPr id="28" name="Straight Connector 27"/>
                    <p:cNvCxnSpPr/>
                    <p:nvPr/>
                  </p:nvCxnSpPr>
                  <p:spPr>
                    <a:xfrm rot="5400000">
                      <a:off x="6322231" y="4036223"/>
                      <a:ext cx="214314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/>
                    <p:cNvCxnSpPr/>
                    <p:nvPr/>
                  </p:nvCxnSpPr>
                  <p:spPr>
                    <a:xfrm rot="5400000">
                      <a:off x="6394463" y="4035429"/>
                      <a:ext cx="214314" cy="1588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43" name="Oval 71"/>
              <p:cNvSpPr>
                <a:spLocks noChangeArrowheads="1"/>
              </p:cNvSpPr>
              <p:nvPr/>
            </p:nvSpPr>
            <p:spPr bwMode="auto">
              <a:xfrm>
                <a:off x="4427984" y="4797152"/>
                <a:ext cx="281852" cy="211211"/>
              </a:xfrm>
              <a:prstGeom prst="ellipse">
                <a:avLst/>
              </a:prstGeom>
              <a:solidFill>
                <a:srgbClr val="990000">
                  <a:alpha val="50195"/>
                </a:srgbClr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pic>
            <p:nvPicPr>
              <p:cNvPr id="44" name="Picture 72" descr="FORST06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355976" y="4365104"/>
                <a:ext cx="486391" cy="6045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91880" y="4653136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716016" y="4221088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8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76056" y="5157192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1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707904" y="5157192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2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419872" y="5013176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3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067944" y="4293096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4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923928" y="4797152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5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499992" y="5107286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6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364088" y="4581128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5" descr="FLOWR0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36096" y="4941168"/>
                <a:ext cx="305340" cy="3379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8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131840" y="4827174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9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779912" y="4437112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0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27984" y="5547254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1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724128" y="4797152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427984" y="4077072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3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11960" y="5043198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4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14732" y="4797152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5" name="Picture 60" descr="FLOWR03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86740" y="4395126"/>
                <a:ext cx="305340" cy="3300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Picture 68" descr="FLOWR009">
                <a:hlinkClick r:id="rId5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81186" y="4869160"/>
                <a:ext cx="146798" cy="156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7" name="Picture 68" descr="FLOWR009">
                <a:hlinkClick r:id="rId5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11960" y="4653136"/>
                <a:ext cx="146798" cy="156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8" name="Picture 68" descr="FLOWR009">
                <a:hlinkClick r:id="rId5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788024" y="5013176"/>
                <a:ext cx="146798" cy="156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9" name="Picture 68" descr="FLOWR009">
                <a:hlinkClick r:id="rId5" action="ppaction://hlinksldjump"/>
              </p:cNvPr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788024" y="4653136"/>
                <a:ext cx="146798" cy="156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81" name="Picture 45" descr="FLOWR05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95936" y="5301208"/>
              <a:ext cx="305340" cy="337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" name="Picture 45" descr="FLOWR05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16016" y="5373216"/>
              <a:ext cx="305340" cy="337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71" grpId="0" animBg="1"/>
      <p:bldP spid="11272" grpId="0" animBg="1"/>
      <p:bldP spid="11273" grpId="0"/>
      <p:bldP spid="11274" grpId="0"/>
      <p:bldP spid="1126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Box 159"/>
          <p:cNvSpPr txBox="1"/>
          <p:nvPr/>
        </p:nvSpPr>
        <p:spPr>
          <a:xfrm>
            <a:off x="755576" y="2996952"/>
            <a:ext cx="46805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ABCD; AD = BC  AD//BC; AB = 30m; DC = 50m; S</a:t>
            </a:r>
            <a:r>
              <a:rPr lang="en-US" sz="2700" baseline="-25000" dirty="0" smtClean="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= 800 m</a:t>
            </a:r>
            <a:r>
              <a:rPr lang="en-US" sz="27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; MA=MD; EA=EB; NB=NC; GC=GD; </a:t>
            </a:r>
            <a:endParaRPr lang="en-US" sz="27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683568" y="4869160"/>
            <a:ext cx="46085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MENG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683568" y="5373216"/>
            <a:ext cx="44644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94"/>
          <p:cNvGrpSpPr/>
          <p:nvPr/>
        </p:nvGrpSpPr>
        <p:grpSpPr>
          <a:xfrm>
            <a:off x="0" y="2708920"/>
            <a:ext cx="5040560" cy="3717032"/>
            <a:chOff x="179512" y="332656"/>
            <a:chExt cx="5040560" cy="3717032"/>
          </a:xfrm>
        </p:grpSpPr>
        <p:cxnSp>
          <p:nvCxnSpPr>
            <p:cNvPr id="157" name="Straight Connector 156"/>
            <p:cNvCxnSpPr/>
            <p:nvPr/>
          </p:nvCxnSpPr>
          <p:spPr>
            <a:xfrm>
              <a:off x="899592" y="332656"/>
              <a:ext cx="0" cy="3717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323528" y="2420888"/>
              <a:ext cx="48965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TextBox 171"/>
            <p:cNvSpPr txBox="1"/>
            <p:nvPr/>
          </p:nvSpPr>
          <p:spPr>
            <a:xfrm>
              <a:off x="179512" y="1340768"/>
              <a:ext cx="72008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GT</a:t>
              </a:r>
              <a:endParaRPr lang="en-US" sz="27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79512" y="2564904"/>
              <a:ext cx="755576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dirty="0" smtClean="0">
                  <a:latin typeface="Times New Roman" pitchFamily="18" charset="0"/>
                  <a:cs typeface="Times New Roman" pitchFamily="18" charset="0"/>
                </a:rPr>
                <a:t>KL</a:t>
              </a:r>
              <a:endParaRPr lang="en-US" sz="27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5402" name="Line 58"/>
          <p:cNvSpPr>
            <a:spLocks noChangeShapeType="1"/>
          </p:cNvSpPr>
          <p:nvPr/>
        </p:nvSpPr>
        <p:spPr bwMode="auto">
          <a:xfrm>
            <a:off x="6436668" y="3753421"/>
            <a:ext cx="1946275" cy="1588"/>
          </a:xfrm>
          <a:prstGeom prst="line">
            <a:avLst/>
          </a:prstGeom>
          <a:noFill/>
          <a:ln w="25400" cap="flat">
            <a:solidFill>
              <a:srgbClr val="00008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403" name="Line 59"/>
          <p:cNvSpPr>
            <a:spLocks noChangeShapeType="1"/>
          </p:cNvSpPr>
          <p:nvPr/>
        </p:nvSpPr>
        <p:spPr bwMode="auto">
          <a:xfrm>
            <a:off x="5797996" y="5011588"/>
            <a:ext cx="3238500" cy="1588"/>
          </a:xfrm>
          <a:prstGeom prst="line">
            <a:avLst/>
          </a:prstGeom>
          <a:noFill/>
          <a:ln w="25400" cap="flat">
            <a:solidFill>
              <a:srgbClr val="00008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404" name="Line 60"/>
          <p:cNvSpPr>
            <a:spLocks noChangeShapeType="1"/>
          </p:cNvSpPr>
          <p:nvPr/>
        </p:nvSpPr>
        <p:spPr bwMode="auto">
          <a:xfrm flipH="1">
            <a:off x="5802858" y="3789040"/>
            <a:ext cx="641350" cy="1233488"/>
          </a:xfrm>
          <a:prstGeom prst="line">
            <a:avLst/>
          </a:prstGeom>
          <a:noFill/>
          <a:ln w="25400" cap="flat">
            <a:solidFill>
              <a:srgbClr val="00008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405" name="Line 61"/>
          <p:cNvSpPr>
            <a:spLocks noChangeShapeType="1"/>
          </p:cNvSpPr>
          <p:nvPr/>
        </p:nvSpPr>
        <p:spPr bwMode="auto">
          <a:xfrm>
            <a:off x="8382943" y="3762201"/>
            <a:ext cx="650875" cy="1233488"/>
          </a:xfrm>
          <a:prstGeom prst="line">
            <a:avLst/>
          </a:prstGeom>
          <a:noFill/>
          <a:ln w="25400" cap="flat">
            <a:solidFill>
              <a:srgbClr val="00008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51"/>
          <p:cNvGrpSpPr/>
          <p:nvPr/>
        </p:nvGrpSpPr>
        <p:grpSpPr>
          <a:xfrm>
            <a:off x="5796136" y="3789040"/>
            <a:ext cx="3240360" cy="1233488"/>
            <a:chOff x="5311776" y="890588"/>
            <a:chExt cx="3240360" cy="1233488"/>
          </a:xfrm>
        </p:grpSpPr>
        <p:sp>
          <p:nvSpPr>
            <p:cNvPr id="185415" name="Line 71"/>
            <p:cNvSpPr>
              <a:spLocks noChangeShapeType="1"/>
            </p:cNvSpPr>
            <p:nvPr/>
          </p:nvSpPr>
          <p:spPr bwMode="auto">
            <a:xfrm flipV="1">
              <a:off x="5311776" y="890588"/>
              <a:ext cx="2587625" cy="1233488"/>
            </a:xfrm>
            <a:prstGeom prst="line">
              <a:avLst/>
            </a:prstGeom>
            <a:noFill/>
            <a:ln w="25400" cap="flat">
              <a:solidFill>
                <a:srgbClr val="00008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16" name="Line 72"/>
            <p:cNvSpPr>
              <a:spLocks noChangeShapeType="1"/>
            </p:cNvSpPr>
            <p:nvPr/>
          </p:nvSpPr>
          <p:spPr bwMode="auto">
            <a:xfrm>
              <a:off x="5953126" y="890588"/>
              <a:ext cx="2599010" cy="1224136"/>
            </a:xfrm>
            <a:prstGeom prst="line">
              <a:avLst/>
            </a:prstGeom>
            <a:noFill/>
            <a:ln w="25400" cap="flat">
              <a:solidFill>
                <a:srgbClr val="00008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5418" name="Rectangle 74"/>
          <p:cNvSpPr>
            <a:spLocks noChangeArrowheads="1"/>
          </p:cNvSpPr>
          <p:nvPr/>
        </p:nvSpPr>
        <p:spPr bwMode="auto">
          <a:xfrm>
            <a:off x="7346305" y="3501008"/>
            <a:ext cx="212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419" name="Rectangle 75"/>
          <p:cNvSpPr>
            <a:spLocks noChangeArrowheads="1"/>
          </p:cNvSpPr>
          <p:nvPr/>
        </p:nvSpPr>
        <p:spPr bwMode="auto">
          <a:xfrm>
            <a:off x="5724128" y="4149080"/>
            <a:ext cx="2714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420" name="Rectangle 76"/>
          <p:cNvSpPr>
            <a:spLocks noChangeArrowheads="1"/>
          </p:cNvSpPr>
          <p:nvPr/>
        </p:nvSpPr>
        <p:spPr bwMode="auto">
          <a:xfrm>
            <a:off x="8799958" y="4203601"/>
            <a:ext cx="2365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422" name="Rectangle 78"/>
          <p:cNvSpPr>
            <a:spLocks noChangeArrowheads="1"/>
          </p:cNvSpPr>
          <p:nvPr/>
        </p:nvSpPr>
        <p:spPr bwMode="auto">
          <a:xfrm>
            <a:off x="5487590" y="5013176"/>
            <a:ext cx="2365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423" name="Rectangle 79"/>
          <p:cNvSpPr>
            <a:spLocks noChangeArrowheads="1"/>
          </p:cNvSpPr>
          <p:nvPr/>
        </p:nvSpPr>
        <p:spPr bwMode="auto">
          <a:xfrm rot="10439307" flipH="1" flipV="1">
            <a:off x="8782970" y="4033514"/>
            <a:ext cx="53173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424" name="Rectangle 80"/>
          <p:cNvSpPr>
            <a:spLocks noChangeArrowheads="1"/>
          </p:cNvSpPr>
          <p:nvPr/>
        </p:nvSpPr>
        <p:spPr bwMode="auto">
          <a:xfrm>
            <a:off x="8365480" y="3521646"/>
            <a:ext cx="2238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B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5425" name="Rectangle 81"/>
          <p:cNvSpPr>
            <a:spLocks noChangeArrowheads="1"/>
          </p:cNvSpPr>
          <p:nvPr/>
        </p:nvSpPr>
        <p:spPr bwMode="auto">
          <a:xfrm>
            <a:off x="6350943" y="3507358"/>
            <a:ext cx="2365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A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8673455" y="4340796"/>
            <a:ext cx="69850" cy="57150"/>
            <a:chOff x="5159" y="931"/>
            <a:chExt cx="44" cy="36"/>
          </a:xfrm>
        </p:grpSpPr>
        <p:sp>
          <p:nvSpPr>
            <p:cNvPr id="185429" name="Oval 85"/>
            <p:cNvSpPr>
              <a:spLocks noChangeArrowheads="1"/>
            </p:cNvSpPr>
            <p:nvPr/>
          </p:nvSpPr>
          <p:spPr bwMode="auto">
            <a:xfrm>
              <a:off x="5159" y="931"/>
              <a:ext cx="44" cy="3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30" name="Oval 86"/>
            <p:cNvSpPr>
              <a:spLocks noChangeArrowheads="1"/>
            </p:cNvSpPr>
            <p:nvPr/>
          </p:nvSpPr>
          <p:spPr bwMode="auto">
            <a:xfrm>
              <a:off x="5159" y="931"/>
              <a:ext cx="44" cy="36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90"/>
          <p:cNvGrpSpPr>
            <a:grpSpLocks/>
          </p:cNvGrpSpPr>
          <p:nvPr/>
        </p:nvGrpSpPr>
        <p:grpSpPr bwMode="auto">
          <a:xfrm>
            <a:off x="6081068" y="4340796"/>
            <a:ext cx="69850" cy="57150"/>
            <a:chOff x="3526" y="931"/>
            <a:chExt cx="44" cy="36"/>
          </a:xfrm>
        </p:grpSpPr>
        <p:sp>
          <p:nvSpPr>
            <p:cNvPr id="185432" name="Oval 88"/>
            <p:cNvSpPr>
              <a:spLocks noChangeArrowheads="1"/>
            </p:cNvSpPr>
            <p:nvPr/>
          </p:nvSpPr>
          <p:spPr bwMode="auto">
            <a:xfrm>
              <a:off x="3526" y="931"/>
              <a:ext cx="44" cy="3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33" name="Oval 89"/>
            <p:cNvSpPr>
              <a:spLocks noChangeArrowheads="1"/>
            </p:cNvSpPr>
            <p:nvPr/>
          </p:nvSpPr>
          <p:spPr bwMode="auto">
            <a:xfrm>
              <a:off x="3526" y="931"/>
              <a:ext cx="44" cy="36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255"/>
          <p:cNvGrpSpPr/>
          <p:nvPr/>
        </p:nvGrpSpPr>
        <p:grpSpPr>
          <a:xfrm>
            <a:off x="6115993" y="3753421"/>
            <a:ext cx="2592388" cy="1506537"/>
            <a:chOff x="5632451" y="890588"/>
            <a:chExt cx="2592388" cy="1506537"/>
          </a:xfrm>
        </p:grpSpPr>
        <p:sp>
          <p:nvSpPr>
            <p:cNvPr id="185414" name="Line 70"/>
            <p:cNvSpPr>
              <a:spLocks noChangeShapeType="1"/>
            </p:cNvSpPr>
            <p:nvPr/>
          </p:nvSpPr>
          <p:spPr bwMode="auto">
            <a:xfrm flipV="1">
              <a:off x="6099176" y="2028825"/>
              <a:ext cx="1588" cy="95250"/>
            </a:xfrm>
            <a:prstGeom prst="line">
              <a:avLst/>
            </a:prstGeom>
            <a:noFill/>
            <a:ln w="25400" cap="flat">
              <a:solidFill>
                <a:srgbClr val="00008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252"/>
            <p:cNvGrpSpPr/>
            <p:nvPr/>
          </p:nvGrpSpPr>
          <p:grpSpPr>
            <a:xfrm>
              <a:off x="5632451" y="890588"/>
              <a:ext cx="2592388" cy="1251620"/>
              <a:chOff x="5632451" y="890588"/>
              <a:chExt cx="2592388" cy="1251620"/>
            </a:xfrm>
          </p:grpSpPr>
          <p:sp>
            <p:nvSpPr>
              <p:cNvPr id="185406" name="Line 62"/>
              <p:cNvSpPr>
                <a:spLocks noChangeShapeType="1"/>
              </p:cNvSpPr>
              <p:nvPr/>
            </p:nvSpPr>
            <p:spPr bwMode="auto">
              <a:xfrm>
                <a:off x="6926263" y="890588"/>
                <a:ext cx="4763" cy="1233488"/>
              </a:xfrm>
              <a:prstGeom prst="line">
                <a:avLst/>
              </a:prstGeom>
              <a:noFill/>
              <a:ln w="25400" cap="flat">
                <a:solidFill>
                  <a:srgbClr val="000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11" name="Line 67"/>
              <p:cNvSpPr>
                <a:spLocks noChangeShapeType="1"/>
              </p:cNvSpPr>
              <p:nvPr/>
            </p:nvSpPr>
            <p:spPr bwMode="auto">
              <a:xfrm>
                <a:off x="5940152" y="908720"/>
                <a:ext cx="1588" cy="1233488"/>
              </a:xfrm>
              <a:prstGeom prst="line">
                <a:avLst/>
              </a:prstGeom>
              <a:noFill/>
              <a:ln w="25400" cap="flat">
                <a:solidFill>
                  <a:srgbClr val="000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12" name="Line 68"/>
              <p:cNvSpPr>
                <a:spLocks noChangeShapeType="1"/>
              </p:cNvSpPr>
              <p:nvPr/>
            </p:nvSpPr>
            <p:spPr bwMode="auto">
              <a:xfrm>
                <a:off x="5632451" y="1506538"/>
                <a:ext cx="2592388" cy="1588"/>
              </a:xfrm>
              <a:prstGeom prst="line">
                <a:avLst/>
              </a:prstGeom>
              <a:noFill/>
              <a:ln w="25400" cap="flat">
                <a:solidFill>
                  <a:srgbClr val="00008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85413" name="Line 69"/>
            <p:cNvSpPr>
              <a:spLocks noChangeShapeType="1"/>
            </p:cNvSpPr>
            <p:nvPr/>
          </p:nvSpPr>
          <p:spPr bwMode="auto">
            <a:xfrm flipH="1">
              <a:off x="5953126" y="2028825"/>
              <a:ext cx="146050" cy="1588"/>
            </a:xfrm>
            <a:prstGeom prst="line">
              <a:avLst/>
            </a:prstGeom>
            <a:noFill/>
            <a:ln w="25400" cap="flat">
              <a:solidFill>
                <a:srgbClr val="00008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17" name="Rectangle 73"/>
            <p:cNvSpPr>
              <a:spLocks noChangeArrowheads="1"/>
            </p:cNvSpPr>
            <p:nvPr/>
          </p:nvSpPr>
          <p:spPr bwMode="auto">
            <a:xfrm>
              <a:off x="5876926" y="2152650"/>
              <a:ext cx="236538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5421" name="Rectangle 77"/>
          <p:cNvSpPr>
            <a:spLocks noChangeArrowheads="1"/>
          </p:cNvSpPr>
          <p:nvPr/>
        </p:nvSpPr>
        <p:spPr bwMode="auto">
          <a:xfrm>
            <a:off x="7336780" y="5009133"/>
            <a:ext cx="2365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84"/>
          <p:cNvGrpSpPr>
            <a:grpSpLocks/>
          </p:cNvGrpSpPr>
          <p:nvPr/>
        </p:nvGrpSpPr>
        <p:grpSpPr bwMode="auto">
          <a:xfrm>
            <a:off x="6403330" y="4956746"/>
            <a:ext cx="68263" cy="58738"/>
            <a:chOff x="3729" y="1319"/>
            <a:chExt cx="43" cy="37"/>
          </a:xfrm>
        </p:grpSpPr>
        <p:sp>
          <p:nvSpPr>
            <p:cNvPr id="185426" name="Oval 82"/>
            <p:cNvSpPr>
              <a:spLocks noChangeArrowheads="1"/>
            </p:cNvSpPr>
            <p:nvPr/>
          </p:nvSpPr>
          <p:spPr bwMode="auto">
            <a:xfrm>
              <a:off x="3729" y="1319"/>
              <a:ext cx="43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27" name="Oval 83"/>
            <p:cNvSpPr>
              <a:spLocks noChangeArrowheads="1"/>
            </p:cNvSpPr>
            <p:nvPr/>
          </p:nvSpPr>
          <p:spPr bwMode="auto">
            <a:xfrm>
              <a:off x="3729" y="1319"/>
              <a:ext cx="43" cy="37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93"/>
          <p:cNvGrpSpPr>
            <a:grpSpLocks/>
          </p:cNvGrpSpPr>
          <p:nvPr/>
        </p:nvGrpSpPr>
        <p:grpSpPr bwMode="auto">
          <a:xfrm>
            <a:off x="7379643" y="4956746"/>
            <a:ext cx="68263" cy="58738"/>
            <a:chOff x="4344" y="1319"/>
            <a:chExt cx="43" cy="37"/>
          </a:xfrm>
        </p:grpSpPr>
        <p:sp>
          <p:nvSpPr>
            <p:cNvPr id="185435" name="Oval 91"/>
            <p:cNvSpPr>
              <a:spLocks noChangeArrowheads="1"/>
            </p:cNvSpPr>
            <p:nvPr/>
          </p:nvSpPr>
          <p:spPr bwMode="auto">
            <a:xfrm>
              <a:off x="4344" y="1319"/>
              <a:ext cx="43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36" name="Oval 92"/>
            <p:cNvSpPr>
              <a:spLocks noChangeArrowheads="1"/>
            </p:cNvSpPr>
            <p:nvPr/>
          </p:nvSpPr>
          <p:spPr bwMode="auto">
            <a:xfrm>
              <a:off x="4344" y="1319"/>
              <a:ext cx="43" cy="37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7376468" y="3723258"/>
            <a:ext cx="68263" cy="58738"/>
            <a:chOff x="4342" y="542"/>
            <a:chExt cx="43" cy="37"/>
          </a:xfrm>
        </p:grpSpPr>
        <p:sp>
          <p:nvSpPr>
            <p:cNvPr id="185438" name="Oval 94"/>
            <p:cNvSpPr>
              <a:spLocks noChangeArrowheads="1"/>
            </p:cNvSpPr>
            <p:nvPr/>
          </p:nvSpPr>
          <p:spPr bwMode="auto">
            <a:xfrm>
              <a:off x="4342" y="542"/>
              <a:ext cx="43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39" name="Oval 95"/>
            <p:cNvSpPr>
              <a:spLocks noChangeArrowheads="1"/>
            </p:cNvSpPr>
            <p:nvPr/>
          </p:nvSpPr>
          <p:spPr bwMode="auto">
            <a:xfrm>
              <a:off x="4342" y="542"/>
              <a:ext cx="43" cy="37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99"/>
          <p:cNvGrpSpPr>
            <a:grpSpLocks/>
          </p:cNvGrpSpPr>
          <p:nvPr/>
        </p:nvGrpSpPr>
        <p:grpSpPr bwMode="auto">
          <a:xfrm>
            <a:off x="6403330" y="3723258"/>
            <a:ext cx="68263" cy="58738"/>
            <a:chOff x="3729" y="542"/>
            <a:chExt cx="43" cy="37"/>
          </a:xfrm>
        </p:grpSpPr>
        <p:sp>
          <p:nvSpPr>
            <p:cNvPr id="185441" name="Oval 97"/>
            <p:cNvSpPr>
              <a:spLocks noChangeArrowheads="1"/>
            </p:cNvSpPr>
            <p:nvPr/>
          </p:nvSpPr>
          <p:spPr bwMode="auto">
            <a:xfrm>
              <a:off x="3729" y="542"/>
              <a:ext cx="43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42" name="Oval 98"/>
            <p:cNvSpPr>
              <a:spLocks noChangeArrowheads="1"/>
            </p:cNvSpPr>
            <p:nvPr/>
          </p:nvSpPr>
          <p:spPr bwMode="auto">
            <a:xfrm>
              <a:off x="3729" y="542"/>
              <a:ext cx="43" cy="37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102"/>
          <p:cNvGrpSpPr>
            <a:grpSpLocks/>
          </p:cNvGrpSpPr>
          <p:nvPr/>
        </p:nvGrpSpPr>
        <p:grpSpPr bwMode="auto">
          <a:xfrm>
            <a:off x="8348018" y="3723258"/>
            <a:ext cx="68263" cy="58738"/>
            <a:chOff x="4954" y="542"/>
            <a:chExt cx="43" cy="37"/>
          </a:xfrm>
        </p:grpSpPr>
        <p:sp>
          <p:nvSpPr>
            <p:cNvPr id="185444" name="Oval 100"/>
            <p:cNvSpPr>
              <a:spLocks noChangeArrowheads="1"/>
            </p:cNvSpPr>
            <p:nvPr/>
          </p:nvSpPr>
          <p:spPr bwMode="auto">
            <a:xfrm>
              <a:off x="4954" y="542"/>
              <a:ext cx="43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45" name="Oval 101"/>
            <p:cNvSpPr>
              <a:spLocks noChangeArrowheads="1"/>
            </p:cNvSpPr>
            <p:nvPr/>
          </p:nvSpPr>
          <p:spPr bwMode="auto">
            <a:xfrm>
              <a:off x="4954" y="542"/>
              <a:ext cx="43" cy="37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5760393" y="4974233"/>
            <a:ext cx="68263" cy="58738"/>
            <a:chOff x="3324" y="1319"/>
            <a:chExt cx="43" cy="37"/>
          </a:xfrm>
        </p:grpSpPr>
        <p:sp>
          <p:nvSpPr>
            <p:cNvPr id="185447" name="Oval 103"/>
            <p:cNvSpPr>
              <a:spLocks noChangeArrowheads="1"/>
            </p:cNvSpPr>
            <p:nvPr/>
          </p:nvSpPr>
          <p:spPr bwMode="auto">
            <a:xfrm>
              <a:off x="3324" y="1319"/>
              <a:ext cx="43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48" name="Oval 104"/>
            <p:cNvSpPr>
              <a:spLocks noChangeArrowheads="1"/>
            </p:cNvSpPr>
            <p:nvPr/>
          </p:nvSpPr>
          <p:spPr bwMode="auto">
            <a:xfrm>
              <a:off x="3324" y="1319"/>
              <a:ext cx="43" cy="37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108"/>
          <p:cNvGrpSpPr>
            <a:grpSpLocks/>
          </p:cNvGrpSpPr>
          <p:nvPr/>
        </p:nvGrpSpPr>
        <p:grpSpPr bwMode="auto">
          <a:xfrm>
            <a:off x="8943974" y="4941168"/>
            <a:ext cx="69850" cy="58738"/>
            <a:chOff x="5364" y="1319"/>
            <a:chExt cx="44" cy="37"/>
          </a:xfrm>
        </p:grpSpPr>
        <p:sp>
          <p:nvSpPr>
            <p:cNvPr id="185450" name="Oval 106"/>
            <p:cNvSpPr>
              <a:spLocks noChangeArrowheads="1"/>
            </p:cNvSpPr>
            <p:nvPr/>
          </p:nvSpPr>
          <p:spPr bwMode="auto">
            <a:xfrm>
              <a:off x="5364" y="1319"/>
              <a:ext cx="44" cy="3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51" name="Oval 107"/>
            <p:cNvSpPr>
              <a:spLocks noChangeArrowheads="1"/>
            </p:cNvSpPr>
            <p:nvPr/>
          </p:nvSpPr>
          <p:spPr bwMode="auto">
            <a:xfrm>
              <a:off x="5364" y="1319"/>
              <a:ext cx="44" cy="37"/>
            </a:xfrm>
            <a:prstGeom prst="ellipse">
              <a:avLst/>
            </a:prstGeom>
            <a:noFill/>
            <a:ln w="11113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51" name="AutoShape 37"/>
          <p:cNvSpPr>
            <a:spLocks noChangeArrowheads="1"/>
          </p:cNvSpPr>
          <p:nvPr/>
        </p:nvSpPr>
        <p:spPr bwMode="auto">
          <a:xfrm>
            <a:off x="6135662" y="3771553"/>
            <a:ext cx="2592287" cy="1224136"/>
          </a:xfrm>
          <a:prstGeom prst="diamond">
            <a:avLst/>
          </a:prstGeom>
          <a:solidFill>
            <a:srgbClr val="00FFFF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57" name="Straight Connector 256"/>
          <p:cNvCxnSpPr/>
          <p:nvPr/>
        </p:nvCxnSpPr>
        <p:spPr>
          <a:xfrm>
            <a:off x="5847630" y="4725144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>
            <a:off x="6135662" y="4131593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>
            <a:off x="8439918" y="4059585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>
            <a:off x="8748464" y="4635649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>
            <a:off x="6999758" y="3627537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V="1">
            <a:off x="7863854" y="3627537"/>
            <a:ext cx="2889" cy="2376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flipH="1" flipV="1">
            <a:off x="7791846" y="3627537"/>
            <a:ext cx="5496" cy="2459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>
            <a:off x="6711726" y="4923681"/>
            <a:ext cx="144016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flipV="1">
            <a:off x="6711726" y="4923681"/>
            <a:ext cx="144016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>
            <a:off x="7935862" y="4923681"/>
            <a:ext cx="144016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>
            <a:off x="6927750" y="3627537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 flipV="1">
            <a:off x="7932973" y="4902092"/>
            <a:ext cx="146905" cy="165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5-Point Star 124">
            <a:hlinkClick r:id="rId3" action="ppaction://hlinksldjump"/>
          </p:cNvPr>
          <p:cNvSpPr/>
          <p:nvPr/>
        </p:nvSpPr>
        <p:spPr>
          <a:xfrm>
            <a:off x="8532440" y="6381328"/>
            <a:ext cx="432048" cy="4046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323528" y="260648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ườn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ABCD (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 = 30m,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ớn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CD = 50m,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800m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MENG v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M, E, N, 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(h.146).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 T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MENG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/>
      <p:bldP spid="1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1916832"/>
            <a:ext cx="2664296" cy="13681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6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93126" y="3356992"/>
            <a:ext cx="3350874" cy="126372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172184">
            <a:off x="3376900" y="2980496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 =   d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.d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7393" name="Object 1"/>
          <p:cNvGraphicFramePr>
            <a:graphicFrameLocks noChangeAspect="1"/>
          </p:cNvGraphicFramePr>
          <p:nvPr/>
        </p:nvGraphicFramePr>
        <p:xfrm>
          <a:off x="3995936" y="2852936"/>
          <a:ext cx="161925" cy="73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397" name="Equation" r:id="rId4" imgW="164957" imgH="444114" progId="Equation.DSMT4">
                  <p:embed/>
                </p:oleObj>
              </mc:Choice>
              <mc:Fallback>
                <p:oleObj name="Equation" r:id="rId4" imgW="164957" imgH="444114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852936"/>
                        <a:ext cx="161925" cy="7357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 rot="645064">
            <a:off x="3457297" y="3689317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a.h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>
            <a:endCxn id="8" idx="1"/>
          </p:cNvCxnSpPr>
          <p:nvPr/>
        </p:nvCxnSpPr>
        <p:spPr>
          <a:xfrm>
            <a:off x="2771800" y="3212976"/>
            <a:ext cx="3021326" cy="7758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7395" name="Object 2"/>
          <p:cNvPicPr>
            <a:picLocks noChangeArrowheads="1"/>
          </p:cNvPicPr>
          <p:nvPr/>
        </p:nvPicPr>
        <p:blipFill>
          <a:blip r:embed="rId6" cstate="print"/>
          <a:srcRect l="-3836" t="-6000" r="-4028" b="-4625"/>
          <a:stretch>
            <a:fillRect/>
          </a:stretch>
        </p:blipFill>
        <p:spPr bwMode="auto">
          <a:xfrm>
            <a:off x="6372200" y="764704"/>
            <a:ext cx="1638300" cy="137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3707904" y="1124744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 =   AC.BD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7396" name="Object 4"/>
          <p:cNvGraphicFramePr>
            <a:graphicFrameLocks noChangeAspect="1"/>
          </p:cNvGraphicFramePr>
          <p:nvPr/>
        </p:nvGraphicFramePr>
        <p:xfrm>
          <a:off x="4283968" y="1037804"/>
          <a:ext cx="161925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398" name="Equation" r:id="rId7" imgW="164957" imgH="444114" progId="Equation.DSMT4">
                  <p:embed/>
                </p:oleObj>
              </mc:Choice>
              <mc:Fallback>
                <p:oleObj name="Equation" r:id="rId7" imgW="164957" imgH="444114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1037804"/>
                        <a:ext cx="161925" cy="735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/>
          <p:cNvCxnSpPr/>
          <p:nvPr/>
        </p:nvCxnSpPr>
        <p:spPr>
          <a:xfrm flipV="1">
            <a:off x="2843808" y="1556792"/>
            <a:ext cx="338437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/>
      <p:bldP spid="12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44016" y="191136"/>
            <a:ext cx="8892480" cy="52322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Bài  tập trắc nghiệm: Hãy khoanh tròn vào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án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95536" y="3068960"/>
            <a:ext cx="428628" cy="428628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26876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Có thể vẽ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3,6cm; 6cm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vuông góc với nhau?</a:t>
            </a: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A. Chỉ vẽ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 t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giác.  B.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 t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ứ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giác.</a:t>
            </a:r>
          </a:p>
          <a:p>
            <a:pPr marL="231775" indent="-231775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C. Vẽ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vô số t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giác.   D. Không vẽ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ứ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giác nào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n 15">
            <a:hlinkClick r:id="rId2" action="ppaction://hlinksldjump"/>
          </p:cNvPr>
          <p:cNvSpPr/>
          <p:nvPr/>
        </p:nvSpPr>
        <p:spPr>
          <a:xfrm>
            <a:off x="8858248" y="6500810"/>
            <a:ext cx="285752" cy="35719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93305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 Có thể vẽ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chéo là 3,6cm và 6cm?</a:t>
            </a: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  A.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  B.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  C.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  D.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67544" y="4869160"/>
            <a:ext cx="428628" cy="42862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/>
      <p:bldP spid="17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748464" cy="9541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– SGK/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129: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6cm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60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4" name="Rectangle 3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122916" name="Rectangle 3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sp>
        <p:nvSpPr>
          <p:cNvPr id="32" name="5-Point Star 31">
            <a:hlinkClick r:id="rId2" action="ppaction://hlinksldjump"/>
          </p:cNvPr>
          <p:cNvSpPr/>
          <p:nvPr/>
        </p:nvSpPr>
        <p:spPr>
          <a:xfrm>
            <a:off x="0" y="6525344"/>
            <a:ext cx="539552" cy="3326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2930" name="AutoShape 50"/>
          <p:cNvSpPr>
            <a:spLocks noChangeAspect="1" noChangeArrowheads="1" noTextEdit="1"/>
          </p:cNvSpPr>
          <p:nvPr/>
        </p:nvSpPr>
        <p:spPr bwMode="auto">
          <a:xfrm>
            <a:off x="214313" y="2801466"/>
            <a:ext cx="41433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32" name="Freeform 52"/>
          <p:cNvSpPr>
            <a:spLocks/>
          </p:cNvSpPr>
          <p:nvPr/>
        </p:nvSpPr>
        <p:spPr bwMode="auto">
          <a:xfrm>
            <a:off x="327026" y="2784476"/>
            <a:ext cx="101600" cy="69850"/>
          </a:xfrm>
          <a:custGeom>
            <a:avLst/>
            <a:gdLst/>
            <a:ahLst/>
            <a:cxnLst>
              <a:cxn ang="0">
                <a:pos x="64" y="33"/>
              </a:cxn>
              <a:cxn ang="0">
                <a:pos x="0" y="44"/>
              </a:cxn>
              <a:cxn ang="0">
                <a:pos x="41" y="0"/>
              </a:cxn>
              <a:cxn ang="0">
                <a:pos x="64" y="33"/>
              </a:cxn>
            </a:cxnLst>
            <a:rect l="0" t="0" r="r" b="b"/>
            <a:pathLst>
              <a:path w="64" h="44">
                <a:moveTo>
                  <a:pt x="64" y="33"/>
                </a:moveTo>
                <a:lnTo>
                  <a:pt x="0" y="44"/>
                </a:lnTo>
                <a:lnTo>
                  <a:pt x="41" y="0"/>
                </a:lnTo>
                <a:lnTo>
                  <a:pt x="64" y="33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50"/>
          <p:cNvSpPr>
            <a:spLocks noChangeAspect="1" noChangeArrowheads="1" noTextEdit="1"/>
          </p:cNvSpPr>
          <p:nvPr/>
        </p:nvSpPr>
        <p:spPr bwMode="auto">
          <a:xfrm>
            <a:off x="2123728" y="3717032"/>
            <a:ext cx="497205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3004" name="Group 104"/>
          <p:cNvGrpSpPr>
            <a:grpSpLocks noChangeAspect="1"/>
          </p:cNvGrpSpPr>
          <p:nvPr/>
        </p:nvGrpSpPr>
        <p:grpSpPr bwMode="auto">
          <a:xfrm>
            <a:off x="1259632" y="2204864"/>
            <a:ext cx="4000500" cy="1872208"/>
            <a:chOff x="703" y="1026"/>
            <a:chExt cx="2520" cy="1530"/>
          </a:xfrm>
        </p:grpSpPr>
        <p:sp>
          <p:nvSpPr>
            <p:cNvPr id="123005" name="AutoShape 103"/>
            <p:cNvSpPr>
              <a:spLocks noChangeAspect="1" noChangeArrowheads="1" noTextEdit="1"/>
            </p:cNvSpPr>
            <p:nvPr/>
          </p:nvSpPr>
          <p:spPr bwMode="auto">
            <a:xfrm>
              <a:off x="703" y="1026"/>
              <a:ext cx="2520" cy="15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06" name="Freeform 105"/>
            <p:cNvSpPr>
              <a:spLocks/>
            </p:cNvSpPr>
            <p:nvPr/>
          </p:nvSpPr>
          <p:spPr bwMode="auto">
            <a:xfrm>
              <a:off x="771" y="1731"/>
              <a:ext cx="63" cy="42"/>
            </a:xfrm>
            <a:custGeom>
              <a:avLst/>
              <a:gdLst/>
              <a:ahLst/>
              <a:cxnLst>
                <a:cxn ang="0">
                  <a:pos x="63" y="31"/>
                </a:cxn>
                <a:cxn ang="0">
                  <a:pos x="0" y="42"/>
                </a:cxn>
                <a:cxn ang="0">
                  <a:pos x="40" y="0"/>
                </a:cxn>
                <a:cxn ang="0">
                  <a:pos x="63" y="31"/>
                </a:cxn>
              </a:cxnLst>
              <a:rect l="0" t="0" r="r" b="b"/>
              <a:pathLst>
                <a:path w="63" h="42">
                  <a:moveTo>
                    <a:pt x="63" y="31"/>
                  </a:moveTo>
                  <a:lnTo>
                    <a:pt x="0" y="42"/>
                  </a:lnTo>
                  <a:lnTo>
                    <a:pt x="40" y="0"/>
                  </a:lnTo>
                  <a:lnTo>
                    <a:pt x="63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007" name="Freeform 106"/>
            <p:cNvSpPr>
              <a:spLocks/>
            </p:cNvSpPr>
            <p:nvPr/>
          </p:nvSpPr>
          <p:spPr bwMode="auto">
            <a:xfrm>
              <a:off x="1821" y="1172"/>
              <a:ext cx="63" cy="4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63" y="0"/>
                </a:cxn>
                <a:cxn ang="0">
                  <a:pos x="23" y="47"/>
                </a:cxn>
                <a:cxn ang="0">
                  <a:pos x="0" y="11"/>
                </a:cxn>
              </a:cxnLst>
              <a:rect l="0" t="0" r="r" b="b"/>
              <a:pathLst>
                <a:path w="63" h="47">
                  <a:moveTo>
                    <a:pt x="0" y="11"/>
                  </a:moveTo>
                  <a:lnTo>
                    <a:pt x="63" y="0"/>
                  </a:lnTo>
                  <a:lnTo>
                    <a:pt x="23" y="47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84" name="Arc 107"/>
            <p:cNvSpPr>
              <a:spLocks/>
            </p:cNvSpPr>
            <p:nvPr/>
          </p:nvSpPr>
          <p:spPr bwMode="auto">
            <a:xfrm>
              <a:off x="905" y="1775"/>
              <a:ext cx="43" cy="74"/>
            </a:xfrm>
            <a:custGeom>
              <a:avLst/>
              <a:gdLst>
                <a:gd name="G0" fmla="+- 0 0 0"/>
                <a:gd name="G1" fmla="+- 20516 0 0"/>
                <a:gd name="G2" fmla="+- 21600 0 0"/>
                <a:gd name="T0" fmla="*/ 6758 w 21600"/>
                <a:gd name="T1" fmla="*/ 0 h 41250"/>
                <a:gd name="T2" fmla="*/ 6054 w 21600"/>
                <a:gd name="T3" fmla="*/ 41250 h 41250"/>
                <a:gd name="T4" fmla="*/ 0 w 21600"/>
                <a:gd name="T5" fmla="*/ 20516 h 41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1250" fill="none" extrusionOk="0">
                  <a:moveTo>
                    <a:pt x="6757" y="0"/>
                  </a:moveTo>
                  <a:cubicBezTo>
                    <a:pt x="15615" y="2917"/>
                    <a:pt x="21600" y="11190"/>
                    <a:pt x="21600" y="20516"/>
                  </a:cubicBezTo>
                  <a:cubicBezTo>
                    <a:pt x="21600" y="30113"/>
                    <a:pt x="15267" y="38560"/>
                    <a:pt x="6054" y="41250"/>
                  </a:cubicBezTo>
                </a:path>
                <a:path w="21600" h="41250" stroke="0" extrusionOk="0">
                  <a:moveTo>
                    <a:pt x="6757" y="0"/>
                  </a:moveTo>
                  <a:cubicBezTo>
                    <a:pt x="15615" y="2917"/>
                    <a:pt x="21600" y="11190"/>
                    <a:pt x="21600" y="20516"/>
                  </a:cubicBezTo>
                  <a:cubicBezTo>
                    <a:pt x="21600" y="30113"/>
                    <a:pt x="15267" y="38560"/>
                    <a:pt x="6054" y="41250"/>
                  </a:cubicBezTo>
                  <a:lnTo>
                    <a:pt x="0" y="20516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85" name="Line 108"/>
            <p:cNvSpPr>
              <a:spLocks noChangeShapeType="1"/>
            </p:cNvSpPr>
            <p:nvPr/>
          </p:nvSpPr>
          <p:spPr bwMode="auto">
            <a:xfrm flipH="1">
              <a:off x="845" y="1214"/>
              <a:ext cx="1118" cy="601"/>
            </a:xfrm>
            <a:prstGeom prst="line">
              <a:avLst/>
            </a:prstGeom>
            <a:noFill/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86" name="Line 109"/>
            <p:cNvSpPr>
              <a:spLocks noChangeShapeType="1"/>
            </p:cNvSpPr>
            <p:nvPr/>
          </p:nvSpPr>
          <p:spPr bwMode="auto">
            <a:xfrm>
              <a:off x="1963" y="1214"/>
              <a:ext cx="1118" cy="601"/>
            </a:xfrm>
            <a:prstGeom prst="line">
              <a:avLst/>
            </a:prstGeom>
            <a:noFill/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3187" name="Group 112"/>
            <p:cNvGrpSpPr>
              <a:grpSpLocks/>
            </p:cNvGrpSpPr>
            <p:nvPr/>
          </p:nvGrpSpPr>
          <p:grpSpPr bwMode="auto">
            <a:xfrm>
              <a:off x="1963" y="1809"/>
              <a:ext cx="1248" cy="606"/>
              <a:chOff x="1963" y="1809"/>
              <a:chExt cx="1248" cy="606"/>
            </a:xfrm>
          </p:grpSpPr>
          <p:sp>
            <p:nvSpPr>
              <p:cNvPr id="93204" name="Line 110"/>
              <p:cNvSpPr>
                <a:spLocks noChangeShapeType="1"/>
              </p:cNvSpPr>
              <p:nvPr/>
            </p:nvSpPr>
            <p:spPr bwMode="auto">
              <a:xfrm flipH="1">
                <a:off x="1963" y="1815"/>
                <a:ext cx="1118" cy="600"/>
              </a:xfrm>
              <a:prstGeom prst="line">
                <a:avLst/>
              </a:prstGeom>
              <a:noFill/>
              <a:ln w="7938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205" name="Rectangle 111"/>
              <p:cNvSpPr>
                <a:spLocks noChangeArrowheads="1"/>
              </p:cNvSpPr>
              <p:nvPr/>
            </p:nvSpPr>
            <p:spPr bwMode="auto">
              <a:xfrm>
                <a:off x="3092" y="1809"/>
                <a:ext cx="119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3188" name="Line 113"/>
            <p:cNvSpPr>
              <a:spLocks noChangeShapeType="1"/>
            </p:cNvSpPr>
            <p:nvPr/>
          </p:nvSpPr>
          <p:spPr bwMode="auto">
            <a:xfrm>
              <a:off x="845" y="1815"/>
              <a:ext cx="1118" cy="600"/>
            </a:xfrm>
            <a:prstGeom prst="line">
              <a:avLst/>
            </a:prstGeom>
            <a:noFill/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3189" name="Group 116"/>
            <p:cNvGrpSpPr>
              <a:grpSpLocks/>
            </p:cNvGrpSpPr>
            <p:nvPr/>
          </p:nvGrpSpPr>
          <p:grpSpPr bwMode="auto">
            <a:xfrm>
              <a:off x="771" y="1172"/>
              <a:ext cx="1113" cy="601"/>
              <a:chOff x="771" y="1172"/>
              <a:chExt cx="1113" cy="601"/>
            </a:xfrm>
          </p:grpSpPr>
          <p:sp>
            <p:nvSpPr>
              <p:cNvPr id="93202" name="Line 114"/>
              <p:cNvSpPr>
                <a:spLocks noChangeShapeType="1"/>
              </p:cNvSpPr>
              <p:nvPr/>
            </p:nvSpPr>
            <p:spPr bwMode="auto">
              <a:xfrm flipH="1">
                <a:off x="771" y="1172"/>
                <a:ext cx="1113" cy="60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203" name="Rectangle 115"/>
              <p:cNvSpPr>
                <a:spLocks noChangeArrowheads="1"/>
              </p:cNvSpPr>
              <p:nvPr/>
            </p:nvSpPr>
            <p:spPr bwMode="auto">
              <a:xfrm>
                <a:off x="1191" y="1345"/>
                <a:ext cx="238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6cm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3191" name="Line 117"/>
            <p:cNvSpPr>
              <a:spLocks noChangeShapeType="1"/>
            </p:cNvSpPr>
            <p:nvPr/>
          </p:nvSpPr>
          <p:spPr bwMode="auto">
            <a:xfrm flipH="1">
              <a:off x="1821" y="1172"/>
              <a:ext cx="63" cy="1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2" name="Line 118"/>
            <p:cNvSpPr>
              <a:spLocks noChangeShapeType="1"/>
            </p:cNvSpPr>
            <p:nvPr/>
          </p:nvSpPr>
          <p:spPr bwMode="auto">
            <a:xfrm flipH="1">
              <a:off x="1844" y="1172"/>
              <a:ext cx="40" cy="4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3" name="Line 119"/>
            <p:cNvSpPr>
              <a:spLocks noChangeShapeType="1"/>
            </p:cNvSpPr>
            <p:nvPr/>
          </p:nvSpPr>
          <p:spPr bwMode="auto">
            <a:xfrm>
              <a:off x="1821" y="1183"/>
              <a:ext cx="23" cy="36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4" name="Line 120"/>
            <p:cNvSpPr>
              <a:spLocks noChangeShapeType="1"/>
            </p:cNvSpPr>
            <p:nvPr/>
          </p:nvSpPr>
          <p:spPr bwMode="auto">
            <a:xfrm flipH="1">
              <a:off x="771" y="1762"/>
              <a:ext cx="63" cy="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5" name="Line 121"/>
            <p:cNvSpPr>
              <a:spLocks noChangeShapeType="1"/>
            </p:cNvSpPr>
            <p:nvPr/>
          </p:nvSpPr>
          <p:spPr bwMode="auto">
            <a:xfrm flipH="1">
              <a:off x="771" y="1731"/>
              <a:ext cx="40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6" name="Line 122"/>
            <p:cNvSpPr>
              <a:spLocks noChangeShapeType="1"/>
            </p:cNvSpPr>
            <p:nvPr/>
          </p:nvSpPr>
          <p:spPr bwMode="auto">
            <a:xfrm>
              <a:off x="811" y="1731"/>
              <a:ext cx="23" cy="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23009" name="Group 129"/>
            <p:cNvGrpSpPr>
              <a:grpSpLocks/>
            </p:cNvGrpSpPr>
            <p:nvPr/>
          </p:nvGrpSpPr>
          <p:grpSpPr bwMode="auto">
            <a:xfrm>
              <a:off x="993" y="1747"/>
              <a:ext cx="221" cy="136"/>
              <a:chOff x="993" y="1747"/>
              <a:chExt cx="221" cy="136"/>
            </a:xfrm>
          </p:grpSpPr>
          <p:sp>
            <p:nvSpPr>
              <p:cNvPr id="93201" name="Rectangle 127"/>
              <p:cNvSpPr>
                <a:spLocks noChangeArrowheads="1"/>
              </p:cNvSpPr>
              <p:nvPr/>
            </p:nvSpPr>
            <p:spPr bwMode="auto">
              <a:xfrm>
                <a:off x="993" y="1752"/>
                <a:ext cx="158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60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008" name="Rectangle 128"/>
              <p:cNvSpPr>
                <a:spLocks noChangeArrowheads="1"/>
              </p:cNvSpPr>
              <p:nvPr/>
            </p:nvSpPr>
            <p:spPr bwMode="auto">
              <a:xfrm>
                <a:off x="1112" y="1747"/>
                <a:ext cx="102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ymbol" pitchFamily="18" charset="2"/>
                    <a:cs typeface="Arial" pitchFamily="34" charset="0"/>
                  </a:rPr>
                  <a:t>°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3015" name="Group 135"/>
            <p:cNvGrpSpPr>
              <a:grpSpLocks/>
            </p:cNvGrpSpPr>
            <p:nvPr/>
          </p:nvGrpSpPr>
          <p:grpSpPr bwMode="auto">
            <a:xfrm>
              <a:off x="1929" y="2405"/>
              <a:ext cx="119" cy="141"/>
              <a:chOff x="1929" y="2405"/>
              <a:chExt cx="119" cy="141"/>
            </a:xfrm>
          </p:grpSpPr>
          <p:sp>
            <p:nvSpPr>
              <p:cNvPr id="123013" name="Oval 133"/>
              <p:cNvSpPr>
                <a:spLocks noChangeArrowheads="1"/>
              </p:cNvSpPr>
              <p:nvPr/>
            </p:nvSpPr>
            <p:spPr bwMode="auto">
              <a:xfrm>
                <a:off x="1952" y="2405"/>
                <a:ext cx="22" cy="21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014" name="Rectangle 134"/>
              <p:cNvSpPr>
                <a:spLocks noChangeArrowheads="1"/>
              </p:cNvSpPr>
              <p:nvPr/>
            </p:nvSpPr>
            <p:spPr bwMode="auto">
              <a:xfrm>
                <a:off x="1929" y="2420"/>
                <a:ext cx="119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3018" name="Group 138"/>
            <p:cNvGrpSpPr>
              <a:grpSpLocks/>
            </p:cNvGrpSpPr>
            <p:nvPr/>
          </p:nvGrpSpPr>
          <p:grpSpPr bwMode="auto">
            <a:xfrm>
              <a:off x="817" y="1804"/>
              <a:ext cx="113" cy="163"/>
              <a:chOff x="817" y="1804"/>
              <a:chExt cx="113" cy="163"/>
            </a:xfrm>
          </p:grpSpPr>
          <p:sp>
            <p:nvSpPr>
              <p:cNvPr id="123016" name="Oval 136"/>
              <p:cNvSpPr>
                <a:spLocks noChangeArrowheads="1"/>
              </p:cNvSpPr>
              <p:nvPr/>
            </p:nvSpPr>
            <p:spPr bwMode="auto">
              <a:xfrm>
                <a:off x="834" y="1804"/>
                <a:ext cx="22" cy="21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017" name="Rectangle 137"/>
              <p:cNvSpPr>
                <a:spLocks noChangeArrowheads="1"/>
              </p:cNvSpPr>
              <p:nvPr/>
            </p:nvSpPr>
            <p:spPr bwMode="auto">
              <a:xfrm>
                <a:off x="817" y="1841"/>
                <a:ext cx="113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3021" name="Group 141"/>
            <p:cNvGrpSpPr>
              <a:grpSpLocks/>
            </p:cNvGrpSpPr>
            <p:nvPr/>
          </p:nvGrpSpPr>
          <p:grpSpPr bwMode="auto">
            <a:xfrm>
              <a:off x="1940" y="1078"/>
              <a:ext cx="113" cy="147"/>
              <a:chOff x="1940" y="1078"/>
              <a:chExt cx="113" cy="147"/>
            </a:xfrm>
          </p:grpSpPr>
          <p:sp>
            <p:nvSpPr>
              <p:cNvPr id="123019" name="Oval 139"/>
              <p:cNvSpPr>
                <a:spLocks noChangeArrowheads="1"/>
              </p:cNvSpPr>
              <p:nvPr/>
            </p:nvSpPr>
            <p:spPr bwMode="auto">
              <a:xfrm>
                <a:off x="1952" y="1204"/>
                <a:ext cx="22" cy="21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020" name="Rectangle 140"/>
              <p:cNvSpPr>
                <a:spLocks noChangeArrowheads="1"/>
              </p:cNvSpPr>
              <p:nvPr/>
            </p:nvSpPr>
            <p:spPr bwMode="auto">
              <a:xfrm>
                <a:off x="1940" y="1078"/>
                <a:ext cx="113" cy="1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3022" name="Oval 142"/>
            <p:cNvSpPr>
              <a:spLocks noChangeArrowheads="1"/>
            </p:cNvSpPr>
            <p:nvPr/>
          </p:nvSpPr>
          <p:spPr bwMode="auto">
            <a:xfrm>
              <a:off x="3070" y="1804"/>
              <a:ext cx="22" cy="21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528" y="260648"/>
            <a:ext cx="1512168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10" name="Object 30"/>
          <p:cNvGraphicFramePr>
            <a:graphicFrameLocks noChangeAspect="1"/>
          </p:cNvGraphicFramePr>
          <p:nvPr/>
        </p:nvGraphicFramePr>
        <p:xfrm>
          <a:off x="3419872" y="1772816"/>
          <a:ext cx="18621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6" name="Equation" r:id="rId3" imgW="622080" imgH="228600" progId="Equation.DSMT4">
                  <p:embed/>
                </p:oleObj>
              </mc:Choice>
              <mc:Fallback>
                <p:oleObj name="Equation" r:id="rId3" imgW="62208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772816"/>
                        <a:ext cx="1862138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1" name="Object 31"/>
          <p:cNvGraphicFramePr>
            <a:graphicFrameLocks noChangeAspect="1"/>
          </p:cNvGraphicFramePr>
          <p:nvPr/>
        </p:nvGraphicFramePr>
        <p:xfrm>
          <a:off x="3203848" y="2852936"/>
          <a:ext cx="226853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7" name="Equation" r:id="rId5" imgW="1143000" imgH="393480" progId="Equation.DSMT4">
                  <p:embed/>
                </p:oleObj>
              </mc:Choice>
              <mc:Fallback>
                <p:oleObj name="Equation" r:id="rId5" imgW="11430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852936"/>
                        <a:ext cx="2268538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5148064" y="3645024"/>
            <a:ext cx="21602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AC=2AO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71800" y="3645024"/>
            <a:ext cx="15841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BD= AB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915816" y="4437112"/>
            <a:ext cx="1728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ABD 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đều</a:t>
            </a:r>
            <a:endParaRPr lang="en-US" sz="2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292080" y="5301209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BO=BD/2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4" name="Rectangle 34"/>
          <p:cNvSpPr>
            <a:spLocks noChangeArrowheads="1"/>
          </p:cNvSpPr>
          <p:nvPr/>
        </p:nvSpPr>
        <p:spPr bwMode="auto">
          <a:xfrm>
            <a:off x="1152128" y="-139553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graphicFrame>
        <p:nvGraphicFramePr>
          <p:cNvPr id="122913" name="Object 33"/>
          <p:cNvGraphicFramePr>
            <a:graphicFrameLocks noChangeAspect="1"/>
          </p:cNvGraphicFramePr>
          <p:nvPr/>
        </p:nvGraphicFramePr>
        <p:xfrm>
          <a:off x="5148064" y="4437112"/>
          <a:ext cx="17335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8" name="Equation" r:id="rId7" imgW="1155600" imgH="203040" progId="Equation.DSMT4">
                  <p:embed/>
                </p:oleObj>
              </mc:Choice>
              <mc:Fallback>
                <p:oleObj name="Equation" r:id="rId7" imgW="115560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437112"/>
                        <a:ext cx="17335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6" name="Rectangle 36"/>
          <p:cNvSpPr>
            <a:spLocks noChangeArrowheads="1"/>
          </p:cNvSpPr>
          <p:nvPr/>
        </p:nvSpPr>
        <p:spPr bwMode="auto">
          <a:xfrm>
            <a:off x="1152128" y="-139553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b="1"/>
          </a:p>
        </p:txBody>
      </p:sp>
      <p:graphicFrame>
        <p:nvGraphicFramePr>
          <p:cNvPr id="122922" name="Object 42"/>
          <p:cNvGraphicFramePr>
            <a:graphicFrameLocks noChangeAspect="1"/>
          </p:cNvGraphicFramePr>
          <p:nvPr/>
        </p:nvGraphicFramePr>
        <p:xfrm>
          <a:off x="5724128" y="4077072"/>
          <a:ext cx="2841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9" name="Equation" r:id="rId9" imgW="139680" imgH="203040" progId="Equation.DSMT4">
                  <p:embed/>
                </p:oleObj>
              </mc:Choice>
              <mc:Fallback>
                <p:oleObj name="Equation" r:id="rId9" imgW="1396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4077072"/>
                        <a:ext cx="2841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3" name="Object 43"/>
          <p:cNvGraphicFramePr>
            <a:graphicFrameLocks noChangeAspect="1"/>
          </p:cNvGraphicFramePr>
          <p:nvPr/>
        </p:nvGraphicFramePr>
        <p:xfrm>
          <a:off x="3995936" y="3429000"/>
          <a:ext cx="2841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0" name="Equation" r:id="rId11" imgW="139680" imgH="203040" progId="Equation.DSMT4">
                  <p:embed/>
                </p:oleObj>
              </mc:Choice>
              <mc:Fallback>
                <p:oleObj name="Equation" r:id="rId11" imgW="13968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429000"/>
                        <a:ext cx="2841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4" name="Object 44"/>
          <p:cNvGraphicFramePr>
            <a:graphicFrameLocks noChangeAspect="1"/>
          </p:cNvGraphicFramePr>
          <p:nvPr/>
        </p:nvGraphicFramePr>
        <p:xfrm>
          <a:off x="3275856" y="4077072"/>
          <a:ext cx="2841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1" name="Equation" r:id="rId12" imgW="139680" imgH="203040" progId="Equation.DSMT4">
                  <p:embed/>
                </p:oleObj>
              </mc:Choice>
              <mc:Fallback>
                <p:oleObj name="Equation" r:id="rId12" imgW="139680" imgH="203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077072"/>
                        <a:ext cx="2841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6" name="Object 46"/>
          <p:cNvGraphicFramePr>
            <a:graphicFrameLocks noChangeAspect="1"/>
          </p:cNvGraphicFramePr>
          <p:nvPr/>
        </p:nvGraphicFramePr>
        <p:xfrm>
          <a:off x="5796136" y="4797152"/>
          <a:ext cx="2841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2" name="Equation" r:id="rId13" imgW="139680" imgH="203040" progId="Equation.DSMT4">
                  <p:embed/>
                </p:oleObj>
              </mc:Choice>
              <mc:Fallback>
                <p:oleObj name="Equation" r:id="rId13" imgW="13968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4797152"/>
                        <a:ext cx="2841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Rectangle 71"/>
          <p:cNvSpPr/>
          <p:nvPr/>
        </p:nvSpPr>
        <p:spPr>
          <a:xfrm>
            <a:off x="4283968" y="3645024"/>
            <a:ext cx="51809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endParaRPr lang="en-US" sz="2600" b="1" dirty="0"/>
          </a:p>
        </p:txBody>
      </p:sp>
      <p:sp>
        <p:nvSpPr>
          <p:cNvPr id="32" name="5-Point Star 31">
            <a:hlinkClick r:id="rId14" action="ppaction://hlinksldjump"/>
          </p:cNvPr>
          <p:cNvSpPr/>
          <p:nvPr/>
        </p:nvSpPr>
        <p:spPr>
          <a:xfrm>
            <a:off x="8604448" y="6525344"/>
            <a:ext cx="539552" cy="33265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graphicFrame>
        <p:nvGraphicFramePr>
          <p:cNvPr id="185365" name="Object 21"/>
          <p:cNvGraphicFramePr>
            <a:graphicFrameLocks noChangeAspect="1"/>
          </p:cNvGraphicFramePr>
          <p:nvPr/>
        </p:nvGraphicFramePr>
        <p:xfrm>
          <a:off x="3923928" y="2564904"/>
          <a:ext cx="2841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3" name="Equation" r:id="rId15" imgW="139680" imgH="203040" progId="Equation.DSMT4">
                  <p:embed/>
                </p:oleObj>
              </mc:Choice>
              <mc:Fallback>
                <p:oleObj name="Equation" r:id="rId15" imgW="13968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564904"/>
                        <a:ext cx="2841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5368" name="Group 24"/>
          <p:cNvGrpSpPr>
            <a:grpSpLocks noChangeAspect="1"/>
          </p:cNvGrpSpPr>
          <p:nvPr/>
        </p:nvGrpSpPr>
        <p:grpSpPr bwMode="auto">
          <a:xfrm>
            <a:off x="2627319" y="188913"/>
            <a:ext cx="4143385" cy="1484313"/>
            <a:chOff x="1655" y="119"/>
            <a:chExt cx="2610" cy="935"/>
          </a:xfrm>
        </p:grpSpPr>
        <p:sp>
          <p:nvSpPr>
            <p:cNvPr id="185367" name="AutoShape 23"/>
            <p:cNvSpPr>
              <a:spLocks noChangeAspect="1" noChangeArrowheads="1" noTextEdit="1"/>
            </p:cNvSpPr>
            <p:nvPr/>
          </p:nvSpPr>
          <p:spPr bwMode="auto">
            <a:xfrm>
              <a:off x="1655" y="119"/>
              <a:ext cx="2610" cy="9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69" name="Freeform 25"/>
            <p:cNvSpPr>
              <a:spLocks/>
            </p:cNvSpPr>
            <p:nvPr/>
          </p:nvSpPr>
          <p:spPr bwMode="auto">
            <a:xfrm>
              <a:off x="1726" y="534"/>
              <a:ext cx="64" cy="25"/>
            </a:xfrm>
            <a:custGeom>
              <a:avLst/>
              <a:gdLst/>
              <a:ahLst/>
              <a:cxnLst>
                <a:cxn ang="0">
                  <a:pos x="64" y="19"/>
                </a:cxn>
                <a:cxn ang="0">
                  <a:pos x="0" y="25"/>
                </a:cxn>
                <a:cxn ang="0">
                  <a:pos x="41" y="0"/>
                </a:cxn>
                <a:cxn ang="0">
                  <a:pos x="64" y="19"/>
                </a:cxn>
              </a:cxnLst>
              <a:rect l="0" t="0" r="r" b="b"/>
              <a:pathLst>
                <a:path w="64" h="25">
                  <a:moveTo>
                    <a:pt x="64" y="19"/>
                  </a:moveTo>
                  <a:lnTo>
                    <a:pt x="0" y="25"/>
                  </a:lnTo>
                  <a:lnTo>
                    <a:pt x="41" y="0"/>
                  </a:lnTo>
                  <a:lnTo>
                    <a:pt x="64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0" name="Freeform 26"/>
            <p:cNvSpPr>
              <a:spLocks/>
            </p:cNvSpPr>
            <p:nvPr/>
          </p:nvSpPr>
          <p:spPr bwMode="auto">
            <a:xfrm>
              <a:off x="2813" y="193"/>
              <a:ext cx="65" cy="28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5" y="0"/>
                </a:cxn>
                <a:cxn ang="0">
                  <a:pos x="24" y="28"/>
                </a:cxn>
                <a:cxn ang="0">
                  <a:pos x="0" y="6"/>
                </a:cxn>
              </a:cxnLst>
              <a:rect l="0" t="0" r="r" b="b"/>
              <a:pathLst>
                <a:path w="65" h="28">
                  <a:moveTo>
                    <a:pt x="0" y="6"/>
                  </a:moveTo>
                  <a:lnTo>
                    <a:pt x="65" y="0"/>
                  </a:lnTo>
                  <a:lnTo>
                    <a:pt x="24" y="28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1" name="Arc 27"/>
            <p:cNvSpPr>
              <a:spLocks/>
            </p:cNvSpPr>
            <p:nvPr/>
          </p:nvSpPr>
          <p:spPr bwMode="auto">
            <a:xfrm>
              <a:off x="1917" y="586"/>
              <a:ext cx="33" cy="32"/>
            </a:xfrm>
            <a:custGeom>
              <a:avLst/>
              <a:gdLst>
                <a:gd name="G0" fmla="+- 0 0 0"/>
                <a:gd name="G1" fmla="+- 17546 0 0"/>
                <a:gd name="G2" fmla="+- 21600 0 0"/>
                <a:gd name="T0" fmla="*/ 12597 w 21600"/>
                <a:gd name="T1" fmla="*/ 0 h 39076"/>
                <a:gd name="T2" fmla="*/ 1739 w 21600"/>
                <a:gd name="T3" fmla="*/ 39076 h 39076"/>
                <a:gd name="T4" fmla="*/ 0 w 21600"/>
                <a:gd name="T5" fmla="*/ 17546 h 390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9076" fill="none" extrusionOk="0">
                  <a:moveTo>
                    <a:pt x="12597" y="-1"/>
                  </a:moveTo>
                  <a:cubicBezTo>
                    <a:pt x="18248" y="4057"/>
                    <a:pt x="21600" y="10588"/>
                    <a:pt x="21600" y="17546"/>
                  </a:cubicBezTo>
                  <a:cubicBezTo>
                    <a:pt x="21600" y="28801"/>
                    <a:pt x="12957" y="38169"/>
                    <a:pt x="1738" y="39075"/>
                  </a:cubicBezTo>
                </a:path>
                <a:path w="21600" h="39076" stroke="0" extrusionOk="0">
                  <a:moveTo>
                    <a:pt x="12597" y="-1"/>
                  </a:moveTo>
                  <a:cubicBezTo>
                    <a:pt x="18248" y="4057"/>
                    <a:pt x="21600" y="10588"/>
                    <a:pt x="21600" y="17546"/>
                  </a:cubicBezTo>
                  <a:cubicBezTo>
                    <a:pt x="21600" y="28801"/>
                    <a:pt x="12957" y="38169"/>
                    <a:pt x="1738" y="39075"/>
                  </a:cubicBezTo>
                  <a:lnTo>
                    <a:pt x="0" y="1754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2" name="Arc 28"/>
            <p:cNvSpPr>
              <a:spLocks/>
            </p:cNvSpPr>
            <p:nvPr/>
          </p:nvSpPr>
          <p:spPr bwMode="auto">
            <a:xfrm>
              <a:off x="1896" y="587"/>
              <a:ext cx="31" cy="27"/>
            </a:xfrm>
            <a:custGeom>
              <a:avLst/>
              <a:gdLst>
                <a:gd name="G0" fmla="+- 3336 0 0"/>
                <a:gd name="G1" fmla="+- 19237 0 0"/>
                <a:gd name="G2" fmla="+- 21600 0 0"/>
                <a:gd name="T0" fmla="*/ 13160 w 24936"/>
                <a:gd name="T1" fmla="*/ 0 h 40837"/>
                <a:gd name="T2" fmla="*/ 0 w 24936"/>
                <a:gd name="T3" fmla="*/ 40578 h 40837"/>
                <a:gd name="T4" fmla="*/ 3336 w 24936"/>
                <a:gd name="T5" fmla="*/ 19237 h 40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936" h="40837" fill="none" extrusionOk="0">
                  <a:moveTo>
                    <a:pt x="13159" y="0"/>
                  </a:moveTo>
                  <a:cubicBezTo>
                    <a:pt x="20387" y="3691"/>
                    <a:pt x="24936" y="11121"/>
                    <a:pt x="24936" y="19237"/>
                  </a:cubicBezTo>
                  <a:cubicBezTo>
                    <a:pt x="24936" y="31166"/>
                    <a:pt x="15265" y="40837"/>
                    <a:pt x="3336" y="40837"/>
                  </a:cubicBezTo>
                  <a:cubicBezTo>
                    <a:pt x="2218" y="40837"/>
                    <a:pt x="1103" y="40750"/>
                    <a:pt x="0" y="40577"/>
                  </a:cubicBezTo>
                </a:path>
                <a:path w="24936" h="40837" stroke="0" extrusionOk="0">
                  <a:moveTo>
                    <a:pt x="13159" y="0"/>
                  </a:moveTo>
                  <a:cubicBezTo>
                    <a:pt x="20387" y="3691"/>
                    <a:pt x="24936" y="11121"/>
                    <a:pt x="24936" y="19237"/>
                  </a:cubicBezTo>
                  <a:cubicBezTo>
                    <a:pt x="24936" y="31166"/>
                    <a:pt x="15265" y="40837"/>
                    <a:pt x="3336" y="40837"/>
                  </a:cubicBezTo>
                  <a:cubicBezTo>
                    <a:pt x="2218" y="40837"/>
                    <a:pt x="1103" y="40750"/>
                    <a:pt x="0" y="40577"/>
                  </a:cubicBezTo>
                  <a:lnTo>
                    <a:pt x="3336" y="19237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3" name="Arc 29"/>
            <p:cNvSpPr>
              <a:spLocks/>
            </p:cNvSpPr>
            <p:nvPr/>
          </p:nvSpPr>
          <p:spPr bwMode="auto">
            <a:xfrm>
              <a:off x="1917" y="551"/>
              <a:ext cx="33" cy="32"/>
            </a:xfrm>
            <a:custGeom>
              <a:avLst/>
              <a:gdLst>
                <a:gd name="G0" fmla="+- 0 0 0"/>
                <a:gd name="G1" fmla="+- 21514 0 0"/>
                <a:gd name="G2" fmla="+- 21600 0 0"/>
                <a:gd name="T0" fmla="*/ 1931 w 21600"/>
                <a:gd name="T1" fmla="*/ 0 h 39761"/>
                <a:gd name="T2" fmla="*/ 11559 w 21600"/>
                <a:gd name="T3" fmla="*/ 39761 h 39761"/>
                <a:gd name="T4" fmla="*/ 0 w 21600"/>
                <a:gd name="T5" fmla="*/ 21514 h 39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9761" fill="none" extrusionOk="0">
                  <a:moveTo>
                    <a:pt x="1930" y="0"/>
                  </a:moveTo>
                  <a:cubicBezTo>
                    <a:pt x="13067" y="1000"/>
                    <a:pt x="21600" y="10332"/>
                    <a:pt x="21600" y="21514"/>
                  </a:cubicBezTo>
                  <a:cubicBezTo>
                    <a:pt x="21600" y="28914"/>
                    <a:pt x="17810" y="35800"/>
                    <a:pt x="11558" y="39760"/>
                  </a:cubicBezTo>
                </a:path>
                <a:path w="21600" h="39761" stroke="0" extrusionOk="0">
                  <a:moveTo>
                    <a:pt x="1930" y="0"/>
                  </a:moveTo>
                  <a:cubicBezTo>
                    <a:pt x="13067" y="1000"/>
                    <a:pt x="21600" y="10332"/>
                    <a:pt x="21600" y="21514"/>
                  </a:cubicBezTo>
                  <a:cubicBezTo>
                    <a:pt x="21600" y="28914"/>
                    <a:pt x="17810" y="35800"/>
                    <a:pt x="11558" y="39760"/>
                  </a:cubicBezTo>
                  <a:lnTo>
                    <a:pt x="0" y="21514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4" name="Arc 30"/>
            <p:cNvSpPr>
              <a:spLocks/>
            </p:cNvSpPr>
            <p:nvPr/>
          </p:nvSpPr>
          <p:spPr bwMode="auto">
            <a:xfrm>
              <a:off x="1895" y="553"/>
              <a:ext cx="31" cy="28"/>
            </a:xfrm>
            <a:custGeom>
              <a:avLst/>
              <a:gdLst>
                <a:gd name="G0" fmla="+- 3876 0 0"/>
                <a:gd name="G1" fmla="+- 21600 0 0"/>
                <a:gd name="G2" fmla="+- 21600 0 0"/>
                <a:gd name="T0" fmla="*/ 0 w 25476"/>
                <a:gd name="T1" fmla="*/ 351 h 41293"/>
                <a:gd name="T2" fmla="*/ 12750 w 25476"/>
                <a:gd name="T3" fmla="*/ 41293 h 41293"/>
                <a:gd name="T4" fmla="*/ 3876 w 25476"/>
                <a:gd name="T5" fmla="*/ 21600 h 41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476" h="41293" fill="none" extrusionOk="0">
                  <a:moveTo>
                    <a:pt x="-1" y="350"/>
                  </a:moveTo>
                  <a:cubicBezTo>
                    <a:pt x="1278" y="117"/>
                    <a:pt x="2576" y="-1"/>
                    <a:pt x="3876" y="0"/>
                  </a:cubicBezTo>
                  <a:cubicBezTo>
                    <a:pt x="15805" y="0"/>
                    <a:pt x="25476" y="9670"/>
                    <a:pt x="25476" y="21600"/>
                  </a:cubicBezTo>
                  <a:cubicBezTo>
                    <a:pt x="25476" y="30095"/>
                    <a:pt x="20495" y="37802"/>
                    <a:pt x="12749" y="41292"/>
                  </a:cubicBezTo>
                </a:path>
                <a:path w="25476" h="41293" stroke="0" extrusionOk="0">
                  <a:moveTo>
                    <a:pt x="-1" y="350"/>
                  </a:moveTo>
                  <a:cubicBezTo>
                    <a:pt x="1278" y="117"/>
                    <a:pt x="2576" y="-1"/>
                    <a:pt x="3876" y="0"/>
                  </a:cubicBezTo>
                  <a:cubicBezTo>
                    <a:pt x="15805" y="0"/>
                    <a:pt x="25476" y="9670"/>
                    <a:pt x="25476" y="21600"/>
                  </a:cubicBezTo>
                  <a:cubicBezTo>
                    <a:pt x="25476" y="30095"/>
                    <a:pt x="20495" y="37802"/>
                    <a:pt x="12749" y="41292"/>
                  </a:cubicBezTo>
                  <a:lnTo>
                    <a:pt x="3876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5" name="Line 31"/>
            <p:cNvSpPr>
              <a:spLocks noChangeShapeType="1"/>
            </p:cNvSpPr>
            <p:nvPr/>
          </p:nvSpPr>
          <p:spPr bwMode="auto">
            <a:xfrm>
              <a:off x="1802" y="585"/>
              <a:ext cx="2316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6" name="Line 32"/>
            <p:cNvSpPr>
              <a:spLocks noChangeShapeType="1"/>
            </p:cNvSpPr>
            <p:nvPr/>
          </p:nvSpPr>
          <p:spPr bwMode="auto">
            <a:xfrm>
              <a:off x="2960" y="218"/>
              <a:ext cx="1" cy="73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7" name="Line 33"/>
            <p:cNvSpPr>
              <a:spLocks noChangeShapeType="1"/>
            </p:cNvSpPr>
            <p:nvPr/>
          </p:nvSpPr>
          <p:spPr bwMode="auto">
            <a:xfrm flipH="1">
              <a:off x="1802" y="218"/>
              <a:ext cx="1158" cy="367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78" name="Line 34"/>
            <p:cNvSpPr>
              <a:spLocks noChangeShapeType="1"/>
            </p:cNvSpPr>
            <p:nvPr/>
          </p:nvSpPr>
          <p:spPr bwMode="auto">
            <a:xfrm>
              <a:off x="2960" y="218"/>
              <a:ext cx="1158" cy="367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381" name="Group 37"/>
            <p:cNvGrpSpPr>
              <a:grpSpLocks/>
            </p:cNvGrpSpPr>
            <p:nvPr/>
          </p:nvGrpSpPr>
          <p:grpSpPr bwMode="auto">
            <a:xfrm>
              <a:off x="2960" y="582"/>
              <a:ext cx="1305" cy="370"/>
              <a:chOff x="2960" y="582"/>
              <a:chExt cx="1305" cy="370"/>
            </a:xfrm>
          </p:grpSpPr>
          <p:sp>
            <p:nvSpPr>
              <p:cNvPr id="185379" name="Line 35"/>
              <p:cNvSpPr>
                <a:spLocks noChangeShapeType="1"/>
              </p:cNvSpPr>
              <p:nvPr/>
            </p:nvSpPr>
            <p:spPr bwMode="auto">
              <a:xfrm flipH="1">
                <a:off x="2960" y="585"/>
                <a:ext cx="1158" cy="367"/>
              </a:xfrm>
              <a:prstGeom prst="line">
                <a:avLst/>
              </a:prstGeom>
              <a:noFill/>
              <a:ln w="9525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380" name="Rectangle 36"/>
              <p:cNvSpPr>
                <a:spLocks noChangeArrowheads="1"/>
              </p:cNvSpPr>
              <p:nvPr/>
            </p:nvSpPr>
            <p:spPr bwMode="auto">
              <a:xfrm>
                <a:off x="4130" y="582"/>
                <a:ext cx="135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5382" name="Line 38"/>
            <p:cNvSpPr>
              <a:spLocks noChangeShapeType="1"/>
            </p:cNvSpPr>
            <p:nvPr/>
          </p:nvSpPr>
          <p:spPr bwMode="auto">
            <a:xfrm>
              <a:off x="1802" y="585"/>
              <a:ext cx="1158" cy="367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385" name="Group 41"/>
            <p:cNvGrpSpPr>
              <a:grpSpLocks/>
            </p:cNvGrpSpPr>
            <p:nvPr/>
          </p:nvGrpSpPr>
          <p:grpSpPr bwMode="auto">
            <a:xfrm>
              <a:off x="1726" y="193"/>
              <a:ext cx="1152" cy="366"/>
              <a:chOff x="1726" y="193"/>
              <a:chExt cx="1152" cy="366"/>
            </a:xfrm>
          </p:grpSpPr>
          <p:sp>
            <p:nvSpPr>
              <p:cNvPr id="185383" name="Line 39"/>
              <p:cNvSpPr>
                <a:spLocks noChangeShapeType="1"/>
              </p:cNvSpPr>
              <p:nvPr/>
            </p:nvSpPr>
            <p:spPr bwMode="auto">
              <a:xfrm flipH="1">
                <a:off x="1726" y="193"/>
                <a:ext cx="1152" cy="3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384" name="Rectangle 40"/>
              <p:cNvSpPr>
                <a:spLocks noChangeArrowheads="1"/>
              </p:cNvSpPr>
              <p:nvPr/>
            </p:nvSpPr>
            <p:spPr bwMode="auto">
              <a:xfrm>
                <a:off x="2161" y="298"/>
                <a:ext cx="276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6cm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5386" name="Line 42"/>
            <p:cNvSpPr>
              <a:spLocks noChangeShapeType="1"/>
            </p:cNvSpPr>
            <p:nvPr/>
          </p:nvSpPr>
          <p:spPr bwMode="auto">
            <a:xfrm flipH="1">
              <a:off x="2813" y="193"/>
              <a:ext cx="65" cy="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87" name="Line 43"/>
            <p:cNvSpPr>
              <a:spLocks noChangeShapeType="1"/>
            </p:cNvSpPr>
            <p:nvPr/>
          </p:nvSpPr>
          <p:spPr bwMode="auto">
            <a:xfrm flipH="1">
              <a:off x="2837" y="193"/>
              <a:ext cx="41" cy="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88" name="Line 44"/>
            <p:cNvSpPr>
              <a:spLocks noChangeShapeType="1"/>
            </p:cNvSpPr>
            <p:nvPr/>
          </p:nvSpPr>
          <p:spPr bwMode="auto">
            <a:xfrm>
              <a:off x="2813" y="199"/>
              <a:ext cx="24" cy="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89" name="Line 45"/>
            <p:cNvSpPr>
              <a:spLocks noChangeShapeType="1"/>
            </p:cNvSpPr>
            <p:nvPr/>
          </p:nvSpPr>
          <p:spPr bwMode="auto">
            <a:xfrm flipH="1">
              <a:off x="1726" y="553"/>
              <a:ext cx="64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0" name="Line 46"/>
            <p:cNvSpPr>
              <a:spLocks noChangeShapeType="1"/>
            </p:cNvSpPr>
            <p:nvPr/>
          </p:nvSpPr>
          <p:spPr bwMode="auto">
            <a:xfrm flipH="1">
              <a:off x="1726" y="534"/>
              <a:ext cx="4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1" name="Line 47"/>
            <p:cNvSpPr>
              <a:spLocks noChangeShapeType="1"/>
            </p:cNvSpPr>
            <p:nvPr/>
          </p:nvSpPr>
          <p:spPr bwMode="auto">
            <a:xfrm>
              <a:off x="1767" y="534"/>
              <a:ext cx="23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2" name="Line 48"/>
            <p:cNvSpPr>
              <a:spLocks noChangeShapeType="1"/>
            </p:cNvSpPr>
            <p:nvPr/>
          </p:nvSpPr>
          <p:spPr bwMode="auto">
            <a:xfrm>
              <a:off x="2901" y="553"/>
              <a:ext cx="59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3" name="Line 49"/>
            <p:cNvSpPr>
              <a:spLocks noChangeShapeType="1"/>
            </p:cNvSpPr>
            <p:nvPr/>
          </p:nvSpPr>
          <p:spPr bwMode="auto">
            <a:xfrm>
              <a:off x="2901" y="553"/>
              <a:ext cx="1" cy="3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4" name="Line 50"/>
            <p:cNvSpPr>
              <a:spLocks noChangeShapeType="1"/>
            </p:cNvSpPr>
            <p:nvPr/>
          </p:nvSpPr>
          <p:spPr bwMode="auto">
            <a:xfrm>
              <a:off x="2913" y="403"/>
              <a:ext cx="9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5" name="Line 51"/>
            <p:cNvSpPr>
              <a:spLocks noChangeShapeType="1"/>
            </p:cNvSpPr>
            <p:nvPr/>
          </p:nvSpPr>
          <p:spPr bwMode="auto">
            <a:xfrm>
              <a:off x="2913" y="767"/>
              <a:ext cx="9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6" name="Line 52"/>
            <p:cNvSpPr>
              <a:spLocks noChangeShapeType="1"/>
            </p:cNvSpPr>
            <p:nvPr/>
          </p:nvSpPr>
          <p:spPr bwMode="auto">
            <a:xfrm>
              <a:off x="2384" y="559"/>
              <a:ext cx="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7" name="Line 53"/>
            <p:cNvSpPr>
              <a:spLocks noChangeShapeType="1"/>
            </p:cNvSpPr>
            <p:nvPr/>
          </p:nvSpPr>
          <p:spPr bwMode="auto">
            <a:xfrm>
              <a:off x="2402" y="559"/>
              <a:ext cx="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8" name="Line 54"/>
            <p:cNvSpPr>
              <a:spLocks noChangeShapeType="1"/>
            </p:cNvSpPr>
            <p:nvPr/>
          </p:nvSpPr>
          <p:spPr bwMode="auto">
            <a:xfrm>
              <a:off x="3542" y="559"/>
              <a:ext cx="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399" name="Line 55"/>
            <p:cNvSpPr>
              <a:spLocks noChangeShapeType="1"/>
            </p:cNvSpPr>
            <p:nvPr/>
          </p:nvSpPr>
          <p:spPr bwMode="auto">
            <a:xfrm>
              <a:off x="3560" y="559"/>
              <a:ext cx="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402" name="Group 58"/>
            <p:cNvGrpSpPr>
              <a:grpSpLocks/>
            </p:cNvGrpSpPr>
            <p:nvPr/>
          </p:nvGrpSpPr>
          <p:grpSpPr bwMode="auto">
            <a:xfrm>
              <a:off x="1990" y="585"/>
              <a:ext cx="241" cy="93"/>
              <a:chOff x="1990" y="585"/>
              <a:chExt cx="241" cy="93"/>
            </a:xfrm>
          </p:grpSpPr>
          <p:sp>
            <p:nvSpPr>
              <p:cNvPr id="185400" name="Rectangle 56"/>
              <p:cNvSpPr>
                <a:spLocks noChangeArrowheads="1"/>
              </p:cNvSpPr>
              <p:nvPr/>
            </p:nvSpPr>
            <p:spPr bwMode="auto">
              <a:xfrm>
                <a:off x="1990" y="588"/>
                <a:ext cx="182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401" name="Rectangle 57"/>
              <p:cNvSpPr>
                <a:spLocks noChangeArrowheads="1"/>
              </p:cNvSpPr>
              <p:nvPr/>
            </p:nvSpPr>
            <p:spPr bwMode="auto">
              <a:xfrm>
                <a:off x="2114" y="585"/>
                <a:ext cx="117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ymbol" pitchFamily="18" charset="2"/>
                    <a:cs typeface="Arial" pitchFamily="34" charset="0"/>
                  </a:rPr>
                  <a:t>°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85405" name="Group 61"/>
            <p:cNvGrpSpPr>
              <a:grpSpLocks/>
            </p:cNvGrpSpPr>
            <p:nvPr/>
          </p:nvGrpSpPr>
          <p:grpSpPr bwMode="auto">
            <a:xfrm>
              <a:off x="1990" y="515"/>
              <a:ext cx="241" cy="93"/>
              <a:chOff x="1990" y="515"/>
              <a:chExt cx="241" cy="93"/>
            </a:xfrm>
          </p:grpSpPr>
          <p:sp>
            <p:nvSpPr>
              <p:cNvPr id="185403" name="Rectangle 59"/>
              <p:cNvSpPr>
                <a:spLocks noChangeArrowheads="1"/>
              </p:cNvSpPr>
              <p:nvPr/>
            </p:nvSpPr>
            <p:spPr bwMode="auto">
              <a:xfrm>
                <a:off x="1990" y="518"/>
                <a:ext cx="182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5404" name="Rectangle 60"/>
              <p:cNvSpPr>
                <a:spLocks noChangeArrowheads="1"/>
              </p:cNvSpPr>
              <p:nvPr/>
            </p:nvSpPr>
            <p:spPr bwMode="auto">
              <a:xfrm>
                <a:off x="2114" y="515"/>
                <a:ext cx="117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ymbol" pitchFamily="18" charset="2"/>
                    <a:cs typeface="Arial" pitchFamily="34" charset="0"/>
                  </a:rPr>
                  <a:t>°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85408" name="Group 64"/>
            <p:cNvGrpSpPr>
              <a:grpSpLocks/>
            </p:cNvGrpSpPr>
            <p:nvPr/>
          </p:nvGrpSpPr>
          <p:grpSpPr bwMode="auto">
            <a:xfrm>
              <a:off x="2948" y="579"/>
              <a:ext cx="183" cy="106"/>
              <a:chOff x="2948" y="579"/>
              <a:chExt cx="183" cy="106"/>
            </a:xfrm>
          </p:grpSpPr>
          <p:sp>
            <p:nvSpPr>
              <p:cNvPr id="185406" name="Oval 62"/>
              <p:cNvSpPr>
                <a:spLocks noChangeArrowheads="1"/>
              </p:cNvSpPr>
              <p:nvPr/>
            </p:nvSpPr>
            <p:spPr bwMode="auto">
              <a:xfrm>
                <a:off x="2948" y="579"/>
                <a:ext cx="24" cy="12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07" name="Rectangle 63"/>
              <p:cNvSpPr>
                <a:spLocks noChangeArrowheads="1"/>
              </p:cNvSpPr>
              <p:nvPr/>
            </p:nvSpPr>
            <p:spPr bwMode="auto">
              <a:xfrm>
                <a:off x="2984" y="595"/>
                <a:ext cx="147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O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85411" name="Group 67"/>
            <p:cNvGrpSpPr>
              <a:grpSpLocks/>
            </p:cNvGrpSpPr>
            <p:nvPr/>
          </p:nvGrpSpPr>
          <p:grpSpPr bwMode="auto">
            <a:xfrm>
              <a:off x="2925" y="946"/>
              <a:ext cx="135" cy="99"/>
              <a:chOff x="2925" y="946"/>
              <a:chExt cx="135" cy="99"/>
            </a:xfrm>
          </p:grpSpPr>
          <p:sp>
            <p:nvSpPr>
              <p:cNvPr id="185409" name="Oval 65"/>
              <p:cNvSpPr>
                <a:spLocks noChangeArrowheads="1"/>
              </p:cNvSpPr>
              <p:nvPr/>
            </p:nvSpPr>
            <p:spPr bwMode="auto">
              <a:xfrm>
                <a:off x="2948" y="946"/>
                <a:ext cx="24" cy="12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10" name="Rectangle 66"/>
              <p:cNvSpPr>
                <a:spLocks noChangeArrowheads="1"/>
              </p:cNvSpPr>
              <p:nvPr/>
            </p:nvSpPr>
            <p:spPr bwMode="auto">
              <a:xfrm>
                <a:off x="2925" y="955"/>
                <a:ext cx="135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D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85414" name="Group 70"/>
            <p:cNvGrpSpPr>
              <a:grpSpLocks/>
            </p:cNvGrpSpPr>
            <p:nvPr/>
          </p:nvGrpSpPr>
          <p:grpSpPr bwMode="auto">
            <a:xfrm>
              <a:off x="1773" y="579"/>
              <a:ext cx="129" cy="112"/>
              <a:chOff x="1773" y="579"/>
              <a:chExt cx="129" cy="112"/>
            </a:xfrm>
          </p:grpSpPr>
          <p:sp>
            <p:nvSpPr>
              <p:cNvPr id="185412" name="Oval 68"/>
              <p:cNvSpPr>
                <a:spLocks noChangeArrowheads="1"/>
              </p:cNvSpPr>
              <p:nvPr/>
            </p:nvSpPr>
            <p:spPr bwMode="auto">
              <a:xfrm>
                <a:off x="1790" y="579"/>
                <a:ext cx="24" cy="12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13" name="Rectangle 69"/>
              <p:cNvSpPr>
                <a:spLocks noChangeArrowheads="1"/>
              </p:cNvSpPr>
              <p:nvPr/>
            </p:nvSpPr>
            <p:spPr bwMode="auto">
              <a:xfrm>
                <a:off x="1773" y="601"/>
                <a:ext cx="129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5415" name="Oval 71"/>
            <p:cNvSpPr>
              <a:spLocks noChangeArrowheads="1"/>
            </p:cNvSpPr>
            <p:nvPr/>
          </p:nvSpPr>
          <p:spPr bwMode="auto">
            <a:xfrm>
              <a:off x="4106" y="579"/>
              <a:ext cx="24" cy="12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85418" name="Group 74"/>
            <p:cNvGrpSpPr>
              <a:grpSpLocks/>
            </p:cNvGrpSpPr>
            <p:nvPr/>
          </p:nvGrpSpPr>
          <p:grpSpPr bwMode="auto">
            <a:xfrm>
              <a:off x="2937" y="135"/>
              <a:ext cx="129" cy="90"/>
              <a:chOff x="2937" y="135"/>
              <a:chExt cx="129" cy="90"/>
            </a:xfrm>
          </p:grpSpPr>
          <p:sp>
            <p:nvSpPr>
              <p:cNvPr id="185416" name="Oval 72"/>
              <p:cNvSpPr>
                <a:spLocks noChangeArrowheads="1"/>
              </p:cNvSpPr>
              <p:nvPr/>
            </p:nvSpPr>
            <p:spPr bwMode="auto">
              <a:xfrm>
                <a:off x="2948" y="212"/>
                <a:ext cx="24" cy="12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417" name="Rectangle 73"/>
              <p:cNvSpPr>
                <a:spLocks noChangeArrowheads="1"/>
              </p:cNvSpPr>
              <p:nvPr/>
            </p:nvSpPr>
            <p:spPr bwMode="auto">
              <a:xfrm>
                <a:off x="2937" y="135"/>
                <a:ext cx="129" cy="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/>
      <p:bldP spid="42" grpId="0"/>
      <p:bldP spid="43" grpId="0"/>
      <p:bldP spid="45" grpId="0"/>
      <p:bldP spid="7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99696" y="548680"/>
            <a:ext cx="400049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67544" y="332656"/>
            <a:ext cx="1547664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2"/>
          <p:cNvGraphicFramePr>
            <a:graphicFrameLocks noChangeAspect="1"/>
          </p:cNvGraphicFramePr>
          <p:nvPr/>
        </p:nvGraphicFramePr>
        <p:xfrm>
          <a:off x="2610516" y="3933056"/>
          <a:ext cx="2124075" cy="432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78" name="Equation" r:id="rId4" imgW="1028520" imgH="228600" progId="Equation.DSMT4">
                  <p:embed/>
                </p:oleObj>
              </mc:Choice>
              <mc:Fallback>
                <p:oleObj name="Equation" r:id="rId4" imgW="102852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516" y="3933056"/>
                        <a:ext cx="2124075" cy="4323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0296" y="4568588"/>
            <a:ext cx="1565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AD=6cm;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0456" y="5199583"/>
            <a:ext cx="1747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AH=AD/2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35"/>
          <p:cNvGraphicFramePr>
            <a:graphicFrameLocks noChangeAspect="1"/>
          </p:cNvGraphicFramePr>
          <p:nvPr/>
        </p:nvGraphicFramePr>
        <p:xfrm>
          <a:off x="3659854" y="4581277"/>
          <a:ext cx="2178080" cy="359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79" name="Equation" r:id="rId6" imgW="1155600" imgH="190440" progId="Equation.DSMT4">
                  <p:embed/>
                </p:oleObj>
              </mc:Choice>
              <mc:Fallback>
                <p:oleObj name="Equation" r:id="rId6" imgW="115560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854" y="4581277"/>
                        <a:ext cx="2178080" cy="3598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61"/>
          <p:cNvGrpSpPr/>
          <p:nvPr/>
        </p:nvGrpSpPr>
        <p:grpSpPr>
          <a:xfrm>
            <a:off x="2632344" y="5847655"/>
            <a:ext cx="3419872" cy="461665"/>
            <a:chOff x="5724128" y="6279703"/>
            <a:chExt cx="3419872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5724128" y="6279703"/>
              <a:ext cx="34198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400" b="1" dirty="0" smtClean="0">
                  <a:latin typeface="Times New Roman" pitchFamily="18" charset="0"/>
                  <a:cs typeface="Times New Roman" pitchFamily="18" charset="0"/>
                </a:rPr>
                <a:t>∆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ABD </a:t>
              </a:r>
              <a:r>
                <a:rPr lang="en-US" sz="2400" b="1" dirty="0" err="1" smtClean="0">
                  <a:latin typeface="Times New Roman" pitchFamily="18" charset="0"/>
                  <a:cs typeface="Times New Roman" pitchFamily="18" charset="0"/>
                </a:rPr>
                <a:t>đều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; BH</a:t>
              </a:r>
              <a:r>
                <a:rPr lang="vi-VN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    AD </a:t>
              </a:r>
              <a:endParaRPr 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" name="Object 40"/>
            <p:cNvGraphicFramePr>
              <a:graphicFrameLocks noChangeAspect="1"/>
            </p:cNvGraphicFramePr>
            <p:nvPr/>
          </p:nvGraphicFramePr>
          <p:xfrm>
            <a:off x="8001024" y="6372496"/>
            <a:ext cx="219076" cy="2968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380" name="Equation" r:id="rId8" imgW="152280" imgH="164880" progId="Equation.DSMT4">
                    <p:embed/>
                  </p:oleObj>
                </mc:Choice>
                <mc:Fallback>
                  <p:oleObj name="Equation" r:id="rId8" imgW="152280" imgH="1648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01024" y="6372496"/>
                          <a:ext cx="219076" cy="2968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Object 45"/>
          <p:cNvGraphicFramePr>
            <a:graphicFrameLocks noChangeAspect="1"/>
          </p:cNvGraphicFramePr>
          <p:nvPr/>
        </p:nvGraphicFramePr>
        <p:xfrm>
          <a:off x="3352424" y="4282836"/>
          <a:ext cx="2841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1" name="Equation" r:id="rId10" imgW="139680" imgH="203040" progId="Equation.DSMT4">
                  <p:embed/>
                </p:oleObj>
              </mc:Choice>
              <mc:Fallback>
                <p:oleObj name="Equation" r:id="rId10" imgW="13968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424" y="4282836"/>
                        <a:ext cx="2841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7"/>
          <p:cNvGraphicFramePr>
            <a:graphicFrameLocks noChangeAspect="1"/>
          </p:cNvGraphicFramePr>
          <p:nvPr/>
        </p:nvGraphicFramePr>
        <p:xfrm>
          <a:off x="4337736" y="5633368"/>
          <a:ext cx="284163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2" name="Equation" r:id="rId12" imgW="139680" imgH="203040" progId="Equation.DSMT4">
                  <p:embed/>
                </p:oleObj>
              </mc:Choice>
              <mc:Fallback>
                <p:oleObj name="Equation" r:id="rId12" imgW="1396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736" y="5633368"/>
                        <a:ext cx="284163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8"/>
          <p:cNvGraphicFramePr>
            <a:graphicFrameLocks noChangeAspect="1"/>
          </p:cNvGraphicFramePr>
          <p:nvPr/>
        </p:nvGraphicFramePr>
        <p:xfrm>
          <a:off x="4360536" y="4985296"/>
          <a:ext cx="28803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3" name="Equation" r:id="rId13" imgW="139680" imgH="203040" progId="Equation.DSMT4">
                  <p:embed/>
                </p:oleObj>
              </mc:Choice>
              <mc:Fallback>
                <p:oleObj name="Equation" r:id="rId13" imgW="13968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536" y="4985296"/>
                        <a:ext cx="288032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376" name="Object 8"/>
          <p:cNvGraphicFramePr>
            <a:graphicFrameLocks noChangeAspect="1"/>
          </p:cNvGraphicFramePr>
          <p:nvPr/>
        </p:nvGraphicFramePr>
        <p:xfrm>
          <a:off x="2699792" y="2852936"/>
          <a:ext cx="18621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4" name="Equation" r:id="rId14" imgW="622080" imgH="228600" progId="Equation.DSMT4">
                  <p:embed/>
                </p:oleObj>
              </mc:Choice>
              <mc:Fallback>
                <p:oleObj name="Equation" r:id="rId14" imgW="62208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852936"/>
                        <a:ext cx="1862137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377" name="Object 9"/>
          <p:cNvGraphicFramePr>
            <a:graphicFrameLocks noChangeAspect="1"/>
          </p:cNvGraphicFramePr>
          <p:nvPr/>
        </p:nvGraphicFramePr>
        <p:xfrm>
          <a:off x="3419872" y="3573016"/>
          <a:ext cx="2841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5" name="Equation" r:id="rId16" imgW="139680" imgH="203040" progId="Equation.DSMT4">
                  <p:embed/>
                </p:oleObj>
              </mc:Choice>
              <mc:Fallback>
                <p:oleObj name="Equation" r:id="rId16" imgW="13968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573016"/>
                        <a:ext cx="28416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63688" y="764704"/>
            <a:ext cx="5562600" cy="584200"/>
          </a:xfrm>
          <a:prstGeom prst="rect">
            <a:avLst/>
          </a:prstGeom>
          <a:gradFill>
            <a:gsLst>
              <a:gs pos="0">
                <a:schemeClr val="bg1"/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143000" y="1844824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BTVN: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33; 34;36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(SGK – T128,129</a:t>
            </a:r>
            <a:r>
              <a:rPr lang="en-US" sz="2800" b="1" dirty="0">
                <a:cs typeface="Times New Roman" pitchFamily="18" charset="0"/>
              </a:rPr>
              <a:t>)</a:t>
            </a:r>
          </a:p>
        </p:txBody>
      </p:sp>
      <p:pic>
        <p:nvPicPr>
          <p:cNvPr id="25604" name="Picture 13" descr="sao 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936750" y="4657725"/>
            <a:ext cx="742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14" descr="sao 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048125" y="4638675"/>
            <a:ext cx="742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15" descr="sao 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6257925" y="4638675"/>
            <a:ext cx="742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16" descr="bong bay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2714625"/>
            <a:ext cx="9620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9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2276128" y="3004146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99" name="Equation" r:id="rId3" imgW="114120" imgH="215640" progId="">
                  <p:embed/>
                </p:oleObj>
              </mc:Choice>
              <mc:Fallback>
                <p:oleObj name="Equation" r:id="rId3" imgW="114120" imgH="215640" progId="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128" y="3004146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2199928" y="2767608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+mj-lt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0" y="404664"/>
            <a:ext cx="8610600" cy="685800"/>
            <a:chOff x="0" y="404664"/>
            <a:chExt cx="8610600" cy="685800"/>
          </a:xfrm>
        </p:grpSpPr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404664"/>
              <a:ext cx="86106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 sz="2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Bài  tập: </a:t>
              </a:r>
              <a:r>
                <a:rPr lang="en-US" sz="2800" b="1" dirty="0" smtClean="0">
                  <a:solidFill>
                    <a:srgbClr val="6699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>
                  <a:solidFill>
                    <a:srgbClr val="0D0D0D"/>
                  </a:solidFill>
                  <a:latin typeface="Times New Roman" pitchFamily="18" charset="0"/>
                  <a:cs typeface="Times New Roman" pitchFamily="18" charset="0"/>
                </a:rPr>
                <a:t>Hãy tính diện tích của tứ giác ABCD theo </a:t>
              </a:r>
              <a:r>
                <a:rPr lang="en-US" sz="2800" b="1" dirty="0" smtClean="0">
                  <a:solidFill>
                    <a:srgbClr val="0D0D0D"/>
                  </a:solidFill>
                  <a:latin typeface="Times New Roman" pitchFamily="18" charset="0"/>
                  <a:cs typeface="Times New Roman" pitchFamily="18" charset="0"/>
                </a:rPr>
                <a:t>AC, BD, </a:t>
              </a:r>
              <a:r>
                <a:rPr lang="en-US" sz="2800" b="1" dirty="0">
                  <a:solidFill>
                    <a:srgbClr val="0D0D0D"/>
                  </a:solidFill>
                  <a:latin typeface="Times New Roman" pitchFamily="18" charset="0"/>
                  <a:cs typeface="Times New Roman" pitchFamily="18" charset="0"/>
                </a:rPr>
                <a:t>biết AC      </a:t>
              </a:r>
              <a:r>
                <a:rPr lang="en-US" sz="2800" b="1" dirty="0" smtClean="0">
                  <a:solidFill>
                    <a:srgbClr val="0D0D0D"/>
                  </a:solidFill>
                  <a:latin typeface="Times New Roman" pitchFamily="18" charset="0"/>
                  <a:cs typeface="Times New Roman" pitchFamily="18" charset="0"/>
                </a:rPr>
                <a:t> BD </a:t>
              </a:r>
              <a:r>
                <a:rPr lang="en-US" sz="2800" b="1" dirty="0">
                  <a:solidFill>
                    <a:srgbClr val="0D0D0D"/>
                  </a:solidFill>
                  <a:latin typeface="Times New Roman" pitchFamily="18" charset="0"/>
                  <a:cs typeface="Times New Roman" pitchFamily="18" charset="0"/>
                </a:rPr>
                <a:t>tại H </a:t>
              </a:r>
            </a:p>
            <a:p>
              <a:r>
                <a:rPr lang="en-US" sz="2000" b="1" dirty="0">
                  <a:solidFill>
                    <a:srgbClr val="0D0D0D"/>
                  </a:solidFill>
                  <a:latin typeface="Times New Roman" pitchFamily="18" charset="0"/>
                  <a:cs typeface="Times New Roman" pitchFamily="18" charset="0"/>
                </a:rPr>
                <a:t>                 </a:t>
              </a:r>
            </a:p>
          </p:txBody>
        </p:sp>
        <p:grpSp>
          <p:nvGrpSpPr>
            <p:cNvPr id="2" name="Group 37"/>
            <p:cNvGrpSpPr>
              <a:grpSpLocks/>
            </p:cNvGrpSpPr>
            <p:nvPr/>
          </p:nvGrpSpPr>
          <p:grpSpPr bwMode="auto">
            <a:xfrm>
              <a:off x="2771800" y="692694"/>
              <a:ext cx="304800" cy="227323"/>
              <a:chOff x="3137346" y="2154238"/>
              <a:chExt cx="360363" cy="282575"/>
            </a:xfrm>
          </p:grpSpPr>
          <p:sp>
            <p:nvSpPr>
              <p:cNvPr id="2069" name="Line 6"/>
              <p:cNvSpPr>
                <a:spLocks noChangeShapeType="1"/>
              </p:cNvSpPr>
              <p:nvPr/>
            </p:nvSpPr>
            <p:spPr bwMode="auto">
              <a:xfrm>
                <a:off x="3307615" y="2154238"/>
                <a:ext cx="0" cy="28257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0" name="Line 7"/>
              <p:cNvSpPr>
                <a:spLocks noChangeShapeType="1"/>
              </p:cNvSpPr>
              <p:nvPr/>
            </p:nvSpPr>
            <p:spPr bwMode="auto">
              <a:xfrm>
                <a:off x="3137346" y="2422767"/>
                <a:ext cx="3603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562446" y="1902717"/>
            <a:ext cx="6673850" cy="4613275"/>
            <a:chOff x="914400" y="755650"/>
            <a:chExt cx="6673850" cy="4613275"/>
          </a:xfrm>
        </p:grpSpPr>
        <p:grpSp>
          <p:nvGrpSpPr>
            <p:cNvPr id="25" name="Group 37"/>
            <p:cNvGrpSpPr>
              <a:grpSpLocks/>
            </p:cNvGrpSpPr>
            <p:nvPr/>
          </p:nvGrpSpPr>
          <p:grpSpPr bwMode="auto">
            <a:xfrm>
              <a:off x="1333500" y="1314450"/>
              <a:ext cx="5753100" cy="3638550"/>
              <a:chOff x="3195" y="4335"/>
              <a:chExt cx="4590" cy="3630"/>
            </a:xfrm>
          </p:grpSpPr>
          <p:cxnSp>
            <p:nvCxnSpPr>
              <p:cNvPr id="31" name="AutoShape 38"/>
              <p:cNvCxnSpPr>
                <a:cxnSpLocks noChangeShapeType="1"/>
              </p:cNvCxnSpPr>
              <p:nvPr/>
            </p:nvCxnSpPr>
            <p:spPr bwMode="auto">
              <a:xfrm>
                <a:off x="3195" y="5940"/>
                <a:ext cx="4590" cy="0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32" name="AutoShape 39"/>
              <p:cNvCxnSpPr>
                <a:cxnSpLocks noChangeShapeType="1"/>
              </p:cNvCxnSpPr>
              <p:nvPr/>
            </p:nvCxnSpPr>
            <p:spPr bwMode="auto">
              <a:xfrm>
                <a:off x="4650" y="4335"/>
                <a:ext cx="0" cy="3630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</p:cxnSp>
          <p:sp>
            <p:nvSpPr>
              <p:cNvPr id="33" name="Rectangle 40"/>
              <p:cNvSpPr>
                <a:spLocks noChangeArrowheads="1"/>
              </p:cNvSpPr>
              <p:nvPr/>
            </p:nvSpPr>
            <p:spPr bwMode="auto">
              <a:xfrm>
                <a:off x="4650" y="5716"/>
                <a:ext cx="210" cy="210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cxnSp>
            <p:nvCxnSpPr>
              <p:cNvPr id="34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11" y="4335"/>
                <a:ext cx="1439" cy="160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35" name="AutoShape 42"/>
              <p:cNvCxnSpPr>
                <a:cxnSpLocks noChangeShapeType="1"/>
              </p:cNvCxnSpPr>
              <p:nvPr/>
            </p:nvCxnSpPr>
            <p:spPr bwMode="auto">
              <a:xfrm>
                <a:off x="4650" y="4335"/>
                <a:ext cx="3135" cy="160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36" name="AutoShape 43"/>
              <p:cNvCxnSpPr>
                <a:cxnSpLocks noChangeShapeType="1"/>
              </p:cNvCxnSpPr>
              <p:nvPr/>
            </p:nvCxnSpPr>
            <p:spPr bwMode="auto">
              <a:xfrm>
                <a:off x="3211" y="5940"/>
                <a:ext cx="1439" cy="202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37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4650" y="5940"/>
                <a:ext cx="3135" cy="202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</p:grpSp>
        <p:sp>
          <p:nvSpPr>
            <p:cNvPr id="26" name="TextBox 62"/>
            <p:cNvSpPr txBox="1">
              <a:spLocks noChangeArrowheads="1"/>
            </p:cNvSpPr>
            <p:nvPr/>
          </p:nvSpPr>
          <p:spPr bwMode="auto">
            <a:xfrm>
              <a:off x="914400" y="28956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27" name="TextBox 63"/>
            <p:cNvSpPr txBox="1">
              <a:spLocks noChangeArrowheads="1"/>
            </p:cNvSpPr>
            <p:nvPr/>
          </p:nvSpPr>
          <p:spPr bwMode="auto">
            <a:xfrm>
              <a:off x="2941638" y="75565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28" name="TextBox 64"/>
            <p:cNvSpPr txBox="1">
              <a:spLocks noChangeArrowheads="1"/>
            </p:cNvSpPr>
            <p:nvPr/>
          </p:nvSpPr>
          <p:spPr bwMode="auto">
            <a:xfrm>
              <a:off x="2743200" y="48768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29" name="TextBox 65"/>
            <p:cNvSpPr txBox="1">
              <a:spLocks noChangeArrowheads="1"/>
            </p:cNvSpPr>
            <p:nvPr/>
          </p:nvSpPr>
          <p:spPr bwMode="auto">
            <a:xfrm>
              <a:off x="7162800" y="28956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30" name="TextBox 66"/>
            <p:cNvSpPr txBox="1">
              <a:spLocks noChangeArrowheads="1"/>
            </p:cNvSpPr>
            <p:nvPr/>
          </p:nvSpPr>
          <p:spPr bwMode="auto">
            <a:xfrm>
              <a:off x="3232150" y="2936875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H</a:t>
              </a:r>
            </a:p>
          </p:txBody>
        </p:sp>
      </p:grpSp>
      <p:pic>
        <p:nvPicPr>
          <p:cNvPr id="38" name="Picture 40" descr="Untitled(duoi)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58850" y="5692080"/>
            <a:ext cx="57943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38" descr="Untitled(tren)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76200" y="1147067"/>
            <a:ext cx="57626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5 -0.01595 L 0.11094 0.18313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0.0111 L -0.00313 -0.23861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J1450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838200" y="2362200"/>
            <a:ext cx="8025595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8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 ƠN QUÝ THẦY CÔ </a:t>
            </a:r>
          </a:p>
          <a:p>
            <a:pPr>
              <a:defRPr/>
            </a:pPr>
            <a:r>
              <a:rPr lang="en-US" sz="4800" b="1" dirty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VÀ CÁC EM</a:t>
            </a:r>
            <a:endParaRPr lang="en-US" sz="4800" b="1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10" descr="16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4572000"/>
            <a:ext cx="1295400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3-4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025" y="1030288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R3-4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187450" y="609600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459 -0.10833 C 0.19792 -0.10648 0.18125 -0.10463 0.16667 -0.09167 C 0.15209 -0.0787 0.1382 -0.05139 0.12709 -0.03056 C 0.11598 -0.00972 0.12118 0.02824 0.1 0.03333 C 0.07882 0.03842 0.01667 0.00555 -1.11111E-6 -7.40741E-7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621 0.08786 C -0.21996 0.08416 -0.21406 0.09086 -0.18854 0.06636 C -0.16267 0.04208 -0.11128 -0.05526 -0.07187 -0.0585 C -0.03212 -0.06174 0.03611 0.00578 0.04896 0.04693 C 0.06181 0.08809 0.02344 0.14381 0.00538 0.18867 C -0.01267 0.23352 -0.0618 0.27745 -0.05937 0.31653 C -0.05694 0.35537 0.0033 0.4 0.01997 0.42196 " pathEditMode="relative" rAng="0" ptsTypes="aaaaaaa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00" y="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61526"/>
              </p:ext>
            </p:extLst>
          </p:nvPr>
        </p:nvGraphicFramePr>
        <p:xfrm>
          <a:off x="1343025" y="1673225"/>
          <a:ext cx="9747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67" name="Equation" r:id="rId3" imgW="507960" imgH="241200" progId="Equation.DSMT4">
                  <p:embed/>
                </p:oleObj>
              </mc:Choice>
              <mc:Fallback>
                <p:oleObj name="Equation" r:id="rId3" imgW="507960" imgH="241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1673225"/>
                        <a:ext cx="974725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492253"/>
              </p:ext>
            </p:extLst>
          </p:nvPr>
        </p:nvGraphicFramePr>
        <p:xfrm>
          <a:off x="1187624" y="2492896"/>
          <a:ext cx="97313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68" name="Equation" r:id="rId5" imgW="507960" imgH="241200" progId="Equation.DSMT4">
                  <p:embed/>
                </p:oleObj>
              </mc:Choice>
              <mc:Fallback>
                <p:oleObj name="Equation" r:id="rId5" imgW="50796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492896"/>
                        <a:ext cx="973138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778093"/>
              </p:ext>
            </p:extLst>
          </p:nvPr>
        </p:nvGraphicFramePr>
        <p:xfrm>
          <a:off x="539552" y="3717032"/>
          <a:ext cx="4568825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69" name="Equation" r:id="rId7" imgW="1536480" imgH="787320" progId="Equation.DSMT4">
                  <p:embed/>
                </p:oleObj>
              </mc:Choice>
              <mc:Fallback>
                <p:oleObj name="Equation" r:id="rId7" imgW="153648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717032"/>
                        <a:ext cx="4568825" cy="252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225774" y="736800"/>
            <a:ext cx="3121145" cy="2900544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467544" y="332656"/>
            <a:ext cx="8676456" cy="954107"/>
            <a:chOff x="467544" y="332656"/>
            <a:chExt cx="8676456" cy="954107"/>
          </a:xfrm>
        </p:grpSpPr>
        <p:sp>
          <p:nvSpPr>
            <p:cNvPr id="16" name="Rectangle 15"/>
            <p:cNvSpPr/>
            <p:nvPr/>
          </p:nvSpPr>
          <p:spPr>
            <a:xfrm>
              <a:off x="467544" y="332656"/>
              <a:ext cx="867645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</a:rPr>
                <a:t>tập</a:t>
              </a:r>
              <a:r>
                <a:rPr lang="en-US" sz="2800" b="1" dirty="0" smtClean="0">
                  <a:latin typeface="Times New Roman" pitchFamily="18" charset="0"/>
                </a:rPr>
                <a:t>: </a:t>
              </a:r>
              <a:r>
                <a:rPr lang="en-US" sz="2800" b="1" dirty="0" err="1" smtClean="0">
                  <a:latin typeface="Times New Roman" pitchFamily="18" charset="0"/>
                </a:rPr>
                <a:t>Hãy</a:t>
              </a: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</a:rPr>
                <a:t>tính</a:t>
              </a: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</a:rPr>
                <a:t>diện</a:t>
              </a: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</a:rPr>
                <a:t>tích</a:t>
              </a: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</a:rPr>
                <a:t>của</a:t>
              </a: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</a:rPr>
                <a:t>tứ</a:t>
              </a:r>
              <a:r>
                <a:rPr lang="en-US" sz="2800" b="1" dirty="0" smtClean="0">
                  <a:latin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</a:rPr>
                <a:t>giác</a:t>
              </a:r>
              <a:r>
                <a:rPr lang="en-US" sz="2800" b="1" dirty="0" smtClean="0">
                  <a:latin typeface="Times New Roman" pitchFamily="18" charset="0"/>
                </a:rPr>
                <a:t> ABCD </a:t>
              </a:r>
              <a:r>
                <a:rPr lang="en-US" sz="2800" b="1" dirty="0" err="1" smtClean="0">
                  <a:latin typeface="Times New Roman" pitchFamily="18" charset="0"/>
                </a:rPr>
                <a:t>theo</a:t>
              </a:r>
              <a:r>
                <a:rPr lang="en-US" sz="2800" b="1" dirty="0" smtClean="0">
                  <a:latin typeface="Times New Roman" pitchFamily="18" charset="0"/>
                </a:rPr>
                <a:t> AC, BD </a:t>
              </a:r>
              <a:r>
                <a:rPr lang="en-US" sz="2800" b="1" dirty="0" err="1" smtClean="0">
                  <a:latin typeface="Times New Roman" pitchFamily="18" charset="0"/>
                </a:rPr>
                <a:t>biết</a:t>
              </a:r>
              <a:r>
                <a:rPr lang="en-US" sz="2800" b="1" dirty="0" smtClean="0">
                  <a:latin typeface="Times New Roman" pitchFamily="18" charset="0"/>
                </a:rPr>
                <a:t>              </a:t>
              </a:r>
              <a:r>
                <a:rPr lang="en-US" sz="2800" b="1" dirty="0" err="1" smtClean="0">
                  <a:latin typeface="Times New Roman" pitchFamily="18" charset="0"/>
                </a:rPr>
                <a:t>tại</a:t>
              </a:r>
              <a:r>
                <a:rPr lang="en-US" sz="2800" b="1" dirty="0" smtClean="0">
                  <a:latin typeface="Times New Roman" pitchFamily="18" charset="0"/>
                </a:rPr>
                <a:t> H </a:t>
              </a:r>
              <a:endParaRPr lang="en-US" sz="2800" dirty="0"/>
            </a:p>
          </p:txBody>
        </p:sp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1763688" y="908720"/>
            <a:ext cx="1152128" cy="312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70" name="Equation" r:id="rId10" imgW="723600" imgH="190440" progId="Equation.DSMT4">
                    <p:embed/>
                  </p:oleObj>
                </mc:Choice>
                <mc:Fallback>
                  <p:oleObj name="Equation" r:id="rId10" imgW="723600" imgH="19044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3688" y="908720"/>
                          <a:ext cx="1152128" cy="3123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9762" name="Object 18"/>
          <p:cNvGraphicFramePr>
            <a:graphicFrameLocks noChangeAspect="1"/>
          </p:cNvGraphicFramePr>
          <p:nvPr/>
        </p:nvGraphicFramePr>
        <p:xfrm>
          <a:off x="2411760" y="1481088"/>
          <a:ext cx="15636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1" name="Equation" r:id="rId12" imgW="736560" imgH="444240" progId="Equation.DSMT4">
                  <p:embed/>
                </p:oleObj>
              </mc:Choice>
              <mc:Fallback>
                <p:oleObj name="Equation" r:id="rId12" imgW="73656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481088"/>
                        <a:ext cx="1563688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63" name="Object 19"/>
          <p:cNvGraphicFramePr>
            <a:graphicFrameLocks noChangeAspect="1"/>
          </p:cNvGraphicFramePr>
          <p:nvPr/>
        </p:nvGraphicFramePr>
        <p:xfrm>
          <a:off x="2262832" y="2348880"/>
          <a:ext cx="15890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2" name="Equation" r:id="rId14" imgW="749160" imgH="444240" progId="Equation.DSMT4">
                  <p:embed/>
                </p:oleObj>
              </mc:Choice>
              <mc:Fallback>
                <p:oleObj name="Equation" r:id="rId14" imgW="74916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832" y="2348880"/>
                        <a:ext cx="1589088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64" name="Object 20"/>
          <p:cNvGraphicFramePr>
            <a:graphicFrameLocks noChangeAspect="1"/>
          </p:cNvGraphicFramePr>
          <p:nvPr/>
        </p:nvGraphicFramePr>
        <p:xfrm>
          <a:off x="4716016" y="4581128"/>
          <a:ext cx="2890838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3" name="Equation" r:id="rId16" imgW="1358640" imgH="723600" progId="Equation.DSMT4">
                  <p:embed/>
                </p:oleObj>
              </mc:Choice>
              <mc:Fallback>
                <p:oleObj name="Equation" r:id="rId16" imgW="1358640" imgH="7236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581128"/>
                        <a:ext cx="2890838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65" name="Object 21"/>
          <p:cNvGraphicFramePr>
            <a:graphicFrameLocks noChangeAspect="1"/>
          </p:cNvGraphicFramePr>
          <p:nvPr/>
        </p:nvGraphicFramePr>
        <p:xfrm>
          <a:off x="3563888" y="3573016"/>
          <a:ext cx="4916488" cy="168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4" name="Equation" r:id="rId18" imgW="2311200" imgH="723600" progId="Equation.DSMT4">
                  <p:embed/>
                </p:oleObj>
              </mc:Choice>
              <mc:Fallback>
                <p:oleObj name="Equation" r:id="rId18" imgW="2311200" imgH="7236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3573016"/>
                        <a:ext cx="4916488" cy="168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66" name="Object 22"/>
          <p:cNvGraphicFramePr>
            <a:graphicFrameLocks noChangeAspect="1"/>
          </p:cNvGraphicFramePr>
          <p:nvPr/>
        </p:nvGraphicFramePr>
        <p:xfrm>
          <a:off x="4841528" y="5373216"/>
          <a:ext cx="1890712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75" name="Equation" r:id="rId20" imgW="888840" imgH="723600" progId="Equation.DSMT4">
                  <p:embed/>
                </p:oleObj>
              </mc:Choice>
              <mc:Fallback>
                <p:oleObj name="Equation" r:id="rId20" imgW="888840" imgH="723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528" y="5373216"/>
                        <a:ext cx="1890712" cy="153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339752" y="1609636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67744" y="256490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76056" y="386104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48064" y="479715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76056" y="55892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41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9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85800" y="755650"/>
            <a:ext cx="6902450" cy="4806950"/>
            <a:chOff x="685800" y="755650"/>
            <a:chExt cx="6902450" cy="4806950"/>
          </a:xfrm>
        </p:grpSpPr>
        <p:grpSp>
          <p:nvGrpSpPr>
            <p:cNvPr id="3" name="Group 37"/>
            <p:cNvGrpSpPr>
              <a:grpSpLocks/>
            </p:cNvGrpSpPr>
            <p:nvPr/>
          </p:nvGrpSpPr>
          <p:grpSpPr bwMode="auto">
            <a:xfrm>
              <a:off x="1333500" y="1314450"/>
              <a:ext cx="5753100" cy="3638550"/>
              <a:chOff x="3195" y="4335"/>
              <a:chExt cx="4590" cy="3630"/>
            </a:xfrm>
          </p:grpSpPr>
          <p:cxnSp>
            <p:nvCxnSpPr>
              <p:cNvPr id="27660" name="AutoShape 38"/>
              <p:cNvCxnSpPr>
                <a:cxnSpLocks noChangeShapeType="1"/>
              </p:cNvCxnSpPr>
              <p:nvPr/>
            </p:nvCxnSpPr>
            <p:spPr bwMode="auto">
              <a:xfrm>
                <a:off x="3195" y="5940"/>
                <a:ext cx="4590" cy="0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27661" name="AutoShape 39"/>
              <p:cNvCxnSpPr>
                <a:cxnSpLocks noChangeShapeType="1"/>
              </p:cNvCxnSpPr>
              <p:nvPr/>
            </p:nvCxnSpPr>
            <p:spPr bwMode="auto">
              <a:xfrm>
                <a:off x="4650" y="4335"/>
                <a:ext cx="0" cy="3630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</p:cxnSp>
          <p:sp>
            <p:nvSpPr>
              <p:cNvPr id="27662" name="Rectangle 40"/>
              <p:cNvSpPr>
                <a:spLocks noChangeArrowheads="1"/>
              </p:cNvSpPr>
              <p:nvPr/>
            </p:nvSpPr>
            <p:spPr bwMode="auto">
              <a:xfrm>
                <a:off x="4650" y="5716"/>
                <a:ext cx="210" cy="210"/>
              </a:xfrm>
              <a:prstGeom prst="rect">
                <a:avLst/>
              </a:prstGeom>
              <a:solidFill>
                <a:srgbClr val="FFFFFF"/>
              </a:solidFill>
              <a:ln w="1587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cxnSp>
            <p:nvCxnSpPr>
              <p:cNvPr id="27663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11" y="4335"/>
                <a:ext cx="1439" cy="160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27664" name="AutoShape 42"/>
              <p:cNvCxnSpPr>
                <a:cxnSpLocks noChangeShapeType="1"/>
              </p:cNvCxnSpPr>
              <p:nvPr/>
            </p:nvCxnSpPr>
            <p:spPr bwMode="auto">
              <a:xfrm>
                <a:off x="4650" y="4335"/>
                <a:ext cx="3135" cy="160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27665" name="AutoShape 43"/>
              <p:cNvCxnSpPr>
                <a:cxnSpLocks noChangeShapeType="1"/>
              </p:cNvCxnSpPr>
              <p:nvPr/>
            </p:nvCxnSpPr>
            <p:spPr bwMode="auto">
              <a:xfrm>
                <a:off x="3211" y="5940"/>
                <a:ext cx="1439" cy="202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27666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4650" y="5940"/>
                <a:ext cx="3135" cy="202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</p:grpSp>
        <p:sp>
          <p:nvSpPr>
            <p:cNvPr id="27655" name="TextBox 62"/>
            <p:cNvSpPr txBox="1">
              <a:spLocks noChangeArrowheads="1"/>
            </p:cNvSpPr>
            <p:nvPr/>
          </p:nvSpPr>
          <p:spPr bwMode="auto">
            <a:xfrm>
              <a:off x="685800" y="28956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27656" name="TextBox 63"/>
            <p:cNvSpPr txBox="1">
              <a:spLocks noChangeArrowheads="1"/>
            </p:cNvSpPr>
            <p:nvPr/>
          </p:nvSpPr>
          <p:spPr bwMode="auto">
            <a:xfrm>
              <a:off x="2941638" y="75565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27657" name="TextBox 64"/>
            <p:cNvSpPr txBox="1">
              <a:spLocks noChangeArrowheads="1"/>
            </p:cNvSpPr>
            <p:nvPr/>
          </p:nvSpPr>
          <p:spPr bwMode="auto">
            <a:xfrm>
              <a:off x="2667000" y="5070475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27658" name="TextBox 65"/>
            <p:cNvSpPr txBox="1">
              <a:spLocks noChangeArrowheads="1"/>
            </p:cNvSpPr>
            <p:nvPr/>
          </p:nvSpPr>
          <p:spPr bwMode="auto">
            <a:xfrm>
              <a:off x="7162800" y="28956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27659" name="TextBox 66"/>
            <p:cNvSpPr txBox="1">
              <a:spLocks noChangeArrowheads="1"/>
            </p:cNvSpPr>
            <p:nvPr/>
          </p:nvSpPr>
          <p:spPr bwMode="auto">
            <a:xfrm>
              <a:off x="3232150" y="2936875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H</a:t>
              </a:r>
            </a:p>
          </p:txBody>
        </p:sp>
      </p:grpSp>
      <p:pic>
        <p:nvPicPr>
          <p:cNvPr id="37" name="Picture 36" descr="Untitled(fai)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0025" y="1343025"/>
            <a:ext cx="399097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53" descr="Untitled3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66800" y="1295400"/>
            <a:ext cx="2033588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AutoShape 1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43800" y="6096000"/>
            <a:ext cx="914400" cy="533400"/>
          </a:xfrm>
          <a:prstGeom prst="leftArrow">
            <a:avLst>
              <a:gd name="adj1" fmla="val 50000"/>
              <a:gd name="adj2" fmla="val 60000"/>
            </a:avLst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58 1.96532E-6 L -0.50937 -0.0007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2.02312E-6 L 0.24167 -2.02312E-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Untitled(tren)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7213" y="1277938"/>
            <a:ext cx="3887787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5" descr="Untitled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943225"/>
            <a:ext cx="392112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3" descr="Untitled4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84150" y="2895600"/>
            <a:ext cx="1808163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36" descr="Untitled2'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246063" y="1295400"/>
            <a:ext cx="1922463" cy="16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14400" y="755650"/>
            <a:ext cx="6673850" cy="4613275"/>
            <a:chOff x="914400" y="755650"/>
            <a:chExt cx="6673850" cy="4613275"/>
          </a:xfrm>
        </p:grpSpPr>
        <p:grpSp>
          <p:nvGrpSpPr>
            <p:cNvPr id="3" name="Group 37"/>
            <p:cNvGrpSpPr>
              <a:grpSpLocks/>
            </p:cNvGrpSpPr>
            <p:nvPr/>
          </p:nvGrpSpPr>
          <p:grpSpPr bwMode="auto">
            <a:xfrm>
              <a:off x="1353555" y="1314450"/>
              <a:ext cx="5733046" cy="3638550"/>
              <a:chOff x="3211" y="4335"/>
              <a:chExt cx="4574" cy="3630"/>
            </a:xfrm>
          </p:grpSpPr>
          <p:cxnSp>
            <p:nvCxnSpPr>
              <p:cNvPr id="28686" name="AutoShape 38"/>
              <p:cNvCxnSpPr>
                <a:cxnSpLocks noChangeShapeType="1"/>
              </p:cNvCxnSpPr>
              <p:nvPr/>
            </p:nvCxnSpPr>
            <p:spPr bwMode="auto">
              <a:xfrm>
                <a:off x="3225" y="5940"/>
                <a:ext cx="4560" cy="0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28687" name="AutoShape 39"/>
              <p:cNvCxnSpPr>
                <a:cxnSpLocks noChangeShapeType="1"/>
              </p:cNvCxnSpPr>
              <p:nvPr/>
            </p:nvCxnSpPr>
            <p:spPr bwMode="auto">
              <a:xfrm>
                <a:off x="4650" y="4335"/>
                <a:ext cx="0" cy="3630"/>
              </a:xfrm>
              <a:prstGeom prst="straightConnector1">
                <a:avLst/>
              </a:prstGeom>
              <a:noFill/>
              <a:ln w="22225">
                <a:solidFill>
                  <a:srgbClr val="FF0000"/>
                </a:solidFill>
                <a:round/>
                <a:headEnd/>
                <a:tailEnd/>
              </a:ln>
            </p:spPr>
          </p:cxnSp>
          <p:sp>
            <p:nvSpPr>
              <p:cNvPr id="28688" name="Rectangle 40"/>
              <p:cNvSpPr>
                <a:spLocks noChangeArrowheads="1"/>
              </p:cNvSpPr>
              <p:nvPr/>
            </p:nvSpPr>
            <p:spPr bwMode="auto">
              <a:xfrm>
                <a:off x="4650" y="5716"/>
                <a:ext cx="210" cy="210"/>
              </a:xfrm>
              <a:prstGeom prst="rect">
                <a:avLst/>
              </a:prstGeom>
              <a:solidFill>
                <a:schemeClr val="accent4"/>
              </a:solidFill>
              <a:ln w="1587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cxnSp>
            <p:nvCxnSpPr>
              <p:cNvPr id="28689" name="AutoShape 41"/>
              <p:cNvCxnSpPr>
                <a:cxnSpLocks noChangeShapeType="1"/>
              </p:cNvCxnSpPr>
              <p:nvPr/>
            </p:nvCxnSpPr>
            <p:spPr bwMode="auto">
              <a:xfrm flipV="1">
                <a:off x="3211" y="4335"/>
                <a:ext cx="1439" cy="160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28690" name="AutoShape 42"/>
              <p:cNvCxnSpPr>
                <a:cxnSpLocks noChangeShapeType="1"/>
              </p:cNvCxnSpPr>
              <p:nvPr/>
            </p:nvCxnSpPr>
            <p:spPr bwMode="auto">
              <a:xfrm>
                <a:off x="4650" y="4335"/>
                <a:ext cx="3135" cy="160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28691" name="AutoShape 43"/>
              <p:cNvCxnSpPr>
                <a:cxnSpLocks noChangeShapeType="1"/>
              </p:cNvCxnSpPr>
              <p:nvPr/>
            </p:nvCxnSpPr>
            <p:spPr bwMode="auto">
              <a:xfrm>
                <a:off x="3211" y="5940"/>
                <a:ext cx="1439" cy="202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  <p:cxnSp>
            <p:nvCxnSpPr>
              <p:cNvPr id="28692" name="AutoShape 44"/>
              <p:cNvCxnSpPr>
                <a:cxnSpLocks noChangeShapeType="1"/>
              </p:cNvCxnSpPr>
              <p:nvPr/>
            </p:nvCxnSpPr>
            <p:spPr bwMode="auto">
              <a:xfrm flipV="1">
                <a:off x="4650" y="5940"/>
                <a:ext cx="3135" cy="2025"/>
              </a:xfrm>
              <a:prstGeom prst="straightConnector1">
                <a:avLst/>
              </a:prstGeom>
              <a:noFill/>
              <a:ln w="22225">
                <a:solidFill>
                  <a:srgbClr val="0033CC"/>
                </a:solidFill>
                <a:round/>
                <a:headEnd/>
                <a:tailEnd/>
              </a:ln>
            </p:spPr>
          </p:cxnSp>
        </p:grpSp>
        <p:sp>
          <p:nvSpPr>
            <p:cNvPr id="28681" name="TextBox 62"/>
            <p:cNvSpPr txBox="1">
              <a:spLocks noChangeArrowheads="1"/>
            </p:cNvSpPr>
            <p:nvPr/>
          </p:nvSpPr>
          <p:spPr bwMode="auto">
            <a:xfrm>
              <a:off x="914400" y="28956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28682" name="TextBox 63"/>
            <p:cNvSpPr txBox="1">
              <a:spLocks noChangeArrowheads="1"/>
            </p:cNvSpPr>
            <p:nvPr/>
          </p:nvSpPr>
          <p:spPr bwMode="auto">
            <a:xfrm>
              <a:off x="2941638" y="75565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28683" name="TextBox 64"/>
            <p:cNvSpPr txBox="1">
              <a:spLocks noChangeArrowheads="1"/>
            </p:cNvSpPr>
            <p:nvPr/>
          </p:nvSpPr>
          <p:spPr bwMode="auto">
            <a:xfrm>
              <a:off x="2743200" y="48768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28684" name="TextBox 65"/>
            <p:cNvSpPr txBox="1">
              <a:spLocks noChangeArrowheads="1"/>
            </p:cNvSpPr>
            <p:nvPr/>
          </p:nvSpPr>
          <p:spPr bwMode="auto">
            <a:xfrm>
              <a:off x="7162800" y="2895600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28685" name="TextBox 66"/>
            <p:cNvSpPr txBox="1">
              <a:spLocks noChangeArrowheads="1"/>
            </p:cNvSpPr>
            <p:nvPr/>
          </p:nvSpPr>
          <p:spPr bwMode="auto">
            <a:xfrm>
              <a:off x="3232150" y="2936875"/>
              <a:ext cx="425450" cy="492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H</a:t>
              </a:r>
            </a:p>
          </p:txBody>
        </p:sp>
      </p:grpSp>
      <p:sp>
        <p:nvSpPr>
          <p:cNvPr id="28679" name="AutoShape 3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7467600" y="6019800"/>
            <a:ext cx="990600" cy="609600"/>
          </a:xfrm>
          <a:prstGeom prst="leftArrow">
            <a:avLst>
              <a:gd name="adj1" fmla="val 50000"/>
              <a:gd name="adj2" fmla="val 59997"/>
            </a:avLst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4.04624E-7 L 0.16354 4.04624E-7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0.00416 L 0.16823 0.0041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8 -0.00624 L -0.26128 -0.00624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2 0.00624 L -0.27032 0.00624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07504" y="188640"/>
            <a:ext cx="9184855" cy="2827476"/>
            <a:chOff x="323528" y="260648"/>
            <a:chExt cx="9184855" cy="282747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28184" y="476672"/>
              <a:ext cx="3280199" cy="2239576"/>
            </a:xfrm>
            <a:prstGeom prst="rect">
              <a:avLst/>
            </a:prstGeom>
            <a:noFill/>
          </p:spPr>
        </p:pic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15664342"/>
                </p:ext>
              </p:extLst>
            </p:nvPr>
          </p:nvGraphicFramePr>
          <p:xfrm>
            <a:off x="1691680" y="1807994"/>
            <a:ext cx="2304256" cy="7569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106" name="Equation" r:id="rId4" imgW="1346040" imgH="444240" progId="Equation.DSMT4">
                    <p:embed/>
                  </p:oleObj>
                </mc:Choice>
                <mc:Fallback>
                  <p:oleObj name="Equation" r:id="rId4" imgW="1346040" imgH="444240" progId="Equation.DSMT4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1680" y="1807994"/>
                          <a:ext cx="2304256" cy="7569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50"/>
            <p:cNvSpPr txBox="1">
              <a:spLocks noChangeArrowheads="1"/>
            </p:cNvSpPr>
            <p:nvPr/>
          </p:nvSpPr>
          <p:spPr bwMode="auto">
            <a:xfrm>
              <a:off x="395536" y="260648"/>
              <a:ext cx="5832648" cy="15388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vi-VN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vi-V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vi-V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1:</a:t>
              </a:r>
            </a:p>
            <a:p>
              <a:pPr algn="l">
                <a:spcBef>
                  <a:spcPct val="50000"/>
                </a:spcBef>
              </a:pP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An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quan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sát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vẽ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diện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tứ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lang="en-US" altLang="vi-VN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MNPQ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như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altLang="vi-VN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3528" y="2564904"/>
              <a:ext cx="85324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Theo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hay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sai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latin typeface="Times New Roman" pitchFamily="18" charset="0"/>
                  <a:cs typeface="Times New Roman" pitchFamily="18" charset="0"/>
                </a:rPr>
                <a:t>sao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64530" y="358306"/>
            <a:ext cx="4071966" cy="17745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5720" y="500042"/>
            <a:ext cx="4714908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2: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Cho  hình vẽ sau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Tính diện tích tứ giác ABCD.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323528" y="1988840"/>
            <a:ext cx="8352928" cy="2376264"/>
            <a:chOff x="-28511" y="-1893891"/>
            <a:chExt cx="7424825" cy="2546799"/>
          </a:xfrm>
        </p:grpSpPr>
        <p:graphicFrame>
          <p:nvGraphicFramePr>
            <p:cNvPr id="47" name="Object 5"/>
            <p:cNvGraphicFramePr>
              <a:graphicFrameLocks noChangeAspect="1"/>
            </p:cNvGraphicFramePr>
            <p:nvPr/>
          </p:nvGraphicFramePr>
          <p:xfrm>
            <a:off x="2531773" y="-736254"/>
            <a:ext cx="1152128" cy="3876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15" name="Equation" r:id="rId4" imgW="723600" imgH="190440" progId="Equation.DSMT4">
                    <p:embed/>
                  </p:oleObj>
                </mc:Choice>
                <mc:Fallback>
                  <p:oleObj name="Equation" r:id="rId4" imgW="723600" imgH="190440" progId="Equation.DSMT4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1773" y="-736254"/>
                          <a:ext cx="1152128" cy="3876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0" name="Group 49"/>
            <p:cNvGrpSpPr/>
            <p:nvPr/>
          </p:nvGrpSpPr>
          <p:grpSpPr>
            <a:xfrm>
              <a:off x="-28511" y="-1893891"/>
              <a:ext cx="7424825" cy="2546799"/>
              <a:chOff x="-172527" y="-813771"/>
              <a:chExt cx="7424825" cy="2546799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-172527" y="-813771"/>
                <a:ext cx="7424825" cy="1632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</a:t>
                </a:r>
              </a:p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Giải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en-US" sz="28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Tứ giác ABCD  có                 tại H nên:</a:t>
                </a:r>
              </a:p>
            </p:txBody>
          </p:sp>
          <p:grpSp>
            <p:nvGrpSpPr>
              <p:cNvPr id="49" name="Group 48"/>
              <p:cNvGrpSpPr/>
              <p:nvPr/>
            </p:nvGrpSpPr>
            <p:grpSpPr>
              <a:xfrm>
                <a:off x="275523" y="884096"/>
                <a:ext cx="5152572" cy="848932"/>
                <a:chOff x="275523" y="884096"/>
                <a:chExt cx="5152572" cy="848932"/>
              </a:xfrm>
            </p:grpSpPr>
            <p:graphicFrame>
              <p:nvGraphicFramePr>
                <p:cNvPr id="174113" name="Object 33"/>
                <p:cNvGraphicFramePr>
                  <a:graphicFrameLocks noChangeAspect="1"/>
                </p:cNvGraphicFramePr>
                <p:nvPr/>
              </p:nvGraphicFramePr>
              <p:xfrm>
                <a:off x="275523" y="884096"/>
                <a:ext cx="3672408" cy="84893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74116" name="Equation" r:id="rId6" imgW="2133360" imgH="393480" progId="Equation.DSMT4">
                        <p:embed/>
                      </p:oleObj>
                    </mc:Choice>
                    <mc:Fallback>
                      <p:oleObj name="Equation" r:id="rId6" imgW="2133360" imgH="393480" progId="Equation.DSMT4">
                        <p:embed/>
                        <p:pic>
                          <p:nvPicPr>
                            <p:cNvPr id="0" name="Picture 33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75523" y="884096"/>
                              <a:ext cx="3672408" cy="84893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48" name="TextBox 47"/>
                <p:cNvSpPr txBox="1"/>
                <p:nvPr/>
              </p:nvSpPr>
              <p:spPr>
                <a:xfrm>
                  <a:off x="3987935" y="961271"/>
                  <a:ext cx="1440160" cy="5607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 smtClean="0">
                      <a:latin typeface="Times New Roman" pitchFamily="18" charset="0"/>
                      <a:cs typeface="Times New Roman" pitchFamily="18" charset="0"/>
                    </a:rPr>
                    <a:t>(cm</a:t>
                  </a:r>
                  <a:r>
                    <a:rPr lang="en-US" sz="2800" b="1" baseline="30000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800" b="1" dirty="0" smtClean="0">
                      <a:latin typeface="Times New Roman" pitchFamily="18" charset="0"/>
                      <a:cs typeface="Times New Roman" pitchFamily="18" charset="0"/>
                    </a:rPr>
                    <a:t>)</a:t>
                  </a:r>
                  <a:endParaRPr lang="en-US" sz="2800" b="1" baseline="30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9846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823" name="Object 31" descr="Pink tissue paper"/>
          <p:cNvGraphicFramePr>
            <a:graphicFrameLocks noChangeAspect="1"/>
          </p:cNvGraphicFramePr>
          <p:nvPr/>
        </p:nvGraphicFramePr>
        <p:xfrm>
          <a:off x="3500438" y="4000510"/>
          <a:ext cx="240665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24" name="Equation" r:id="rId3" imgW="1155600" imgH="393480" progId="Equation.DSMT4">
                  <p:embed/>
                </p:oleObj>
              </mc:Choice>
              <mc:Fallback>
                <p:oleObj name="Equation" r:id="rId3" imgW="1155600" imgH="3934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4000510"/>
                        <a:ext cx="240665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3108" y="785794"/>
            <a:ext cx="521497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1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3967</TotalTime>
  <Words>732</Words>
  <Application>Microsoft Office PowerPoint</Application>
  <PresentationFormat>On-screen Show (4:3)</PresentationFormat>
  <Paragraphs>149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.VnTime</vt:lpstr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517</cp:revision>
  <dcterms:created xsi:type="dcterms:W3CDTF">2008-12-05T04:14:27Z</dcterms:created>
  <dcterms:modified xsi:type="dcterms:W3CDTF">2022-01-19T15:17:21Z</dcterms:modified>
</cp:coreProperties>
</file>