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82" r:id="rId2"/>
  </p:sldMasterIdLst>
  <p:notesMasterIdLst>
    <p:notesMasterId r:id="rId12"/>
  </p:notesMasterIdLst>
  <p:sldIdLst>
    <p:sldId id="308" r:id="rId3"/>
    <p:sldId id="307" r:id="rId4"/>
    <p:sldId id="296" r:id="rId5"/>
    <p:sldId id="297" r:id="rId6"/>
    <p:sldId id="266" r:id="rId7"/>
    <p:sldId id="271" r:id="rId8"/>
    <p:sldId id="300" r:id="rId9"/>
    <p:sldId id="304" r:id="rId10"/>
    <p:sldId id="30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  <a:srgbClr val="0000FF"/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6" autoAdjust="0"/>
    <p:restoredTop sz="90000" autoAdjust="0"/>
  </p:normalViewPr>
  <p:slideViewPr>
    <p:cSldViewPr>
      <p:cViewPr varScale="1">
        <p:scale>
          <a:sx n="66" d="100"/>
          <a:sy n="66" d="100"/>
        </p:scale>
        <p:origin x="-9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86CFFBD-5D8F-4068-BEB0-E9E78145465D}" type="datetimeFigureOut">
              <a:rPr lang="en-US"/>
              <a:pPr>
                <a:defRPr/>
              </a:pPr>
              <a:t>12/23/2021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F5B17E2-25E6-4D3D-9A50-8C2E44F86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47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EA026C-64DA-4950-A1F6-2D79C4EBEB9A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798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4A90C80-D013-40DD-9FFD-57E9AE5DE7DD}" type="slidenum">
              <a:rPr lang="en-US" sz="1200"/>
              <a:pPr algn="r"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8CF8F12-9018-43B2-A309-C3BEE2D14E18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幻灯片图像占位符 60417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0419" name="文本占位符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A0DB2DC-4C9A-4742-B13C-FB6460FD3503}" type="slidenum">
              <a:rPr lang="en-US" altLang="zh-CN" dirty="0">
                <a:solidFill>
                  <a:prstClr val="black"/>
                </a:solidFill>
              </a:rPr>
              <a:pPr/>
              <a:t>9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33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9453DD1-FAED-47C3-B5F7-CCCBAFD3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69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2FF52-6079-43E3-8740-739361389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1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AAFBA-7FDC-46EB-9C50-49E9CF459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22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274638"/>
            <a:ext cx="7772400" cy="5745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058803-3086-4E0E-8B49-3493C45A3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00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8100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8100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148883-7D78-4726-A5FA-7DBD46B3B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2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690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868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160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58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3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29" indent="0">
              <a:buNone/>
              <a:defRPr sz="1600" b="1"/>
            </a:lvl6pPr>
            <a:lvl7pPr marL="2742995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6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3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29" indent="0">
              <a:buNone/>
              <a:defRPr sz="1600" b="1"/>
            </a:lvl6pPr>
            <a:lvl7pPr marL="2742995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530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2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D8B45-DC31-4697-955E-61133585F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090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37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6" indent="0">
              <a:buNone/>
              <a:defRPr sz="1200"/>
            </a:lvl2pPr>
            <a:lvl3pPr marL="914333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29" indent="0">
              <a:buNone/>
              <a:defRPr sz="900"/>
            </a:lvl6pPr>
            <a:lvl7pPr marL="2742995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910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6" indent="0">
              <a:buNone/>
              <a:defRPr sz="2800"/>
            </a:lvl2pPr>
            <a:lvl3pPr marL="914333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29" indent="0">
              <a:buNone/>
              <a:defRPr sz="2000"/>
            </a:lvl6pPr>
            <a:lvl7pPr marL="2742995" indent="0">
              <a:buNone/>
              <a:defRPr sz="2000"/>
            </a:lvl7pPr>
            <a:lvl8pPr marL="3200160" indent="0">
              <a:buNone/>
              <a:defRPr sz="2000"/>
            </a:lvl8pPr>
            <a:lvl9pPr marL="365732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6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6" indent="0">
              <a:buNone/>
              <a:defRPr sz="1200"/>
            </a:lvl2pPr>
            <a:lvl3pPr marL="914333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29" indent="0">
              <a:buNone/>
              <a:defRPr sz="900"/>
            </a:lvl6pPr>
            <a:lvl7pPr marL="2742995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5937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4457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180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xmlns="" id="{AD638337-297E-49B3-AE0F-B36EC9D01661}"/>
              </a:ext>
            </a:extLst>
          </p:cNvPr>
          <p:cNvGrpSpPr/>
          <p:nvPr userDrawn="1"/>
        </p:nvGrpSpPr>
        <p:grpSpPr>
          <a:xfrm>
            <a:off x="8221934" y="5678327"/>
            <a:ext cx="9261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42380"/>
            <a:ext cx="2935224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07994" tIns="53998" rIns="68577" bIns="53998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68577" tIns="34289" rIns="68577" bIns="34289"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tIns="34289" rIns="68577" bIns="34289"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68577" tIns="34289" rIns="68577" bIns="34289"/>
          <a:lstStyle/>
          <a:p>
            <a:fld id="{98C0CDE5-970C-4CC4-BF43-0DA127E73E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xmlns="" id="{74E08599-4D6A-4CDA-9228-3DBD31E1E64D}"/>
              </a:ext>
            </a:extLst>
          </p:cNvPr>
          <p:cNvSpPr/>
          <p:nvPr userDrawn="1"/>
        </p:nvSpPr>
        <p:spPr>
          <a:xfrm>
            <a:off x="-18388" y="970945"/>
            <a:ext cx="34452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lIns="68577" tIns="34289" rIns="68577" bIns="34289" rtlCol="0" anchor="ctr"/>
          <a:lstStyle/>
          <a:p>
            <a:pPr defTabSz="914333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xmlns="" id="{548D0821-4E36-47CF-A7AC-8FB339F5F24A}"/>
              </a:ext>
            </a:extLst>
          </p:cNvPr>
          <p:cNvSpPr/>
          <p:nvPr userDrawn="1"/>
        </p:nvSpPr>
        <p:spPr>
          <a:xfrm>
            <a:off x="-19594" y="587196"/>
            <a:ext cx="3663985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lIns="68577" tIns="34289" rIns="68577" bIns="34289" rtlCol="0" anchor="ctr"/>
          <a:lstStyle/>
          <a:p>
            <a:pPr defTabSz="914333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90" y="974889"/>
            <a:ext cx="2950215" cy="734415"/>
          </a:xfrm>
        </p:spPr>
        <p:txBody>
          <a:bodyPr lIns="68577" tIns="34289" rIns="68577" bIns="34289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xmlns="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50" y="3392623"/>
            <a:ext cx="2934891" cy="2249488"/>
          </a:xfrm>
        </p:spPr>
        <p:txBody>
          <a:bodyPr lIns="68577" tIns="34289" rIns="68577" bIns="34289">
            <a:normAutofit/>
          </a:bodyPr>
          <a:lstStyle>
            <a:lvl1pPr marL="134994" indent="-134994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884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xmlns="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xmlns="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4788142" y="209524"/>
            <a:ext cx="3485774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lIns="68577" tIns="34289" rIns="68577" bIns="34289"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2842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12/23/2021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1213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12/23/2021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5178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12/23/2021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76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12/23/2021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9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06419-81AE-4CF8-A415-210290C7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12/23/2021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27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C610-404F-4AA9-9C4A-DF0D0CD2E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8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CA2A1-1235-48F0-B544-7F09CD10E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8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BB0F2-891B-4479-99A8-CF0E4F6A5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0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7DB25-7C7C-4F70-AA60-FAA63C554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2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AEDD-1B01-4FD9-8A3F-72EA3D6C5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33466-20FB-4747-A171-D1BC5EE7F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5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4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515C8EC-7755-491E-8AE1-03B36F58A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5" r:id="rId2"/>
    <p:sldLayoutId id="2147483879" r:id="rId3"/>
    <p:sldLayoutId id="2147483874" r:id="rId4"/>
    <p:sldLayoutId id="2147483873" r:id="rId5"/>
    <p:sldLayoutId id="2147483872" r:id="rId6"/>
    <p:sldLayoutId id="2147483871" r:id="rId7"/>
    <p:sldLayoutId id="2147483880" r:id="rId8"/>
    <p:sldLayoutId id="2147483881" r:id="rId9"/>
    <p:sldLayoutId id="2147483870" r:id="rId10"/>
    <p:sldLayoutId id="2147483869" r:id="rId11"/>
    <p:sldLayoutId id="2147483876" r:id="rId12"/>
    <p:sldLayoutId id="214748387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34" tIns="45717" rIns="91434" bIns="457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4" tIns="45717" rIns="91434" bIns="457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 fontAlgn="auto">
              <a:spcBef>
                <a:spcPts val="0"/>
              </a:spcBef>
              <a:spcAft>
                <a:spcPts val="0"/>
              </a:spcAft>
            </a:pPr>
            <a:fld id="{410E5E56-EFB3-441F-8294-541C63E84C6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t>12/23/2021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 fontAlgn="auto">
              <a:spcBef>
                <a:spcPts val="0"/>
              </a:spcBef>
              <a:spcAft>
                <a:spcPts val="0"/>
              </a:spcAft>
            </a:pPr>
            <a:fld id="{FE826C5F-FD93-47C5-A960-262B3D48BA9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333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47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</p:sldLayoutIdLst>
  <p:txStyles>
    <p:titleStyle>
      <a:lvl1pPr algn="ctr" defTabSz="91433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5" indent="-342875" algn="l" defTabSz="91433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29" algn="l" defTabSz="91433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5" indent="-228582" algn="l" defTabSz="91433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2" algn="l" defTabSz="91433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6" indent="-228582" algn="l" defTabSz="91433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1" indent="-228582" algn="l" defTabSz="91433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2" algn="l" defTabSz="91433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2" algn="l" defTabSz="91433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9" indent="-228582" algn="l" defTabSz="91433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3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9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5.bin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3" Type="http://schemas.openxmlformats.org/officeDocument/2006/relationships/image" Target="../media/image21.e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oleObject" Target="../embeddings/oleObject16.bin"/><Relationship Id="rId38" Type="http://schemas.openxmlformats.org/officeDocument/2006/relationships/oleObject" Target="../embeddings/oleObject19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oleObject" Target="../embeddings/oleObject14.bin"/><Relationship Id="rId41" Type="http://schemas.openxmlformats.org/officeDocument/2006/relationships/image" Target="../media/image20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4.bin"/><Relationship Id="rId24" Type="http://schemas.openxmlformats.org/officeDocument/2006/relationships/oleObject" Target="../embeddings/oleObject11.bin"/><Relationship Id="rId32" Type="http://schemas.openxmlformats.org/officeDocument/2006/relationships/image" Target="../media/image16.wmf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20.bin"/><Relationship Id="rId5" Type="http://schemas.openxmlformats.org/officeDocument/2006/relationships/image" Target="../media/image23.emf"/><Relationship Id="rId15" Type="http://schemas.openxmlformats.org/officeDocument/2006/relationships/oleObject" Target="../embeddings/oleObject6.bin"/><Relationship Id="rId23" Type="http://schemas.openxmlformats.org/officeDocument/2006/relationships/image" Target="../media/image12.wmf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6.wmf"/><Relationship Id="rId19" Type="http://schemas.openxmlformats.org/officeDocument/2006/relationships/image" Target="../media/image10.wmf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2.em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8.wmf"/><Relationship Id="rId22" Type="http://schemas.openxmlformats.org/officeDocument/2006/relationships/oleObject" Target="../embeddings/oleObject10.bin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png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WordArt 2"/>
          <p:cNvSpPr>
            <a:spLocks noChangeArrowheads="1" noChangeShapeType="1" noTextEdit="1"/>
          </p:cNvSpPr>
          <p:nvPr/>
        </p:nvSpPr>
        <p:spPr bwMode="auto">
          <a:xfrm>
            <a:off x="4876800" y="114300"/>
            <a:ext cx="2514600" cy="381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80772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HS 1.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762000" y="2743200"/>
            <a:ext cx="7467600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HS 2. Phát biểu hệ quả 1 trường hợp bằng nhau </a:t>
            </a:r>
          </a:p>
          <a:p>
            <a:pPr algn="just">
              <a:spcBef>
                <a:spcPct val="50000"/>
              </a:spcBef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           (g – c – g) của hai tam giác? </a:t>
            </a:r>
          </a:p>
        </p:txBody>
      </p:sp>
      <p:sp>
        <p:nvSpPr>
          <p:cNvPr id="95248" name="Rectangle 16"/>
          <p:cNvSpPr>
            <a:spLocks noChangeArrowheads="1"/>
          </p:cNvSpPr>
          <p:nvPr/>
        </p:nvSpPr>
        <p:spPr bwMode="auto">
          <a:xfrm>
            <a:off x="3581400" y="2143125"/>
            <a:ext cx="533400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u="sng">
                <a:latin typeface="Times New Roman" pitchFamily="18" charset="0"/>
                <a:cs typeface="Times New Roman" pitchFamily="18" charset="0"/>
              </a:rPr>
              <a:t>Hệ quả 1: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Nếu một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góc vuông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 kề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cạnh ấy của tam giác vuông này </a:t>
            </a:r>
            <a:r>
              <a:rPr lang="en-US" sz="2600" u="sng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một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góc vuông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 kề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cạnh ấy của tam giác vuông kia thì hai tam giác vuông đó bằng nhau.</a:t>
            </a: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3536950" y="4432300"/>
            <a:ext cx="541020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u="sng">
                <a:latin typeface="Times New Roman" pitchFamily="18" charset="0"/>
                <a:cs typeface="Times New Roman" pitchFamily="18" charset="0"/>
              </a:rPr>
              <a:t>Hệ quả 2: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Nếu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huyền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và một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của tam giác vuông này </a:t>
            </a:r>
            <a:r>
              <a:rPr lang="en-US" sz="2600" u="sng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huyền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và một </a:t>
            </a:r>
            <a:r>
              <a:rPr lang="en-US" sz="26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của tam giác vuông kia thì hai tam giác vuông đó bằng nhau.</a:t>
            </a: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914400" y="4953000"/>
            <a:ext cx="7467600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HS 3. Phát biểu hệ quả 2 trường hợp bằng nhau </a:t>
            </a:r>
          </a:p>
          <a:p>
            <a:pPr algn="just">
              <a:spcBef>
                <a:spcPct val="50000"/>
              </a:spcBef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           (g – c – g) của hai tam giác? </a:t>
            </a: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3581400" y="609600"/>
            <a:ext cx="53340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95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nimBg="1"/>
      <p:bldP spid="15364" grpId="0"/>
      <p:bldP spid="15364" grpId="1"/>
      <p:bldP spid="95236" grpId="0"/>
      <p:bldP spid="95236" grpId="1"/>
      <p:bldP spid="95248" grpId="0"/>
      <p:bldP spid="95249" grpId="0"/>
      <p:bldP spid="95250" grpId="0"/>
      <p:bldP spid="95250" grpId="1"/>
      <p:bldP spid="164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9" name="Group 5"/>
          <p:cNvGrpSpPr>
            <a:grpSpLocks/>
          </p:cNvGrpSpPr>
          <p:nvPr/>
        </p:nvGrpSpPr>
        <p:grpSpPr bwMode="auto">
          <a:xfrm>
            <a:off x="0" y="0"/>
            <a:ext cx="3581400" cy="6858000"/>
            <a:chOff x="-48" y="-48"/>
            <a:chExt cx="2256" cy="4320"/>
          </a:xfrm>
        </p:grpSpPr>
        <p:sp>
          <p:nvSpPr>
            <p:cNvPr id="93190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4" y="18"/>
              <a:ext cx="1584" cy="24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CC00"/>
                  </a:solidFill>
                  <a:latin typeface="Times New Roman" pitchFamily="18" charset="0"/>
                  <a:cs typeface="Times New Roman" pitchFamily="18" charset="0"/>
                </a:rPr>
                <a:t>KIẾN THỨC CẦN NHỚ</a:t>
              </a:r>
              <a:endPara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191" name="Text Box 7"/>
            <p:cNvSpPr txBox="1">
              <a:spLocks noChangeArrowheads="1"/>
            </p:cNvSpPr>
            <p:nvPr/>
          </p:nvSpPr>
          <p:spPr bwMode="auto">
            <a:xfrm>
              <a:off x="0" y="354"/>
              <a:ext cx="141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 CHẤT</a:t>
              </a:r>
              <a:endPara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192" name="Text Box 8"/>
            <p:cNvSpPr txBox="1">
              <a:spLocks noChangeArrowheads="1"/>
            </p:cNvSpPr>
            <p:nvPr/>
          </p:nvSpPr>
          <p:spPr bwMode="auto">
            <a:xfrm>
              <a:off x="48" y="1458"/>
              <a:ext cx="107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HỆ QUẢ</a:t>
              </a:r>
              <a:endPara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93193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776"/>
              <a:ext cx="1872" cy="1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319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3042"/>
              <a:ext cx="1968" cy="1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3195" name="Text Box 11"/>
            <p:cNvSpPr txBox="1">
              <a:spLocks noChangeArrowheads="1"/>
            </p:cNvSpPr>
            <p:nvPr/>
          </p:nvSpPr>
          <p:spPr bwMode="auto">
            <a:xfrm>
              <a:off x="295" y="1650"/>
              <a:ext cx="8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1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196" name="Text Box 12"/>
            <p:cNvSpPr txBox="1">
              <a:spLocks noChangeArrowheads="1"/>
            </p:cNvSpPr>
            <p:nvPr/>
          </p:nvSpPr>
          <p:spPr bwMode="auto">
            <a:xfrm>
              <a:off x="288" y="2850"/>
              <a:ext cx="86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3197" name="Line 13"/>
            <p:cNvSpPr>
              <a:spLocks noChangeShapeType="1"/>
            </p:cNvSpPr>
            <p:nvPr/>
          </p:nvSpPr>
          <p:spPr bwMode="auto">
            <a:xfrm>
              <a:off x="2112" y="-48"/>
              <a:ext cx="0" cy="4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93198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504"/>
              <a:ext cx="2256" cy="1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3581400" y="609600"/>
            <a:ext cx="533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u="sng">
                <a:latin typeface="Times New Roman" pitchFamily="18" charset="0"/>
                <a:cs typeface="Times New Roman" pitchFamily="18" charset="0"/>
              </a:rPr>
              <a:t>Tính chất: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Nếu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 cạnh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 góc kề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của tam giác này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 cạnh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 góc kề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của tam giác kia thì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 tam giác đó bằng nhau.</a:t>
            </a:r>
          </a:p>
        </p:txBody>
      </p:sp>
      <p:sp>
        <p:nvSpPr>
          <p:cNvPr id="93204" name="Rectangle 20"/>
          <p:cNvSpPr>
            <a:spLocks noChangeArrowheads="1"/>
          </p:cNvSpPr>
          <p:nvPr/>
        </p:nvSpPr>
        <p:spPr bwMode="auto">
          <a:xfrm>
            <a:off x="3575050" y="2387903"/>
            <a:ext cx="533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3536950" y="4432300"/>
            <a:ext cx="5410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400" u="sng">
                <a:latin typeface="Times New Roman" pitchFamily="18" charset="0"/>
                <a:cs typeface="Times New Roman" pitchFamily="18" charset="0"/>
              </a:rPr>
              <a:t>Hệ quả 2: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Nếu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huyền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một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của tam giác vuông này 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cạnh huyền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một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 nhọn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của tam giác vuông kia thì hai tam giác vuông đó bằng nhau.</a:t>
            </a:r>
          </a:p>
        </p:txBody>
      </p:sp>
      <p:sp>
        <p:nvSpPr>
          <p:cNvPr id="16" name="WordArt 2"/>
          <p:cNvSpPr>
            <a:spLocks noChangeArrowheads="1" noChangeShapeType="1" noTextEdit="1"/>
          </p:cNvSpPr>
          <p:nvPr/>
        </p:nvSpPr>
        <p:spPr bwMode="auto">
          <a:xfrm>
            <a:off x="4876800" y="114300"/>
            <a:ext cx="2514600" cy="381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5" name="TextBox 29"/>
          <p:cNvSpPr txBox="1">
            <a:spLocks noChangeArrowheads="1"/>
          </p:cNvSpPr>
          <p:nvPr/>
        </p:nvSpPr>
        <p:spPr bwMode="auto">
          <a:xfrm>
            <a:off x="76200" y="685800"/>
            <a:ext cx="7772400" cy="466725"/>
          </a:xfrm>
          <a:prstGeom prst="rect">
            <a:avLst/>
          </a:prstGeom>
          <a:solidFill>
            <a:schemeClr val="bg1"/>
          </a:solidFill>
          <a:ln w="9525">
            <a:pattFill prst="pct5">
              <a:fgClr>
                <a:schemeClr val="bg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1676400" y="0"/>
            <a:ext cx="5581922" cy="6905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TIẾT 31: </a:t>
            </a:r>
            <a:r>
              <a:rPr lang="en-US" sz="3600" b="1" kern="10" dirty="0" err="1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 TH </a:t>
            </a:r>
            <a:r>
              <a:rPr lang="en-US" sz="3600" b="1" kern="10" dirty="0" err="1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kern="10" dirty="0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kern="10" dirty="0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E61000"/>
                </a:solidFill>
                <a:latin typeface="Times New Roman" pitchFamily="18" charset="0"/>
                <a:cs typeface="Times New Roman" pitchFamily="18" charset="0"/>
              </a:rPr>
              <a:t>g.c.g</a:t>
            </a:r>
            <a:endParaRPr lang="en-US" sz="3600" b="1" kern="10" dirty="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E61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0" y="1123496"/>
            <a:ext cx="91440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37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123):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58396" name="Picture 2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328934">
            <a:off x="533400" y="2057400"/>
            <a:ext cx="19050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7" name="Picture 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424030">
            <a:off x="609600" y="3352800"/>
            <a:ext cx="19050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17" name="Picture 4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057400"/>
            <a:ext cx="1905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18" name="Picture 5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64918">
            <a:off x="3657600" y="3733800"/>
            <a:ext cx="1905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20" name="Picture 5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657475"/>
            <a:ext cx="26670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21" name="Text Box 53"/>
          <p:cNvSpPr txBox="1">
            <a:spLocks noChangeArrowheads="1"/>
          </p:cNvSpPr>
          <p:nvPr/>
        </p:nvSpPr>
        <p:spPr bwMode="auto">
          <a:xfrm>
            <a:off x="304800" y="1752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3048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2286000" y="2362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58424" name="Text Box 56"/>
          <p:cNvSpPr txBox="1">
            <a:spLocks noChangeArrowheads="1"/>
          </p:cNvSpPr>
          <p:nvPr/>
        </p:nvSpPr>
        <p:spPr bwMode="auto">
          <a:xfrm>
            <a:off x="21336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58425" name="Text Box 57"/>
          <p:cNvSpPr txBox="1">
            <a:spLocks noChangeArrowheads="1"/>
          </p:cNvSpPr>
          <p:nvPr/>
        </p:nvSpPr>
        <p:spPr bwMode="auto">
          <a:xfrm>
            <a:off x="381000" y="4038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2571750" y="4191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58427" name="Text Box 59"/>
          <p:cNvSpPr txBox="1">
            <a:spLocks noChangeArrowheads="1"/>
          </p:cNvSpPr>
          <p:nvPr/>
        </p:nvSpPr>
        <p:spPr bwMode="auto">
          <a:xfrm>
            <a:off x="32004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58428" name="Text Box 60"/>
          <p:cNvSpPr txBox="1">
            <a:spLocks noChangeArrowheads="1"/>
          </p:cNvSpPr>
          <p:nvPr/>
        </p:nvSpPr>
        <p:spPr bwMode="auto">
          <a:xfrm>
            <a:off x="5181600" y="167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5257800" y="28956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58430" name="Text Box 62"/>
          <p:cNvSpPr txBox="1">
            <a:spLocks noChangeArrowheads="1"/>
          </p:cNvSpPr>
          <p:nvPr/>
        </p:nvSpPr>
        <p:spPr bwMode="auto">
          <a:xfrm>
            <a:off x="34290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58431" name="Text Box 63"/>
          <p:cNvSpPr txBox="1">
            <a:spLocks noChangeArrowheads="1"/>
          </p:cNvSpPr>
          <p:nvPr/>
        </p:nvSpPr>
        <p:spPr bwMode="auto">
          <a:xfrm>
            <a:off x="3886200" y="30099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58432" name="Text Box 64"/>
          <p:cNvSpPr txBox="1">
            <a:spLocks noChangeArrowheads="1"/>
          </p:cNvSpPr>
          <p:nvPr/>
        </p:nvSpPr>
        <p:spPr bwMode="auto">
          <a:xfrm>
            <a:off x="54102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58439" name="Text Box 71"/>
          <p:cNvSpPr txBox="1">
            <a:spLocks noChangeArrowheads="1"/>
          </p:cNvSpPr>
          <p:nvPr/>
        </p:nvSpPr>
        <p:spPr bwMode="auto">
          <a:xfrm>
            <a:off x="6400800" y="242887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58440" name="Text Box 72"/>
          <p:cNvSpPr txBox="1">
            <a:spLocks noChangeArrowheads="1"/>
          </p:cNvSpPr>
          <p:nvPr/>
        </p:nvSpPr>
        <p:spPr bwMode="auto">
          <a:xfrm>
            <a:off x="8648700" y="235267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58441" name="Text Box 73"/>
          <p:cNvSpPr txBox="1">
            <a:spLocks noChangeArrowheads="1"/>
          </p:cNvSpPr>
          <p:nvPr/>
        </p:nvSpPr>
        <p:spPr bwMode="auto">
          <a:xfrm>
            <a:off x="8077200" y="3800475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58444" name="Text Box 76"/>
          <p:cNvSpPr txBox="1">
            <a:spLocks noChangeArrowheads="1"/>
          </p:cNvSpPr>
          <p:nvPr/>
        </p:nvSpPr>
        <p:spPr bwMode="auto">
          <a:xfrm>
            <a:off x="6019800" y="37814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graphicFrame>
        <p:nvGraphicFramePr>
          <p:cNvPr id="58445" name="Object 77"/>
          <p:cNvGraphicFramePr>
            <a:graphicFrameLocks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40029915"/>
              </p:ext>
            </p:extLst>
          </p:nvPr>
        </p:nvGraphicFramePr>
        <p:xfrm>
          <a:off x="2057400" y="33528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3" name="Equation" r:id="rId6" imgW="241200" imgH="203040" progId="Equation.DSMT4">
                  <p:embed/>
                </p:oleObj>
              </mc:Choice>
              <mc:Fallback>
                <p:oleObj name="Equation" r:id="rId6" imgW="241200" imgH="20304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528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53" name="Object 85"/>
          <p:cNvGraphicFramePr>
            <a:graphicFrameLocks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4478901"/>
              </p:ext>
            </p:extLst>
          </p:nvPr>
        </p:nvGraphicFramePr>
        <p:xfrm>
          <a:off x="685800" y="28956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4" name="Equation" r:id="rId8" imgW="241200" imgH="203040" progId="Equation.DSMT4">
                  <p:embed/>
                </p:oleObj>
              </mc:Choice>
              <mc:Fallback>
                <p:oleObj name="Equation" r:id="rId8" imgW="241200" imgH="203040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956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65" name="Object 97"/>
          <p:cNvGraphicFramePr>
            <a:graphicFrameLocks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06687105"/>
              </p:ext>
            </p:extLst>
          </p:nvPr>
        </p:nvGraphicFramePr>
        <p:xfrm>
          <a:off x="5181600" y="26670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" name="Equation" r:id="rId9" imgW="241200" imgH="203040" progId="Equation.DSMT4">
                  <p:embed/>
                </p:oleObj>
              </mc:Choice>
              <mc:Fallback>
                <p:oleObj name="Equation" r:id="rId9" imgW="241200" imgH="203040" progId="Equation.DSMT4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6670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68" name="Object 100"/>
          <p:cNvGraphicFramePr>
            <a:graphicFrameLocks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76564230"/>
              </p:ext>
            </p:extLst>
          </p:nvPr>
        </p:nvGraphicFramePr>
        <p:xfrm>
          <a:off x="3886200" y="260985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6" name="Equation" r:id="rId11" imgW="241200" imgH="203040" progId="Equation.DSMT4">
                  <p:embed/>
                </p:oleObj>
              </mc:Choice>
              <mc:Fallback>
                <p:oleObj name="Equation" r:id="rId11" imgW="241200" imgH="20304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60985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2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825949"/>
              </p:ext>
            </p:extLst>
          </p:nvPr>
        </p:nvGraphicFramePr>
        <p:xfrm>
          <a:off x="4038600" y="3505200"/>
          <a:ext cx="2286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7" name="Equation" r:id="rId13" imgW="241200" imgH="203040" progId="Equation.DSMT4">
                  <p:embed/>
                </p:oleObj>
              </mc:Choice>
              <mc:Fallback>
                <p:oleObj name="Equation" r:id="rId13" imgW="241200" imgH="203040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05200"/>
                        <a:ext cx="2286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3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005997"/>
              </p:ext>
            </p:extLst>
          </p:nvPr>
        </p:nvGraphicFramePr>
        <p:xfrm>
          <a:off x="4953000" y="4191000"/>
          <a:ext cx="2286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8" name="Equation" r:id="rId15" imgW="241200" imgH="203040" progId="Equation.DSMT4">
                  <p:embed/>
                </p:oleObj>
              </mc:Choice>
              <mc:Fallback>
                <p:oleObj name="Equation" r:id="rId15" imgW="241200" imgH="203040" progId="Equation.DSMT4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191000"/>
                        <a:ext cx="2286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4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783683"/>
              </p:ext>
            </p:extLst>
          </p:nvPr>
        </p:nvGraphicFramePr>
        <p:xfrm>
          <a:off x="1976438" y="2514600"/>
          <a:ext cx="239712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9" name="Equation" r:id="rId16" imgW="253800" imgH="203040" progId="Equation.DSMT4">
                  <p:embed/>
                </p:oleObj>
              </mc:Choice>
              <mc:Fallback>
                <p:oleObj name="Equation" r:id="rId16" imgW="253800" imgH="203040" progId="Equation.DSMT4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2514600"/>
                        <a:ext cx="239712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5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578825"/>
              </p:ext>
            </p:extLst>
          </p:nvPr>
        </p:nvGraphicFramePr>
        <p:xfrm>
          <a:off x="6929438" y="2657475"/>
          <a:ext cx="239712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0" name="Equation" r:id="rId18" imgW="253800" imgH="203040" progId="Equation.DSMT4">
                  <p:embed/>
                </p:oleObj>
              </mc:Choice>
              <mc:Fallback>
                <p:oleObj name="Equation" r:id="rId18" imgW="253800" imgH="203040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2657475"/>
                        <a:ext cx="239712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6" name="Object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325087"/>
              </p:ext>
            </p:extLst>
          </p:nvPr>
        </p:nvGraphicFramePr>
        <p:xfrm>
          <a:off x="2362200" y="4191000"/>
          <a:ext cx="2286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1"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91000"/>
                        <a:ext cx="2286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7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397957"/>
              </p:ext>
            </p:extLst>
          </p:nvPr>
        </p:nvGraphicFramePr>
        <p:xfrm>
          <a:off x="6305550" y="3609975"/>
          <a:ext cx="2286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2" name="Equation" r:id="rId22" imgW="241200" imgH="203040" progId="Equation.DSMT4">
                  <p:embed/>
                </p:oleObj>
              </mc:Choice>
              <mc:Fallback>
                <p:oleObj name="Equation" r:id="rId22" imgW="241200" imgH="203040" progId="Equation.DSMT4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3609975"/>
                        <a:ext cx="2286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8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697549"/>
              </p:ext>
            </p:extLst>
          </p:nvPr>
        </p:nvGraphicFramePr>
        <p:xfrm>
          <a:off x="7767638" y="3629025"/>
          <a:ext cx="239712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3" name="Equation" r:id="rId24" imgW="253800" imgH="203040" progId="Equation.DSMT4">
                  <p:embed/>
                </p:oleObj>
              </mc:Choice>
              <mc:Fallback>
                <p:oleObj name="Equation" r:id="rId24" imgW="253800" imgH="203040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638" y="3629025"/>
                        <a:ext cx="239712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9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535625"/>
              </p:ext>
            </p:extLst>
          </p:nvPr>
        </p:nvGraphicFramePr>
        <p:xfrm>
          <a:off x="8458200" y="2733675"/>
          <a:ext cx="2286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4" name="Equation" r:id="rId26" imgW="241200" imgH="203040" progId="Equation.DSMT4">
                  <p:embed/>
                </p:oleObj>
              </mc:Choice>
              <mc:Fallback>
                <p:oleObj name="Equation" r:id="rId26" imgW="241200" imgH="203040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2733675"/>
                        <a:ext cx="2286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80" name="Text Box 112"/>
          <p:cNvSpPr txBox="1">
            <a:spLocks noChangeArrowheads="1"/>
          </p:cNvSpPr>
          <p:nvPr/>
        </p:nvSpPr>
        <p:spPr bwMode="auto">
          <a:xfrm>
            <a:off x="4267200" y="280035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481" name="Text Box 113"/>
          <p:cNvSpPr txBox="1">
            <a:spLocks noChangeArrowheads="1"/>
          </p:cNvSpPr>
          <p:nvPr/>
        </p:nvSpPr>
        <p:spPr bwMode="auto">
          <a:xfrm>
            <a:off x="1219200" y="3505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483" name="Text Box 115"/>
          <p:cNvSpPr txBox="1">
            <a:spLocks noChangeArrowheads="1"/>
          </p:cNvSpPr>
          <p:nvPr/>
        </p:nvSpPr>
        <p:spPr bwMode="auto">
          <a:xfrm>
            <a:off x="41910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484" name="Text Box 116"/>
          <p:cNvSpPr txBox="1">
            <a:spLocks noChangeArrowheads="1"/>
          </p:cNvSpPr>
          <p:nvPr/>
        </p:nvSpPr>
        <p:spPr bwMode="auto">
          <a:xfrm>
            <a:off x="1143000" y="2971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58485" name="Object 1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734311"/>
              </p:ext>
            </p:extLst>
          </p:nvPr>
        </p:nvGraphicFramePr>
        <p:xfrm>
          <a:off x="914400" y="4038600"/>
          <a:ext cx="254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5" name="Equation" r:id="rId27" imgW="253800" imgH="203040" progId="Equation.DSMT4">
                  <p:embed/>
                </p:oleObj>
              </mc:Choice>
              <mc:Fallback>
                <p:oleObj name="Equation" r:id="rId27" imgW="253800" imgH="203040" progId="Equation.DSMT4">
                  <p:embed/>
                  <p:pic>
                    <p:nvPicPr>
                      <p:cNvPr id="0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2540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86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015501"/>
              </p:ext>
            </p:extLst>
          </p:nvPr>
        </p:nvGraphicFramePr>
        <p:xfrm>
          <a:off x="3790950" y="390525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6" name="Equation" r:id="rId29" imgW="241200" imgH="203040" progId="Equation.DSMT4">
                  <p:embed/>
                </p:oleObj>
              </mc:Choice>
              <mc:Fallback>
                <p:oleObj name="Equation" r:id="rId29" imgW="241200" imgH="203040" progId="Equation.DSMT4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90525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87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783492"/>
              </p:ext>
            </p:extLst>
          </p:nvPr>
        </p:nvGraphicFramePr>
        <p:xfrm>
          <a:off x="6688138" y="277495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7" name="Equation" r:id="rId31" imgW="241200" imgH="203040" progId="Equation.DSMT4">
                  <p:embed/>
                </p:oleObj>
              </mc:Choice>
              <mc:Fallback>
                <p:oleObj name="Equation" r:id="rId31" imgW="241200" imgH="203040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277495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88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220096"/>
              </p:ext>
            </p:extLst>
          </p:nvPr>
        </p:nvGraphicFramePr>
        <p:xfrm>
          <a:off x="8115300" y="3495675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8" name="Equation" r:id="rId33" imgW="241200" imgH="203040" progId="Equation.DSMT4">
                  <p:embed/>
                </p:oleObj>
              </mc:Choice>
              <mc:Fallback>
                <p:oleObj name="Equation" r:id="rId33" imgW="241200" imgH="203040" progId="Equation.DSMT4">
                  <p:embed/>
                  <p:pic>
                    <p:nvPicPr>
                      <p:cNvPr id="0" name="Object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3495675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92" name="Object 1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470939"/>
              </p:ext>
            </p:extLst>
          </p:nvPr>
        </p:nvGraphicFramePr>
        <p:xfrm>
          <a:off x="6184900" y="4457700"/>
          <a:ext cx="2806700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9" name="Equation" r:id="rId34" imgW="1663560" imgH="1143000" progId="Equation.DSMT4">
                  <p:embed/>
                </p:oleObj>
              </mc:Choice>
              <mc:Fallback>
                <p:oleObj name="Equation" r:id="rId34" imgW="1663560" imgH="1143000" progId="Equation.DSMT4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457700"/>
                        <a:ext cx="2806700" cy="218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93" name="Line 125"/>
          <p:cNvSpPr>
            <a:spLocks noChangeShapeType="1"/>
          </p:cNvSpPr>
          <p:nvPr/>
        </p:nvSpPr>
        <p:spPr bwMode="auto">
          <a:xfrm>
            <a:off x="3124200" y="16002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494" name="Line 126"/>
          <p:cNvSpPr>
            <a:spLocks noChangeShapeType="1"/>
          </p:cNvSpPr>
          <p:nvPr/>
        </p:nvSpPr>
        <p:spPr bwMode="auto">
          <a:xfrm>
            <a:off x="6019800" y="16002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500" name="Text Box 132"/>
          <p:cNvSpPr txBox="1">
            <a:spLocks noChangeArrowheads="1"/>
          </p:cNvSpPr>
          <p:nvPr/>
        </p:nvSpPr>
        <p:spPr bwMode="auto">
          <a:xfrm>
            <a:off x="6096000" y="1828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Hình 103</a:t>
            </a:r>
            <a:endParaRPr lang="vi-VN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501" name="Text Box 133"/>
          <p:cNvSpPr txBox="1">
            <a:spLocks noChangeArrowheads="1"/>
          </p:cNvSpPr>
          <p:nvPr/>
        </p:nvSpPr>
        <p:spPr bwMode="auto">
          <a:xfrm>
            <a:off x="1752600" y="1828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Hình 101</a:t>
            </a:r>
            <a:endParaRPr lang="vi-VN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502" name="Text Box 134"/>
          <p:cNvSpPr txBox="1">
            <a:spLocks noChangeArrowheads="1"/>
          </p:cNvSpPr>
          <p:nvPr/>
        </p:nvSpPr>
        <p:spPr bwMode="auto">
          <a:xfrm>
            <a:off x="3200400" y="1828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Hình 102</a:t>
            </a:r>
            <a:endParaRPr lang="vi-VN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503" name="Text Box 135"/>
          <p:cNvSpPr txBox="1">
            <a:spLocks noChangeArrowheads="1"/>
          </p:cNvSpPr>
          <p:nvPr/>
        </p:nvSpPr>
        <p:spPr bwMode="auto">
          <a:xfrm>
            <a:off x="3276600" y="5029200"/>
            <a:ext cx="2590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Không có cặp tam giác nào bằng nhau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505" name="Line 137"/>
          <p:cNvSpPr>
            <a:spLocks noChangeShapeType="1"/>
          </p:cNvSpPr>
          <p:nvPr/>
        </p:nvSpPr>
        <p:spPr bwMode="auto">
          <a:xfrm rot="18900000">
            <a:off x="6429375" y="4918075"/>
            <a:ext cx="1588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7" name="Text Box 6"/>
          <p:cNvSpPr txBox="1">
            <a:spLocks noChangeArrowheads="1"/>
          </p:cNvSpPr>
          <p:nvPr/>
        </p:nvSpPr>
        <p:spPr bwMode="auto">
          <a:xfrm>
            <a:off x="222250" y="4432300"/>
            <a:ext cx="3048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( 80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+ 60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= 40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-139700" y="5248275"/>
            <a:ext cx="335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=&gt;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ABC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g.c.g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20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515" name="Object 1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1537"/>
              </p:ext>
            </p:extLst>
          </p:nvPr>
        </p:nvGraphicFramePr>
        <p:xfrm>
          <a:off x="280988" y="4832350"/>
          <a:ext cx="2381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80" name="Equation" r:id="rId36" imgW="139680" imgH="215640" progId="Equation.DSMT4">
                  <p:embed/>
                </p:oleObj>
              </mc:Choice>
              <mc:Fallback>
                <p:oleObj name="Equation" r:id="rId36" imgW="139680" imgH="215640" progId="Equation.DSMT4">
                  <p:embed/>
                  <p:pic>
                    <p:nvPicPr>
                      <p:cNvPr id="0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4832350"/>
                        <a:ext cx="2381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519" name="Object 1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902585"/>
              </p:ext>
            </p:extLst>
          </p:nvPr>
        </p:nvGraphicFramePr>
        <p:xfrm>
          <a:off x="1038225" y="5638800"/>
          <a:ext cx="14763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81" name="Equation" r:id="rId38" imgW="761669" imgH="228501" progId="Equation.DSMT4">
                  <p:embed/>
                </p:oleObj>
              </mc:Choice>
              <mc:Fallback>
                <p:oleObj name="Equation" r:id="rId38" imgW="761669" imgH="228501" progId="Equation.DSMT4">
                  <p:embed/>
                  <p:pic>
                    <p:nvPicPr>
                      <p:cNvPr id="0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638800"/>
                        <a:ext cx="14763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518" name="Object 1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59873"/>
              </p:ext>
            </p:extLst>
          </p:nvPr>
        </p:nvGraphicFramePr>
        <p:xfrm>
          <a:off x="996950" y="6281738"/>
          <a:ext cx="16176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82" name="Equation" r:id="rId40" imgW="749160" imgH="228600" progId="Equation.DSMT4">
                  <p:embed/>
                </p:oleObj>
              </mc:Choice>
              <mc:Fallback>
                <p:oleObj name="Equation" r:id="rId40" imgW="749160" imgH="228600" progId="Equation.DSMT4">
                  <p:embed/>
                  <p:pic>
                    <p:nvPicPr>
                      <p:cNvPr id="0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6281738"/>
                        <a:ext cx="1617663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520" name="Rectangle 152"/>
          <p:cNvSpPr>
            <a:spLocks noChangeArrowheads="1"/>
          </p:cNvSpPr>
          <p:nvPr/>
        </p:nvSpPr>
        <p:spPr bwMode="auto">
          <a:xfrm>
            <a:off x="76200" y="5668318"/>
            <a:ext cx="12731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i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 có: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endParaRPr lang="en-US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8521" name="Rectangle 153"/>
          <p:cNvSpPr>
            <a:spLocks noChangeArrowheads="1"/>
          </p:cNvSpPr>
          <p:nvPr/>
        </p:nvSpPr>
        <p:spPr bwMode="auto">
          <a:xfrm>
            <a:off x="914400" y="5989638"/>
            <a:ext cx="2133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BC = EF = 3</a:t>
            </a:r>
            <a:endParaRPr lang="en-US" sz="220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8522" name="Rectangle 154"/>
          <p:cNvSpPr>
            <a:spLocks noChangeArrowheads="1"/>
          </p:cNvSpPr>
          <p:nvPr/>
        </p:nvSpPr>
        <p:spPr bwMode="auto">
          <a:xfrm>
            <a:off x="0" y="39348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5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5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5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5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5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5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5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5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5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5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5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5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5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5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58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5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5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5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5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5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5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6" dur="500"/>
                                        <p:tgtEl>
                                          <p:spTgt spid="5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5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5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nimBg="1"/>
      <p:bldP spid="58376" grpId="0" animBg="1"/>
      <p:bldP spid="58421" grpId="0"/>
      <p:bldP spid="58422" grpId="0"/>
      <p:bldP spid="58423" grpId="0"/>
      <p:bldP spid="58424" grpId="0"/>
      <p:bldP spid="58425" grpId="0"/>
      <p:bldP spid="58426" grpId="0"/>
      <p:bldP spid="58427" grpId="0"/>
      <p:bldP spid="58428" grpId="0"/>
      <p:bldP spid="58429" grpId="0"/>
      <p:bldP spid="58430" grpId="0"/>
      <p:bldP spid="58431" grpId="0"/>
      <p:bldP spid="58432" grpId="0"/>
      <p:bldP spid="58439" grpId="0"/>
      <p:bldP spid="58440" grpId="0"/>
      <p:bldP spid="58441" grpId="0"/>
      <p:bldP spid="58444" grpId="0"/>
      <p:bldP spid="58480" grpId="0"/>
      <p:bldP spid="58481" grpId="0"/>
      <p:bldP spid="58483" grpId="0"/>
      <p:bldP spid="58484" grpId="0"/>
      <p:bldP spid="58493" grpId="0" animBg="1"/>
      <p:bldP spid="58494" grpId="0" animBg="1"/>
      <p:bldP spid="58500" grpId="0"/>
      <p:bldP spid="58501" grpId="0"/>
      <p:bldP spid="58502" grpId="0"/>
      <p:bldP spid="58503" grpId="0"/>
      <p:bldP spid="58505" grpId="0" animBg="1"/>
      <p:bldP spid="3097" grpId="0"/>
      <p:bldP spid="17417" grpId="0"/>
      <p:bldP spid="58520" grpId="0"/>
      <p:bldP spid="585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04247" y="4684432"/>
            <a:ext cx="2590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ABH =ACH (c-g-c)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260511" y="4776764"/>
            <a:ext cx="2743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DKE =DKF (g-c-g)</a:t>
            </a:r>
          </a:p>
        </p:txBody>
      </p:sp>
      <p:grpSp>
        <p:nvGrpSpPr>
          <p:cNvPr id="59397" name="Group 5"/>
          <p:cNvGrpSpPr>
            <a:grpSpLocks/>
          </p:cNvGrpSpPr>
          <p:nvPr/>
        </p:nvGrpSpPr>
        <p:grpSpPr bwMode="auto">
          <a:xfrm>
            <a:off x="3264140" y="1102876"/>
            <a:ext cx="2505853" cy="2785836"/>
            <a:chOff x="3288" y="103"/>
            <a:chExt cx="1672" cy="1541"/>
          </a:xfrm>
        </p:grpSpPr>
        <p:sp>
          <p:nvSpPr>
            <p:cNvPr id="59398" name="AutoShape 6"/>
            <p:cNvSpPr>
              <a:spLocks noChangeArrowheads="1"/>
            </p:cNvSpPr>
            <p:nvPr/>
          </p:nvSpPr>
          <p:spPr bwMode="auto">
            <a:xfrm>
              <a:off x="3470" y="345"/>
              <a:ext cx="1270" cy="998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399" name="Line 7"/>
            <p:cNvSpPr>
              <a:spLocks noChangeShapeType="1"/>
            </p:cNvSpPr>
            <p:nvPr/>
          </p:nvSpPr>
          <p:spPr bwMode="auto">
            <a:xfrm>
              <a:off x="4105" y="345"/>
              <a:ext cx="0" cy="99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00" name="Arc 8"/>
            <p:cNvSpPr>
              <a:spLocks/>
            </p:cNvSpPr>
            <p:nvPr/>
          </p:nvSpPr>
          <p:spPr bwMode="auto">
            <a:xfrm rot="7847258">
              <a:off x="4000" y="424"/>
              <a:ext cx="213" cy="126"/>
            </a:xfrm>
            <a:custGeom>
              <a:avLst/>
              <a:gdLst>
                <a:gd name="G0" fmla="+- 0 0 0"/>
                <a:gd name="G1" fmla="+- 11762 0 0"/>
                <a:gd name="G2" fmla="+- 21600 0 0"/>
                <a:gd name="T0" fmla="*/ 18117 w 21600"/>
                <a:gd name="T1" fmla="*/ 0 h 11762"/>
                <a:gd name="T2" fmla="*/ 21600 w 21600"/>
                <a:gd name="T3" fmla="*/ 11762 h 11762"/>
                <a:gd name="T4" fmla="*/ 0 w 21600"/>
                <a:gd name="T5" fmla="*/ 11762 h 11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1762" fill="none" extrusionOk="0">
                  <a:moveTo>
                    <a:pt x="18116" y="0"/>
                  </a:moveTo>
                  <a:cubicBezTo>
                    <a:pt x="20390" y="3501"/>
                    <a:pt x="21600" y="7587"/>
                    <a:pt x="21600" y="11762"/>
                  </a:cubicBezTo>
                </a:path>
                <a:path w="21600" h="11762" stroke="0" extrusionOk="0">
                  <a:moveTo>
                    <a:pt x="18116" y="0"/>
                  </a:moveTo>
                  <a:cubicBezTo>
                    <a:pt x="20390" y="3501"/>
                    <a:pt x="21600" y="7587"/>
                    <a:pt x="21600" y="11762"/>
                  </a:cubicBezTo>
                  <a:lnTo>
                    <a:pt x="0" y="11762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01" name="Arc 9"/>
            <p:cNvSpPr>
              <a:spLocks/>
            </p:cNvSpPr>
            <p:nvPr/>
          </p:nvSpPr>
          <p:spPr bwMode="auto">
            <a:xfrm rot="4365654">
              <a:off x="4034" y="424"/>
              <a:ext cx="208" cy="126"/>
            </a:xfrm>
            <a:custGeom>
              <a:avLst/>
              <a:gdLst>
                <a:gd name="G0" fmla="+- 0 0 0"/>
                <a:gd name="G1" fmla="+- 11762 0 0"/>
                <a:gd name="G2" fmla="+- 21600 0 0"/>
                <a:gd name="T0" fmla="*/ 18117 w 21600"/>
                <a:gd name="T1" fmla="*/ 0 h 11762"/>
                <a:gd name="T2" fmla="*/ 21600 w 21600"/>
                <a:gd name="T3" fmla="*/ 11762 h 11762"/>
                <a:gd name="T4" fmla="*/ 0 w 21600"/>
                <a:gd name="T5" fmla="*/ 11762 h 11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1762" fill="none" extrusionOk="0">
                  <a:moveTo>
                    <a:pt x="18116" y="0"/>
                  </a:moveTo>
                  <a:cubicBezTo>
                    <a:pt x="20390" y="3501"/>
                    <a:pt x="21600" y="7587"/>
                    <a:pt x="21600" y="11762"/>
                  </a:cubicBezTo>
                </a:path>
                <a:path w="21600" h="11762" stroke="0" extrusionOk="0">
                  <a:moveTo>
                    <a:pt x="18116" y="0"/>
                  </a:moveTo>
                  <a:cubicBezTo>
                    <a:pt x="20390" y="3501"/>
                    <a:pt x="21600" y="7587"/>
                    <a:pt x="21600" y="11762"/>
                  </a:cubicBezTo>
                  <a:lnTo>
                    <a:pt x="0" y="11762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>
              <a:off x="4105" y="1260"/>
              <a:ext cx="91" cy="77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03" name="Text Box 11"/>
            <p:cNvSpPr txBox="1">
              <a:spLocks noChangeArrowheads="1"/>
            </p:cNvSpPr>
            <p:nvPr/>
          </p:nvSpPr>
          <p:spPr bwMode="auto">
            <a:xfrm>
              <a:off x="4008" y="103"/>
              <a:ext cx="272" cy="2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59404" name="Text Box 12"/>
            <p:cNvSpPr txBox="1">
              <a:spLocks noChangeArrowheads="1"/>
            </p:cNvSpPr>
            <p:nvPr/>
          </p:nvSpPr>
          <p:spPr bwMode="auto">
            <a:xfrm>
              <a:off x="4722" y="1207"/>
              <a:ext cx="238" cy="2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59405" name="Text Box 13"/>
            <p:cNvSpPr txBox="1">
              <a:spLocks noChangeArrowheads="1"/>
            </p:cNvSpPr>
            <p:nvPr/>
          </p:nvSpPr>
          <p:spPr bwMode="auto">
            <a:xfrm>
              <a:off x="3288" y="1207"/>
              <a:ext cx="248" cy="2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4014" y="1389"/>
              <a:ext cx="223" cy="2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</a:p>
          </p:txBody>
        </p:sp>
      </p:grpSp>
      <p:grpSp>
        <p:nvGrpSpPr>
          <p:cNvPr id="59407" name="Group 15"/>
          <p:cNvGrpSpPr>
            <a:grpSpLocks/>
          </p:cNvGrpSpPr>
          <p:nvPr/>
        </p:nvGrpSpPr>
        <p:grpSpPr bwMode="auto">
          <a:xfrm>
            <a:off x="186229" y="1287495"/>
            <a:ext cx="2458444" cy="2843824"/>
            <a:chOff x="612" y="346"/>
            <a:chExt cx="1704" cy="1515"/>
          </a:xfrm>
        </p:grpSpPr>
        <p:sp>
          <p:nvSpPr>
            <p:cNvPr id="59408" name="AutoShape 16"/>
            <p:cNvSpPr>
              <a:spLocks noChangeArrowheads="1"/>
            </p:cNvSpPr>
            <p:nvPr/>
          </p:nvSpPr>
          <p:spPr bwMode="auto">
            <a:xfrm>
              <a:off x="794" y="572"/>
              <a:ext cx="1270" cy="998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1429" y="573"/>
              <a:ext cx="0" cy="99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10" name="Rectangle 18"/>
            <p:cNvSpPr>
              <a:spLocks noChangeArrowheads="1"/>
            </p:cNvSpPr>
            <p:nvPr/>
          </p:nvSpPr>
          <p:spPr bwMode="auto">
            <a:xfrm>
              <a:off x="1429" y="1487"/>
              <a:ext cx="91" cy="77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11" name="Text Box 19"/>
            <p:cNvSpPr txBox="1">
              <a:spLocks noChangeArrowheads="1"/>
            </p:cNvSpPr>
            <p:nvPr/>
          </p:nvSpPr>
          <p:spPr bwMode="auto">
            <a:xfrm>
              <a:off x="1292" y="346"/>
              <a:ext cx="21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59412" name="Text Box 20"/>
            <p:cNvSpPr txBox="1">
              <a:spLocks noChangeArrowheads="1"/>
            </p:cNvSpPr>
            <p:nvPr/>
          </p:nvSpPr>
          <p:spPr bwMode="auto">
            <a:xfrm>
              <a:off x="2046" y="1433"/>
              <a:ext cx="270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612" y="1433"/>
              <a:ext cx="270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59414" name="Text Box 22"/>
            <p:cNvSpPr txBox="1">
              <a:spLocks noChangeArrowheads="1"/>
            </p:cNvSpPr>
            <p:nvPr/>
          </p:nvSpPr>
          <p:spPr bwMode="auto">
            <a:xfrm>
              <a:off x="1338" y="1615"/>
              <a:ext cx="282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59415" name="Line 23"/>
            <p:cNvSpPr>
              <a:spLocks noChangeShapeType="1"/>
            </p:cNvSpPr>
            <p:nvPr/>
          </p:nvSpPr>
          <p:spPr bwMode="auto">
            <a:xfrm>
              <a:off x="1111" y="1525"/>
              <a:ext cx="0" cy="9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416" name="Line 24"/>
            <p:cNvSpPr>
              <a:spLocks noChangeShapeType="1"/>
            </p:cNvSpPr>
            <p:nvPr/>
          </p:nvSpPr>
          <p:spPr bwMode="auto">
            <a:xfrm>
              <a:off x="1746" y="1525"/>
              <a:ext cx="0" cy="9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417" name="Group 25"/>
          <p:cNvGrpSpPr>
            <a:grpSpLocks/>
          </p:cNvGrpSpPr>
          <p:nvPr/>
        </p:nvGrpSpPr>
        <p:grpSpPr bwMode="auto">
          <a:xfrm>
            <a:off x="5964585" y="1191207"/>
            <a:ext cx="2971800" cy="2795853"/>
            <a:chOff x="478" y="2160"/>
            <a:chExt cx="1890" cy="1710"/>
          </a:xfrm>
        </p:grpSpPr>
        <p:grpSp>
          <p:nvGrpSpPr>
            <p:cNvPr id="59418" name="Group 26"/>
            <p:cNvGrpSpPr>
              <a:grpSpLocks/>
            </p:cNvGrpSpPr>
            <p:nvPr/>
          </p:nvGrpSpPr>
          <p:grpSpPr bwMode="auto">
            <a:xfrm>
              <a:off x="612" y="2432"/>
              <a:ext cx="1497" cy="1179"/>
              <a:chOff x="68" y="2568"/>
              <a:chExt cx="1179" cy="998"/>
            </a:xfrm>
          </p:grpSpPr>
          <p:sp>
            <p:nvSpPr>
              <p:cNvPr id="59419" name="Arc 27"/>
              <p:cNvSpPr>
                <a:spLocks/>
              </p:cNvSpPr>
              <p:nvPr/>
            </p:nvSpPr>
            <p:spPr bwMode="auto">
              <a:xfrm rot="-940985">
                <a:off x="68" y="2968"/>
                <a:ext cx="213" cy="126"/>
              </a:xfrm>
              <a:custGeom>
                <a:avLst/>
                <a:gdLst>
                  <a:gd name="G0" fmla="+- 0 0 0"/>
                  <a:gd name="G1" fmla="+- 11762 0 0"/>
                  <a:gd name="G2" fmla="+- 21600 0 0"/>
                  <a:gd name="T0" fmla="*/ 18117 w 21600"/>
                  <a:gd name="T1" fmla="*/ 0 h 11762"/>
                  <a:gd name="T2" fmla="*/ 21600 w 21600"/>
                  <a:gd name="T3" fmla="*/ 11762 h 11762"/>
                  <a:gd name="T4" fmla="*/ 0 w 21600"/>
                  <a:gd name="T5" fmla="*/ 11762 h 11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11762" fill="none" extrusionOk="0">
                    <a:moveTo>
                      <a:pt x="18116" y="0"/>
                    </a:moveTo>
                    <a:cubicBezTo>
                      <a:pt x="20390" y="3501"/>
                      <a:pt x="21600" y="7587"/>
                      <a:pt x="21600" y="11762"/>
                    </a:cubicBezTo>
                  </a:path>
                  <a:path w="21600" h="11762" stroke="0" extrusionOk="0">
                    <a:moveTo>
                      <a:pt x="18116" y="0"/>
                    </a:moveTo>
                    <a:cubicBezTo>
                      <a:pt x="20390" y="3501"/>
                      <a:pt x="21600" y="7587"/>
                      <a:pt x="21600" y="11762"/>
                    </a:cubicBezTo>
                    <a:lnTo>
                      <a:pt x="0" y="11762"/>
                    </a:lnTo>
                    <a:close/>
                  </a:path>
                </a:pathLst>
              </a:custGeom>
              <a:noFill/>
              <a:ln w="28575">
                <a:solidFill>
                  <a:srgbClr val="08032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420" name="Arc 28"/>
              <p:cNvSpPr>
                <a:spLocks/>
              </p:cNvSpPr>
              <p:nvPr/>
            </p:nvSpPr>
            <p:spPr bwMode="auto">
              <a:xfrm rot="2131564">
                <a:off x="110" y="3027"/>
                <a:ext cx="208" cy="126"/>
              </a:xfrm>
              <a:custGeom>
                <a:avLst/>
                <a:gdLst>
                  <a:gd name="G0" fmla="+- 0 0 0"/>
                  <a:gd name="G1" fmla="+- 11762 0 0"/>
                  <a:gd name="G2" fmla="+- 21600 0 0"/>
                  <a:gd name="T0" fmla="*/ 18117 w 21600"/>
                  <a:gd name="T1" fmla="*/ 0 h 11762"/>
                  <a:gd name="T2" fmla="*/ 21600 w 21600"/>
                  <a:gd name="T3" fmla="*/ 11762 h 11762"/>
                  <a:gd name="T4" fmla="*/ 0 w 21600"/>
                  <a:gd name="T5" fmla="*/ 11762 h 11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11762" fill="none" extrusionOk="0">
                    <a:moveTo>
                      <a:pt x="18116" y="0"/>
                    </a:moveTo>
                    <a:cubicBezTo>
                      <a:pt x="20390" y="3501"/>
                      <a:pt x="21600" y="7587"/>
                      <a:pt x="21600" y="11762"/>
                    </a:cubicBezTo>
                  </a:path>
                  <a:path w="21600" h="11762" stroke="0" extrusionOk="0">
                    <a:moveTo>
                      <a:pt x="18116" y="0"/>
                    </a:moveTo>
                    <a:cubicBezTo>
                      <a:pt x="20390" y="3501"/>
                      <a:pt x="21600" y="7587"/>
                      <a:pt x="21600" y="11762"/>
                    </a:cubicBezTo>
                    <a:lnTo>
                      <a:pt x="0" y="11762"/>
                    </a:lnTo>
                    <a:close/>
                  </a:path>
                </a:pathLst>
              </a:custGeom>
              <a:noFill/>
              <a:ln w="28575">
                <a:solidFill>
                  <a:srgbClr val="08032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9421" name="Group 29"/>
              <p:cNvGrpSpPr>
                <a:grpSpLocks/>
              </p:cNvGrpSpPr>
              <p:nvPr/>
            </p:nvGrpSpPr>
            <p:grpSpPr bwMode="auto">
              <a:xfrm>
                <a:off x="113" y="2568"/>
                <a:ext cx="1134" cy="499"/>
                <a:chOff x="113" y="2568"/>
                <a:chExt cx="1134" cy="499"/>
              </a:xfrm>
            </p:grpSpPr>
            <p:sp>
              <p:nvSpPr>
                <p:cNvPr id="59422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121" y="2568"/>
                  <a:ext cx="454" cy="499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23" name="Line 31"/>
                <p:cNvSpPr>
                  <a:spLocks noChangeShapeType="1"/>
                </p:cNvSpPr>
                <p:nvPr/>
              </p:nvSpPr>
              <p:spPr bwMode="auto">
                <a:xfrm>
                  <a:off x="567" y="2568"/>
                  <a:ext cx="680" cy="499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24" name="Line 32"/>
                <p:cNvSpPr>
                  <a:spLocks noChangeShapeType="1"/>
                </p:cNvSpPr>
                <p:nvPr/>
              </p:nvSpPr>
              <p:spPr bwMode="auto">
                <a:xfrm>
                  <a:off x="113" y="3067"/>
                  <a:ext cx="1134" cy="0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9425" name="Group 33"/>
              <p:cNvGrpSpPr>
                <a:grpSpLocks/>
              </p:cNvGrpSpPr>
              <p:nvPr/>
            </p:nvGrpSpPr>
            <p:grpSpPr bwMode="auto">
              <a:xfrm flipV="1">
                <a:off x="113" y="3067"/>
                <a:ext cx="1134" cy="499"/>
                <a:chOff x="113" y="2568"/>
                <a:chExt cx="1134" cy="499"/>
              </a:xfrm>
            </p:grpSpPr>
            <p:sp>
              <p:nvSpPr>
                <p:cNvPr id="59426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121" y="2568"/>
                  <a:ext cx="454" cy="499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27" name="Line 35"/>
                <p:cNvSpPr>
                  <a:spLocks noChangeShapeType="1"/>
                </p:cNvSpPr>
                <p:nvPr/>
              </p:nvSpPr>
              <p:spPr bwMode="auto">
                <a:xfrm>
                  <a:off x="567" y="2568"/>
                  <a:ext cx="680" cy="499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28" name="Line 36"/>
                <p:cNvSpPr>
                  <a:spLocks noChangeShapeType="1"/>
                </p:cNvSpPr>
                <p:nvPr/>
              </p:nvSpPr>
              <p:spPr bwMode="auto">
                <a:xfrm>
                  <a:off x="113" y="3067"/>
                  <a:ext cx="1134" cy="0"/>
                </a:xfrm>
                <a:prstGeom prst="line">
                  <a:avLst/>
                </a:prstGeom>
                <a:noFill/>
                <a:ln w="38100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9429" name="Group 37"/>
              <p:cNvGrpSpPr>
                <a:grpSpLocks/>
              </p:cNvGrpSpPr>
              <p:nvPr/>
            </p:nvGrpSpPr>
            <p:grpSpPr bwMode="auto">
              <a:xfrm>
                <a:off x="529" y="3467"/>
                <a:ext cx="91" cy="45"/>
                <a:chOff x="1020" y="3521"/>
                <a:chExt cx="91" cy="45"/>
              </a:xfrm>
            </p:grpSpPr>
            <p:sp>
              <p:nvSpPr>
                <p:cNvPr id="5943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020" y="3521"/>
                  <a:ext cx="46" cy="45"/>
                </a:xfrm>
                <a:prstGeom prst="line">
                  <a:avLst/>
                </a:prstGeom>
                <a:noFill/>
                <a:ln w="28575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31" name="Line 39"/>
                <p:cNvSpPr>
                  <a:spLocks noChangeShapeType="1"/>
                </p:cNvSpPr>
                <p:nvPr/>
              </p:nvSpPr>
              <p:spPr bwMode="auto">
                <a:xfrm>
                  <a:off x="1066" y="3521"/>
                  <a:ext cx="45" cy="45"/>
                </a:xfrm>
                <a:prstGeom prst="line">
                  <a:avLst/>
                </a:prstGeom>
                <a:noFill/>
                <a:ln w="28575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9432" name="Group 40"/>
              <p:cNvGrpSpPr>
                <a:grpSpLocks/>
              </p:cNvGrpSpPr>
              <p:nvPr/>
            </p:nvGrpSpPr>
            <p:grpSpPr bwMode="auto">
              <a:xfrm rot="10800000" flipH="1">
                <a:off x="532" y="2630"/>
                <a:ext cx="91" cy="45"/>
                <a:chOff x="1020" y="3521"/>
                <a:chExt cx="91" cy="45"/>
              </a:xfrm>
            </p:grpSpPr>
            <p:sp>
              <p:nvSpPr>
                <p:cNvPr id="59433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020" y="3521"/>
                  <a:ext cx="46" cy="45"/>
                </a:xfrm>
                <a:prstGeom prst="line">
                  <a:avLst/>
                </a:prstGeom>
                <a:noFill/>
                <a:ln w="28575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9434" name="Line 42"/>
                <p:cNvSpPr>
                  <a:spLocks noChangeShapeType="1"/>
                </p:cNvSpPr>
                <p:nvPr/>
              </p:nvSpPr>
              <p:spPr bwMode="auto">
                <a:xfrm>
                  <a:off x="1066" y="3521"/>
                  <a:ext cx="45" cy="45"/>
                </a:xfrm>
                <a:prstGeom prst="line">
                  <a:avLst/>
                </a:prstGeom>
                <a:noFill/>
                <a:ln w="28575">
                  <a:solidFill>
                    <a:srgbClr val="08032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9435" name="Text Box 43"/>
            <p:cNvSpPr txBox="1">
              <a:spLocks noChangeArrowheads="1"/>
            </p:cNvSpPr>
            <p:nvPr/>
          </p:nvSpPr>
          <p:spPr bwMode="auto">
            <a:xfrm flipH="1">
              <a:off x="1161" y="2160"/>
              <a:ext cx="211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80327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59436" name="Text Box 44"/>
            <p:cNvSpPr txBox="1">
              <a:spLocks noChangeArrowheads="1"/>
            </p:cNvSpPr>
            <p:nvPr/>
          </p:nvSpPr>
          <p:spPr bwMode="auto">
            <a:xfrm flipH="1">
              <a:off x="1082" y="3588"/>
              <a:ext cx="21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80327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59437" name="Text Box 45"/>
            <p:cNvSpPr txBox="1">
              <a:spLocks noChangeArrowheads="1"/>
            </p:cNvSpPr>
            <p:nvPr/>
          </p:nvSpPr>
          <p:spPr bwMode="auto">
            <a:xfrm flipH="1">
              <a:off x="478" y="2886"/>
              <a:ext cx="21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80327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59438" name="Text Box 46"/>
            <p:cNvSpPr txBox="1">
              <a:spLocks noChangeArrowheads="1"/>
            </p:cNvSpPr>
            <p:nvPr/>
          </p:nvSpPr>
          <p:spPr bwMode="auto">
            <a:xfrm flipH="1">
              <a:off x="2156" y="2931"/>
              <a:ext cx="21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80327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sp>
        <p:nvSpPr>
          <p:cNvPr id="59439" name="Rectangle 47"/>
          <p:cNvSpPr>
            <a:spLocks noChangeArrowheads="1"/>
          </p:cNvSpPr>
          <p:nvPr/>
        </p:nvSpPr>
        <p:spPr bwMode="auto">
          <a:xfrm>
            <a:off x="156029" y="308429"/>
            <a:ext cx="8610600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39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– 124)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9442" name="Text Box 50"/>
          <p:cNvSpPr txBox="1">
            <a:spLocks noChangeArrowheads="1"/>
          </p:cNvSpPr>
          <p:nvPr/>
        </p:nvSpPr>
        <p:spPr bwMode="auto">
          <a:xfrm>
            <a:off x="6217885" y="4684432"/>
            <a:ext cx="28829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ABD =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ACD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(g-c-g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ebdings" pitchFamily="18" charset="2"/>
              </a:rPr>
              <a:t>)</a:t>
            </a:r>
          </a:p>
        </p:txBody>
      </p:sp>
      <p:sp>
        <p:nvSpPr>
          <p:cNvPr id="59447" name="Text Box 55"/>
          <p:cNvSpPr txBox="1">
            <a:spLocks noChangeArrowheads="1"/>
          </p:cNvSpPr>
          <p:nvPr/>
        </p:nvSpPr>
        <p:spPr bwMode="auto">
          <a:xfrm>
            <a:off x="228599" y="4010836"/>
            <a:ext cx="8707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105</a:t>
            </a: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106             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107</a:t>
            </a:r>
            <a:endParaRPr lang="vi-VN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/>
      <p:bldP spid="59439" grpId="0" animBg="1"/>
      <p:bldP spid="594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83456" y="846472"/>
            <a:ext cx="814614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36 (SGK – 123).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 h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 ta 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OA = OB,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r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AC=BD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1488" y="2286000"/>
            <a:ext cx="2647912" cy="1520825"/>
            <a:chOff x="2678" y="642"/>
            <a:chExt cx="3468" cy="1043"/>
          </a:xfrm>
        </p:grpSpPr>
        <p:sp>
          <p:nvSpPr>
            <p:cNvPr id="3" name="Line 5"/>
            <p:cNvSpPr>
              <a:spLocks noChangeShapeType="1"/>
            </p:cNvSpPr>
            <p:nvPr/>
          </p:nvSpPr>
          <p:spPr bwMode="auto">
            <a:xfrm>
              <a:off x="3608" y="642"/>
              <a:ext cx="0" cy="1043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Line 6"/>
            <p:cNvSpPr>
              <a:spLocks noChangeShapeType="1"/>
            </p:cNvSpPr>
            <p:nvPr/>
          </p:nvSpPr>
          <p:spPr bwMode="auto">
            <a:xfrm>
              <a:off x="2678" y="1256"/>
              <a:ext cx="3468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71450" y="2514600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endParaRPr lang="vi-VN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1450" y="3276600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vi-VN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298070"/>
              </p:ext>
            </p:extLst>
          </p:nvPr>
        </p:nvGraphicFramePr>
        <p:xfrm>
          <a:off x="762000" y="5029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Equation" r:id="rId3" imgW="1054080" imgH="203040" progId="Equation.DSMT4">
                  <p:embed/>
                </p:oleObj>
              </mc:Choice>
              <mc:Fallback>
                <p:oleObj name="Equation" r:id="rId3" imgW="105408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8100" y="3048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685800" y="3810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990600" y="2362200"/>
            <a:ext cx="1676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OA = OB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990600" y="3279775"/>
            <a:ext cx="120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AC=BD</a:t>
            </a:r>
          </a:p>
        </p:txBody>
      </p:sp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990600" y="4270375"/>
            <a:ext cx="120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AC=BD</a:t>
            </a:r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auto">
          <a:xfrm>
            <a:off x="-47625" y="5842000"/>
            <a:ext cx="1724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OA = OB </a:t>
            </a:r>
          </a:p>
        </p:txBody>
      </p:sp>
      <p:sp>
        <p:nvSpPr>
          <p:cNvPr id="3156" name="Text Box 84"/>
          <p:cNvSpPr txBox="1">
            <a:spLocks noChangeArrowheads="1"/>
          </p:cNvSpPr>
          <p:nvPr/>
        </p:nvSpPr>
        <p:spPr bwMode="auto">
          <a:xfrm>
            <a:off x="381000" y="6172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Ô là góc chung</a:t>
            </a:r>
          </a:p>
        </p:txBody>
      </p:sp>
      <p:sp>
        <p:nvSpPr>
          <p:cNvPr id="3157" name="Line 85"/>
          <p:cNvSpPr>
            <a:spLocks noChangeShapeType="1"/>
          </p:cNvSpPr>
          <p:nvPr/>
        </p:nvSpPr>
        <p:spPr bwMode="auto">
          <a:xfrm>
            <a:off x="1558925" y="464820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8" name="Line 86"/>
          <p:cNvSpPr>
            <a:spLocks noChangeShapeType="1"/>
          </p:cNvSpPr>
          <p:nvPr/>
        </p:nvSpPr>
        <p:spPr bwMode="auto">
          <a:xfrm>
            <a:off x="1558925" y="533400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9" name="Text Box 87"/>
          <p:cNvSpPr txBox="1">
            <a:spLocks noChangeArrowheads="1"/>
          </p:cNvSpPr>
          <p:nvPr/>
        </p:nvSpPr>
        <p:spPr bwMode="auto">
          <a:xfrm>
            <a:off x="3876675" y="4267200"/>
            <a:ext cx="4352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Xét ∆ OAC và ∆ OBD có:       </a:t>
            </a:r>
          </a:p>
        </p:txBody>
      </p:sp>
      <p:sp>
        <p:nvSpPr>
          <p:cNvPr id="3163" name="Text Box 91"/>
          <p:cNvSpPr txBox="1">
            <a:spLocks noChangeArrowheads="1"/>
          </p:cNvSpPr>
          <p:nvPr/>
        </p:nvSpPr>
        <p:spPr bwMode="auto">
          <a:xfrm>
            <a:off x="6096000" y="4648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(gt)</a:t>
            </a:r>
          </a:p>
        </p:txBody>
      </p:sp>
      <p:sp>
        <p:nvSpPr>
          <p:cNvPr id="3164" name="Text Box 92"/>
          <p:cNvSpPr txBox="1">
            <a:spLocks noChangeArrowheads="1"/>
          </p:cNvSpPr>
          <p:nvPr/>
        </p:nvSpPr>
        <p:spPr bwMode="auto">
          <a:xfrm>
            <a:off x="6172200" y="50927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(gt)</a:t>
            </a:r>
          </a:p>
        </p:txBody>
      </p:sp>
      <p:sp>
        <p:nvSpPr>
          <p:cNvPr id="3165" name="Line 93"/>
          <p:cNvSpPr>
            <a:spLocks noChangeShapeType="1"/>
          </p:cNvSpPr>
          <p:nvPr/>
        </p:nvSpPr>
        <p:spPr bwMode="auto">
          <a:xfrm>
            <a:off x="4343400" y="610235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66" name="Line 94"/>
          <p:cNvSpPr>
            <a:spLocks noChangeShapeType="1"/>
          </p:cNvSpPr>
          <p:nvPr/>
        </p:nvSpPr>
        <p:spPr bwMode="auto">
          <a:xfrm>
            <a:off x="4318000" y="6515100"/>
            <a:ext cx="381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6567488" y="5822950"/>
            <a:ext cx="2119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 –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 – g)</a:t>
            </a:r>
          </a:p>
        </p:txBody>
      </p:sp>
      <p:sp>
        <p:nvSpPr>
          <p:cNvPr id="3168" name="Text Box 96"/>
          <p:cNvSpPr txBox="1">
            <a:spLocks noChangeArrowheads="1"/>
          </p:cNvSpPr>
          <p:nvPr/>
        </p:nvSpPr>
        <p:spPr bwMode="auto">
          <a:xfrm>
            <a:off x="6096000" y="6299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t­ương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181" name="Rectangle 109"/>
          <p:cNvSpPr>
            <a:spLocks noChangeArrowheads="1"/>
          </p:cNvSpPr>
          <p:nvPr/>
        </p:nvSpPr>
        <p:spPr bwMode="auto">
          <a:xfrm>
            <a:off x="5867400" y="3279775"/>
            <a:ext cx="13388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100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82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926714"/>
              </p:ext>
            </p:extLst>
          </p:nvPr>
        </p:nvGraphicFramePr>
        <p:xfrm>
          <a:off x="6969125" y="846472"/>
          <a:ext cx="1676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Equation" r:id="rId5" imgW="838080" imgH="228600" progId="Equation.DSMT4">
                  <p:embed/>
                </p:oleObj>
              </mc:Choice>
              <mc:Fallback>
                <p:oleObj name="Equation" r:id="rId5" imgW="838080" imgH="228600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25" y="846472"/>
                        <a:ext cx="1676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3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339574"/>
              </p:ext>
            </p:extLst>
          </p:nvPr>
        </p:nvGraphicFramePr>
        <p:xfrm>
          <a:off x="914400" y="2701925"/>
          <a:ext cx="1676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Equation" r:id="rId7" imgW="838080" imgH="228600" progId="Equation.DSMT4">
                  <p:embed/>
                </p:oleObj>
              </mc:Choice>
              <mc:Fallback>
                <p:oleObj name="Equation" r:id="rId7" imgW="838080" imgH="228600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01925"/>
                        <a:ext cx="1676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4" name="Object 1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911641"/>
              </p:ext>
            </p:extLst>
          </p:nvPr>
        </p:nvGraphicFramePr>
        <p:xfrm>
          <a:off x="1828800" y="5791200"/>
          <a:ext cx="15240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Equation" r:id="rId8" imgW="838080" imgH="228600" progId="Equation.DSMT4">
                  <p:embed/>
                </p:oleObj>
              </mc:Choice>
              <mc:Fallback>
                <p:oleObj name="Equation" r:id="rId8" imgW="838080" imgH="22860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791200"/>
                        <a:ext cx="15240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5534025" y="2443163"/>
            <a:ext cx="2228850" cy="8763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 flipV="1">
            <a:off x="5553075" y="1871663"/>
            <a:ext cx="2286000" cy="5619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0" name="Oval 48"/>
          <p:cNvSpPr>
            <a:spLocks noChangeArrowheads="1"/>
          </p:cNvSpPr>
          <p:nvPr/>
        </p:nvSpPr>
        <p:spPr bwMode="auto">
          <a:xfrm>
            <a:off x="5514975" y="2414588"/>
            <a:ext cx="79375" cy="77787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5248275" y="2357438"/>
            <a:ext cx="1859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130" name="Oval 58"/>
          <p:cNvSpPr>
            <a:spLocks noChangeArrowheads="1"/>
          </p:cNvSpPr>
          <p:nvPr/>
        </p:nvSpPr>
        <p:spPr bwMode="auto">
          <a:xfrm>
            <a:off x="7704138" y="3271838"/>
            <a:ext cx="77787" cy="77787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7883525" y="1719263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4" name="Oval 52"/>
          <p:cNvSpPr>
            <a:spLocks noChangeArrowheads="1"/>
          </p:cNvSpPr>
          <p:nvPr/>
        </p:nvSpPr>
        <p:spPr bwMode="auto">
          <a:xfrm>
            <a:off x="7780338" y="1852613"/>
            <a:ext cx="77787" cy="77787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7807325" y="3090863"/>
            <a:ext cx="17152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flipH="1">
            <a:off x="6543675" y="1871663"/>
            <a:ext cx="1295400" cy="9906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ine 37"/>
          <p:cNvSpPr>
            <a:spLocks noChangeShapeType="1"/>
          </p:cNvSpPr>
          <p:nvPr/>
        </p:nvSpPr>
        <p:spPr bwMode="auto">
          <a:xfrm>
            <a:off x="6619875" y="2176463"/>
            <a:ext cx="1143000" cy="11430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2"/>
          <p:cNvSpPr>
            <a:spLocks noChangeArrowheads="1"/>
          </p:cNvSpPr>
          <p:nvPr/>
        </p:nvSpPr>
        <p:spPr bwMode="auto">
          <a:xfrm>
            <a:off x="6589713" y="2146300"/>
            <a:ext cx="77787" cy="77788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52"/>
          <p:cNvSpPr>
            <a:spLocks noChangeArrowheads="1"/>
          </p:cNvSpPr>
          <p:nvPr/>
        </p:nvSpPr>
        <p:spPr bwMode="auto">
          <a:xfrm>
            <a:off x="6524625" y="2822575"/>
            <a:ext cx="77788" cy="77788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8" name="Arc 126"/>
          <p:cNvSpPr>
            <a:spLocks/>
          </p:cNvSpPr>
          <p:nvPr/>
        </p:nvSpPr>
        <p:spPr bwMode="auto">
          <a:xfrm flipH="1" flipV="1">
            <a:off x="6477000" y="2209800"/>
            <a:ext cx="200025" cy="1111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68 w 43200"/>
              <a:gd name="T1" fmla="*/ 23311 h 23311"/>
              <a:gd name="T2" fmla="*/ 43200 w 43200"/>
              <a:gd name="T3" fmla="*/ 21600 h 23311"/>
              <a:gd name="T4" fmla="*/ 21600 w 43200"/>
              <a:gd name="T5" fmla="*/ 21600 h 23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3311" fill="none" extrusionOk="0">
                <a:moveTo>
                  <a:pt x="67" y="23311"/>
                </a:moveTo>
                <a:cubicBezTo>
                  <a:pt x="22" y="22741"/>
                  <a:pt x="0" y="2217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3311" stroke="0" extrusionOk="0">
                <a:moveTo>
                  <a:pt x="67" y="23311"/>
                </a:moveTo>
                <a:cubicBezTo>
                  <a:pt x="22" y="22741"/>
                  <a:pt x="0" y="2217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9" name="Freeform 127"/>
          <p:cNvSpPr>
            <a:spLocks/>
          </p:cNvSpPr>
          <p:nvPr/>
        </p:nvSpPr>
        <p:spPr bwMode="auto">
          <a:xfrm>
            <a:off x="6429375" y="2667000"/>
            <a:ext cx="276225" cy="136525"/>
          </a:xfrm>
          <a:custGeom>
            <a:avLst/>
            <a:gdLst>
              <a:gd name="T0" fmla="*/ 0 w 194"/>
              <a:gd name="T1" fmla="*/ 77 h 77"/>
              <a:gd name="T2" fmla="*/ 52 w 194"/>
              <a:gd name="T3" fmla="*/ 26 h 77"/>
              <a:gd name="T4" fmla="*/ 91 w 194"/>
              <a:gd name="T5" fmla="*/ 0 h 77"/>
              <a:gd name="T6" fmla="*/ 175 w 194"/>
              <a:gd name="T7" fmla="*/ 26 h 77"/>
              <a:gd name="T8" fmla="*/ 194 w 194"/>
              <a:gd name="T9" fmla="*/ 51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4" h="77">
                <a:moveTo>
                  <a:pt x="0" y="77"/>
                </a:moveTo>
                <a:cubicBezTo>
                  <a:pt x="24" y="61"/>
                  <a:pt x="28" y="42"/>
                  <a:pt x="52" y="26"/>
                </a:cubicBezTo>
                <a:cubicBezTo>
                  <a:pt x="65" y="18"/>
                  <a:pt x="91" y="0"/>
                  <a:pt x="91" y="0"/>
                </a:cubicBezTo>
                <a:cubicBezTo>
                  <a:pt x="120" y="7"/>
                  <a:pt x="147" y="16"/>
                  <a:pt x="175" y="26"/>
                </a:cubicBezTo>
                <a:cubicBezTo>
                  <a:pt x="190" y="47"/>
                  <a:pt x="183" y="40"/>
                  <a:pt x="194" y="51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9"/>
          <p:cNvSpPr>
            <a:spLocks noChangeArrowheads="1"/>
          </p:cNvSpPr>
          <p:nvPr/>
        </p:nvSpPr>
        <p:spPr bwMode="auto">
          <a:xfrm>
            <a:off x="6518275" y="1885950"/>
            <a:ext cx="1859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6467475" y="2876550"/>
            <a:ext cx="169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3202" name="Line 130"/>
          <p:cNvSpPr>
            <a:spLocks noChangeShapeType="1"/>
          </p:cNvSpPr>
          <p:nvPr/>
        </p:nvSpPr>
        <p:spPr bwMode="auto">
          <a:xfrm>
            <a:off x="6010275" y="2238375"/>
            <a:ext cx="152400" cy="180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03" name="Line 131"/>
          <p:cNvSpPr>
            <a:spLocks noChangeShapeType="1"/>
          </p:cNvSpPr>
          <p:nvPr/>
        </p:nvSpPr>
        <p:spPr bwMode="auto">
          <a:xfrm flipH="1">
            <a:off x="6010275" y="2590800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37"/>
          <p:cNvSpPr>
            <a:spLocks noChangeShapeType="1"/>
          </p:cNvSpPr>
          <p:nvPr/>
        </p:nvSpPr>
        <p:spPr bwMode="auto">
          <a:xfrm>
            <a:off x="6619875" y="2171700"/>
            <a:ext cx="1143000" cy="1143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36"/>
          <p:cNvSpPr>
            <a:spLocks noChangeShapeType="1"/>
          </p:cNvSpPr>
          <p:nvPr/>
        </p:nvSpPr>
        <p:spPr bwMode="auto">
          <a:xfrm flipH="1">
            <a:off x="6543675" y="1866900"/>
            <a:ext cx="1295400" cy="9906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t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77457E-6 L 0.29167 -0.17457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3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-87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4971E-6 L 0.51094 -0.11838 " pathEditMode="relative" rAng="0" ptsTypes="AA">
                                      <p:cBhvr>
                                        <p:cTn id="211" dur="20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38" y="-59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43333 -0.1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3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0.45486 0.13148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3" y="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0.41719 0.28842 " pathEditMode="relative" rAng="0" ptsTypes="AA">
                                      <p:cBhvr>
                                        <p:cTn id="240" dur="2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51" y="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3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3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3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3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1" grpId="0"/>
      <p:bldP spid="11272" grpId="0"/>
      <p:bldP spid="37" grpId="0"/>
      <p:bldP spid="3111" grpId="0"/>
      <p:bldP spid="3112" grpId="0"/>
      <p:bldP spid="3112" grpId="1"/>
      <p:bldP spid="3137" grpId="0"/>
      <p:bldP spid="3138" grpId="0"/>
      <p:bldP spid="3153" grpId="0"/>
      <p:bldP spid="3154" grpId="0"/>
      <p:bldP spid="3154" grpId="1"/>
      <p:bldP spid="3156" grpId="0"/>
      <p:bldP spid="3157" grpId="0" animBg="1"/>
      <p:bldP spid="3157" grpId="1" animBg="1"/>
      <p:bldP spid="3158" grpId="0" animBg="1"/>
      <p:bldP spid="3158" grpId="1" animBg="1"/>
      <p:bldP spid="3159" grpId="0"/>
      <p:bldP spid="3163" grpId="0"/>
      <p:bldP spid="3165" grpId="0" animBg="1"/>
      <p:bldP spid="3166" grpId="0" animBg="1"/>
      <p:bldP spid="3181" grpId="0"/>
      <p:bldP spid="3107" grpId="0" animBg="1"/>
      <p:bldP spid="3109" grpId="0" animBg="1"/>
      <p:bldP spid="3108" grpId="0" animBg="1"/>
      <p:bldP spid="5" grpId="0" animBg="1"/>
      <p:bldP spid="6" grpId="0" animBg="1"/>
      <p:bldP spid="3198" grpId="0" animBg="1"/>
      <p:bldP spid="3199" grpId="0" animBg="1"/>
      <p:bldP spid="3202" grpId="0" animBg="1"/>
      <p:bldP spid="3203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63" name="Rectangle 39"/>
          <p:cNvSpPr>
            <a:spLocks noChangeArrowheads="1"/>
          </p:cNvSpPr>
          <p:nvPr/>
        </p:nvSpPr>
        <p:spPr bwMode="auto">
          <a:xfrm>
            <a:off x="328273" y="4076403"/>
            <a:ext cx="3733800" cy="1066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Hãy lập sơ đồ phân tích</a:t>
            </a:r>
          </a:p>
          <a:p>
            <a:pPr algn="ctr"/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để chứng minh BE = CF?</a:t>
            </a: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14514" y="152400"/>
            <a:ext cx="8534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- 124)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gi¸c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ABC (AB ≠ AC),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BC.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Ax (E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      Ax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CF</a:t>
            </a:r>
          </a:p>
        </p:txBody>
      </p:sp>
      <p:graphicFrame>
        <p:nvGraphicFramePr>
          <p:cNvPr id="8257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443501"/>
              </p:ext>
            </p:extLst>
          </p:nvPr>
        </p:nvGraphicFramePr>
        <p:xfrm>
          <a:off x="7257596" y="652583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4" imgW="126720" imgH="126720" progId="Equation.DSMT4">
                  <p:embed/>
                </p:oleObj>
              </mc:Choice>
              <mc:Fallback>
                <p:oleObj name="Equation" r:id="rId4" imgW="126720" imgH="12672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7596" y="652583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8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218895"/>
              </p:ext>
            </p:extLst>
          </p:nvPr>
        </p:nvGraphicFramePr>
        <p:xfrm>
          <a:off x="362395" y="1297909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395" y="1297909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4138" y="2209800"/>
            <a:ext cx="2971800" cy="1520825"/>
            <a:chOff x="3152" y="642"/>
            <a:chExt cx="2495" cy="1043"/>
          </a:xfrm>
        </p:grpSpPr>
        <p:sp>
          <p:nvSpPr>
            <p:cNvPr id="8260" name="Line 5"/>
            <p:cNvSpPr>
              <a:spLocks noChangeShapeType="1"/>
            </p:cNvSpPr>
            <p:nvPr/>
          </p:nvSpPr>
          <p:spPr bwMode="auto">
            <a:xfrm>
              <a:off x="3608" y="642"/>
              <a:ext cx="0" cy="1043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61" name="Line 6"/>
            <p:cNvSpPr>
              <a:spLocks noChangeShapeType="1"/>
            </p:cNvSpPr>
            <p:nvPr/>
          </p:nvSpPr>
          <p:spPr bwMode="auto">
            <a:xfrm>
              <a:off x="3152" y="1269"/>
              <a:ext cx="2495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2362200"/>
            <a:ext cx="649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endParaRPr lang="vi-VN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0" y="3124200"/>
            <a:ext cx="649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vi-VN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64" name="Rectangle 72"/>
          <p:cNvSpPr>
            <a:spLocks noChangeArrowheads="1"/>
          </p:cNvSpPr>
          <p:nvPr/>
        </p:nvSpPr>
        <p:spPr bwMode="auto">
          <a:xfrm>
            <a:off x="609600" y="2209800"/>
            <a:ext cx="2895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 ABC, MB = MC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┴ Ax, CF ┴ Ax</a:t>
            </a:r>
          </a:p>
        </p:txBody>
      </p:sp>
      <p:sp>
        <p:nvSpPr>
          <p:cNvPr id="8265" name="Rectangle 73"/>
          <p:cNvSpPr>
            <a:spLocks noChangeArrowheads="1"/>
          </p:cNvSpPr>
          <p:nvPr/>
        </p:nvSpPr>
        <p:spPr bwMode="auto">
          <a:xfrm>
            <a:off x="647700" y="3105150"/>
            <a:ext cx="24082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CF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77" name="Line 85"/>
          <p:cNvSpPr>
            <a:spLocks noChangeShapeType="1"/>
          </p:cNvSpPr>
          <p:nvPr/>
        </p:nvSpPr>
        <p:spPr bwMode="auto">
          <a:xfrm flipH="1">
            <a:off x="4572000" y="2133600"/>
            <a:ext cx="2667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78" name="Line 86"/>
          <p:cNvSpPr>
            <a:spLocks noChangeShapeType="1"/>
          </p:cNvSpPr>
          <p:nvPr/>
        </p:nvSpPr>
        <p:spPr bwMode="auto">
          <a:xfrm>
            <a:off x="7239000" y="2133600"/>
            <a:ext cx="14478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79" name="Line 87"/>
          <p:cNvSpPr>
            <a:spLocks noChangeShapeType="1"/>
          </p:cNvSpPr>
          <p:nvPr/>
        </p:nvSpPr>
        <p:spPr bwMode="auto">
          <a:xfrm>
            <a:off x="4572000" y="365760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80" name="Line 88"/>
          <p:cNvSpPr>
            <a:spLocks noChangeShapeType="1"/>
          </p:cNvSpPr>
          <p:nvPr/>
        </p:nvSpPr>
        <p:spPr bwMode="auto">
          <a:xfrm flipH="1">
            <a:off x="6019800" y="2133600"/>
            <a:ext cx="121920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81" name="Line 89"/>
          <p:cNvSpPr>
            <a:spLocks noChangeShapeType="1"/>
          </p:cNvSpPr>
          <p:nvPr/>
        </p:nvSpPr>
        <p:spPr bwMode="auto">
          <a:xfrm>
            <a:off x="4572000" y="3657600"/>
            <a:ext cx="1828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82" name="Line 90"/>
          <p:cNvSpPr>
            <a:spLocks noChangeShapeType="1"/>
          </p:cNvSpPr>
          <p:nvPr/>
        </p:nvSpPr>
        <p:spPr bwMode="auto">
          <a:xfrm>
            <a:off x="6872288" y="3048000"/>
            <a:ext cx="1828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85" name="AutoShape 93"/>
          <p:cNvSpPr>
            <a:spLocks noChangeAspect="1" noChangeArrowheads="1"/>
          </p:cNvSpPr>
          <p:nvPr/>
        </p:nvSpPr>
        <p:spPr bwMode="auto">
          <a:xfrm rot="1204541">
            <a:off x="6854825" y="3076575"/>
            <a:ext cx="169863" cy="169863"/>
          </a:xfrm>
          <a:prstGeom prst="flowChartProcess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89" name="AutoShape 97"/>
          <p:cNvSpPr>
            <a:spLocks noChangeAspect="1" noChangeArrowheads="1"/>
          </p:cNvSpPr>
          <p:nvPr/>
        </p:nvSpPr>
        <p:spPr bwMode="auto">
          <a:xfrm rot="1204541">
            <a:off x="6269038" y="4065588"/>
            <a:ext cx="169862" cy="169862"/>
          </a:xfrm>
          <a:prstGeom prst="flowChartProcess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0" name="Text Box 98"/>
          <p:cNvSpPr txBox="1">
            <a:spLocks noChangeArrowheads="1"/>
          </p:cNvSpPr>
          <p:nvPr/>
        </p:nvSpPr>
        <p:spPr bwMode="auto">
          <a:xfrm>
            <a:off x="7037388" y="1787525"/>
            <a:ext cx="53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91" name="Text Box 99"/>
          <p:cNvSpPr txBox="1">
            <a:spLocks noChangeArrowheads="1"/>
          </p:cNvSpPr>
          <p:nvPr/>
        </p:nvSpPr>
        <p:spPr bwMode="auto">
          <a:xfrm>
            <a:off x="8556625" y="3614738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8292" name="Text Box 100"/>
          <p:cNvSpPr txBox="1">
            <a:spLocks noChangeArrowheads="1"/>
          </p:cNvSpPr>
          <p:nvPr/>
        </p:nvSpPr>
        <p:spPr bwMode="auto">
          <a:xfrm>
            <a:off x="6372225" y="419100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8293" name="Text Box 101"/>
          <p:cNvSpPr txBox="1">
            <a:spLocks noChangeArrowheads="1"/>
          </p:cNvSpPr>
          <p:nvPr/>
        </p:nvSpPr>
        <p:spPr bwMode="auto">
          <a:xfrm>
            <a:off x="4191000" y="3429000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94" name="Text Box 102"/>
          <p:cNvSpPr txBox="1">
            <a:spLocks noChangeArrowheads="1"/>
          </p:cNvSpPr>
          <p:nvPr/>
        </p:nvSpPr>
        <p:spPr bwMode="auto">
          <a:xfrm>
            <a:off x="6627813" y="2805113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8295" name="Text Box 103"/>
          <p:cNvSpPr txBox="1">
            <a:spLocks noChangeArrowheads="1"/>
          </p:cNvSpPr>
          <p:nvPr/>
        </p:nvSpPr>
        <p:spPr bwMode="auto">
          <a:xfrm>
            <a:off x="6602413" y="3595688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8296" name="Text Box 104"/>
          <p:cNvSpPr txBox="1">
            <a:spLocks noChangeArrowheads="1"/>
          </p:cNvSpPr>
          <p:nvPr/>
        </p:nvSpPr>
        <p:spPr bwMode="auto">
          <a:xfrm>
            <a:off x="5791200" y="487680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8297" name="Line 105"/>
          <p:cNvSpPr>
            <a:spLocks noChangeShapeType="1"/>
          </p:cNvSpPr>
          <p:nvPr/>
        </p:nvSpPr>
        <p:spPr bwMode="auto">
          <a:xfrm flipH="1">
            <a:off x="5867400" y="35814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8" name="Line 106"/>
          <p:cNvSpPr>
            <a:spLocks noChangeShapeType="1"/>
          </p:cNvSpPr>
          <p:nvPr/>
        </p:nvSpPr>
        <p:spPr bwMode="auto">
          <a:xfrm flipH="1">
            <a:off x="7467600" y="35814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63" grpId="0" animBg="1"/>
      <p:bldP spid="8256" grpId="0"/>
      <p:bldP spid="11271" grpId="0"/>
      <p:bldP spid="11272" grpId="0"/>
      <p:bldP spid="8264" grpId="0"/>
      <p:bldP spid="8265" grpId="0"/>
      <p:bldP spid="8277" grpId="0" animBg="1"/>
      <p:bldP spid="8278" grpId="0" animBg="1"/>
      <p:bldP spid="8279" grpId="0" animBg="1"/>
      <p:bldP spid="8280" grpId="0" animBg="1"/>
      <p:bldP spid="8281" grpId="0" animBg="1"/>
      <p:bldP spid="8282" grpId="0" animBg="1"/>
      <p:bldP spid="8285" grpId="0" animBg="1"/>
      <p:bldP spid="8289" grpId="0" animBg="1"/>
      <p:bldP spid="8290" grpId="0"/>
      <p:bldP spid="8291" grpId="0"/>
      <p:bldP spid="8292" grpId="0"/>
      <p:bldP spid="8293" grpId="0"/>
      <p:bldP spid="8294" grpId="0"/>
      <p:bldP spid="8295" grpId="0"/>
      <p:bldP spid="8296" grpId="0"/>
      <p:bldP spid="8297" grpId="0" animBg="1"/>
      <p:bldP spid="82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66" name="Text Box 42"/>
          <p:cNvSpPr txBox="1">
            <a:spLocks noChangeArrowheads="1"/>
          </p:cNvSpPr>
          <p:nvPr/>
        </p:nvSpPr>
        <p:spPr bwMode="auto">
          <a:xfrm>
            <a:off x="699524" y="2713183"/>
            <a:ext cx="1524000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= CF</a:t>
            </a:r>
          </a:p>
        </p:txBody>
      </p:sp>
      <p:sp>
        <p:nvSpPr>
          <p:cNvPr id="77873" name="Text Box 49"/>
          <p:cNvSpPr txBox="1">
            <a:spLocks noChangeArrowheads="1"/>
          </p:cNvSpPr>
          <p:nvPr/>
        </p:nvSpPr>
        <p:spPr bwMode="auto">
          <a:xfrm>
            <a:off x="68567" y="5043033"/>
            <a:ext cx="2438400" cy="469900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MB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MC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77874" name="Text Box 50"/>
          <p:cNvSpPr txBox="1">
            <a:spLocks noChangeArrowheads="1"/>
          </p:cNvSpPr>
          <p:nvPr/>
        </p:nvSpPr>
        <p:spPr bwMode="auto">
          <a:xfrm>
            <a:off x="3962400" y="3505200"/>
            <a:ext cx="19050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Chứng minh</a:t>
            </a:r>
          </a:p>
        </p:txBody>
      </p:sp>
      <p:sp>
        <p:nvSpPr>
          <p:cNvPr id="77875" name="Text Box 51"/>
          <p:cNvSpPr txBox="1">
            <a:spLocks noChangeArrowheads="1"/>
          </p:cNvSpPr>
          <p:nvPr/>
        </p:nvSpPr>
        <p:spPr bwMode="auto">
          <a:xfrm>
            <a:off x="5861726" y="5855285"/>
            <a:ext cx="3228299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huyền-góc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68567" y="5622652"/>
            <a:ext cx="3429000" cy="490537"/>
            <a:chOff x="2780" y="2374"/>
            <a:chExt cx="1632" cy="309"/>
          </a:xfrm>
        </p:grpSpPr>
        <p:sp>
          <p:nvSpPr>
            <p:cNvPr id="78866" name="Text Box 54"/>
            <p:cNvSpPr txBox="1">
              <a:spLocks noChangeArrowheads="1"/>
            </p:cNvSpPr>
            <p:nvPr/>
          </p:nvSpPr>
          <p:spPr bwMode="auto">
            <a:xfrm>
              <a:off x="2780" y="2387"/>
              <a:ext cx="1632" cy="296"/>
            </a:xfrm>
            <a:prstGeom prst="rect">
              <a:avLst/>
            </a:prstGeom>
            <a:solidFill>
              <a:schemeClr val="bg1"/>
            </a:solidFill>
            <a:ln w="12700" cap="rnd">
              <a:solidFill>
                <a:schemeClr val="bg1"/>
              </a:solidFill>
              <a:prstDash val="sysDot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EMB = FMC(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pSp>
          <p:nvGrpSpPr>
            <p:cNvPr id="78867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78868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869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7886" name="Text Box 62"/>
          <p:cNvSpPr txBox="1">
            <a:spLocks noChangeArrowheads="1"/>
          </p:cNvSpPr>
          <p:nvPr/>
        </p:nvSpPr>
        <p:spPr bwMode="auto">
          <a:xfrm>
            <a:off x="5150531" y="6306937"/>
            <a:ext cx="30480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90500" y="97135"/>
            <a:ext cx="541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– 124).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25767" y="640896"/>
            <a:ext cx="2971800" cy="1520825"/>
            <a:chOff x="3152" y="642"/>
            <a:chExt cx="2495" cy="1043"/>
          </a:xfrm>
        </p:grpSpPr>
        <p:sp>
          <p:nvSpPr>
            <p:cNvPr id="78884" name="Line 5"/>
            <p:cNvSpPr>
              <a:spLocks noChangeShapeType="1"/>
            </p:cNvSpPr>
            <p:nvPr/>
          </p:nvSpPr>
          <p:spPr bwMode="auto">
            <a:xfrm>
              <a:off x="3608" y="642"/>
              <a:ext cx="0" cy="1043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885" name="Line 6"/>
            <p:cNvSpPr>
              <a:spLocks noChangeShapeType="1"/>
            </p:cNvSpPr>
            <p:nvPr/>
          </p:nvSpPr>
          <p:spPr bwMode="auto">
            <a:xfrm>
              <a:off x="3152" y="1269"/>
              <a:ext cx="2495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19622" y="871764"/>
            <a:ext cx="649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endParaRPr lang="vi-VN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35837" y="1573022"/>
            <a:ext cx="649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vi-VN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88" name="Rectangle 40"/>
          <p:cNvSpPr>
            <a:spLocks noChangeArrowheads="1"/>
          </p:cNvSpPr>
          <p:nvPr/>
        </p:nvSpPr>
        <p:spPr bwMode="auto">
          <a:xfrm>
            <a:off x="1234568" y="714095"/>
            <a:ext cx="3276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 ABC, MB = MC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┴ Ax, CF ┴ Ax</a:t>
            </a:r>
          </a:p>
        </p:txBody>
      </p:sp>
      <p:sp>
        <p:nvSpPr>
          <p:cNvPr id="78889" name="Rectangle 41"/>
          <p:cNvSpPr>
            <a:spLocks noChangeArrowheads="1"/>
          </p:cNvSpPr>
          <p:nvPr/>
        </p:nvSpPr>
        <p:spPr bwMode="auto">
          <a:xfrm>
            <a:off x="1181093" y="1637010"/>
            <a:ext cx="12811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= CF</a:t>
            </a:r>
          </a:p>
        </p:txBody>
      </p:sp>
      <p:sp>
        <p:nvSpPr>
          <p:cNvPr id="3" name="Text Box 50"/>
          <p:cNvSpPr txBox="1">
            <a:spLocks noChangeArrowheads="1"/>
          </p:cNvSpPr>
          <p:nvPr/>
        </p:nvSpPr>
        <p:spPr bwMode="auto">
          <a:xfrm>
            <a:off x="304800" y="2174875"/>
            <a:ext cx="20574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91" name="Text Box 43"/>
          <p:cNvSpPr txBox="1">
            <a:spLocks noChangeArrowheads="1"/>
          </p:cNvSpPr>
          <p:nvPr/>
        </p:nvSpPr>
        <p:spPr bwMode="auto">
          <a:xfrm>
            <a:off x="118782" y="3657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 MBE  = ∆ MCF</a:t>
            </a:r>
          </a:p>
        </p:txBody>
      </p:sp>
      <p:sp>
        <p:nvSpPr>
          <p:cNvPr id="78892" name="Text Box 44"/>
          <p:cNvSpPr txBox="1">
            <a:spLocks noChangeArrowheads="1"/>
          </p:cNvSpPr>
          <p:nvPr/>
        </p:nvSpPr>
        <p:spPr bwMode="auto">
          <a:xfrm>
            <a:off x="3733800" y="4114800"/>
            <a:ext cx="510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MBE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MCF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4350657" y="5054897"/>
            <a:ext cx="23622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BM =CM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78899" name="Text Box 51"/>
          <p:cNvSpPr txBox="1">
            <a:spLocks noChangeArrowheads="1"/>
          </p:cNvSpPr>
          <p:nvPr/>
        </p:nvSpPr>
        <p:spPr bwMode="auto">
          <a:xfrm>
            <a:off x="3257983" y="5882357"/>
            <a:ext cx="3183004" cy="461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=&gt; ∆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MBE  = ∆ MCF </a:t>
            </a:r>
          </a:p>
        </p:txBody>
      </p:sp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3397931" y="6329188"/>
            <a:ext cx="1752600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=&gt; BE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CF</a:t>
            </a:r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329532" y="5512933"/>
            <a:ext cx="3581400" cy="482600"/>
            <a:chOff x="2780" y="2374"/>
            <a:chExt cx="1632" cy="304"/>
          </a:xfrm>
        </p:grpSpPr>
        <p:sp>
          <p:nvSpPr>
            <p:cNvPr id="78902" name="Text Box 54"/>
            <p:cNvSpPr txBox="1">
              <a:spLocks noChangeArrowheads="1"/>
            </p:cNvSpPr>
            <p:nvPr/>
          </p:nvSpPr>
          <p:spPr bwMode="auto">
            <a:xfrm>
              <a:off x="2780" y="2387"/>
              <a:ext cx="1632" cy="291"/>
            </a:xfrm>
            <a:prstGeom prst="rect">
              <a:avLst/>
            </a:prstGeom>
            <a:solidFill>
              <a:schemeClr val="bg1"/>
            </a:solidFill>
            <a:ln w="12700" cap="rnd">
              <a:solidFill>
                <a:schemeClr val="bg1"/>
              </a:solidFill>
              <a:prstDash val="sysDot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EMB = FMC  (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pSp>
          <p:nvGrpSpPr>
            <p:cNvPr id="78903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78904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905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8908" name="Line 60"/>
          <p:cNvSpPr>
            <a:spLocks noChangeShapeType="1"/>
          </p:cNvSpPr>
          <p:nvPr/>
        </p:nvSpPr>
        <p:spPr bwMode="auto">
          <a:xfrm>
            <a:off x="1333500" y="320804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09" name="Line 61"/>
          <p:cNvSpPr>
            <a:spLocks noChangeShapeType="1"/>
          </p:cNvSpPr>
          <p:nvPr/>
        </p:nvSpPr>
        <p:spPr bwMode="auto">
          <a:xfrm>
            <a:off x="1328057" y="408434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8910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733262"/>
              </p:ext>
            </p:extLst>
          </p:nvPr>
        </p:nvGraphicFramePr>
        <p:xfrm>
          <a:off x="4454525" y="291782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4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25" y="291782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11" name="Line 63"/>
          <p:cNvSpPr>
            <a:spLocks noChangeShapeType="1"/>
          </p:cNvSpPr>
          <p:nvPr/>
        </p:nvSpPr>
        <p:spPr bwMode="auto">
          <a:xfrm flipH="1">
            <a:off x="4724400" y="879475"/>
            <a:ext cx="2667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2" name="Line 64"/>
          <p:cNvSpPr>
            <a:spLocks noChangeShapeType="1"/>
          </p:cNvSpPr>
          <p:nvPr/>
        </p:nvSpPr>
        <p:spPr bwMode="auto">
          <a:xfrm>
            <a:off x="7391400" y="879475"/>
            <a:ext cx="14478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3" name="Line 65"/>
          <p:cNvSpPr>
            <a:spLocks noChangeShapeType="1"/>
          </p:cNvSpPr>
          <p:nvPr/>
        </p:nvSpPr>
        <p:spPr bwMode="auto">
          <a:xfrm>
            <a:off x="4724400" y="2403475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4" name="Line 66"/>
          <p:cNvSpPr>
            <a:spLocks noChangeShapeType="1"/>
          </p:cNvSpPr>
          <p:nvPr/>
        </p:nvSpPr>
        <p:spPr bwMode="auto">
          <a:xfrm flipH="1">
            <a:off x="6194425" y="879475"/>
            <a:ext cx="121920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5" name="Line 67"/>
          <p:cNvSpPr>
            <a:spLocks noChangeShapeType="1"/>
          </p:cNvSpPr>
          <p:nvPr/>
        </p:nvSpPr>
        <p:spPr bwMode="auto">
          <a:xfrm>
            <a:off x="4724400" y="2403475"/>
            <a:ext cx="1828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6" name="Line 68"/>
          <p:cNvSpPr>
            <a:spLocks noChangeShapeType="1"/>
          </p:cNvSpPr>
          <p:nvPr/>
        </p:nvSpPr>
        <p:spPr bwMode="auto">
          <a:xfrm>
            <a:off x="7024688" y="1793875"/>
            <a:ext cx="1828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7" name="AutoShape 69"/>
          <p:cNvSpPr>
            <a:spLocks noChangeAspect="1" noChangeArrowheads="1"/>
          </p:cNvSpPr>
          <p:nvPr/>
        </p:nvSpPr>
        <p:spPr bwMode="auto">
          <a:xfrm rot="1204541">
            <a:off x="7007225" y="1822450"/>
            <a:ext cx="169863" cy="169863"/>
          </a:xfrm>
          <a:prstGeom prst="flowChartProcess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8" name="AutoShape 70"/>
          <p:cNvSpPr>
            <a:spLocks noChangeAspect="1" noChangeArrowheads="1"/>
          </p:cNvSpPr>
          <p:nvPr/>
        </p:nvSpPr>
        <p:spPr bwMode="auto">
          <a:xfrm rot="1204541">
            <a:off x="6421438" y="2811463"/>
            <a:ext cx="169862" cy="169862"/>
          </a:xfrm>
          <a:prstGeom prst="flowChartProcess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9" name="Text Box 71"/>
          <p:cNvSpPr txBox="1">
            <a:spLocks noChangeArrowheads="1"/>
          </p:cNvSpPr>
          <p:nvPr/>
        </p:nvSpPr>
        <p:spPr bwMode="auto">
          <a:xfrm>
            <a:off x="7189788" y="533400"/>
            <a:ext cx="53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8920" name="Text Box 72"/>
          <p:cNvSpPr txBox="1">
            <a:spLocks noChangeArrowheads="1"/>
          </p:cNvSpPr>
          <p:nvPr/>
        </p:nvSpPr>
        <p:spPr bwMode="auto">
          <a:xfrm>
            <a:off x="8709025" y="2360613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921" name="Text Box 73"/>
          <p:cNvSpPr txBox="1">
            <a:spLocks noChangeArrowheads="1"/>
          </p:cNvSpPr>
          <p:nvPr/>
        </p:nvSpPr>
        <p:spPr bwMode="auto">
          <a:xfrm>
            <a:off x="6524625" y="2936875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78922" name="Text Box 74"/>
          <p:cNvSpPr txBox="1">
            <a:spLocks noChangeArrowheads="1"/>
          </p:cNvSpPr>
          <p:nvPr/>
        </p:nvSpPr>
        <p:spPr bwMode="auto">
          <a:xfrm>
            <a:off x="4343400" y="2174875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78923" name="Text Box 75"/>
          <p:cNvSpPr txBox="1">
            <a:spLocks noChangeArrowheads="1"/>
          </p:cNvSpPr>
          <p:nvPr/>
        </p:nvSpPr>
        <p:spPr bwMode="auto">
          <a:xfrm>
            <a:off x="6780213" y="1550988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78924" name="Text Box 76"/>
          <p:cNvSpPr txBox="1">
            <a:spLocks noChangeArrowheads="1"/>
          </p:cNvSpPr>
          <p:nvPr/>
        </p:nvSpPr>
        <p:spPr bwMode="auto">
          <a:xfrm>
            <a:off x="6754813" y="2341563"/>
            <a:ext cx="38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78925" name="Text Box 77"/>
          <p:cNvSpPr txBox="1">
            <a:spLocks noChangeArrowheads="1"/>
          </p:cNvSpPr>
          <p:nvPr/>
        </p:nvSpPr>
        <p:spPr bwMode="auto">
          <a:xfrm>
            <a:off x="5943600" y="3622675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78926" name="Line 78"/>
          <p:cNvSpPr>
            <a:spLocks noChangeShapeType="1"/>
          </p:cNvSpPr>
          <p:nvPr/>
        </p:nvSpPr>
        <p:spPr bwMode="auto">
          <a:xfrm flipH="1">
            <a:off x="6019800" y="2327275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27" name="Line 79"/>
          <p:cNvSpPr>
            <a:spLocks noChangeShapeType="1"/>
          </p:cNvSpPr>
          <p:nvPr/>
        </p:nvSpPr>
        <p:spPr bwMode="auto">
          <a:xfrm flipH="1">
            <a:off x="7620000" y="2327275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28" name="Line 80"/>
          <p:cNvSpPr>
            <a:spLocks noChangeShapeType="1"/>
          </p:cNvSpPr>
          <p:nvPr/>
        </p:nvSpPr>
        <p:spPr bwMode="auto">
          <a:xfrm flipV="1">
            <a:off x="4746625" y="1793875"/>
            <a:ext cx="22860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29" name="Line 81"/>
          <p:cNvSpPr>
            <a:spLocks noChangeShapeType="1"/>
          </p:cNvSpPr>
          <p:nvPr/>
        </p:nvSpPr>
        <p:spPr bwMode="auto">
          <a:xfrm flipV="1">
            <a:off x="6575425" y="2403475"/>
            <a:ext cx="22860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8" name="Group 53"/>
          <p:cNvGrpSpPr>
            <a:grpSpLocks/>
          </p:cNvGrpSpPr>
          <p:nvPr/>
        </p:nvGrpSpPr>
        <p:grpSpPr bwMode="auto">
          <a:xfrm>
            <a:off x="59422" y="4571405"/>
            <a:ext cx="3009900" cy="482599"/>
            <a:chOff x="2780" y="2374"/>
            <a:chExt cx="1632" cy="30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780" y="2387"/>
                  <a:ext cx="1632" cy="291"/>
                </a:xfrm>
                <a:prstGeom prst="rect">
                  <a:avLst/>
                </a:prstGeom>
                <a:solidFill>
                  <a:schemeClr val="bg1"/>
                </a:solidFill>
                <a:ln w="12700" cap="rnd">
                  <a:solidFill>
                    <a:schemeClr val="bg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BEM </a:t>
                  </a:r>
                  <a:r>
                    <a:rPr lang="en-US" sz="2400" dirty="0">
                      <a:latin typeface="Times New Roman" pitchFamily="18" charset="0"/>
                      <a:cs typeface="Times New Roman" pitchFamily="18" charset="0"/>
                    </a:rPr>
                    <a:t>= </a:t>
                  </a: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CFM = 90 </a:t>
                  </a:r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°</m:t>
                      </m:r>
                    </m:oMath>
                  </a14:m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59" name="Text 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80" y="2387"/>
                  <a:ext cx="1632" cy="29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3030" t="-8974" b="-26923"/>
                  </a:stretch>
                </a:blipFill>
                <a:ln w="12700" cap="rnd">
                  <a:solidFill>
                    <a:schemeClr val="bg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0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61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3" name="Group 53"/>
          <p:cNvGrpSpPr>
            <a:grpSpLocks/>
          </p:cNvGrpSpPr>
          <p:nvPr/>
        </p:nvGrpSpPr>
        <p:grpSpPr bwMode="auto">
          <a:xfrm>
            <a:off x="4274231" y="4576465"/>
            <a:ext cx="3009900" cy="482599"/>
            <a:chOff x="2780" y="2374"/>
            <a:chExt cx="1632" cy="30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780" y="2387"/>
                  <a:ext cx="1632" cy="291"/>
                </a:xfrm>
                <a:prstGeom prst="rect">
                  <a:avLst/>
                </a:prstGeom>
                <a:solidFill>
                  <a:schemeClr val="bg1"/>
                </a:solidFill>
                <a:ln w="12700" cap="rnd">
                  <a:solidFill>
                    <a:schemeClr val="bg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BEM </a:t>
                  </a:r>
                  <a:r>
                    <a:rPr lang="en-US" sz="2400" dirty="0">
                      <a:latin typeface="Times New Roman" pitchFamily="18" charset="0"/>
                      <a:cs typeface="Times New Roman" pitchFamily="18" charset="0"/>
                    </a:rPr>
                    <a:t>= </a:t>
                  </a: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CFM = 90 </a:t>
                  </a:r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°</m:t>
                      </m:r>
                    </m:oMath>
                  </a14:m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64" name="Text 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80" y="2387"/>
                  <a:ext cx="1632" cy="29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2823" t="-8974" b="-26923"/>
                  </a:stretch>
                </a:blipFill>
                <a:ln w="12700" cap="rnd">
                  <a:solidFill>
                    <a:schemeClr val="bg1"/>
                  </a:solidFill>
                  <a:prstDash val="sysDot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5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66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7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1" dur="2000"/>
                                        <p:tgtEl>
                                          <p:spTgt spid="7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2000"/>
                                        <p:tgtEl>
                                          <p:spTgt spid="7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66" grpId="0" animBg="1"/>
      <p:bldP spid="77873" grpId="0" animBg="1"/>
      <p:bldP spid="77874" grpId="0" animBg="1"/>
      <p:bldP spid="77886" grpId="0" animBg="1"/>
      <p:bldP spid="3" grpId="0" animBg="1"/>
      <p:bldP spid="78891" grpId="0"/>
      <p:bldP spid="78908" grpId="0" animBg="1"/>
      <p:bldP spid="78909" grpId="0" animBg="1"/>
      <p:bldP spid="78928" grpId="0" animBg="1"/>
      <p:bldP spid="789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2738" y="246165"/>
            <a:ext cx="2971800" cy="1720588"/>
            <a:chOff x="3152" y="642"/>
            <a:chExt cx="2495" cy="1180"/>
          </a:xfrm>
        </p:grpSpPr>
        <p:sp>
          <p:nvSpPr>
            <p:cNvPr id="86023" name="Line 5"/>
            <p:cNvSpPr>
              <a:spLocks noChangeShapeType="1"/>
            </p:cNvSpPr>
            <p:nvPr/>
          </p:nvSpPr>
          <p:spPr bwMode="auto">
            <a:xfrm>
              <a:off x="3608" y="642"/>
              <a:ext cx="18" cy="118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24" name="Line 6"/>
            <p:cNvSpPr>
              <a:spLocks noChangeShapeType="1"/>
            </p:cNvSpPr>
            <p:nvPr/>
          </p:nvSpPr>
          <p:spPr bwMode="auto">
            <a:xfrm>
              <a:off x="3152" y="1269"/>
              <a:ext cx="2495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26229" y="458987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endParaRPr lang="vi-VN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28600" y="1295400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endParaRPr lang="vi-VN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877888" y="272089"/>
            <a:ext cx="3200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 ABC, MB = MC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Ax, CF ┴ Ax</a:t>
            </a:r>
          </a:p>
        </p:txBody>
      </p:sp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915119" y="1183786"/>
            <a:ext cx="16482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 BE = CF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877888" y="1645451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BF = CE</a:t>
            </a:r>
          </a:p>
        </p:txBody>
      </p:sp>
      <p:sp>
        <p:nvSpPr>
          <p:cNvPr id="86032" name="Line 16"/>
          <p:cNvSpPr>
            <a:spLocks noChangeShapeType="1"/>
          </p:cNvSpPr>
          <p:nvPr/>
        </p:nvSpPr>
        <p:spPr bwMode="auto">
          <a:xfrm flipH="1">
            <a:off x="4495800" y="1295400"/>
            <a:ext cx="2667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4495800" y="2819400"/>
            <a:ext cx="1828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38" name="AutoShape 22"/>
          <p:cNvSpPr>
            <a:spLocks noChangeAspect="1" noChangeArrowheads="1"/>
          </p:cNvSpPr>
          <p:nvPr/>
        </p:nvSpPr>
        <p:spPr bwMode="auto">
          <a:xfrm rot="1204541">
            <a:off x="6778625" y="2238375"/>
            <a:ext cx="169863" cy="169863"/>
          </a:xfrm>
          <a:prstGeom prst="flowChartProcess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44" name="Text Box 28"/>
          <p:cNvSpPr txBox="1">
            <a:spLocks noChangeArrowheads="1"/>
          </p:cNvSpPr>
          <p:nvPr/>
        </p:nvSpPr>
        <p:spPr bwMode="auto">
          <a:xfrm>
            <a:off x="6551613" y="1966913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5867400" y="3581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114800" y="949325"/>
            <a:ext cx="4746625" cy="2865140"/>
            <a:chOff x="4114800" y="949325"/>
            <a:chExt cx="4746625" cy="2865140"/>
          </a:xfrm>
        </p:grpSpPr>
        <p:sp>
          <p:nvSpPr>
            <p:cNvPr id="86029" name="Line 13"/>
            <p:cNvSpPr>
              <a:spLocks noChangeShapeType="1"/>
            </p:cNvSpPr>
            <p:nvPr/>
          </p:nvSpPr>
          <p:spPr bwMode="auto">
            <a:xfrm flipV="1">
              <a:off x="4495800" y="2209800"/>
              <a:ext cx="228600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0" name="Line 14"/>
            <p:cNvSpPr>
              <a:spLocks noChangeShapeType="1"/>
            </p:cNvSpPr>
            <p:nvPr/>
          </p:nvSpPr>
          <p:spPr bwMode="auto">
            <a:xfrm flipV="1">
              <a:off x="6324600" y="2819400"/>
              <a:ext cx="228600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3" name="Line 17"/>
            <p:cNvSpPr>
              <a:spLocks noChangeShapeType="1"/>
            </p:cNvSpPr>
            <p:nvPr/>
          </p:nvSpPr>
          <p:spPr bwMode="auto">
            <a:xfrm>
              <a:off x="7162800" y="1295400"/>
              <a:ext cx="1447800" cy="1524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4" name="Line 18"/>
            <p:cNvSpPr>
              <a:spLocks noChangeShapeType="1"/>
            </p:cNvSpPr>
            <p:nvPr/>
          </p:nvSpPr>
          <p:spPr bwMode="auto">
            <a:xfrm>
              <a:off x="4495800" y="2819400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5" name="Line 19"/>
            <p:cNvSpPr>
              <a:spLocks noChangeShapeType="1"/>
            </p:cNvSpPr>
            <p:nvPr/>
          </p:nvSpPr>
          <p:spPr bwMode="auto">
            <a:xfrm flipH="1">
              <a:off x="6172200" y="1295400"/>
              <a:ext cx="990600" cy="2514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7" name="Line 21"/>
            <p:cNvSpPr>
              <a:spLocks noChangeShapeType="1"/>
            </p:cNvSpPr>
            <p:nvPr/>
          </p:nvSpPr>
          <p:spPr bwMode="auto">
            <a:xfrm>
              <a:off x="6796088" y="2209800"/>
              <a:ext cx="1828800" cy="609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39" name="AutoShape 23"/>
            <p:cNvSpPr>
              <a:spLocks noChangeAspect="1" noChangeArrowheads="1"/>
            </p:cNvSpPr>
            <p:nvPr/>
          </p:nvSpPr>
          <p:spPr bwMode="auto">
            <a:xfrm rot="1204541">
              <a:off x="6192838" y="3227388"/>
              <a:ext cx="169862" cy="169862"/>
            </a:xfrm>
            <a:prstGeom prst="flowChartProcess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40" name="Text Box 24"/>
            <p:cNvSpPr txBox="1">
              <a:spLocks noChangeArrowheads="1"/>
            </p:cNvSpPr>
            <p:nvPr/>
          </p:nvSpPr>
          <p:spPr bwMode="auto">
            <a:xfrm>
              <a:off x="6961188" y="949325"/>
              <a:ext cx="5334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6041" name="Text Box 25"/>
            <p:cNvSpPr txBox="1">
              <a:spLocks noChangeArrowheads="1"/>
            </p:cNvSpPr>
            <p:nvPr/>
          </p:nvSpPr>
          <p:spPr bwMode="auto">
            <a:xfrm>
              <a:off x="8480425" y="2776538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86042" name="Text Box 26"/>
            <p:cNvSpPr txBox="1">
              <a:spLocks noChangeArrowheads="1"/>
            </p:cNvSpPr>
            <p:nvPr/>
          </p:nvSpPr>
          <p:spPr bwMode="auto">
            <a:xfrm>
              <a:off x="6296025" y="3352800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86043" name="Text Box 27"/>
            <p:cNvSpPr txBox="1">
              <a:spLocks noChangeArrowheads="1"/>
            </p:cNvSpPr>
            <p:nvPr/>
          </p:nvSpPr>
          <p:spPr bwMode="auto">
            <a:xfrm>
              <a:off x="4114800" y="25908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6045" name="Text Box 29"/>
            <p:cNvSpPr txBox="1">
              <a:spLocks noChangeArrowheads="1"/>
            </p:cNvSpPr>
            <p:nvPr/>
          </p:nvSpPr>
          <p:spPr bwMode="auto">
            <a:xfrm>
              <a:off x="6526213" y="2757488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86047" name="Line 31"/>
            <p:cNvSpPr>
              <a:spLocks noChangeShapeType="1"/>
            </p:cNvSpPr>
            <p:nvPr/>
          </p:nvSpPr>
          <p:spPr bwMode="auto">
            <a:xfrm flipH="1">
              <a:off x="5791200" y="2743200"/>
              <a:ext cx="152400" cy="152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048" name="Line 32"/>
            <p:cNvSpPr>
              <a:spLocks noChangeShapeType="1"/>
            </p:cNvSpPr>
            <p:nvPr/>
          </p:nvSpPr>
          <p:spPr bwMode="auto">
            <a:xfrm flipH="1">
              <a:off x="7391400" y="2743200"/>
              <a:ext cx="152400" cy="152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866" name="Text Box 42"/>
          <p:cNvSpPr txBox="1">
            <a:spLocks noChangeArrowheads="1"/>
          </p:cNvSpPr>
          <p:nvPr/>
        </p:nvSpPr>
        <p:spPr bwMode="auto">
          <a:xfrm>
            <a:off x="685800" y="3505200"/>
            <a:ext cx="1600200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BF = CE</a:t>
            </a:r>
          </a:p>
        </p:txBody>
      </p:sp>
      <p:sp>
        <p:nvSpPr>
          <p:cNvPr id="77873" name="Text Box 49"/>
          <p:cNvSpPr txBox="1">
            <a:spLocks noChangeArrowheads="1"/>
          </p:cNvSpPr>
          <p:nvPr/>
        </p:nvSpPr>
        <p:spPr bwMode="auto">
          <a:xfrm>
            <a:off x="126229" y="4836467"/>
            <a:ext cx="25908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MB =MC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77874" name="Text Box 50"/>
          <p:cNvSpPr txBox="1">
            <a:spLocks noChangeArrowheads="1"/>
          </p:cNvSpPr>
          <p:nvPr/>
        </p:nvSpPr>
        <p:spPr bwMode="auto">
          <a:xfrm>
            <a:off x="3810000" y="3581400"/>
            <a:ext cx="2133600" cy="469900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Chứng minh</a:t>
            </a:r>
          </a:p>
        </p:txBody>
      </p:sp>
      <p:sp>
        <p:nvSpPr>
          <p:cNvPr id="77875" name="Text Box 51"/>
          <p:cNvSpPr txBox="1">
            <a:spLocks noChangeArrowheads="1"/>
          </p:cNvSpPr>
          <p:nvPr/>
        </p:nvSpPr>
        <p:spPr bwMode="auto">
          <a:xfrm>
            <a:off x="6591300" y="5715000"/>
            <a:ext cx="2476500" cy="469900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(c-g-c) </a:t>
            </a:r>
          </a:p>
        </p:txBody>
      </p: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136075" y="5270500"/>
            <a:ext cx="3276600" cy="490538"/>
            <a:chOff x="2780" y="2374"/>
            <a:chExt cx="1632" cy="309"/>
          </a:xfrm>
        </p:grpSpPr>
        <p:sp>
          <p:nvSpPr>
            <p:cNvPr id="86056" name="Text Box 54"/>
            <p:cNvSpPr txBox="1">
              <a:spLocks noChangeArrowheads="1"/>
            </p:cNvSpPr>
            <p:nvPr/>
          </p:nvSpPr>
          <p:spPr bwMode="auto">
            <a:xfrm>
              <a:off x="2780" y="2387"/>
              <a:ext cx="1632" cy="296"/>
            </a:xfrm>
            <a:prstGeom prst="rect">
              <a:avLst/>
            </a:prstGeom>
            <a:solidFill>
              <a:schemeClr val="bg1"/>
            </a:solidFill>
            <a:ln w="12700" cap="rnd">
              <a:solidFill>
                <a:schemeClr val="bg1"/>
              </a:solidFill>
              <a:prstDash val="sysDot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FMB = EMC(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pSp>
          <p:nvGrpSpPr>
            <p:cNvPr id="86057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86058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059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7886" name="Text Box 62"/>
          <p:cNvSpPr txBox="1">
            <a:spLocks noChangeArrowheads="1"/>
          </p:cNvSpPr>
          <p:nvPr/>
        </p:nvSpPr>
        <p:spPr bwMode="auto">
          <a:xfrm>
            <a:off x="5943600" y="6172200"/>
            <a:ext cx="3124200" cy="469900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(hai cạnh tương ứng) </a:t>
            </a:r>
          </a:p>
        </p:txBody>
      </p:sp>
      <p:sp>
        <p:nvSpPr>
          <p:cNvPr id="3" name="Text Box 50"/>
          <p:cNvSpPr txBox="1">
            <a:spLocks noChangeArrowheads="1"/>
          </p:cNvSpPr>
          <p:nvPr/>
        </p:nvSpPr>
        <p:spPr bwMode="auto">
          <a:xfrm>
            <a:off x="504059" y="2905851"/>
            <a:ext cx="1600200" cy="461665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62" name="Text Box 46"/>
          <p:cNvSpPr txBox="1">
            <a:spLocks noChangeArrowheads="1"/>
          </p:cNvSpPr>
          <p:nvPr/>
        </p:nvSpPr>
        <p:spPr bwMode="auto">
          <a:xfrm>
            <a:off x="0" y="4191000"/>
            <a:ext cx="351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∆ MBF  = ∆ MCE</a:t>
            </a:r>
          </a:p>
        </p:txBody>
      </p:sp>
      <p:sp>
        <p:nvSpPr>
          <p:cNvPr id="86063" name="Text Box 47"/>
          <p:cNvSpPr txBox="1">
            <a:spLocks noChangeArrowheads="1"/>
          </p:cNvSpPr>
          <p:nvPr/>
        </p:nvSpPr>
        <p:spPr bwMode="auto">
          <a:xfrm>
            <a:off x="3962400" y="41148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 MBF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∆ MCE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4639311" y="4483100"/>
            <a:ext cx="2743200" cy="469900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BM =CM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86065" name="Text Box 49"/>
          <p:cNvSpPr txBox="1">
            <a:spLocks noChangeArrowheads="1"/>
          </p:cNvSpPr>
          <p:nvPr/>
        </p:nvSpPr>
        <p:spPr bwMode="auto">
          <a:xfrm>
            <a:off x="4876800" y="5776913"/>
            <a:ext cx="29718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∆ MBF  = ∆ MCE</a:t>
            </a:r>
          </a:p>
        </p:txBody>
      </p:sp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4648200" y="6178550"/>
            <a:ext cx="1371600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BF = CE</a:t>
            </a:r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648200" y="4953000"/>
            <a:ext cx="3657600" cy="490538"/>
            <a:chOff x="2780" y="2374"/>
            <a:chExt cx="1632" cy="309"/>
          </a:xfrm>
        </p:grpSpPr>
        <p:sp>
          <p:nvSpPr>
            <p:cNvPr id="86068" name="Text Box 54"/>
            <p:cNvSpPr txBox="1">
              <a:spLocks noChangeArrowheads="1"/>
            </p:cNvSpPr>
            <p:nvPr/>
          </p:nvSpPr>
          <p:spPr bwMode="auto">
            <a:xfrm>
              <a:off x="2780" y="2387"/>
              <a:ext cx="1632" cy="296"/>
            </a:xfrm>
            <a:prstGeom prst="rect">
              <a:avLst/>
            </a:prstGeom>
            <a:solidFill>
              <a:schemeClr val="bg1"/>
            </a:solidFill>
            <a:ln w="12700" cap="rnd">
              <a:solidFill>
                <a:schemeClr val="bg1"/>
              </a:solidFill>
              <a:prstDash val="sysDot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FMB = EMC  (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pSp>
          <p:nvGrpSpPr>
            <p:cNvPr id="86069" name="Group 55"/>
            <p:cNvGrpSpPr>
              <a:grpSpLocks/>
            </p:cNvGrpSpPr>
            <p:nvPr/>
          </p:nvGrpSpPr>
          <p:grpSpPr bwMode="auto">
            <a:xfrm>
              <a:off x="2828" y="2374"/>
              <a:ext cx="777" cy="80"/>
              <a:chOff x="2828" y="2335"/>
              <a:chExt cx="777" cy="80"/>
            </a:xfrm>
          </p:grpSpPr>
          <p:sp>
            <p:nvSpPr>
              <p:cNvPr id="86070" name="Freeform 56"/>
              <p:cNvSpPr>
                <a:spLocks/>
              </p:cNvSpPr>
              <p:nvPr/>
            </p:nvSpPr>
            <p:spPr bwMode="auto">
              <a:xfrm>
                <a:off x="2828" y="2343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071" name="Freeform 57"/>
              <p:cNvSpPr>
                <a:spLocks/>
              </p:cNvSpPr>
              <p:nvPr/>
            </p:nvSpPr>
            <p:spPr bwMode="auto">
              <a:xfrm>
                <a:off x="3308" y="2335"/>
                <a:ext cx="297" cy="72"/>
              </a:xfrm>
              <a:custGeom>
                <a:avLst/>
                <a:gdLst>
                  <a:gd name="T0" fmla="*/ 0 w 384"/>
                  <a:gd name="T1" fmla="*/ 4 h 96"/>
                  <a:gd name="T2" fmla="*/ 9 w 384"/>
                  <a:gd name="T3" fmla="*/ 0 h 96"/>
                  <a:gd name="T4" fmla="*/ 18 w 384"/>
                  <a:gd name="T5" fmla="*/ 4 h 96"/>
                  <a:gd name="T6" fmla="*/ 0 60000 65536"/>
                  <a:gd name="T7" fmla="*/ 0 60000 65536"/>
                  <a:gd name="T8" fmla="*/ 0 60000 65536"/>
                  <a:gd name="T9" fmla="*/ 0 w 384"/>
                  <a:gd name="T10" fmla="*/ 0 h 96"/>
                  <a:gd name="T11" fmla="*/ 384 w 384"/>
                  <a:gd name="T12" fmla="*/ 96 h 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4" h="96">
                    <a:moveTo>
                      <a:pt x="0" y="96"/>
                    </a:moveTo>
                    <a:lnTo>
                      <a:pt x="192" y="0"/>
                    </a:lnTo>
                    <a:lnTo>
                      <a:pt x="384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6072" name="Line 56"/>
          <p:cNvSpPr>
            <a:spLocks noChangeShapeType="1"/>
          </p:cNvSpPr>
          <p:nvPr/>
        </p:nvSpPr>
        <p:spPr bwMode="auto">
          <a:xfrm>
            <a:off x="4191000" y="6019800"/>
            <a:ext cx="381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73" name="Line 57"/>
          <p:cNvSpPr>
            <a:spLocks noChangeShapeType="1"/>
          </p:cNvSpPr>
          <p:nvPr/>
        </p:nvSpPr>
        <p:spPr bwMode="auto">
          <a:xfrm>
            <a:off x="4267200" y="6400800"/>
            <a:ext cx="381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74" name="Line 58"/>
          <p:cNvSpPr>
            <a:spLocks noChangeShapeType="1"/>
          </p:cNvSpPr>
          <p:nvPr/>
        </p:nvSpPr>
        <p:spPr bwMode="auto">
          <a:xfrm>
            <a:off x="1295400" y="381000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75" name="Line 59"/>
          <p:cNvSpPr>
            <a:spLocks noChangeShapeType="1"/>
          </p:cNvSpPr>
          <p:nvPr/>
        </p:nvSpPr>
        <p:spPr bwMode="auto">
          <a:xfrm>
            <a:off x="1295400" y="4572000"/>
            <a:ext cx="0" cy="381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607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290126"/>
              </p:ext>
            </p:extLst>
          </p:nvPr>
        </p:nvGraphicFramePr>
        <p:xfrm>
          <a:off x="4508500" y="33337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0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3337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77" name="Text Box 61"/>
          <p:cNvSpPr txBox="1">
            <a:spLocks noChangeArrowheads="1"/>
          </p:cNvSpPr>
          <p:nvPr/>
        </p:nvSpPr>
        <p:spPr bwMode="auto">
          <a:xfrm>
            <a:off x="73708" y="5715000"/>
            <a:ext cx="50148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MF = 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 MBE  = ∆ MCF 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86" name="Text Box 70"/>
          <p:cNvSpPr txBox="1">
            <a:spLocks noChangeArrowheads="1"/>
          </p:cNvSpPr>
          <p:nvPr/>
        </p:nvSpPr>
        <p:spPr bwMode="auto">
          <a:xfrm>
            <a:off x="4572000" y="5334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MF = 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 MBE  = ∆ MCF 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87" name="AutoShape 7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629400"/>
            <a:ext cx="381000" cy="228600"/>
          </a:xfrm>
          <a:prstGeom prst="actionButtonForwardNex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6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6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86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6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6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66" grpId="0" animBg="1"/>
      <p:bldP spid="77873" grpId="0" animBg="1"/>
      <p:bldP spid="77874" grpId="0" animBg="1"/>
      <p:bldP spid="77875" grpId="0" animBg="1"/>
      <p:bldP spid="77886" grpId="0" animBg="1"/>
      <p:bldP spid="3" grpId="0" animBg="1"/>
      <p:bldP spid="86062" grpId="0"/>
      <p:bldP spid="86063" grpId="0"/>
      <p:bldP spid="5" grpId="0" animBg="1"/>
      <p:bldP spid="86065" grpId="0" animBg="1"/>
      <p:bldP spid="6" grpId="0" animBg="1"/>
      <p:bldP spid="86072" grpId="0" animBg="1"/>
      <p:bldP spid="86073" grpId="0" animBg="1"/>
      <p:bldP spid="86074" grpId="0" animBg="1"/>
      <p:bldP spid="86075" grpId="0" animBg="1"/>
      <p:bldP spid="86077" grpId="0"/>
      <p:bldP spid="860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4851402"/>
            <a:ext cx="3048000" cy="235935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197623"/>
            <a:ext cx="3912306" cy="677527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5562600" y="2064380"/>
            <a:ext cx="3867558" cy="827233"/>
          </a:xfrm>
        </p:spPr>
        <p:txBody>
          <a:bodyPr>
            <a:normAutofit fontScale="90000"/>
          </a:bodyPr>
          <a:lstStyle/>
          <a:p>
            <a:r>
              <a:rPr lang="vi-VN" sz="2600" b="1" dirty="0">
                <a:solidFill>
                  <a:srgbClr val="FF0000"/>
                </a:solidFill>
              </a:rPr>
              <a:t>HƯỚNG DẪN </a:t>
            </a:r>
            <a:br>
              <a:rPr lang="vi-VN" sz="2600" b="1" dirty="0">
                <a:solidFill>
                  <a:srgbClr val="FF0000"/>
                </a:solidFill>
              </a:rPr>
            </a:br>
            <a:r>
              <a:rPr lang="vi-VN" sz="2600" b="1" dirty="0">
                <a:solidFill>
                  <a:srgbClr val="FF0000"/>
                </a:solidFill>
              </a:rPr>
              <a:t>VỀ  NHÀ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771" y="2209800"/>
            <a:ext cx="5562600" cy="911998"/>
          </a:xfrm>
          <a:prstGeom prst="rect">
            <a:avLst/>
          </a:prstGeom>
          <a:noFill/>
        </p:spPr>
        <p:txBody>
          <a:bodyPr wrap="square" lIns="49738" tIns="24869" rIns="49738" bIns="24869" rtlCol="0">
            <a:spAutoFit/>
          </a:bodyPr>
          <a:lstStyle/>
          <a:p>
            <a:pPr marL="248689" indent="-248689" algn="just" defTabSz="49737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vi-VN" sz="2800" b="1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Xem lại các bài đã giải</a:t>
            </a:r>
          </a:p>
          <a:p>
            <a:pPr marL="248689" indent="-248689" algn="just" defTabSz="497378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9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2606</TotalTime>
  <Words>937</Words>
  <Application>Microsoft Office PowerPoint</Application>
  <PresentationFormat>On-screen Show (4:3)</PresentationFormat>
  <Paragraphs>171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Arial</vt:lpstr>
      <vt:lpstr>Franklin Gothic Book</vt:lpstr>
      <vt:lpstr>Perpetua</vt:lpstr>
      <vt:lpstr>Wingdings 2</vt:lpstr>
      <vt:lpstr>Calibri</vt:lpstr>
      <vt:lpstr>.VnTime</vt:lpstr>
      <vt:lpstr>Tahoma</vt:lpstr>
      <vt:lpstr>Times New Roman</vt:lpstr>
      <vt:lpstr>VNI-Meli</vt:lpstr>
      <vt:lpstr>Symbol</vt:lpstr>
      <vt:lpstr>Webdings</vt:lpstr>
      <vt:lpstr>VNI-Times</vt:lpstr>
      <vt:lpstr>Equity</vt:lpstr>
      <vt:lpstr>Office Theme</vt:lpstr>
      <vt:lpstr>MathType 6.0 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 VỀ  NHÀ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PHẠM CÔNG VINH</dc:creator>
  <cp:lastModifiedBy>Windows User</cp:lastModifiedBy>
  <cp:revision>147</cp:revision>
  <dcterms:created xsi:type="dcterms:W3CDTF">2009-11-27T13:12:02Z</dcterms:created>
  <dcterms:modified xsi:type="dcterms:W3CDTF">2021-12-23T03:17:45Z</dcterms:modified>
</cp:coreProperties>
</file>