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3" r:id="rId5"/>
  </p:sldMasterIdLst>
  <p:notesMasterIdLst>
    <p:notesMasterId r:id="rId17"/>
  </p:notesMasterIdLst>
  <p:sldIdLst>
    <p:sldId id="257" r:id="rId6"/>
    <p:sldId id="270" r:id="rId7"/>
    <p:sldId id="258" r:id="rId8"/>
    <p:sldId id="279" r:id="rId9"/>
    <p:sldId id="278" r:id="rId10"/>
    <p:sldId id="281" r:id="rId11"/>
    <p:sldId id="280" r:id="rId12"/>
    <p:sldId id="272" r:id="rId13"/>
    <p:sldId id="275" r:id="rId14"/>
    <p:sldId id="282" r:id="rId15"/>
    <p:sldId id="277" r:id="rId16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100" d="100"/>
          <a:sy n="100" d="100"/>
        </p:scale>
        <p:origin x="-168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8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39.wmf"/><Relationship Id="rId5" Type="http://schemas.openxmlformats.org/officeDocument/2006/relationships/image" Target="../media/image51.wmf"/><Relationship Id="rId15" Type="http://schemas.openxmlformats.org/officeDocument/2006/relationships/image" Target="../media/image60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73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2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66.wmf"/><Relationship Id="rId10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7FB94-2FB2-412A-8940-9AD38085C8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A31D-6551-4936-9077-A66787B64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8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67" indent="0">
              <a:buNone/>
              <a:defRPr sz="900"/>
            </a:lvl2pPr>
            <a:lvl3pPr marL="685545" indent="0">
              <a:buNone/>
              <a:defRPr sz="800"/>
            </a:lvl3pPr>
            <a:lvl4pPr marL="1028318" indent="0">
              <a:buNone/>
              <a:defRPr sz="700"/>
            </a:lvl4pPr>
            <a:lvl5pPr marL="1371090" indent="0">
              <a:buNone/>
              <a:defRPr sz="700"/>
            </a:lvl5pPr>
            <a:lvl6pPr marL="1713869" indent="0">
              <a:buNone/>
              <a:defRPr sz="700"/>
            </a:lvl6pPr>
            <a:lvl7pPr marL="2056634" indent="0">
              <a:buNone/>
              <a:defRPr sz="700"/>
            </a:lvl7pPr>
            <a:lvl8pPr marL="2399400" indent="0">
              <a:buNone/>
              <a:defRPr sz="700"/>
            </a:lvl8pPr>
            <a:lvl9pPr marL="274216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67" indent="0">
              <a:buNone/>
              <a:defRPr sz="900"/>
            </a:lvl2pPr>
            <a:lvl3pPr marL="685545" indent="0">
              <a:buNone/>
              <a:defRPr sz="800"/>
            </a:lvl3pPr>
            <a:lvl4pPr marL="1028318" indent="0">
              <a:buNone/>
              <a:defRPr sz="700"/>
            </a:lvl4pPr>
            <a:lvl5pPr marL="1371090" indent="0">
              <a:buNone/>
              <a:defRPr sz="700"/>
            </a:lvl5pPr>
            <a:lvl6pPr marL="1713869" indent="0">
              <a:buNone/>
              <a:defRPr sz="700"/>
            </a:lvl6pPr>
            <a:lvl7pPr marL="2056634" indent="0">
              <a:buNone/>
              <a:defRPr sz="700"/>
            </a:lvl7pPr>
            <a:lvl8pPr marL="2399400" indent="0">
              <a:buNone/>
              <a:defRPr sz="700"/>
            </a:lvl8pPr>
            <a:lvl9pPr marL="274216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5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64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15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6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5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4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9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86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15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64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1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2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2021/11/26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0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2021/11/26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2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2021/11/26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kumimoji="1"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8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95D7-2EDC-4E49-BD77-96549EEEA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11BF-73BC-4DFF-8891-7B6B080F6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1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7D2A-53D5-4B51-A90C-DF0AE596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77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B38D-924B-40D2-AD50-699B1D923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51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5B61-23D8-43B9-A15E-EE27152EA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92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FCC6-3FF9-41D2-96D8-0EC0CB8A4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0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3154B-6CDE-48FE-878E-C94766132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5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6655-1988-450C-ABF5-FC78AEFD5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1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09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5721-A1A6-4D87-90B2-B9235EDA2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5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32BE-6A02-4B3F-9542-272FAEC49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64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D0DB-73F4-495E-8B71-EE3909AC6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9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3ADB-5FF8-4118-8DD0-D21D7879A5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5E56-EFB3-441F-8294-541C63E84C65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6C5F-FD93-47C5-A960-262B3D48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54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84" indent="-257084" algn="l" defTabSz="685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03" indent="-214238" algn="l" defTabSz="685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26/11/2021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77BB479-C6EC-48A1-B416-643388BE065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49.bin"/><Relationship Id="rId26" Type="http://schemas.openxmlformats.org/officeDocument/2006/relationships/image" Target="../media/image71.wmf"/><Relationship Id="rId3" Type="http://schemas.openxmlformats.org/officeDocument/2006/relationships/image" Target="../media/image31.png"/><Relationship Id="rId21" Type="http://schemas.openxmlformats.org/officeDocument/2006/relationships/image" Target="../media/image69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68.wmf"/><Relationship Id="rId25" Type="http://schemas.openxmlformats.org/officeDocument/2006/relationships/oleObject" Target="../embeddings/oleObject53.bin"/><Relationship Id="rId3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29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5.wmf"/><Relationship Id="rId24" Type="http://schemas.openxmlformats.org/officeDocument/2006/relationships/image" Target="../media/image70.wmf"/><Relationship Id="rId32" Type="http://schemas.openxmlformats.org/officeDocument/2006/relationships/image" Target="../media/image74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39.wmf"/><Relationship Id="rId31" Type="http://schemas.openxmlformats.org/officeDocument/2006/relationships/oleObject" Target="../embeddings/oleObject56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Relationship Id="rId27" Type="http://schemas.openxmlformats.org/officeDocument/2006/relationships/oleObject" Target="../embeddings/oleObject54.bin"/><Relationship Id="rId30" Type="http://schemas.openxmlformats.org/officeDocument/2006/relationships/image" Target="../media/image7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0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5.wmf"/><Relationship Id="rId3" Type="http://schemas.openxmlformats.org/officeDocument/2006/relationships/image" Target="../media/image31.png"/><Relationship Id="rId7" Type="http://schemas.openxmlformats.org/officeDocument/2006/relationships/image" Target="../media/image40.wmf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1.wmf"/><Relationship Id="rId18" Type="http://schemas.openxmlformats.org/officeDocument/2006/relationships/image" Target="../media/image53.wmf"/><Relationship Id="rId26" Type="http://schemas.openxmlformats.org/officeDocument/2006/relationships/image" Target="../media/image39.wmf"/><Relationship Id="rId3" Type="http://schemas.openxmlformats.org/officeDocument/2006/relationships/image" Target="../media/image31.png"/><Relationship Id="rId21" Type="http://schemas.openxmlformats.org/officeDocument/2006/relationships/oleObject" Target="../embeddings/oleObject34.bin"/><Relationship Id="rId34" Type="http://schemas.openxmlformats.org/officeDocument/2006/relationships/oleObject" Target="../embeddings/oleObject41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0.wmf"/><Relationship Id="rId24" Type="http://schemas.openxmlformats.org/officeDocument/2006/relationships/image" Target="../media/image56.wmf"/><Relationship Id="rId32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57.wmf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3.bin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1.bin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37.bin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6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6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=""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62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1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71450"/>
            <a:ext cx="9372600" cy="54102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505450" y="2424701"/>
            <a:ext cx="0" cy="2606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56647"/>
              </p:ext>
            </p:extLst>
          </p:nvPr>
        </p:nvGraphicFramePr>
        <p:xfrm>
          <a:off x="6118225" y="2266950"/>
          <a:ext cx="1784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Equation" r:id="rId4" imgW="1002960" imgH="177480" progId="Equation.DSMT4">
                  <p:embed/>
                </p:oleObj>
              </mc:Choice>
              <mc:Fallback>
                <p:oleObj name="Equation" r:id="rId4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266950"/>
                        <a:ext cx="1784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V="1">
            <a:off x="6270626" y="2544762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86603" y="2540000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086594" y="2573337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410200" y="2916237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AB=AD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72238" y="2916237"/>
            <a:ext cx="1230318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AE=AC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381429"/>
              </p:ext>
            </p:extLst>
          </p:nvPr>
        </p:nvGraphicFramePr>
        <p:xfrm>
          <a:off x="500063" y="1428750"/>
          <a:ext cx="28527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Equation" r:id="rId6" imgW="1765080" imgH="203040" progId="Equation.DSMT4">
                  <p:embed/>
                </p:oleObj>
              </mc:Choice>
              <mc:Fallback>
                <p:oleObj name="Equation" r:id="rId6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428750"/>
                        <a:ext cx="285273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349337" y="1085872"/>
            <a:ext cx="9144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6448" y="1670844"/>
            <a:ext cx="2142955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AD (GT)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6920" y="1949218"/>
            <a:ext cx="1866730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AE = AC (GT)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ight Brace 75"/>
          <p:cNvSpPr/>
          <p:nvPr/>
        </p:nvSpPr>
        <p:spPr>
          <a:xfrm>
            <a:off x="3124200" y="1783542"/>
            <a:ext cx="228600" cy="72996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54079"/>
              </p:ext>
            </p:extLst>
          </p:nvPr>
        </p:nvGraphicFramePr>
        <p:xfrm>
          <a:off x="477838" y="2586038"/>
          <a:ext cx="23320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Equation" r:id="rId8" imgW="1587240" imgH="203040" progId="Equation.DSMT4">
                  <p:embed/>
                </p:oleObj>
              </mc:Choice>
              <mc:Fallback>
                <p:oleObj name="Equation" r:id="rId8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586038"/>
                        <a:ext cx="23320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444680"/>
              </p:ext>
            </p:extLst>
          </p:nvPr>
        </p:nvGraphicFramePr>
        <p:xfrm>
          <a:off x="7645400" y="2906713"/>
          <a:ext cx="8080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Equation" r:id="rId10" imgW="558720" imgH="279360" progId="Equation.DSMT4">
                  <p:embed/>
                </p:oleObj>
              </mc:Choice>
              <mc:Fallback>
                <p:oleObj name="Equation" r:id="rId10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2906713"/>
                        <a:ext cx="8080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77816"/>
              </p:ext>
            </p:extLst>
          </p:nvPr>
        </p:nvGraphicFramePr>
        <p:xfrm>
          <a:off x="735013" y="2224088"/>
          <a:ext cx="25130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0" name="Equation" r:id="rId12" imgW="1739880" imgH="279360" progId="Equation.DSMT4">
                  <p:embed/>
                </p:oleObj>
              </mc:Choice>
              <mc:Fallback>
                <p:oleObj name="Equation" r:id="rId12" imgW="1739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24088"/>
                        <a:ext cx="25130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299876" y="410111"/>
            <a:ext cx="6440646" cy="707886"/>
            <a:chOff x="299876" y="308132"/>
            <a:chExt cx="6440646" cy="707886"/>
          </a:xfrm>
        </p:grpSpPr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299876" y="308132"/>
              <a:ext cx="64406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Aft>
                  <a:spcPct val="0"/>
                </a:spcAft>
              </a:pPr>
              <a:r>
                <a:rPr lang="vi-VN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Mở </a:t>
              </a:r>
              <a:r>
                <a:rPr lang="vi-VN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rộng 1: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c) Chứng minh: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                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   d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)   BE // CD</a:t>
              </a:r>
              <a:endParaRPr lang="vi-VN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8159755"/>
                </p:ext>
              </p:extLst>
            </p:nvPr>
          </p:nvGraphicFramePr>
          <p:xfrm>
            <a:off x="3257550" y="364746"/>
            <a:ext cx="1616075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91" name="Equation" r:id="rId14" imgW="1002960" imgH="177480" progId="Equation.DSMT4">
                    <p:embed/>
                  </p:oleObj>
                </mc:Choice>
                <mc:Fallback>
                  <p:oleObj name="Equation" r:id="rId14" imgW="10029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7550" y="364746"/>
                          <a:ext cx="1616075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49365"/>
              </p:ext>
            </p:extLst>
          </p:nvPr>
        </p:nvGraphicFramePr>
        <p:xfrm>
          <a:off x="6470650" y="3292475"/>
          <a:ext cx="11541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" name="Equation" r:id="rId16" imgW="787320" imgH="203040" progId="Equation.DSMT4">
                  <p:embed/>
                </p:oleObj>
              </mc:Choice>
              <mc:Fallback>
                <p:oleObj name="Equation" r:id="rId16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292475"/>
                        <a:ext cx="115411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52073"/>
              </p:ext>
            </p:extLst>
          </p:nvPr>
        </p:nvGraphicFramePr>
        <p:xfrm>
          <a:off x="6897691" y="3535924"/>
          <a:ext cx="3794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91" y="3535924"/>
                        <a:ext cx="3794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304097"/>
              </p:ext>
            </p:extLst>
          </p:nvPr>
        </p:nvGraphicFramePr>
        <p:xfrm>
          <a:off x="6500813" y="3771900"/>
          <a:ext cx="11731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Equation" r:id="rId20" imgW="799920" imgH="228600" progId="Equation.DSMT4">
                  <p:embed/>
                </p:oleObj>
              </mc:Choice>
              <mc:Fallback>
                <p:oleObj name="Equation" r:id="rId20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771900"/>
                        <a:ext cx="11731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74579"/>
              </p:ext>
            </p:extLst>
          </p:nvPr>
        </p:nvGraphicFramePr>
        <p:xfrm>
          <a:off x="6896888" y="4071636"/>
          <a:ext cx="3794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888" y="4071636"/>
                        <a:ext cx="3794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13173"/>
              </p:ext>
            </p:extLst>
          </p:nvPr>
        </p:nvGraphicFramePr>
        <p:xfrm>
          <a:off x="6275388" y="4338638"/>
          <a:ext cx="1622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6" name="Equation" r:id="rId23" imgW="1002960" imgH="177480" progId="Equation.DSMT4">
                  <p:embed/>
                </p:oleObj>
              </mc:Choice>
              <mc:Fallback>
                <p:oleObj name="Equation" r:id="rId23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338638"/>
                        <a:ext cx="16224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8" name="Object 116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75001"/>
              </p:ext>
            </p:extLst>
          </p:nvPr>
        </p:nvGraphicFramePr>
        <p:xfrm>
          <a:off x="384175" y="2813844"/>
          <a:ext cx="2930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Equation" r:id="rId25" imgW="1993680" imgH="203040" progId="Equation.DSMT4">
                  <p:embed/>
                </p:oleObj>
              </mc:Choice>
              <mc:Fallback>
                <p:oleObj name="Equation" r:id="rId25" imgW="1993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813844"/>
                        <a:ext cx="2930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217840"/>
              </p:ext>
            </p:extLst>
          </p:nvPr>
        </p:nvGraphicFramePr>
        <p:xfrm>
          <a:off x="446088" y="2995613"/>
          <a:ext cx="33210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8" name="Equation" r:id="rId27" imgW="2260440" imgH="266400" progId="Equation.DSMT4">
                  <p:embed/>
                </p:oleObj>
              </mc:Choice>
              <mc:Fallback>
                <p:oleObj name="Equation" r:id="rId27" imgW="2260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995613"/>
                        <a:ext cx="33210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349337" y="3331965"/>
            <a:ext cx="4937038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vi-V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(có 2 góc so le trong bằng nhau)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967" y="3790950"/>
            <a:ext cx="6440646" cy="707886"/>
            <a:chOff x="237967" y="3790950"/>
            <a:chExt cx="6440646" cy="707886"/>
          </a:xfrm>
        </p:grpSpPr>
        <p:grpSp>
          <p:nvGrpSpPr>
            <p:cNvPr id="31" name="Group 30"/>
            <p:cNvGrpSpPr/>
            <p:nvPr/>
          </p:nvGrpSpPr>
          <p:grpSpPr>
            <a:xfrm>
              <a:off x="237967" y="3790950"/>
              <a:ext cx="6440646" cy="707886"/>
              <a:chOff x="299876" y="308132"/>
              <a:chExt cx="6440646" cy="707886"/>
            </a:xfrm>
          </p:grpSpPr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299876" y="308132"/>
                <a:ext cx="644064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</a:pPr>
                <a:r>
                  <a:rPr lang="vi-VN" sz="20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Mở </a:t>
                </a:r>
                <a:r>
                  <a:rPr lang="vi-VN" sz="20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rộng 2: 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vi-VN" sz="2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 </a:t>
                </a:r>
                <a:r>
                  <a:rPr lang="vi-VN" sz="2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Chứng minh:</a:t>
                </a:r>
              </a:p>
              <a:p>
                <a:pPr eaLnBrk="1" fontAlgn="base" hangingPunct="1">
                  <a:spcAft>
                    <a:spcPct val="0"/>
                  </a:spcAft>
                </a:pPr>
                <a:r>
                  <a:rPr lang="vi-VN" sz="2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                </a:t>
                </a:r>
                <a:r>
                  <a:rPr lang="vi-VN" sz="2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  f) </a:t>
                </a:r>
                <a:r>
                  <a:rPr lang="vi-VN" sz="2000" dirty="0">
                    <a:solidFill>
                      <a:srgbClr val="000000"/>
                    </a:solidFill>
                    <a:latin typeface="Times New Roman" pitchFamily="18" charset="0"/>
                  </a:rPr>
                  <a:t>Chứng minh</a:t>
                </a:r>
                <a:r>
                  <a:rPr lang="vi-VN" sz="2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: </a:t>
                </a:r>
                <a:endParaRPr lang="vi-VN" sz="2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2558169"/>
                  </p:ext>
                </p:extLst>
              </p:nvPr>
            </p:nvGraphicFramePr>
            <p:xfrm>
              <a:off x="3257550" y="364746"/>
              <a:ext cx="1616075" cy="287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99" name="Equation" r:id="rId29" imgW="1002960" imgH="177480" progId="Equation.DSMT4">
                      <p:embed/>
                    </p:oleObj>
                  </mc:Choice>
                  <mc:Fallback>
                    <p:oleObj name="Equation" r:id="rId29" imgW="10029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7550" y="364746"/>
                            <a:ext cx="1616075" cy="287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9870209"/>
                </p:ext>
              </p:extLst>
            </p:nvPr>
          </p:nvGraphicFramePr>
          <p:xfrm>
            <a:off x="3248025" y="4175125"/>
            <a:ext cx="1595438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00" name="Equation" r:id="rId31" imgW="990360" imgH="177480" progId="Equation.DSMT4">
                    <p:embed/>
                  </p:oleObj>
                </mc:Choice>
                <mc:Fallback>
                  <p:oleObj name="Equation" r:id="rId31" imgW="9903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025" y="4175125"/>
                          <a:ext cx="1595438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670" name="Picture 21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7492"/>
            <a:ext cx="3619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3" grpId="0"/>
      <p:bldP spid="74" grpId="0"/>
      <p:bldP spid="75" grpId="0"/>
      <p:bldP spid="76" grpId="0" animBg="1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4810" y="-317312"/>
            <a:ext cx="10897839" cy="5568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4810" y="3158140"/>
            <a:ext cx="3710721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48217"/>
            <a:ext cx="3912306" cy="50814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474327" y="1536743"/>
            <a:ext cx="5696358" cy="620425"/>
          </a:xfrm>
        </p:spPr>
        <p:txBody>
          <a:bodyPr>
            <a:normAutofit fontScale="90000"/>
          </a:bodyPr>
          <a:lstStyle/>
          <a:p>
            <a:r>
              <a:rPr lang="vi-VN" sz="2600" dirty="0">
                <a:solidFill>
                  <a:srgbClr val="FF0000"/>
                </a:solidFill>
              </a:rPr>
              <a:t>HƯỚNG DẪN </a:t>
            </a:r>
            <a:br>
              <a:rPr lang="vi-VN" sz="2600" dirty="0">
                <a:solidFill>
                  <a:srgbClr val="FF0000"/>
                </a:solidFill>
              </a:rPr>
            </a:br>
            <a:r>
              <a:rPr lang="vi-VN" sz="2600" dirty="0">
                <a:solidFill>
                  <a:srgbClr val="FF0000"/>
                </a:solidFill>
              </a:rPr>
              <a:t>VỀ  NHÀ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63970"/>
            <a:ext cx="6141022" cy="1389052"/>
          </a:xfrm>
          <a:prstGeom prst="rect">
            <a:avLst/>
          </a:prstGeom>
          <a:noFill/>
        </p:spPr>
        <p:txBody>
          <a:bodyPr wrap="square" lIns="49738" tIns="24869" rIns="49738" bIns="24869" rtlCol="0">
            <a:spAutoFit/>
          </a:bodyPr>
          <a:lstStyle/>
          <a:p>
            <a:pPr marL="248689" indent="-248689" defTabSz="497378">
              <a:buFontTx/>
              <a:buChar char="-"/>
            </a:pP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 lại các bài đã giải</a:t>
            </a:r>
            <a:endParaRPr lang="vi-VN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8689" indent="-248689" defTabSz="497378">
              <a:buFontTx/>
              <a:buChar char="-"/>
            </a:pPr>
            <a:r>
              <a:rPr lang="vi-VN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 bài </a:t>
            </a: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 đến 29 </a:t>
            </a:r>
            <a:r>
              <a:rPr lang="vi-VN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SGK/119, 120)</a:t>
            </a:r>
            <a:endParaRPr lang="vi-VN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8689" indent="-248689" defTabSz="497378">
              <a:buFontTx/>
              <a:buChar char="-"/>
            </a:pPr>
            <a:r>
              <a:rPr lang="vi-VN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 bị bài sau: </a:t>
            </a:r>
            <a:r>
              <a:rPr lang="vi-V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TẬP 2</a:t>
            </a:r>
            <a:endParaRPr lang="en-US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7"/>
          <p:cNvSpPr>
            <a:spLocks noChangeShapeType="1"/>
          </p:cNvSpPr>
          <p:nvPr/>
        </p:nvSpPr>
        <p:spPr bwMode="auto">
          <a:xfrm rot="1043579" flipH="1" flipV="1">
            <a:off x="1717212" y="3162633"/>
            <a:ext cx="2453323" cy="192218"/>
          </a:xfrm>
          <a:prstGeom prst="line">
            <a:avLst/>
          </a:prstGeom>
          <a:noFill/>
          <a:ln w="46038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Line 8"/>
          <p:cNvSpPr>
            <a:spLocks noChangeShapeType="1"/>
          </p:cNvSpPr>
          <p:nvPr/>
        </p:nvSpPr>
        <p:spPr bwMode="auto">
          <a:xfrm rot="1043579" flipV="1">
            <a:off x="1672292" y="3347980"/>
            <a:ext cx="2314566" cy="1015493"/>
          </a:xfrm>
          <a:prstGeom prst="line">
            <a:avLst/>
          </a:prstGeom>
          <a:noFill/>
          <a:ln w="46038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 rot="1043579" flipH="1" flipV="1">
            <a:off x="1619028" y="2793375"/>
            <a:ext cx="137403" cy="1203384"/>
          </a:xfrm>
          <a:prstGeom prst="line">
            <a:avLst/>
          </a:prstGeom>
          <a:noFill/>
          <a:ln w="46038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7" rIns="91434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 rot="10800000" flipH="1" flipV="1">
            <a:off x="1285450" y="2640318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 rot="-10546816" flipH="1" flipV="1">
            <a:off x="1084263" y="406256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810008" y="360045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21512" name="Group 15"/>
          <p:cNvGrpSpPr>
            <a:grpSpLocks/>
          </p:cNvGrpSpPr>
          <p:nvPr/>
        </p:nvGrpSpPr>
        <p:grpSpPr bwMode="auto">
          <a:xfrm rot="-9933438">
            <a:off x="5114242" y="2949936"/>
            <a:ext cx="2368632" cy="1142273"/>
            <a:chOff x="3618" y="1537"/>
            <a:chExt cx="1518" cy="788"/>
          </a:xfrm>
        </p:grpSpPr>
        <p:sp>
          <p:nvSpPr>
            <p:cNvPr id="21535" name="Line 16"/>
            <p:cNvSpPr>
              <a:spLocks noChangeShapeType="1"/>
            </p:cNvSpPr>
            <p:nvPr/>
          </p:nvSpPr>
          <p:spPr bwMode="auto">
            <a:xfrm flipH="1">
              <a:off x="3618" y="1537"/>
              <a:ext cx="1518" cy="394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36" name="Line 17"/>
            <p:cNvSpPr>
              <a:spLocks noChangeShapeType="1"/>
            </p:cNvSpPr>
            <p:nvPr/>
          </p:nvSpPr>
          <p:spPr bwMode="auto">
            <a:xfrm>
              <a:off x="3618" y="1931"/>
              <a:ext cx="1441" cy="394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37" name="Line 18"/>
            <p:cNvSpPr>
              <a:spLocks noChangeShapeType="1"/>
            </p:cNvSpPr>
            <p:nvPr/>
          </p:nvSpPr>
          <p:spPr bwMode="auto">
            <a:xfrm flipH="1">
              <a:off x="5059" y="1537"/>
              <a:ext cx="77" cy="788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4774055" y="2502956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321558" y="369808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631311" y="3750035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612784" y="2138516"/>
            <a:ext cx="7589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ABC =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DEF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c.c.c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)?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34060" y="4369544"/>
            <a:ext cx="282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 = </a:t>
            </a: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21" name="Group 9"/>
          <p:cNvGrpSpPr>
            <a:grpSpLocks/>
          </p:cNvGrpSpPr>
          <p:nvPr/>
        </p:nvGrpSpPr>
        <p:grpSpPr bwMode="auto">
          <a:xfrm>
            <a:off x="2438400" y="3790950"/>
            <a:ext cx="152400" cy="166688"/>
            <a:chOff x="2411104" y="3606800"/>
            <a:chExt cx="152400" cy="221956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438091" y="3606800"/>
              <a:ext cx="76200" cy="22195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11104" y="3635337"/>
              <a:ext cx="152400" cy="17439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522" name="Group 37"/>
          <p:cNvGrpSpPr>
            <a:grpSpLocks/>
          </p:cNvGrpSpPr>
          <p:nvPr/>
        </p:nvGrpSpPr>
        <p:grpSpPr bwMode="auto">
          <a:xfrm>
            <a:off x="5943600" y="3714750"/>
            <a:ext cx="152400" cy="166688"/>
            <a:chOff x="2411104" y="3606800"/>
            <a:chExt cx="152400" cy="221956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438092" y="3606800"/>
              <a:ext cx="76200" cy="22195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11104" y="3635337"/>
              <a:ext cx="152400" cy="17439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19454" y="3409950"/>
            <a:ext cx="336550" cy="63104"/>
            <a:chOff x="1339210" y="3215562"/>
            <a:chExt cx="337190" cy="84160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1339210" y="3215562"/>
              <a:ext cx="319695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356706" y="3299722"/>
              <a:ext cx="319694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 rot="1625558">
            <a:off x="5076244" y="3178687"/>
            <a:ext cx="338137" cy="63104"/>
            <a:chOff x="1339210" y="3215562"/>
            <a:chExt cx="337190" cy="8416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1336530" y="3212651"/>
              <a:ext cx="319777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352880" y="3297010"/>
              <a:ext cx="319777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1525" name="Picture 49" descr="h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15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AutoShape 3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31196" y="28575"/>
            <a:ext cx="898525" cy="567929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2607556" y="209550"/>
            <a:ext cx="3488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669934" y="514350"/>
            <a:ext cx="7589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Nêu trường hợp bằng nhau thứ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 tam giác?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1292234" y="971550"/>
            <a:ext cx="6910387" cy="1200323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 hai cạnh và góc xen giữa của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tam giác này bằng hai cạnh và góc xen giữa của tam giác kia thì hai tam giác đó bằng nhau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c 1"/>
          <p:cNvSpPr/>
          <p:nvPr/>
        </p:nvSpPr>
        <p:spPr>
          <a:xfrm>
            <a:off x="1344829" y="3717136"/>
            <a:ext cx="457200" cy="465909"/>
          </a:xfrm>
          <a:prstGeom prst="arc">
            <a:avLst>
              <a:gd name="adj1" fmla="val 17178481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4912401" y="3562350"/>
            <a:ext cx="345399" cy="409163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12" y="-973569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205068" y="819377"/>
            <a:ext cx="6598506" cy="385403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26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4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2497747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35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13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1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6" y="3831447"/>
            <a:ext cx="2341475" cy="132906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25030" y="1853609"/>
            <a:ext cx="8839200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288" eaLnBrk="1" hangingPunct="1">
              <a:spcBef>
                <a:spcPct val="50000"/>
              </a:spcBef>
            </a:pP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 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88"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34"/>
          <p:cNvGrpSpPr>
            <a:grpSpLocks/>
          </p:cNvGrpSpPr>
          <p:nvPr/>
        </p:nvGrpSpPr>
        <p:grpSpPr bwMode="auto">
          <a:xfrm>
            <a:off x="0" y="750094"/>
            <a:ext cx="8882063" cy="3886200"/>
            <a:chOff x="87" y="954"/>
            <a:chExt cx="5595" cy="3264"/>
          </a:xfrm>
        </p:grpSpPr>
        <p:grpSp>
          <p:nvGrpSpPr>
            <p:cNvPr id="8249" name="Group 268"/>
            <p:cNvGrpSpPr>
              <a:grpSpLocks/>
            </p:cNvGrpSpPr>
            <p:nvPr/>
          </p:nvGrpSpPr>
          <p:grpSpPr bwMode="auto">
            <a:xfrm>
              <a:off x="87" y="954"/>
              <a:ext cx="5595" cy="3264"/>
              <a:chOff x="48" y="624"/>
              <a:chExt cx="5595" cy="3264"/>
            </a:xfrm>
          </p:grpSpPr>
          <p:grpSp>
            <p:nvGrpSpPr>
              <p:cNvPr id="8251" name="Group 315"/>
              <p:cNvGrpSpPr>
                <a:grpSpLocks/>
              </p:cNvGrpSpPr>
              <p:nvPr/>
            </p:nvGrpSpPr>
            <p:grpSpPr bwMode="auto">
              <a:xfrm>
                <a:off x="66" y="624"/>
                <a:ext cx="5577" cy="3264"/>
                <a:chOff x="96" y="1008"/>
                <a:chExt cx="5577" cy="3264"/>
              </a:xfrm>
            </p:grpSpPr>
            <p:sp>
              <p:nvSpPr>
                <p:cNvPr id="8254" name="Line 316"/>
                <p:cNvSpPr>
                  <a:spLocks noChangeShapeType="1"/>
                </p:cNvSpPr>
                <p:nvPr/>
              </p:nvSpPr>
              <p:spPr bwMode="auto">
                <a:xfrm>
                  <a:off x="96" y="2214"/>
                  <a:ext cx="556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5" name="Line 317"/>
                <p:cNvSpPr>
                  <a:spLocks noChangeShapeType="1"/>
                </p:cNvSpPr>
                <p:nvPr/>
              </p:nvSpPr>
              <p:spPr bwMode="auto">
                <a:xfrm>
                  <a:off x="96" y="3225"/>
                  <a:ext cx="556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6" name="Line 318"/>
                <p:cNvSpPr>
                  <a:spLocks noChangeShapeType="1"/>
                </p:cNvSpPr>
                <p:nvPr/>
              </p:nvSpPr>
              <p:spPr bwMode="auto">
                <a:xfrm>
                  <a:off x="96" y="1008"/>
                  <a:ext cx="556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7" name="Line 319"/>
                <p:cNvSpPr>
                  <a:spLocks noChangeShapeType="1"/>
                </p:cNvSpPr>
                <p:nvPr/>
              </p:nvSpPr>
              <p:spPr bwMode="auto">
                <a:xfrm>
                  <a:off x="105" y="4260"/>
                  <a:ext cx="556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8" name="Line 320"/>
                <p:cNvSpPr>
                  <a:spLocks noChangeShapeType="1"/>
                </p:cNvSpPr>
                <p:nvPr/>
              </p:nvSpPr>
              <p:spPr bwMode="auto">
                <a:xfrm>
                  <a:off x="96" y="1008"/>
                  <a:ext cx="18" cy="325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9" name="Line 321"/>
                <p:cNvSpPr>
                  <a:spLocks noChangeShapeType="1"/>
                </p:cNvSpPr>
                <p:nvPr/>
              </p:nvSpPr>
              <p:spPr bwMode="auto">
                <a:xfrm>
                  <a:off x="441" y="1008"/>
                  <a:ext cx="18" cy="325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0" name="Line 322"/>
                <p:cNvSpPr>
                  <a:spLocks noChangeShapeType="1"/>
                </p:cNvSpPr>
                <p:nvPr/>
              </p:nvSpPr>
              <p:spPr bwMode="auto">
                <a:xfrm>
                  <a:off x="3300" y="1020"/>
                  <a:ext cx="18" cy="325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1" name="Line 323"/>
                <p:cNvSpPr>
                  <a:spLocks noChangeShapeType="1"/>
                </p:cNvSpPr>
                <p:nvPr/>
              </p:nvSpPr>
              <p:spPr bwMode="auto">
                <a:xfrm>
                  <a:off x="5643" y="1008"/>
                  <a:ext cx="18" cy="325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52" name="Text Box 330"/>
              <p:cNvSpPr txBox="1">
                <a:spLocks noChangeArrowheads="1"/>
              </p:cNvSpPr>
              <p:nvPr/>
            </p:nvSpPr>
            <p:spPr bwMode="auto">
              <a:xfrm>
                <a:off x="48" y="1152"/>
                <a:ext cx="43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smtClean="0">
                    <a:solidFill>
                      <a:srgbClr val="FF6600"/>
                    </a:solidFill>
                  </a:rPr>
                  <a:t>PP1</a:t>
                </a:r>
              </a:p>
            </p:txBody>
          </p:sp>
          <p:sp>
            <p:nvSpPr>
              <p:cNvPr id="8253" name="Text Box 331"/>
              <p:cNvSpPr txBox="1">
                <a:spLocks noChangeArrowheads="1"/>
              </p:cNvSpPr>
              <p:nvPr/>
            </p:nvSpPr>
            <p:spPr bwMode="auto">
              <a:xfrm>
                <a:off x="48" y="2256"/>
                <a:ext cx="43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smtClean="0">
                    <a:solidFill>
                      <a:srgbClr val="FF6600"/>
                    </a:solidFill>
                  </a:rPr>
                  <a:t>PP2</a:t>
                </a:r>
              </a:p>
            </p:txBody>
          </p:sp>
        </p:grpSp>
        <p:sp>
          <p:nvSpPr>
            <p:cNvPr id="8250" name="Rectangle 333"/>
            <p:cNvSpPr>
              <a:spLocks noChangeArrowheads="1"/>
            </p:cNvSpPr>
            <p:nvPr/>
          </p:nvSpPr>
          <p:spPr bwMode="auto">
            <a:xfrm>
              <a:off x="96" y="3600"/>
              <a:ext cx="33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6600"/>
                  </a:solidFill>
                </a:rPr>
                <a:t>PP3</a:t>
              </a:r>
            </a:p>
          </p:txBody>
        </p:sp>
      </p:grp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990600" y="171451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CC"/>
                </a:solidFill>
              </a:rPr>
              <a:t>Các phương pháp chứng minh hai tam giác bằng nhau</a:t>
            </a:r>
          </a:p>
        </p:txBody>
      </p:sp>
      <p:grpSp>
        <p:nvGrpSpPr>
          <p:cNvPr id="5" name="Group 237"/>
          <p:cNvGrpSpPr>
            <a:grpSpLocks/>
          </p:cNvGrpSpPr>
          <p:nvPr/>
        </p:nvGrpSpPr>
        <p:grpSpPr bwMode="auto">
          <a:xfrm>
            <a:off x="5832475" y="2228850"/>
            <a:ext cx="2598738" cy="894160"/>
            <a:chOff x="3635" y="666"/>
            <a:chExt cx="1637" cy="751"/>
          </a:xfrm>
        </p:grpSpPr>
        <p:graphicFrame>
          <p:nvGraphicFramePr>
            <p:cNvPr id="8245" name="Object 10"/>
            <p:cNvGraphicFramePr>
              <a:graphicFrameLocks noChangeAspect="1"/>
            </p:cNvGraphicFramePr>
            <p:nvPr/>
          </p:nvGraphicFramePr>
          <p:xfrm>
            <a:off x="3635" y="666"/>
            <a:ext cx="163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6" name="Equation" r:id="rId3" imgW="1472561" imgH="177723" progId="Equation.DSMT4">
                    <p:embed/>
                  </p:oleObj>
                </mc:Choice>
                <mc:Fallback>
                  <p:oleObj name="Equation" r:id="rId3" imgW="1472561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" y="666"/>
                          <a:ext cx="163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6" name="Object 11"/>
            <p:cNvGraphicFramePr>
              <a:graphicFrameLocks noChangeAspect="1"/>
            </p:cNvGraphicFramePr>
            <p:nvPr/>
          </p:nvGraphicFramePr>
          <p:xfrm>
            <a:off x="3933" y="1050"/>
            <a:ext cx="86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7" name="Equation" r:id="rId5" imgW="723272" imgH="177646" progId="Equation.DSMT4">
                    <p:embed/>
                  </p:oleObj>
                </mc:Choice>
                <mc:Fallback>
                  <p:oleObj name="Equation" r:id="rId5" imgW="72327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1050"/>
                          <a:ext cx="86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7" name="Object 16"/>
            <p:cNvGraphicFramePr>
              <a:graphicFrameLocks noChangeAspect="1"/>
            </p:cNvGraphicFramePr>
            <p:nvPr/>
          </p:nvGraphicFramePr>
          <p:xfrm>
            <a:off x="3933" y="1242"/>
            <a:ext cx="91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8" name="Equation" r:id="rId7" imgW="723272" imgH="177646" progId="Equation.DSMT4">
                    <p:embed/>
                  </p:oleObj>
                </mc:Choice>
                <mc:Fallback>
                  <p:oleObj name="Equation" r:id="rId7" imgW="72327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1242"/>
                          <a:ext cx="912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8" name="Object 5"/>
            <p:cNvGraphicFramePr>
              <a:graphicFrameLocks noChangeAspect="1"/>
            </p:cNvGraphicFramePr>
            <p:nvPr/>
          </p:nvGraphicFramePr>
          <p:xfrm>
            <a:off x="3933" y="886"/>
            <a:ext cx="912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9" name="Equation" r:id="rId9" imgW="710891" imgH="165028" progId="Equation.DSMT4">
                    <p:embed/>
                  </p:oleObj>
                </mc:Choice>
                <mc:Fallback>
                  <p:oleObj name="Equation" r:id="rId9" imgW="710891" imgH="16502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886"/>
                          <a:ext cx="912" cy="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86"/>
          <p:cNvGrpSpPr>
            <a:grpSpLocks/>
          </p:cNvGrpSpPr>
          <p:nvPr/>
        </p:nvGrpSpPr>
        <p:grpSpPr bwMode="auto">
          <a:xfrm>
            <a:off x="819150" y="2114551"/>
            <a:ext cx="2133600" cy="1302543"/>
            <a:chOff x="816" y="-48"/>
            <a:chExt cx="1344" cy="1094"/>
          </a:xfrm>
          <a:noFill/>
        </p:grpSpPr>
        <p:sp>
          <p:nvSpPr>
            <p:cNvPr id="84" name="Text Box 287"/>
            <p:cNvSpPr txBox="1">
              <a:spLocks noChangeArrowheads="1"/>
            </p:cNvSpPr>
            <p:nvPr/>
          </p:nvSpPr>
          <p:spPr bwMode="auto">
            <a:xfrm>
              <a:off x="1109" y="-48"/>
              <a:ext cx="331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5" name="AutoShape 288"/>
            <p:cNvSpPr>
              <a:spLocks noChangeArrowheads="1"/>
            </p:cNvSpPr>
            <p:nvPr/>
          </p:nvSpPr>
          <p:spPr bwMode="auto"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6" name="Line 289"/>
            <p:cNvSpPr>
              <a:spLocks noChangeShapeType="1"/>
            </p:cNvSpPr>
            <p:nvPr/>
          </p:nvSpPr>
          <p:spPr bwMode="auto">
            <a:xfrm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7" name="Line 290"/>
            <p:cNvSpPr>
              <a:spLocks noChangeShapeType="1"/>
            </p:cNvSpPr>
            <p:nvPr/>
          </p:nvSpPr>
          <p:spPr bwMode="auto">
            <a:xfrm flipH="1"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8" name="Line 29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9" name="Line 29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0" name="Line 29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1" name="Text Box 294"/>
            <p:cNvSpPr txBox="1">
              <a:spLocks noChangeArrowheads="1"/>
            </p:cNvSpPr>
            <p:nvPr/>
          </p:nvSpPr>
          <p:spPr bwMode="auto">
            <a:xfrm>
              <a:off x="816" y="676"/>
              <a:ext cx="28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2" name="Text Box 295"/>
            <p:cNvSpPr txBox="1">
              <a:spLocks noChangeArrowheads="1"/>
            </p:cNvSpPr>
            <p:nvPr/>
          </p:nvSpPr>
          <p:spPr bwMode="auto">
            <a:xfrm>
              <a:off x="1780" y="710"/>
              <a:ext cx="380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96"/>
          <p:cNvGrpSpPr>
            <a:grpSpLocks/>
          </p:cNvGrpSpPr>
          <p:nvPr/>
        </p:nvGrpSpPr>
        <p:grpSpPr bwMode="auto">
          <a:xfrm>
            <a:off x="3033713" y="2121695"/>
            <a:ext cx="2133600" cy="1302543"/>
            <a:chOff x="816" y="-48"/>
            <a:chExt cx="1344" cy="1094"/>
          </a:xfrm>
          <a:noFill/>
        </p:grpSpPr>
        <p:sp>
          <p:nvSpPr>
            <p:cNvPr id="94" name="Text Box 297"/>
            <p:cNvSpPr txBox="1">
              <a:spLocks noChangeArrowheads="1"/>
            </p:cNvSpPr>
            <p:nvPr/>
          </p:nvSpPr>
          <p:spPr bwMode="auto">
            <a:xfrm>
              <a:off x="1109" y="-48"/>
              <a:ext cx="331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95" name="AutoShape 298"/>
            <p:cNvSpPr>
              <a:spLocks noChangeArrowheads="1"/>
            </p:cNvSpPr>
            <p:nvPr/>
          </p:nvSpPr>
          <p:spPr bwMode="auto"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6" name="Line 299"/>
            <p:cNvSpPr>
              <a:spLocks noChangeShapeType="1"/>
            </p:cNvSpPr>
            <p:nvPr/>
          </p:nvSpPr>
          <p:spPr bwMode="auto">
            <a:xfrm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7" name="Line 300"/>
            <p:cNvSpPr>
              <a:spLocks noChangeShapeType="1"/>
            </p:cNvSpPr>
            <p:nvPr/>
          </p:nvSpPr>
          <p:spPr bwMode="auto">
            <a:xfrm flipH="1"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8" name="Line 30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9" name="Line 30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00" name="Line 30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01" name="Text Box 304"/>
            <p:cNvSpPr txBox="1">
              <a:spLocks noChangeArrowheads="1"/>
            </p:cNvSpPr>
            <p:nvPr/>
          </p:nvSpPr>
          <p:spPr bwMode="auto">
            <a:xfrm>
              <a:off x="816" y="676"/>
              <a:ext cx="28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102" name="Text Box 305"/>
            <p:cNvSpPr txBox="1">
              <a:spLocks noChangeArrowheads="1"/>
            </p:cNvSpPr>
            <p:nvPr/>
          </p:nvSpPr>
          <p:spPr bwMode="auto">
            <a:xfrm>
              <a:off x="1780" y="710"/>
              <a:ext cx="380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C’</a:t>
              </a:r>
            </a:p>
          </p:txBody>
        </p:sp>
      </p:grpSp>
      <p:graphicFrame>
        <p:nvGraphicFramePr>
          <p:cNvPr id="109" name="Object 4"/>
          <p:cNvGraphicFramePr>
            <a:graphicFrameLocks noChangeAspect="1"/>
          </p:cNvGraphicFramePr>
          <p:nvPr/>
        </p:nvGraphicFramePr>
        <p:xfrm>
          <a:off x="5943600" y="3143251"/>
          <a:ext cx="2286000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Equation" r:id="rId11" imgW="1142504" imgH="177723" progId="Equation.DSMT4">
                  <p:embed/>
                </p:oleObj>
              </mc:Choice>
              <mc:Fallback>
                <p:oleObj name="Equation" r:id="rId11" imgW="114250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3251"/>
                        <a:ext cx="2286000" cy="22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278"/>
          <p:cNvSpPr txBox="1">
            <a:spLocks noChangeArrowheads="1"/>
          </p:cNvSpPr>
          <p:nvPr/>
        </p:nvSpPr>
        <p:spPr bwMode="auto">
          <a:xfrm>
            <a:off x="982663" y="2263676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c – c – 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</a:p>
        </p:txBody>
      </p:sp>
      <p:grpSp>
        <p:nvGrpSpPr>
          <p:cNvPr id="8" name="Group 222"/>
          <p:cNvGrpSpPr>
            <a:grpSpLocks/>
          </p:cNvGrpSpPr>
          <p:nvPr/>
        </p:nvGrpSpPr>
        <p:grpSpPr bwMode="auto">
          <a:xfrm>
            <a:off x="5832475" y="3479007"/>
            <a:ext cx="2514600" cy="891779"/>
            <a:chOff x="3635" y="1818"/>
            <a:chExt cx="1584" cy="749"/>
          </a:xfrm>
        </p:grpSpPr>
        <p:graphicFrame>
          <p:nvGraphicFramePr>
            <p:cNvPr id="8242" name="Object 7"/>
            <p:cNvGraphicFramePr>
              <a:graphicFrameLocks noChangeAspect="1"/>
            </p:cNvGraphicFramePr>
            <p:nvPr/>
          </p:nvGraphicFramePr>
          <p:xfrm>
            <a:off x="3635" y="1818"/>
            <a:ext cx="158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1" name="Equation" r:id="rId13" imgW="1421783" imgH="177723" progId="Equation.DSMT4">
                    <p:embed/>
                  </p:oleObj>
                </mc:Choice>
                <mc:Fallback>
                  <p:oleObj name="Equation" r:id="rId13" imgW="1421783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" y="1818"/>
                          <a:ext cx="158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3" name="Object 8"/>
            <p:cNvGraphicFramePr>
              <a:graphicFrameLocks noChangeAspect="1"/>
            </p:cNvGraphicFramePr>
            <p:nvPr/>
          </p:nvGraphicFramePr>
          <p:xfrm>
            <a:off x="3969" y="2385"/>
            <a:ext cx="91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2" name="Equation" r:id="rId15" imgW="723272" imgH="177646" progId="Equation.DSMT4">
                    <p:embed/>
                  </p:oleObj>
                </mc:Choice>
                <mc:Fallback>
                  <p:oleObj name="Equation" r:id="rId15" imgW="723272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385"/>
                          <a:ext cx="91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44" name="Object 9"/>
            <p:cNvGraphicFramePr>
              <a:graphicFrameLocks noChangeAspect="1"/>
            </p:cNvGraphicFramePr>
            <p:nvPr/>
          </p:nvGraphicFramePr>
          <p:xfrm>
            <a:off x="4029" y="2154"/>
            <a:ext cx="74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3" name="Equation" r:id="rId17" imgW="444114" imgH="215713" progId="Equation.DSMT4">
                    <p:embed/>
                  </p:oleObj>
                </mc:Choice>
                <mc:Fallback>
                  <p:oleObj name="Equation" r:id="rId17" imgW="444114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9" y="2154"/>
                          <a:ext cx="74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5" name="Object 3"/>
          <p:cNvGraphicFramePr>
            <a:graphicFrameLocks noChangeAspect="1"/>
          </p:cNvGraphicFramePr>
          <p:nvPr/>
        </p:nvGraphicFramePr>
        <p:xfrm>
          <a:off x="5951538" y="4393406"/>
          <a:ext cx="2362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19" imgW="1142504" imgH="177723" progId="Equation.DSMT4">
                  <p:embed/>
                </p:oleObj>
              </mc:Choice>
              <mc:Fallback>
                <p:oleObj name="Equation" r:id="rId19" imgW="114250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4393406"/>
                        <a:ext cx="2362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69"/>
          <p:cNvGrpSpPr>
            <a:grpSpLocks/>
          </p:cNvGrpSpPr>
          <p:nvPr/>
        </p:nvGrpSpPr>
        <p:grpSpPr bwMode="auto">
          <a:xfrm>
            <a:off x="3105150" y="3371851"/>
            <a:ext cx="2133600" cy="1284685"/>
            <a:chOff x="1344" y="-62"/>
            <a:chExt cx="1344" cy="1079"/>
          </a:xfrm>
          <a:noFill/>
        </p:grpSpPr>
        <p:sp>
          <p:nvSpPr>
            <p:cNvPr id="117" name="AutoShape 270"/>
            <p:cNvSpPr>
              <a:spLocks noChangeArrowheads="1"/>
            </p:cNvSpPr>
            <p:nvPr/>
          </p:nvSpPr>
          <p:spPr bwMode="auto">
            <a:xfrm>
              <a:off x="1584" y="179"/>
              <a:ext cx="787" cy="575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18" name="Line 271"/>
            <p:cNvSpPr>
              <a:spLocks noChangeShapeType="1"/>
            </p:cNvSpPr>
            <p:nvPr/>
          </p:nvSpPr>
          <p:spPr bwMode="auto">
            <a:xfrm flipH="1">
              <a:off x="1957" y="697"/>
              <a:ext cx="41" cy="10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19" name="Line 272"/>
            <p:cNvSpPr>
              <a:spLocks noChangeShapeType="1"/>
            </p:cNvSpPr>
            <p:nvPr/>
          </p:nvSpPr>
          <p:spPr bwMode="auto">
            <a:xfrm>
              <a:off x="1617" y="450"/>
              <a:ext cx="124" cy="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20" name="Line 273"/>
            <p:cNvSpPr>
              <a:spLocks noChangeShapeType="1"/>
            </p:cNvSpPr>
            <p:nvPr/>
          </p:nvSpPr>
          <p:spPr bwMode="auto">
            <a:xfrm>
              <a:off x="1601" y="484"/>
              <a:ext cx="124" cy="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21" name="Text Box 274"/>
            <p:cNvSpPr txBox="1">
              <a:spLocks noChangeArrowheads="1"/>
            </p:cNvSpPr>
            <p:nvPr/>
          </p:nvSpPr>
          <p:spPr bwMode="auto">
            <a:xfrm>
              <a:off x="1662" y="-62"/>
              <a:ext cx="38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122" name="Text Box 275"/>
            <p:cNvSpPr txBox="1">
              <a:spLocks noChangeArrowheads="1"/>
            </p:cNvSpPr>
            <p:nvPr/>
          </p:nvSpPr>
          <p:spPr bwMode="auto">
            <a:xfrm>
              <a:off x="1344" y="681"/>
              <a:ext cx="336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123" name="Text Box 276"/>
            <p:cNvSpPr txBox="1">
              <a:spLocks noChangeArrowheads="1"/>
            </p:cNvSpPr>
            <p:nvPr/>
          </p:nvSpPr>
          <p:spPr bwMode="auto">
            <a:xfrm>
              <a:off x="2359" y="659"/>
              <a:ext cx="329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C’</a:t>
              </a:r>
            </a:p>
          </p:txBody>
        </p:sp>
        <p:sp>
          <p:nvSpPr>
            <p:cNvPr id="124" name="Arc 277"/>
            <p:cNvSpPr>
              <a:spLocks/>
            </p:cNvSpPr>
            <p:nvPr/>
          </p:nvSpPr>
          <p:spPr bwMode="auto">
            <a:xfrm>
              <a:off x="1592" y="647"/>
              <a:ext cx="125" cy="104"/>
            </a:xfrm>
            <a:custGeom>
              <a:avLst/>
              <a:gdLst>
                <a:gd name="T0" fmla="*/ 0 w 21600"/>
                <a:gd name="T1" fmla="*/ 0 h 21031"/>
                <a:gd name="T2" fmla="*/ 0 w 21600"/>
                <a:gd name="T3" fmla="*/ 0 h 21031"/>
                <a:gd name="T4" fmla="*/ 0 w 21600"/>
                <a:gd name="T5" fmla="*/ 0 h 210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31"/>
                <a:gd name="T11" fmla="*/ 21600 w 21600"/>
                <a:gd name="T12" fmla="*/ 21031 h 210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31" fill="none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</a:path>
                <a:path w="21600" h="21031" stroke="0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  <a:lnTo>
                    <a:pt x="0" y="207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8204" name="Text Box 279"/>
          <p:cNvSpPr txBox="1">
            <a:spLocks noChangeArrowheads="1"/>
          </p:cNvSpPr>
          <p:nvPr/>
        </p:nvSpPr>
        <p:spPr bwMode="auto">
          <a:xfrm>
            <a:off x="1093788" y="3471566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CC"/>
                </a:solidFill>
              </a:rPr>
              <a:t>c – g – c </a:t>
            </a:r>
          </a:p>
        </p:txBody>
      </p:sp>
      <p:grpSp>
        <p:nvGrpSpPr>
          <p:cNvPr id="10" name="Group 306"/>
          <p:cNvGrpSpPr>
            <a:grpSpLocks/>
          </p:cNvGrpSpPr>
          <p:nvPr/>
        </p:nvGrpSpPr>
        <p:grpSpPr bwMode="auto">
          <a:xfrm>
            <a:off x="742950" y="3371851"/>
            <a:ext cx="2133600" cy="1284685"/>
            <a:chOff x="1344" y="-62"/>
            <a:chExt cx="1344" cy="1079"/>
          </a:xfrm>
          <a:noFill/>
        </p:grpSpPr>
        <p:sp>
          <p:nvSpPr>
            <p:cNvPr id="133" name="AutoShape 307"/>
            <p:cNvSpPr>
              <a:spLocks noChangeArrowheads="1"/>
            </p:cNvSpPr>
            <p:nvPr/>
          </p:nvSpPr>
          <p:spPr bwMode="auto">
            <a:xfrm>
              <a:off x="1584" y="179"/>
              <a:ext cx="787" cy="575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34" name="Line 308"/>
            <p:cNvSpPr>
              <a:spLocks noChangeShapeType="1"/>
            </p:cNvSpPr>
            <p:nvPr/>
          </p:nvSpPr>
          <p:spPr bwMode="auto">
            <a:xfrm flipH="1">
              <a:off x="1957" y="697"/>
              <a:ext cx="41" cy="10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35" name="Line 309"/>
            <p:cNvSpPr>
              <a:spLocks noChangeShapeType="1"/>
            </p:cNvSpPr>
            <p:nvPr/>
          </p:nvSpPr>
          <p:spPr bwMode="auto">
            <a:xfrm>
              <a:off x="1617" y="450"/>
              <a:ext cx="124" cy="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36" name="Line 310"/>
            <p:cNvSpPr>
              <a:spLocks noChangeShapeType="1"/>
            </p:cNvSpPr>
            <p:nvPr/>
          </p:nvSpPr>
          <p:spPr bwMode="auto">
            <a:xfrm>
              <a:off x="1601" y="484"/>
              <a:ext cx="124" cy="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37" name="Text Box 311"/>
            <p:cNvSpPr txBox="1">
              <a:spLocks noChangeArrowheads="1"/>
            </p:cNvSpPr>
            <p:nvPr/>
          </p:nvSpPr>
          <p:spPr bwMode="auto">
            <a:xfrm>
              <a:off x="1662" y="-62"/>
              <a:ext cx="38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38" name="Text Box 312"/>
            <p:cNvSpPr txBox="1">
              <a:spLocks noChangeArrowheads="1"/>
            </p:cNvSpPr>
            <p:nvPr/>
          </p:nvSpPr>
          <p:spPr bwMode="auto">
            <a:xfrm>
              <a:off x="1344" y="681"/>
              <a:ext cx="336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9" name="Text Box 313"/>
            <p:cNvSpPr txBox="1">
              <a:spLocks noChangeArrowheads="1"/>
            </p:cNvSpPr>
            <p:nvPr/>
          </p:nvSpPr>
          <p:spPr bwMode="auto">
            <a:xfrm>
              <a:off x="2359" y="659"/>
              <a:ext cx="329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40" name="Arc 314"/>
            <p:cNvSpPr>
              <a:spLocks/>
            </p:cNvSpPr>
            <p:nvPr/>
          </p:nvSpPr>
          <p:spPr bwMode="auto">
            <a:xfrm>
              <a:off x="1592" y="647"/>
              <a:ext cx="125" cy="104"/>
            </a:xfrm>
            <a:custGeom>
              <a:avLst/>
              <a:gdLst>
                <a:gd name="T0" fmla="*/ 0 w 21600"/>
                <a:gd name="T1" fmla="*/ 0 h 21031"/>
                <a:gd name="T2" fmla="*/ 0 w 21600"/>
                <a:gd name="T3" fmla="*/ 0 h 21031"/>
                <a:gd name="T4" fmla="*/ 0 w 21600"/>
                <a:gd name="T5" fmla="*/ 0 h 210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31"/>
                <a:gd name="T11" fmla="*/ 21600 w 21600"/>
                <a:gd name="T12" fmla="*/ 21031 h 210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31" fill="none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</a:path>
                <a:path w="21600" h="21031" stroke="0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  <a:lnTo>
                    <a:pt x="0" y="207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3012" name="Object 2"/>
          <p:cNvGraphicFramePr>
            <a:graphicFrameLocks noChangeAspect="1"/>
          </p:cNvGraphicFramePr>
          <p:nvPr/>
        </p:nvGraphicFramePr>
        <p:xfrm>
          <a:off x="6324603" y="3723086"/>
          <a:ext cx="1497013" cy="22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21" imgW="710891" imgH="165028" progId="Equation.DSMT4">
                  <p:embed/>
                </p:oleObj>
              </mc:Choice>
              <mc:Fallback>
                <p:oleObj name="Equation" r:id="rId21" imgW="71089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3" y="3723086"/>
                        <a:ext cx="1497013" cy="220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86"/>
          <p:cNvGrpSpPr>
            <a:grpSpLocks/>
          </p:cNvGrpSpPr>
          <p:nvPr/>
        </p:nvGrpSpPr>
        <p:grpSpPr bwMode="auto">
          <a:xfrm>
            <a:off x="838200" y="735807"/>
            <a:ext cx="2133600" cy="1302543"/>
            <a:chOff x="816" y="-48"/>
            <a:chExt cx="1344" cy="1094"/>
          </a:xfrm>
          <a:noFill/>
        </p:grpSpPr>
        <p:sp>
          <p:nvSpPr>
            <p:cNvPr id="143" name="Text Box 287"/>
            <p:cNvSpPr txBox="1">
              <a:spLocks noChangeArrowheads="1"/>
            </p:cNvSpPr>
            <p:nvPr/>
          </p:nvSpPr>
          <p:spPr bwMode="auto">
            <a:xfrm>
              <a:off x="1109" y="-48"/>
              <a:ext cx="331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4" name="AutoShape 288"/>
            <p:cNvSpPr>
              <a:spLocks noChangeArrowheads="1"/>
            </p:cNvSpPr>
            <p:nvPr/>
          </p:nvSpPr>
          <p:spPr bwMode="auto"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45" name="Line 289"/>
            <p:cNvSpPr>
              <a:spLocks noChangeShapeType="1"/>
            </p:cNvSpPr>
            <p:nvPr/>
          </p:nvSpPr>
          <p:spPr bwMode="auto">
            <a:xfrm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46" name="Line 290"/>
            <p:cNvSpPr>
              <a:spLocks noChangeShapeType="1"/>
            </p:cNvSpPr>
            <p:nvPr/>
          </p:nvSpPr>
          <p:spPr bwMode="auto">
            <a:xfrm flipH="1"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47" name="Line 29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48" name="Line 29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49" name="Line 29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50" name="Text Box 294"/>
            <p:cNvSpPr txBox="1">
              <a:spLocks noChangeArrowheads="1"/>
            </p:cNvSpPr>
            <p:nvPr/>
          </p:nvSpPr>
          <p:spPr bwMode="auto">
            <a:xfrm>
              <a:off x="816" y="676"/>
              <a:ext cx="28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51" name="Text Box 295"/>
            <p:cNvSpPr txBox="1">
              <a:spLocks noChangeArrowheads="1"/>
            </p:cNvSpPr>
            <p:nvPr/>
          </p:nvSpPr>
          <p:spPr bwMode="auto">
            <a:xfrm>
              <a:off x="1780" y="710"/>
              <a:ext cx="380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8208" name="Group 296"/>
          <p:cNvGrpSpPr>
            <a:grpSpLocks/>
          </p:cNvGrpSpPr>
          <p:nvPr/>
        </p:nvGrpSpPr>
        <p:grpSpPr bwMode="auto">
          <a:xfrm>
            <a:off x="3052763" y="742950"/>
            <a:ext cx="2133600" cy="1302543"/>
            <a:chOff x="816" y="-48"/>
            <a:chExt cx="1344" cy="1094"/>
          </a:xfrm>
        </p:grpSpPr>
        <p:sp>
          <p:nvSpPr>
            <p:cNvPr id="8233" name="Text Box 297"/>
            <p:cNvSpPr txBox="1">
              <a:spLocks noChangeArrowheads="1"/>
            </p:cNvSpPr>
            <p:nvPr/>
          </p:nvSpPr>
          <p:spPr bwMode="auto">
            <a:xfrm>
              <a:off x="1109" y="-48"/>
              <a:ext cx="33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8234" name="AutoShape 298"/>
            <p:cNvSpPr>
              <a:spLocks noChangeArrowheads="1"/>
            </p:cNvSpPr>
            <p:nvPr/>
          </p:nvSpPr>
          <p:spPr bwMode="auto"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smtClean="0">
                <a:solidFill>
                  <a:srgbClr val="000000"/>
                </a:solidFill>
              </a:endParaRPr>
            </a:p>
          </p:txBody>
        </p:sp>
        <p:sp>
          <p:nvSpPr>
            <p:cNvPr id="8235" name="Line 299"/>
            <p:cNvSpPr>
              <a:spLocks noChangeShapeType="1"/>
            </p:cNvSpPr>
            <p:nvPr/>
          </p:nvSpPr>
          <p:spPr bwMode="auto">
            <a:xfrm>
              <a:off x="1350" y="742"/>
              <a:ext cx="79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36" name="Line 300"/>
            <p:cNvSpPr>
              <a:spLocks noChangeShapeType="1"/>
            </p:cNvSpPr>
            <p:nvPr/>
          </p:nvSpPr>
          <p:spPr bwMode="auto">
            <a:xfrm flipH="1">
              <a:off x="1350" y="742"/>
              <a:ext cx="79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37" name="Line 30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8" name="Line 30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59" name="Line 30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8240" name="Text Box 304"/>
            <p:cNvSpPr txBox="1">
              <a:spLocks noChangeArrowheads="1"/>
            </p:cNvSpPr>
            <p:nvPr/>
          </p:nvSpPr>
          <p:spPr bwMode="auto">
            <a:xfrm>
              <a:off x="816" y="676"/>
              <a:ext cx="2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8241" name="Text Box 305"/>
            <p:cNvSpPr txBox="1">
              <a:spLocks noChangeArrowheads="1"/>
            </p:cNvSpPr>
            <p:nvPr/>
          </p:nvSpPr>
          <p:spPr bwMode="auto">
            <a:xfrm>
              <a:off x="1780" y="710"/>
              <a:ext cx="3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0000"/>
                  </a:solidFill>
                </a:rPr>
                <a:t>C’</a:t>
              </a:r>
            </a:p>
          </p:txBody>
        </p:sp>
      </p:grpSp>
      <p:sp>
        <p:nvSpPr>
          <p:cNvPr id="8209" name="Text Box 278"/>
          <p:cNvSpPr txBox="1">
            <a:spLocks noChangeArrowheads="1"/>
          </p:cNvSpPr>
          <p:nvPr/>
        </p:nvSpPr>
        <p:spPr bwMode="auto">
          <a:xfrm>
            <a:off x="1085851" y="769502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CC"/>
                </a:solidFill>
              </a:rPr>
              <a:t>Định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nghĩa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63" name="Arc 314"/>
          <p:cNvSpPr>
            <a:spLocks/>
          </p:cNvSpPr>
          <p:nvPr/>
        </p:nvSpPr>
        <p:spPr bwMode="auto">
          <a:xfrm>
            <a:off x="1181100" y="1600201"/>
            <a:ext cx="198438" cy="123825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4" name="Arc 314"/>
          <p:cNvSpPr>
            <a:spLocks/>
          </p:cNvSpPr>
          <p:nvPr/>
        </p:nvSpPr>
        <p:spPr bwMode="auto">
          <a:xfrm>
            <a:off x="3429000" y="1600201"/>
            <a:ext cx="198438" cy="123825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graphicFrame>
        <p:nvGraphicFramePr>
          <p:cNvPr id="9221" name="Object 12"/>
          <p:cNvGraphicFramePr>
            <a:graphicFrameLocks noChangeAspect="1"/>
          </p:cNvGraphicFramePr>
          <p:nvPr/>
        </p:nvGraphicFramePr>
        <p:xfrm>
          <a:off x="5943600" y="857250"/>
          <a:ext cx="25987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Equation" r:id="rId23" imgW="1472561" imgH="177723" progId="Equation.DSMT4">
                  <p:embed/>
                </p:oleObj>
              </mc:Choice>
              <mc:Fallback>
                <p:oleObj name="Equation" r:id="rId23" imgW="147256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57250"/>
                        <a:ext cx="25987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3"/>
          <p:cNvGraphicFramePr>
            <a:graphicFrameLocks noChangeAspect="1"/>
          </p:cNvGraphicFramePr>
          <p:nvPr/>
        </p:nvGraphicFramePr>
        <p:xfrm>
          <a:off x="6019800" y="1257300"/>
          <a:ext cx="137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Equation" r:id="rId24" imgW="723272" imgH="177646" progId="Equation.DSMT4">
                  <p:embed/>
                </p:oleObj>
              </mc:Choice>
              <mc:Fallback>
                <p:oleObj name="Equation" r:id="rId24" imgW="72327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57300"/>
                        <a:ext cx="137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4"/>
          <p:cNvGraphicFramePr>
            <a:graphicFrameLocks noChangeAspect="1"/>
          </p:cNvGraphicFramePr>
          <p:nvPr/>
        </p:nvGraphicFramePr>
        <p:xfrm>
          <a:off x="6019800" y="1448992"/>
          <a:ext cx="1447800" cy="20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Equation" r:id="rId25" imgW="723272" imgH="177646" progId="Equation.DSMT4">
                  <p:embed/>
                </p:oleObj>
              </mc:Choice>
              <mc:Fallback>
                <p:oleObj name="Equation" r:id="rId25" imgW="72327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8992"/>
                        <a:ext cx="1447800" cy="208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5"/>
          <p:cNvGraphicFramePr>
            <a:graphicFrameLocks noChangeAspect="1"/>
          </p:cNvGraphicFramePr>
          <p:nvPr/>
        </p:nvGraphicFramePr>
        <p:xfrm>
          <a:off x="6019800" y="1062038"/>
          <a:ext cx="1447800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26" imgW="710891" imgH="165028" progId="Equation.DSMT4">
                  <p:embed/>
                </p:oleObj>
              </mc:Choice>
              <mc:Fallback>
                <p:oleObj name="Equation" r:id="rId26" imgW="71089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062038"/>
                        <a:ext cx="1447800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6"/>
          <p:cNvGraphicFramePr>
            <a:graphicFrameLocks noChangeAspect="1"/>
          </p:cNvGraphicFramePr>
          <p:nvPr/>
        </p:nvGraphicFramePr>
        <p:xfrm>
          <a:off x="5867400" y="1633538"/>
          <a:ext cx="2362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27" imgW="1218671" imgH="253890" progId="Equation.DSMT4">
                  <p:embed/>
                </p:oleObj>
              </mc:Choice>
              <mc:Fallback>
                <p:oleObj name="Equation" r:id="rId27" imgW="121867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33538"/>
                        <a:ext cx="23622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10" name="Object 17"/>
          <p:cNvGraphicFramePr>
            <a:graphicFrameLocks noChangeAspect="1"/>
          </p:cNvGraphicFramePr>
          <p:nvPr/>
        </p:nvGraphicFramePr>
        <p:xfrm>
          <a:off x="5943600" y="1943100"/>
          <a:ext cx="2362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29" imgW="1142504" imgH="177723" progId="Equation.DSMT4">
                  <p:embed/>
                </p:oleObj>
              </mc:Choice>
              <mc:Fallback>
                <p:oleObj name="Equation" r:id="rId29" imgW="114250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43100"/>
                        <a:ext cx="2362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Arc 266"/>
          <p:cNvSpPr>
            <a:spLocks/>
          </p:cNvSpPr>
          <p:nvPr/>
        </p:nvSpPr>
        <p:spPr bwMode="auto">
          <a:xfrm flipH="1">
            <a:off x="4419603" y="1600201"/>
            <a:ext cx="219075" cy="134541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78" name="Arc 266"/>
          <p:cNvSpPr>
            <a:spLocks/>
          </p:cNvSpPr>
          <p:nvPr/>
        </p:nvSpPr>
        <p:spPr bwMode="auto">
          <a:xfrm flipH="1">
            <a:off x="4343400" y="1543051"/>
            <a:ext cx="228600" cy="191691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79" name="Arc 266"/>
          <p:cNvSpPr>
            <a:spLocks/>
          </p:cNvSpPr>
          <p:nvPr/>
        </p:nvSpPr>
        <p:spPr bwMode="auto">
          <a:xfrm flipH="1">
            <a:off x="2219328" y="1600201"/>
            <a:ext cx="219075" cy="134541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80" name="Arc 266"/>
          <p:cNvSpPr>
            <a:spLocks/>
          </p:cNvSpPr>
          <p:nvPr/>
        </p:nvSpPr>
        <p:spPr bwMode="auto">
          <a:xfrm flipH="1">
            <a:off x="2133600" y="1543051"/>
            <a:ext cx="228600" cy="191691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83" name="Arc 314"/>
          <p:cNvSpPr>
            <a:spLocks/>
          </p:cNvSpPr>
          <p:nvPr/>
        </p:nvSpPr>
        <p:spPr bwMode="auto">
          <a:xfrm rot="7214372">
            <a:off x="1450381" y="1049141"/>
            <a:ext cx="177404" cy="179387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cxnSp>
        <p:nvCxnSpPr>
          <p:cNvPr id="185" name="Straight Connector 184"/>
          <p:cNvCxnSpPr/>
          <p:nvPr/>
        </p:nvCxnSpPr>
        <p:spPr bwMode="auto">
          <a:xfrm rot="5400000">
            <a:off x="1466851" y="1199755"/>
            <a:ext cx="1143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Arc 314"/>
          <p:cNvSpPr>
            <a:spLocks/>
          </p:cNvSpPr>
          <p:nvPr/>
        </p:nvSpPr>
        <p:spPr bwMode="auto">
          <a:xfrm rot="7214372">
            <a:off x="3660181" y="1049141"/>
            <a:ext cx="177404" cy="179387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cxnSp>
        <p:nvCxnSpPr>
          <p:cNvPr id="187" name="Straight Connector 186"/>
          <p:cNvCxnSpPr/>
          <p:nvPr/>
        </p:nvCxnSpPr>
        <p:spPr bwMode="auto">
          <a:xfrm rot="5400000">
            <a:off x="3676651" y="1199755"/>
            <a:ext cx="1143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 Box 328"/>
          <p:cNvSpPr txBox="1">
            <a:spLocks noChangeArrowheads="1"/>
          </p:cNvSpPr>
          <p:nvPr/>
        </p:nvSpPr>
        <p:spPr bwMode="auto">
          <a:xfrm>
            <a:off x="5334000" y="762359"/>
            <a:ext cx="838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i="1" dirty="0" err="1" smtClean="0">
                <a:solidFill>
                  <a:srgbClr val="0000CC"/>
                </a:solidFill>
              </a:rPr>
              <a:t>Nếu</a:t>
            </a:r>
            <a:endParaRPr lang="en-US" sz="1900" i="1" dirty="0" smtClean="0">
              <a:solidFill>
                <a:srgbClr val="0000CC"/>
              </a:solidFill>
            </a:endParaRPr>
          </a:p>
        </p:txBody>
      </p:sp>
      <p:sp>
        <p:nvSpPr>
          <p:cNvPr id="126" name="Text Box 328"/>
          <p:cNvSpPr txBox="1">
            <a:spLocks noChangeArrowheads="1"/>
          </p:cNvSpPr>
          <p:nvPr/>
        </p:nvSpPr>
        <p:spPr bwMode="auto">
          <a:xfrm>
            <a:off x="5486400" y="1809750"/>
            <a:ext cx="838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i="1" dirty="0" err="1" smtClean="0">
                <a:solidFill>
                  <a:srgbClr val="0000CC"/>
                </a:solidFill>
              </a:rPr>
              <a:t>thì</a:t>
            </a:r>
            <a:endParaRPr lang="en-US" sz="1900" i="1" dirty="0" smtClean="0">
              <a:solidFill>
                <a:srgbClr val="0000CC"/>
              </a:solidFill>
            </a:endParaRPr>
          </a:p>
        </p:txBody>
      </p:sp>
      <p:sp>
        <p:nvSpPr>
          <p:cNvPr id="127" name="Text Box 328"/>
          <p:cNvSpPr txBox="1">
            <a:spLocks noChangeArrowheads="1"/>
          </p:cNvSpPr>
          <p:nvPr/>
        </p:nvSpPr>
        <p:spPr bwMode="auto">
          <a:xfrm>
            <a:off x="5334000" y="2143125"/>
            <a:ext cx="838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i="1" dirty="0" err="1" smtClean="0">
                <a:solidFill>
                  <a:srgbClr val="0000CC"/>
                </a:solidFill>
              </a:rPr>
              <a:t>Nếu</a:t>
            </a:r>
            <a:endParaRPr lang="en-US" sz="1900" i="1" dirty="0" smtClean="0">
              <a:solidFill>
                <a:srgbClr val="0000CC"/>
              </a:solidFill>
            </a:endParaRPr>
          </a:p>
        </p:txBody>
      </p:sp>
      <p:sp>
        <p:nvSpPr>
          <p:cNvPr id="128" name="Text Box 328"/>
          <p:cNvSpPr txBox="1">
            <a:spLocks noChangeArrowheads="1"/>
          </p:cNvSpPr>
          <p:nvPr/>
        </p:nvSpPr>
        <p:spPr bwMode="auto">
          <a:xfrm>
            <a:off x="5534025" y="3057525"/>
            <a:ext cx="838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i="1" smtClean="0">
                <a:solidFill>
                  <a:srgbClr val="0000CC"/>
                </a:solidFill>
              </a:rPr>
              <a:t>thì</a:t>
            </a:r>
          </a:p>
        </p:txBody>
      </p:sp>
      <p:sp>
        <p:nvSpPr>
          <p:cNvPr id="129" name="Text Box 328"/>
          <p:cNvSpPr txBox="1">
            <a:spLocks noChangeArrowheads="1"/>
          </p:cNvSpPr>
          <p:nvPr/>
        </p:nvSpPr>
        <p:spPr bwMode="auto">
          <a:xfrm>
            <a:off x="5305425" y="3390900"/>
            <a:ext cx="838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i="1" dirty="0" err="1" smtClean="0">
                <a:solidFill>
                  <a:srgbClr val="0000CC"/>
                </a:solidFill>
              </a:rPr>
              <a:t>Nếu</a:t>
            </a:r>
            <a:endParaRPr lang="en-US" sz="1900" i="1" dirty="0" smtClean="0">
              <a:solidFill>
                <a:srgbClr val="0000CC"/>
              </a:solidFill>
            </a:endParaRPr>
          </a:p>
        </p:txBody>
      </p:sp>
      <p:sp>
        <p:nvSpPr>
          <p:cNvPr id="130" name="Text Box 328"/>
          <p:cNvSpPr txBox="1">
            <a:spLocks noChangeArrowheads="1"/>
          </p:cNvSpPr>
          <p:nvPr/>
        </p:nvSpPr>
        <p:spPr bwMode="auto">
          <a:xfrm>
            <a:off x="5562600" y="4295775"/>
            <a:ext cx="838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i="1" dirty="0" err="1" smtClean="0">
                <a:solidFill>
                  <a:srgbClr val="0000CC"/>
                </a:solidFill>
              </a:rPr>
              <a:t>thì</a:t>
            </a:r>
            <a:endParaRPr lang="en-US" sz="1900" i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71450"/>
            <a:ext cx="9372600" cy="5334000"/>
          </a:xfrm>
          <a:prstGeom prst="rect">
            <a:avLst/>
          </a:prstGeom>
        </p:spPr>
      </p:pic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914400" y="457200"/>
            <a:ext cx="1524000" cy="762000"/>
          </a:xfrm>
          <a:prstGeom prst="flowChartAlternateProcess">
            <a:avLst/>
          </a:prstGeom>
          <a:gradFill rotWithShape="1">
            <a:gsLst>
              <a:gs pos="0">
                <a:srgbClr val="FF3300">
                  <a:alpha val="7999"/>
                </a:srgbClr>
              </a:gs>
              <a:gs pos="100000">
                <a:srgbClr val="FFFFFF"/>
              </a:gs>
            </a:gsLst>
            <a:lin ang="54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4400" b="1" dirty="0" err="1">
                <a:solidFill>
                  <a:srgbClr val="0000FF"/>
                </a:solidFill>
              </a:rPr>
              <a:t>Câu</a:t>
            </a:r>
            <a:r>
              <a:rPr lang="en-US" sz="4400" b="1" dirty="0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200400" y="4095750"/>
            <a:ext cx="1981200" cy="595313"/>
          </a:xfrm>
          <a:prstGeom prst="rect">
            <a:avLst/>
          </a:prstGeom>
          <a:solidFill>
            <a:schemeClr val="accent1"/>
          </a:solid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B</a:t>
            </a:r>
          </a:p>
        </p:txBody>
      </p: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1066800" y="1066800"/>
            <a:ext cx="6934200" cy="2940050"/>
            <a:chOff x="240" y="384"/>
            <a:chExt cx="4368" cy="1852"/>
          </a:xfrm>
        </p:grpSpPr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240" y="960"/>
              <a:ext cx="1728" cy="1014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/>
                <a:t>Trong</a:t>
              </a:r>
              <a:r>
                <a:rPr lang="en-US" sz="2400" b="1" dirty="0"/>
                <a:t> tam </a:t>
              </a:r>
              <a:r>
                <a:rPr lang="en-US" sz="2400" b="1" dirty="0" err="1"/>
                <a:t>giác</a:t>
              </a:r>
              <a:r>
                <a:rPr lang="en-US" sz="2400" b="1" dirty="0"/>
                <a:t> ABC, </a:t>
              </a:r>
              <a:r>
                <a:rPr lang="en-US" sz="2400" b="1" dirty="0" err="1"/>
                <a:t>góc</a:t>
              </a:r>
              <a:r>
                <a:rPr lang="en-US" sz="2400" b="1" dirty="0"/>
                <a:t> </a:t>
              </a:r>
              <a:r>
                <a:rPr lang="en-US" sz="2400" b="1" dirty="0" err="1"/>
                <a:t>xen</a:t>
              </a:r>
              <a:r>
                <a:rPr lang="en-US" sz="2400" b="1" dirty="0"/>
                <a:t> </a:t>
              </a:r>
              <a:r>
                <a:rPr lang="en-US" sz="2400" b="1" dirty="0" err="1"/>
                <a:t>giữa</a:t>
              </a:r>
              <a:r>
                <a:rPr lang="en-US" sz="2400" b="1" dirty="0"/>
                <a:t> </a:t>
              </a:r>
              <a:r>
                <a:rPr lang="en-US" sz="2400" b="1" dirty="0" err="1"/>
                <a:t>hai</a:t>
              </a:r>
              <a:r>
                <a:rPr lang="en-US" sz="2400" b="1" dirty="0"/>
                <a:t> </a:t>
              </a:r>
              <a:r>
                <a:rPr lang="en-US" sz="2400" b="1" dirty="0" err="1"/>
                <a:t>cạnh</a:t>
              </a:r>
              <a:r>
                <a:rPr lang="en-US" sz="2400" b="1" dirty="0"/>
                <a:t> AB </a:t>
              </a:r>
              <a:r>
                <a:rPr lang="en-US" sz="2400" b="1" dirty="0" err="1"/>
                <a:t>và</a:t>
              </a:r>
              <a:r>
                <a:rPr lang="en-US" sz="2400" b="1" dirty="0"/>
                <a:t> BC </a:t>
              </a:r>
              <a:r>
                <a:rPr lang="en-US" sz="2400" b="1" dirty="0" err="1"/>
                <a:t>là</a:t>
              </a:r>
              <a:r>
                <a:rPr lang="en-US" sz="2400" b="1" dirty="0"/>
                <a:t> </a:t>
              </a:r>
              <a:r>
                <a:rPr lang="en-US" sz="2400" b="1" dirty="0" err="1"/>
                <a:t>góc</a:t>
              </a:r>
              <a:r>
                <a:rPr lang="en-US" sz="2400" b="1" dirty="0"/>
                <a:t> ..... </a:t>
              </a:r>
              <a:endParaRPr lang="en-US" dirty="0"/>
            </a:p>
          </p:txBody>
        </p:sp>
        <p:pic>
          <p:nvPicPr>
            <p:cNvPr id="37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1" t="26042" r="53734" b="50000"/>
            <a:stretch>
              <a:fillRect/>
            </a:stretch>
          </p:blipFill>
          <p:spPr bwMode="auto">
            <a:xfrm>
              <a:off x="2112" y="384"/>
              <a:ext cx="2496" cy="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55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171450"/>
            <a:ext cx="9372600" cy="5334000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62000" y="666750"/>
            <a:ext cx="1524000" cy="762000"/>
          </a:xfrm>
          <a:prstGeom prst="flowChartAlternateProcess">
            <a:avLst/>
          </a:prstGeom>
          <a:gradFill rotWithShape="1">
            <a:gsLst>
              <a:gs pos="0">
                <a:srgbClr val="FF3300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4400" b="1" dirty="0" err="1">
                <a:solidFill>
                  <a:srgbClr val="0000FF"/>
                </a:solidFill>
              </a:rPr>
              <a:t>Câu</a:t>
            </a:r>
            <a:r>
              <a:rPr lang="en-US" sz="4400" b="1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2657475" y="581025"/>
            <a:ext cx="5257800" cy="1077218"/>
          </a:xfrm>
          <a:prstGeom prst="rect">
            <a:avLst/>
          </a:prstGeom>
          <a:solidFill>
            <a:schemeClr val="accent1">
              <a:alpha val="30980"/>
            </a:schemeClr>
          </a:solidFill>
          <a:ln w="57150" cmpd="thinThick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/>
              <a:t>Trong</a:t>
            </a:r>
            <a:r>
              <a:rPr lang="en-US" sz="3200" dirty="0"/>
              <a:t>           , </a:t>
            </a:r>
            <a:r>
              <a:rPr lang="en-US" sz="3200" dirty="0" smtClean="0"/>
              <a:t>        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xen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 smtClean="0"/>
              <a:t>cạnh</a:t>
            </a:r>
            <a:r>
              <a:rPr lang="vi-VN" sz="3200" dirty="0" smtClean="0"/>
              <a:t> ...</a:t>
            </a:r>
            <a:r>
              <a:rPr lang="en-US" sz="3200" dirty="0" smtClean="0"/>
              <a:t> </a:t>
            </a:r>
            <a:r>
              <a:rPr lang="en-US" sz="3200" dirty="0"/>
              <a:t>.... </a:t>
            </a:r>
            <a:r>
              <a:rPr lang="en-US" sz="3200" dirty="0" err="1"/>
              <a:t>và</a:t>
            </a:r>
            <a:r>
              <a:rPr lang="en-US" sz="3200" dirty="0"/>
              <a:t> .....</a:t>
            </a:r>
          </a:p>
        </p:txBody>
      </p:sp>
      <p:graphicFrame>
        <p:nvGraphicFramePr>
          <p:cNvPr id="1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78481"/>
              </p:ext>
            </p:extLst>
          </p:nvPr>
        </p:nvGraphicFramePr>
        <p:xfrm>
          <a:off x="3844290" y="676275"/>
          <a:ext cx="92202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5" imgW="457002" imgH="177723" progId="Equation.DSMT4">
                  <p:embed/>
                </p:oleObj>
              </mc:Choice>
              <mc:Fallback>
                <p:oleObj name="Equation" r:id="rId5" imgW="4570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290" y="676275"/>
                        <a:ext cx="92202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224862"/>
              </p:ext>
            </p:extLst>
          </p:nvPr>
        </p:nvGraphicFramePr>
        <p:xfrm>
          <a:off x="5037582" y="598678"/>
          <a:ext cx="829818" cy="49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7" imgW="368300" imgH="228600" progId="Equation.DSMT4">
                  <p:embed/>
                </p:oleObj>
              </mc:Choice>
              <mc:Fallback>
                <p:oleObj name="Equation" r:id="rId7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582" y="598678"/>
                        <a:ext cx="829818" cy="49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6042" r="54433" b="52846"/>
          <a:stretch>
            <a:fillRect/>
          </a:stretch>
        </p:blipFill>
        <p:spPr bwMode="auto">
          <a:xfrm>
            <a:off x="5334000" y="1828800"/>
            <a:ext cx="3810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10725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DA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10477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DC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7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71450"/>
            <a:ext cx="9372600" cy="5334000"/>
          </a:xfrm>
          <a:prstGeom prst="rect">
            <a:avLst/>
          </a:prstGeom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57200" y="428625"/>
            <a:ext cx="1524000" cy="762000"/>
          </a:xfrm>
          <a:prstGeom prst="flowChartAlternateProcess">
            <a:avLst/>
          </a:prstGeom>
          <a:gradFill rotWithShape="1">
            <a:gsLst>
              <a:gs pos="0">
                <a:srgbClr val="FF3300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4400" b="1" dirty="0" err="1">
                <a:solidFill>
                  <a:srgbClr val="0000FF"/>
                </a:solidFill>
              </a:rPr>
              <a:t>Câu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smtClean="0">
                <a:solidFill>
                  <a:srgbClr val="0000FF"/>
                </a:solidFill>
              </a:rPr>
              <a:t>3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20837"/>
            <a:ext cx="3352800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20837"/>
            <a:ext cx="33528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2133600" y="428625"/>
            <a:ext cx="510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kiện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góc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5637"/>
            <a:ext cx="3267075" cy="209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25637"/>
            <a:ext cx="3273425" cy="209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71450"/>
            <a:ext cx="9372600" cy="5334000"/>
          </a:xfrm>
          <a:prstGeom prst="rect">
            <a:avLst/>
          </a:prstGeom>
        </p:spPr>
      </p:pic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220038"/>
              </p:ext>
            </p:extLst>
          </p:nvPr>
        </p:nvGraphicFramePr>
        <p:xfrm>
          <a:off x="6850831" y="2998023"/>
          <a:ext cx="3778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831" y="2998023"/>
                        <a:ext cx="377851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2490"/>
              </p:ext>
            </p:extLst>
          </p:nvPr>
        </p:nvGraphicFramePr>
        <p:xfrm>
          <a:off x="6107113" y="3213100"/>
          <a:ext cx="1806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" name="Equation" r:id="rId6" imgW="1015920" imgH="177480" progId="Equation.DSMT4">
                  <p:embed/>
                </p:oleObj>
              </mc:Choice>
              <mc:Fallback>
                <p:oleObj name="Equation" r:id="rId6" imgW="1015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3" y="3213100"/>
                        <a:ext cx="18065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486400" y="1323977"/>
            <a:ext cx="0" cy="3609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62703" y="2639734"/>
            <a:ext cx="1447799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BC = BD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70626" y="3490912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86603" y="3486150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86594" y="3519487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10200" y="3862387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 = 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2238" y="3862387"/>
            <a:ext cx="1230318" cy="70788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AB: cạnh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13059"/>
              </p:ext>
            </p:extLst>
          </p:nvPr>
        </p:nvGraphicFramePr>
        <p:xfrm>
          <a:off x="457200" y="2452687"/>
          <a:ext cx="286702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Equation" r:id="rId8" imgW="1612800" imgH="203040" progId="Equation.DSMT4">
                  <p:embed/>
                </p:oleObj>
              </mc:Choice>
              <mc:Fallback>
                <p:oleObj name="Equation" r:id="rId8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52687"/>
                        <a:ext cx="2867026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10793" y="1333440"/>
            <a:ext cx="9144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6448" y="2808922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 = AD (GT)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970" y="3226623"/>
            <a:ext cx="1866730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AB: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cạnh 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2438400" y="2940903"/>
            <a:ext cx="228600" cy="990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78475"/>
              </p:ext>
            </p:extLst>
          </p:nvPr>
        </p:nvGraphicFramePr>
        <p:xfrm>
          <a:off x="2654300" y="3125788"/>
          <a:ext cx="2844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10" imgW="1600200" imgH="203040" progId="Equation.DSMT4">
                  <p:embed/>
                </p:oleObj>
              </mc:Choice>
              <mc:Fallback>
                <p:oleObj name="Equation" r:id="rId10" imgW="1600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125788"/>
                        <a:ext cx="28448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42900" y="4062442"/>
            <a:ext cx="4543426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=&gt; BC = BD (hai cạnh tương ứng)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40763"/>
              </p:ext>
            </p:extLst>
          </p:nvPr>
        </p:nvGraphicFramePr>
        <p:xfrm>
          <a:off x="822321" y="1626870"/>
          <a:ext cx="3902080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80"/>
                <a:gridCol w="3276600"/>
              </a:tblGrid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GT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KL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435023" y="1561444"/>
            <a:ext cx="138437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 = AD;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91461" y="1990069"/>
            <a:ext cx="33528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BC = BD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48" name="Picture 1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21" y="70502"/>
            <a:ext cx="2620962" cy="256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10796" y="285750"/>
            <a:ext cx="66234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Bài 1. Cho hình vẽ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</a:rPr>
              <a:t>bên, biết AB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</a:rPr>
              <a:t>là tia phân giác của góc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</a:rPr>
              <a:t>CAD. Chứng minh: BC = BD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03018"/>
              </p:ext>
            </p:extLst>
          </p:nvPr>
        </p:nvGraphicFramePr>
        <p:xfrm>
          <a:off x="7649129" y="3867150"/>
          <a:ext cx="1190071" cy="31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Equation" r:id="rId13" imgW="825480" imgH="228600" progId="Equation.DSMT4">
                  <p:embed/>
                </p:oleObj>
              </mc:Choice>
              <mc:Fallback>
                <p:oleObj name="Equation" r:id="rId13" imgW="825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129" y="3867150"/>
                        <a:ext cx="1190071" cy="318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02222"/>
              </p:ext>
            </p:extLst>
          </p:nvPr>
        </p:nvGraphicFramePr>
        <p:xfrm>
          <a:off x="2588418" y="1586874"/>
          <a:ext cx="13096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15" imgW="825480" imgH="228600" progId="Equation.DSMT4">
                  <p:embed/>
                </p:oleObj>
              </mc:Choice>
              <mc:Fallback>
                <p:oleObj name="Equation" r:id="rId15" imgW="825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418" y="1586874"/>
                        <a:ext cx="13096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13360"/>
              </p:ext>
            </p:extLst>
          </p:nvPr>
        </p:nvGraphicFramePr>
        <p:xfrm>
          <a:off x="457200" y="3568700"/>
          <a:ext cx="20415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17" imgW="1168200" imgH="253800" progId="Equation.DSMT4">
                  <p:embed/>
                </p:oleObj>
              </mc:Choice>
              <mc:Fallback>
                <p:oleObj name="Equation" r:id="rId17" imgW="11682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68700"/>
                        <a:ext cx="20415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0" grpId="0"/>
      <p:bldP spid="21" grpId="0"/>
      <p:bldP spid="22" grpId="0"/>
      <p:bldP spid="24" grpId="0" animBg="1"/>
      <p:bldP spid="27" grpId="0"/>
      <p:bldP spid="29" grpId="0"/>
      <p:bldP spid="3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71450"/>
            <a:ext cx="9372600" cy="54102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505450" y="2424701"/>
            <a:ext cx="0" cy="2606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9004"/>
              </p:ext>
            </p:extLst>
          </p:nvPr>
        </p:nvGraphicFramePr>
        <p:xfrm>
          <a:off x="6118225" y="2266950"/>
          <a:ext cx="1784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" name="Equation" r:id="rId4" imgW="1002960" imgH="177480" progId="Equation.DSMT4">
                  <p:embed/>
                </p:oleObj>
              </mc:Choice>
              <mc:Fallback>
                <p:oleObj name="Equation" r:id="rId4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266950"/>
                        <a:ext cx="1784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V="1">
            <a:off x="6270626" y="2544762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86603" y="2540000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086594" y="2573337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410200" y="2916237"/>
            <a:ext cx="1230318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AB=AD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72238" y="2916237"/>
            <a:ext cx="1230318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AC=AE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51194"/>
              </p:ext>
            </p:extLst>
          </p:nvPr>
        </p:nvGraphicFramePr>
        <p:xfrm>
          <a:off x="465138" y="2800350"/>
          <a:ext cx="28527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" name="Equation" r:id="rId6" imgW="1765080" imgH="203040" progId="Equation.DSMT4">
                  <p:embed/>
                </p:oleObj>
              </mc:Choice>
              <mc:Fallback>
                <p:oleObj name="Equation" r:id="rId6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800350"/>
                        <a:ext cx="285273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310793" y="1657350"/>
            <a:ext cx="914401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6448" y="3000375"/>
            <a:ext cx="2142955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= AD (GT)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6920" y="3278749"/>
            <a:ext cx="1866730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AC = AE (GT)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ight Brace 75"/>
          <p:cNvSpPr/>
          <p:nvPr/>
        </p:nvSpPr>
        <p:spPr>
          <a:xfrm>
            <a:off x="3124200" y="3113073"/>
            <a:ext cx="228600" cy="72996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29780"/>
              </p:ext>
            </p:extLst>
          </p:nvPr>
        </p:nvGraphicFramePr>
        <p:xfrm>
          <a:off x="477838" y="3914775"/>
          <a:ext cx="23320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" name="Equation" r:id="rId8" imgW="1587240" imgH="203040" progId="Equation.DSMT4">
                  <p:embed/>
                </p:oleObj>
              </mc:Choice>
              <mc:Fallback>
                <p:oleObj name="Equation" r:id="rId8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3914775"/>
                        <a:ext cx="23320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12746"/>
              </p:ext>
            </p:extLst>
          </p:nvPr>
        </p:nvGraphicFramePr>
        <p:xfrm>
          <a:off x="950907" y="1699260"/>
          <a:ext cx="3902080" cy="1101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480"/>
                <a:gridCol w="3276600"/>
              </a:tblGrid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GT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+mj-lt"/>
                        </a:rPr>
                        <a:t>KL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vi-VN" sz="2000" dirty="0" smtClean="0">
                        <a:latin typeface="+mj-lt"/>
                      </a:endParaRP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0" name="Rectangle 79"/>
          <p:cNvSpPr/>
          <p:nvPr/>
        </p:nvSpPr>
        <p:spPr>
          <a:xfrm>
            <a:off x="1563609" y="1633834"/>
            <a:ext cx="1384378" cy="38471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= AD;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43199" y="1642703"/>
            <a:ext cx="3352801" cy="38471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AC = AE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44618"/>
              </p:ext>
            </p:extLst>
          </p:nvPr>
        </p:nvGraphicFramePr>
        <p:xfrm>
          <a:off x="7654925" y="2916238"/>
          <a:ext cx="7889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" name="Equation" r:id="rId10" imgW="545760" imgH="266400" progId="Equation.DSMT4">
                  <p:embed/>
                </p:oleObj>
              </mc:Choice>
              <mc:Fallback>
                <p:oleObj name="Equation" r:id="rId10" imgW="545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925" y="2916238"/>
                        <a:ext cx="7889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88808"/>
              </p:ext>
            </p:extLst>
          </p:nvPr>
        </p:nvGraphicFramePr>
        <p:xfrm>
          <a:off x="1577897" y="2137667"/>
          <a:ext cx="18542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8" name="Equation" r:id="rId12" imgW="1168200" imgH="203040" progId="Equation.DSMT4">
                  <p:embed/>
                </p:oleObj>
              </mc:Choice>
              <mc:Fallback>
                <p:oleObj name="Equation" r:id="rId12" imgW="1168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897" y="2137667"/>
                        <a:ext cx="18542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82681"/>
              </p:ext>
            </p:extLst>
          </p:nvPr>
        </p:nvGraphicFramePr>
        <p:xfrm>
          <a:off x="743986" y="3553114"/>
          <a:ext cx="2493818" cy="38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9" name="Equation" r:id="rId14" imgW="1726920" imgH="279360" progId="Equation.DSMT4">
                  <p:embed/>
                </p:oleObj>
              </mc:Choice>
              <mc:Fallback>
                <p:oleObj name="Equation" r:id="rId14" imgW="1726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86" y="3553114"/>
                        <a:ext cx="2493818" cy="386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9" name="Picture 4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19140"/>
            <a:ext cx="35528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29971"/>
              </p:ext>
            </p:extLst>
          </p:nvPr>
        </p:nvGraphicFramePr>
        <p:xfrm>
          <a:off x="1642754" y="2483923"/>
          <a:ext cx="1152832" cy="29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0" name="Equation" r:id="rId17" imgW="787320" imgH="203040" progId="Equation.DSMT4">
                  <p:embed/>
                </p:oleObj>
              </mc:Choice>
              <mc:Fallback>
                <p:oleObj name="Equation" r:id="rId17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42754" y="2483923"/>
                        <a:ext cx="1152832" cy="29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299876" y="410111"/>
            <a:ext cx="6440646" cy="1323439"/>
            <a:chOff x="299876" y="308132"/>
            <a:chExt cx="6440646" cy="1323439"/>
          </a:xfrm>
        </p:grpSpPr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299876" y="308132"/>
              <a:ext cx="644064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Aft>
                  <a:spcPct val="0"/>
                </a:spcAft>
              </a:pPr>
              <a:r>
                <a:rPr lang="vi-VN" sz="2000" b="1" dirty="0">
                  <a:solidFill>
                    <a:srgbClr val="000000"/>
                  </a:solidFill>
                  <a:latin typeface="Times New Roman" pitchFamily="18" charset="0"/>
                </a:rPr>
                <a:t>Bài </a:t>
              </a:r>
              <a:r>
                <a:rPr lang="vi-VN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2.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Cho                            , trên tia đối của tia 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AB lấy điểm D sao cho AD = AB</a:t>
              </a:r>
              <a:r>
                <a:rPr lang="vi-VN" sz="2000" dirty="0">
                  <a:solidFill>
                    <a:srgbClr val="000000"/>
                  </a:solidFill>
                  <a:latin typeface="Times New Roman" pitchFamily="18" charset="0"/>
                </a:rPr>
                <a:t>; trên tia đối </a:t>
              </a:r>
              <a:endParaRPr lang="vi-VN" sz="20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của </a:t>
              </a:r>
              <a:r>
                <a:rPr lang="vi-VN" sz="2000" dirty="0">
                  <a:solidFill>
                    <a:srgbClr val="000000"/>
                  </a:solidFill>
                  <a:latin typeface="Times New Roman" pitchFamily="18" charset="0"/>
                </a:rPr>
                <a:t>tia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AC </a:t>
              </a:r>
              <a:r>
                <a:rPr lang="vi-VN" sz="2000" dirty="0">
                  <a:solidFill>
                    <a:srgbClr val="000000"/>
                  </a:solidFill>
                  <a:latin typeface="Times New Roman" pitchFamily="18" charset="0"/>
                </a:rPr>
                <a:t>lấy điểm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E </a:t>
              </a:r>
              <a:r>
                <a:rPr lang="vi-VN" sz="2000" dirty="0">
                  <a:solidFill>
                    <a:srgbClr val="000000"/>
                  </a:solidFill>
                  <a:latin typeface="Times New Roman" pitchFamily="18" charset="0"/>
                </a:rPr>
                <a:t>sao cho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AE </a:t>
              </a:r>
              <a:r>
                <a:rPr lang="vi-VN" sz="2000" dirty="0">
                  <a:solidFill>
                    <a:srgbClr val="000000"/>
                  </a:solidFill>
                  <a:latin typeface="Times New Roman" pitchFamily="18" charset="0"/>
                </a:rPr>
                <a:t>= </a:t>
              </a: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AC. </a:t>
              </a:r>
            </a:p>
            <a:p>
              <a:pPr eaLnBrk="1" fontAlgn="base" hangingPunct="1">
                <a:spcAft>
                  <a:spcPct val="0"/>
                </a:spcAft>
              </a:pPr>
              <a:r>
                <a:rPr lang="vi-VN" sz="2000" dirty="0" smtClean="0">
                  <a:solidFill>
                    <a:srgbClr val="000000"/>
                  </a:solidFill>
                  <a:latin typeface="Times New Roman" pitchFamily="18" charset="0"/>
                </a:rPr>
                <a:t>Chứng minh:                                         b) DE//BC </a:t>
              </a:r>
              <a:endParaRPr lang="vi-VN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817823"/>
                </p:ext>
              </p:extLst>
            </p:nvPr>
          </p:nvGraphicFramePr>
          <p:xfrm>
            <a:off x="1524000" y="388086"/>
            <a:ext cx="1775114" cy="305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41" name="Equation" r:id="rId19" imgW="1333440" imgH="228600" progId="Equation.DSMT4">
                    <p:embed/>
                  </p:oleObj>
                </mc:Choice>
                <mc:Fallback>
                  <p:oleObj name="Equation" r:id="rId19" imgW="1333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88086"/>
                          <a:ext cx="1775114" cy="305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857865"/>
                </p:ext>
              </p:extLst>
            </p:nvPr>
          </p:nvGraphicFramePr>
          <p:xfrm>
            <a:off x="1776413" y="1272796"/>
            <a:ext cx="18811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42" name="Equation" r:id="rId21" imgW="1168200" imgH="203040" progId="Equation.DSMT4">
                    <p:embed/>
                  </p:oleObj>
                </mc:Choice>
                <mc:Fallback>
                  <p:oleObj name="Equation" r:id="rId21" imgW="1168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413" y="1272796"/>
                          <a:ext cx="1881187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02796"/>
              </p:ext>
            </p:extLst>
          </p:nvPr>
        </p:nvGraphicFramePr>
        <p:xfrm>
          <a:off x="6472238" y="3292988"/>
          <a:ext cx="11525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3" name="Equation" r:id="rId23" imgW="787320" imgH="203040" progId="Equation.DSMT4">
                  <p:embed/>
                </p:oleObj>
              </mc:Choice>
              <mc:Fallback>
                <p:oleObj name="Equation" r:id="rId23" imgW="7873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3292988"/>
                        <a:ext cx="115252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23888"/>
              </p:ext>
            </p:extLst>
          </p:nvPr>
        </p:nvGraphicFramePr>
        <p:xfrm>
          <a:off x="6897691" y="3535924"/>
          <a:ext cx="3794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91" y="3535924"/>
                        <a:ext cx="3794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92450"/>
              </p:ext>
            </p:extLst>
          </p:nvPr>
        </p:nvGraphicFramePr>
        <p:xfrm>
          <a:off x="6481261" y="3771691"/>
          <a:ext cx="1212273" cy="32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" name="Equation" r:id="rId27" imgW="825480" imgH="228600" progId="Equation.DSMT4">
                  <p:embed/>
                </p:oleObj>
              </mc:Choice>
              <mc:Fallback>
                <p:oleObj name="Equation" r:id="rId27" imgW="825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261" y="3771691"/>
                        <a:ext cx="1212273" cy="324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87710"/>
              </p:ext>
            </p:extLst>
          </p:nvPr>
        </p:nvGraphicFramePr>
        <p:xfrm>
          <a:off x="6896888" y="4071636"/>
          <a:ext cx="3794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6" name="Equation" r:id="rId29" imgW="139639" imgH="203112" progId="Equation.DSMT4">
                  <p:embed/>
                </p:oleObj>
              </mc:Choice>
              <mc:Fallback>
                <p:oleObj name="Equation" r:id="rId2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888" y="4071636"/>
                        <a:ext cx="3794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71690"/>
              </p:ext>
            </p:extLst>
          </p:nvPr>
        </p:nvGraphicFramePr>
        <p:xfrm>
          <a:off x="6275388" y="4338638"/>
          <a:ext cx="1622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7" name="Equation" r:id="rId30" imgW="1002960" imgH="177480" progId="Equation.DSMT4">
                  <p:embed/>
                </p:oleObj>
              </mc:Choice>
              <mc:Fallback>
                <p:oleObj name="Equation" r:id="rId30" imgW="10029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338638"/>
                        <a:ext cx="16224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8" name="Object 116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60585"/>
              </p:ext>
            </p:extLst>
          </p:nvPr>
        </p:nvGraphicFramePr>
        <p:xfrm>
          <a:off x="384175" y="4143375"/>
          <a:ext cx="2930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8" name="Equation" r:id="rId32" imgW="1993680" imgH="203040" progId="Equation.DSMT4">
                  <p:embed/>
                </p:oleObj>
              </mc:Choice>
              <mc:Fallback>
                <p:oleObj name="Equation" r:id="rId32" imgW="1993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4143375"/>
                        <a:ext cx="2930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7107"/>
              </p:ext>
            </p:extLst>
          </p:nvPr>
        </p:nvGraphicFramePr>
        <p:xfrm>
          <a:off x="438150" y="4324350"/>
          <a:ext cx="33385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9" name="Equation" r:id="rId34" imgW="2273040" imgH="266400" progId="Equation.DSMT4">
                  <p:embed/>
                </p:oleObj>
              </mc:Choice>
              <mc:Fallback>
                <p:oleObj name="Equation" r:id="rId34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324350"/>
                        <a:ext cx="33385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349337" y="4661496"/>
            <a:ext cx="4937038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=&gt; DE // BC (có 2 góc so le trong bằng nhau)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3" grpId="0"/>
      <p:bldP spid="74" grpId="0"/>
      <p:bldP spid="75" grpId="0"/>
      <p:bldP spid="76" grpId="0" animBg="1"/>
      <p:bldP spid="80" grpId="0"/>
      <p:bldP spid="81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441</Words>
  <Application>Microsoft Office PowerPoint</Application>
  <PresentationFormat>On-screen Show (16:9)</PresentationFormat>
  <Paragraphs>97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Default Design</vt:lpstr>
      <vt:lpstr>Equation</vt:lpstr>
      <vt:lpstr>MathType 6.0 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Windows User</cp:lastModifiedBy>
  <cp:revision>207</cp:revision>
  <dcterms:created xsi:type="dcterms:W3CDTF">2021-11-13T02:28:06Z</dcterms:created>
  <dcterms:modified xsi:type="dcterms:W3CDTF">2021-11-26T07:38:13Z</dcterms:modified>
</cp:coreProperties>
</file>