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1" r:id="rId12"/>
    <p:sldId id="283" r:id="rId13"/>
    <p:sldId id="303" r:id="rId14"/>
    <p:sldId id="304" r:id="rId15"/>
    <p:sldId id="305" r:id="rId16"/>
    <p:sldId id="306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79" r:id="rId25"/>
    <p:sldId id="296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3908-043C-4AB5-9699-05351D6D9657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0C7CD-A497-42FB-B4A6-E49FFC15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C58A97B-3B7B-4C85-9572-C5D35C533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8A01B01-95E0-42BB-ADB4-9AAE43AC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A7DA150-F6B6-4212-B473-C4B1013BE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C587ED-C3B8-4EBD-B0DF-85D99917DDEC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F82E76E-7DE4-429D-847B-445242846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9F2D12-6FBF-47A8-84A3-0C4E23C51F1B}" type="slidenum">
              <a:rPr lang="vi-VN" altLang="en-US"/>
              <a:pPr/>
              <a:t>18</a:t>
            </a:fld>
            <a:endParaRPr lang="vi-VN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BDD8BBC-0537-4DC3-91AB-271C5AB9D4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0EA3A9F-2AA7-4B82-8499-8C54719BC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888BC3F-BD8C-4275-95DD-AD32AB013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805F91-D67C-459B-BE9C-B9626CF82140}" type="slidenum">
              <a:rPr lang="vi-VN" altLang="en-US"/>
              <a:pPr/>
              <a:t>19</a:t>
            </a:fld>
            <a:endParaRPr lang="vi-VN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CF3BA3C-53CD-4DF2-8249-CBBDD4C982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A9CD0DF-EF2C-435C-8408-8313261D5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F8F51B7-618D-4BF6-B152-171D7255C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22D12F-FBA9-4A3E-ACCD-1289C249680F}" type="slidenum">
              <a:rPr lang="vi-VN" altLang="en-US"/>
              <a:pPr/>
              <a:t>20</a:t>
            </a:fld>
            <a:endParaRPr lang="vi-VN" altLang="en-US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04ADB154-0703-4F6A-8DCD-9987222D0C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4623F1-5084-4D67-84F2-631C2251321B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FF410A8-5FB8-4A75-AC58-0620A3F6B4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9653863B-3A1C-4ECE-B91A-C26F9600C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C80F-202D-470B-8EE8-54E1D9E0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0FB404-8445-4586-95DB-12803DD8ED4C}" type="datetimeFigureOut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6E75-589F-41A7-A984-7873A35D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6C9C-D307-47F8-AF87-892ED5C8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EC90791-8A3B-4D80-AD31-3747C8535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04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7B7F3A-02AB-4E5A-8B70-0A7CB483B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801828-4395-4EBA-998D-2160AA486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C5D37-6C77-4703-A490-03014A22C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0FDCB-65C7-48CD-96AD-54BD20D2E79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90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92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F69F-462C-453C-92AB-7449C7C133CD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4C0C-A6B5-4D83-9E0D-7F1CB6D4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23.xml"/><Relationship Id="rId4" Type="http://schemas.openxmlformats.org/officeDocument/2006/relationships/audio" Target="../media/audio5.wav"/><Relationship Id="rId9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4.xml"/><Relationship Id="rId11" Type="http://schemas.openxmlformats.org/officeDocument/2006/relationships/oleObject" Target="../embeddings/oleObject1.bin"/><Relationship Id="rId5" Type="http://schemas.openxmlformats.org/officeDocument/2006/relationships/audio" Target="../media/audio5.wav"/><Relationship Id="rId10" Type="http://schemas.openxmlformats.org/officeDocument/2006/relationships/image" Target="../media/image23.jpeg"/><Relationship Id="rId4" Type="http://schemas.openxmlformats.org/officeDocument/2006/relationships/audio" Target="../media/audio4.wav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Relationship Id="rId9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slide" Target="slide26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../../Documents%20and%20Settings/home/Desktop/GSP(1)%20tiet%2026%20Dau%20hieu%20nhan%20biet%20tiep%20tuyen.gsp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../../../Documents%20and%20Settings/home/Desktop/GSP(1)%20tiet%2026%20Dau%20hieu%20nhan%20biet%20tiep%20tuyen.gsp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50CF-F325-4B76-9A8F-AF6C98FDD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TIẾT 25: DẤU HIỆU NHẬN BIẾT TIẾP TUYẾN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57886-8DAA-4FD1-9BD5-B72A7C13D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55" y="429208"/>
            <a:ext cx="1005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Cho </a:t>
            </a:r>
            <a:r>
              <a:rPr lang="el-GR" sz="2800" b="1"/>
              <a:t>Δ</a:t>
            </a:r>
            <a:r>
              <a:rPr lang="en-US" sz="2800" b="1"/>
              <a:t>ABC có AB = 3, AC = 4, BC = 5. Vẽ đường tròn (B ; BA). Chứng minh rằng AC là tiếp tuyến của đường tròn</a:t>
            </a:r>
          </a:p>
        </p:txBody>
      </p:sp>
      <p:sp>
        <p:nvSpPr>
          <p:cNvPr id="3" name="Right Triangle 2"/>
          <p:cNvSpPr/>
          <p:nvPr/>
        </p:nvSpPr>
        <p:spPr>
          <a:xfrm rot="5400000" flipH="1">
            <a:off x="-149279" y="2127374"/>
            <a:ext cx="3452326" cy="1922106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5824" y="2892478"/>
            <a:ext cx="3769567" cy="376956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452" y="951890"/>
            <a:ext cx="2903440" cy="4246307"/>
            <a:chOff x="145452" y="951890"/>
            <a:chExt cx="2903440" cy="4246307"/>
          </a:xfrm>
        </p:grpSpPr>
        <p:sp>
          <p:nvSpPr>
            <p:cNvPr id="5" name="TextBox 4"/>
            <p:cNvSpPr txBox="1"/>
            <p:nvPr/>
          </p:nvSpPr>
          <p:spPr>
            <a:xfrm>
              <a:off x="2390304" y="4552973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•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981" y="4552980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•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5378" y="467497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452" y="466424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52" y="95189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1636" y="432763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602" y="307046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6616" y="242797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5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75676" y="1446727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Chứng minh: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01804" y="2036798"/>
                <a:ext cx="757153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3200"/>
                  <a:t>Δ</a:t>
                </a:r>
                <a:r>
                  <a:rPr lang="en-US" sz="3200"/>
                  <a:t>ABC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=25 ;</m:t>
                    </m:r>
                  </m:oMath>
                </a14:m>
                <a:endParaRPr lang="en-US" sz="3200" b="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320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=25</m:t>
                        </m:r>
                      </m:e>
                    </m:d>
                  </m:oMath>
                </a14:m>
                <a:endParaRPr lang="en-US" sz="3200" b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⇒ </a:t>
                </a:r>
                <a:r>
                  <a:rPr lang="el-GR" sz="3200"/>
                  <a:t>Δ</a:t>
                </a:r>
                <a:r>
                  <a:rPr lang="en-US" sz="3200"/>
                  <a:t>ABC vuông tại A (pitago đảo)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⇒ AC ⊥ AB tại A mà A ∊ (B; BA)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⇒ AC là tiếp tuyến của đường tròn (B ; BA)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04" y="2036798"/>
                <a:ext cx="7571535" cy="4524315"/>
              </a:xfrm>
              <a:prstGeom prst="rect">
                <a:avLst/>
              </a:prstGeom>
              <a:blipFill>
                <a:blip r:embed="rId2"/>
                <a:stretch>
                  <a:fillRect l="-2093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2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F97F-3D81-4EDF-8001-25026FA9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ABC,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AB= 6cm, AC=8cm, BC=10cm.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22A379-3456-4FCC-8599-BBBBBB3017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9300" y="1463675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AC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(B; 6cm)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BC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(A; 6cm)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AB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(C; 8cm)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(B; 8cm)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(C; 6cm)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BC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(A; 4,8cm)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0274CC7-C463-447B-BA54-5C2E4BA35C4F}"/>
              </a:ext>
            </a:extLst>
          </p:cNvPr>
          <p:cNvSpPr/>
          <p:nvPr/>
        </p:nvSpPr>
        <p:spPr>
          <a:xfrm>
            <a:off x="8305800" y="1931988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Đ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D129C-FA88-4FF2-88AC-FCB5AB6FC036}"/>
              </a:ext>
            </a:extLst>
          </p:cNvPr>
          <p:cNvSpPr/>
          <p:nvPr/>
        </p:nvSpPr>
        <p:spPr>
          <a:xfrm>
            <a:off x="8229600" y="3581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Đ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CA3D9-1AB1-46A3-98B8-92D9A3BFFEF4}"/>
              </a:ext>
            </a:extLst>
          </p:cNvPr>
          <p:cNvSpPr/>
          <p:nvPr/>
        </p:nvSpPr>
        <p:spPr>
          <a:xfrm>
            <a:off x="8305800" y="5973763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Đ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5F40EA-72A6-4033-8D8D-0DB7154F8BA9}"/>
              </a:ext>
            </a:extLst>
          </p:cNvPr>
          <p:cNvSpPr/>
          <p:nvPr/>
        </p:nvSpPr>
        <p:spPr>
          <a:xfrm>
            <a:off x="9296400" y="5257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B27E4A-170B-4957-92C6-8C95F51CD014}"/>
              </a:ext>
            </a:extLst>
          </p:cNvPr>
          <p:cNvSpPr/>
          <p:nvPr/>
        </p:nvSpPr>
        <p:spPr>
          <a:xfrm>
            <a:off x="9296400" y="2743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7414D2-F3BE-4098-B9B5-27ECDD2AF3FE}"/>
              </a:ext>
            </a:extLst>
          </p:cNvPr>
          <p:cNvSpPr/>
          <p:nvPr/>
        </p:nvSpPr>
        <p:spPr>
          <a:xfrm>
            <a:off x="9296400" y="4495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S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6B3BF8-9C69-43C0-BFC6-3A4DE2DDDB10}"/>
              </a:ext>
            </a:extLst>
          </p:cNvPr>
          <p:cNvCxnSpPr/>
          <p:nvPr/>
        </p:nvCxnSpPr>
        <p:spPr>
          <a:xfrm>
            <a:off x="9220200" y="1308100"/>
            <a:ext cx="0" cy="533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80174-47C3-4458-B9ED-D29C7340833E}"/>
              </a:ext>
            </a:extLst>
          </p:cNvPr>
          <p:cNvCxnSpPr/>
          <p:nvPr/>
        </p:nvCxnSpPr>
        <p:spPr>
          <a:xfrm>
            <a:off x="10058400" y="1308100"/>
            <a:ext cx="0" cy="533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4DF68B-E6CE-4758-B362-63EA0D97DEB3}"/>
              </a:ext>
            </a:extLst>
          </p:cNvPr>
          <p:cNvCxnSpPr/>
          <p:nvPr/>
        </p:nvCxnSpPr>
        <p:spPr>
          <a:xfrm>
            <a:off x="1905000" y="1322388"/>
            <a:ext cx="0" cy="533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4AE6E0-9822-476C-993C-0B190AD1B742}"/>
              </a:ext>
            </a:extLst>
          </p:cNvPr>
          <p:cNvCxnSpPr/>
          <p:nvPr/>
        </p:nvCxnSpPr>
        <p:spPr>
          <a:xfrm>
            <a:off x="1905000" y="1322388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D189E0-69F0-4426-A8BB-E96A379A3306}"/>
              </a:ext>
            </a:extLst>
          </p:cNvPr>
          <p:cNvCxnSpPr/>
          <p:nvPr/>
        </p:nvCxnSpPr>
        <p:spPr>
          <a:xfrm>
            <a:off x="1905000" y="6656388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0E0F23-4142-4E58-8AFC-E16F57D2A812}"/>
              </a:ext>
            </a:extLst>
          </p:cNvPr>
          <p:cNvCxnSpPr/>
          <p:nvPr/>
        </p:nvCxnSpPr>
        <p:spPr>
          <a:xfrm>
            <a:off x="1905000" y="19050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E698BC-4805-44C3-8DBE-B891BCE9FAD6}"/>
              </a:ext>
            </a:extLst>
          </p:cNvPr>
          <p:cNvCxnSpPr/>
          <p:nvPr/>
        </p:nvCxnSpPr>
        <p:spPr>
          <a:xfrm>
            <a:off x="8153400" y="1295400"/>
            <a:ext cx="0" cy="533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5D1916-B4E6-4208-8B1A-305A06E932A8}"/>
              </a:ext>
            </a:extLst>
          </p:cNvPr>
          <p:cNvCxnSpPr/>
          <p:nvPr/>
        </p:nvCxnSpPr>
        <p:spPr>
          <a:xfrm>
            <a:off x="1905000" y="25908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BA6409-39C5-468B-B030-3D087C0D6DB6}"/>
              </a:ext>
            </a:extLst>
          </p:cNvPr>
          <p:cNvCxnSpPr/>
          <p:nvPr/>
        </p:nvCxnSpPr>
        <p:spPr>
          <a:xfrm>
            <a:off x="1905000" y="343535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D7262-AE4F-4BBD-863C-B471F6915232}"/>
              </a:ext>
            </a:extLst>
          </p:cNvPr>
          <p:cNvCxnSpPr/>
          <p:nvPr/>
        </p:nvCxnSpPr>
        <p:spPr>
          <a:xfrm>
            <a:off x="1905000" y="43434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2B4497-6CCA-457D-8659-95005BCB60D7}"/>
              </a:ext>
            </a:extLst>
          </p:cNvPr>
          <p:cNvCxnSpPr/>
          <p:nvPr/>
        </p:nvCxnSpPr>
        <p:spPr>
          <a:xfrm>
            <a:off x="1905000" y="51816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D15B30-0663-4974-9351-28CD106A5F72}"/>
              </a:ext>
            </a:extLst>
          </p:cNvPr>
          <p:cNvCxnSpPr/>
          <p:nvPr/>
        </p:nvCxnSpPr>
        <p:spPr>
          <a:xfrm>
            <a:off x="1905000" y="59563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7">
            <a:extLst>
              <a:ext uri="{FF2B5EF4-FFF2-40B4-BE49-F238E27FC236}">
                <a16:creationId xmlns:a16="http://schemas.microsoft.com/office/drawing/2014/main" id="{1AAD2C94-4CF3-422E-8130-6FE06081D9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5914" y="1196975"/>
            <a:ext cx="6911975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00"/>
              </a:gs>
              <a:gs pos="50000">
                <a:srgbClr val="003300"/>
              </a:gs>
              <a:gs pos="100000">
                <a:srgbClr val="0066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   </a:t>
            </a:r>
          </a:p>
        </p:txBody>
      </p:sp>
      <p:sp>
        <p:nvSpPr>
          <p:cNvPr id="45059" name="Text Box 26">
            <a:extLst>
              <a:ext uri="{FF2B5EF4-FFF2-40B4-BE49-F238E27FC236}">
                <a16:creationId xmlns:a16="http://schemas.microsoft.com/office/drawing/2014/main" id="{74D1BADD-A7FD-46D7-B3D5-2ED7DA2AFBD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86126" y="1227139"/>
            <a:ext cx="60499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Cho tam giác ABC có AB = 6; AC= 8; BC= 10.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Trong các câu sau, câu nào sai?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31748" name="Picture 4" descr="Mautam">
            <a:extLst>
              <a:ext uri="{FF2B5EF4-FFF2-40B4-BE49-F238E27FC236}">
                <a16:creationId xmlns:a16="http://schemas.microsoft.com/office/drawing/2014/main" id="{5C162872-9648-4811-8EAB-B1C0A378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836614"/>
            <a:ext cx="622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V2">
            <a:extLst>
              <a:ext uri="{FF2B5EF4-FFF2-40B4-BE49-F238E27FC236}">
                <a16:creationId xmlns:a16="http://schemas.microsoft.com/office/drawing/2014/main" id="{C02FECBF-0920-4ACA-A03F-F62FD130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3"/>
            <a:ext cx="1444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2B60C075-E830-4C7E-A4AF-F604193B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2276475"/>
            <a:ext cx="4321175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453B2755-E19E-4E34-8FF5-9EF2ACF1FFD4}"/>
              </a:ext>
            </a:extLst>
          </p:cNvPr>
          <p:cNvGrpSpPr>
            <a:grpSpLocks/>
          </p:cNvGrpSpPr>
          <p:nvPr/>
        </p:nvGrpSpPr>
        <p:grpSpPr bwMode="auto">
          <a:xfrm>
            <a:off x="2770188" y="2349501"/>
            <a:ext cx="4475162" cy="614363"/>
            <a:chOff x="508" y="2112"/>
            <a:chExt cx="1583" cy="387"/>
          </a:xfrm>
        </p:grpSpPr>
        <p:sp>
          <p:nvSpPr>
            <p:cNvPr id="69" name="AutoShape 12">
              <a:extLst>
                <a:ext uri="{FF2B5EF4-FFF2-40B4-BE49-F238E27FC236}">
                  <a16:creationId xmlns:a16="http://schemas.microsoft.com/office/drawing/2014/main" id="{A1E0758B-90BE-4A5A-9987-B75567C47F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0" name="AutoShape 13">
              <a:extLst>
                <a:ext uri="{FF2B5EF4-FFF2-40B4-BE49-F238E27FC236}">
                  <a16:creationId xmlns:a16="http://schemas.microsoft.com/office/drawing/2014/main" id="{8CBF525A-C18F-46E1-8F4C-D7AD9E9EA6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42C0DB32-0FC3-4E9B-902C-F02FA67FE7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2" name="Text Box 15">
              <a:extLst>
                <a:ext uri="{FF2B5EF4-FFF2-40B4-BE49-F238E27FC236}">
                  <a16:creationId xmlns:a16="http://schemas.microsoft.com/office/drawing/2014/main" id="{2CEE6B93-6706-4922-8C57-717B49DCF8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8" y="2139"/>
              <a:ext cx="14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31844" name="Text Box 16">
              <a:extLst>
                <a:ext uri="{FF2B5EF4-FFF2-40B4-BE49-F238E27FC236}">
                  <a16:creationId xmlns:a16="http://schemas.microsoft.com/office/drawing/2014/main" id="{CC63B030-EC9D-49E8-96F5-A7435CEE27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5" y="2197"/>
              <a:ext cx="1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66"/>
                  </a:solidFill>
                </a:rPr>
                <a:t>AC là tiếp tuyến của (B; 6)</a:t>
              </a:r>
            </a:p>
          </p:txBody>
        </p:sp>
      </p:grpSp>
      <p:grpSp>
        <p:nvGrpSpPr>
          <p:cNvPr id="25" name="Group 93">
            <a:extLst>
              <a:ext uri="{FF2B5EF4-FFF2-40B4-BE49-F238E27FC236}">
                <a16:creationId xmlns:a16="http://schemas.microsoft.com/office/drawing/2014/main" id="{D07C7B8C-2386-4565-B344-A020BD2FCED7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4652963"/>
            <a:ext cx="4413250" cy="622300"/>
            <a:chOff x="508" y="2112"/>
            <a:chExt cx="1554" cy="382"/>
          </a:xfrm>
        </p:grpSpPr>
        <p:sp>
          <p:nvSpPr>
            <p:cNvPr id="95" name="AutoShape 12">
              <a:extLst>
                <a:ext uri="{FF2B5EF4-FFF2-40B4-BE49-F238E27FC236}">
                  <a16:creationId xmlns:a16="http://schemas.microsoft.com/office/drawing/2014/main" id="{7D8210F9-5C43-4F6F-8629-BDF3BBAC85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6" name="AutoShape 13">
              <a:extLst>
                <a:ext uri="{FF2B5EF4-FFF2-40B4-BE49-F238E27FC236}">
                  <a16:creationId xmlns:a16="http://schemas.microsoft.com/office/drawing/2014/main" id="{26E18CB6-7805-422B-ACAE-4B7A0F795E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5D19F0E6-490F-4608-94AF-105160D03D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8" name="Text Box 15">
              <a:extLst>
                <a:ext uri="{FF2B5EF4-FFF2-40B4-BE49-F238E27FC236}">
                  <a16:creationId xmlns:a16="http://schemas.microsoft.com/office/drawing/2014/main" id="{CCE87D0A-6DDC-4276-B227-10A6F07F0F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98" y="2139"/>
              <a:ext cx="131" cy="3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31839" name="Text Box 16">
              <a:extLst>
                <a:ext uri="{FF2B5EF4-FFF2-40B4-BE49-F238E27FC236}">
                  <a16:creationId xmlns:a16="http://schemas.microsoft.com/office/drawing/2014/main" id="{1E98184B-D3E1-4954-8717-9FE8F2DC43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8" y="2199"/>
              <a:ext cx="124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66"/>
                  </a:solidFill>
                </a:rPr>
                <a:t>AB là tiếp tuyến của (C; 8)</a:t>
              </a:r>
            </a:p>
          </p:txBody>
        </p:sp>
      </p:grpSp>
      <p:sp>
        <p:nvSpPr>
          <p:cNvPr id="110" name="Rectangle 20">
            <a:extLst>
              <a:ext uri="{FF2B5EF4-FFF2-40B4-BE49-F238E27FC236}">
                <a16:creationId xmlns:a16="http://schemas.microsoft.com/office/drawing/2014/main" id="{D70EFDD6-8B6A-4207-A6A2-51FCFB04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3498850"/>
            <a:ext cx="456565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grpSp>
        <p:nvGrpSpPr>
          <p:cNvPr id="3136" name="Group 11">
            <a:extLst>
              <a:ext uri="{FF2B5EF4-FFF2-40B4-BE49-F238E27FC236}">
                <a16:creationId xmlns:a16="http://schemas.microsoft.com/office/drawing/2014/main" id="{55F25A4C-2E28-4DCF-9CCF-EDDB1E970843}"/>
              </a:ext>
            </a:extLst>
          </p:cNvPr>
          <p:cNvGrpSpPr>
            <a:grpSpLocks/>
          </p:cNvGrpSpPr>
          <p:nvPr/>
        </p:nvGrpSpPr>
        <p:grpSpPr bwMode="auto">
          <a:xfrm>
            <a:off x="2770188" y="3500438"/>
            <a:ext cx="4519612" cy="614362"/>
            <a:chOff x="508" y="2112"/>
            <a:chExt cx="1582" cy="387"/>
          </a:xfrm>
        </p:grpSpPr>
        <p:sp>
          <p:nvSpPr>
            <p:cNvPr id="112" name="AutoShape 12">
              <a:extLst>
                <a:ext uri="{FF2B5EF4-FFF2-40B4-BE49-F238E27FC236}">
                  <a16:creationId xmlns:a16="http://schemas.microsoft.com/office/drawing/2014/main" id="{69FBE5A7-F15F-42BB-B79D-80984FA4B7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3" name="AutoShape 13">
              <a:extLst>
                <a:ext uri="{FF2B5EF4-FFF2-40B4-BE49-F238E27FC236}">
                  <a16:creationId xmlns:a16="http://schemas.microsoft.com/office/drawing/2014/main" id="{F969A42B-6219-4091-8958-4E05DA3B29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50995585-A819-41F5-9A5B-50D63FD6F9E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5" name="Text Box 15">
              <a:extLst>
                <a:ext uri="{FF2B5EF4-FFF2-40B4-BE49-F238E27FC236}">
                  <a16:creationId xmlns:a16="http://schemas.microsoft.com/office/drawing/2014/main" id="{6F856330-35D8-4E91-BD95-EAEC1D2454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6" y="2139"/>
              <a:ext cx="13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31834" name="Text Box 16">
              <a:extLst>
                <a:ext uri="{FF2B5EF4-FFF2-40B4-BE49-F238E27FC236}">
                  <a16:creationId xmlns:a16="http://schemas.microsoft.com/office/drawing/2014/main" id="{F0287700-3EE1-467D-B4FD-F088D77A09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5" y="2186"/>
              <a:ext cx="1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66"/>
                  </a:solidFill>
                </a:rPr>
                <a:t>BC là tiếp tuyến của (A; 6)</a:t>
              </a:r>
            </a:p>
          </p:txBody>
        </p:sp>
      </p:grpSp>
      <p:sp>
        <p:nvSpPr>
          <p:cNvPr id="117" name="Rectangle 20">
            <a:extLst>
              <a:ext uri="{FF2B5EF4-FFF2-40B4-BE49-F238E27FC236}">
                <a16:creationId xmlns:a16="http://schemas.microsoft.com/office/drawing/2014/main" id="{8C6973F7-212B-420E-9985-AFF22FF0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4581525"/>
            <a:ext cx="45593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grpSp>
        <p:nvGrpSpPr>
          <p:cNvPr id="45084" name="Group 28">
            <a:extLst>
              <a:ext uri="{FF2B5EF4-FFF2-40B4-BE49-F238E27FC236}">
                <a16:creationId xmlns:a16="http://schemas.microsoft.com/office/drawing/2014/main" id="{28DAE4A9-5528-4B2C-95B4-0A700D370DF4}"/>
              </a:ext>
            </a:extLst>
          </p:cNvPr>
          <p:cNvGrpSpPr>
            <a:grpSpLocks/>
          </p:cNvGrpSpPr>
          <p:nvPr/>
        </p:nvGrpSpPr>
        <p:grpSpPr bwMode="auto">
          <a:xfrm>
            <a:off x="2334690" y="2176464"/>
            <a:ext cx="535459" cy="2724949"/>
            <a:chOff x="0" y="768"/>
            <a:chExt cx="298" cy="2089"/>
          </a:xfrm>
        </p:grpSpPr>
        <p:grpSp>
          <p:nvGrpSpPr>
            <p:cNvPr id="31807" name="Group 29">
              <a:extLst>
                <a:ext uri="{FF2B5EF4-FFF2-40B4-BE49-F238E27FC236}">
                  <a16:creationId xmlns:a16="http://schemas.microsoft.com/office/drawing/2014/main" id="{784B24DA-C91D-4B6E-B1B6-BF8A469C3C4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1828" name="Rectangle 30">
                <a:extLst>
                  <a:ext uri="{FF2B5EF4-FFF2-40B4-BE49-F238E27FC236}">
                    <a16:creationId xmlns:a16="http://schemas.microsoft.com/office/drawing/2014/main" id="{EBA1CA31-F9C9-40CF-BE73-B70A3B13CE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829" name="Rectangle 31">
                <a:extLst>
                  <a:ext uri="{FF2B5EF4-FFF2-40B4-BE49-F238E27FC236}">
                    <a16:creationId xmlns:a16="http://schemas.microsoft.com/office/drawing/2014/main" id="{E40222F9-D7DC-4EF6-8B22-850EEB3935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1808" name="Group 32">
              <a:extLst>
                <a:ext uri="{FF2B5EF4-FFF2-40B4-BE49-F238E27FC236}">
                  <a16:creationId xmlns:a16="http://schemas.microsoft.com/office/drawing/2014/main" id="{6C70BB42-1185-4B35-B20D-15443D8E4F6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4" y="2613"/>
              <a:ext cx="199" cy="289"/>
              <a:chOff x="1725" y="1110"/>
              <a:chExt cx="2321" cy="3044"/>
            </a:xfrm>
          </p:grpSpPr>
          <p:sp>
            <p:nvSpPr>
              <p:cNvPr id="45089" name="AutoShape 33">
                <a:extLst>
                  <a:ext uri="{FF2B5EF4-FFF2-40B4-BE49-F238E27FC236}">
                    <a16:creationId xmlns:a16="http://schemas.microsoft.com/office/drawing/2014/main" id="{42E3F7D5-3FB2-4F6E-BB46-8AF1EE3F9D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7" y="2541"/>
                <a:ext cx="307" cy="21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90" name="AutoShape 34">
                <a:extLst>
                  <a:ext uri="{FF2B5EF4-FFF2-40B4-BE49-F238E27FC236}">
                    <a16:creationId xmlns:a16="http://schemas.microsoft.com/office/drawing/2014/main" id="{14485EF2-1702-456A-A7A3-48FCB7E31A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6" y="2513"/>
                <a:ext cx="307" cy="21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91" name="AutoShape 35">
                <a:extLst>
                  <a:ext uri="{FF2B5EF4-FFF2-40B4-BE49-F238E27FC236}">
                    <a16:creationId xmlns:a16="http://schemas.microsoft.com/office/drawing/2014/main" id="{9BD7DA59-BB64-4093-B64A-18E43901FC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4" y="3442"/>
                <a:ext cx="312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22" name="Oval 36">
                <a:extLst>
                  <a:ext uri="{FF2B5EF4-FFF2-40B4-BE49-F238E27FC236}">
                    <a16:creationId xmlns:a16="http://schemas.microsoft.com/office/drawing/2014/main" id="{E430D0BD-3AA3-43A0-A410-1CF3504307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823" name="Oval 37">
                <a:extLst>
                  <a:ext uri="{FF2B5EF4-FFF2-40B4-BE49-F238E27FC236}">
                    <a16:creationId xmlns:a16="http://schemas.microsoft.com/office/drawing/2014/main" id="{2CE6634E-B9DB-4A63-9954-D7A055764E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94" name="Oval 38">
                <a:extLst>
                  <a:ext uri="{FF2B5EF4-FFF2-40B4-BE49-F238E27FC236}">
                    <a16:creationId xmlns:a16="http://schemas.microsoft.com/office/drawing/2014/main" id="{FE82BDB8-C73B-4219-9B73-0F05498288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28" y="1112"/>
                <a:ext cx="2318" cy="30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25" name="Oval 39">
                <a:extLst>
                  <a:ext uri="{FF2B5EF4-FFF2-40B4-BE49-F238E27FC236}">
                    <a16:creationId xmlns:a16="http://schemas.microsoft.com/office/drawing/2014/main" id="{146B0888-8429-4C9A-B929-0116B73539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25" y="1111"/>
                <a:ext cx="2320" cy="304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96" name="Oval 40">
                <a:extLst>
                  <a:ext uri="{FF2B5EF4-FFF2-40B4-BE49-F238E27FC236}">
                    <a16:creationId xmlns:a16="http://schemas.microsoft.com/office/drawing/2014/main" id="{B87EA203-4F20-4E8F-B4B1-BC49B261E8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42" y="1111"/>
                <a:ext cx="1091" cy="304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27" name="Oval 41">
                <a:extLst>
                  <a:ext uri="{FF2B5EF4-FFF2-40B4-BE49-F238E27FC236}">
                    <a16:creationId xmlns:a16="http://schemas.microsoft.com/office/drawing/2014/main" id="{46C4752F-6DCD-4CC5-BC20-6CF207A3BC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110"/>
                <a:ext cx="1096" cy="304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1809" name="Group 42">
              <a:extLst>
                <a:ext uri="{FF2B5EF4-FFF2-40B4-BE49-F238E27FC236}">
                  <a16:creationId xmlns:a16="http://schemas.microsoft.com/office/drawing/2014/main" id="{66119E6A-8A21-4843-B873-D860F750E95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" y="1665"/>
              <a:ext cx="199" cy="289"/>
              <a:chOff x="1725" y="1110"/>
              <a:chExt cx="2323" cy="3043"/>
            </a:xfrm>
          </p:grpSpPr>
          <p:sp>
            <p:nvSpPr>
              <p:cNvPr id="45099" name="AutoShape 43">
                <a:extLst>
                  <a:ext uri="{FF2B5EF4-FFF2-40B4-BE49-F238E27FC236}">
                    <a16:creationId xmlns:a16="http://schemas.microsoft.com/office/drawing/2014/main" id="{1B330286-DEB5-440F-A8DF-ACCD220FAF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9" y="2539"/>
                <a:ext cx="307" cy="21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100" name="AutoShape 44">
                <a:extLst>
                  <a:ext uri="{FF2B5EF4-FFF2-40B4-BE49-F238E27FC236}">
                    <a16:creationId xmlns:a16="http://schemas.microsoft.com/office/drawing/2014/main" id="{72824FD5-35E3-4482-92A6-977DCAE7CD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511"/>
                <a:ext cx="307" cy="21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101" name="AutoShape 45">
                <a:extLst>
                  <a:ext uri="{FF2B5EF4-FFF2-40B4-BE49-F238E27FC236}">
                    <a16:creationId xmlns:a16="http://schemas.microsoft.com/office/drawing/2014/main" id="{185C865C-05D8-40F9-82DA-EE0E0E7BDB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12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13" name="Oval 46">
                <a:extLst>
                  <a:ext uri="{FF2B5EF4-FFF2-40B4-BE49-F238E27FC236}">
                    <a16:creationId xmlns:a16="http://schemas.microsoft.com/office/drawing/2014/main" id="{F0B16938-37C2-4527-835A-A7206CAEFE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814" name="Oval 47">
                <a:extLst>
                  <a:ext uri="{FF2B5EF4-FFF2-40B4-BE49-F238E27FC236}">
                    <a16:creationId xmlns:a16="http://schemas.microsoft.com/office/drawing/2014/main" id="{8FCC8956-C732-4C76-91E1-70F30054D5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104" name="Oval 48">
                <a:extLst>
                  <a:ext uri="{FF2B5EF4-FFF2-40B4-BE49-F238E27FC236}">
                    <a16:creationId xmlns:a16="http://schemas.microsoft.com/office/drawing/2014/main" id="{943059B7-4E87-4BCA-8C84-941F8C54E2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30" y="1110"/>
                <a:ext cx="2318" cy="30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16" name="Oval 49">
                <a:extLst>
                  <a:ext uri="{FF2B5EF4-FFF2-40B4-BE49-F238E27FC236}">
                    <a16:creationId xmlns:a16="http://schemas.microsoft.com/office/drawing/2014/main" id="{8CCEF0FD-EDD8-4675-9A80-F3862F515F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25" y="1111"/>
                <a:ext cx="2320" cy="304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106" name="Oval 50">
                <a:extLst>
                  <a:ext uri="{FF2B5EF4-FFF2-40B4-BE49-F238E27FC236}">
                    <a16:creationId xmlns:a16="http://schemas.microsoft.com/office/drawing/2014/main" id="{9ADB3C8C-0B17-43A2-B947-AF28E0A930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44" y="1110"/>
                <a:ext cx="1091" cy="304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818" name="Oval 51">
                <a:extLst>
                  <a:ext uri="{FF2B5EF4-FFF2-40B4-BE49-F238E27FC236}">
                    <a16:creationId xmlns:a16="http://schemas.microsoft.com/office/drawing/2014/main" id="{AF0638AD-BA32-462E-BCFD-83406D48B8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110"/>
                <a:ext cx="1096" cy="304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45108" name="Group 52">
            <a:extLst>
              <a:ext uri="{FF2B5EF4-FFF2-40B4-BE49-F238E27FC236}">
                <a16:creationId xmlns:a16="http://schemas.microsoft.com/office/drawing/2014/main" id="{942B638D-BB52-4E88-B104-A2F9470929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32795" y="3378995"/>
            <a:ext cx="992187" cy="930275"/>
            <a:chOff x="1872" y="1824"/>
            <a:chExt cx="2014" cy="1821"/>
          </a:xfrm>
        </p:grpSpPr>
        <p:sp>
          <p:nvSpPr>
            <p:cNvPr id="45109" name="AutoShape 53">
              <a:extLst>
                <a:ext uri="{FF2B5EF4-FFF2-40B4-BE49-F238E27FC236}">
                  <a16:creationId xmlns:a16="http://schemas.microsoft.com/office/drawing/2014/main" id="{F0CA826D-D736-4A18-BF07-7A88BE17866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10" name="AutoShape 54">
              <a:extLst>
                <a:ext uri="{FF2B5EF4-FFF2-40B4-BE49-F238E27FC236}">
                  <a16:creationId xmlns:a16="http://schemas.microsoft.com/office/drawing/2014/main" id="{3FBA3B4D-8C31-4FA1-A7F9-14CC0124A6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11" name="AutoShape 55">
              <a:extLst>
                <a:ext uri="{FF2B5EF4-FFF2-40B4-BE49-F238E27FC236}">
                  <a16:creationId xmlns:a16="http://schemas.microsoft.com/office/drawing/2014/main" id="{586123E1-ED7A-49C7-ADF6-2FF186DF4A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1" name="Oval 56">
              <a:extLst>
                <a:ext uri="{FF2B5EF4-FFF2-40B4-BE49-F238E27FC236}">
                  <a16:creationId xmlns:a16="http://schemas.microsoft.com/office/drawing/2014/main" id="{4006B036-A210-4E20-83DD-41F5A97671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02" name="Oval 57">
              <a:extLst>
                <a:ext uri="{FF2B5EF4-FFF2-40B4-BE49-F238E27FC236}">
                  <a16:creationId xmlns:a16="http://schemas.microsoft.com/office/drawing/2014/main" id="{AB087B6D-81C5-4F99-8DCE-C5AD82A12C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14" name="Oval 58">
              <a:extLst>
                <a:ext uri="{FF2B5EF4-FFF2-40B4-BE49-F238E27FC236}">
                  <a16:creationId xmlns:a16="http://schemas.microsoft.com/office/drawing/2014/main" id="{905305B8-3AA5-46C6-8983-DE33F8112F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4" name="Oval 59">
              <a:extLst>
                <a:ext uri="{FF2B5EF4-FFF2-40B4-BE49-F238E27FC236}">
                  <a16:creationId xmlns:a16="http://schemas.microsoft.com/office/drawing/2014/main" id="{959004EA-E2F9-463C-8A9A-1333A1A527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16" name="Oval 60">
              <a:extLst>
                <a:ext uri="{FF2B5EF4-FFF2-40B4-BE49-F238E27FC236}">
                  <a16:creationId xmlns:a16="http://schemas.microsoft.com/office/drawing/2014/main" id="{CF945EBB-AF6C-4A7C-8BC5-9BA88AC85F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806" name="Oval 61">
              <a:extLst>
                <a:ext uri="{FF2B5EF4-FFF2-40B4-BE49-F238E27FC236}">
                  <a16:creationId xmlns:a16="http://schemas.microsoft.com/office/drawing/2014/main" id="{77FF8C47-F59E-498B-9C79-E9B03123BE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5118" name="Group 62">
            <a:extLst>
              <a:ext uri="{FF2B5EF4-FFF2-40B4-BE49-F238E27FC236}">
                <a16:creationId xmlns:a16="http://schemas.microsoft.com/office/drawing/2014/main" id="{F6AEE659-1753-4163-B13E-6939D4158C8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108995" y="4521995"/>
            <a:ext cx="992187" cy="930275"/>
            <a:chOff x="1872" y="1824"/>
            <a:chExt cx="2014" cy="1821"/>
          </a:xfrm>
        </p:grpSpPr>
        <p:sp>
          <p:nvSpPr>
            <p:cNvPr id="45119" name="AutoShape 63">
              <a:extLst>
                <a:ext uri="{FF2B5EF4-FFF2-40B4-BE49-F238E27FC236}">
                  <a16:creationId xmlns:a16="http://schemas.microsoft.com/office/drawing/2014/main" id="{ACDDFB47-0EC1-4C71-8692-C180B5A102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20" name="AutoShape 64">
              <a:extLst>
                <a:ext uri="{FF2B5EF4-FFF2-40B4-BE49-F238E27FC236}">
                  <a16:creationId xmlns:a16="http://schemas.microsoft.com/office/drawing/2014/main" id="{3B4EBD0A-70AB-4EB1-9FF8-D0BD0809FA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21" name="AutoShape 65">
              <a:extLst>
                <a:ext uri="{FF2B5EF4-FFF2-40B4-BE49-F238E27FC236}">
                  <a16:creationId xmlns:a16="http://schemas.microsoft.com/office/drawing/2014/main" id="{F9EF1661-FB76-4733-9243-F4E2E1CD94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2" name="Oval 66">
              <a:extLst>
                <a:ext uri="{FF2B5EF4-FFF2-40B4-BE49-F238E27FC236}">
                  <a16:creationId xmlns:a16="http://schemas.microsoft.com/office/drawing/2014/main" id="{B08EDF7A-226B-4809-8033-B464907F08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93" name="Oval 67">
              <a:extLst>
                <a:ext uri="{FF2B5EF4-FFF2-40B4-BE49-F238E27FC236}">
                  <a16:creationId xmlns:a16="http://schemas.microsoft.com/office/drawing/2014/main" id="{233AD9A9-F3A4-4585-8272-7368FD189D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24" name="Oval 68">
              <a:extLst>
                <a:ext uri="{FF2B5EF4-FFF2-40B4-BE49-F238E27FC236}">
                  <a16:creationId xmlns:a16="http://schemas.microsoft.com/office/drawing/2014/main" id="{C86A98E0-A149-4D89-BB28-69B2B0B58D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5" name="Oval 69">
              <a:extLst>
                <a:ext uri="{FF2B5EF4-FFF2-40B4-BE49-F238E27FC236}">
                  <a16:creationId xmlns:a16="http://schemas.microsoft.com/office/drawing/2014/main" id="{09D380FF-1EEC-4061-8DAD-AA6D2C3FFA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26" name="Oval 70">
              <a:extLst>
                <a:ext uri="{FF2B5EF4-FFF2-40B4-BE49-F238E27FC236}">
                  <a16:creationId xmlns:a16="http://schemas.microsoft.com/office/drawing/2014/main" id="{3543C9A0-0B1C-4367-88F5-00A6057881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97" name="Oval 71">
              <a:extLst>
                <a:ext uri="{FF2B5EF4-FFF2-40B4-BE49-F238E27FC236}">
                  <a16:creationId xmlns:a16="http://schemas.microsoft.com/office/drawing/2014/main" id="{CD46C98F-943E-46F5-9FF0-8BE88B37A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5128" name="Group 72">
            <a:extLst>
              <a:ext uri="{FF2B5EF4-FFF2-40B4-BE49-F238E27FC236}">
                <a16:creationId xmlns:a16="http://schemas.microsoft.com/office/drawing/2014/main" id="{8B8D31FB-2B5A-4AA4-9EC5-3FF15C3A60A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51844" y="2228057"/>
            <a:ext cx="992188" cy="930275"/>
            <a:chOff x="1872" y="1824"/>
            <a:chExt cx="2014" cy="1821"/>
          </a:xfrm>
        </p:grpSpPr>
        <p:sp>
          <p:nvSpPr>
            <p:cNvPr id="45129" name="AutoShape 73">
              <a:extLst>
                <a:ext uri="{FF2B5EF4-FFF2-40B4-BE49-F238E27FC236}">
                  <a16:creationId xmlns:a16="http://schemas.microsoft.com/office/drawing/2014/main" id="{BA01E8C5-4FC8-46DF-98E8-5912AA1A2E5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30" name="AutoShape 74">
              <a:extLst>
                <a:ext uri="{FF2B5EF4-FFF2-40B4-BE49-F238E27FC236}">
                  <a16:creationId xmlns:a16="http://schemas.microsoft.com/office/drawing/2014/main" id="{E0EF21E6-B51B-405A-B6FE-D67A1F35B38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131" name="AutoShape 75">
              <a:extLst>
                <a:ext uri="{FF2B5EF4-FFF2-40B4-BE49-F238E27FC236}">
                  <a16:creationId xmlns:a16="http://schemas.microsoft.com/office/drawing/2014/main" id="{05A6876B-9AEB-4AD5-9423-EB6FA40033A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3" name="Oval 76">
              <a:extLst>
                <a:ext uri="{FF2B5EF4-FFF2-40B4-BE49-F238E27FC236}">
                  <a16:creationId xmlns:a16="http://schemas.microsoft.com/office/drawing/2014/main" id="{E7E6B3F9-A443-4DDD-931F-39E69CCF94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84" name="Oval 77">
              <a:extLst>
                <a:ext uri="{FF2B5EF4-FFF2-40B4-BE49-F238E27FC236}">
                  <a16:creationId xmlns:a16="http://schemas.microsoft.com/office/drawing/2014/main" id="{77B143AA-5EAD-4384-8139-98E79BBE04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34" name="Oval 78">
              <a:extLst>
                <a:ext uri="{FF2B5EF4-FFF2-40B4-BE49-F238E27FC236}">
                  <a16:creationId xmlns:a16="http://schemas.microsoft.com/office/drawing/2014/main" id="{5313A743-C4A2-4A27-B02E-DFEB25D371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6" name="Oval 79">
              <a:extLst>
                <a:ext uri="{FF2B5EF4-FFF2-40B4-BE49-F238E27FC236}">
                  <a16:creationId xmlns:a16="http://schemas.microsoft.com/office/drawing/2014/main" id="{4C467D27-140C-4953-9168-BD6E5FE0AB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136" name="Oval 80">
              <a:extLst>
                <a:ext uri="{FF2B5EF4-FFF2-40B4-BE49-F238E27FC236}">
                  <a16:creationId xmlns:a16="http://schemas.microsoft.com/office/drawing/2014/main" id="{C943BAAA-4323-4748-800F-C12FFECF48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8" name="Oval 81">
              <a:extLst>
                <a:ext uri="{FF2B5EF4-FFF2-40B4-BE49-F238E27FC236}">
                  <a16:creationId xmlns:a16="http://schemas.microsoft.com/office/drawing/2014/main" id="{33467090-3DEF-4505-8766-3DA1B5D97C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45138" name="Picture 82" descr="V2">
            <a:extLst>
              <a:ext uri="{FF2B5EF4-FFF2-40B4-BE49-F238E27FC236}">
                <a16:creationId xmlns:a16="http://schemas.microsoft.com/office/drawing/2014/main" id="{F566A81D-821C-4A34-8897-FE297245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3"/>
            <a:ext cx="1444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39" name="Group 83">
            <a:extLst>
              <a:ext uri="{FF2B5EF4-FFF2-40B4-BE49-F238E27FC236}">
                <a16:creationId xmlns:a16="http://schemas.microsoft.com/office/drawing/2014/main" id="{D0BDAF15-46AD-4A12-A706-81E5BF5491D8}"/>
              </a:ext>
            </a:extLst>
          </p:cNvPr>
          <p:cNvGrpSpPr>
            <a:grpSpLocks/>
          </p:cNvGrpSpPr>
          <p:nvPr/>
        </p:nvGrpSpPr>
        <p:grpSpPr bwMode="auto">
          <a:xfrm>
            <a:off x="7535864" y="4486278"/>
            <a:ext cx="1296987" cy="1013017"/>
            <a:chOff x="3832" y="3312"/>
            <a:chExt cx="908" cy="818"/>
          </a:xfrm>
        </p:grpSpPr>
        <p:pic>
          <p:nvPicPr>
            <p:cNvPr id="31778" name="Picture 84" descr="Lamlai">
              <a:extLst>
                <a:ext uri="{FF2B5EF4-FFF2-40B4-BE49-F238E27FC236}">
                  <a16:creationId xmlns:a16="http://schemas.microsoft.com/office/drawing/2014/main" id="{EF289638-C90C-483D-A307-960EB9EA7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9" name="Text Box 85">
              <a:extLst>
                <a:ext uri="{FF2B5EF4-FFF2-40B4-BE49-F238E27FC236}">
                  <a16:creationId xmlns:a16="http://schemas.microsoft.com/office/drawing/2014/main" id="{D67FB183-31B2-4BC7-AB00-DE89DA9A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800080"/>
                  </a:solidFill>
                </a:rPr>
                <a:t>Làm lại</a:t>
              </a:r>
            </a:p>
          </p:txBody>
        </p:sp>
      </p:grpSp>
      <p:pic>
        <p:nvPicPr>
          <p:cNvPr id="45145" name="Picture 89" descr="V1">
            <a:extLst>
              <a:ext uri="{FF2B5EF4-FFF2-40B4-BE49-F238E27FC236}">
                <a16:creationId xmlns:a16="http://schemas.microsoft.com/office/drawing/2014/main" id="{128CCFF3-19C6-4684-91DA-F87FF333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678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46" name="Picture 90" descr="D1">
            <a:extLst>
              <a:ext uri="{FF2B5EF4-FFF2-40B4-BE49-F238E27FC236}">
                <a16:creationId xmlns:a16="http://schemas.microsoft.com/office/drawing/2014/main" id="{6E5866F6-5A1F-4F4A-96CC-407CFFE9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3751264"/>
            <a:ext cx="182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47" name="Picture 91" descr="D2">
            <a:extLst>
              <a:ext uri="{FF2B5EF4-FFF2-40B4-BE49-F238E27FC236}">
                <a16:creationId xmlns:a16="http://schemas.microsoft.com/office/drawing/2014/main" id="{E82E61CE-5F77-4EAC-AA31-385C6CE5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33375"/>
            <a:ext cx="889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48" name="Picture 92" descr="V3">
            <a:extLst>
              <a:ext uri="{FF2B5EF4-FFF2-40B4-BE49-F238E27FC236}">
                <a16:creationId xmlns:a16="http://schemas.microsoft.com/office/drawing/2014/main" id="{C0DC7CA0-7966-47B8-95BD-C4C76955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6" y="479425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49" name="Picture 93" descr="D3">
            <a:extLst>
              <a:ext uri="{FF2B5EF4-FFF2-40B4-BE49-F238E27FC236}">
                <a16:creationId xmlns:a16="http://schemas.microsoft.com/office/drawing/2014/main" id="{5C5ADD96-2F79-4B2D-B626-5442286B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4868864"/>
            <a:ext cx="182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50" name="Picture 94" descr="V4">
            <a:extLst>
              <a:ext uri="{FF2B5EF4-FFF2-40B4-BE49-F238E27FC236}">
                <a16:creationId xmlns:a16="http://schemas.microsoft.com/office/drawing/2014/main" id="{EFE08533-FB6E-465F-A993-116D3D87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50190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51" name="Picture 95" descr="D4">
            <a:extLst>
              <a:ext uri="{FF2B5EF4-FFF2-40B4-BE49-F238E27FC236}">
                <a16:creationId xmlns:a16="http://schemas.microsoft.com/office/drawing/2014/main" id="{4E95F64D-E6B2-46A1-B9C3-79BA0DFF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2530475"/>
            <a:ext cx="2079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52" name="Group 96">
            <a:extLst>
              <a:ext uri="{FF2B5EF4-FFF2-40B4-BE49-F238E27FC236}">
                <a16:creationId xmlns:a16="http://schemas.microsoft.com/office/drawing/2014/main" id="{9D07E724-0242-4CC9-9C0A-820CC59EDF3E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5373689"/>
            <a:ext cx="5832475" cy="1176337"/>
            <a:chOff x="68" y="2614"/>
            <a:chExt cx="3674" cy="741"/>
          </a:xfrm>
        </p:grpSpPr>
        <p:pic>
          <p:nvPicPr>
            <p:cNvPr id="31776" name="Picture 97" descr="Hoacuoi1">
              <a:extLst>
                <a:ext uri="{FF2B5EF4-FFF2-40B4-BE49-F238E27FC236}">
                  <a16:creationId xmlns:a16="http://schemas.microsoft.com/office/drawing/2014/main" id="{1C464DDE-6A80-4C86-9894-0A4C1E7F1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7" name="Text Box 98">
              <a:extLst>
                <a:ext uri="{FF2B5EF4-FFF2-40B4-BE49-F238E27FC236}">
                  <a16:creationId xmlns:a16="http://schemas.microsoft.com/office/drawing/2014/main" id="{CAB70D20-045B-42B7-AB54-23F8F6ADB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Hoan hô …! Đúng rồi …!</a:t>
              </a:r>
            </a:p>
          </p:txBody>
        </p:sp>
      </p:grpSp>
      <p:grpSp>
        <p:nvGrpSpPr>
          <p:cNvPr id="45155" name="Group 99">
            <a:extLst>
              <a:ext uri="{FF2B5EF4-FFF2-40B4-BE49-F238E27FC236}">
                <a16:creationId xmlns:a16="http://schemas.microsoft.com/office/drawing/2014/main" id="{19184FB4-F95B-462C-B4EA-07DC98F086D2}"/>
              </a:ext>
            </a:extLst>
          </p:cNvPr>
          <p:cNvGrpSpPr>
            <a:grpSpLocks/>
          </p:cNvGrpSpPr>
          <p:nvPr/>
        </p:nvGrpSpPr>
        <p:grpSpPr bwMode="auto">
          <a:xfrm>
            <a:off x="4275139" y="5403851"/>
            <a:ext cx="5832475" cy="1065213"/>
            <a:chOff x="204" y="3475"/>
            <a:chExt cx="3674" cy="671"/>
          </a:xfrm>
        </p:grpSpPr>
        <p:pic>
          <p:nvPicPr>
            <p:cNvPr id="31774" name="Picture 100" descr="Hoabuon1">
              <a:extLst>
                <a:ext uri="{FF2B5EF4-FFF2-40B4-BE49-F238E27FC236}">
                  <a16:creationId xmlns:a16="http://schemas.microsoft.com/office/drawing/2014/main" id="{0B9FE9A3-3276-4892-AD6E-5751D774D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Text Box 101">
              <a:extLst>
                <a:ext uri="{FF2B5EF4-FFF2-40B4-BE49-F238E27FC236}">
                  <a16:creationId xmlns:a16="http://schemas.microsoft.com/office/drawing/2014/main" id="{D905E652-6B42-40A6-8CFD-E58851E6A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Tiếc quá …! Bạn chọn sai rồi …!</a:t>
              </a:r>
            </a:p>
          </p:txBody>
        </p:sp>
      </p:grpSp>
      <p:pic>
        <p:nvPicPr>
          <p:cNvPr id="45159" name="Picture 103" descr="012a">
            <a:extLst>
              <a:ext uri="{FF2B5EF4-FFF2-40B4-BE49-F238E27FC236}">
                <a16:creationId xmlns:a16="http://schemas.microsoft.com/office/drawing/2014/main" id="{94B124BC-878E-4FE3-A76F-2170CE7E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276475"/>
            <a:ext cx="28082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Rectangle 104">
            <a:extLst>
              <a:ext uri="{FF2B5EF4-FFF2-40B4-BE49-F238E27FC236}">
                <a16:creationId xmlns:a16="http://schemas.microsoft.com/office/drawing/2014/main" id="{5E83B4F8-79C9-4EA7-8FE6-2B413B21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805488"/>
            <a:ext cx="1800225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73" name="AutoShape 10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D2F845-782A-4FAC-BF30-CD54FDEF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6021389"/>
            <a:ext cx="539750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4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4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5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4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5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E412445-C77A-4857-89D5-D65F4DDA0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0"/>
            <a:ext cx="6372225" cy="56324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990033"/>
                </a:solidFill>
                <a:latin typeface="Times New Roman" panose="02020603050405020304" pitchFamily="18" charset="0"/>
              </a:rPr>
              <a:t>Chọn câu trả lời đúng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a) </a:t>
            </a:r>
            <a:r>
              <a:rPr lang="vi-VN" altLang="en-US" sz="2400" b="1" i="1" u="sng"/>
              <a:t>Nếu một đường thẳng là tiếp tuyến của một đường tròn th</a:t>
            </a:r>
            <a:r>
              <a:rPr lang="en-US" altLang="en-US" sz="2400" b="1" i="1" u="sng"/>
              <a:t>ì</a:t>
            </a:r>
            <a:r>
              <a:rPr lang="vi-VN" altLang="en-US" sz="2400" b="1" i="1" u="sng"/>
              <a:t> n</a:t>
            </a:r>
            <a:r>
              <a:rPr lang="en-US" altLang="en-US" sz="2400" b="1" i="1" u="sng"/>
              <a:t>ó</a:t>
            </a:r>
            <a:r>
              <a:rPr lang="vi-VN" altLang="en-US" sz="2400" b="1" i="1" u="sng"/>
              <a:t> vuông góc với bán kính đi qua tiếp điểm.</a:t>
            </a:r>
            <a:endParaRPr lang="vi-VN" altLang="en-US" sz="24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b)</a:t>
            </a:r>
            <a:r>
              <a:rPr lang="vi-VN" altLang="en-US" sz="2400" b="1" i="1" u="sng"/>
              <a:t> Nếu một đường thẳng và một đường tròn có nhiều hơn một điểm chung th</a:t>
            </a:r>
            <a:r>
              <a:rPr lang="en-US" altLang="en-US" sz="2400" b="1" i="1" u="sng"/>
              <a:t>ì</a:t>
            </a:r>
            <a:r>
              <a:rPr lang="vi-VN" altLang="en-US" sz="2400" b="1" i="1" u="sng"/>
              <a:t> đường thẳng đó là tiếp tuyến của đường tròn.</a:t>
            </a:r>
            <a:endParaRPr lang="en-US" altLang="en-US" sz="2400" b="1" i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c) </a:t>
            </a:r>
            <a:r>
              <a:rPr lang="vi-VN" altLang="en-US" sz="2400" b="1" i="1" u="sng"/>
              <a:t>Nếu một đường thẳng vuông góc với bán kính của đường tròn th</a:t>
            </a:r>
            <a:r>
              <a:rPr lang="en-US" altLang="en-US" sz="2400" b="1" i="1" u="sng"/>
              <a:t>ì</a:t>
            </a:r>
            <a:r>
              <a:rPr lang="vi-VN" altLang="en-US" sz="2400" b="1" i="1" u="sng"/>
              <a:t> đường thẳng đó là đường nối của đường tròn.</a:t>
            </a: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AutoShape 3">
            <a:hlinkClick r:id="rId5" action="ppaction://hlinksldjump"/>
            <a:extLst>
              <a:ext uri="{FF2B5EF4-FFF2-40B4-BE49-F238E27FC236}">
                <a16:creationId xmlns:a16="http://schemas.microsoft.com/office/drawing/2014/main" id="{2B039126-4C6A-422C-820B-3EC8C894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1" y="476250"/>
            <a:ext cx="2225675" cy="1295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516" name="Oval 4" descr="Water droplets">
            <a:extLst>
              <a:ext uri="{FF2B5EF4-FFF2-40B4-BE49-F238E27FC236}">
                <a16:creationId xmlns:a16="http://schemas.microsoft.com/office/drawing/2014/main" id="{6210321E-1DCA-4EB3-9E07-75E99C30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4268789"/>
            <a:ext cx="6372225" cy="1284287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Chän a ®óng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156CC1F2-D14E-4EBA-9DA7-67834DB6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198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Thời gian :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1D95D46D-F3B4-4485-8ED7-FC0506AB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5794376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787FB2C6-F330-4680-AE7E-5753AC14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6CFEF7E7-8355-447C-B3EB-6E7965C7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0EBC270C-337D-4B66-BBF6-EB62ABAE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F5AEBECC-0140-46A5-88F0-134480AB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id="{626DAF0B-7427-434B-84E4-F230680D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66324A1C-45AA-4837-8C17-0571BD84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07732028-48A6-40AB-9F30-7C3425A8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437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EF7CEEA2-133A-4561-941C-4C9C8320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64527" name="Text Box 15">
            <a:extLst>
              <a:ext uri="{FF2B5EF4-FFF2-40B4-BE49-F238E27FC236}">
                <a16:creationId xmlns:a16="http://schemas.microsoft.com/office/drawing/2014/main" id="{3A683A80-0296-4369-847C-16C0FA2D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A246A92D-8315-4CE3-983E-96F8A458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1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33809" name="Rectangle 17">
            <a:extLst>
              <a:ext uri="{FF2B5EF4-FFF2-40B4-BE49-F238E27FC236}">
                <a16:creationId xmlns:a16="http://schemas.microsoft.com/office/drawing/2014/main" id="{102405A6-5B77-402C-9209-A14234C3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518160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FF3300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pic>
        <p:nvPicPr>
          <p:cNvPr id="64530" name="Picture 18" descr="010">
            <a:extLst>
              <a:ext uri="{FF2B5EF4-FFF2-40B4-BE49-F238E27FC236}">
                <a16:creationId xmlns:a16="http://schemas.microsoft.com/office/drawing/2014/main" id="{967CBA9E-EBFF-48D7-A291-B9EE49388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0114"/>
            <a:ext cx="22098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19" descr="2616">
            <a:extLst>
              <a:ext uri="{FF2B5EF4-FFF2-40B4-BE49-F238E27FC236}">
                <a16:creationId xmlns:a16="http://schemas.microsoft.com/office/drawing/2014/main" id="{99E1D316-8446-4DF2-9DB8-77CF00A297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AutoShape 2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68F5721-7636-4618-9A0F-A6C05786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6" y="6016626"/>
            <a:ext cx="771525" cy="4286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  <p:bldP spid="64527" grpId="0"/>
      <p:bldP spid="645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6" action="ppaction://hlinksldjump"/>
            <a:extLst>
              <a:ext uri="{FF2B5EF4-FFF2-40B4-BE49-F238E27FC236}">
                <a16:creationId xmlns:a16="http://schemas.microsoft.com/office/drawing/2014/main" id="{ACE47E07-3DC5-401A-861F-56D4DCBD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4476"/>
            <a:ext cx="2686050" cy="185737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C1642E43-BE9F-4B7E-8424-6BCAF572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198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Thời gian :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093C9DD0-3758-4D17-BBCD-11D90185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08DE9071-2192-4CF3-8D38-244FB171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674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9DF03549-B163-4E02-9D6A-7975F486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B705B866-B4CC-49BB-B059-0AF5EFB8E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25ED3E12-1270-46D3-AB20-ACC76805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57A5779E-E19C-4043-9219-67EAB047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1D19F5F0-5D7F-4B35-AEF6-319965F5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B9E744D5-6F45-443B-8D85-29931F9A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515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9A7E9FBF-B3F0-4867-BFD3-0F3A27C3A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674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D04D1511-8526-4C74-BA34-CEF108CA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674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C96FEEB2-16DC-487D-A5B3-A9F70953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546726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Hết giờ </a:t>
            </a:r>
          </a:p>
        </p:txBody>
      </p:sp>
      <p:pic>
        <p:nvPicPr>
          <p:cNvPr id="65552" name="Picture 16" descr="010">
            <a:extLst>
              <a:ext uri="{FF2B5EF4-FFF2-40B4-BE49-F238E27FC236}">
                <a16:creationId xmlns:a16="http://schemas.microsoft.com/office/drawing/2014/main" id="{1DE4D60A-4E75-41C3-82A9-FD9CD9250E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7" descr="2616">
            <a:extLst>
              <a:ext uri="{FF2B5EF4-FFF2-40B4-BE49-F238E27FC236}">
                <a16:creationId xmlns:a16="http://schemas.microsoft.com/office/drawing/2014/main" id="{71AD0587-82D1-463A-881A-ABF6D0283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Rectangle 19">
            <a:extLst>
              <a:ext uri="{FF2B5EF4-FFF2-40B4-BE49-F238E27FC236}">
                <a16:creationId xmlns:a16="http://schemas.microsoft.com/office/drawing/2014/main" id="{F7630B04-9921-4CF5-BB81-F2C6E833C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34" name="Rectangle 20">
            <a:extLst>
              <a:ext uri="{FF2B5EF4-FFF2-40B4-BE49-F238E27FC236}">
                <a16:creationId xmlns:a16="http://schemas.microsoft.com/office/drawing/2014/main" id="{6199E5C5-CDE9-47EE-A3E7-40FBDFE7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35" name="Rectangle 21">
            <a:extLst>
              <a:ext uri="{FF2B5EF4-FFF2-40B4-BE49-F238E27FC236}">
                <a16:creationId xmlns:a16="http://schemas.microsoft.com/office/drawing/2014/main" id="{71332698-3E5A-4743-974B-903BBDE2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36" name="Rectangle 22">
            <a:extLst>
              <a:ext uri="{FF2B5EF4-FFF2-40B4-BE49-F238E27FC236}">
                <a16:creationId xmlns:a16="http://schemas.microsoft.com/office/drawing/2014/main" id="{70D0731C-1D90-49D0-ADAB-C133B1CF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37" name="Rectangle 23">
            <a:extLst>
              <a:ext uri="{FF2B5EF4-FFF2-40B4-BE49-F238E27FC236}">
                <a16:creationId xmlns:a16="http://schemas.microsoft.com/office/drawing/2014/main" id="{460F1947-327D-4D75-B0EF-34804BB8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38" name="AutoShape 24" descr="Bouquet">
            <a:extLst>
              <a:ext uri="{FF2B5EF4-FFF2-40B4-BE49-F238E27FC236}">
                <a16:creationId xmlns:a16="http://schemas.microsoft.com/office/drawing/2014/main" id="{CC293581-E252-4B3E-9D8B-99B4C7B2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0"/>
            <a:ext cx="7559675" cy="4445000"/>
          </a:xfrm>
          <a:prstGeom prst="cloudCallout">
            <a:avLst>
              <a:gd name="adj1" fmla="val 4514"/>
              <a:gd name="adj2" fmla="val 72713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      </a:t>
            </a:r>
            <a:r>
              <a:rPr lang="en-US" altLang="en-US" sz="2400" b="1">
                <a:solidFill>
                  <a:srgbClr val="990033"/>
                </a:solidFill>
                <a:latin typeface=".VnTime" panose="020B7200000000000000" pitchFamily="34" charset="0"/>
              </a:rPr>
              <a:t>Trong c¸c c©u sau, c©u nµo sai?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      Cho tam gi¸c ABC cã AB = 3;                 AC=4, BC=5. Khi ®ã</a:t>
            </a:r>
          </a:p>
        </p:txBody>
      </p:sp>
      <p:sp>
        <p:nvSpPr>
          <p:cNvPr id="34839" name="Rectangle 25">
            <a:extLst>
              <a:ext uri="{FF2B5EF4-FFF2-40B4-BE49-F238E27FC236}">
                <a16:creationId xmlns:a16="http://schemas.microsoft.com/office/drawing/2014/main" id="{8D6EE128-E6C2-4848-8C44-458797FA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65562" name="Group 26">
            <a:extLst>
              <a:ext uri="{FF2B5EF4-FFF2-40B4-BE49-F238E27FC236}">
                <a16:creationId xmlns:a16="http://schemas.microsoft.com/office/drawing/2014/main" id="{C8814794-09AB-40BA-8946-241A621EB6AC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3686175"/>
            <a:ext cx="5129213" cy="1371600"/>
            <a:chOff x="3696" y="2256"/>
            <a:chExt cx="2736" cy="864"/>
          </a:xfrm>
        </p:grpSpPr>
        <p:sp>
          <p:nvSpPr>
            <p:cNvPr id="34847" name="Oval 27" descr="Papyrus">
              <a:extLst>
                <a:ext uri="{FF2B5EF4-FFF2-40B4-BE49-F238E27FC236}">
                  <a16:creationId xmlns:a16="http://schemas.microsoft.com/office/drawing/2014/main" id="{75C09A4F-1BFC-4478-938D-A0D593E8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6"/>
              <a:ext cx="2736" cy="864"/>
            </a:xfrm>
            <a:prstGeom prst="ellipse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BC lµ tiÕp tuyÕn cña ®­êng trßn(A;3)</a:t>
              </a:r>
            </a:p>
          </p:txBody>
        </p:sp>
        <p:graphicFrame>
          <p:nvGraphicFramePr>
            <p:cNvPr id="34848" name="Object 28">
              <a:extLst>
                <a:ext uri="{FF2B5EF4-FFF2-40B4-BE49-F238E27FC236}">
                  <a16:creationId xmlns:a16="http://schemas.microsoft.com/office/drawing/2014/main" id="{03DE1235-5E60-4002-A8E5-04400F6A40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27" y="2520"/>
            <a:ext cx="17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11" imgW="114102" imgH="177492" progId="Equation.DSMT4">
                    <p:embed/>
                  </p:oleObj>
                </mc:Choice>
                <mc:Fallback>
                  <p:oleObj name="Equation" r:id="rId11" imgW="114102" imgH="177492" progId="Equation.DSMT4">
                    <p:embed/>
                    <p:pic>
                      <p:nvPicPr>
                        <p:cNvPr id="34848" name="Object 28">
                          <a:extLst>
                            <a:ext uri="{FF2B5EF4-FFF2-40B4-BE49-F238E27FC236}">
                              <a16:creationId xmlns:a16="http://schemas.microsoft.com/office/drawing/2014/main" id="{03DE1235-5E60-4002-A8E5-04400F6A40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7" y="2520"/>
                          <a:ext cx="17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41" name="Text Box 29">
            <a:hlinkClick r:id="" action="ppaction://noaction"/>
            <a:extLst>
              <a:ext uri="{FF2B5EF4-FFF2-40B4-BE49-F238E27FC236}">
                <a16:creationId xmlns:a16="http://schemas.microsoft.com/office/drawing/2014/main" id="{D2E05E67-9E50-4997-B046-956458385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1692276"/>
            <a:ext cx="5651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A)</a:t>
            </a:r>
            <a:r>
              <a:rPr lang="vi-VN" altLang="en-US" sz="2400" b="1"/>
              <a:t> </a:t>
            </a:r>
            <a:r>
              <a:rPr lang="vi-VN" altLang="en-US" sz="2000" b="1"/>
              <a:t>BC là tiếp tuyến của đường tròn</a:t>
            </a:r>
            <a:r>
              <a:rPr lang="en-US" altLang="en-US" sz="2400" b="1">
                <a:solidFill>
                  <a:srgbClr val="3333FF"/>
                </a:solidFill>
                <a:latin typeface=".VnTime" panose="020B7200000000000000" pitchFamily="34" charset="0"/>
              </a:rPr>
              <a:t> (B;3)</a:t>
            </a:r>
          </a:p>
        </p:txBody>
      </p:sp>
      <p:sp>
        <p:nvSpPr>
          <p:cNvPr id="34842" name="Text Box 30">
            <a:hlinkClick r:id="" action="ppaction://noaction"/>
            <a:extLst>
              <a:ext uri="{FF2B5EF4-FFF2-40B4-BE49-F238E27FC236}">
                <a16:creationId xmlns:a16="http://schemas.microsoft.com/office/drawing/2014/main" id="{5DF0F84F-AAC5-4004-97C9-2462D68E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098676"/>
            <a:ext cx="5651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Time" panose="020B7200000000000000" pitchFamily="34" charset="0"/>
              </a:rPr>
              <a:t>B)</a:t>
            </a:r>
            <a:r>
              <a:rPr lang="vi-VN" altLang="en-US" sz="2000" b="1"/>
              <a:t> AB là tiếp tuyến của đường tròn</a:t>
            </a:r>
            <a:r>
              <a:rPr lang="en-US" altLang="en-US" sz="2400" b="1">
                <a:solidFill>
                  <a:srgbClr val="3333FF"/>
                </a:solidFill>
                <a:latin typeface=".VnTime" panose="020B7200000000000000" pitchFamily="34" charset="0"/>
              </a:rPr>
              <a:t> (C;4)</a:t>
            </a:r>
          </a:p>
        </p:txBody>
      </p:sp>
      <p:sp>
        <p:nvSpPr>
          <p:cNvPr id="34843" name="Text Box 31">
            <a:hlinkClick r:id="" action="ppaction://noaction"/>
            <a:extLst>
              <a:ext uri="{FF2B5EF4-FFF2-40B4-BE49-F238E27FC236}">
                <a16:creationId xmlns:a16="http://schemas.microsoft.com/office/drawing/2014/main" id="{F44642CE-53D6-4CCC-912B-B20BE8B3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584450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AC là tiếp tuyến của đường tr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 (A;3)</a:t>
            </a:r>
            <a:endParaRPr lang="en-US" altLang="en-US" sz="2400" b="1">
              <a:solidFill>
                <a:srgbClr val="3333FF"/>
              </a:solidFill>
              <a:latin typeface=".VnTime" panose="020B7200000000000000" pitchFamily="34" charset="0"/>
            </a:endParaRPr>
          </a:p>
        </p:txBody>
      </p:sp>
      <p:sp>
        <p:nvSpPr>
          <p:cNvPr id="34844" name="Text Box 32">
            <a:extLst>
              <a:ext uri="{FF2B5EF4-FFF2-40B4-BE49-F238E27FC236}">
                <a16:creationId xmlns:a16="http://schemas.microsoft.com/office/drawing/2014/main" id="{46832E3B-7D5D-4113-B370-AEA245C5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1" y="4773613"/>
            <a:ext cx="445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5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35C7D389-08E4-4C9D-B28D-4E0D56E5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103563"/>
            <a:ext cx="6115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D)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/>
              <a:t>BC là tiếp tuyến của đường tr</a:t>
            </a:r>
            <a:r>
              <a:rPr lang="en-US" altLang="en-US" sz="2000" b="1"/>
              <a:t>òn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(A;2.4)</a:t>
            </a:r>
            <a:endParaRPr lang="en-US" altLang="en-US" sz="2400" b="1">
              <a:solidFill>
                <a:srgbClr val="3333FF"/>
              </a:solidFill>
              <a:latin typeface=".VnTime" panose="020B7200000000000000" pitchFamily="34" charset="0"/>
            </a:endParaRPr>
          </a:p>
        </p:txBody>
      </p:sp>
      <p:sp>
        <p:nvSpPr>
          <p:cNvPr id="34846" name="AutoShape 3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333765B2-8397-452C-B3FD-A806F8EE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6" y="6016626"/>
            <a:ext cx="771525" cy="4286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4C42A9F8-17A9-4CEE-8889-009B0B84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7938"/>
            <a:ext cx="8193087" cy="4335462"/>
          </a:xfrm>
          <a:prstGeom prst="cloudCallout">
            <a:avLst>
              <a:gd name="adj1" fmla="val 2685"/>
              <a:gd name="adj2" fmla="val 76144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>
                <a:solidFill>
                  <a:srgbClr val="0000FF"/>
                </a:solidFill>
                <a:sym typeface="Symbol" panose="05050102010706020507" pitchFamily="18" charset="2"/>
              </a:rPr>
              <a:t>     </a:t>
            </a:r>
            <a:endParaRPr lang="en-US" sz="2400" b="1">
              <a:solidFill>
                <a:srgbClr val="0000CC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66563" name="Oval 3" descr="White marble">
            <a:extLst>
              <a:ext uri="{FF2B5EF4-FFF2-40B4-BE49-F238E27FC236}">
                <a16:creationId xmlns:a16="http://schemas.microsoft.com/office/drawing/2014/main" id="{30590CF3-F8D6-41ED-B90C-05FB75FD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21163"/>
            <a:ext cx="4343400" cy="1143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F02D0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90BA13C4-0709-40E6-AFA7-01C9E9DB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4343400"/>
            <a:ext cx="3757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99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     </a:t>
            </a:r>
            <a:r>
              <a:rPr lang="en-US" altLang="en-US" sz="4400" b="1">
                <a:solidFill>
                  <a:srgbClr val="FF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Chän b</a:t>
            </a:r>
          </a:p>
        </p:txBody>
      </p:sp>
      <p:sp>
        <p:nvSpPr>
          <p:cNvPr id="66566" name="AutoShape 6">
            <a:hlinkClick r:id="rId6" action="ppaction://hlinksldjump"/>
            <a:extLst>
              <a:ext uri="{FF2B5EF4-FFF2-40B4-BE49-F238E27FC236}">
                <a16:creationId xmlns:a16="http://schemas.microsoft.com/office/drawing/2014/main" id="{AA88B5C7-D5FD-46AC-AE72-DE018C08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7939"/>
            <a:ext cx="1833563" cy="1468437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02D06"/>
                </a:solidFill>
                <a:latin typeface="Times New Roman" panose="02020603050405020304" pitchFamily="18" charset="0"/>
              </a:rPr>
              <a:t>3 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ADCFFB0B-3EC5-4C54-A4D5-2F89912DF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198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Thời gian :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0B28210D-587C-4D2D-A40C-42356DD3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5794376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482D1EB5-E32B-49F0-A78A-CDEBD6A03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96A4E401-FE9B-4A5A-B29D-9ADE9E50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37AF2080-2C5F-48CA-B3A9-4F931A28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19417D6D-235F-4AA8-9ADA-9668F963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7E4F35D1-94F5-4420-867A-295DA45C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66258CCE-CE85-47D9-AF56-84F40599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30205EDA-8A14-4538-9A95-CC45C38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437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E373903C-485B-464F-8405-32CC766C8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7532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BE28BCE7-9C56-4370-ABB2-C11B2F9B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BBAA0DD1-DB36-49C4-A4F4-EBB10E52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546726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Hết giờ </a:t>
            </a:r>
          </a:p>
        </p:txBody>
      </p:sp>
      <p:pic>
        <p:nvPicPr>
          <p:cNvPr id="66579" name="Picture 19" descr="010">
            <a:extLst>
              <a:ext uri="{FF2B5EF4-FFF2-40B4-BE49-F238E27FC236}">
                <a16:creationId xmlns:a16="http://schemas.microsoft.com/office/drawing/2014/main" id="{5FFE27C3-2D49-4422-A9A5-8B2AA5222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5388"/>
            <a:ext cx="19050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022">
            <a:extLst>
              <a:ext uri="{FF2B5EF4-FFF2-40B4-BE49-F238E27FC236}">
                <a16:creationId xmlns:a16="http://schemas.microsoft.com/office/drawing/2014/main" id="{DED7D0E5-E852-495D-92EB-7B25935227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1"/>
            <a:ext cx="19812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Text Box 21">
            <a:extLst>
              <a:ext uri="{FF2B5EF4-FFF2-40B4-BE49-F238E27FC236}">
                <a16:creationId xmlns:a16="http://schemas.microsoft.com/office/drawing/2014/main" id="{BFDD9E4D-C738-4753-841C-B24A585A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9" y="657225"/>
            <a:ext cx="5761037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.VnTime" panose="020B7200000000000000" pitchFamily="34" charset="0"/>
              </a:rPr>
              <a:t>Chän c©u tr¶ lêi ®óng:</a:t>
            </a:r>
          </a:p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NÕu tam gi¸c MND vu«ng t¹i N cã ®­êng cao NH, biÕt HM= 4, HD=9 th×:</a:t>
            </a:r>
          </a:p>
          <a:p>
            <a:pPr algn="ctr" eaLnBrk="1" hangingPunct="1"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sym typeface="Symbol" panose="05050102010706020507" pitchFamily="18" charset="2"/>
                <a:hlinkClick r:id="" action="ppaction://noaction"/>
              </a:rPr>
              <a:t>MD lµ tiÕp tuyÕn cña ®­­êng trßn (H;6)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  <a:p>
            <a:pPr algn="ctr" eaLnBrk="1" hangingPunct="1"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sym typeface="Symbol" panose="05050102010706020507" pitchFamily="18" charset="2"/>
                <a:hlinkClick r:id="" action="ppaction://noaction"/>
              </a:rPr>
              <a:t>MD lµ tiÕp tuyÕn cña ®­êng trßn (N;6)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  <a:p>
            <a:pPr algn="ctr" eaLnBrk="1" hangingPunct="1"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sym typeface="Symbol" panose="05050102010706020507" pitchFamily="18" charset="2"/>
                <a:hlinkClick r:id="" action="ppaction://noaction"/>
              </a:rPr>
              <a:t>MN lµ tiÕp tuyÕn cña ®­êng trßn (M;4)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  <a:p>
            <a:pPr algn="ctr" eaLnBrk="1" hangingPunct="1"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sym typeface="Symbol" panose="05050102010706020507" pitchFamily="18" charset="2"/>
                <a:hlinkClick r:id="" action="ppaction://noaction"/>
              </a:rPr>
              <a:t>MN lµ tiÕp tuyÕn cña ®­êng trßn (D;9)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5861" name="AutoShape 2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FD941D8-B498-44A7-8D74-254B7FF4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6" y="6016626"/>
            <a:ext cx="771525" cy="4286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5" grpId="0"/>
      <p:bldP spid="66566" grpId="0" animBg="1"/>
      <p:bldP spid="66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Oval 3">
            <a:extLst>
              <a:ext uri="{FF2B5EF4-FFF2-40B4-BE49-F238E27FC236}">
                <a16:creationId xmlns:a16="http://schemas.microsoft.com/office/drawing/2014/main" id="{E0EB80E5-C8ED-4BDF-8FDB-8DD5F698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076700"/>
            <a:ext cx="3643312" cy="1295400"/>
          </a:xfrm>
          <a:prstGeom prst="ellipse">
            <a:avLst/>
          </a:prstGeom>
          <a:solidFill>
            <a:srgbClr val="EDF4AA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Chọn a</a:t>
            </a:r>
          </a:p>
        </p:txBody>
      </p:sp>
      <p:sp>
        <p:nvSpPr>
          <p:cNvPr id="71684" name="AutoShape 4">
            <a:hlinkClick r:id="rId5" action="ppaction://hlinksldjump"/>
            <a:extLst>
              <a:ext uri="{FF2B5EF4-FFF2-40B4-BE49-F238E27FC236}">
                <a16:creationId xmlns:a16="http://schemas.microsoft.com/office/drawing/2014/main" id="{D05522B4-D61E-4763-AB97-BBA4D771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20700"/>
            <a:ext cx="2060575" cy="1468438"/>
          </a:xfrm>
          <a:prstGeom prst="star5">
            <a:avLst/>
          </a:prstGeom>
          <a:gradFill rotWithShape="1">
            <a:gsLst>
              <a:gs pos="0">
                <a:srgbClr val="FF00FF">
                  <a:gamma/>
                  <a:shade val="46275"/>
                  <a:invGamma/>
                </a:srgbClr>
              </a:gs>
              <a:gs pos="5000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FF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685" name="AutoShape 5">
            <a:extLst>
              <a:ext uri="{FF2B5EF4-FFF2-40B4-BE49-F238E27FC236}">
                <a16:creationId xmlns:a16="http://schemas.microsoft.com/office/drawing/2014/main" id="{6C6ACBA7-E98B-4966-81EB-6F6FA731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0"/>
            <a:ext cx="6985000" cy="4724400"/>
          </a:xfrm>
          <a:prstGeom prst="cloudCallout">
            <a:avLst>
              <a:gd name="adj1" fmla="val 704"/>
              <a:gd name="adj2" fmla="val 67810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A997DFA7-360A-4745-8A93-83A797A1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198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Thời gian :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CC54A8BE-16B6-47A9-B362-A931A88A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5794376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4D208F60-C910-49A8-997E-957FB68E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FA3CB037-03A1-44A1-900B-ACB0F43C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579437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2056EA69-D62A-4A65-81DB-75B273A3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2E267C5F-ADA0-4C51-B5D6-EE69A58C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76909302-3D0F-4602-B4BC-2D3EAF8B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2DDB140D-B7BB-41DD-B0BB-B1FEB1BB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71694" name="Text Box 14">
            <a:extLst>
              <a:ext uri="{FF2B5EF4-FFF2-40B4-BE49-F238E27FC236}">
                <a16:creationId xmlns:a16="http://schemas.microsoft.com/office/drawing/2014/main" id="{BA2BFA5C-3C58-4040-9CE8-118FEE86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5794376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71695" name="Text Box 15">
            <a:extLst>
              <a:ext uri="{FF2B5EF4-FFF2-40B4-BE49-F238E27FC236}">
                <a16:creationId xmlns:a16="http://schemas.microsoft.com/office/drawing/2014/main" id="{964C4F27-54B4-42F5-84F3-FA30B1F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83264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71696" name="Text Box 16">
            <a:extLst>
              <a:ext uri="{FF2B5EF4-FFF2-40B4-BE49-F238E27FC236}">
                <a16:creationId xmlns:a16="http://schemas.microsoft.com/office/drawing/2014/main" id="{AD859007-5924-477F-9946-CCDF3AB6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1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9E7BC54D-69B0-4716-B766-CB2A2D5E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46726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71698" name="Picture 18" descr="010">
            <a:extLst>
              <a:ext uri="{FF2B5EF4-FFF2-40B4-BE49-F238E27FC236}">
                <a16:creationId xmlns:a16="http://schemas.microsoft.com/office/drawing/2014/main" id="{8BAEAA8D-9E3C-49D6-B733-037B8B758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5388"/>
            <a:ext cx="19050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9" name="Text Box 19">
            <a:extLst>
              <a:ext uri="{FF2B5EF4-FFF2-40B4-BE49-F238E27FC236}">
                <a16:creationId xmlns:a16="http://schemas.microsoft.com/office/drawing/2014/main" id="{40E2686F-8276-4D6E-BC46-06A32ACE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685800"/>
            <a:ext cx="50403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.VnTime" panose="020B7200000000000000" pitchFamily="34" charset="0"/>
              </a:rPr>
              <a:t>Chän c©u tr¶ lêi ®óng: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400" b="1"/>
              <a:t>Nếu a là tiếp tuyến của đường tròn (O;OD) thì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a vu«ng gãc víi OD t¹i 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a vu«ng gãc víi OD 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a c¾t OD t¹i D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  <a:hlinkClick r:id="" action="ppaction://noaction"/>
              </a:rPr>
              <a:t>D thuéc a</a:t>
            </a:r>
            <a:endParaRPr lang="en-US" alt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6883" name="AutoShape 2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13B262F-4204-4A3A-A995-A9616647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6" y="6016626"/>
            <a:ext cx="771525" cy="4286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-0.16255 C 0.08039 -0.15631 0.0816 -0.15053 0.08073 -0.14266 C 0.08091 -0.13711 0.07778 -0.12301 0.07778 -0.12255 C 0.08073 -0.11076 0.07952 -0.12162 0.07622 -0.10521 C 0.06997 -0.07307 0.07657 -0.09087 0.06858 -0.07099 C 0.06007 -0.04024 0.06563 -0.06105 0.05105 -0.00856 C 0.04792 0.00184 0.04306 0.01202 0.04011 0.02219 C 0.03785 0.03144 0.03872 0.04092 0.03611 0.05063 C 0.03247 0.0615 0.02084 0.08439 0.01598 0.09595 C 0.01441 0.10104 0.0132 0.10751 0.01059 0.11237 C 0.00816 0.11884 0.00191 0.13179 0.00174 0.13179 C -0.00017 0.13895 -0.00069 0.14589 -0.00434 0.15329 C -0.00729 0.16023 -0.01406 0.17017 -0.01684 0.17734 C -0.02309 0.19537 -0.02257 0.19606 -0.03368 0.21526 C -0.03507 0.21826 -0.0375 0.2215 -0.03836 0.22474 C -0.03889 0.22728 -0.03784 0.22982 -0.03906 0.23306 C -0.05086 0.25248 -0.06423 0.27121 -0.07656 0.29109 C -0.07604 0.27445 -0.07118 0.26867 -0.06319 0.25202 C -0.06232 0.24832 -0.06059 0.24531 -0.05937 0.24254 C -0.05798 0.23976 -0.05503 0.23375 -0.05451 0.23445 C -0.05347 0.22843 -0.05329 0.22404 -0.05139 0.21803 C -0.046 0.20508 -0.03698 0.19583 -0.03836 0.18497 " pathEditMode="relative" rAng="7936266" ptsTypes="fffffffffffffffffffffA">
                                      <p:cBhvr>
                                        <p:cTn id="60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2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  <p:bldP spid="71684" grpId="1" animBg="1"/>
      <p:bldP spid="71684" grpId="2" animBg="1"/>
      <p:bldP spid="71685" grpId="0" animBg="1"/>
      <p:bldP spid="71687" grpId="0"/>
      <p:bldP spid="71688" grpId="0"/>
      <p:bldP spid="71689" grpId="0"/>
      <p:bldP spid="71690" grpId="0"/>
      <p:bldP spid="71691" grpId="0"/>
      <p:bldP spid="71692" grpId="0"/>
      <p:bldP spid="71693" grpId="0"/>
      <p:bldP spid="71694" grpId="0"/>
      <p:bldP spid="71695" grpId="0"/>
      <p:bldP spid="71696" grpId="0"/>
      <p:bldP spid="71697" grpId="0"/>
      <p:bldP spid="716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>
            <a:extLst>
              <a:ext uri="{FF2B5EF4-FFF2-40B4-BE49-F238E27FC236}">
                <a16:creationId xmlns:a16="http://schemas.microsoft.com/office/drawing/2014/main" id="{1F9E1B7A-D6E4-4DF3-9637-6892A4BBC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175" y="2565400"/>
            <a:ext cx="0" cy="429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991E1B5D-D9DF-4489-B415-0DBCEC4C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628775"/>
            <a:ext cx="7561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3399"/>
                </a:solidFill>
                <a:sym typeface="Symbol" panose="05050102010706020507" pitchFamily="18" charset="2"/>
              </a:rPr>
              <a:t>Bài 21/SGK:</a:t>
            </a:r>
            <a:r>
              <a:rPr lang="en-US" altLang="en-US" sz="2000" b="1">
                <a:solidFill>
                  <a:srgbClr val="0033CC"/>
                </a:solidFill>
                <a:sym typeface="Symbol" panose="05050102010706020507" pitchFamily="18" charset="2"/>
              </a:rPr>
              <a:t> Cho tam giác ABC có AB = 3, AC = 4, BC = 5. Vẽ đường tròn (B; BA). Chứng minh rằng AC là tiếp tuyến của đường tròn.</a:t>
            </a:r>
          </a:p>
        </p:txBody>
      </p:sp>
      <p:graphicFrame>
        <p:nvGraphicFramePr>
          <p:cNvPr id="30725" name="Group 5">
            <a:extLst>
              <a:ext uri="{FF2B5EF4-FFF2-40B4-BE49-F238E27FC236}">
                <a16:creationId xmlns:a16="http://schemas.microsoft.com/office/drawing/2014/main" id="{E97FF64C-4E96-4E43-840D-94FF78453CC9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4811714"/>
          <a:ext cx="3743325" cy="1209675"/>
        </p:xfrm>
        <a:graphic>
          <a:graphicData uri="http://schemas.openxmlformats.org/drawingml/2006/table">
            <a:tbl>
              <a:tblPr/>
              <a:tblGrid>
                <a:gridCol w="52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ABC, AB = 3, AC = 4,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 = 5, (B;BA).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là tiếp tuyến của (B;BA).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0" name="Line 20">
            <a:extLst>
              <a:ext uri="{FF2B5EF4-FFF2-40B4-BE49-F238E27FC236}">
                <a16:creationId xmlns:a16="http://schemas.microsoft.com/office/drawing/2014/main" id="{8823F491-1CDE-4098-A098-D022609EF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4941889"/>
            <a:ext cx="0" cy="935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4EDFB115-B497-402A-9453-43CBDAA8E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518150"/>
            <a:ext cx="34559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2" name="Group 22">
            <a:extLst>
              <a:ext uri="{FF2B5EF4-FFF2-40B4-BE49-F238E27FC236}">
                <a16:creationId xmlns:a16="http://schemas.microsoft.com/office/drawing/2014/main" id="{5C1E68A9-BFA9-498D-82A6-6C5C9194548C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2565400"/>
            <a:ext cx="2836862" cy="1828800"/>
            <a:chOff x="3829" y="3116"/>
            <a:chExt cx="1787" cy="1152"/>
          </a:xfrm>
        </p:grpSpPr>
        <p:grpSp>
          <p:nvGrpSpPr>
            <p:cNvPr id="37914" name="Group 23">
              <a:extLst>
                <a:ext uri="{FF2B5EF4-FFF2-40B4-BE49-F238E27FC236}">
                  <a16:creationId xmlns:a16="http://schemas.microsoft.com/office/drawing/2014/main" id="{58286823-DB1A-460F-82C4-8D1D09287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" y="3325"/>
              <a:ext cx="1056" cy="432"/>
              <a:chOff x="4320" y="3312"/>
              <a:chExt cx="1056" cy="432"/>
            </a:xfrm>
          </p:grpSpPr>
          <p:sp>
            <p:nvSpPr>
              <p:cNvPr id="37923" name="Line 24">
                <a:extLst>
                  <a:ext uri="{FF2B5EF4-FFF2-40B4-BE49-F238E27FC236}">
                    <a16:creationId xmlns:a16="http://schemas.microsoft.com/office/drawing/2014/main" id="{E010F106-F55A-4CD7-AC89-3AA1F0678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744"/>
                <a:ext cx="1056" cy="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25">
                <a:extLst>
                  <a:ext uri="{FF2B5EF4-FFF2-40B4-BE49-F238E27FC236}">
                    <a16:creationId xmlns:a16="http://schemas.microsoft.com/office/drawing/2014/main" id="{DEABE991-9968-487B-80DF-D02320F86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3312"/>
                <a:ext cx="240" cy="432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26">
                <a:extLst>
                  <a:ext uri="{FF2B5EF4-FFF2-40B4-BE49-F238E27FC236}">
                    <a16:creationId xmlns:a16="http://schemas.microsoft.com/office/drawing/2014/main" id="{CCDDCECE-3688-49FD-B78F-FC7A41E6D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312"/>
                <a:ext cx="816" cy="432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5" name="Text Box 27">
              <a:extLst>
                <a:ext uri="{FF2B5EF4-FFF2-40B4-BE49-F238E27FC236}">
                  <a16:creationId xmlns:a16="http://schemas.microsoft.com/office/drawing/2014/main" id="{AF132C14-14B2-4B4D-984A-A2513A13D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" y="368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333399"/>
                  </a:solidFill>
                  <a:latin typeface=".VnArial Narrow" panose="020B7200000000000000" pitchFamily="34" charset="0"/>
                </a:rPr>
                <a:t>B</a:t>
              </a:r>
            </a:p>
          </p:txBody>
        </p:sp>
        <p:sp>
          <p:nvSpPr>
            <p:cNvPr id="37916" name="Oval 28">
              <a:extLst>
                <a:ext uri="{FF2B5EF4-FFF2-40B4-BE49-F238E27FC236}">
                  <a16:creationId xmlns:a16="http://schemas.microsoft.com/office/drawing/2014/main" id="{277530F9-09EC-4EE9-9880-D2BCE77E6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3260"/>
              <a:ext cx="1008" cy="1008"/>
            </a:xfrm>
            <a:prstGeom prst="ellips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7" name="Text Box 29">
              <a:extLst>
                <a:ext uri="{FF2B5EF4-FFF2-40B4-BE49-F238E27FC236}">
                  <a16:creationId xmlns:a16="http://schemas.microsoft.com/office/drawing/2014/main" id="{63FF3887-CBDF-4B42-B0FB-B5381259B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1" y="311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333399"/>
                  </a:solidFill>
                  <a:latin typeface=".VnArial Narrow" panose="020B7200000000000000" pitchFamily="34" charset="0"/>
                </a:rPr>
                <a:t>A</a:t>
              </a:r>
            </a:p>
          </p:txBody>
        </p:sp>
        <p:sp>
          <p:nvSpPr>
            <p:cNvPr id="37918" name="Text Box 30">
              <a:extLst>
                <a:ext uri="{FF2B5EF4-FFF2-40B4-BE49-F238E27FC236}">
                  <a16:creationId xmlns:a16="http://schemas.microsoft.com/office/drawing/2014/main" id="{541C0510-CB63-47E9-9CC9-30346EBC7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368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333399"/>
                  </a:solidFill>
                  <a:latin typeface=".VnArial Narrow" panose="020B7200000000000000" pitchFamily="34" charset="0"/>
                </a:rPr>
                <a:t>C</a:t>
              </a:r>
            </a:p>
          </p:txBody>
        </p:sp>
        <p:sp>
          <p:nvSpPr>
            <p:cNvPr id="37919" name="Text Box 31">
              <a:extLst>
                <a:ext uri="{FF2B5EF4-FFF2-40B4-BE49-F238E27FC236}">
                  <a16:creationId xmlns:a16="http://schemas.microsoft.com/office/drawing/2014/main" id="{99CF156C-6CCB-4C88-82FB-A549E969A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" y="3661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olidFill>
                    <a:srgbClr val="0033CC"/>
                  </a:solidFill>
                  <a:latin typeface=".VnArial Narrow" panose="020B7200000000000000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37920" name="Text Box 32">
              <a:extLst>
                <a:ext uri="{FF2B5EF4-FFF2-40B4-BE49-F238E27FC236}">
                  <a16:creationId xmlns:a16="http://schemas.microsoft.com/office/drawing/2014/main" id="{C7716D20-91EB-4313-9EBB-867EDBA0A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31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37921" name="Text Box 33">
              <a:extLst>
                <a:ext uri="{FF2B5EF4-FFF2-40B4-BE49-F238E27FC236}">
                  <a16:creationId xmlns:a16="http://schemas.microsoft.com/office/drawing/2014/main" id="{6265BE47-19A1-4E7F-9040-E4DCF96E2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36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30754" name="Text Box 34">
              <a:extLst>
                <a:ext uri="{FF2B5EF4-FFF2-40B4-BE49-F238E27FC236}">
                  <a16:creationId xmlns:a16="http://schemas.microsoft.com/office/drawing/2014/main" id="{D247A2CE-85BC-4E88-93EF-FF67B9541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" y="3753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 Narrow" panose="020B7200000000000000" pitchFamily="34" charset="0"/>
                </a:rPr>
                <a:t>5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:a16="http://schemas.microsoft.com/office/drawing/2014/main" id="{3F9FD47E-ED94-498A-BA00-D819BFA23528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125538"/>
            <a:ext cx="2303462" cy="482600"/>
            <a:chOff x="113" y="556"/>
            <a:chExt cx="3822" cy="304"/>
          </a:xfrm>
        </p:grpSpPr>
        <p:sp>
          <p:nvSpPr>
            <p:cNvPr id="37911" name="AutoShape 38">
              <a:extLst>
                <a:ext uri="{FF2B5EF4-FFF2-40B4-BE49-F238E27FC236}">
                  <a16:creationId xmlns:a16="http://schemas.microsoft.com/office/drawing/2014/main" id="{4AF2330D-C554-42D2-BC09-1992696804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" y="556"/>
              <a:ext cx="3627" cy="28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2" name="Text Box 39">
              <a:extLst>
                <a:ext uri="{FF2B5EF4-FFF2-40B4-BE49-F238E27FC236}">
                  <a16:creationId xmlns:a16="http://schemas.microsoft.com/office/drawing/2014/main" id="{FBB5F973-A9EA-42A4-880F-4B803D9E89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" y="556"/>
              <a:ext cx="2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7913" name="Text Box 40">
              <a:extLst>
                <a:ext uri="{FF2B5EF4-FFF2-40B4-BE49-F238E27FC236}">
                  <a16:creationId xmlns:a16="http://schemas.microsoft.com/office/drawing/2014/main" id="{1305AFD2-CCCF-4FBC-9A61-436CA33AD1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" y="572"/>
              <a:ext cx="38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</a:rPr>
                <a:t>3. Luyện tập:</a:t>
              </a:r>
            </a:p>
          </p:txBody>
        </p:sp>
      </p:grpSp>
      <p:sp>
        <p:nvSpPr>
          <p:cNvPr id="30761" name="Rectangle 41">
            <a:extLst>
              <a:ext uri="{FF2B5EF4-FFF2-40B4-BE49-F238E27FC236}">
                <a16:creationId xmlns:a16="http://schemas.microsoft.com/office/drawing/2014/main" id="{CE654590-09DD-464D-B9D5-0474802810D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591176" y="2636838"/>
            <a:ext cx="5076825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</a:rPr>
              <a:t>                   Chứng minh.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ym typeface="Symbol" panose="05050102010706020507" pitchFamily="18" charset="2"/>
              </a:rPr>
              <a:t></a:t>
            </a:r>
            <a:r>
              <a:rPr lang="en-US" altLang="en-US" sz="2000" b="1"/>
              <a:t>ABC có:  BC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5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25 </a:t>
            </a:r>
          </a:p>
          <a:p>
            <a:pPr eaLnBrk="1" hangingPunct="1">
              <a:buFontTx/>
              <a:buNone/>
            </a:pPr>
            <a:r>
              <a:rPr lang="en-US" altLang="en-US" sz="2000" b="1"/>
              <a:t>                  AB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+ AC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3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+ 4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25 </a:t>
            </a:r>
          </a:p>
          <a:p>
            <a:pPr eaLnBrk="1" hangingPunct="1">
              <a:buFontTx/>
              <a:buNone/>
            </a:pPr>
            <a:r>
              <a:rPr lang="en-US" altLang="en-US" sz="2000" b="1"/>
              <a:t>	Suy ra: BC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AB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+ AC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(=25)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ym typeface="Symbol" panose="05050102010706020507" pitchFamily="18" charset="2"/>
              </a:rPr>
              <a:t>	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anose="05050102010706020507" pitchFamily="18" charset="2"/>
              </a:rPr>
              <a:t></a:t>
            </a:r>
            <a:r>
              <a:rPr lang="en-US" altLang="en-US" sz="2000" b="1"/>
              <a:t>ABC vuông tại A (định lí Pitago đảo)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ym typeface="Symbol" panose="05050102010706020507" pitchFamily="18" charset="2"/>
              </a:rPr>
              <a:t></a:t>
            </a:r>
            <a:r>
              <a:rPr lang="en-US" altLang="en-US" sz="2000" b="1"/>
              <a:t> AC </a:t>
            </a:r>
            <a:r>
              <a:rPr lang="en-US" altLang="en-US" sz="2000" b="1">
                <a:sym typeface="Symbol" panose="05050102010706020507" pitchFamily="18" charset="2"/>
              </a:rPr>
              <a:t></a:t>
            </a:r>
            <a:r>
              <a:rPr lang="en-US" altLang="en-US" sz="2000" b="1"/>
              <a:t> BA tại A 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mà A thuộc (B;BA)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sym typeface="Symbol" panose="05050102010706020507" pitchFamily="18" charset="2"/>
              </a:rPr>
              <a:t> </a:t>
            </a:r>
            <a:r>
              <a:rPr lang="en-US" altLang="en-US" sz="2000" b="1"/>
              <a:t>AC là tiếp tuyến của đường tròn (B;BA).</a:t>
            </a:r>
          </a:p>
        </p:txBody>
      </p:sp>
      <p:sp>
        <p:nvSpPr>
          <p:cNvPr id="30762" name="Line 42">
            <a:extLst>
              <a:ext uri="{FF2B5EF4-FFF2-40B4-BE49-F238E27FC236}">
                <a16:creationId xmlns:a16="http://schemas.microsoft.com/office/drawing/2014/main" id="{F5CD1B69-861B-4BEF-BC9C-DCD686E0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924176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Rectangle 43">
            <a:extLst>
              <a:ext uri="{FF2B5EF4-FFF2-40B4-BE49-F238E27FC236}">
                <a16:creationId xmlns:a16="http://schemas.microsoft.com/office/drawing/2014/main" id="{E5E5869F-2667-492B-B76E-3B06FF47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4" y="3500439"/>
            <a:ext cx="73025" cy="73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4" name="Text Box 44">
            <a:extLst>
              <a:ext uri="{FF2B5EF4-FFF2-40B4-BE49-F238E27FC236}">
                <a16:creationId xmlns:a16="http://schemas.microsoft.com/office/drawing/2014/main" id="{4C277464-663F-4DDE-A26E-791B72CC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005263"/>
            <a:ext cx="5048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  <a:endParaRPr lang="vi-VN" altLang="en-US" sz="1800" b="1"/>
          </a:p>
        </p:txBody>
      </p:sp>
      <p:sp>
        <p:nvSpPr>
          <p:cNvPr id="30765" name="Line 45">
            <a:extLst>
              <a:ext uri="{FF2B5EF4-FFF2-40B4-BE49-F238E27FC236}">
                <a16:creationId xmlns:a16="http://schemas.microsoft.com/office/drawing/2014/main" id="{8C961DE0-B069-4A0F-B1C2-B60889D70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050" y="3573464"/>
            <a:ext cx="1296988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6" name="Line 46">
            <a:extLst>
              <a:ext uri="{FF2B5EF4-FFF2-40B4-BE49-F238E27FC236}">
                <a16:creationId xmlns:a16="http://schemas.microsoft.com/office/drawing/2014/main" id="{A6666DC6-0F92-41BD-B3B8-EA69EC7E6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573464"/>
            <a:ext cx="35877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Text Box 47">
            <a:extLst>
              <a:ext uri="{FF2B5EF4-FFF2-40B4-BE49-F238E27FC236}">
                <a16:creationId xmlns:a16="http://schemas.microsoft.com/office/drawing/2014/main" id="{E4743F9B-CF2D-42A3-B54D-D2567480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35671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</a:t>
            </a:r>
          </a:p>
        </p:txBody>
      </p:sp>
      <p:sp>
        <p:nvSpPr>
          <p:cNvPr id="37910" name="AutoShape 53">
            <a:hlinkClick r:id="rId2" action="ppaction://hlinkfile"/>
            <a:extLst>
              <a:ext uri="{FF2B5EF4-FFF2-40B4-BE49-F238E27FC236}">
                <a16:creationId xmlns:a16="http://schemas.microsoft.com/office/drawing/2014/main" id="{67C5F3EC-95EE-4872-88F4-E5D0B4AE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6542088"/>
            <a:ext cx="684212" cy="315912"/>
          </a:xfrm>
          <a:prstGeom prst="curvedUpArrow">
            <a:avLst>
              <a:gd name="adj1" fmla="val 43317"/>
              <a:gd name="adj2" fmla="val 866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Sketchpad</a:t>
            </a:r>
            <a:endParaRPr lang="vi-V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61" grpId="0" build="allAtOnce"/>
      <p:bldP spid="30763" grpId="0" animBg="1"/>
      <p:bldP spid="30764" grpId="0"/>
      <p:bldP spid="307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664686-40F7-4069-AE9B-E2813C442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4167189"/>
            <a:ext cx="8486775" cy="2535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20006097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ahoma" panose="020B0604030504040204" pitchFamily="34" charset="0"/>
              </a:rPr>
              <a:t>Bài tập 23</a:t>
            </a:r>
            <a:r>
              <a:rPr lang="en-US" altLang="en-US" sz="2400" b="1">
                <a:latin typeface="Tahoma" panose="020B0604030504040204" pitchFamily="34" charset="0"/>
              </a:rPr>
              <a:t> (trang 111/SGK):Dây cua-roa hình trên có những phần là tiếp tuyến của các đường tròn tâm A, B, C. Chiều quay của vòng tròn tâm B ngược chiều kim đồng hồ . Tìm chiều quay của các vòng tròn còn lại . 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3DADE830-6530-4691-97CE-074DF2184020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1149351"/>
            <a:ext cx="6675438" cy="2720975"/>
            <a:chOff x="848" y="152"/>
            <a:chExt cx="4205" cy="1714"/>
          </a:xfrm>
        </p:grpSpPr>
        <p:sp>
          <p:nvSpPr>
            <p:cNvPr id="38919" name="Freeform 4">
              <a:extLst>
                <a:ext uri="{FF2B5EF4-FFF2-40B4-BE49-F238E27FC236}">
                  <a16:creationId xmlns:a16="http://schemas.microsoft.com/office/drawing/2014/main" id="{39A56CBF-DF92-44A4-9472-6991733DDAB9}"/>
                </a:ext>
              </a:extLst>
            </p:cNvPr>
            <p:cNvSpPr>
              <a:spLocks/>
            </p:cNvSpPr>
            <p:nvPr/>
          </p:nvSpPr>
          <p:spPr bwMode="auto">
            <a:xfrm rot="-7934995">
              <a:off x="2607" y="1377"/>
              <a:ext cx="330" cy="648"/>
            </a:xfrm>
            <a:custGeom>
              <a:avLst/>
              <a:gdLst>
                <a:gd name="T0" fmla="*/ 54 w 330"/>
                <a:gd name="T1" fmla="*/ 648 h 648"/>
                <a:gd name="T2" fmla="*/ 15 w 330"/>
                <a:gd name="T3" fmla="*/ 546 h 648"/>
                <a:gd name="T4" fmla="*/ 2 w 330"/>
                <a:gd name="T5" fmla="*/ 403 h 648"/>
                <a:gd name="T6" fmla="*/ 27 w 330"/>
                <a:gd name="T7" fmla="*/ 294 h 648"/>
                <a:gd name="T8" fmla="*/ 63 w 330"/>
                <a:gd name="T9" fmla="*/ 216 h 648"/>
                <a:gd name="T10" fmla="*/ 120 w 330"/>
                <a:gd name="T11" fmla="*/ 143 h 648"/>
                <a:gd name="T12" fmla="*/ 206 w 330"/>
                <a:gd name="T13" fmla="*/ 77 h 648"/>
                <a:gd name="T14" fmla="*/ 330 w 330"/>
                <a:gd name="T15" fmla="*/ 0 h 6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648">
                  <a:moveTo>
                    <a:pt x="54" y="648"/>
                  </a:moveTo>
                  <a:cubicBezTo>
                    <a:pt x="47" y="629"/>
                    <a:pt x="24" y="587"/>
                    <a:pt x="15" y="546"/>
                  </a:cubicBezTo>
                  <a:cubicBezTo>
                    <a:pt x="6" y="505"/>
                    <a:pt x="0" y="445"/>
                    <a:pt x="2" y="403"/>
                  </a:cubicBezTo>
                  <a:cubicBezTo>
                    <a:pt x="4" y="361"/>
                    <a:pt x="17" y="325"/>
                    <a:pt x="27" y="294"/>
                  </a:cubicBezTo>
                  <a:cubicBezTo>
                    <a:pt x="37" y="263"/>
                    <a:pt x="48" y="241"/>
                    <a:pt x="63" y="216"/>
                  </a:cubicBezTo>
                  <a:cubicBezTo>
                    <a:pt x="78" y="191"/>
                    <a:pt x="96" y="166"/>
                    <a:pt x="120" y="143"/>
                  </a:cubicBezTo>
                  <a:cubicBezTo>
                    <a:pt x="144" y="120"/>
                    <a:pt x="171" y="101"/>
                    <a:pt x="206" y="77"/>
                  </a:cubicBezTo>
                  <a:cubicBezTo>
                    <a:pt x="241" y="53"/>
                    <a:pt x="304" y="16"/>
                    <a:pt x="33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0" name="Group 5">
              <a:extLst>
                <a:ext uri="{FF2B5EF4-FFF2-40B4-BE49-F238E27FC236}">
                  <a16:creationId xmlns:a16="http://schemas.microsoft.com/office/drawing/2014/main" id="{972712DC-E42E-4926-A03F-BFE5B1A8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" y="152"/>
              <a:ext cx="4205" cy="1593"/>
              <a:chOff x="814" y="1567"/>
              <a:chExt cx="4205" cy="1593"/>
            </a:xfrm>
          </p:grpSpPr>
          <p:grpSp>
            <p:nvGrpSpPr>
              <p:cNvPr id="38924" name="Group 6">
                <a:extLst>
                  <a:ext uri="{FF2B5EF4-FFF2-40B4-BE49-F238E27FC236}">
                    <a16:creationId xmlns:a16="http://schemas.microsoft.com/office/drawing/2014/main" id="{8C6D4D6F-EC3B-4A46-B012-A88A63C53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1969"/>
                <a:ext cx="768" cy="768"/>
                <a:chOff x="757" y="1872"/>
                <a:chExt cx="768" cy="768"/>
              </a:xfrm>
            </p:grpSpPr>
            <p:sp>
              <p:nvSpPr>
                <p:cNvPr id="38941" name="Line 7">
                  <a:extLst>
                    <a:ext uri="{FF2B5EF4-FFF2-40B4-BE49-F238E27FC236}">
                      <a16:creationId xmlns:a16="http://schemas.microsoft.com/office/drawing/2014/main" id="{D8D096CF-DA16-448C-8C2A-AD06E1EB7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1" y="1872"/>
                  <a:ext cx="1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2" name="Line 8">
                  <a:extLst>
                    <a:ext uri="{FF2B5EF4-FFF2-40B4-BE49-F238E27FC236}">
                      <a16:creationId xmlns:a16="http://schemas.microsoft.com/office/drawing/2014/main" id="{44A17CEA-3AC4-4FBE-8229-77C9804B8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" y="2256"/>
                  <a:ext cx="768" cy="1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3" name="Line 9">
                  <a:extLst>
                    <a:ext uri="{FF2B5EF4-FFF2-40B4-BE49-F238E27FC236}">
                      <a16:creationId xmlns:a16="http://schemas.microsoft.com/office/drawing/2014/main" id="{C3DBBB95-82FD-4F5E-9239-882197E5F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01" y="1968"/>
                  <a:ext cx="480" cy="57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4" name="Line 10">
                  <a:extLst>
                    <a:ext uri="{FF2B5EF4-FFF2-40B4-BE49-F238E27FC236}">
                      <a16:creationId xmlns:a16="http://schemas.microsoft.com/office/drawing/2014/main" id="{4F56AA8A-EB7C-4085-9D98-B4D3CAB9C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016"/>
                  <a:ext cx="624" cy="48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5" name="Oval 11">
                  <a:extLst>
                    <a:ext uri="{FF2B5EF4-FFF2-40B4-BE49-F238E27FC236}">
                      <a16:creationId xmlns:a16="http://schemas.microsoft.com/office/drawing/2014/main" id="{076D8FFF-7813-43DD-97FC-A82F0D272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2" y="223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8946" name="Oval 12">
                  <a:extLst>
                    <a:ext uri="{FF2B5EF4-FFF2-40B4-BE49-F238E27FC236}">
                      <a16:creationId xmlns:a16="http://schemas.microsoft.com/office/drawing/2014/main" id="{BE33E9B1-F2C5-4FB8-B594-E4FAEE9BB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" y="1872"/>
                  <a:ext cx="768" cy="768"/>
                </a:xfrm>
                <a:prstGeom prst="ellipse">
                  <a:avLst/>
                </a:pr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38925" name="Group 13">
                <a:extLst>
                  <a:ext uri="{FF2B5EF4-FFF2-40B4-BE49-F238E27FC236}">
                    <a16:creationId xmlns:a16="http://schemas.microsoft.com/office/drawing/2014/main" id="{596454A3-928F-4735-B886-6C28A1421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1" y="2536"/>
                <a:ext cx="628" cy="624"/>
                <a:chOff x="2265" y="2448"/>
                <a:chExt cx="628" cy="624"/>
              </a:xfrm>
            </p:grpSpPr>
            <p:sp>
              <p:nvSpPr>
                <p:cNvPr id="38935" name="Line 14">
                  <a:extLst>
                    <a:ext uri="{FF2B5EF4-FFF2-40B4-BE49-F238E27FC236}">
                      <a16:creationId xmlns:a16="http://schemas.microsoft.com/office/drawing/2014/main" id="{F14FB359-379F-4C97-A5EE-8488BB1C54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0" y="2448"/>
                  <a:ext cx="1" cy="62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6" name="Line 15">
                  <a:extLst>
                    <a:ext uri="{FF2B5EF4-FFF2-40B4-BE49-F238E27FC236}">
                      <a16:creationId xmlns:a16="http://schemas.microsoft.com/office/drawing/2014/main" id="{4244BA15-E489-4DA5-83FD-FB68AF94F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765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7" name="Line 16">
                  <a:extLst>
                    <a:ext uri="{FF2B5EF4-FFF2-40B4-BE49-F238E27FC236}">
                      <a16:creationId xmlns:a16="http://schemas.microsoft.com/office/drawing/2014/main" id="{57C177E1-36DC-4847-9B91-79A55497D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2544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8" name="Line 17">
                  <a:extLst>
                    <a:ext uri="{FF2B5EF4-FFF2-40B4-BE49-F238E27FC236}">
                      <a16:creationId xmlns:a16="http://schemas.microsoft.com/office/drawing/2014/main" id="{54777CF6-8852-48BA-A068-9A7BF371B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1" y="2544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CCFF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9" name="Oval 18">
                  <a:extLst>
                    <a:ext uri="{FF2B5EF4-FFF2-40B4-BE49-F238E27FC236}">
                      <a16:creationId xmlns:a16="http://schemas.microsoft.com/office/drawing/2014/main" id="{935B3CCF-4EED-40AE-B492-73CE5792E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" y="2448"/>
                  <a:ext cx="624" cy="624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8940" name="Oval 19">
                  <a:extLst>
                    <a:ext uri="{FF2B5EF4-FFF2-40B4-BE49-F238E27FC236}">
                      <a16:creationId xmlns:a16="http://schemas.microsoft.com/office/drawing/2014/main" id="{817D4955-F702-46A4-8FD6-E6F31C68A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2739"/>
                  <a:ext cx="48" cy="48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38926" name="Group 20">
                <a:extLst>
                  <a:ext uri="{FF2B5EF4-FFF2-40B4-BE49-F238E27FC236}">
                    <a16:creationId xmlns:a16="http://schemas.microsoft.com/office/drawing/2014/main" id="{0A8819D0-599E-4AC8-ADC6-5C0AC8939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1589"/>
                <a:ext cx="1392" cy="1392"/>
                <a:chOff x="3515" y="1492"/>
                <a:chExt cx="1392" cy="1392"/>
              </a:xfrm>
            </p:grpSpPr>
            <p:sp>
              <p:nvSpPr>
                <p:cNvPr id="38929" name="Line 21">
                  <a:extLst>
                    <a:ext uri="{FF2B5EF4-FFF2-40B4-BE49-F238E27FC236}">
                      <a16:creationId xmlns:a16="http://schemas.microsoft.com/office/drawing/2014/main" id="{E71057A4-73F6-4F74-9C84-DF7245488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9" y="1492"/>
                  <a:ext cx="1" cy="1392"/>
                </a:xfrm>
                <a:prstGeom prst="line">
                  <a:avLst/>
                </a:prstGeom>
                <a:noFill/>
                <a:ln w="38100">
                  <a:solidFill>
                    <a:srgbClr val="55D90B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0" name="Line 22">
                  <a:extLst>
                    <a:ext uri="{FF2B5EF4-FFF2-40B4-BE49-F238E27FC236}">
                      <a16:creationId xmlns:a16="http://schemas.microsoft.com/office/drawing/2014/main" id="{0B4C690D-57E6-4F29-A711-E1A0665F1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5" y="2177"/>
                  <a:ext cx="1392" cy="1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1" name="Line 23">
                  <a:extLst>
                    <a:ext uri="{FF2B5EF4-FFF2-40B4-BE49-F238E27FC236}">
                      <a16:creationId xmlns:a16="http://schemas.microsoft.com/office/drawing/2014/main" id="{4680B6B1-996D-4ABB-8C61-5240C8F54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9" y="1732"/>
                  <a:ext cx="1104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2" name="Line 24">
                  <a:extLst>
                    <a:ext uri="{FF2B5EF4-FFF2-40B4-BE49-F238E27FC236}">
                      <a16:creationId xmlns:a16="http://schemas.microsoft.com/office/drawing/2014/main" id="{128044E1-DA1A-4623-87CC-8ABC574C32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07" y="1684"/>
                  <a:ext cx="960" cy="1008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3" name="Oval 25">
                  <a:extLst>
                    <a:ext uri="{FF2B5EF4-FFF2-40B4-BE49-F238E27FC236}">
                      <a16:creationId xmlns:a16="http://schemas.microsoft.com/office/drawing/2014/main" id="{42F3DD35-763E-4254-8CE3-4E0DDCD73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8" y="2133"/>
                  <a:ext cx="96" cy="9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8934" name="Oval 26">
                  <a:extLst>
                    <a:ext uri="{FF2B5EF4-FFF2-40B4-BE49-F238E27FC236}">
                      <a16:creationId xmlns:a16="http://schemas.microsoft.com/office/drawing/2014/main" id="{5A35B6D2-CEE6-4F43-9B55-4D3744D91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5" y="1492"/>
                  <a:ext cx="1392" cy="1392"/>
                </a:xfrm>
                <a:prstGeom prst="ellips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8927" name="Freeform 27">
                <a:extLst>
                  <a:ext uri="{FF2B5EF4-FFF2-40B4-BE49-F238E27FC236}">
                    <a16:creationId xmlns:a16="http://schemas.microsoft.com/office/drawing/2014/main" id="{6AB58E8C-2316-4E02-A514-1478FB48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1567"/>
                <a:ext cx="4205" cy="1442"/>
              </a:xfrm>
              <a:custGeom>
                <a:avLst/>
                <a:gdLst>
                  <a:gd name="T0" fmla="*/ 6 w 4205"/>
                  <a:gd name="T1" fmla="*/ 783 h 1442"/>
                  <a:gd name="T2" fmla="*/ 12 w 4205"/>
                  <a:gd name="T3" fmla="*/ 713 h 1442"/>
                  <a:gd name="T4" fmla="*/ 30 w 4205"/>
                  <a:gd name="T5" fmla="*/ 642 h 1442"/>
                  <a:gd name="T6" fmla="*/ 63 w 4205"/>
                  <a:gd name="T7" fmla="*/ 569 h 1442"/>
                  <a:gd name="T8" fmla="*/ 105 w 4205"/>
                  <a:gd name="T9" fmla="*/ 513 h 1442"/>
                  <a:gd name="T10" fmla="*/ 158 w 4205"/>
                  <a:gd name="T11" fmla="*/ 467 h 1442"/>
                  <a:gd name="T12" fmla="*/ 252 w 4205"/>
                  <a:gd name="T13" fmla="*/ 414 h 1442"/>
                  <a:gd name="T14" fmla="*/ 308 w 4205"/>
                  <a:gd name="T15" fmla="*/ 395 h 1442"/>
                  <a:gd name="T16" fmla="*/ 395 w 4205"/>
                  <a:gd name="T17" fmla="*/ 380 h 1442"/>
                  <a:gd name="T18" fmla="*/ 927 w 4205"/>
                  <a:gd name="T19" fmla="*/ 308 h 1442"/>
                  <a:gd name="T20" fmla="*/ 1322 w 4205"/>
                  <a:gd name="T21" fmla="*/ 258 h 1442"/>
                  <a:gd name="T22" fmla="*/ 1716 w 4205"/>
                  <a:gd name="T23" fmla="*/ 210 h 1442"/>
                  <a:gd name="T24" fmla="*/ 2195 w 4205"/>
                  <a:gd name="T25" fmla="*/ 149 h 1442"/>
                  <a:gd name="T26" fmla="*/ 2511 w 4205"/>
                  <a:gd name="T27" fmla="*/ 110 h 1442"/>
                  <a:gd name="T28" fmla="*/ 2780 w 4205"/>
                  <a:gd name="T29" fmla="*/ 75 h 1442"/>
                  <a:gd name="T30" fmla="*/ 3503 w 4205"/>
                  <a:gd name="T31" fmla="*/ 0 h 1442"/>
                  <a:gd name="T32" fmla="*/ 3807 w 4205"/>
                  <a:gd name="T33" fmla="*/ 75 h 1442"/>
                  <a:gd name="T34" fmla="*/ 3990 w 4205"/>
                  <a:gd name="T35" fmla="*/ 200 h 1442"/>
                  <a:gd name="T36" fmla="*/ 4085 w 4205"/>
                  <a:gd name="T37" fmla="*/ 315 h 1442"/>
                  <a:gd name="T38" fmla="*/ 4128 w 4205"/>
                  <a:gd name="T39" fmla="*/ 390 h 1442"/>
                  <a:gd name="T40" fmla="*/ 4161 w 4205"/>
                  <a:gd name="T41" fmla="*/ 458 h 1442"/>
                  <a:gd name="T42" fmla="*/ 4185 w 4205"/>
                  <a:gd name="T43" fmla="*/ 531 h 1442"/>
                  <a:gd name="T44" fmla="*/ 4205 w 4205"/>
                  <a:gd name="T45" fmla="*/ 684 h 1442"/>
                  <a:gd name="T46" fmla="*/ 4184 w 4205"/>
                  <a:gd name="T47" fmla="*/ 899 h 1442"/>
                  <a:gd name="T48" fmla="*/ 4110 w 4205"/>
                  <a:gd name="T49" fmla="*/ 1071 h 1442"/>
                  <a:gd name="T50" fmla="*/ 3996 w 4205"/>
                  <a:gd name="T51" fmla="*/ 1226 h 1442"/>
                  <a:gd name="T52" fmla="*/ 3837 w 4205"/>
                  <a:gd name="T53" fmla="*/ 1347 h 1442"/>
                  <a:gd name="T54" fmla="*/ 3678 w 4205"/>
                  <a:gd name="T55" fmla="*/ 1413 h 1442"/>
                  <a:gd name="T56" fmla="*/ 3492 w 4205"/>
                  <a:gd name="T57" fmla="*/ 1439 h 1442"/>
                  <a:gd name="T58" fmla="*/ 3227 w 4205"/>
                  <a:gd name="T59" fmla="*/ 1392 h 1442"/>
                  <a:gd name="T60" fmla="*/ 2970 w 4205"/>
                  <a:gd name="T61" fmla="*/ 1298 h 1442"/>
                  <a:gd name="T62" fmla="*/ 2162 w 4205"/>
                  <a:gd name="T63" fmla="*/ 1025 h 1442"/>
                  <a:gd name="T64" fmla="*/ 2019 w 4205"/>
                  <a:gd name="T65" fmla="*/ 981 h 1442"/>
                  <a:gd name="T66" fmla="*/ 1917 w 4205"/>
                  <a:gd name="T67" fmla="*/ 956 h 1442"/>
                  <a:gd name="T68" fmla="*/ 1898 w 4205"/>
                  <a:gd name="T69" fmla="*/ 954 h 1442"/>
                  <a:gd name="T70" fmla="*/ 1844 w 4205"/>
                  <a:gd name="T71" fmla="*/ 957 h 1442"/>
                  <a:gd name="T72" fmla="*/ 1514 w 4205"/>
                  <a:gd name="T73" fmla="*/ 1008 h 1442"/>
                  <a:gd name="T74" fmla="*/ 696 w 4205"/>
                  <a:gd name="T75" fmla="*/ 1154 h 1442"/>
                  <a:gd name="T76" fmla="*/ 311 w 4205"/>
                  <a:gd name="T77" fmla="*/ 1175 h 1442"/>
                  <a:gd name="T78" fmla="*/ 110 w 4205"/>
                  <a:gd name="T79" fmla="*/ 1053 h 1442"/>
                  <a:gd name="T80" fmla="*/ 17 w 4205"/>
                  <a:gd name="T81" fmla="*/ 884 h 1442"/>
                  <a:gd name="T82" fmla="*/ 6 w 4205"/>
                  <a:gd name="T83" fmla="*/ 783 h 14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205" h="1442">
                    <a:moveTo>
                      <a:pt x="6" y="783"/>
                    </a:moveTo>
                    <a:cubicBezTo>
                      <a:pt x="5" y="755"/>
                      <a:pt x="8" y="736"/>
                      <a:pt x="12" y="713"/>
                    </a:cubicBezTo>
                    <a:cubicBezTo>
                      <a:pt x="16" y="690"/>
                      <a:pt x="22" y="666"/>
                      <a:pt x="30" y="642"/>
                    </a:cubicBezTo>
                    <a:cubicBezTo>
                      <a:pt x="38" y="618"/>
                      <a:pt x="50" y="591"/>
                      <a:pt x="63" y="569"/>
                    </a:cubicBezTo>
                    <a:cubicBezTo>
                      <a:pt x="76" y="547"/>
                      <a:pt x="89" y="530"/>
                      <a:pt x="105" y="513"/>
                    </a:cubicBezTo>
                    <a:cubicBezTo>
                      <a:pt x="121" y="496"/>
                      <a:pt x="134" y="483"/>
                      <a:pt x="158" y="467"/>
                    </a:cubicBezTo>
                    <a:cubicBezTo>
                      <a:pt x="182" y="451"/>
                      <a:pt x="227" y="426"/>
                      <a:pt x="252" y="414"/>
                    </a:cubicBezTo>
                    <a:cubicBezTo>
                      <a:pt x="277" y="402"/>
                      <a:pt x="284" y="401"/>
                      <a:pt x="308" y="395"/>
                    </a:cubicBezTo>
                    <a:cubicBezTo>
                      <a:pt x="332" y="389"/>
                      <a:pt x="292" y="394"/>
                      <a:pt x="395" y="380"/>
                    </a:cubicBezTo>
                    <a:cubicBezTo>
                      <a:pt x="498" y="366"/>
                      <a:pt x="773" y="328"/>
                      <a:pt x="927" y="308"/>
                    </a:cubicBezTo>
                    <a:cubicBezTo>
                      <a:pt x="1081" y="288"/>
                      <a:pt x="1191" y="274"/>
                      <a:pt x="1322" y="258"/>
                    </a:cubicBezTo>
                    <a:cubicBezTo>
                      <a:pt x="1453" y="242"/>
                      <a:pt x="1571" y="228"/>
                      <a:pt x="1716" y="210"/>
                    </a:cubicBezTo>
                    <a:cubicBezTo>
                      <a:pt x="1861" y="192"/>
                      <a:pt x="2063" y="166"/>
                      <a:pt x="2195" y="149"/>
                    </a:cubicBezTo>
                    <a:cubicBezTo>
                      <a:pt x="2327" y="132"/>
                      <a:pt x="2414" y="122"/>
                      <a:pt x="2511" y="110"/>
                    </a:cubicBezTo>
                    <a:cubicBezTo>
                      <a:pt x="2608" y="98"/>
                      <a:pt x="2615" y="93"/>
                      <a:pt x="2780" y="75"/>
                    </a:cubicBezTo>
                    <a:cubicBezTo>
                      <a:pt x="2945" y="57"/>
                      <a:pt x="3332" y="0"/>
                      <a:pt x="3503" y="0"/>
                    </a:cubicBezTo>
                    <a:cubicBezTo>
                      <a:pt x="3674" y="0"/>
                      <a:pt x="3726" y="42"/>
                      <a:pt x="3807" y="75"/>
                    </a:cubicBezTo>
                    <a:cubicBezTo>
                      <a:pt x="3888" y="108"/>
                      <a:pt x="3944" y="160"/>
                      <a:pt x="3990" y="200"/>
                    </a:cubicBezTo>
                    <a:cubicBezTo>
                      <a:pt x="4036" y="240"/>
                      <a:pt x="4062" y="283"/>
                      <a:pt x="4085" y="315"/>
                    </a:cubicBezTo>
                    <a:cubicBezTo>
                      <a:pt x="4108" y="347"/>
                      <a:pt x="4115" y="366"/>
                      <a:pt x="4128" y="390"/>
                    </a:cubicBezTo>
                    <a:cubicBezTo>
                      <a:pt x="4141" y="414"/>
                      <a:pt x="4152" y="435"/>
                      <a:pt x="4161" y="458"/>
                    </a:cubicBezTo>
                    <a:cubicBezTo>
                      <a:pt x="4170" y="481"/>
                      <a:pt x="4178" y="493"/>
                      <a:pt x="4185" y="531"/>
                    </a:cubicBezTo>
                    <a:cubicBezTo>
                      <a:pt x="4192" y="569"/>
                      <a:pt x="4205" y="623"/>
                      <a:pt x="4205" y="684"/>
                    </a:cubicBezTo>
                    <a:cubicBezTo>
                      <a:pt x="4205" y="745"/>
                      <a:pt x="4200" y="835"/>
                      <a:pt x="4184" y="899"/>
                    </a:cubicBezTo>
                    <a:cubicBezTo>
                      <a:pt x="4168" y="963"/>
                      <a:pt x="4141" y="1017"/>
                      <a:pt x="4110" y="1071"/>
                    </a:cubicBezTo>
                    <a:cubicBezTo>
                      <a:pt x="4079" y="1125"/>
                      <a:pt x="4041" y="1180"/>
                      <a:pt x="3996" y="1226"/>
                    </a:cubicBezTo>
                    <a:cubicBezTo>
                      <a:pt x="3951" y="1272"/>
                      <a:pt x="3890" y="1316"/>
                      <a:pt x="3837" y="1347"/>
                    </a:cubicBezTo>
                    <a:cubicBezTo>
                      <a:pt x="3784" y="1378"/>
                      <a:pt x="3735" y="1398"/>
                      <a:pt x="3678" y="1413"/>
                    </a:cubicBezTo>
                    <a:cubicBezTo>
                      <a:pt x="3621" y="1428"/>
                      <a:pt x="3567" y="1442"/>
                      <a:pt x="3492" y="1439"/>
                    </a:cubicBezTo>
                    <a:cubicBezTo>
                      <a:pt x="3417" y="1436"/>
                      <a:pt x="3314" y="1416"/>
                      <a:pt x="3227" y="1392"/>
                    </a:cubicBezTo>
                    <a:cubicBezTo>
                      <a:pt x="3140" y="1368"/>
                      <a:pt x="3147" y="1359"/>
                      <a:pt x="2970" y="1298"/>
                    </a:cubicBezTo>
                    <a:cubicBezTo>
                      <a:pt x="2793" y="1237"/>
                      <a:pt x="2321" y="1078"/>
                      <a:pt x="2162" y="1025"/>
                    </a:cubicBezTo>
                    <a:cubicBezTo>
                      <a:pt x="2003" y="972"/>
                      <a:pt x="2060" y="992"/>
                      <a:pt x="2019" y="981"/>
                    </a:cubicBezTo>
                    <a:cubicBezTo>
                      <a:pt x="1978" y="970"/>
                      <a:pt x="1937" y="960"/>
                      <a:pt x="1917" y="956"/>
                    </a:cubicBezTo>
                    <a:cubicBezTo>
                      <a:pt x="1897" y="952"/>
                      <a:pt x="1910" y="954"/>
                      <a:pt x="1898" y="954"/>
                    </a:cubicBezTo>
                    <a:cubicBezTo>
                      <a:pt x="1886" y="954"/>
                      <a:pt x="1908" y="948"/>
                      <a:pt x="1844" y="957"/>
                    </a:cubicBezTo>
                    <a:cubicBezTo>
                      <a:pt x="1780" y="966"/>
                      <a:pt x="1705" y="975"/>
                      <a:pt x="1514" y="1008"/>
                    </a:cubicBezTo>
                    <a:cubicBezTo>
                      <a:pt x="1323" y="1041"/>
                      <a:pt x="896" y="1126"/>
                      <a:pt x="696" y="1154"/>
                    </a:cubicBezTo>
                    <a:cubicBezTo>
                      <a:pt x="496" y="1182"/>
                      <a:pt x="409" y="1192"/>
                      <a:pt x="311" y="1175"/>
                    </a:cubicBezTo>
                    <a:cubicBezTo>
                      <a:pt x="213" y="1158"/>
                      <a:pt x="159" y="1101"/>
                      <a:pt x="110" y="1053"/>
                    </a:cubicBezTo>
                    <a:cubicBezTo>
                      <a:pt x="61" y="1005"/>
                      <a:pt x="34" y="929"/>
                      <a:pt x="17" y="884"/>
                    </a:cubicBezTo>
                    <a:cubicBezTo>
                      <a:pt x="0" y="839"/>
                      <a:pt x="6" y="811"/>
                      <a:pt x="6" y="783"/>
                    </a:cubicBezTo>
                    <a:close/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Oval 28">
                <a:extLst>
                  <a:ext uri="{FF2B5EF4-FFF2-40B4-BE49-F238E27FC236}">
                    <a16:creationId xmlns:a16="http://schemas.microsoft.com/office/drawing/2014/main" id="{8E771369-DBA8-4AFE-B39B-023D03CE9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67202">
                <a:off x="2493" y="1757"/>
                <a:ext cx="48" cy="48"/>
              </a:xfrm>
              <a:prstGeom prst="ellipse">
                <a:avLst/>
              </a:prstGeom>
              <a:solidFill>
                <a:srgbClr val="FF006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8921" name="Text Box 29">
              <a:extLst>
                <a:ext uri="{FF2B5EF4-FFF2-40B4-BE49-F238E27FC236}">
                  <a16:creationId xmlns:a16="http://schemas.microsoft.com/office/drawing/2014/main" id="{E91188ED-41F1-41AB-AF89-2F0963931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1421"/>
              <a:ext cx="2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B</a:t>
              </a:r>
            </a:p>
          </p:txBody>
        </p:sp>
        <p:sp>
          <p:nvSpPr>
            <p:cNvPr id="38922" name="Text Box 30">
              <a:extLst>
                <a:ext uri="{FF2B5EF4-FFF2-40B4-BE49-F238E27FC236}">
                  <a16:creationId xmlns:a16="http://schemas.microsoft.com/office/drawing/2014/main" id="{D6068A56-CE5E-408A-A669-A4B5CE90B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865"/>
              <a:ext cx="2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</a:t>
              </a:r>
            </a:p>
          </p:txBody>
        </p:sp>
        <p:sp>
          <p:nvSpPr>
            <p:cNvPr id="38923" name="Text Box 31">
              <a:extLst>
                <a:ext uri="{FF2B5EF4-FFF2-40B4-BE49-F238E27FC236}">
                  <a16:creationId xmlns:a16="http://schemas.microsoft.com/office/drawing/2014/main" id="{01AAD1F4-1A98-409B-903C-CDE589717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13"/>
              <a:ext cx="2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A</a:t>
              </a:r>
            </a:p>
          </p:txBody>
        </p:sp>
      </p:grpSp>
      <p:sp>
        <p:nvSpPr>
          <p:cNvPr id="38916" name="Rectangle 32">
            <a:extLst>
              <a:ext uri="{FF2B5EF4-FFF2-40B4-BE49-F238E27FC236}">
                <a16:creationId xmlns:a16="http://schemas.microsoft.com/office/drawing/2014/main" id="{59D949DF-D0BD-4C09-92C4-4E7ACB628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4495800" cy="9906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LIÊN HỆ THỰC TẾ</a:t>
            </a:r>
          </a:p>
        </p:txBody>
      </p:sp>
      <p:sp>
        <p:nvSpPr>
          <p:cNvPr id="38917" name="WordArt 33">
            <a:extLst>
              <a:ext uri="{FF2B5EF4-FFF2-40B4-BE49-F238E27FC236}">
                <a16:creationId xmlns:a16="http://schemas.microsoft.com/office/drawing/2014/main" id="{C8ABB20D-8816-430C-9459-6DC11C21AB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7714" y="261938"/>
            <a:ext cx="5832475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  LIÊN HỆ THỰC TẾ</a:t>
            </a:r>
          </a:p>
        </p:txBody>
      </p:sp>
      <p:sp>
        <p:nvSpPr>
          <p:cNvPr id="38918" name="WordArt 34">
            <a:extLst>
              <a:ext uri="{FF2B5EF4-FFF2-40B4-BE49-F238E27FC236}">
                <a16:creationId xmlns:a16="http://schemas.microsoft.com/office/drawing/2014/main" id="{1BED9E81-C7D9-48E3-BC54-EB5DC2DF7F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7714" y="765175"/>
            <a:ext cx="6156325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TIẾP TUYẾN CỦA ĐƯỜNG TRÒN 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DBF5246-8BFD-41CC-AEA0-FC61EDD78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0" y="276225"/>
            <a:ext cx="3225800" cy="808038"/>
          </a:xfr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74053" dir="19742175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Tahoma" panose="020B0604030504040204" pitchFamily="34" charset="0"/>
              </a:rPr>
              <a:t>ĐÁP ÁN</a:t>
            </a: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F50C9702-1286-491D-AEE5-7A11583C2862}"/>
              </a:ext>
            </a:extLst>
          </p:cNvPr>
          <p:cNvGrpSpPr>
            <a:grpSpLocks/>
          </p:cNvGrpSpPr>
          <p:nvPr/>
        </p:nvGrpSpPr>
        <p:grpSpPr bwMode="auto">
          <a:xfrm>
            <a:off x="2697163" y="2971800"/>
            <a:ext cx="1219200" cy="1219200"/>
            <a:chOff x="757" y="1872"/>
            <a:chExt cx="768" cy="768"/>
          </a:xfrm>
        </p:grpSpPr>
        <p:sp>
          <p:nvSpPr>
            <p:cNvPr id="40988" name="Line 4">
              <a:extLst>
                <a:ext uri="{FF2B5EF4-FFF2-40B4-BE49-F238E27FC236}">
                  <a16:creationId xmlns:a16="http://schemas.microsoft.com/office/drawing/2014/main" id="{E8BC9C37-AF03-424C-BDCE-0C071AF33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1" y="1872"/>
              <a:ext cx="1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5">
              <a:extLst>
                <a:ext uri="{FF2B5EF4-FFF2-40B4-BE49-F238E27FC236}">
                  <a16:creationId xmlns:a16="http://schemas.microsoft.com/office/drawing/2014/main" id="{58CD2B5D-D5F0-48CD-B281-1213448B3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256"/>
              <a:ext cx="768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6">
              <a:extLst>
                <a:ext uri="{FF2B5EF4-FFF2-40B4-BE49-F238E27FC236}">
                  <a16:creationId xmlns:a16="http://schemas.microsoft.com/office/drawing/2014/main" id="{B2BC7448-A37B-4658-9686-46324F735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" y="1968"/>
              <a:ext cx="480" cy="576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7">
              <a:extLst>
                <a:ext uri="{FF2B5EF4-FFF2-40B4-BE49-F238E27FC236}">
                  <a16:creationId xmlns:a16="http://schemas.microsoft.com/office/drawing/2014/main" id="{15AD6580-0581-4ED6-9E4D-4614D8F71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016"/>
              <a:ext cx="624" cy="4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Oval 8">
              <a:extLst>
                <a:ext uri="{FF2B5EF4-FFF2-40B4-BE49-F238E27FC236}">
                  <a16:creationId xmlns:a16="http://schemas.microsoft.com/office/drawing/2014/main" id="{30D20B78-F5F8-404D-876B-FA4B614E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232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93" name="Oval 9">
              <a:extLst>
                <a:ext uri="{FF2B5EF4-FFF2-40B4-BE49-F238E27FC236}">
                  <a16:creationId xmlns:a16="http://schemas.microsoft.com/office/drawing/2014/main" id="{03333EFB-80A7-4E11-A782-857F11A29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1872"/>
              <a:ext cx="768" cy="768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3802" name="Group 10">
            <a:extLst>
              <a:ext uri="{FF2B5EF4-FFF2-40B4-BE49-F238E27FC236}">
                <a16:creationId xmlns:a16="http://schemas.microsoft.com/office/drawing/2014/main" id="{4F0FCD10-7295-4000-896F-E37D948BC7E9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3871913"/>
            <a:ext cx="996950" cy="990600"/>
            <a:chOff x="2265" y="2448"/>
            <a:chExt cx="628" cy="624"/>
          </a:xfrm>
        </p:grpSpPr>
        <p:sp>
          <p:nvSpPr>
            <p:cNvPr id="40982" name="Line 11">
              <a:extLst>
                <a:ext uri="{FF2B5EF4-FFF2-40B4-BE49-F238E27FC236}">
                  <a16:creationId xmlns:a16="http://schemas.microsoft.com/office/drawing/2014/main" id="{17F4335A-68E3-4D6C-B95B-CB053E15F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0" y="2448"/>
              <a:ext cx="1" cy="624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12">
              <a:extLst>
                <a:ext uri="{FF2B5EF4-FFF2-40B4-BE49-F238E27FC236}">
                  <a16:creationId xmlns:a16="http://schemas.microsoft.com/office/drawing/2014/main" id="{0D6AD9D4-2943-4B76-93D2-0071E5F89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2765"/>
              <a:ext cx="62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3">
              <a:extLst>
                <a:ext uri="{FF2B5EF4-FFF2-40B4-BE49-F238E27FC236}">
                  <a16:creationId xmlns:a16="http://schemas.microsoft.com/office/drawing/2014/main" id="{C426ED08-4B01-406F-B61A-F34FCBD3D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544"/>
              <a:ext cx="432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14">
              <a:extLst>
                <a:ext uri="{FF2B5EF4-FFF2-40B4-BE49-F238E27FC236}">
                  <a16:creationId xmlns:a16="http://schemas.microsoft.com/office/drawing/2014/main" id="{526F1FA8-4970-4046-AE02-3E2DAE11B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2544"/>
              <a:ext cx="432" cy="432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Oval 15">
              <a:extLst>
                <a:ext uri="{FF2B5EF4-FFF2-40B4-BE49-F238E27FC236}">
                  <a16:creationId xmlns:a16="http://schemas.microsoft.com/office/drawing/2014/main" id="{26CA74B6-9597-45C5-8814-72B3F0ED8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48"/>
              <a:ext cx="624" cy="62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87" name="Oval 16">
              <a:extLst>
                <a:ext uri="{FF2B5EF4-FFF2-40B4-BE49-F238E27FC236}">
                  <a16:creationId xmlns:a16="http://schemas.microsoft.com/office/drawing/2014/main" id="{1AAB95AB-6061-4150-8BB2-C90ACCE85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739"/>
              <a:ext cx="48" cy="48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3809" name="Group 17">
            <a:extLst>
              <a:ext uri="{FF2B5EF4-FFF2-40B4-BE49-F238E27FC236}">
                <a16:creationId xmlns:a16="http://schemas.microsoft.com/office/drawing/2014/main" id="{1BDE6270-9952-4975-8312-8469F9647F84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362200"/>
            <a:ext cx="2209800" cy="2209800"/>
            <a:chOff x="3515" y="1492"/>
            <a:chExt cx="1392" cy="1392"/>
          </a:xfrm>
        </p:grpSpPr>
        <p:sp>
          <p:nvSpPr>
            <p:cNvPr id="40976" name="Line 18">
              <a:extLst>
                <a:ext uri="{FF2B5EF4-FFF2-40B4-BE49-F238E27FC236}">
                  <a16:creationId xmlns:a16="http://schemas.microsoft.com/office/drawing/2014/main" id="{331B4D2A-C574-4A7A-A81C-AC4AD8DF1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9" y="1492"/>
              <a:ext cx="1" cy="1392"/>
            </a:xfrm>
            <a:prstGeom prst="line">
              <a:avLst/>
            </a:prstGeom>
            <a:noFill/>
            <a:ln w="38100">
              <a:solidFill>
                <a:srgbClr val="55D9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9">
              <a:extLst>
                <a:ext uri="{FF2B5EF4-FFF2-40B4-BE49-F238E27FC236}">
                  <a16:creationId xmlns:a16="http://schemas.microsoft.com/office/drawing/2014/main" id="{FEB55D46-C661-4F91-8AAF-563AA4FBB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177"/>
              <a:ext cx="1392" cy="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20">
              <a:extLst>
                <a:ext uri="{FF2B5EF4-FFF2-40B4-BE49-F238E27FC236}">
                  <a16:creationId xmlns:a16="http://schemas.microsoft.com/office/drawing/2014/main" id="{741D9D50-97B9-4AA0-A9BF-4898FBFB2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732"/>
              <a:ext cx="1104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21">
              <a:extLst>
                <a:ext uri="{FF2B5EF4-FFF2-40B4-BE49-F238E27FC236}">
                  <a16:creationId xmlns:a16="http://schemas.microsoft.com/office/drawing/2014/main" id="{784E5742-0C68-4274-B937-0E3BE364B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7" y="1684"/>
              <a:ext cx="960" cy="100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Oval 22">
              <a:extLst>
                <a:ext uri="{FF2B5EF4-FFF2-40B4-BE49-F238E27FC236}">
                  <a16:creationId xmlns:a16="http://schemas.microsoft.com/office/drawing/2014/main" id="{9BEBDA16-2DE1-4551-B206-A25763A4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133"/>
              <a:ext cx="96" cy="96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81" name="Oval 23">
              <a:extLst>
                <a:ext uri="{FF2B5EF4-FFF2-40B4-BE49-F238E27FC236}">
                  <a16:creationId xmlns:a16="http://schemas.microsoft.com/office/drawing/2014/main" id="{B3DE7B1F-2C59-4E24-9A84-A57FF6FB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492"/>
              <a:ext cx="1392" cy="1392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0966" name="Line 24">
            <a:extLst>
              <a:ext uri="{FF2B5EF4-FFF2-40B4-BE49-F238E27FC236}">
                <a16:creationId xmlns:a16="http://schemas.microsoft.com/office/drawing/2014/main" id="{46656461-8DAD-4E02-8B9A-805E05DC5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25">
            <a:extLst>
              <a:ext uri="{FF2B5EF4-FFF2-40B4-BE49-F238E27FC236}">
                <a16:creationId xmlns:a16="http://schemas.microsoft.com/office/drawing/2014/main" id="{3BEE134D-08F6-4E6D-8B62-A4EE2254E7A4}"/>
              </a:ext>
            </a:extLst>
          </p:cNvPr>
          <p:cNvSpPr>
            <a:spLocks/>
          </p:cNvSpPr>
          <p:nvPr/>
        </p:nvSpPr>
        <p:spPr bwMode="auto">
          <a:xfrm>
            <a:off x="2662239" y="2333626"/>
            <a:ext cx="6675437" cy="2289175"/>
          </a:xfrm>
          <a:custGeom>
            <a:avLst/>
            <a:gdLst>
              <a:gd name="T0" fmla="*/ 15120936 w 4205"/>
              <a:gd name="T1" fmla="*/ 1973283138 h 1442"/>
              <a:gd name="T2" fmla="*/ 30241873 w 4205"/>
              <a:gd name="T3" fmla="*/ 1796872200 h 1442"/>
              <a:gd name="T4" fmla="*/ 75604682 w 4205"/>
              <a:gd name="T5" fmla="*/ 1617940313 h 1442"/>
              <a:gd name="T6" fmla="*/ 158769038 w 4205"/>
              <a:gd name="T7" fmla="*/ 1433969700 h 1442"/>
              <a:gd name="T8" fmla="*/ 264615593 w 4205"/>
              <a:gd name="T9" fmla="*/ 1292840950 h 1442"/>
              <a:gd name="T10" fmla="*/ 398184658 w 4205"/>
              <a:gd name="T11" fmla="*/ 1176913763 h 1442"/>
              <a:gd name="T12" fmla="*/ 635079327 w 4205"/>
              <a:gd name="T13" fmla="*/ 1043344688 h 1442"/>
              <a:gd name="T14" fmla="*/ 776208067 w 4205"/>
              <a:gd name="T15" fmla="*/ 995462513 h 1442"/>
              <a:gd name="T16" fmla="*/ 995460850 w 4205"/>
              <a:gd name="T17" fmla="*/ 957659375 h 1442"/>
              <a:gd name="T18" fmla="*/ 2147483646 w 4205"/>
              <a:gd name="T19" fmla="*/ 776208125 h 1442"/>
              <a:gd name="T20" fmla="*/ 2147483646 w 4205"/>
              <a:gd name="T21" fmla="*/ 650200313 h 1442"/>
              <a:gd name="T22" fmla="*/ 2147483646 w 4205"/>
              <a:gd name="T23" fmla="*/ 529232813 h 1442"/>
              <a:gd name="T24" fmla="*/ 2147483646 w 4205"/>
              <a:gd name="T25" fmla="*/ 375504075 h 1442"/>
              <a:gd name="T26" fmla="*/ 2147483646 w 4205"/>
              <a:gd name="T27" fmla="*/ 277217188 h 1442"/>
              <a:gd name="T28" fmla="*/ 2147483646 w 4205"/>
              <a:gd name="T29" fmla="*/ 189012513 h 1442"/>
              <a:gd name="T30" fmla="*/ 2147483646 w 4205"/>
              <a:gd name="T31" fmla="*/ 0 h 1442"/>
              <a:gd name="T32" fmla="*/ 2147483646 w 4205"/>
              <a:gd name="T33" fmla="*/ 189012513 h 1442"/>
              <a:gd name="T34" fmla="*/ 2147483646 w 4205"/>
              <a:gd name="T35" fmla="*/ 504031250 h 1442"/>
              <a:gd name="T36" fmla="*/ 2147483646 w 4205"/>
              <a:gd name="T37" fmla="*/ 793850013 h 1442"/>
              <a:gd name="T38" fmla="*/ 2147483646 w 4205"/>
              <a:gd name="T39" fmla="*/ 982860938 h 1442"/>
              <a:gd name="T40" fmla="*/ 2147483646 w 4205"/>
              <a:gd name="T41" fmla="*/ 1154231563 h 1442"/>
              <a:gd name="T42" fmla="*/ 2147483646 w 4205"/>
              <a:gd name="T43" fmla="*/ 1338203763 h 1442"/>
              <a:gd name="T44" fmla="*/ 2147483646 w 4205"/>
              <a:gd name="T45" fmla="*/ 1723786875 h 1442"/>
              <a:gd name="T46" fmla="*/ 2147483646 w 4205"/>
              <a:gd name="T47" fmla="*/ 2147483646 h 1442"/>
              <a:gd name="T48" fmla="*/ 2147483646 w 4205"/>
              <a:gd name="T49" fmla="*/ 2147483646 h 1442"/>
              <a:gd name="T50" fmla="*/ 2147483646 w 4205"/>
              <a:gd name="T51" fmla="*/ 2147483646 h 1442"/>
              <a:gd name="T52" fmla="*/ 2147483646 w 4205"/>
              <a:gd name="T53" fmla="*/ 2147483646 h 1442"/>
              <a:gd name="T54" fmla="*/ 2147483646 w 4205"/>
              <a:gd name="T55" fmla="*/ 2147483646 h 1442"/>
              <a:gd name="T56" fmla="*/ 2147483646 w 4205"/>
              <a:gd name="T57" fmla="*/ 2147483646 h 1442"/>
              <a:gd name="T58" fmla="*/ 2147483646 w 4205"/>
              <a:gd name="T59" fmla="*/ 2147483646 h 1442"/>
              <a:gd name="T60" fmla="*/ 2147483646 w 4205"/>
              <a:gd name="T61" fmla="*/ 2147483646 h 1442"/>
              <a:gd name="T62" fmla="*/ 2147483646 w 4205"/>
              <a:gd name="T63" fmla="*/ 2147483646 h 1442"/>
              <a:gd name="T64" fmla="*/ 2147483646 w 4205"/>
              <a:gd name="T65" fmla="*/ 2147483646 h 1442"/>
              <a:gd name="T66" fmla="*/ 2147483646 w 4205"/>
              <a:gd name="T67" fmla="*/ 2147483646 h 1442"/>
              <a:gd name="T68" fmla="*/ 2147483646 w 4205"/>
              <a:gd name="T69" fmla="*/ 2147483646 h 1442"/>
              <a:gd name="T70" fmla="*/ 2147483646 w 4205"/>
              <a:gd name="T71" fmla="*/ 2147483646 h 1442"/>
              <a:gd name="T72" fmla="*/ 2147483646 w 4205"/>
              <a:gd name="T73" fmla="*/ 2147483646 h 1442"/>
              <a:gd name="T74" fmla="*/ 1754028619 w 4205"/>
              <a:gd name="T75" fmla="*/ 2147483646 h 1442"/>
              <a:gd name="T76" fmla="*/ 783767741 w 4205"/>
              <a:gd name="T77" fmla="*/ 2147483646 h 1442"/>
              <a:gd name="T78" fmla="*/ 277217167 w 4205"/>
              <a:gd name="T79" fmla="*/ 2147483646 h 1442"/>
              <a:gd name="T80" fmla="*/ 42841859 w 4205"/>
              <a:gd name="T81" fmla="*/ 2147483646 h 1442"/>
              <a:gd name="T82" fmla="*/ 15120936 w 4205"/>
              <a:gd name="T83" fmla="*/ 1973283138 h 14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205" h="1442">
                <a:moveTo>
                  <a:pt x="6" y="783"/>
                </a:moveTo>
                <a:cubicBezTo>
                  <a:pt x="5" y="755"/>
                  <a:pt x="8" y="736"/>
                  <a:pt x="12" y="713"/>
                </a:cubicBezTo>
                <a:cubicBezTo>
                  <a:pt x="16" y="690"/>
                  <a:pt x="22" y="666"/>
                  <a:pt x="30" y="642"/>
                </a:cubicBezTo>
                <a:cubicBezTo>
                  <a:pt x="38" y="618"/>
                  <a:pt x="50" y="591"/>
                  <a:pt x="63" y="569"/>
                </a:cubicBezTo>
                <a:cubicBezTo>
                  <a:pt x="76" y="547"/>
                  <a:pt x="89" y="530"/>
                  <a:pt x="105" y="513"/>
                </a:cubicBezTo>
                <a:cubicBezTo>
                  <a:pt x="121" y="496"/>
                  <a:pt x="134" y="483"/>
                  <a:pt x="158" y="467"/>
                </a:cubicBezTo>
                <a:cubicBezTo>
                  <a:pt x="182" y="451"/>
                  <a:pt x="227" y="426"/>
                  <a:pt x="252" y="414"/>
                </a:cubicBezTo>
                <a:cubicBezTo>
                  <a:pt x="277" y="402"/>
                  <a:pt x="284" y="401"/>
                  <a:pt x="308" y="395"/>
                </a:cubicBezTo>
                <a:cubicBezTo>
                  <a:pt x="332" y="389"/>
                  <a:pt x="292" y="394"/>
                  <a:pt x="395" y="380"/>
                </a:cubicBezTo>
                <a:cubicBezTo>
                  <a:pt x="498" y="366"/>
                  <a:pt x="773" y="328"/>
                  <a:pt x="927" y="308"/>
                </a:cubicBezTo>
                <a:cubicBezTo>
                  <a:pt x="1081" y="288"/>
                  <a:pt x="1191" y="274"/>
                  <a:pt x="1322" y="258"/>
                </a:cubicBezTo>
                <a:cubicBezTo>
                  <a:pt x="1453" y="242"/>
                  <a:pt x="1571" y="228"/>
                  <a:pt x="1716" y="210"/>
                </a:cubicBezTo>
                <a:cubicBezTo>
                  <a:pt x="1861" y="192"/>
                  <a:pt x="2063" y="166"/>
                  <a:pt x="2195" y="149"/>
                </a:cubicBezTo>
                <a:cubicBezTo>
                  <a:pt x="2327" y="132"/>
                  <a:pt x="2414" y="122"/>
                  <a:pt x="2511" y="110"/>
                </a:cubicBezTo>
                <a:cubicBezTo>
                  <a:pt x="2608" y="98"/>
                  <a:pt x="2615" y="93"/>
                  <a:pt x="2780" y="75"/>
                </a:cubicBezTo>
                <a:cubicBezTo>
                  <a:pt x="2945" y="57"/>
                  <a:pt x="3332" y="0"/>
                  <a:pt x="3503" y="0"/>
                </a:cubicBezTo>
                <a:cubicBezTo>
                  <a:pt x="3674" y="0"/>
                  <a:pt x="3726" y="42"/>
                  <a:pt x="3807" y="75"/>
                </a:cubicBezTo>
                <a:cubicBezTo>
                  <a:pt x="3888" y="108"/>
                  <a:pt x="3944" y="160"/>
                  <a:pt x="3990" y="200"/>
                </a:cubicBezTo>
                <a:cubicBezTo>
                  <a:pt x="4036" y="240"/>
                  <a:pt x="4062" y="283"/>
                  <a:pt x="4085" y="315"/>
                </a:cubicBezTo>
                <a:cubicBezTo>
                  <a:pt x="4108" y="347"/>
                  <a:pt x="4115" y="366"/>
                  <a:pt x="4128" y="390"/>
                </a:cubicBezTo>
                <a:cubicBezTo>
                  <a:pt x="4141" y="414"/>
                  <a:pt x="4152" y="435"/>
                  <a:pt x="4161" y="458"/>
                </a:cubicBezTo>
                <a:cubicBezTo>
                  <a:pt x="4170" y="481"/>
                  <a:pt x="4178" y="493"/>
                  <a:pt x="4185" y="531"/>
                </a:cubicBezTo>
                <a:cubicBezTo>
                  <a:pt x="4192" y="569"/>
                  <a:pt x="4205" y="623"/>
                  <a:pt x="4205" y="684"/>
                </a:cubicBezTo>
                <a:cubicBezTo>
                  <a:pt x="4205" y="745"/>
                  <a:pt x="4200" y="835"/>
                  <a:pt x="4184" y="899"/>
                </a:cubicBezTo>
                <a:cubicBezTo>
                  <a:pt x="4168" y="963"/>
                  <a:pt x="4141" y="1017"/>
                  <a:pt x="4110" y="1071"/>
                </a:cubicBezTo>
                <a:cubicBezTo>
                  <a:pt x="4079" y="1125"/>
                  <a:pt x="4041" y="1180"/>
                  <a:pt x="3996" y="1226"/>
                </a:cubicBezTo>
                <a:cubicBezTo>
                  <a:pt x="3951" y="1272"/>
                  <a:pt x="3890" y="1316"/>
                  <a:pt x="3837" y="1347"/>
                </a:cubicBezTo>
                <a:cubicBezTo>
                  <a:pt x="3784" y="1378"/>
                  <a:pt x="3735" y="1398"/>
                  <a:pt x="3678" y="1413"/>
                </a:cubicBezTo>
                <a:cubicBezTo>
                  <a:pt x="3621" y="1428"/>
                  <a:pt x="3567" y="1442"/>
                  <a:pt x="3492" y="1439"/>
                </a:cubicBezTo>
                <a:cubicBezTo>
                  <a:pt x="3417" y="1436"/>
                  <a:pt x="3314" y="1416"/>
                  <a:pt x="3227" y="1392"/>
                </a:cubicBezTo>
                <a:cubicBezTo>
                  <a:pt x="3140" y="1368"/>
                  <a:pt x="3147" y="1359"/>
                  <a:pt x="2970" y="1298"/>
                </a:cubicBezTo>
                <a:cubicBezTo>
                  <a:pt x="2793" y="1237"/>
                  <a:pt x="2321" y="1078"/>
                  <a:pt x="2162" y="1025"/>
                </a:cubicBezTo>
                <a:cubicBezTo>
                  <a:pt x="2003" y="972"/>
                  <a:pt x="2060" y="992"/>
                  <a:pt x="2019" y="981"/>
                </a:cubicBezTo>
                <a:cubicBezTo>
                  <a:pt x="1978" y="970"/>
                  <a:pt x="1937" y="960"/>
                  <a:pt x="1917" y="956"/>
                </a:cubicBezTo>
                <a:cubicBezTo>
                  <a:pt x="1897" y="952"/>
                  <a:pt x="1910" y="954"/>
                  <a:pt x="1898" y="954"/>
                </a:cubicBezTo>
                <a:cubicBezTo>
                  <a:pt x="1886" y="954"/>
                  <a:pt x="1908" y="948"/>
                  <a:pt x="1844" y="957"/>
                </a:cubicBezTo>
                <a:cubicBezTo>
                  <a:pt x="1780" y="966"/>
                  <a:pt x="1705" y="975"/>
                  <a:pt x="1514" y="1008"/>
                </a:cubicBezTo>
                <a:cubicBezTo>
                  <a:pt x="1323" y="1041"/>
                  <a:pt x="896" y="1126"/>
                  <a:pt x="696" y="1154"/>
                </a:cubicBezTo>
                <a:cubicBezTo>
                  <a:pt x="496" y="1182"/>
                  <a:pt x="409" y="1192"/>
                  <a:pt x="311" y="1175"/>
                </a:cubicBezTo>
                <a:cubicBezTo>
                  <a:pt x="213" y="1158"/>
                  <a:pt x="159" y="1101"/>
                  <a:pt x="110" y="1053"/>
                </a:cubicBezTo>
                <a:cubicBezTo>
                  <a:pt x="61" y="1005"/>
                  <a:pt x="34" y="929"/>
                  <a:pt x="17" y="884"/>
                </a:cubicBezTo>
                <a:cubicBezTo>
                  <a:pt x="0" y="839"/>
                  <a:pt x="6" y="811"/>
                  <a:pt x="6" y="783"/>
                </a:cubicBezTo>
                <a:close/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Oval 26">
            <a:extLst>
              <a:ext uri="{FF2B5EF4-FFF2-40B4-BE49-F238E27FC236}">
                <a16:creationId xmlns:a16="http://schemas.microsoft.com/office/drawing/2014/main" id="{3B545065-F679-4446-8F74-88973DA1738E}"/>
              </a:ext>
            </a:extLst>
          </p:cNvPr>
          <p:cNvSpPr>
            <a:spLocks noChangeArrowheads="1"/>
          </p:cNvSpPr>
          <p:nvPr/>
        </p:nvSpPr>
        <p:spPr bwMode="auto">
          <a:xfrm rot="20832798">
            <a:off x="5327650" y="2635250"/>
            <a:ext cx="76200" cy="76200"/>
          </a:xfrm>
          <a:prstGeom prst="ellipse">
            <a:avLst/>
          </a:pr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9" name="Freeform 27">
            <a:extLst>
              <a:ext uri="{FF2B5EF4-FFF2-40B4-BE49-F238E27FC236}">
                <a16:creationId xmlns:a16="http://schemas.microsoft.com/office/drawing/2014/main" id="{FD4A5355-978A-467E-8CE0-A66EF2369826}"/>
              </a:ext>
            </a:extLst>
          </p:cNvPr>
          <p:cNvSpPr>
            <a:spLocks/>
          </p:cNvSpPr>
          <p:nvPr/>
        </p:nvSpPr>
        <p:spPr bwMode="auto">
          <a:xfrm>
            <a:off x="2486026" y="2814638"/>
            <a:ext cx="523875" cy="1028700"/>
          </a:xfrm>
          <a:custGeom>
            <a:avLst/>
            <a:gdLst>
              <a:gd name="T0" fmla="*/ 136088438 w 330"/>
              <a:gd name="T1" fmla="*/ 1633061250 h 648"/>
              <a:gd name="T2" fmla="*/ 37803138 w 330"/>
              <a:gd name="T3" fmla="*/ 1376005313 h 648"/>
              <a:gd name="T4" fmla="*/ 5040313 w 330"/>
              <a:gd name="T5" fmla="*/ 1015623763 h 648"/>
              <a:gd name="T6" fmla="*/ 68045013 w 330"/>
              <a:gd name="T7" fmla="*/ 740925938 h 648"/>
              <a:gd name="T8" fmla="*/ 158770638 w 330"/>
              <a:gd name="T9" fmla="*/ 544353750 h 648"/>
              <a:gd name="T10" fmla="*/ 302418750 w 330"/>
              <a:gd name="T11" fmla="*/ 360383138 h 648"/>
              <a:gd name="T12" fmla="*/ 519152188 w 330"/>
              <a:gd name="T13" fmla="*/ 194052825 h 648"/>
              <a:gd name="T14" fmla="*/ 831651563 w 330"/>
              <a:gd name="T15" fmla="*/ 0 h 6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0" h="648">
                <a:moveTo>
                  <a:pt x="54" y="648"/>
                </a:moveTo>
                <a:cubicBezTo>
                  <a:pt x="47" y="629"/>
                  <a:pt x="24" y="587"/>
                  <a:pt x="15" y="546"/>
                </a:cubicBezTo>
                <a:cubicBezTo>
                  <a:pt x="6" y="505"/>
                  <a:pt x="0" y="445"/>
                  <a:pt x="2" y="403"/>
                </a:cubicBezTo>
                <a:cubicBezTo>
                  <a:pt x="4" y="361"/>
                  <a:pt x="17" y="325"/>
                  <a:pt x="27" y="294"/>
                </a:cubicBezTo>
                <a:cubicBezTo>
                  <a:pt x="37" y="263"/>
                  <a:pt x="48" y="241"/>
                  <a:pt x="63" y="216"/>
                </a:cubicBezTo>
                <a:cubicBezTo>
                  <a:pt x="78" y="191"/>
                  <a:pt x="96" y="166"/>
                  <a:pt x="120" y="143"/>
                </a:cubicBezTo>
                <a:cubicBezTo>
                  <a:pt x="144" y="120"/>
                  <a:pt x="171" y="101"/>
                  <a:pt x="206" y="77"/>
                </a:cubicBezTo>
                <a:cubicBezTo>
                  <a:pt x="241" y="53"/>
                  <a:pt x="304" y="16"/>
                  <a:pt x="3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28">
            <a:extLst>
              <a:ext uri="{FF2B5EF4-FFF2-40B4-BE49-F238E27FC236}">
                <a16:creationId xmlns:a16="http://schemas.microsoft.com/office/drawing/2014/main" id="{3E960570-0F56-41DE-93EF-DAB39F62DA98}"/>
              </a:ext>
            </a:extLst>
          </p:cNvPr>
          <p:cNvSpPr>
            <a:spLocks/>
          </p:cNvSpPr>
          <p:nvPr/>
        </p:nvSpPr>
        <p:spPr bwMode="auto">
          <a:xfrm>
            <a:off x="8110538" y="2222500"/>
            <a:ext cx="1403350" cy="1244600"/>
          </a:xfrm>
          <a:custGeom>
            <a:avLst/>
            <a:gdLst>
              <a:gd name="T0" fmla="*/ 0 w 884"/>
              <a:gd name="T1" fmla="*/ 30241875 h 784"/>
              <a:gd name="T2" fmla="*/ 241935000 w 884"/>
              <a:gd name="T3" fmla="*/ 2520950 h 784"/>
              <a:gd name="T4" fmla="*/ 549394063 w 884"/>
              <a:gd name="T5" fmla="*/ 15120938 h 784"/>
              <a:gd name="T6" fmla="*/ 808970950 w 884"/>
              <a:gd name="T7" fmla="*/ 63004700 h 784"/>
              <a:gd name="T8" fmla="*/ 1081147825 w 884"/>
              <a:gd name="T9" fmla="*/ 168851263 h 784"/>
              <a:gd name="T10" fmla="*/ 1383566575 w 884"/>
              <a:gd name="T11" fmla="*/ 325100950 h 784"/>
              <a:gd name="T12" fmla="*/ 1668343438 w 884"/>
              <a:gd name="T13" fmla="*/ 567035950 h 784"/>
              <a:gd name="T14" fmla="*/ 1970762188 w 884"/>
              <a:gd name="T15" fmla="*/ 952619063 h 784"/>
              <a:gd name="T16" fmla="*/ 2106850625 w 884"/>
              <a:gd name="T17" fmla="*/ 1242437825 h 784"/>
              <a:gd name="T18" fmla="*/ 2147483646 w 884"/>
              <a:gd name="T19" fmla="*/ 1542335625 h 784"/>
              <a:gd name="T20" fmla="*/ 2147483646 w 884"/>
              <a:gd name="T21" fmla="*/ 1975802500 h 7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84" h="784">
                <a:moveTo>
                  <a:pt x="0" y="12"/>
                </a:moveTo>
                <a:cubicBezTo>
                  <a:pt x="16" y="10"/>
                  <a:pt x="60" y="2"/>
                  <a:pt x="96" y="1"/>
                </a:cubicBezTo>
                <a:cubicBezTo>
                  <a:pt x="132" y="0"/>
                  <a:pt x="181" y="2"/>
                  <a:pt x="218" y="6"/>
                </a:cubicBezTo>
                <a:cubicBezTo>
                  <a:pt x="255" y="10"/>
                  <a:pt x="286" y="15"/>
                  <a:pt x="321" y="25"/>
                </a:cubicBezTo>
                <a:cubicBezTo>
                  <a:pt x="356" y="35"/>
                  <a:pt x="391" y="50"/>
                  <a:pt x="429" y="67"/>
                </a:cubicBezTo>
                <a:cubicBezTo>
                  <a:pt x="467" y="84"/>
                  <a:pt x="510" y="103"/>
                  <a:pt x="549" y="129"/>
                </a:cubicBezTo>
                <a:cubicBezTo>
                  <a:pt x="588" y="155"/>
                  <a:pt x="623" y="183"/>
                  <a:pt x="662" y="225"/>
                </a:cubicBezTo>
                <a:cubicBezTo>
                  <a:pt x="701" y="267"/>
                  <a:pt x="753" y="333"/>
                  <a:pt x="782" y="378"/>
                </a:cubicBezTo>
                <a:cubicBezTo>
                  <a:pt x="811" y="423"/>
                  <a:pt x="822" y="454"/>
                  <a:pt x="836" y="493"/>
                </a:cubicBezTo>
                <a:cubicBezTo>
                  <a:pt x="850" y="532"/>
                  <a:pt x="859" y="564"/>
                  <a:pt x="867" y="612"/>
                </a:cubicBezTo>
                <a:cubicBezTo>
                  <a:pt x="875" y="660"/>
                  <a:pt x="881" y="748"/>
                  <a:pt x="884" y="7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Freeform 29">
            <a:extLst>
              <a:ext uri="{FF2B5EF4-FFF2-40B4-BE49-F238E27FC236}">
                <a16:creationId xmlns:a16="http://schemas.microsoft.com/office/drawing/2014/main" id="{3235C7D7-2D51-49F6-99E7-A06CE6604AEA}"/>
              </a:ext>
            </a:extLst>
          </p:cNvPr>
          <p:cNvSpPr>
            <a:spLocks/>
          </p:cNvSpPr>
          <p:nvPr/>
        </p:nvSpPr>
        <p:spPr bwMode="auto">
          <a:xfrm rot="15796670" flipV="1">
            <a:off x="5641976" y="4270376"/>
            <a:ext cx="566737" cy="957262"/>
          </a:xfrm>
          <a:custGeom>
            <a:avLst/>
            <a:gdLst>
              <a:gd name="T0" fmla="*/ 159268553 w 330"/>
              <a:gd name="T1" fmla="*/ 1414121199 h 648"/>
              <a:gd name="T2" fmla="*/ 44241551 w 330"/>
              <a:gd name="T3" fmla="*/ 1191528238 h 648"/>
              <a:gd name="T4" fmla="*/ 5899217 w 330"/>
              <a:gd name="T5" fmla="*/ 879460826 h 648"/>
              <a:gd name="T6" fmla="*/ 79633418 w 330"/>
              <a:gd name="T7" fmla="*/ 641591560 h 648"/>
              <a:gd name="T8" fmla="*/ 185812454 w 330"/>
              <a:gd name="T9" fmla="*/ 471373240 h 648"/>
              <a:gd name="T10" fmla="*/ 353928974 w 330"/>
              <a:gd name="T11" fmla="*/ 312067412 h 648"/>
              <a:gd name="T12" fmla="*/ 607578129 w 330"/>
              <a:gd name="T13" fmla="*/ 168036412 h 648"/>
              <a:gd name="T14" fmla="*/ 973305537 w 330"/>
              <a:gd name="T15" fmla="*/ 0 h 6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0" h="648">
                <a:moveTo>
                  <a:pt x="54" y="648"/>
                </a:moveTo>
                <a:cubicBezTo>
                  <a:pt x="47" y="629"/>
                  <a:pt x="24" y="587"/>
                  <a:pt x="15" y="546"/>
                </a:cubicBezTo>
                <a:cubicBezTo>
                  <a:pt x="6" y="505"/>
                  <a:pt x="0" y="445"/>
                  <a:pt x="2" y="403"/>
                </a:cubicBezTo>
                <a:cubicBezTo>
                  <a:pt x="4" y="361"/>
                  <a:pt x="17" y="325"/>
                  <a:pt x="27" y="294"/>
                </a:cubicBezTo>
                <a:cubicBezTo>
                  <a:pt x="37" y="263"/>
                  <a:pt x="48" y="241"/>
                  <a:pt x="63" y="216"/>
                </a:cubicBezTo>
                <a:cubicBezTo>
                  <a:pt x="78" y="191"/>
                  <a:pt x="96" y="166"/>
                  <a:pt x="120" y="143"/>
                </a:cubicBezTo>
                <a:cubicBezTo>
                  <a:pt x="144" y="120"/>
                  <a:pt x="171" y="101"/>
                  <a:pt x="206" y="77"/>
                </a:cubicBezTo>
                <a:cubicBezTo>
                  <a:pt x="241" y="53"/>
                  <a:pt x="304" y="16"/>
                  <a:pt x="33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30">
            <a:extLst>
              <a:ext uri="{FF2B5EF4-FFF2-40B4-BE49-F238E27FC236}">
                <a16:creationId xmlns:a16="http://schemas.microsoft.com/office/drawing/2014/main" id="{69C5C4A1-BD21-4AEC-831F-376E5007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6" y="4159250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0973" name="Text Box 31">
            <a:extLst>
              <a:ext uri="{FF2B5EF4-FFF2-40B4-BE49-F238E27FC236}">
                <a16:creationId xmlns:a16="http://schemas.microsoft.com/office/drawing/2014/main" id="{38C6C3A9-EA3B-49C5-801B-9B9F7ADE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1" y="333057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40974" name="Text Box 32">
            <a:extLst>
              <a:ext uri="{FF2B5EF4-FFF2-40B4-BE49-F238E27FC236}">
                <a16:creationId xmlns:a16="http://schemas.microsoft.com/office/drawing/2014/main" id="{83C3E076-9975-4C95-81B7-94EE99BB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4" y="312102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C410F376-7E0A-4E6A-941A-76E51DA1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933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33399"/>
                </a:solidFill>
              </a:rPr>
              <a:t>Chiều quay của đường tròn tâm A và tâm C cùng chiều quay của kim đồng hồ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2 L 0.17049 -0.03009 L 0.26979 -0.04629 L 0.28351 -0.04768 L 0.29653 -0.04953 L 0.31267 -0.05046 L 0.32101 -0.05046 L 0.32917 -0.04953 L 0.33715 -0.04768 L 0.34236 -0.0449 L 0.34687 -0.04282 L 0.35312 -0.03981 L 0.36163 -0.03564 L 0.36996 -0.02962 L 0.37708 -0.02453 L 0.38403 -0.01828 L 0.38924 -0.01203 L 0.39549 -0.00578 L 0.40208 0.00255 L 0.40885 0.01413 L 0.41476 0.02616 L 0.41996 0.03658 L 0.42569 0.05232 L 0.42969 0.06852 L 0.43177 0.07755 L 0.43299 0.09213 L 0.43403 0.122 L 0.43333 0.13797 L 0.43073 0.15672 L 0.42864 0.1669 L 0.42604 0.17686 L 0.42239 0.18704 L 0.41771 0.19815 L 0.40677 0.21922 L 0.39913 0.23033 L 0.39236 0.24005 L 0.38489 0.24838 L 0.3776 0.25579 L 0.36944 0.26274 L 0.36215 0.26783 L 0.35677 0.27061 L 0.35121 0.27338 L 0.34705 0.27524 L 0.34531 0.27639 L 0.34219 0.27732 L 0.33646 0.2794 L 0.32969 0.28172 L 0.31892 0.28357 L 0.30746 0.28334 L 0.29635 0.28172 L 0.28489 0.27963 L 0.26458 0.27315 L 0.21198 0.247 L 0.08646 0.19005 L 0.05486 0.17732 L 0.04444 0.17385 L 0.03594 0.17038 L 0.02882 0.16968 L 0.01979 0.17061 L -0.00104 0.17593 L -0.07604 0.19352 L -0.14479 0.20996 L -0.19583 0.2213 L -0.21701 0.22385 L -0.22656 0.22385 L -0.23681 0.22269 L -0.24792 0.22061 L -0.25504 0.21713 L -0.26076 0.21274 L -0.26979 0.20394 L -0.27813 0.19283 L -0.28333 0.18426 L -0.28889 0.17038 L -0.29254 0.15579 L -0.29479 0.14538 L -0.29531 0.13519 L -0.29514 0.11968 L -0.29219 0.10255 L -0.28785 0.08797 L -0.28333 0.07755 L -0.27639 0.06551 L -0.26754 0.05602 L -0.25608 0.04769 L -0.24896 0.04329 L -0.24115 0.04005 L -0.23073 0.03843 L -0.21701 0.03635 L -0.20347 0.03311 L -0.00087 -0.00162 Z " pathEditMode="relative" rAng="0" ptsTypes="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1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 animBg="1"/>
      <p:bldP spid="338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600" y="167951"/>
            <a:ext cx="11588616" cy="64740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2600" y="2873829"/>
            <a:ext cx="11588616" cy="3750906"/>
          </a:xfrm>
          <a:custGeom>
            <a:avLst/>
            <a:gdLst>
              <a:gd name="connsiteX0" fmla="*/ 429208 w 10394302"/>
              <a:gd name="connsiteY0" fmla="*/ 2052734 h 3750906"/>
              <a:gd name="connsiteX1" fmla="*/ 1884784 w 10394302"/>
              <a:gd name="connsiteY1" fmla="*/ 2052734 h 3750906"/>
              <a:gd name="connsiteX2" fmla="*/ 2911151 w 10394302"/>
              <a:gd name="connsiteY2" fmla="*/ 2481942 h 3750906"/>
              <a:gd name="connsiteX3" fmla="*/ 4086808 w 10394302"/>
              <a:gd name="connsiteY3" fmla="*/ 3265714 h 3750906"/>
              <a:gd name="connsiteX4" fmla="*/ 5094515 w 10394302"/>
              <a:gd name="connsiteY4" fmla="*/ 3750906 h 3750906"/>
              <a:gd name="connsiteX5" fmla="*/ 10394302 w 10394302"/>
              <a:gd name="connsiteY5" fmla="*/ 3732244 h 3750906"/>
              <a:gd name="connsiteX6" fmla="*/ 10394302 w 10394302"/>
              <a:gd name="connsiteY6" fmla="*/ 3284375 h 3750906"/>
              <a:gd name="connsiteX7" fmla="*/ 5243804 w 10394302"/>
              <a:gd name="connsiteY7" fmla="*/ 3284375 h 3750906"/>
              <a:gd name="connsiteX8" fmla="*/ 4553339 w 10394302"/>
              <a:gd name="connsiteY8" fmla="*/ 2929812 h 3750906"/>
              <a:gd name="connsiteX9" fmla="*/ 3433666 w 10394302"/>
              <a:gd name="connsiteY9" fmla="*/ 2183363 h 3750906"/>
              <a:gd name="connsiteX10" fmla="*/ 2631233 w 10394302"/>
              <a:gd name="connsiteY10" fmla="*/ 1810138 h 3750906"/>
              <a:gd name="connsiteX11" fmla="*/ 4366727 w 10394302"/>
              <a:gd name="connsiteY11" fmla="*/ 839755 h 3750906"/>
              <a:gd name="connsiteX12" fmla="*/ 4683968 w 10394302"/>
              <a:gd name="connsiteY12" fmla="*/ 391885 h 3750906"/>
              <a:gd name="connsiteX13" fmla="*/ 9797143 w 10394302"/>
              <a:gd name="connsiteY13" fmla="*/ 429208 h 3750906"/>
              <a:gd name="connsiteX14" fmla="*/ 9797143 w 10394302"/>
              <a:gd name="connsiteY14" fmla="*/ 0 h 3750906"/>
              <a:gd name="connsiteX15" fmla="*/ 4702629 w 10394302"/>
              <a:gd name="connsiteY15" fmla="*/ 0 h 3750906"/>
              <a:gd name="connsiteX16" fmla="*/ 4254759 w 10394302"/>
              <a:gd name="connsiteY16" fmla="*/ 0 h 3750906"/>
              <a:gd name="connsiteX17" fmla="*/ 3918857 w 10394302"/>
              <a:gd name="connsiteY17" fmla="*/ 429208 h 3750906"/>
              <a:gd name="connsiteX18" fmla="*/ 2351315 w 10394302"/>
              <a:gd name="connsiteY18" fmla="*/ 1380930 h 3750906"/>
              <a:gd name="connsiteX19" fmla="*/ 0 w 10394302"/>
              <a:gd name="connsiteY19" fmla="*/ 1380930 h 3750906"/>
              <a:gd name="connsiteX20" fmla="*/ 0 w 10394302"/>
              <a:gd name="connsiteY20" fmla="*/ 2052734 h 3750906"/>
              <a:gd name="connsiteX21" fmla="*/ 429208 w 10394302"/>
              <a:gd name="connsiteY21" fmla="*/ 2052734 h 37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94302" h="3750906">
                <a:moveTo>
                  <a:pt x="429208" y="2052734"/>
                </a:moveTo>
                <a:lnTo>
                  <a:pt x="1884784" y="2052734"/>
                </a:lnTo>
                <a:lnTo>
                  <a:pt x="2911151" y="2481942"/>
                </a:lnTo>
                <a:lnTo>
                  <a:pt x="4086808" y="3265714"/>
                </a:lnTo>
                <a:lnTo>
                  <a:pt x="5094515" y="3750906"/>
                </a:lnTo>
                <a:lnTo>
                  <a:pt x="10394302" y="3732244"/>
                </a:lnTo>
                <a:lnTo>
                  <a:pt x="10394302" y="3284375"/>
                </a:lnTo>
                <a:lnTo>
                  <a:pt x="5243804" y="3284375"/>
                </a:lnTo>
                <a:lnTo>
                  <a:pt x="4553339" y="2929812"/>
                </a:lnTo>
                <a:lnTo>
                  <a:pt x="3433666" y="2183363"/>
                </a:lnTo>
                <a:lnTo>
                  <a:pt x="2631233" y="1810138"/>
                </a:lnTo>
                <a:lnTo>
                  <a:pt x="4366727" y="839755"/>
                </a:lnTo>
                <a:lnTo>
                  <a:pt x="4683968" y="391885"/>
                </a:lnTo>
                <a:lnTo>
                  <a:pt x="9797143" y="429208"/>
                </a:lnTo>
                <a:lnTo>
                  <a:pt x="9797143" y="0"/>
                </a:lnTo>
                <a:lnTo>
                  <a:pt x="4702629" y="0"/>
                </a:lnTo>
                <a:lnTo>
                  <a:pt x="4254759" y="0"/>
                </a:lnTo>
                <a:lnTo>
                  <a:pt x="3918857" y="429208"/>
                </a:lnTo>
                <a:lnTo>
                  <a:pt x="2351315" y="1380930"/>
                </a:lnTo>
                <a:lnTo>
                  <a:pt x="0" y="1380930"/>
                </a:lnTo>
                <a:lnTo>
                  <a:pt x="0" y="2052734"/>
                </a:lnTo>
                <a:lnTo>
                  <a:pt x="429208" y="205273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88"/>
          <a:stretch/>
        </p:blipFill>
        <p:spPr>
          <a:xfrm>
            <a:off x="195942" y="712103"/>
            <a:ext cx="3853544" cy="380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5673"/>
          <a:stretch/>
        </p:blipFill>
        <p:spPr>
          <a:xfrm>
            <a:off x="8473869" y="95250"/>
            <a:ext cx="3286102" cy="297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>
          <a:xfrm>
            <a:off x="4982547" y="3284691"/>
            <a:ext cx="3358736" cy="3357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600" y="1157001"/>
            <a:ext cx="3514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DẤU HIỆU NHẬN BIẾT</a:t>
            </a:r>
          </a:p>
          <a:p>
            <a:r>
              <a:rPr lang="en-US" sz="2400" b="1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TIẾP TUYẾN </a:t>
            </a:r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CỦA</a:t>
            </a:r>
          </a:p>
          <a:p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ĐƯỜNG TRÒN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133" y="3936105"/>
            <a:ext cx="2908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ĐƯỜNG THẲNG </a:t>
            </a:r>
            <a:r>
              <a:rPr lang="en-US" sz="2800" b="1">
                <a:solidFill>
                  <a:srgbClr val="FF0000"/>
                </a:solidFill>
              </a:rPr>
              <a:t>d</a:t>
            </a:r>
          </a:p>
          <a:p>
            <a:r>
              <a:rPr lang="en-US" sz="2000" b="1"/>
              <a:t>VÀ ĐƯỜNG TRÒN CÓ </a:t>
            </a:r>
          </a:p>
          <a:p>
            <a:r>
              <a:rPr lang="en-US" sz="2000" b="1"/>
              <a:t>1 ĐIỂM CHUNG </a:t>
            </a:r>
            <a:r>
              <a:rPr lang="en-US" sz="2000" b="1">
                <a:solidFill>
                  <a:srgbClr val="FF0000"/>
                </a:solidFill>
              </a:rPr>
              <a:t>A</a:t>
            </a:r>
          </a:p>
          <a:p>
            <a:r>
              <a:rPr lang="en-US" sz="2000" b="1"/>
              <a:t>⇒ </a:t>
            </a:r>
            <a:r>
              <a:rPr lang="en-US" sz="2800" b="1">
                <a:solidFill>
                  <a:srgbClr val="FF0000"/>
                </a:solidFill>
              </a:rPr>
              <a:t>d</a:t>
            </a:r>
            <a:r>
              <a:rPr lang="en-US" sz="2000" b="1"/>
              <a:t> LÀ </a:t>
            </a:r>
            <a:r>
              <a:rPr lang="en-US" sz="2000" b="1">
                <a:solidFill>
                  <a:srgbClr val="FF0000"/>
                </a:solidFill>
              </a:rPr>
              <a:t>TIẾP TUYẾN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10600" y="550671"/>
                <a:ext cx="313521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ạ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𝒉𝒂𝒚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50671"/>
                <a:ext cx="3135217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972550" y="1466850"/>
            <a:ext cx="22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⇒ </a:t>
            </a:r>
            <a:r>
              <a:rPr lang="en-US" sz="2400" b="1">
                <a:solidFill>
                  <a:srgbClr val="FF0000"/>
                </a:solidFill>
              </a:rPr>
              <a:t>d</a:t>
            </a:r>
            <a:r>
              <a:rPr lang="en-US" b="1"/>
              <a:t> là </a:t>
            </a:r>
            <a:r>
              <a:rPr lang="en-US" b="1">
                <a:solidFill>
                  <a:srgbClr val="FF0000"/>
                </a:solidFill>
              </a:rPr>
              <a:t>TIẾP TUYẾN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73869" y="3429000"/>
            <a:ext cx="3357347" cy="319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20150" y="4324350"/>
            <a:ext cx="1944649" cy="19446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9886950" y="3936106"/>
            <a:ext cx="1853971" cy="20660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371797" y="4265061"/>
            <a:ext cx="447675" cy="553998"/>
            <a:chOff x="10371797" y="4265061"/>
            <a:chExt cx="447675" cy="553998"/>
          </a:xfrm>
        </p:grpSpPr>
        <p:sp>
          <p:nvSpPr>
            <p:cNvPr id="22" name="TextBox 21"/>
            <p:cNvSpPr txBox="1"/>
            <p:nvPr/>
          </p:nvSpPr>
          <p:spPr>
            <a:xfrm>
              <a:off x="10371797" y="444972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33722" y="426506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62147" y="5094758"/>
            <a:ext cx="573202" cy="386582"/>
            <a:chOff x="9362147" y="5094758"/>
            <a:chExt cx="573202" cy="386582"/>
          </a:xfrm>
        </p:grpSpPr>
        <p:sp>
          <p:nvSpPr>
            <p:cNvPr id="23" name="TextBox 22"/>
            <p:cNvSpPr txBox="1"/>
            <p:nvPr/>
          </p:nvSpPr>
          <p:spPr>
            <a:xfrm>
              <a:off x="9649599" y="511200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62147" y="509475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O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373934" y="5236867"/>
            <a:ext cx="44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3740" y="167952"/>
            <a:ext cx="3357347" cy="270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70021" y="402901"/>
            <a:ext cx="1944649" cy="19446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630597" y="292100"/>
            <a:ext cx="1460196" cy="244901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848668" y="508712"/>
            <a:ext cx="447675" cy="553998"/>
            <a:chOff x="10371797" y="4265061"/>
            <a:chExt cx="447675" cy="553998"/>
          </a:xfrm>
        </p:grpSpPr>
        <p:sp>
          <p:nvSpPr>
            <p:cNvPr id="33" name="TextBox 32"/>
            <p:cNvSpPr txBox="1"/>
            <p:nvPr/>
          </p:nvSpPr>
          <p:spPr>
            <a:xfrm>
              <a:off x="10371797" y="444972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533722" y="426506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2018" y="1173309"/>
            <a:ext cx="573202" cy="386582"/>
            <a:chOff x="9362147" y="5094758"/>
            <a:chExt cx="573202" cy="386582"/>
          </a:xfrm>
        </p:grpSpPr>
        <p:sp>
          <p:nvSpPr>
            <p:cNvPr id="36" name="TextBox 35"/>
            <p:cNvSpPr txBox="1"/>
            <p:nvPr/>
          </p:nvSpPr>
          <p:spPr>
            <a:xfrm>
              <a:off x="9649599" y="511200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62147" y="509475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O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87305" y="1829768"/>
            <a:ext cx="44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142345" y="836752"/>
            <a:ext cx="952690" cy="538473"/>
            <a:chOff x="6142345" y="836752"/>
            <a:chExt cx="952690" cy="5384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6142345" y="878044"/>
              <a:ext cx="849198" cy="49718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3359501" flipV="1">
              <a:off x="6643889" y="826233"/>
              <a:ext cx="440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18" grpId="0" animBg="1"/>
      <p:bldP spid="28" grpId="0"/>
      <p:bldP spid="29" grpId="0" animBg="1"/>
      <p:bldP spid="30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DA89E096-2C2A-4828-A9C3-146ECDF0C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5890" name="Group 50">
            <a:extLst>
              <a:ext uri="{FF2B5EF4-FFF2-40B4-BE49-F238E27FC236}">
                <a16:creationId xmlns:a16="http://schemas.microsoft.com/office/drawing/2014/main" id="{1BAF1B31-0036-46EE-A937-9CEA181F1F1A}"/>
              </a:ext>
            </a:extLst>
          </p:cNvPr>
          <p:cNvGraphicFramePr>
            <a:graphicFrameLocks noGrp="1"/>
          </p:cNvGraphicFramePr>
          <p:nvPr/>
        </p:nvGraphicFramePr>
        <p:xfrm>
          <a:off x="1808163" y="268289"/>
          <a:ext cx="5080000" cy="701675"/>
        </p:xfrm>
        <a:graphic>
          <a:graphicData uri="http://schemas.openxmlformats.org/drawingml/2006/table">
            <a:tbl>
              <a:tblPr/>
              <a:tblGrid>
                <a:gridCol w="5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Arabia" panose="020B7200000000000000" pitchFamily="34" charset="0"/>
                          <a:cs typeface="Arial" panose="020B0604020202020204" pitchFamily="34" charset="0"/>
                        </a:rPr>
                        <a:t>Cã thÓ em ch­a biÕt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5" name="Text Box 52">
            <a:extLst>
              <a:ext uri="{FF2B5EF4-FFF2-40B4-BE49-F238E27FC236}">
                <a16:creationId xmlns:a16="http://schemas.microsoft.com/office/drawing/2014/main" id="{E43DDD28-8A11-4D7E-8B6E-AF32C2B1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1077913"/>
            <a:ext cx="5711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Thước đo đường kính hình tròn</a:t>
            </a:r>
          </a:p>
        </p:txBody>
      </p:sp>
      <p:sp>
        <p:nvSpPr>
          <p:cNvPr id="43016" name="Text Box 53">
            <a:extLst>
              <a:ext uri="{FF2B5EF4-FFF2-40B4-BE49-F238E27FC236}">
                <a16:creationId xmlns:a16="http://schemas.microsoft.com/office/drawing/2014/main" id="{F62B07B3-D15E-4257-AA4C-B4E7EFFC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1768475"/>
            <a:ext cx="4735512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Hình 77 là một thước cặp (pan-me) dùng để đo đường kính của một vật hình tròn.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Các đường thẳng AC, BD, CD tiếp xúc với đường tròn. Gọi O là tâm của đường tròn. Các góc ACD, CDB, OAC, OBD đều là góc vuông nên ba điểm A, O, B thẳng hàng. Độ dài CD cho ta đường kính của hình tròn.</a:t>
            </a:r>
          </a:p>
        </p:txBody>
      </p:sp>
      <p:pic>
        <p:nvPicPr>
          <p:cNvPr id="43017" name="Picture 114" descr="Panme">
            <a:extLst>
              <a:ext uri="{FF2B5EF4-FFF2-40B4-BE49-F238E27FC236}">
                <a16:creationId xmlns:a16="http://schemas.microsoft.com/office/drawing/2014/main" id="{9E8AA3AA-741E-48C6-85AF-E5D6F474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7232"/>
          <a:stretch>
            <a:fillRect/>
          </a:stretch>
        </p:blipFill>
        <p:spPr bwMode="auto">
          <a:xfrm>
            <a:off x="6661150" y="1739900"/>
            <a:ext cx="40068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0C77B23C-E642-464B-9884-1BA49171CC63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2565400"/>
            <a:ext cx="6980238" cy="3665538"/>
            <a:chOff x="748" y="1570"/>
            <a:chExt cx="4397" cy="2309"/>
          </a:xfrm>
        </p:grpSpPr>
        <p:sp>
          <p:nvSpPr>
            <p:cNvPr id="45065" name="Freeform 3">
              <a:extLst>
                <a:ext uri="{FF2B5EF4-FFF2-40B4-BE49-F238E27FC236}">
                  <a16:creationId xmlns:a16="http://schemas.microsoft.com/office/drawing/2014/main" id="{63B726AA-EEE5-48E8-B999-4F3191CC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504"/>
              <a:ext cx="2897" cy="222"/>
            </a:xfrm>
            <a:custGeom>
              <a:avLst/>
              <a:gdLst>
                <a:gd name="T0" fmla="*/ 0 w 2928"/>
                <a:gd name="T1" fmla="*/ 204 h 242"/>
                <a:gd name="T2" fmla="*/ 0 w 2928"/>
                <a:gd name="T3" fmla="*/ 0 h 242"/>
                <a:gd name="T4" fmla="*/ 924 w 2928"/>
                <a:gd name="T5" fmla="*/ 0 h 242"/>
                <a:gd name="T6" fmla="*/ 924 w 2928"/>
                <a:gd name="T7" fmla="*/ 183 h 242"/>
                <a:gd name="T8" fmla="*/ 2866 w 2928"/>
                <a:gd name="T9" fmla="*/ 183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8" h="242">
                  <a:moveTo>
                    <a:pt x="0" y="242"/>
                  </a:moveTo>
                  <a:lnTo>
                    <a:pt x="0" y="0"/>
                  </a:lnTo>
                  <a:lnTo>
                    <a:pt x="944" y="0"/>
                  </a:lnTo>
                  <a:lnTo>
                    <a:pt x="944" y="218"/>
                  </a:lnTo>
                  <a:lnTo>
                    <a:pt x="2928" y="218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4">
              <a:extLst>
                <a:ext uri="{FF2B5EF4-FFF2-40B4-BE49-F238E27FC236}">
                  <a16:creationId xmlns:a16="http://schemas.microsoft.com/office/drawing/2014/main" id="{F9E853B4-32E7-4E95-BB71-65522818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705"/>
              <a:ext cx="697" cy="1174"/>
            </a:xfrm>
            <a:custGeom>
              <a:avLst/>
              <a:gdLst>
                <a:gd name="T0" fmla="*/ 0 w 798"/>
                <a:gd name="T1" fmla="*/ 0 h 1404"/>
                <a:gd name="T2" fmla="*/ 238 w 798"/>
                <a:gd name="T3" fmla="*/ 253 h 1404"/>
                <a:gd name="T4" fmla="*/ 317 w 798"/>
                <a:gd name="T5" fmla="*/ 688 h 1404"/>
                <a:gd name="T6" fmla="*/ 464 w 798"/>
                <a:gd name="T7" fmla="*/ 934 h 1404"/>
                <a:gd name="T8" fmla="*/ 609 w 798"/>
                <a:gd name="T9" fmla="*/ 971 h 1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404">
                  <a:moveTo>
                    <a:pt x="0" y="0"/>
                  </a:moveTo>
                  <a:cubicBezTo>
                    <a:pt x="52" y="59"/>
                    <a:pt x="244" y="198"/>
                    <a:pt x="313" y="362"/>
                  </a:cubicBezTo>
                  <a:cubicBezTo>
                    <a:pt x="382" y="526"/>
                    <a:pt x="367" y="821"/>
                    <a:pt x="416" y="984"/>
                  </a:cubicBezTo>
                  <a:cubicBezTo>
                    <a:pt x="465" y="1146"/>
                    <a:pt x="544" y="1268"/>
                    <a:pt x="608" y="1336"/>
                  </a:cubicBezTo>
                  <a:cubicBezTo>
                    <a:pt x="672" y="1404"/>
                    <a:pt x="759" y="1378"/>
                    <a:pt x="798" y="1389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5">
              <a:extLst>
                <a:ext uri="{FF2B5EF4-FFF2-40B4-BE49-F238E27FC236}">
                  <a16:creationId xmlns:a16="http://schemas.microsoft.com/office/drawing/2014/main" id="{51210584-57DB-4AAC-A0CF-4EDC0B595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572"/>
              <a:ext cx="0" cy="129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Oval 6">
              <a:extLst>
                <a:ext uri="{FF2B5EF4-FFF2-40B4-BE49-F238E27FC236}">
                  <a16:creationId xmlns:a16="http://schemas.microsoft.com/office/drawing/2014/main" id="{3E5E365B-8ACE-4151-BBCE-E5452FC18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720"/>
              <a:ext cx="761" cy="728"/>
            </a:xfrm>
            <a:prstGeom prst="ellipse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800080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069" name="Freeform 7">
              <a:extLst>
                <a:ext uri="{FF2B5EF4-FFF2-40B4-BE49-F238E27FC236}">
                  <a16:creationId xmlns:a16="http://schemas.microsoft.com/office/drawing/2014/main" id="{47EE60DD-82FB-4CE9-AD72-BA9053BC9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714"/>
              <a:ext cx="775" cy="1152"/>
            </a:xfrm>
            <a:custGeom>
              <a:avLst/>
              <a:gdLst>
                <a:gd name="T0" fmla="*/ 0 w 871"/>
                <a:gd name="T1" fmla="*/ 0 h 871"/>
                <a:gd name="T2" fmla="*/ 690 w 871"/>
                <a:gd name="T3" fmla="*/ 0 h 871"/>
                <a:gd name="T4" fmla="*/ 690 w 871"/>
                <a:gd name="T5" fmla="*/ 1524 h 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1" h="871">
                  <a:moveTo>
                    <a:pt x="0" y="0"/>
                  </a:moveTo>
                  <a:lnTo>
                    <a:pt x="871" y="0"/>
                  </a:lnTo>
                  <a:lnTo>
                    <a:pt x="871" y="871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8">
              <a:extLst>
                <a:ext uri="{FF2B5EF4-FFF2-40B4-BE49-F238E27FC236}">
                  <a16:creationId xmlns:a16="http://schemas.microsoft.com/office/drawing/2014/main" id="{D5A4E534-3361-4BD6-A40E-7C7DE580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664"/>
              <a:ext cx="933" cy="1194"/>
            </a:xfrm>
            <a:custGeom>
              <a:avLst/>
              <a:gdLst>
                <a:gd name="T0" fmla="*/ 815 w 1068"/>
                <a:gd name="T1" fmla="*/ 32 h 1428"/>
                <a:gd name="T2" fmla="*/ 719 w 1068"/>
                <a:gd name="T3" fmla="*/ 69 h 1428"/>
                <a:gd name="T4" fmla="*/ 614 w 1068"/>
                <a:gd name="T5" fmla="*/ 8 h 1428"/>
                <a:gd name="T6" fmla="*/ 490 w 1068"/>
                <a:gd name="T7" fmla="*/ 117 h 1428"/>
                <a:gd name="T8" fmla="*/ 339 w 1068"/>
                <a:gd name="T9" fmla="*/ 105 h 1428"/>
                <a:gd name="T10" fmla="*/ 316 w 1068"/>
                <a:gd name="T11" fmla="*/ 302 h 1428"/>
                <a:gd name="T12" fmla="*/ 302 w 1068"/>
                <a:gd name="T13" fmla="*/ 549 h 1428"/>
                <a:gd name="T14" fmla="*/ 208 w 1068"/>
                <a:gd name="T15" fmla="*/ 834 h 1428"/>
                <a:gd name="T16" fmla="*/ 144 w 1068"/>
                <a:gd name="T17" fmla="*/ 931 h 1428"/>
                <a:gd name="T18" fmla="*/ 89 w 1068"/>
                <a:gd name="T19" fmla="*/ 973 h 1428"/>
                <a:gd name="T20" fmla="*/ 0 w 1068"/>
                <a:gd name="T21" fmla="*/ 998 h 14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8" h="1428">
                  <a:moveTo>
                    <a:pt x="1068" y="45"/>
                  </a:moveTo>
                  <a:cubicBezTo>
                    <a:pt x="1047" y="54"/>
                    <a:pt x="986" y="105"/>
                    <a:pt x="942" y="99"/>
                  </a:cubicBezTo>
                  <a:cubicBezTo>
                    <a:pt x="898" y="93"/>
                    <a:pt x="855" y="0"/>
                    <a:pt x="805" y="11"/>
                  </a:cubicBezTo>
                  <a:cubicBezTo>
                    <a:pt x="755" y="22"/>
                    <a:pt x="702" y="145"/>
                    <a:pt x="642" y="168"/>
                  </a:cubicBezTo>
                  <a:cubicBezTo>
                    <a:pt x="582" y="191"/>
                    <a:pt x="482" y="106"/>
                    <a:pt x="444" y="150"/>
                  </a:cubicBezTo>
                  <a:cubicBezTo>
                    <a:pt x="406" y="194"/>
                    <a:pt x="422" y="326"/>
                    <a:pt x="414" y="432"/>
                  </a:cubicBezTo>
                  <a:cubicBezTo>
                    <a:pt x="406" y="538"/>
                    <a:pt x="419" y="659"/>
                    <a:pt x="396" y="786"/>
                  </a:cubicBezTo>
                  <a:cubicBezTo>
                    <a:pt x="373" y="913"/>
                    <a:pt x="307" y="1103"/>
                    <a:pt x="273" y="1194"/>
                  </a:cubicBezTo>
                  <a:cubicBezTo>
                    <a:pt x="239" y="1285"/>
                    <a:pt x="215" y="1299"/>
                    <a:pt x="189" y="1332"/>
                  </a:cubicBezTo>
                  <a:cubicBezTo>
                    <a:pt x="163" y="1365"/>
                    <a:pt x="148" y="1376"/>
                    <a:pt x="117" y="1392"/>
                  </a:cubicBezTo>
                  <a:cubicBezTo>
                    <a:pt x="86" y="1408"/>
                    <a:pt x="24" y="1421"/>
                    <a:pt x="0" y="1428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9">
              <a:extLst>
                <a:ext uri="{FF2B5EF4-FFF2-40B4-BE49-F238E27FC236}">
                  <a16:creationId xmlns:a16="http://schemas.microsoft.com/office/drawing/2014/main" id="{FC92CC41-2F6A-4EAD-AE4F-0B24EFE63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127"/>
              <a:ext cx="825" cy="141"/>
            </a:xfrm>
            <a:custGeom>
              <a:avLst/>
              <a:gdLst>
                <a:gd name="T0" fmla="*/ 0 w 944"/>
                <a:gd name="T1" fmla="*/ 118 h 169"/>
                <a:gd name="T2" fmla="*/ 0 w 944"/>
                <a:gd name="T3" fmla="*/ 0 h 169"/>
                <a:gd name="T4" fmla="*/ 721 w 944"/>
                <a:gd name="T5" fmla="*/ 0 h 169"/>
                <a:gd name="T6" fmla="*/ 721 w 944"/>
                <a:gd name="T7" fmla="*/ 118 h 169"/>
                <a:gd name="T8" fmla="*/ 0 w 944"/>
                <a:gd name="T9" fmla="*/ 118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4" h="169">
                  <a:moveTo>
                    <a:pt x="0" y="169"/>
                  </a:moveTo>
                  <a:lnTo>
                    <a:pt x="0" y="0"/>
                  </a:lnTo>
                  <a:lnTo>
                    <a:pt x="944" y="0"/>
                  </a:lnTo>
                  <a:lnTo>
                    <a:pt x="944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bg2"/>
            </a:solidFill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0">
              <a:extLst>
                <a:ext uri="{FF2B5EF4-FFF2-40B4-BE49-F238E27FC236}">
                  <a16:creationId xmlns:a16="http://schemas.microsoft.com/office/drawing/2014/main" id="{470E0893-9D33-4713-9AE4-0E11C9B09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823"/>
              <a:ext cx="1" cy="44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1">
              <a:extLst>
                <a:ext uri="{FF2B5EF4-FFF2-40B4-BE49-F238E27FC236}">
                  <a16:creationId xmlns:a16="http://schemas.microsoft.com/office/drawing/2014/main" id="{9DF5D85D-7927-4CB3-8794-73D8419F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86"/>
              <a:ext cx="888" cy="442"/>
            </a:xfrm>
            <a:custGeom>
              <a:avLst/>
              <a:gdLst>
                <a:gd name="T0" fmla="*/ 775 w 1017"/>
                <a:gd name="T1" fmla="*/ 369 h 529"/>
                <a:gd name="T2" fmla="*/ 0 w 1017"/>
                <a:gd name="T3" fmla="*/ 369 h 529"/>
                <a:gd name="T4" fmla="*/ 0 w 1017"/>
                <a:gd name="T5" fmla="*/ 0 h 5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7" h="529">
                  <a:moveTo>
                    <a:pt x="1017" y="529"/>
                  </a:moveTo>
                  <a:lnTo>
                    <a:pt x="0" y="529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2">
              <a:extLst>
                <a:ext uri="{FF2B5EF4-FFF2-40B4-BE49-F238E27FC236}">
                  <a16:creationId xmlns:a16="http://schemas.microsoft.com/office/drawing/2014/main" id="{3C2C550B-1D8C-4132-8441-200A9D253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1662"/>
              <a:ext cx="220" cy="131"/>
            </a:xfrm>
            <a:custGeom>
              <a:avLst/>
              <a:gdLst>
                <a:gd name="T0" fmla="*/ 192 w 252"/>
                <a:gd name="T1" fmla="*/ 109 h 157"/>
                <a:gd name="T2" fmla="*/ 187 w 252"/>
                <a:gd name="T3" fmla="*/ 85 h 157"/>
                <a:gd name="T4" fmla="*/ 160 w 252"/>
                <a:gd name="T5" fmla="*/ 48 h 157"/>
                <a:gd name="T6" fmla="*/ 107 w 252"/>
                <a:gd name="T7" fmla="*/ 16 h 157"/>
                <a:gd name="T8" fmla="*/ 48 w 252"/>
                <a:gd name="T9" fmla="*/ 3 h 157"/>
                <a:gd name="T10" fmla="*/ 0 w 252"/>
                <a:gd name="T11" fmla="*/ 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" h="157">
                  <a:moveTo>
                    <a:pt x="252" y="157"/>
                  </a:moveTo>
                  <a:cubicBezTo>
                    <a:pt x="251" y="151"/>
                    <a:pt x="252" y="137"/>
                    <a:pt x="245" y="122"/>
                  </a:cubicBezTo>
                  <a:cubicBezTo>
                    <a:pt x="238" y="107"/>
                    <a:pt x="227" y="84"/>
                    <a:pt x="210" y="68"/>
                  </a:cubicBezTo>
                  <a:cubicBezTo>
                    <a:pt x="193" y="52"/>
                    <a:pt x="165" y="34"/>
                    <a:pt x="141" y="23"/>
                  </a:cubicBezTo>
                  <a:cubicBezTo>
                    <a:pt x="117" y="12"/>
                    <a:pt x="86" y="8"/>
                    <a:pt x="63" y="4"/>
                  </a:cubicBezTo>
                  <a:cubicBezTo>
                    <a:pt x="40" y="0"/>
                    <a:pt x="13" y="2"/>
                    <a:pt x="0" y="1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3">
              <a:extLst>
                <a:ext uri="{FF2B5EF4-FFF2-40B4-BE49-F238E27FC236}">
                  <a16:creationId xmlns:a16="http://schemas.microsoft.com/office/drawing/2014/main" id="{506F073E-9415-41F7-9A99-420511BD6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" y="1658"/>
              <a:ext cx="1" cy="12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4">
              <a:extLst>
                <a:ext uri="{FF2B5EF4-FFF2-40B4-BE49-F238E27FC236}">
                  <a16:creationId xmlns:a16="http://schemas.microsoft.com/office/drawing/2014/main" id="{A0DD9B34-7D56-42B4-9641-FAFEC101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1769"/>
              <a:ext cx="94" cy="105"/>
            </a:xfrm>
            <a:custGeom>
              <a:avLst/>
              <a:gdLst>
                <a:gd name="T0" fmla="*/ 0 w 108"/>
                <a:gd name="T1" fmla="*/ 0 h 126"/>
                <a:gd name="T2" fmla="*/ 26 w 108"/>
                <a:gd name="T3" fmla="*/ 10 h 126"/>
                <a:gd name="T4" fmla="*/ 50 w 108"/>
                <a:gd name="T5" fmla="*/ 23 h 126"/>
                <a:gd name="T6" fmla="*/ 75 w 108"/>
                <a:gd name="T7" fmla="*/ 54 h 126"/>
                <a:gd name="T8" fmla="*/ 82 w 108"/>
                <a:gd name="T9" fmla="*/ 88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26">
                  <a:moveTo>
                    <a:pt x="0" y="0"/>
                  </a:moveTo>
                  <a:cubicBezTo>
                    <a:pt x="6" y="2"/>
                    <a:pt x="24" y="9"/>
                    <a:pt x="35" y="14"/>
                  </a:cubicBezTo>
                  <a:cubicBezTo>
                    <a:pt x="46" y="19"/>
                    <a:pt x="55" y="21"/>
                    <a:pt x="66" y="32"/>
                  </a:cubicBezTo>
                  <a:cubicBezTo>
                    <a:pt x="77" y="43"/>
                    <a:pt x="92" y="62"/>
                    <a:pt x="99" y="78"/>
                  </a:cubicBezTo>
                  <a:cubicBezTo>
                    <a:pt x="106" y="94"/>
                    <a:pt x="106" y="116"/>
                    <a:pt x="108" y="126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15">
              <a:extLst>
                <a:ext uri="{FF2B5EF4-FFF2-40B4-BE49-F238E27FC236}">
                  <a16:creationId xmlns:a16="http://schemas.microsoft.com/office/drawing/2014/main" id="{34950C94-044E-4BE8-AFD3-B77737536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864"/>
              <a:ext cx="380" cy="850"/>
            </a:xfrm>
            <a:custGeom>
              <a:avLst/>
              <a:gdLst>
                <a:gd name="T0" fmla="*/ 332 w 435"/>
                <a:gd name="T1" fmla="*/ 0 h 992"/>
                <a:gd name="T2" fmla="*/ 332 w 435"/>
                <a:gd name="T3" fmla="*/ 302 h 992"/>
                <a:gd name="T4" fmla="*/ 0 w 435"/>
                <a:gd name="T5" fmla="*/ 302 h 992"/>
                <a:gd name="T6" fmla="*/ 0 w 435"/>
                <a:gd name="T7" fmla="*/ 728 h 9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5" h="992">
                  <a:moveTo>
                    <a:pt x="435" y="0"/>
                  </a:moveTo>
                  <a:lnTo>
                    <a:pt x="435" y="411"/>
                  </a:lnTo>
                  <a:lnTo>
                    <a:pt x="0" y="411"/>
                  </a:lnTo>
                  <a:lnTo>
                    <a:pt x="0" y="992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16">
              <a:extLst>
                <a:ext uri="{FF2B5EF4-FFF2-40B4-BE49-F238E27FC236}">
                  <a16:creationId xmlns:a16="http://schemas.microsoft.com/office/drawing/2014/main" id="{CD35F9E0-ABDE-46AA-8E01-BEEDD77AF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1823"/>
              <a:ext cx="1" cy="412"/>
            </a:xfrm>
            <a:custGeom>
              <a:avLst/>
              <a:gdLst>
                <a:gd name="T0" fmla="*/ 0 w 2"/>
                <a:gd name="T1" fmla="*/ 345 h 492"/>
                <a:gd name="T2" fmla="*/ 1 w 2"/>
                <a:gd name="T3" fmla="*/ 0 h 4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92">
                  <a:moveTo>
                    <a:pt x="0" y="492"/>
                  </a:moveTo>
                  <a:lnTo>
                    <a:pt x="2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17">
              <a:extLst>
                <a:ext uri="{FF2B5EF4-FFF2-40B4-BE49-F238E27FC236}">
                  <a16:creationId xmlns:a16="http://schemas.microsoft.com/office/drawing/2014/main" id="{6A2E4C78-ADDA-4291-9A45-5F6189D3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681"/>
              <a:ext cx="103" cy="147"/>
            </a:xfrm>
            <a:custGeom>
              <a:avLst/>
              <a:gdLst>
                <a:gd name="T0" fmla="*/ 0 w 118"/>
                <a:gd name="T1" fmla="*/ 123 h 176"/>
                <a:gd name="T2" fmla="*/ 4 w 118"/>
                <a:gd name="T3" fmla="*/ 78 h 176"/>
                <a:gd name="T4" fmla="*/ 24 w 118"/>
                <a:gd name="T5" fmla="*/ 36 h 176"/>
                <a:gd name="T6" fmla="*/ 90 w 118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76">
                  <a:moveTo>
                    <a:pt x="0" y="176"/>
                  </a:moveTo>
                  <a:cubicBezTo>
                    <a:pt x="1" y="165"/>
                    <a:pt x="1" y="132"/>
                    <a:pt x="6" y="111"/>
                  </a:cubicBezTo>
                  <a:cubicBezTo>
                    <a:pt x="11" y="90"/>
                    <a:pt x="12" y="69"/>
                    <a:pt x="31" y="51"/>
                  </a:cubicBezTo>
                  <a:cubicBezTo>
                    <a:pt x="50" y="33"/>
                    <a:pt x="100" y="11"/>
                    <a:pt x="118" y="0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18">
              <a:extLst>
                <a:ext uri="{FF2B5EF4-FFF2-40B4-BE49-F238E27FC236}">
                  <a16:creationId xmlns:a16="http://schemas.microsoft.com/office/drawing/2014/main" id="{07A0A4F2-EE7A-45C7-851A-3114C883E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574"/>
              <a:ext cx="0" cy="115"/>
            </a:xfrm>
            <a:custGeom>
              <a:avLst/>
              <a:gdLst>
                <a:gd name="T0" fmla="*/ 0 w 1"/>
                <a:gd name="T1" fmla="*/ 97 h 137"/>
                <a:gd name="T2" fmla="*/ 0 w 1"/>
                <a:gd name="T3" fmla="*/ 90 h 137"/>
                <a:gd name="T4" fmla="*/ 1 w 1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7">
                  <a:moveTo>
                    <a:pt x="0" y="137"/>
                  </a:moveTo>
                  <a:lnTo>
                    <a:pt x="0" y="128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19">
              <a:extLst>
                <a:ext uri="{FF2B5EF4-FFF2-40B4-BE49-F238E27FC236}">
                  <a16:creationId xmlns:a16="http://schemas.microsoft.com/office/drawing/2014/main" id="{F2693D19-A046-473D-9C57-F0E2B42A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1570"/>
              <a:ext cx="243" cy="266"/>
            </a:xfrm>
            <a:custGeom>
              <a:avLst/>
              <a:gdLst>
                <a:gd name="T0" fmla="*/ 212 w 279"/>
                <a:gd name="T1" fmla="*/ 0 h 304"/>
                <a:gd name="T2" fmla="*/ 78 w 279"/>
                <a:gd name="T3" fmla="*/ 33 h 304"/>
                <a:gd name="T4" fmla="*/ 21 w 279"/>
                <a:gd name="T5" fmla="*/ 99 h 304"/>
                <a:gd name="T6" fmla="*/ 0 w 279"/>
                <a:gd name="T7" fmla="*/ 233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9" h="304">
                  <a:moveTo>
                    <a:pt x="279" y="0"/>
                  </a:moveTo>
                  <a:cubicBezTo>
                    <a:pt x="250" y="7"/>
                    <a:pt x="144" y="22"/>
                    <a:pt x="102" y="43"/>
                  </a:cubicBezTo>
                  <a:cubicBezTo>
                    <a:pt x="60" y="64"/>
                    <a:pt x="44" y="86"/>
                    <a:pt x="27" y="129"/>
                  </a:cubicBezTo>
                  <a:cubicBezTo>
                    <a:pt x="10" y="172"/>
                    <a:pt x="6" y="268"/>
                    <a:pt x="0" y="304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0">
              <a:extLst>
                <a:ext uri="{FF2B5EF4-FFF2-40B4-BE49-F238E27FC236}">
                  <a16:creationId xmlns:a16="http://schemas.microsoft.com/office/drawing/2014/main" id="{14148F9F-038E-40F6-AB5B-A6D98261A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2200"/>
              <a:ext cx="2051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1">
              <a:extLst>
                <a:ext uri="{FF2B5EF4-FFF2-40B4-BE49-F238E27FC236}">
                  <a16:creationId xmlns:a16="http://schemas.microsoft.com/office/drawing/2014/main" id="{44208467-9B42-4C0F-A930-9EF902196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629"/>
              <a:ext cx="0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2">
              <a:extLst>
                <a:ext uri="{FF2B5EF4-FFF2-40B4-BE49-F238E27FC236}">
                  <a16:creationId xmlns:a16="http://schemas.microsoft.com/office/drawing/2014/main" id="{F02947E3-1585-4435-A11F-D493DE300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" y="2627"/>
              <a:ext cx="1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Line 23">
              <a:extLst>
                <a:ext uri="{FF2B5EF4-FFF2-40B4-BE49-F238E27FC236}">
                  <a16:creationId xmlns:a16="http://schemas.microsoft.com/office/drawing/2014/main" id="{2A6700A6-C92E-4E5C-9665-3F92C6F67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2628"/>
              <a:ext cx="1" cy="8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24">
              <a:extLst>
                <a:ext uri="{FF2B5EF4-FFF2-40B4-BE49-F238E27FC236}">
                  <a16:creationId xmlns:a16="http://schemas.microsoft.com/office/drawing/2014/main" id="{A0CD2E6E-7C63-49A6-AF26-2BA1BC5F1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2628"/>
              <a:ext cx="1" cy="8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25">
              <a:extLst>
                <a:ext uri="{FF2B5EF4-FFF2-40B4-BE49-F238E27FC236}">
                  <a16:creationId xmlns:a16="http://schemas.microsoft.com/office/drawing/2014/main" id="{D4874930-A753-4B35-BDCE-B9B4B5E10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" y="2623"/>
              <a:ext cx="1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26">
              <a:extLst>
                <a:ext uri="{FF2B5EF4-FFF2-40B4-BE49-F238E27FC236}">
                  <a16:creationId xmlns:a16="http://schemas.microsoft.com/office/drawing/2014/main" id="{C877A6AA-C310-4047-A464-D5D1A11D0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2628"/>
              <a:ext cx="0" cy="8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27">
              <a:extLst>
                <a:ext uri="{FF2B5EF4-FFF2-40B4-BE49-F238E27FC236}">
                  <a16:creationId xmlns:a16="http://schemas.microsoft.com/office/drawing/2014/main" id="{758626E9-E710-45E9-8C11-552021D95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622"/>
              <a:ext cx="1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28">
              <a:extLst>
                <a:ext uri="{FF2B5EF4-FFF2-40B4-BE49-F238E27FC236}">
                  <a16:creationId xmlns:a16="http://schemas.microsoft.com/office/drawing/2014/main" id="{0A9C6F9A-ABAE-461C-91FF-60C2BDC9E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" y="2624"/>
              <a:ext cx="1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29">
              <a:extLst>
                <a:ext uri="{FF2B5EF4-FFF2-40B4-BE49-F238E27FC236}">
                  <a16:creationId xmlns:a16="http://schemas.microsoft.com/office/drawing/2014/main" id="{6FC876C8-7C57-4669-8FAD-5E35AD445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8" y="2622"/>
              <a:ext cx="1" cy="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Oval 30">
              <a:extLst>
                <a:ext uri="{FF2B5EF4-FFF2-40B4-BE49-F238E27FC236}">
                  <a16:creationId xmlns:a16="http://schemas.microsoft.com/office/drawing/2014/main" id="{3513CC4F-55E4-461C-A7E8-21B02C4B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683"/>
              <a:ext cx="85" cy="8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093" name="Text Box 31">
              <a:extLst>
                <a:ext uri="{FF2B5EF4-FFF2-40B4-BE49-F238E27FC236}">
                  <a16:creationId xmlns:a16="http://schemas.microsoft.com/office/drawing/2014/main" id="{A9475F98-2AAF-4D51-82E2-97C8DB95D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979"/>
              <a:ext cx="1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45094" name="Text Box 32">
              <a:extLst>
                <a:ext uri="{FF2B5EF4-FFF2-40B4-BE49-F238E27FC236}">
                  <a16:creationId xmlns:a16="http://schemas.microsoft.com/office/drawing/2014/main" id="{95D83742-C5D6-4819-A257-2FD5E519A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" y="2979"/>
              <a:ext cx="1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45095" name="Text Box 33">
              <a:extLst>
                <a:ext uri="{FF2B5EF4-FFF2-40B4-BE49-F238E27FC236}">
                  <a16:creationId xmlns:a16="http://schemas.microsoft.com/office/drawing/2014/main" id="{D58305E2-2DC6-4EAA-A766-F5A3557CD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" y="260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45096" name="Text Box 34">
              <a:extLst>
                <a:ext uri="{FF2B5EF4-FFF2-40B4-BE49-F238E27FC236}">
                  <a16:creationId xmlns:a16="http://schemas.microsoft.com/office/drawing/2014/main" id="{5BD33240-A179-44D4-BA12-44AE74773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" y="2582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45097" name="Line 35">
              <a:extLst>
                <a:ext uri="{FF2B5EF4-FFF2-40B4-BE49-F238E27FC236}">
                  <a16:creationId xmlns:a16="http://schemas.microsoft.com/office/drawing/2014/main" id="{27E83D1A-E151-42ED-9094-26686F875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3087"/>
              <a:ext cx="76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Text Box 36">
              <a:extLst>
                <a:ext uri="{FF2B5EF4-FFF2-40B4-BE49-F238E27FC236}">
                  <a16:creationId xmlns:a16="http://schemas.microsoft.com/office/drawing/2014/main" id="{6D740943-5741-42EF-87CF-CE3D15A0B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" y="2766"/>
              <a:ext cx="2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solidFill>
                    <a:srgbClr val="FF00FF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5059" name="WordArt 37">
            <a:extLst>
              <a:ext uri="{FF2B5EF4-FFF2-40B4-BE49-F238E27FC236}">
                <a16:creationId xmlns:a16="http://schemas.microsoft.com/office/drawing/2014/main" id="{AC13995A-4957-449F-98E3-5B54F6152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79876" y="333376"/>
            <a:ext cx="5210175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CÓ THỂ EM CHƯA BIẾT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sp>
        <p:nvSpPr>
          <p:cNvPr id="45060" name="Rectangle 38">
            <a:extLst>
              <a:ext uri="{FF2B5EF4-FFF2-40B4-BE49-F238E27FC236}">
                <a16:creationId xmlns:a16="http://schemas.microsoft.com/office/drawing/2014/main" id="{8568F9CC-2D24-4C5D-AA9E-26CCC5E2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9" y="4040188"/>
            <a:ext cx="1512887" cy="25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5061" name="Picture 39" descr="Quan_he_giua_canh_va_goc_doi_dien_trong_mot_tam_giac_">
            <a:extLst>
              <a:ext uri="{FF2B5EF4-FFF2-40B4-BE49-F238E27FC236}">
                <a16:creationId xmlns:a16="http://schemas.microsoft.com/office/drawing/2014/main" id="{F8DE5F0A-EA45-4BC7-9DF9-4FB70FED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2876"/>
            <a:ext cx="18938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8" name="Picture 40" descr="Cau hoi">
            <a:extLst>
              <a:ext uri="{FF2B5EF4-FFF2-40B4-BE49-F238E27FC236}">
                <a16:creationId xmlns:a16="http://schemas.microsoft.com/office/drawing/2014/main" id="{5D8BF2EE-179C-48CA-8389-7287F44577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88914"/>
            <a:ext cx="100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9" name="Rectangle 41" descr="Parchment">
            <a:extLst>
              <a:ext uri="{FF2B5EF4-FFF2-40B4-BE49-F238E27FC236}">
                <a16:creationId xmlns:a16="http://schemas.microsoft.com/office/drawing/2014/main" id="{BDE00405-92DE-41E9-B9FB-5C74440C7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0588" y="1168400"/>
            <a:ext cx="6265862" cy="1181100"/>
          </a:xfr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   Thước cặp ( pan-me ) dùng để đo đường kính của một vật hình tròn</a:t>
            </a:r>
          </a:p>
        </p:txBody>
      </p:sp>
      <p:sp>
        <p:nvSpPr>
          <p:cNvPr id="11321" name="Rectangle 57">
            <a:extLst>
              <a:ext uri="{FF2B5EF4-FFF2-40B4-BE49-F238E27FC236}">
                <a16:creationId xmlns:a16="http://schemas.microsoft.com/office/drawing/2014/main" id="{F78761C3-42B5-4748-BE84-54C02CEE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5014913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CD, AC, BD là các tiếp tuyến của đường tròn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9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9" grpId="0" build="p" animBg="1"/>
      <p:bldP spid="113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9187CE9-7B0B-418B-A2CB-04E291622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84564" y="395288"/>
            <a:ext cx="5126037" cy="652462"/>
          </a:xfr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CÁCH ĐO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6B4C35E0-13C4-4591-8CBE-95D8F8594131}"/>
              </a:ext>
            </a:extLst>
          </p:cNvPr>
          <p:cNvGrpSpPr>
            <a:grpSpLocks/>
          </p:cNvGrpSpPr>
          <p:nvPr/>
        </p:nvGrpSpPr>
        <p:grpSpPr bwMode="auto">
          <a:xfrm>
            <a:off x="4271964" y="3933825"/>
            <a:ext cx="2065337" cy="1295400"/>
            <a:chOff x="975" y="2205"/>
            <a:chExt cx="1349" cy="839"/>
          </a:xfrm>
        </p:grpSpPr>
        <p:sp>
          <p:nvSpPr>
            <p:cNvPr id="46125" name="Oval 4">
              <a:extLst>
                <a:ext uri="{FF2B5EF4-FFF2-40B4-BE49-F238E27FC236}">
                  <a16:creationId xmlns:a16="http://schemas.microsoft.com/office/drawing/2014/main" id="{5789CD36-B547-42DA-B9C1-AD40AA663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2205"/>
              <a:ext cx="840" cy="839"/>
            </a:xfrm>
            <a:prstGeom prst="ellipse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800080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126" name="Text Box 5">
              <a:extLst>
                <a:ext uri="{FF2B5EF4-FFF2-40B4-BE49-F238E27FC236}">
                  <a16:creationId xmlns:a16="http://schemas.microsoft.com/office/drawing/2014/main" id="{AD4F4D7A-0EC7-4758-A140-FA86CC87F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494"/>
              <a:ext cx="20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33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46127" name="Text Box 6">
              <a:extLst>
                <a:ext uri="{FF2B5EF4-FFF2-40B4-BE49-F238E27FC236}">
                  <a16:creationId xmlns:a16="http://schemas.microsoft.com/office/drawing/2014/main" id="{BC97D19D-1D77-4321-8E96-C923F04A7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2512"/>
              <a:ext cx="19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33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46128" name="Line 7">
              <a:extLst>
                <a:ext uri="{FF2B5EF4-FFF2-40B4-BE49-F238E27FC236}">
                  <a16:creationId xmlns:a16="http://schemas.microsoft.com/office/drawing/2014/main" id="{11C2B819-81D3-4E16-B016-9555CDD6B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6" y="2638"/>
              <a:ext cx="8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4" name="Group 8">
            <a:extLst>
              <a:ext uri="{FF2B5EF4-FFF2-40B4-BE49-F238E27FC236}">
                <a16:creationId xmlns:a16="http://schemas.microsoft.com/office/drawing/2014/main" id="{3BE96C06-ECB5-40F5-A7B2-E0E67C1AEB9D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1700214"/>
            <a:ext cx="6335713" cy="3571875"/>
            <a:chOff x="485" y="902"/>
            <a:chExt cx="4717" cy="2601"/>
          </a:xfrm>
        </p:grpSpPr>
        <p:sp>
          <p:nvSpPr>
            <p:cNvPr id="46097" name="Freeform 9">
              <a:extLst>
                <a:ext uri="{FF2B5EF4-FFF2-40B4-BE49-F238E27FC236}">
                  <a16:creationId xmlns:a16="http://schemas.microsoft.com/office/drawing/2014/main" id="{7C3E0471-5C2A-4B71-9F6D-EA311F212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031"/>
              <a:ext cx="6" cy="1472"/>
            </a:xfrm>
            <a:custGeom>
              <a:avLst/>
              <a:gdLst>
                <a:gd name="T0" fmla="*/ 9 w 4"/>
                <a:gd name="T1" fmla="*/ 1909 h 1135"/>
                <a:gd name="T2" fmla="*/ 0 w 4"/>
                <a:gd name="T3" fmla="*/ 0 h 11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35">
                  <a:moveTo>
                    <a:pt x="4" y="1135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10">
              <a:extLst>
                <a:ext uri="{FF2B5EF4-FFF2-40B4-BE49-F238E27FC236}">
                  <a16:creationId xmlns:a16="http://schemas.microsoft.com/office/drawing/2014/main" id="{FF4A0B90-EAFA-4DF6-9E2A-63725820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2180"/>
              <a:ext cx="3127" cy="24"/>
            </a:xfrm>
            <a:custGeom>
              <a:avLst/>
              <a:gdLst>
                <a:gd name="T0" fmla="*/ 5 w 2410"/>
                <a:gd name="T1" fmla="*/ 30 h 19"/>
                <a:gd name="T2" fmla="*/ 0 w 2410"/>
                <a:gd name="T3" fmla="*/ 14 h 19"/>
                <a:gd name="T4" fmla="*/ 1308 w 2410"/>
                <a:gd name="T5" fmla="*/ 0 h 19"/>
                <a:gd name="T6" fmla="*/ 1312 w 2410"/>
                <a:gd name="T7" fmla="*/ 0 h 19"/>
                <a:gd name="T8" fmla="*/ 4057 w 241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0" h="19">
                  <a:moveTo>
                    <a:pt x="3" y="19"/>
                  </a:moveTo>
                  <a:lnTo>
                    <a:pt x="0" y="9"/>
                  </a:lnTo>
                  <a:lnTo>
                    <a:pt x="777" y="0"/>
                  </a:lnTo>
                  <a:lnTo>
                    <a:pt x="779" y="0"/>
                  </a:lnTo>
                  <a:lnTo>
                    <a:pt x="2410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11">
              <a:extLst>
                <a:ext uri="{FF2B5EF4-FFF2-40B4-BE49-F238E27FC236}">
                  <a16:creationId xmlns:a16="http://schemas.microsoft.com/office/drawing/2014/main" id="{A9F1BCD9-6A25-4A74-B0F0-A310A94F2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2181"/>
              <a:ext cx="751" cy="1322"/>
            </a:xfrm>
            <a:custGeom>
              <a:avLst/>
              <a:gdLst>
                <a:gd name="T0" fmla="*/ 0 w 798"/>
                <a:gd name="T1" fmla="*/ 0 h 1404"/>
                <a:gd name="T2" fmla="*/ 278 w 798"/>
                <a:gd name="T3" fmla="*/ 321 h 1404"/>
                <a:gd name="T4" fmla="*/ 368 w 798"/>
                <a:gd name="T5" fmla="*/ 873 h 1404"/>
                <a:gd name="T6" fmla="*/ 538 w 798"/>
                <a:gd name="T7" fmla="*/ 1185 h 1404"/>
                <a:gd name="T8" fmla="*/ 707 w 798"/>
                <a:gd name="T9" fmla="*/ 1232 h 1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404">
                  <a:moveTo>
                    <a:pt x="0" y="0"/>
                  </a:moveTo>
                  <a:cubicBezTo>
                    <a:pt x="52" y="59"/>
                    <a:pt x="244" y="198"/>
                    <a:pt x="313" y="362"/>
                  </a:cubicBezTo>
                  <a:cubicBezTo>
                    <a:pt x="382" y="526"/>
                    <a:pt x="367" y="821"/>
                    <a:pt x="416" y="984"/>
                  </a:cubicBezTo>
                  <a:cubicBezTo>
                    <a:pt x="465" y="1146"/>
                    <a:pt x="544" y="1268"/>
                    <a:pt x="608" y="1336"/>
                  </a:cubicBezTo>
                  <a:cubicBezTo>
                    <a:pt x="672" y="1404"/>
                    <a:pt x="759" y="1378"/>
                    <a:pt x="798" y="1389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12">
              <a:extLst>
                <a:ext uri="{FF2B5EF4-FFF2-40B4-BE49-F238E27FC236}">
                  <a16:creationId xmlns:a16="http://schemas.microsoft.com/office/drawing/2014/main" id="{08EDB45E-B3DA-4FCF-8186-E51272FF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189"/>
              <a:ext cx="879" cy="2"/>
            </a:xfrm>
            <a:custGeom>
              <a:avLst/>
              <a:gdLst>
                <a:gd name="T0" fmla="*/ 0 w 678"/>
                <a:gd name="T1" fmla="*/ 0 h 2"/>
                <a:gd name="T2" fmla="*/ 1070 w 678"/>
                <a:gd name="T3" fmla="*/ 2 h 2"/>
                <a:gd name="T4" fmla="*/ 1140 w 678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8" h="2">
                  <a:moveTo>
                    <a:pt x="0" y="0"/>
                  </a:moveTo>
                  <a:lnTo>
                    <a:pt x="636" y="2"/>
                  </a:lnTo>
                  <a:lnTo>
                    <a:pt x="678" y="2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Freeform 13">
              <a:extLst>
                <a:ext uri="{FF2B5EF4-FFF2-40B4-BE49-F238E27FC236}">
                  <a16:creationId xmlns:a16="http://schemas.microsoft.com/office/drawing/2014/main" id="{2AB00909-D660-41B5-8F0A-6FB09AC17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189"/>
              <a:ext cx="6" cy="455"/>
            </a:xfrm>
            <a:custGeom>
              <a:avLst/>
              <a:gdLst>
                <a:gd name="T0" fmla="*/ 7 w 5"/>
                <a:gd name="T1" fmla="*/ 590 h 351"/>
                <a:gd name="T2" fmla="*/ 0 w 5"/>
                <a:gd name="T3" fmla="*/ 0 h 3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51">
                  <a:moveTo>
                    <a:pt x="5" y="351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14">
              <a:extLst>
                <a:ext uri="{FF2B5EF4-FFF2-40B4-BE49-F238E27FC236}">
                  <a16:creationId xmlns:a16="http://schemas.microsoft.com/office/drawing/2014/main" id="{92C1A23A-91F8-4244-8306-44D125F0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1145"/>
              <a:ext cx="958" cy="498"/>
            </a:xfrm>
            <a:custGeom>
              <a:avLst/>
              <a:gdLst>
                <a:gd name="T0" fmla="*/ 902 w 1017"/>
                <a:gd name="T1" fmla="*/ 469 h 529"/>
                <a:gd name="T2" fmla="*/ 0 w 1017"/>
                <a:gd name="T3" fmla="*/ 469 h 529"/>
                <a:gd name="T4" fmla="*/ 0 w 1017"/>
                <a:gd name="T5" fmla="*/ 0 h 5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7" h="529">
                  <a:moveTo>
                    <a:pt x="1017" y="529"/>
                  </a:moveTo>
                  <a:lnTo>
                    <a:pt x="0" y="529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Freeform 15">
              <a:extLst>
                <a:ext uri="{FF2B5EF4-FFF2-40B4-BE49-F238E27FC236}">
                  <a16:creationId xmlns:a16="http://schemas.microsoft.com/office/drawing/2014/main" id="{15CB7539-B443-4429-A83C-BE4A7AB94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1006"/>
              <a:ext cx="237" cy="148"/>
            </a:xfrm>
            <a:custGeom>
              <a:avLst/>
              <a:gdLst>
                <a:gd name="T0" fmla="*/ 223 w 252"/>
                <a:gd name="T1" fmla="*/ 140 h 157"/>
                <a:gd name="T2" fmla="*/ 216 w 252"/>
                <a:gd name="T3" fmla="*/ 108 h 157"/>
                <a:gd name="T4" fmla="*/ 186 w 252"/>
                <a:gd name="T5" fmla="*/ 60 h 157"/>
                <a:gd name="T6" fmla="*/ 125 w 252"/>
                <a:gd name="T7" fmla="*/ 21 h 157"/>
                <a:gd name="T8" fmla="*/ 55 w 252"/>
                <a:gd name="T9" fmla="*/ 4 h 157"/>
                <a:gd name="T10" fmla="*/ 0 w 252"/>
                <a:gd name="T11" fmla="*/ 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" h="157">
                  <a:moveTo>
                    <a:pt x="252" y="157"/>
                  </a:moveTo>
                  <a:cubicBezTo>
                    <a:pt x="251" y="151"/>
                    <a:pt x="252" y="137"/>
                    <a:pt x="245" y="122"/>
                  </a:cubicBezTo>
                  <a:cubicBezTo>
                    <a:pt x="238" y="107"/>
                    <a:pt x="227" y="84"/>
                    <a:pt x="210" y="68"/>
                  </a:cubicBezTo>
                  <a:cubicBezTo>
                    <a:pt x="193" y="52"/>
                    <a:pt x="165" y="34"/>
                    <a:pt x="141" y="23"/>
                  </a:cubicBezTo>
                  <a:cubicBezTo>
                    <a:pt x="117" y="12"/>
                    <a:pt x="86" y="8"/>
                    <a:pt x="63" y="4"/>
                  </a:cubicBezTo>
                  <a:cubicBezTo>
                    <a:pt x="40" y="0"/>
                    <a:pt x="13" y="2"/>
                    <a:pt x="0" y="1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16">
              <a:extLst>
                <a:ext uri="{FF2B5EF4-FFF2-40B4-BE49-F238E27FC236}">
                  <a16:creationId xmlns:a16="http://schemas.microsoft.com/office/drawing/2014/main" id="{631E4F3C-0631-409C-8D94-33257A731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" y="1001"/>
              <a:ext cx="1" cy="13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17">
              <a:extLst>
                <a:ext uri="{FF2B5EF4-FFF2-40B4-BE49-F238E27FC236}">
                  <a16:creationId xmlns:a16="http://schemas.microsoft.com/office/drawing/2014/main" id="{675F1C90-4DA7-477D-8D62-D3F8D355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1126"/>
              <a:ext cx="102" cy="118"/>
            </a:xfrm>
            <a:custGeom>
              <a:avLst/>
              <a:gdLst>
                <a:gd name="T0" fmla="*/ 0 w 108"/>
                <a:gd name="T1" fmla="*/ 0 h 126"/>
                <a:gd name="T2" fmla="*/ 31 w 108"/>
                <a:gd name="T3" fmla="*/ 12 h 126"/>
                <a:gd name="T4" fmla="*/ 59 w 108"/>
                <a:gd name="T5" fmla="*/ 28 h 126"/>
                <a:gd name="T6" fmla="*/ 89 w 108"/>
                <a:gd name="T7" fmla="*/ 68 h 126"/>
                <a:gd name="T8" fmla="*/ 96 w 108"/>
                <a:gd name="T9" fmla="*/ 11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26">
                  <a:moveTo>
                    <a:pt x="0" y="0"/>
                  </a:moveTo>
                  <a:cubicBezTo>
                    <a:pt x="6" y="2"/>
                    <a:pt x="24" y="9"/>
                    <a:pt x="35" y="14"/>
                  </a:cubicBezTo>
                  <a:cubicBezTo>
                    <a:pt x="46" y="19"/>
                    <a:pt x="55" y="21"/>
                    <a:pt x="66" y="32"/>
                  </a:cubicBezTo>
                  <a:cubicBezTo>
                    <a:pt x="77" y="43"/>
                    <a:pt x="92" y="62"/>
                    <a:pt x="99" y="78"/>
                  </a:cubicBezTo>
                  <a:cubicBezTo>
                    <a:pt x="106" y="94"/>
                    <a:pt x="106" y="116"/>
                    <a:pt x="108" y="126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18">
              <a:extLst>
                <a:ext uri="{FF2B5EF4-FFF2-40B4-BE49-F238E27FC236}">
                  <a16:creationId xmlns:a16="http://schemas.microsoft.com/office/drawing/2014/main" id="{BAC23D78-CA63-40EA-8B69-1C8457B4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1234"/>
              <a:ext cx="410" cy="956"/>
            </a:xfrm>
            <a:custGeom>
              <a:avLst/>
              <a:gdLst>
                <a:gd name="T0" fmla="*/ 386 w 435"/>
                <a:gd name="T1" fmla="*/ 0 h 992"/>
                <a:gd name="T2" fmla="*/ 386 w 435"/>
                <a:gd name="T3" fmla="*/ 382 h 992"/>
                <a:gd name="T4" fmla="*/ 0 w 435"/>
                <a:gd name="T5" fmla="*/ 382 h 992"/>
                <a:gd name="T6" fmla="*/ 0 w 435"/>
                <a:gd name="T7" fmla="*/ 921 h 9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5" h="992">
                  <a:moveTo>
                    <a:pt x="435" y="0"/>
                  </a:moveTo>
                  <a:lnTo>
                    <a:pt x="435" y="411"/>
                  </a:lnTo>
                  <a:lnTo>
                    <a:pt x="0" y="411"/>
                  </a:lnTo>
                  <a:lnTo>
                    <a:pt x="0" y="992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19">
              <a:extLst>
                <a:ext uri="{FF2B5EF4-FFF2-40B4-BE49-F238E27FC236}">
                  <a16:creationId xmlns:a16="http://schemas.microsoft.com/office/drawing/2014/main" id="{C2794B92-F8C9-4291-B3BF-C3C00611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1187"/>
              <a:ext cx="1" cy="464"/>
            </a:xfrm>
            <a:custGeom>
              <a:avLst/>
              <a:gdLst>
                <a:gd name="T0" fmla="*/ 0 w 2"/>
                <a:gd name="T1" fmla="*/ 438 h 492"/>
                <a:gd name="T2" fmla="*/ 1 w 2"/>
                <a:gd name="T3" fmla="*/ 0 h 4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92">
                  <a:moveTo>
                    <a:pt x="0" y="492"/>
                  </a:moveTo>
                  <a:lnTo>
                    <a:pt x="2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20">
              <a:extLst>
                <a:ext uri="{FF2B5EF4-FFF2-40B4-BE49-F238E27FC236}">
                  <a16:creationId xmlns:a16="http://schemas.microsoft.com/office/drawing/2014/main" id="{7F2CD262-4603-489E-8E47-D66FCE46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1028"/>
              <a:ext cx="110" cy="165"/>
            </a:xfrm>
            <a:custGeom>
              <a:avLst/>
              <a:gdLst>
                <a:gd name="T0" fmla="*/ 0 w 118"/>
                <a:gd name="T1" fmla="*/ 155 h 176"/>
                <a:gd name="T2" fmla="*/ 6 w 118"/>
                <a:gd name="T3" fmla="*/ 98 h 176"/>
                <a:gd name="T4" fmla="*/ 27 w 118"/>
                <a:gd name="T5" fmla="*/ 45 h 176"/>
                <a:gd name="T6" fmla="*/ 103 w 118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76">
                  <a:moveTo>
                    <a:pt x="0" y="176"/>
                  </a:moveTo>
                  <a:cubicBezTo>
                    <a:pt x="1" y="165"/>
                    <a:pt x="1" y="132"/>
                    <a:pt x="6" y="111"/>
                  </a:cubicBezTo>
                  <a:cubicBezTo>
                    <a:pt x="11" y="90"/>
                    <a:pt x="12" y="69"/>
                    <a:pt x="31" y="51"/>
                  </a:cubicBezTo>
                  <a:cubicBezTo>
                    <a:pt x="50" y="33"/>
                    <a:pt x="100" y="11"/>
                    <a:pt x="118" y="0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21">
              <a:extLst>
                <a:ext uri="{FF2B5EF4-FFF2-40B4-BE49-F238E27FC236}">
                  <a16:creationId xmlns:a16="http://schemas.microsoft.com/office/drawing/2014/main" id="{5E610D63-F69A-49D6-B3A5-FD8422168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907"/>
              <a:ext cx="0" cy="129"/>
            </a:xfrm>
            <a:custGeom>
              <a:avLst/>
              <a:gdLst>
                <a:gd name="T0" fmla="*/ 0 w 1"/>
                <a:gd name="T1" fmla="*/ 121 h 137"/>
                <a:gd name="T2" fmla="*/ 0 w 1"/>
                <a:gd name="T3" fmla="*/ 114 h 137"/>
                <a:gd name="T4" fmla="*/ 1 w 1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7">
                  <a:moveTo>
                    <a:pt x="0" y="137"/>
                  </a:moveTo>
                  <a:lnTo>
                    <a:pt x="0" y="128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22">
              <a:extLst>
                <a:ext uri="{FF2B5EF4-FFF2-40B4-BE49-F238E27FC236}">
                  <a16:creationId xmlns:a16="http://schemas.microsoft.com/office/drawing/2014/main" id="{4A256DC3-F7BA-4174-A5FC-F89C139D7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902"/>
              <a:ext cx="262" cy="300"/>
            </a:xfrm>
            <a:custGeom>
              <a:avLst/>
              <a:gdLst>
                <a:gd name="T0" fmla="*/ 246 w 279"/>
                <a:gd name="T1" fmla="*/ 0 h 304"/>
                <a:gd name="T2" fmla="*/ 90 w 279"/>
                <a:gd name="T3" fmla="*/ 41 h 304"/>
                <a:gd name="T4" fmla="*/ 23 w 279"/>
                <a:gd name="T5" fmla="*/ 125 h 304"/>
                <a:gd name="T6" fmla="*/ 0 w 279"/>
                <a:gd name="T7" fmla="*/ 296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9" h="304">
                  <a:moveTo>
                    <a:pt x="279" y="0"/>
                  </a:moveTo>
                  <a:cubicBezTo>
                    <a:pt x="250" y="7"/>
                    <a:pt x="144" y="22"/>
                    <a:pt x="102" y="43"/>
                  </a:cubicBezTo>
                  <a:cubicBezTo>
                    <a:pt x="60" y="64"/>
                    <a:pt x="44" y="86"/>
                    <a:pt x="27" y="129"/>
                  </a:cubicBezTo>
                  <a:cubicBezTo>
                    <a:pt x="10" y="172"/>
                    <a:pt x="6" y="268"/>
                    <a:pt x="0" y="304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23">
              <a:extLst>
                <a:ext uri="{FF2B5EF4-FFF2-40B4-BE49-F238E27FC236}">
                  <a16:creationId xmlns:a16="http://schemas.microsoft.com/office/drawing/2014/main" id="{1ECB3A73-6CD9-4DF2-BDD8-D013BBC91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4" y="1635"/>
              <a:ext cx="3059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24">
              <a:extLst>
                <a:ext uri="{FF2B5EF4-FFF2-40B4-BE49-F238E27FC236}">
                  <a16:creationId xmlns:a16="http://schemas.microsoft.com/office/drawing/2014/main" id="{C81DF272-6A93-4F47-ACDE-68C106F3F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" y="2095"/>
              <a:ext cx="2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25">
              <a:extLst>
                <a:ext uri="{FF2B5EF4-FFF2-40B4-BE49-F238E27FC236}">
                  <a16:creationId xmlns:a16="http://schemas.microsoft.com/office/drawing/2014/main" id="{52BBFB20-A15D-4CC8-92BC-8E5E98F1C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2102"/>
              <a:ext cx="0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26">
              <a:extLst>
                <a:ext uri="{FF2B5EF4-FFF2-40B4-BE49-F238E27FC236}">
                  <a16:creationId xmlns:a16="http://schemas.microsoft.com/office/drawing/2014/main" id="{71FF991C-7731-4A20-9736-69CA242D4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099"/>
              <a:ext cx="1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27">
              <a:extLst>
                <a:ext uri="{FF2B5EF4-FFF2-40B4-BE49-F238E27FC236}">
                  <a16:creationId xmlns:a16="http://schemas.microsoft.com/office/drawing/2014/main" id="{4EA10608-E5DF-4F9D-9BE6-E485B0B59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2094"/>
              <a:ext cx="1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28">
              <a:extLst>
                <a:ext uri="{FF2B5EF4-FFF2-40B4-BE49-F238E27FC236}">
                  <a16:creationId xmlns:a16="http://schemas.microsoft.com/office/drawing/2014/main" id="{F9BE6C35-0A62-4F07-8F5C-7D35823B3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094"/>
              <a:ext cx="0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29">
              <a:extLst>
                <a:ext uri="{FF2B5EF4-FFF2-40B4-BE49-F238E27FC236}">
                  <a16:creationId xmlns:a16="http://schemas.microsoft.com/office/drawing/2014/main" id="{93B01452-59C6-4CC3-8B90-8A864DFB0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2088"/>
              <a:ext cx="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30">
              <a:extLst>
                <a:ext uri="{FF2B5EF4-FFF2-40B4-BE49-F238E27FC236}">
                  <a16:creationId xmlns:a16="http://schemas.microsoft.com/office/drawing/2014/main" id="{93DB0A95-4428-4FDE-8D1D-7086E7F43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2089"/>
              <a:ext cx="0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31">
              <a:extLst>
                <a:ext uri="{FF2B5EF4-FFF2-40B4-BE49-F238E27FC236}">
                  <a16:creationId xmlns:a16="http://schemas.microsoft.com/office/drawing/2014/main" id="{F0A69DD6-9B6E-4A31-B7F3-A0E8390C0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" y="2086"/>
              <a:ext cx="1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Text Box 32">
              <a:extLst>
                <a:ext uri="{FF2B5EF4-FFF2-40B4-BE49-F238E27FC236}">
                  <a16:creationId xmlns:a16="http://schemas.microsoft.com/office/drawing/2014/main" id="{C8764379-6895-492E-A67D-C5733B61E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2015"/>
              <a:ext cx="1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46121" name="Line 33">
              <a:extLst>
                <a:ext uri="{FF2B5EF4-FFF2-40B4-BE49-F238E27FC236}">
                  <a16:creationId xmlns:a16="http://schemas.microsoft.com/office/drawing/2014/main" id="{AA4EC252-FB6E-46BE-9F6A-0292BC4F7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7" y="2086"/>
              <a:ext cx="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34">
              <a:extLst>
                <a:ext uri="{FF2B5EF4-FFF2-40B4-BE49-F238E27FC236}">
                  <a16:creationId xmlns:a16="http://schemas.microsoft.com/office/drawing/2014/main" id="{729C06B2-A617-41DB-97D9-B88ACC78B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084"/>
              <a:ext cx="1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35">
              <a:extLst>
                <a:ext uri="{FF2B5EF4-FFF2-40B4-BE49-F238E27FC236}">
                  <a16:creationId xmlns:a16="http://schemas.microsoft.com/office/drawing/2014/main" id="{C30C4372-BF49-4615-8D85-1EBEB4F03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2083"/>
              <a:ext cx="1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36">
              <a:extLst>
                <a:ext uri="{FF2B5EF4-FFF2-40B4-BE49-F238E27FC236}">
                  <a16:creationId xmlns:a16="http://schemas.microsoft.com/office/drawing/2014/main" id="{19CEE58C-F76F-4D41-A82D-8F8048019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1" y="2079"/>
              <a:ext cx="1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9" name="Group 37">
            <a:extLst>
              <a:ext uri="{FF2B5EF4-FFF2-40B4-BE49-F238E27FC236}">
                <a16:creationId xmlns:a16="http://schemas.microsoft.com/office/drawing/2014/main" id="{9432AA19-B7AF-4159-B4FB-9DEA4BE2A39B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2606676"/>
            <a:ext cx="1657350" cy="3186113"/>
            <a:chOff x="3696" y="1559"/>
            <a:chExt cx="1044" cy="2007"/>
          </a:xfrm>
        </p:grpSpPr>
        <p:grpSp>
          <p:nvGrpSpPr>
            <p:cNvPr id="46088" name="Group 38">
              <a:extLst>
                <a:ext uri="{FF2B5EF4-FFF2-40B4-BE49-F238E27FC236}">
                  <a16:creationId xmlns:a16="http://schemas.microsoft.com/office/drawing/2014/main" id="{2FA83EE4-D839-44CC-8B84-8206FD914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559"/>
              <a:ext cx="1039" cy="2007"/>
              <a:chOff x="2057" y="1773"/>
              <a:chExt cx="801" cy="1547"/>
            </a:xfrm>
          </p:grpSpPr>
          <p:grpSp>
            <p:nvGrpSpPr>
              <p:cNvPr id="46090" name="Group 39">
                <a:extLst>
                  <a:ext uri="{FF2B5EF4-FFF2-40B4-BE49-F238E27FC236}">
                    <a16:creationId xmlns:a16="http://schemas.microsoft.com/office/drawing/2014/main" id="{47CBDF0A-D782-4990-A4C4-5A8D1FAA1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8" y="2088"/>
                <a:ext cx="784" cy="1232"/>
                <a:chOff x="2071" y="2088"/>
                <a:chExt cx="784" cy="1232"/>
              </a:xfrm>
            </p:grpSpPr>
            <p:sp>
              <p:nvSpPr>
                <p:cNvPr id="46092" name="Text Box 40">
                  <a:extLst>
                    <a:ext uri="{FF2B5EF4-FFF2-40B4-BE49-F238E27FC236}">
                      <a16:creationId xmlns:a16="http://schemas.microsoft.com/office/drawing/2014/main" id="{D333D112-6DCD-4062-9C6A-7B7FD0A918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71" y="2088"/>
                  <a:ext cx="151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3300"/>
                      </a:solidFill>
                      <a:latin typeface="Tahoma" panose="020B0604030504040204" pitchFamily="34" charset="0"/>
                    </a:rPr>
                    <a:t>D</a:t>
                  </a:r>
                </a:p>
              </p:txBody>
            </p:sp>
            <p:sp>
              <p:nvSpPr>
                <p:cNvPr id="46093" name="Oval 41">
                  <a:extLst>
                    <a:ext uri="{FF2B5EF4-FFF2-40B4-BE49-F238E27FC236}">
                      <a16:creationId xmlns:a16="http://schemas.microsoft.com/office/drawing/2014/main" id="{A4E61385-4F52-4CFC-94DC-3F54D38C8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2" y="2269"/>
                  <a:ext cx="70" cy="71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6094" name="Group 42">
                  <a:extLst>
                    <a:ext uri="{FF2B5EF4-FFF2-40B4-BE49-F238E27FC236}">
                      <a16:creationId xmlns:a16="http://schemas.microsoft.com/office/drawing/2014/main" id="{AA1B3A56-DB01-411E-B252-98F9DD5F17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1" y="2111"/>
                  <a:ext cx="784" cy="1209"/>
                  <a:chOff x="2758" y="2354"/>
                  <a:chExt cx="784" cy="1209"/>
                </a:xfrm>
              </p:grpSpPr>
              <p:sp>
                <p:nvSpPr>
                  <p:cNvPr id="46095" name="Freeform 43">
                    <a:extLst>
                      <a:ext uri="{FF2B5EF4-FFF2-40B4-BE49-F238E27FC236}">
                        <a16:creationId xmlns:a16="http://schemas.microsoft.com/office/drawing/2014/main" id="{9FB9BFFB-E8B0-4286-A898-7A4F2C225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8" y="2526"/>
                    <a:ext cx="784" cy="1037"/>
                  </a:xfrm>
                  <a:custGeom>
                    <a:avLst/>
                    <a:gdLst>
                      <a:gd name="T0" fmla="*/ 784 w 784"/>
                      <a:gd name="T1" fmla="*/ 26 h 1037"/>
                      <a:gd name="T2" fmla="*/ 684 w 784"/>
                      <a:gd name="T3" fmla="*/ 72 h 1037"/>
                      <a:gd name="T4" fmla="*/ 584 w 784"/>
                      <a:gd name="T5" fmla="*/ 8 h 1037"/>
                      <a:gd name="T6" fmla="*/ 466 w 784"/>
                      <a:gd name="T7" fmla="*/ 122 h 1037"/>
                      <a:gd name="T8" fmla="*/ 322 w 784"/>
                      <a:gd name="T9" fmla="*/ 109 h 1037"/>
                      <a:gd name="T10" fmla="*/ 300 w 784"/>
                      <a:gd name="T11" fmla="*/ 314 h 1037"/>
                      <a:gd name="T12" fmla="*/ 287 w 784"/>
                      <a:gd name="T13" fmla="*/ 571 h 1037"/>
                      <a:gd name="T14" fmla="*/ 198 w 784"/>
                      <a:gd name="T15" fmla="*/ 867 h 1037"/>
                      <a:gd name="T16" fmla="*/ 137 w 784"/>
                      <a:gd name="T17" fmla="*/ 967 h 1037"/>
                      <a:gd name="T18" fmla="*/ 85 w 784"/>
                      <a:gd name="T19" fmla="*/ 1011 h 1037"/>
                      <a:gd name="T20" fmla="*/ 0 w 784"/>
                      <a:gd name="T21" fmla="*/ 1037 h 103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84" h="1037">
                        <a:moveTo>
                          <a:pt x="784" y="26"/>
                        </a:moveTo>
                        <a:cubicBezTo>
                          <a:pt x="767" y="33"/>
                          <a:pt x="717" y="75"/>
                          <a:pt x="684" y="72"/>
                        </a:cubicBezTo>
                        <a:cubicBezTo>
                          <a:pt x="651" y="69"/>
                          <a:pt x="620" y="0"/>
                          <a:pt x="584" y="8"/>
                        </a:cubicBezTo>
                        <a:cubicBezTo>
                          <a:pt x="548" y="16"/>
                          <a:pt x="509" y="105"/>
                          <a:pt x="466" y="122"/>
                        </a:cubicBezTo>
                        <a:cubicBezTo>
                          <a:pt x="422" y="139"/>
                          <a:pt x="350" y="77"/>
                          <a:pt x="322" y="109"/>
                        </a:cubicBezTo>
                        <a:cubicBezTo>
                          <a:pt x="295" y="141"/>
                          <a:pt x="306" y="237"/>
                          <a:pt x="300" y="314"/>
                        </a:cubicBezTo>
                        <a:cubicBezTo>
                          <a:pt x="295" y="391"/>
                          <a:pt x="304" y="479"/>
                          <a:pt x="287" y="571"/>
                        </a:cubicBezTo>
                        <a:cubicBezTo>
                          <a:pt x="271" y="663"/>
                          <a:pt x="223" y="801"/>
                          <a:pt x="198" y="867"/>
                        </a:cubicBezTo>
                        <a:cubicBezTo>
                          <a:pt x="173" y="933"/>
                          <a:pt x="156" y="943"/>
                          <a:pt x="137" y="967"/>
                        </a:cubicBezTo>
                        <a:cubicBezTo>
                          <a:pt x="118" y="991"/>
                          <a:pt x="107" y="999"/>
                          <a:pt x="85" y="1011"/>
                        </a:cubicBezTo>
                        <a:cubicBezTo>
                          <a:pt x="62" y="1022"/>
                          <a:pt x="17" y="1032"/>
                          <a:pt x="0" y="1037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96" name="Freeform 44">
                    <a:extLst>
                      <a:ext uri="{FF2B5EF4-FFF2-40B4-BE49-F238E27FC236}">
                        <a16:creationId xmlns:a16="http://schemas.microsoft.com/office/drawing/2014/main" id="{8282F117-23DD-475B-960C-5763313D7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9" y="2354"/>
                    <a:ext cx="777" cy="1209"/>
                  </a:xfrm>
                  <a:custGeom>
                    <a:avLst/>
                    <a:gdLst>
                      <a:gd name="T0" fmla="*/ 0 w 777"/>
                      <a:gd name="T1" fmla="*/ 1209 h 1209"/>
                      <a:gd name="T2" fmla="*/ 0 w 777"/>
                      <a:gd name="T3" fmla="*/ 0 h 1209"/>
                      <a:gd name="T4" fmla="*/ 774 w 777"/>
                      <a:gd name="T5" fmla="*/ 0 h 1209"/>
                      <a:gd name="T6" fmla="*/ 777 w 777"/>
                      <a:gd name="T7" fmla="*/ 210 h 12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77" h="1209">
                        <a:moveTo>
                          <a:pt x="0" y="1209"/>
                        </a:moveTo>
                        <a:lnTo>
                          <a:pt x="0" y="0"/>
                        </a:lnTo>
                        <a:lnTo>
                          <a:pt x="774" y="0"/>
                        </a:lnTo>
                        <a:lnTo>
                          <a:pt x="777" y="21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6091" name="Freeform 45">
                <a:extLst>
                  <a:ext uri="{FF2B5EF4-FFF2-40B4-BE49-F238E27FC236}">
                    <a16:creationId xmlns:a16="http://schemas.microsoft.com/office/drawing/2014/main" id="{8030C56B-62D7-490B-B15F-A37D9EA0C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1773"/>
                <a:ext cx="801" cy="135"/>
              </a:xfrm>
              <a:custGeom>
                <a:avLst/>
                <a:gdLst>
                  <a:gd name="T0" fmla="*/ 0 w 801"/>
                  <a:gd name="T1" fmla="*/ 135 h 135"/>
                  <a:gd name="T2" fmla="*/ 0 w 801"/>
                  <a:gd name="T3" fmla="*/ 0 h 135"/>
                  <a:gd name="T4" fmla="*/ 798 w 801"/>
                  <a:gd name="T5" fmla="*/ 0 h 135"/>
                  <a:gd name="T6" fmla="*/ 801 w 801"/>
                  <a:gd name="T7" fmla="*/ 127 h 135"/>
                  <a:gd name="T8" fmla="*/ 0 w 801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1" h="135">
                    <a:moveTo>
                      <a:pt x="0" y="135"/>
                    </a:moveTo>
                    <a:lnTo>
                      <a:pt x="0" y="0"/>
                    </a:lnTo>
                    <a:lnTo>
                      <a:pt x="798" y="0"/>
                    </a:lnTo>
                    <a:lnTo>
                      <a:pt x="801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sng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9" name="Rectangle 46">
              <a:extLst>
                <a:ext uri="{FF2B5EF4-FFF2-40B4-BE49-F238E27FC236}">
                  <a16:creationId xmlns:a16="http://schemas.microsoft.com/office/drawing/2014/main" id="{2EB48D5E-3782-43FB-A2B9-926745F98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33"/>
              <a:ext cx="1044" cy="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959" name="AutoShape 47">
            <a:extLst>
              <a:ext uri="{FF2B5EF4-FFF2-40B4-BE49-F238E27FC236}">
                <a16:creationId xmlns:a16="http://schemas.microsoft.com/office/drawing/2014/main" id="{981E4B86-01FC-482A-AC7F-643B4D436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1341438"/>
            <a:ext cx="1958975" cy="844550"/>
          </a:xfrm>
          <a:prstGeom prst="wedgeRectCallout">
            <a:avLst>
              <a:gd name="adj1" fmla="val -105671"/>
              <a:gd name="adj2" fmla="val 183269"/>
            </a:avLst>
          </a:prstGeom>
          <a:gradFill rotWithShape="1">
            <a:gsLst>
              <a:gs pos="0">
                <a:srgbClr val="006666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ahoma" panose="020B0604030504040204" pitchFamily="34" charset="0"/>
              </a:rPr>
              <a:t>Độ dài đường kính là : 3 cm</a:t>
            </a:r>
          </a:p>
        </p:txBody>
      </p:sp>
      <p:sp>
        <p:nvSpPr>
          <p:cNvPr id="46087" name="AutoShape 50">
            <a:hlinkClick r:id="rId2" action="ppaction://hlinkfile"/>
            <a:extLst>
              <a:ext uri="{FF2B5EF4-FFF2-40B4-BE49-F238E27FC236}">
                <a16:creationId xmlns:a16="http://schemas.microsoft.com/office/drawing/2014/main" id="{09431D33-0C8C-4DE0-8D27-443A0E00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6542088"/>
            <a:ext cx="684212" cy="315912"/>
          </a:xfrm>
          <a:prstGeom prst="curvedUpArrow">
            <a:avLst>
              <a:gd name="adj1" fmla="val 43317"/>
              <a:gd name="adj2" fmla="val 866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Sketchpad</a:t>
            </a:r>
            <a:endParaRPr lang="vi-V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75 -0.06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06198E-6 L -0.20243 0.00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ntitled-1 copy 3">
            <a:extLst>
              <a:ext uri="{FF2B5EF4-FFF2-40B4-BE49-F238E27FC236}">
                <a16:creationId xmlns:a16="http://schemas.microsoft.com/office/drawing/2014/main" id="{89B0C2F2-7EA1-44E6-92D6-4F087F7F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12679" r="20235" b="19919"/>
          <a:stretch>
            <a:fillRect/>
          </a:stretch>
        </p:blipFill>
        <p:spPr bwMode="auto">
          <a:xfrm>
            <a:off x="8610601" y="304801"/>
            <a:ext cx="1819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04F0EEEB-F127-4D23-ADBA-505C4E56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8608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.VnTime" panose="020B7200000000000000" pitchFamily="34" charset="0"/>
              <a:buNone/>
            </a:pPr>
            <a:r>
              <a:rPr lang="en-US" altLang="en-US" sz="2000" b="1">
                <a:solidFill>
                  <a:schemeClr val="bg1"/>
                </a:solidFill>
                <a:latin typeface=".VnTime" panose="020B7200000000000000" pitchFamily="34" charset="0"/>
              </a:rPr>
              <a:t>A</a:t>
            </a:r>
          </a:p>
        </p:txBody>
      </p:sp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9298A077-FBC9-4164-8E42-A16FCEAB4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9298A077-FBC9-4164-8E42-A16FCEAB4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>
            <a:extLst>
              <a:ext uri="{FF2B5EF4-FFF2-40B4-BE49-F238E27FC236}">
                <a16:creationId xmlns:a16="http://schemas.microsoft.com/office/drawing/2014/main" id="{AC1DDF44-0954-4C4F-9F3A-BB1017E2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52625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06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.VnTime" panose="020B7200000000000000" pitchFamily="34" charset="0"/>
              <a:buNone/>
            </a:pPr>
            <a:r>
              <a:rPr lang="en-US" altLang="en-US" sz="2400" b="1" i="1" u="sng">
                <a:solidFill>
                  <a:srgbClr val="0000FF"/>
                </a:solidFill>
                <a:latin typeface=".VnTime" panose="020B7200000000000000" pitchFamily="34" charset="0"/>
              </a:rPr>
              <a:t>Mở rộng :</a:t>
            </a:r>
            <a:r>
              <a:rPr lang="en-US" altLang="en-US" sz="2400" b="1" i="1">
                <a:solidFill>
                  <a:srgbClr val="CC0000"/>
                </a:solidFill>
                <a:latin typeface=".VnTime" panose="020B7200000000000000" pitchFamily="34" charset="0"/>
              </a:rPr>
              <a:t>Tõ ®Ønh mét ngän ®Ìn biÓn cao c¸ch mÆt n­íc biÓn lµ AB = 5m , ng­êi quan s¸t cã tÇm </a:t>
            </a:r>
            <a:r>
              <a:rPr lang="en-US" altLang="en-US" sz="2400" b="1" i="1">
                <a:solidFill>
                  <a:srgbClr val="CC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400" b="1" i="1">
                <a:solidFill>
                  <a:srgbClr val="CC0000"/>
                </a:solidFill>
                <a:latin typeface=".VnTime" panose="020B7200000000000000" pitchFamily="34" charset="0"/>
              </a:rPr>
              <a:t> xa tèi ®a lµ ®o¹n th¼ng AC b»ng bao nhiªu?( BiÕt r»ng C lµ tiÕp ®iÓm cña tiÕp tuyÕn vÏ qua A, vµ b¸n kÝnh tr¸i ®Êt </a:t>
            </a:r>
            <a:r>
              <a:rPr lang="en-US" altLang="en-US" sz="2400" b="1" i="1">
                <a:solidFill>
                  <a:srgbClr val="CC0000"/>
                </a:solidFill>
              </a:rPr>
              <a:t>≈</a:t>
            </a:r>
            <a:r>
              <a:rPr lang="en-US" altLang="en-US" sz="2400" b="1" i="1">
                <a:solidFill>
                  <a:srgbClr val="CC0000"/>
                </a:solidFill>
                <a:latin typeface=".VnTime" panose="020B7200000000000000" pitchFamily="34" charset="0"/>
              </a:rPr>
              <a:t> 6400 km)</a:t>
            </a:r>
          </a:p>
        </p:txBody>
      </p:sp>
      <p:grpSp>
        <p:nvGrpSpPr>
          <p:cNvPr id="80902" name="Group 6">
            <a:extLst>
              <a:ext uri="{FF2B5EF4-FFF2-40B4-BE49-F238E27FC236}">
                <a16:creationId xmlns:a16="http://schemas.microsoft.com/office/drawing/2014/main" id="{5807DD49-4D13-4804-A638-E48AD02E1FF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43288"/>
            <a:ext cx="9144000" cy="4100512"/>
            <a:chOff x="0" y="2169"/>
            <a:chExt cx="5760" cy="2583"/>
          </a:xfrm>
        </p:grpSpPr>
        <p:pic>
          <p:nvPicPr>
            <p:cNvPr id="47112" name="Picture 7" descr="trdat">
              <a:extLst>
                <a:ext uri="{FF2B5EF4-FFF2-40B4-BE49-F238E27FC236}">
                  <a16:creationId xmlns:a16="http://schemas.microsoft.com/office/drawing/2014/main" id="{3BBFAB4D-61FF-466D-A111-9876A0669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37"/>
              <a:ext cx="5760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3" name="Group 8">
              <a:extLst>
                <a:ext uri="{FF2B5EF4-FFF2-40B4-BE49-F238E27FC236}">
                  <a16:creationId xmlns:a16="http://schemas.microsoft.com/office/drawing/2014/main" id="{AC7A5B79-68EF-4D7B-A53F-CB7E91E99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256"/>
              <a:ext cx="310" cy="601"/>
              <a:chOff x="2208" y="1968"/>
              <a:chExt cx="310" cy="601"/>
            </a:xfrm>
          </p:grpSpPr>
          <p:sp>
            <p:nvSpPr>
              <p:cNvPr id="47118" name="Rectangle 9">
                <a:extLst>
                  <a:ext uri="{FF2B5EF4-FFF2-40B4-BE49-F238E27FC236}">
                    <a16:creationId xmlns:a16="http://schemas.microsoft.com/office/drawing/2014/main" id="{CA6E106F-2F68-4A7C-BEF0-97A099E71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310" cy="7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19" name="Rectangle 10">
                <a:extLst>
                  <a:ext uri="{FF2B5EF4-FFF2-40B4-BE49-F238E27FC236}">
                    <a16:creationId xmlns:a16="http://schemas.microsoft.com/office/drawing/2014/main" id="{44D08763-B6A9-4A75-B7F3-4EDD564C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1" y="2208"/>
                <a:ext cx="204" cy="27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0" name="AutoShape 11">
                <a:extLst>
                  <a:ext uri="{FF2B5EF4-FFF2-40B4-BE49-F238E27FC236}">
                    <a16:creationId xmlns:a16="http://schemas.microsoft.com/office/drawing/2014/main" id="{D6130F73-C995-4B01-9807-227E8B0DF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400"/>
                <a:ext cx="264" cy="108"/>
              </a:xfrm>
              <a:prstGeom prst="roundRect">
                <a:avLst>
                  <a:gd name="adj" fmla="val 16667"/>
                </a:avLst>
              </a:prstGeom>
              <a:solidFill>
                <a:srgbClr val="6600CC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1" name="Rectangle 12">
                <a:extLst>
                  <a:ext uri="{FF2B5EF4-FFF2-40B4-BE49-F238E27FC236}">
                    <a16:creationId xmlns:a16="http://schemas.microsoft.com/office/drawing/2014/main" id="{EDB4ABD9-2769-4585-BBA9-DDD8023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12"/>
                <a:ext cx="12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2" name="AutoShape 13">
                <a:extLst>
                  <a:ext uri="{FF2B5EF4-FFF2-40B4-BE49-F238E27FC236}">
                    <a16:creationId xmlns:a16="http://schemas.microsoft.com/office/drawing/2014/main" id="{459A13FA-300E-4DC4-9A9F-27122D165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1968"/>
                <a:ext cx="179" cy="152"/>
              </a:xfrm>
              <a:prstGeom prst="triangle">
                <a:avLst>
                  <a:gd name="adj" fmla="val 45810"/>
                </a:avLst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7114" name="Line 14">
              <a:extLst>
                <a:ext uri="{FF2B5EF4-FFF2-40B4-BE49-F238E27FC236}">
                  <a16:creationId xmlns:a16="http://schemas.microsoft.com/office/drawing/2014/main" id="{B4A6AE9A-C1C8-4B34-BCFF-D4166BE99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04"/>
              <a:ext cx="2976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15" name="Text Box 15">
              <a:extLst>
                <a:ext uri="{FF2B5EF4-FFF2-40B4-BE49-F238E27FC236}">
                  <a16:creationId xmlns:a16="http://schemas.microsoft.com/office/drawing/2014/main" id="{C5857436-D580-4B0E-BF28-A3C147A0A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169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.VnTime" panose="020B7200000000000000" pitchFamily="34" charset="0"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47116" name="Text Box 16">
              <a:extLst>
                <a:ext uri="{FF2B5EF4-FFF2-40B4-BE49-F238E27FC236}">
                  <a16:creationId xmlns:a16="http://schemas.microsoft.com/office/drawing/2014/main" id="{58BFE07B-3799-4534-8088-460117BD3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.VnTime" panose="020B7200000000000000" pitchFamily="34" charset="0"/>
                <a:buNone/>
              </a:pPr>
              <a:r>
                <a:rPr lang="en-US" altLang="en-US" sz="2400" b="1">
                  <a:solidFill>
                    <a:srgbClr val="A50021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47117" name="Text Box 17">
              <a:extLst>
                <a:ext uri="{FF2B5EF4-FFF2-40B4-BE49-F238E27FC236}">
                  <a16:creationId xmlns:a16="http://schemas.microsoft.com/office/drawing/2014/main" id="{BEFF2151-151D-4F56-93FB-E741A330A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04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.VnTime" panose="020B7200000000000000" pitchFamily="34" charset="0"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</p:grpSp>
      <p:sp>
        <p:nvSpPr>
          <p:cNvPr id="47111" name="Text Box 18">
            <a:extLst>
              <a:ext uri="{FF2B5EF4-FFF2-40B4-BE49-F238E27FC236}">
                <a16:creationId xmlns:a16="http://schemas.microsoft.com/office/drawing/2014/main" id="{C20A9D05-0A37-4359-83E8-1F153AD1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"/>
            <a:ext cx="89535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1800" b="1">
                <a:solidFill>
                  <a:srgbClr val="FFFF00"/>
                </a:solidFill>
                <a:latin typeface=".VnTimeH" panose="020B7200000000000000" pitchFamily="34" charset="0"/>
              </a:rPr>
              <a:t>TiÕt 26 : C¸c dÊu hiÖu nhËn biÕt tiÕp tuyÕn cña ®­êng trßn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Oval 13">
            <a:extLst>
              <a:ext uri="{FF2B5EF4-FFF2-40B4-BE49-F238E27FC236}">
                <a16:creationId xmlns:a16="http://schemas.microsoft.com/office/drawing/2014/main" id="{A0441219-943D-4D00-ADCD-D0B9CFDC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38400"/>
            <a:ext cx="2819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Tiếp tuyến của đường tròn</a:t>
            </a:r>
            <a:endParaRPr lang="en-US" sz="2000">
              <a:solidFill>
                <a:schemeClr val="accent6">
                  <a:lumMod val="75000"/>
                </a:schemeClr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5" name="AutoShape 11">
            <a:extLst>
              <a:ext uri="{FF2B5EF4-FFF2-40B4-BE49-F238E27FC236}">
                <a16:creationId xmlns:a16="http://schemas.microsoft.com/office/drawing/2014/main" id="{9B8789B8-F541-43EB-ADB7-98E7F563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1"/>
            <a:ext cx="2819400" cy="771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Đường thẳng tiếp xúc với đường tròn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4D11F4ED-30DF-4761-91AD-850ED5B9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9600"/>
            <a:ext cx="4572000" cy="106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Nếu một đường thẳng là tiếp tuyến của một đường tròn thì nó vuông góc với bán kính đi qua tiếp điểm.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>
            <a:extLst>
              <a:ext uri="{FF2B5EF4-FFF2-40B4-BE49-F238E27FC236}">
                <a16:creationId xmlns:a16="http://schemas.microsoft.com/office/drawing/2014/main" id="{BF306325-FC2F-4E50-A1A8-53A9F65FCC2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91113" y="3367088"/>
            <a:ext cx="457200" cy="428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AutoShape 7">
            <a:extLst>
              <a:ext uri="{FF2B5EF4-FFF2-40B4-BE49-F238E27FC236}">
                <a16:creationId xmlns:a16="http://schemas.microsoft.com/office/drawing/2014/main" id="{CD69A62A-6075-4ADC-8F10-4B9503A5841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429001" y="3810000"/>
            <a:ext cx="1666875" cy="914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AutoShape 6">
            <a:extLst>
              <a:ext uri="{FF2B5EF4-FFF2-40B4-BE49-F238E27FC236}">
                <a16:creationId xmlns:a16="http://schemas.microsoft.com/office/drawing/2014/main" id="{6D66CE38-DAF0-48D1-9CBD-A66FE003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625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Nếu một đường thẳng và một đường tròn chỉ có một điểm chung thì đường thẳng đó là tiếp tuyến của đường tròn.</a:t>
            </a:r>
            <a:r>
              <a:rPr lang="en-US" altLang="en-US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 sz="9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869" name="AutoShape 5">
            <a:extLst>
              <a:ext uri="{FF2B5EF4-FFF2-40B4-BE49-F238E27FC236}">
                <a16:creationId xmlns:a16="http://schemas.microsoft.com/office/drawing/2014/main" id="{348D7F5B-B903-453A-A51F-F0B703DD00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3810000"/>
            <a:ext cx="2438400" cy="914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AutoShape 4">
            <a:extLst>
              <a:ext uri="{FF2B5EF4-FFF2-40B4-BE49-F238E27FC236}">
                <a16:creationId xmlns:a16="http://schemas.microsoft.com/office/drawing/2014/main" id="{3DE319CC-7AC4-4CD8-86DC-5AE00AFF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768850"/>
            <a:ext cx="41910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Nếu một đường thẳng</a:t>
            </a:r>
            <a:r>
              <a:rPr lang="en-US" altLang="en-US" sz="20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 qua một điểm của đường tròn và</a:t>
            </a:r>
            <a:r>
              <a:rPr lang="en-US" altLang="en-US" sz="20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 góc với bán kính</a:t>
            </a:r>
            <a:r>
              <a:rPr lang="en-US" altLang="en-US" sz="20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 qua điểm đó thì đường thẳng ấy</a:t>
            </a:r>
            <a:r>
              <a:rPr lang="en-US" altLang="en-US" sz="20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 một tiếp tuyến của đường tròn. </a:t>
            </a:r>
            <a:endParaRPr lang="en-US" altLang="en-US" sz="200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8" name="Rectangle 14">
            <a:extLst>
              <a:ext uri="{FF2B5EF4-FFF2-40B4-BE49-F238E27FC236}">
                <a16:creationId xmlns:a16="http://schemas.microsoft.com/office/drawing/2014/main" id="{47B58471-566A-4707-AC11-0EA100F5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1" y="42347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cxnSp>
        <p:nvCxnSpPr>
          <p:cNvPr id="36885" name="AutoShape 21">
            <a:extLst>
              <a:ext uri="{FF2B5EF4-FFF2-40B4-BE49-F238E27FC236}">
                <a16:creationId xmlns:a16="http://schemas.microsoft.com/office/drawing/2014/main" id="{44E9E741-310C-4381-B654-5E33B1B4D1B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48000" y="1447801"/>
            <a:ext cx="1600200" cy="14335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AutoShape 22">
            <a:extLst>
              <a:ext uri="{FF2B5EF4-FFF2-40B4-BE49-F238E27FC236}">
                <a16:creationId xmlns:a16="http://schemas.microsoft.com/office/drawing/2014/main" id="{82AC8C8B-B671-4327-8926-CF91B40C455E}"/>
              </a:ext>
            </a:extLst>
          </p:cNvPr>
          <p:cNvCxnSpPr>
            <a:cxnSpLocks noChangeShapeType="1"/>
            <a:stCxn id="36877" idx="0"/>
            <a:endCxn id="36873" idx="2"/>
          </p:cNvCxnSpPr>
          <p:nvPr/>
        </p:nvCxnSpPr>
        <p:spPr bwMode="auto">
          <a:xfrm rot="5400000" flipH="1" flipV="1">
            <a:off x="6724650" y="1009650"/>
            <a:ext cx="762000" cy="2095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5282CD9-0E86-46B0-A491-83CF67CFBC2F}"/>
              </a:ext>
            </a:extLst>
          </p:cNvPr>
          <p:cNvSpPr/>
          <p:nvPr/>
        </p:nvSpPr>
        <p:spPr>
          <a:xfrm rot="3519190">
            <a:off x="2852738" y="1862138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</a:rPr>
              <a:t>Định nghĩa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52FC54-DF0E-4CB2-8D35-5A801AA6DA98}"/>
              </a:ext>
            </a:extLst>
          </p:cNvPr>
          <p:cNvSpPr/>
          <p:nvPr/>
        </p:nvSpPr>
        <p:spPr>
          <a:xfrm rot="21245144">
            <a:off x="6542088" y="1954213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</a:rPr>
              <a:t>Tính chất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D9096A-C483-46A6-BB4D-52FAC0CC04A1}"/>
              </a:ext>
            </a:extLst>
          </p:cNvPr>
          <p:cNvSpPr/>
          <p:nvPr/>
        </p:nvSpPr>
        <p:spPr>
          <a:xfrm>
            <a:off x="4419601" y="3889375"/>
            <a:ext cx="139382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</a:rPr>
              <a:t>Dấu hiệu nhận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75" grpId="0" animBg="1"/>
      <p:bldP spid="36873" grpId="0" animBg="1"/>
      <p:bldP spid="36870" grpId="0" animBg="1"/>
      <p:bldP spid="36868" grpId="0" animBg="1"/>
      <p:bldP spid="28" grpId="0"/>
      <p:bldP spid="29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xiec">
            <a:extLst>
              <a:ext uri="{FF2B5EF4-FFF2-40B4-BE49-F238E27FC236}">
                <a16:creationId xmlns:a16="http://schemas.microsoft.com/office/drawing/2014/main" id="{B0A8F1DF-5AD5-4FFA-A1FF-1D82E2EF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76288"/>
            <a:ext cx="5715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23113meo_giu_xe_cuaroa">
            <a:extLst>
              <a:ext uri="{FF2B5EF4-FFF2-40B4-BE49-F238E27FC236}">
                <a16:creationId xmlns:a16="http://schemas.microsoft.com/office/drawing/2014/main" id="{BF750E76-0918-414E-994A-DE0330D0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00114"/>
            <a:ext cx="49530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image001">
            <a:extLst>
              <a:ext uri="{FF2B5EF4-FFF2-40B4-BE49-F238E27FC236}">
                <a16:creationId xmlns:a16="http://schemas.microsoft.com/office/drawing/2014/main" id="{B03258FB-8723-43EF-8570-1D1BB0A6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05263"/>
            <a:ext cx="2987675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600" y="167951"/>
            <a:ext cx="11588616" cy="64740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2600" y="2873829"/>
            <a:ext cx="11588616" cy="3750906"/>
          </a:xfrm>
          <a:custGeom>
            <a:avLst/>
            <a:gdLst>
              <a:gd name="connsiteX0" fmla="*/ 429208 w 10394302"/>
              <a:gd name="connsiteY0" fmla="*/ 2052734 h 3750906"/>
              <a:gd name="connsiteX1" fmla="*/ 1884784 w 10394302"/>
              <a:gd name="connsiteY1" fmla="*/ 2052734 h 3750906"/>
              <a:gd name="connsiteX2" fmla="*/ 2911151 w 10394302"/>
              <a:gd name="connsiteY2" fmla="*/ 2481942 h 3750906"/>
              <a:gd name="connsiteX3" fmla="*/ 4086808 w 10394302"/>
              <a:gd name="connsiteY3" fmla="*/ 3265714 h 3750906"/>
              <a:gd name="connsiteX4" fmla="*/ 5094515 w 10394302"/>
              <a:gd name="connsiteY4" fmla="*/ 3750906 h 3750906"/>
              <a:gd name="connsiteX5" fmla="*/ 10394302 w 10394302"/>
              <a:gd name="connsiteY5" fmla="*/ 3732244 h 3750906"/>
              <a:gd name="connsiteX6" fmla="*/ 10394302 w 10394302"/>
              <a:gd name="connsiteY6" fmla="*/ 3284375 h 3750906"/>
              <a:gd name="connsiteX7" fmla="*/ 5243804 w 10394302"/>
              <a:gd name="connsiteY7" fmla="*/ 3284375 h 3750906"/>
              <a:gd name="connsiteX8" fmla="*/ 4553339 w 10394302"/>
              <a:gd name="connsiteY8" fmla="*/ 2929812 h 3750906"/>
              <a:gd name="connsiteX9" fmla="*/ 3433666 w 10394302"/>
              <a:gd name="connsiteY9" fmla="*/ 2183363 h 3750906"/>
              <a:gd name="connsiteX10" fmla="*/ 2631233 w 10394302"/>
              <a:gd name="connsiteY10" fmla="*/ 1810138 h 3750906"/>
              <a:gd name="connsiteX11" fmla="*/ 4366727 w 10394302"/>
              <a:gd name="connsiteY11" fmla="*/ 839755 h 3750906"/>
              <a:gd name="connsiteX12" fmla="*/ 4683968 w 10394302"/>
              <a:gd name="connsiteY12" fmla="*/ 391885 h 3750906"/>
              <a:gd name="connsiteX13" fmla="*/ 9797143 w 10394302"/>
              <a:gd name="connsiteY13" fmla="*/ 429208 h 3750906"/>
              <a:gd name="connsiteX14" fmla="*/ 9797143 w 10394302"/>
              <a:gd name="connsiteY14" fmla="*/ 0 h 3750906"/>
              <a:gd name="connsiteX15" fmla="*/ 4702629 w 10394302"/>
              <a:gd name="connsiteY15" fmla="*/ 0 h 3750906"/>
              <a:gd name="connsiteX16" fmla="*/ 4254759 w 10394302"/>
              <a:gd name="connsiteY16" fmla="*/ 0 h 3750906"/>
              <a:gd name="connsiteX17" fmla="*/ 3918857 w 10394302"/>
              <a:gd name="connsiteY17" fmla="*/ 429208 h 3750906"/>
              <a:gd name="connsiteX18" fmla="*/ 2351315 w 10394302"/>
              <a:gd name="connsiteY18" fmla="*/ 1380930 h 3750906"/>
              <a:gd name="connsiteX19" fmla="*/ 0 w 10394302"/>
              <a:gd name="connsiteY19" fmla="*/ 1380930 h 3750906"/>
              <a:gd name="connsiteX20" fmla="*/ 0 w 10394302"/>
              <a:gd name="connsiteY20" fmla="*/ 2052734 h 3750906"/>
              <a:gd name="connsiteX21" fmla="*/ 429208 w 10394302"/>
              <a:gd name="connsiteY21" fmla="*/ 2052734 h 37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94302" h="3750906">
                <a:moveTo>
                  <a:pt x="429208" y="2052734"/>
                </a:moveTo>
                <a:lnTo>
                  <a:pt x="1884784" y="2052734"/>
                </a:lnTo>
                <a:lnTo>
                  <a:pt x="2911151" y="2481942"/>
                </a:lnTo>
                <a:lnTo>
                  <a:pt x="4086808" y="3265714"/>
                </a:lnTo>
                <a:lnTo>
                  <a:pt x="5094515" y="3750906"/>
                </a:lnTo>
                <a:lnTo>
                  <a:pt x="10394302" y="3732244"/>
                </a:lnTo>
                <a:lnTo>
                  <a:pt x="10394302" y="3284375"/>
                </a:lnTo>
                <a:lnTo>
                  <a:pt x="5243804" y="3284375"/>
                </a:lnTo>
                <a:lnTo>
                  <a:pt x="4553339" y="2929812"/>
                </a:lnTo>
                <a:lnTo>
                  <a:pt x="3433666" y="2183363"/>
                </a:lnTo>
                <a:lnTo>
                  <a:pt x="2631233" y="1810138"/>
                </a:lnTo>
                <a:lnTo>
                  <a:pt x="4366727" y="839755"/>
                </a:lnTo>
                <a:lnTo>
                  <a:pt x="4683968" y="391885"/>
                </a:lnTo>
                <a:lnTo>
                  <a:pt x="9797143" y="429208"/>
                </a:lnTo>
                <a:lnTo>
                  <a:pt x="9797143" y="0"/>
                </a:lnTo>
                <a:lnTo>
                  <a:pt x="4702629" y="0"/>
                </a:lnTo>
                <a:lnTo>
                  <a:pt x="4254759" y="0"/>
                </a:lnTo>
                <a:lnTo>
                  <a:pt x="3918857" y="429208"/>
                </a:lnTo>
                <a:lnTo>
                  <a:pt x="2351315" y="1380930"/>
                </a:lnTo>
                <a:lnTo>
                  <a:pt x="0" y="1380930"/>
                </a:lnTo>
                <a:lnTo>
                  <a:pt x="0" y="2052734"/>
                </a:lnTo>
                <a:lnTo>
                  <a:pt x="429208" y="205273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88"/>
          <a:stretch/>
        </p:blipFill>
        <p:spPr>
          <a:xfrm>
            <a:off x="195942" y="712103"/>
            <a:ext cx="3853544" cy="380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5673"/>
          <a:stretch/>
        </p:blipFill>
        <p:spPr>
          <a:xfrm>
            <a:off x="8473869" y="95250"/>
            <a:ext cx="3286102" cy="297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>
          <a:xfrm>
            <a:off x="4982547" y="3284691"/>
            <a:ext cx="3358736" cy="3357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600" y="1157001"/>
            <a:ext cx="3514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DẤU HIỆU NHẬN BIẾT</a:t>
            </a:r>
          </a:p>
          <a:p>
            <a:r>
              <a:rPr lang="en-US" sz="2400" b="1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TIẾP TUYẾN </a:t>
            </a:r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CỦA</a:t>
            </a:r>
          </a:p>
          <a:p>
            <a:r>
              <a:rPr lang="en-US" sz="2400" b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ĐƯỜNG TRÒN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133" y="3936105"/>
            <a:ext cx="2908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ĐƯỜNG THẲNG </a:t>
            </a:r>
            <a:r>
              <a:rPr lang="en-US" sz="2800" b="1">
                <a:solidFill>
                  <a:srgbClr val="FF0000"/>
                </a:solidFill>
              </a:rPr>
              <a:t>d</a:t>
            </a:r>
          </a:p>
          <a:p>
            <a:r>
              <a:rPr lang="en-US" sz="2000" b="1"/>
              <a:t>VÀ ĐƯỜNG TRÒN CÓ </a:t>
            </a:r>
          </a:p>
          <a:p>
            <a:r>
              <a:rPr lang="en-US" sz="2000" b="1"/>
              <a:t>1 ĐIỂM CHUNG </a:t>
            </a:r>
            <a:r>
              <a:rPr lang="en-US" sz="2000" b="1">
                <a:solidFill>
                  <a:srgbClr val="FF0000"/>
                </a:solidFill>
              </a:rPr>
              <a:t>A</a:t>
            </a:r>
          </a:p>
          <a:p>
            <a:r>
              <a:rPr lang="en-US" sz="2000" b="1"/>
              <a:t>⇒ </a:t>
            </a:r>
            <a:r>
              <a:rPr lang="en-US" sz="2800" b="1">
                <a:solidFill>
                  <a:srgbClr val="FF0000"/>
                </a:solidFill>
              </a:rPr>
              <a:t>d</a:t>
            </a:r>
            <a:r>
              <a:rPr lang="en-US" sz="2000" b="1"/>
              <a:t> LÀ </a:t>
            </a:r>
            <a:r>
              <a:rPr lang="en-US" sz="2000" b="1">
                <a:solidFill>
                  <a:srgbClr val="FF0000"/>
                </a:solidFill>
              </a:rPr>
              <a:t>TIẾP TUYẾN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10600" y="550671"/>
                <a:ext cx="313521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ạ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𝒉𝒂𝒚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50671"/>
                <a:ext cx="3135217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972550" y="1466850"/>
            <a:ext cx="22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⇒ </a:t>
            </a:r>
            <a:r>
              <a:rPr lang="en-US" sz="2400" b="1">
                <a:solidFill>
                  <a:srgbClr val="FF0000"/>
                </a:solidFill>
              </a:rPr>
              <a:t>d</a:t>
            </a:r>
            <a:r>
              <a:rPr lang="en-US" b="1"/>
              <a:t> là </a:t>
            </a:r>
            <a:r>
              <a:rPr lang="en-US" b="1">
                <a:solidFill>
                  <a:srgbClr val="FF0000"/>
                </a:solidFill>
              </a:rPr>
              <a:t>TIẾP TUYẾN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73869" y="3429000"/>
            <a:ext cx="3357347" cy="319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20150" y="4324350"/>
            <a:ext cx="1944649" cy="19446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9886950" y="3936106"/>
            <a:ext cx="1853971" cy="20660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371797" y="4265061"/>
            <a:ext cx="447675" cy="553998"/>
            <a:chOff x="10371797" y="4265061"/>
            <a:chExt cx="447675" cy="553998"/>
          </a:xfrm>
        </p:grpSpPr>
        <p:sp>
          <p:nvSpPr>
            <p:cNvPr id="22" name="TextBox 21"/>
            <p:cNvSpPr txBox="1"/>
            <p:nvPr/>
          </p:nvSpPr>
          <p:spPr>
            <a:xfrm>
              <a:off x="10371797" y="444972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33722" y="426506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62147" y="5094758"/>
            <a:ext cx="573202" cy="386582"/>
            <a:chOff x="9362147" y="5094758"/>
            <a:chExt cx="573202" cy="386582"/>
          </a:xfrm>
        </p:grpSpPr>
        <p:sp>
          <p:nvSpPr>
            <p:cNvPr id="23" name="TextBox 22"/>
            <p:cNvSpPr txBox="1"/>
            <p:nvPr/>
          </p:nvSpPr>
          <p:spPr>
            <a:xfrm>
              <a:off x="9649599" y="511200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62147" y="509475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O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373934" y="5236867"/>
            <a:ext cx="44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3740" y="167952"/>
            <a:ext cx="3357347" cy="270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70021" y="402901"/>
            <a:ext cx="1944649" cy="19446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630597" y="292100"/>
            <a:ext cx="1460196" cy="244901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848668" y="508712"/>
            <a:ext cx="447675" cy="553998"/>
            <a:chOff x="10371797" y="4265061"/>
            <a:chExt cx="447675" cy="553998"/>
          </a:xfrm>
        </p:grpSpPr>
        <p:sp>
          <p:nvSpPr>
            <p:cNvPr id="33" name="TextBox 32"/>
            <p:cNvSpPr txBox="1"/>
            <p:nvPr/>
          </p:nvSpPr>
          <p:spPr>
            <a:xfrm>
              <a:off x="10371797" y="444972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533722" y="426506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2018" y="1173309"/>
            <a:ext cx="573202" cy="386582"/>
            <a:chOff x="9362147" y="5094758"/>
            <a:chExt cx="573202" cy="386582"/>
          </a:xfrm>
        </p:grpSpPr>
        <p:sp>
          <p:nvSpPr>
            <p:cNvPr id="36" name="TextBox 35"/>
            <p:cNvSpPr txBox="1"/>
            <p:nvPr/>
          </p:nvSpPr>
          <p:spPr>
            <a:xfrm>
              <a:off x="9649599" y="511200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•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62147" y="509475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O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87305" y="1829768"/>
            <a:ext cx="44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142345" y="836752"/>
            <a:ext cx="952690" cy="538473"/>
            <a:chOff x="6142345" y="836752"/>
            <a:chExt cx="952690" cy="5384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6142345" y="878044"/>
              <a:ext cx="849198" cy="49718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3359501" flipV="1">
              <a:off x="6643889" y="826233"/>
              <a:ext cx="440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3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92" y="261257"/>
            <a:ext cx="754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1. Dấu hiệu nhận biết tiếp tuyến của đường tròn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17523" y="1119673"/>
            <a:ext cx="10572518" cy="42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eriod"/>
            </a:pPr>
            <a:r>
              <a:rPr lang="en-US" sz="2800"/>
              <a:t>Nếu một đường thẳng và một đường tròn </a:t>
            </a:r>
            <a:r>
              <a:rPr lang="en-US" sz="2800">
                <a:solidFill>
                  <a:srgbClr val="FF0000"/>
                </a:solidFill>
              </a:rPr>
              <a:t>chỉ có điểm chung duy nhất</a:t>
            </a:r>
            <a:r>
              <a:rPr lang="en-US" sz="2800"/>
              <a:t>, thì đường thẳng đó là </a:t>
            </a:r>
            <a:r>
              <a:rPr lang="en-US" sz="2800">
                <a:solidFill>
                  <a:srgbClr val="FF0000"/>
                </a:solidFill>
              </a:rPr>
              <a:t>tiếp tuyến </a:t>
            </a:r>
            <a:r>
              <a:rPr lang="en-US" sz="2800"/>
              <a:t>của đường tròn</a:t>
            </a:r>
          </a:p>
          <a:p>
            <a:pPr marL="457200" indent="-457200">
              <a:lnSpc>
                <a:spcPct val="200000"/>
              </a:lnSpc>
              <a:buAutoNum type="alphaLcPeriod"/>
            </a:pPr>
            <a:r>
              <a:rPr lang="en-US" sz="2800"/>
              <a:t>Nếu </a:t>
            </a:r>
            <a:r>
              <a:rPr lang="en-US" sz="2800">
                <a:solidFill>
                  <a:srgbClr val="FF0000"/>
                </a:solidFill>
              </a:rPr>
              <a:t>khoảng cách từ tâm </a:t>
            </a:r>
            <a:r>
              <a:rPr lang="en-US" sz="2800"/>
              <a:t>của một đường tròn </a:t>
            </a:r>
            <a:r>
              <a:rPr lang="en-US" sz="2800">
                <a:solidFill>
                  <a:srgbClr val="FF0000"/>
                </a:solidFill>
              </a:rPr>
              <a:t>đến đường thẳng</a:t>
            </a:r>
            <a:r>
              <a:rPr lang="en-US" sz="2800"/>
              <a:t> bằng </a:t>
            </a:r>
            <a:r>
              <a:rPr lang="en-US" sz="2800">
                <a:solidFill>
                  <a:srgbClr val="FF0000"/>
                </a:solidFill>
              </a:rPr>
              <a:t>bán kín của đường tròn</a:t>
            </a:r>
            <a:r>
              <a:rPr lang="en-US" sz="2800"/>
              <a:t> thì đường thẳng đó là tiếp tuyến của đường tròn. </a:t>
            </a:r>
          </a:p>
        </p:txBody>
      </p:sp>
    </p:spTree>
    <p:extLst>
      <p:ext uri="{BB962C8B-B14F-4D97-AF65-F5344CB8AC3E}">
        <p14:creationId xmlns:p14="http://schemas.microsoft.com/office/powerpoint/2010/main" val="49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92" y="261257"/>
            <a:ext cx="8587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1. Dấu hiệu nhận biết tiếp tuyến của đường tròn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17522" y="951724"/>
            <a:ext cx="301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/>
                </a:solidFill>
              </a:rPr>
              <a:t>ĐỊNH LÍ: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523" y="1586204"/>
            <a:ext cx="10636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Nếu một đường thẳng </a:t>
            </a:r>
            <a:r>
              <a:rPr lang="en-US" sz="2800" b="1">
                <a:solidFill>
                  <a:schemeClr val="bg2"/>
                </a:solidFill>
              </a:rPr>
              <a:t>đi qua một điểm </a:t>
            </a:r>
            <a:r>
              <a:rPr lang="en-US" sz="2800" b="1"/>
              <a:t>của đường tròn và </a:t>
            </a:r>
            <a:r>
              <a:rPr lang="en-US" sz="2800" b="1">
                <a:solidFill>
                  <a:schemeClr val="bg2"/>
                </a:solidFill>
              </a:rPr>
              <a:t>vuông góc với bán kính </a:t>
            </a:r>
            <a:r>
              <a:rPr lang="en-US" sz="2800" b="1"/>
              <a:t>đi </a:t>
            </a:r>
            <a:r>
              <a:rPr lang="en-US" sz="2800" b="1">
                <a:solidFill>
                  <a:schemeClr val="bg2"/>
                </a:solidFill>
              </a:rPr>
              <a:t>qua điểm đó </a:t>
            </a:r>
            <a:r>
              <a:rPr lang="en-US" sz="2800" b="1"/>
              <a:t>thì đường thẳng ấy là tiếp tuyến của đường tròn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84571" y="3097764"/>
            <a:ext cx="4310743" cy="3052485"/>
            <a:chOff x="7184571" y="3097764"/>
            <a:chExt cx="4310743" cy="3052485"/>
          </a:xfrm>
        </p:grpSpPr>
        <p:sp>
          <p:nvSpPr>
            <p:cNvPr id="5" name="Oval 4"/>
            <p:cNvSpPr/>
            <p:nvPr/>
          </p:nvSpPr>
          <p:spPr>
            <a:xfrm>
              <a:off x="7837715" y="3097764"/>
              <a:ext cx="2556588" cy="255658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84571" y="5654352"/>
              <a:ext cx="431074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017418" y="41913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17418" y="546968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61250" y="40990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4631" y="57809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65029" y="52850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148200" y="4376058"/>
              <a:ext cx="0" cy="127829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892719" y="5331187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┌ 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17522" y="4777273"/>
            <a:ext cx="56086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42188" y="3806890"/>
            <a:ext cx="0" cy="1976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435" y="4099059"/>
            <a:ext cx="89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GT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435" y="4992633"/>
            <a:ext cx="89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KL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1949163" y="4099059"/>
            <a:ext cx="4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∊ d ; A ∊ (O) ; d ⊥ OA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1785728" y="5069577"/>
            <a:ext cx="4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 là tiếp tuyến của (O)</a:t>
            </a:r>
          </a:p>
        </p:txBody>
      </p:sp>
    </p:spTree>
    <p:extLst>
      <p:ext uri="{BB962C8B-B14F-4D97-AF65-F5344CB8AC3E}">
        <p14:creationId xmlns:p14="http://schemas.microsoft.com/office/powerpoint/2010/main" val="7129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355600"/>
            <a:ext cx="1069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Bài tập 1: Trong các hình sau hình nào cho ta biết đường thẳng </a:t>
            </a:r>
            <a:r>
              <a:rPr lang="en-US" sz="2800" b="1">
                <a:solidFill>
                  <a:schemeClr val="accent2"/>
                </a:solidFill>
              </a:rPr>
              <a:t>d</a:t>
            </a:r>
            <a:r>
              <a:rPr lang="en-US" sz="2800" b="1"/>
              <a:t> là tiếp tuyến của đường tròn (O)?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3853" y="1735496"/>
            <a:ext cx="2313992" cy="2836504"/>
            <a:chOff x="503853" y="1735496"/>
            <a:chExt cx="2313992" cy="2836504"/>
          </a:xfrm>
        </p:grpSpPr>
        <p:sp>
          <p:nvSpPr>
            <p:cNvPr id="3" name="Oval 2"/>
            <p:cNvSpPr/>
            <p:nvPr/>
          </p:nvSpPr>
          <p:spPr>
            <a:xfrm>
              <a:off x="503853" y="1735496"/>
              <a:ext cx="2034073" cy="203407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175657" y="1884784"/>
              <a:ext cx="1642188" cy="268721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72327" y="256786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1495489" y="2752532"/>
              <a:ext cx="173962" cy="101703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44111" y="25678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6924" y="373419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4" y="40106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39939" y="356857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50330" y="4180116"/>
            <a:ext cx="2875251" cy="2358696"/>
            <a:chOff x="-337325" y="1735496"/>
            <a:chExt cx="2875251" cy="2358696"/>
          </a:xfrm>
        </p:grpSpPr>
        <p:sp>
          <p:nvSpPr>
            <p:cNvPr id="17" name="Oval 16"/>
            <p:cNvSpPr/>
            <p:nvPr/>
          </p:nvSpPr>
          <p:spPr>
            <a:xfrm>
              <a:off x="503853" y="1735496"/>
              <a:ext cx="2034073" cy="203407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-337325" y="3259102"/>
              <a:ext cx="2305627" cy="83509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72327" y="256786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995549" y="2752533"/>
              <a:ext cx="499940" cy="83780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44111" y="25678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888" y="36238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7851" y="35829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3337" y="34342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67191" y="1014083"/>
            <a:ext cx="2950388" cy="2755486"/>
            <a:chOff x="5967191" y="1014083"/>
            <a:chExt cx="2950388" cy="2755486"/>
          </a:xfrm>
        </p:grpSpPr>
        <p:grpSp>
          <p:nvGrpSpPr>
            <p:cNvPr id="25" name="Group 24"/>
            <p:cNvGrpSpPr/>
            <p:nvPr/>
          </p:nvGrpSpPr>
          <p:grpSpPr>
            <a:xfrm>
              <a:off x="5967191" y="1014083"/>
              <a:ext cx="2950388" cy="2755486"/>
              <a:chOff x="-412462" y="1206059"/>
              <a:chExt cx="2950388" cy="275548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03853" y="1735496"/>
                <a:ext cx="2034073" cy="203407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-412462" y="1274329"/>
                <a:ext cx="1642188" cy="268721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372327" y="256786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• 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61542" y="2223095"/>
                <a:ext cx="833947" cy="52943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89321" y="251848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4568" y="1933931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4931" y="12060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4227" y="2038660"/>
                <a:ext cx="1338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• 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7328367">
              <a:off x="6980347" y="187893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┌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1947" y="3476811"/>
            <a:ext cx="3202630" cy="2735430"/>
            <a:chOff x="8151947" y="3476811"/>
            <a:chExt cx="3202630" cy="2735430"/>
          </a:xfrm>
        </p:grpSpPr>
        <p:grpSp>
          <p:nvGrpSpPr>
            <p:cNvPr id="34" name="Group 33"/>
            <p:cNvGrpSpPr/>
            <p:nvPr/>
          </p:nvGrpSpPr>
          <p:grpSpPr>
            <a:xfrm>
              <a:off x="8151947" y="3476811"/>
              <a:ext cx="3202630" cy="2735430"/>
              <a:chOff x="-664704" y="1034139"/>
              <a:chExt cx="3202630" cy="273543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03853" y="1735496"/>
                <a:ext cx="2034073" cy="203407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-648139" y="1034139"/>
                <a:ext cx="1642188" cy="268721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372327" y="256786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• 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78380" y="2060709"/>
                <a:ext cx="1117109" cy="69182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580848" y="250928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410" y="1652176"/>
                <a:ext cx="361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664704" y="288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818" y="1886346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• 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 rot="7328367">
              <a:off x="9144517" y="4355715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┌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58800" y="469835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Hình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35833" y="6171411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Hình 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25727" y="19544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Hình 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53398" y="6212241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Hình 4</a:t>
            </a:r>
          </a:p>
        </p:txBody>
      </p:sp>
      <p:sp>
        <p:nvSpPr>
          <p:cNvPr id="56" name="Multiply 55"/>
          <p:cNvSpPr/>
          <p:nvPr/>
        </p:nvSpPr>
        <p:spPr>
          <a:xfrm>
            <a:off x="251742" y="1954405"/>
            <a:ext cx="2707030" cy="2616645"/>
          </a:xfrm>
          <a:prstGeom prst="mathMultiply">
            <a:avLst>
              <a:gd name="adj1" fmla="val 109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3197467" y="3427884"/>
            <a:ext cx="2707030" cy="2616645"/>
          </a:xfrm>
          <a:prstGeom prst="mathMultiply">
            <a:avLst>
              <a:gd name="adj1" fmla="val 109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9141799" y="3427884"/>
            <a:ext cx="2707030" cy="2616645"/>
          </a:xfrm>
          <a:prstGeom prst="mathMultiply">
            <a:avLst>
              <a:gd name="adj1" fmla="val 109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255430" y="1053478"/>
            <a:ext cx="332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accent1">
                    <a:lumMod val="50000"/>
                  </a:schemeClr>
                </a:solidFill>
                <a:latin typeface="Wingdings 2" panose="05020102010507070707" pitchFamily="18" charset="2"/>
              </a:rPr>
              <a:t>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0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6" grpId="0" animBg="1"/>
      <p:bldP spid="57" grpId="0" animBg="1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443" y="324463"/>
            <a:ext cx="1079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Bài tập 2: đường thẳng </a:t>
            </a:r>
            <a:r>
              <a:rPr lang="en-US" sz="3200" b="1">
                <a:solidFill>
                  <a:schemeClr val="bg2"/>
                </a:solidFill>
              </a:rPr>
              <a:t>a </a:t>
            </a:r>
            <a:r>
              <a:rPr lang="en-US" sz="2800" b="1"/>
              <a:t>là tiếp tuyến của đường tròn nào?</a:t>
            </a:r>
          </a:p>
        </p:txBody>
      </p:sp>
      <p:sp>
        <p:nvSpPr>
          <p:cNvPr id="3" name="Oval 2"/>
          <p:cNvSpPr/>
          <p:nvPr/>
        </p:nvSpPr>
        <p:spPr>
          <a:xfrm>
            <a:off x="1104900" y="2095500"/>
            <a:ext cx="3257550" cy="325755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39125" y="1285874"/>
            <a:ext cx="2733675" cy="27336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19700" y="2095500"/>
            <a:ext cx="2266950" cy="226695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24150" y="4375150"/>
            <a:ext cx="85731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500604" y="3241183"/>
            <a:ext cx="1916728" cy="1503299"/>
            <a:chOff x="2500604" y="3241183"/>
            <a:chExt cx="1916728" cy="1503299"/>
          </a:xfrm>
        </p:grpSpPr>
        <p:sp>
          <p:nvSpPr>
            <p:cNvPr id="9" name="TextBox 8"/>
            <p:cNvSpPr txBox="1"/>
            <p:nvPr/>
          </p:nvSpPr>
          <p:spPr>
            <a:xfrm>
              <a:off x="2629563" y="353960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41295" y="3724275"/>
              <a:ext cx="1511391" cy="638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00604" y="3241183"/>
              <a:ext cx="12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94808" y="41777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87278" y="4375150"/>
              <a:ext cx="12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88247" y="2837377"/>
            <a:ext cx="539964" cy="1907105"/>
            <a:chOff x="6088247" y="2837377"/>
            <a:chExt cx="539964" cy="1907105"/>
          </a:xfrm>
        </p:grpSpPr>
        <p:sp>
          <p:nvSpPr>
            <p:cNvPr id="10" name="TextBox 9"/>
            <p:cNvSpPr txBox="1"/>
            <p:nvPr/>
          </p:nvSpPr>
          <p:spPr>
            <a:xfrm>
              <a:off x="6210963" y="304430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14" name="Straight Connector 13"/>
            <p:cNvCxnSpPr>
              <a:endCxn id="5" idx="4"/>
            </p:cNvCxnSpPr>
            <p:nvPr/>
          </p:nvCxnSpPr>
          <p:spPr>
            <a:xfrm>
              <a:off x="6334125" y="3228975"/>
              <a:ext cx="19050" cy="1133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99252" y="2837377"/>
              <a:ext cx="12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4257" y="417465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8247" y="404336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┌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4528" y="4375150"/>
              <a:ext cx="12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28850" y="2283379"/>
            <a:ext cx="920050" cy="2487358"/>
            <a:chOff x="9328850" y="2283379"/>
            <a:chExt cx="920050" cy="2487358"/>
          </a:xfrm>
        </p:grpSpPr>
        <p:sp>
          <p:nvSpPr>
            <p:cNvPr id="11" name="TextBox 10"/>
            <p:cNvSpPr txBox="1"/>
            <p:nvPr/>
          </p:nvSpPr>
          <p:spPr>
            <a:xfrm>
              <a:off x="9463750" y="246804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587301" y="2652711"/>
              <a:ext cx="0" cy="17097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756800" y="2283379"/>
              <a:ext cx="4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Q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3750" y="417021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28850" y="404336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┌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21864" y="4401405"/>
              <a:ext cx="12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90825" y="5562600"/>
            <a:ext cx="8125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Đường thẳng </a:t>
            </a:r>
            <a:r>
              <a:rPr lang="en-US" sz="3200" b="1">
                <a:solidFill>
                  <a:schemeClr val="bg2"/>
                </a:solidFill>
              </a:rPr>
              <a:t>a</a:t>
            </a:r>
            <a:r>
              <a:rPr lang="en-US" sz="2800" b="1"/>
              <a:t> là tiếp tuyến của đường tròn (P, PN)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3908941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5215344" y="2091144"/>
            <a:ext cx="2266950" cy="226695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1" y="342900"/>
            <a:ext cx="927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Cho tam giác ABC, đường cao AH. Chứng minh rằng BC là tiếp tuyến của (A, AH).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00" y="2038350"/>
            <a:ext cx="3534715" cy="2854722"/>
            <a:chOff x="8382000" y="2038350"/>
            <a:chExt cx="3534715" cy="2854722"/>
          </a:xfrm>
        </p:grpSpPr>
        <p:sp>
          <p:nvSpPr>
            <p:cNvPr id="3" name="Oval 2"/>
            <p:cNvSpPr/>
            <p:nvPr/>
          </p:nvSpPr>
          <p:spPr>
            <a:xfrm>
              <a:off x="8382000" y="2038350"/>
              <a:ext cx="2476500" cy="24765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8686800" y="3289300"/>
              <a:ext cx="3067050" cy="1225550"/>
            </a:xfrm>
            <a:prstGeom prst="triangle">
              <a:avLst>
                <a:gd name="adj" fmla="val 2971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84388" y="309193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</a:p>
          </p:txBody>
        </p:sp>
        <p:cxnSp>
          <p:nvCxnSpPr>
            <p:cNvPr id="7" name="Straight Connector 6"/>
            <p:cNvCxnSpPr>
              <a:endCxn id="4" idx="3"/>
            </p:cNvCxnSpPr>
            <p:nvPr/>
          </p:nvCxnSpPr>
          <p:spPr>
            <a:xfrm flipH="1">
              <a:off x="9598051" y="3314700"/>
              <a:ext cx="3149" cy="1200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350028" y="417599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┌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27820" y="299466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54678" y="450723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78161" y="452374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9961" y="45148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3771" y="1594500"/>
            <a:ext cx="5364884" cy="1183262"/>
            <a:chOff x="783771" y="1594500"/>
            <a:chExt cx="5364884" cy="11832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3771" y="2183363"/>
              <a:ext cx="4889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698171" y="1660850"/>
              <a:ext cx="0" cy="111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54065" y="1594500"/>
              <a:ext cx="963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GT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4064" y="2257713"/>
              <a:ext cx="963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KL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14500" y="1622748"/>
              <a:ext cx="3913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/>
                <a:t>Δ</a:t>
              </a:r>
              <a:r>
                <a:rPr lang="en-US" sz="2800"/>
                <a:t> ABC có AH ⊥ BC tại 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9889" y="2219306"/>
              <a:ext cx="4388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BC là tiếp tuyến của (A; AH)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1805" y="3237334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8626" y="3896083"/>
                <a:ext cx="4196213" cy="1190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3200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 ∊ (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; 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AH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) ; 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 ∊ </m:t>
                              </m:r>
                              <m:r>
                                <m:rPr>
                                  <m:nor/>
                                </m:rPr>
                                <a:rPr lang="en-US" sz="3200"/>
                                <m:t>BC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26" y="3896083"/>
                <a:ext cx="4196213" cy="11908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7788" y="5262469"/>
            <a:ext cx="7455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⇒ BC là tiếp tuyến của đường tròn (A ; AH)</a:t>
            </a:r>
          </a:p>
          <a:p>
            <a:r>
              <a:rPr lang="en-US" sz="3200"/>
              <a:t>	(dấu hiệu nhận biết tiếp tuyến)</a:t>
            </a:r>
          </a:p>
        </p:txBody>
      </p:sp>
    </p:spTree>
    <p:extLst>
      <p:ext uri="{BB962C8B-B14F-4D97-AF65-F5344CB8AC3E}">
        <p14:creationId xmlns:p14="http://schemas.microsoft.com/office/powerpoint/2010/main" val="8090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53" y="261257"/>
            <a:ext cx="10259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Áp dụng:</a:t>
            </a:r>
          </a:p>
          <a:p>
            <a:r>
              <a:rPr lang="en-US" sz="2800"/>
              <a:t>	Qua điểm A nằm bên ngoài đường tròn (O), hãy dựng tiếp tuyến của đường tròn</a:t>
            </a:r>
          </a:p>
        </p:txBody>
      </p:sp>
      <p:sp>
        <p:nvSpPr>
          <p:cNvPr id="3" name="Oval 2"/>
          <p:cNvSpPr/>
          <p:nvPr/>
        </p:nvSpPr>
        <p:spPr>
          <a:xfrm>
            <a:off x="8588817" y="1835413"/>
            <a:ext cx="3276600" cy="3276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764991" y="2902213"/>
            <a:ext cx="5111266" cy="2404764"/>
            <a:chOff x="3805574" y="3219450"/>
            <a:chExt cx="5111266" cy="2404764"/>
          </a:xfrm>
        </p:grpSpPr>
        <p:sp>
          <p:nvSpPr>
            <p:cNvPr id="4" name="TextBox 3"/>
            <p:cNvSpPr txBox="1"/>
            <p:nvPr/>
          </p:nvSpPr>
          <p:spPr>
            <a:xfrm>
              <a:off x="8140344" y="3560117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•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69652" y="4734867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•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09356" y="321945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5574" y="516254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6313575" y="3473714"/>
            <a:ext cx="3913542" cy="1174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84175" y="2063722"/>
            <a:ext cx="4158180" cy="415818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121515" y="3550359"/>
            <a:ext cx="2372642" cy="1098102"/>
            <a:chOff x="5162098" y="3867596"/>
            <a:chExt cx="2372642" cy="1098102"/>
          </a:xfrm>
        </p:grpSpPr>
        <p:sp>
          <p:nvSpPr>
            <p:cNvPr id="11" name="TextBox 10"/>
            <p:cNvSpPr txBox="1"/>
            <p:nvPr/>
          </p:nvSpPr>
          <p:spPr>
            <a:xfrm>
              <a:off x="6145473" y="414749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•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96364" y="450403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1834" y="38675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//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2098" y="45040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//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2" y="2063723"/>
            <a:ext cx="3984075" cy="40125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0767" y="190344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5"/>
                </a:solidFill>
              </a:rPr>
              <a:t>Cách dựng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53" y="2687217"/>
            <a:ext cx="63946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/>
              <a:t>Dựng M là trung điểm AO</a:t>
            </a:r>
          </a:p>
          <a:p>
            <a:pPr marL="457200" indent="-457200">
              <a:buFontTx/>
              <a:buChar char="-"/>
            </a:pPr>
            <a:r>
              <a:rPr lang="en-US" sz="2800"/>
              <a:t>Dựng đường tròn tâm M bán kính</a:t>
            </a:r>
          </a:p>
          <a:p>
            <a:r>
              <a:rPr lang="en-US" sz="2800"/>
              <a:t>MO, cắt đường tròn (O) tại B và C</a:t>
            </a:r>
          </a:p>
          <a:p>
            <a:pPr marL="457200" indent="-457200">
              <a:buFontTx/>
              <a:buChar char="-"/>
            </a:pPr>
            <a:r>
              <a:rPr lang="en-US" sz="2800"/>
              <a:t>Kẻ đường thẳng AB và AC</a:t>
            </a:r>
          </a:p>
          <a:p>
            <a:r>
              <a:rPr lang="en-US" sz="2800"/>
              <a:t>Ta được các tiếp tuyến cần dựng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 b="1">
                <a:solidFill>
                  <a:schemeClr val="accent2"/>
                </a:solidFill>
              </a:rPr>
              <a:t>Hãy chứng minh cách dựng trên là đúng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9110601" y="2246550"/>
            <a:ext cx="1116516" cy="1227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43042" y="2273563"/>
            <a:ext cx="2847824" cy="23748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3042" y="4659271"/>
            <a:ext cx="3856719" cy="4527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128801" y="3473713"/>
            <a:ext cx="98316" cy="16332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915676" y="1728479"/>
            <a:ext cx="1595260" cy="3829044"/>
            <a:chOff x="8803710" y="2045716"/>
            <a:chExt cx="1595260" cy="3829044"/>
          </a:xfrm>
        </p:grpSpPr>
        <p:sp>
          <p:nvSpPr>
            <p:cNvPr id="34" name="TextBox 33"/>
            <p:cNvSpPr txBox="1"/>
            <p:nvPr/>
          </p:nvSpPr>
          <p:spPr>
            <a:xfrm>
              <a:off x="8863578" y="2302235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•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854270" y="5162549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•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03710" y="204571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09120" y="54130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 rot="199268">
            <a:off x="9831345" y="4672299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┌ </a:t>
            </a:r>
          </a:p>
        </p:txBody>
      </p:sp>
      <p:sp>
        <p:nvSpPr>
          <p:cNvPr id="41" name="TextBox 40"/>
          <p:cNvSpPr txBox="1"/>
          <p:nvPr/>
        </p:nvSpPr>
        <p:spPr>
          <a:xfrm rot="13819571">
            <a:off x="8788197" y="221144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┌ </a:t>
            </a:r>
          </a:p>
        </p:txBody>
      </p:sp>
    </p:spTree>
    <p:extLst>
      <p:ext uri="{BB962C8B-B14F-4D97-AF65-F5344CB8AC3E}">
        <p14:creationId xmlns:p14="http://schemas.microsoft.com/office/powerpoint/2010/main" val="525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4" grpId="0" uiExpand="1" build="p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53" y="261257"/>
            <a:ext cx="10259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Áp dụng:</a:t>
            </a:r>
          </a:p>
          <a:p>
            <a:r>
              <a:rPr lang="en-US" sz="2800"/>
              <a:t>	Qua điểm A nằm bên ngoài đường tròn (O), hãy dựng tiếp tuyến của đường tròn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853" y="1697770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5"/>
                </a:solidFill>
              </a:rPr>
              <a:t>Chứng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3226" y="2500607"/>
                <a:ext cx="6068713" cy="4151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Ta có: M là trung điểm của AO</a:t>
                </a:r>
              </a:p>
              <a:p>
                <a:r>
                  <a:rPr lang="en-US" sz="2800"/>
                  <a:t>⇒ BM là trung tuyến của </a:t>
                </a:r>
                <a:r>
                  <a:rPr lang="el-GR" sz="2800"/>
                  <a:t>Δ</a:t>
                </a:r>
                <a:r>
                  <a:rPr lang="en-US" sz="2800"/>
                  <a:t>ABO</a:t>
                </a:r>
              </a:p>
              <a:p>
                <a:r>
                  <a:rPr lang="en-US" sz="2800"/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/>
              </a:p>
              <a:p>
                <a:r>
                  <a:rPr lang="en-US" sz="2800"/>
                  <a:t>Nên </a:t>
                </a:r>
                <a:r>
                  <a:rPr lang="el-GR" sz="2800"/>
                  <a:t>Δ</a:t>
                </a:r>
                <a:r>
                  <a:rPr lang="en-US" sz="2800"/>
                  <a:t>AOB vuông tại B</a:t>
                </a:r>
              </a:p>
              <a:p>
                <a:r>
                  <a:rPr lang="en-US" sz="2800"/>
                  <a:t>(</a:t>
                </a:r>
                <a:r>
                  <a:rPr lang="el-GR" sz="2800"/>
                  <a:t>Δ</a:t>
                </a:r>
                <a:r>
                  <a:rPr lang="en-US" sz="2800"/>
                  <a:t> có trung tuyến = ½ cạnh đáy)</a:t>
                </a:r>
              </a:p>
              <a:p>
                <a:r>
                  <a:rPr lang="en-US" sz="2800"/>
                  <a:t>⇒ AB ⊥ OB tại B mà B ∊ (O)</a:t>
                </a:r>
              </a:p>
              <a:p>
                <a:r>
                  <a:rPr lang="en-US" sz="2800"/>
                  <a:t>Vậy AB là tiếp tuyến của đường tròn (O)</a:t>
                </a:r>
              </a:p>
              <a:p>
                <a:endParaRPr lang="en-US" sz="2800"/>
              </a:p>
              <a:p>
                <a:r>
                  <a:rPr lang="en-US" sz="2800"/>
                  <a:t>CM tương tự: AC là tiếp tuyến (O)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6" y="2500607"/>
                <a:ext cx="6068713" cy="4151393"/>
              </a:xfrm>
              <a:prstGeom prst="rect">
                <a:avLst/>
              </a:prstGeom>
              <a:blipFill>
                <a:blip r:embed="rId2"/>
                <a:stretch>
                  <a:fillRect l="-2008" t="-1468" r="-1004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02313" y="1728479"/>
            <a:ext cx="6063104" cy="4493423"/>
            <a:chOff x="5802313" y="1728479"/>
            <a:chExt cx="6063104" cy="4493423"/>
          </a:xfrm>
        </p:grpSpPr>
        <p:sp>
          <p:nvSpPr>
            <p:cNvPr id="3" name="Oval 2"/>
            <p:cNvSpPr/>
            <p:nvPr/>
          </p:nvSpPr>
          <p:spPr>
            <a:xfrm>
              <a:off x="8588817" y="1835413"/>
              <a:ext cx="3276600" cy="3276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02313" y="2902213"/>
              <a:ext cx="5073944" cy="2087527"/>
              <a:chOff x="3842896" y="3219450"/>
              <a:chExt cx="5073944" cy="208752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140344" y="3560117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•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169652" y="4734867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•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509356" y="321945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O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42896" y="4845312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6313575" y="3473714"/>
              <a:ext cx="3913542" cy="11747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184175" y="2063722"/>
              <a:ext cx="4158180" cy="4158180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121515" y="3550359"/>
              <a:ext cx="2372642" cy="1098102"/>
              <a:chOff x="5162098" y="3867596"/>
              <a:chExt cx="2372642" cy="109810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145473" y="4147492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•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96364" y="4504033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21834" y="386759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//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62098" y="450403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//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H="1" flipV="1">
              <a:off x="9110601" y="2246550"/>
              <a:ext cx="1116516" cy="12271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243042" y="2273563"/>
              <a:ext cx="2847824" cy="23748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243042" y="4659271"/>
              <a:ext cx="3856719" cy="4527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0128801" y="3473713"/>
              <a:ext cx="98316" cy="16332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915676" y="1728479"/>
              <a:ext cx="1595260" cy="3829044"/>
              <a:chOff x="8803710" y="2045716"/>
              <a:chExt cx="1595260" cy="382904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863578" y="2302235"/>
                <a:ext cx="309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•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854270" y="5162549"/>
                <a:ext cx="309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•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803710" y="204571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009120" y="541309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C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99268">
              <a:off x="9831345" y="4672299"/>
              <a:ext cx="47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┌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3819571">
              <a:off x="8788197" y="2211447"/>
              <a:ext cx="47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┌ 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8236444" y="2269512"/>
            <a:ext cx="884531" cy="1791575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223203" y="4045212"/>
            <a:ext cx="1954756" cy="1070853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122DF6"/>
      </a:lt2>
      <a:accent1>
        <a:srgbClr val="7FD13B"/>
      </a:accent1>
      <a:accent2>
        <a:srgbClr val="EA157A"/>
      </a:accent2>
      <a:accent3>
        <a:srgbClr val="FC670C"/>
      </a:accent3>
      <a:accent4>
        <a:srgbClr val="00ADDC"/>
      </a:accent4>
      <a:accent5>
        <a:srgbClr val="9304E2"/>
      </a:accent5>
      <a:accent6>
        <a:srgbClr val="1AB39F"/>
      </a:accent6>
      <a:hlink>
        <a:srgbClr val="FF0000"/>
      </a:hlink>
      <a:folHlink>
        <a:srgbClr val="5F7791"/>
      </a:folHlink>
    </a:clrScheme>
    <a:fontScheme name="ti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1943</Words>
  <Application>Microsoft Office PowerPoint</Application>
  <PresentationFormat>Widescreen</PresentationFormat>
  <Paragraphs>369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.VnArabia</vt:lpstr>
      <vt:lpstr>.VnArial</vt:lpstr>
      <vt:lpstr>.VnArial Narrow</vt:lpstr>
      <vt:lpstr>.VnTime</vt:lpstr>
      <vt:lpstr>.VnTimeH</vt:lpstr>
      <vt:lpstr>Arial</vt:lpstr>
      <vt:lpstr>Calibri</vt:lpstr>
      <vt:lpstr>Cambria Math</vt:lpstr>
      <vt:lpstr>Tahoma</vt:lpstr>
      <vt:lpstr>Times New Roman</vt:lpstr>
      <vt:lpstr>Wingdings</vt:lpstr>
      <vt:lpstr>Wingdings 2</vt:lpstr>
      <vt:lpstr>Office Theme</vt:lpstr>
      <vt:lpstr>MathType 5.0 Equation</vt:lpstr>
      <vt:lpstr>Microsoft Equation 3.0</vt:lpstr>
      <vt:lpstr>TIẾT 25: DẤU HIỆU NHẬN BIẾT TIẾP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tam giác vuông ABC, có AB= 6cm, AC=8cm, BC=10cm. Hãy điền Đ nếu đáp án là đúng và S nếu đáp án là sai vào bảng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Luân Đặng</dc:creator>
  <cp:lastModifiedBy>Hoàng Thu Trang</cp:lastModifiedBy>
  <cp:revision>36</cp:revision>
  <dcterms:created xsi:type="dcterms:W3CDTF">2021-09-18T11:49:31Z</dcterms:created>
  <dcterms:modified xsi:type="dcterms:W3CDTF">2021-11-21T09:31:38Z</dcterms:modified>
</cp:coreProperties>
</file>