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</p:sldMasterIdLst>
  <p:notesMasterIdLst>
    <p:notesMasterId r:id="rId22"/>
  </p:notesMasterIdLst>
  <p:sldIdLst>
    <p:sldId id="256" r:id="rId6"/>
    <p:sldId id="287" r:id="rId7"/>
    <p:sldId id="288" r:id="rId8"/>
    <p:sldId id="314" r:id="rId9"/>
    <p:sldId id="302" r:id="rId10"/>
    <p:sldId id="303" r:id="rId11"/>
    <p:sldId id="258" r:id="rId12"/>
    <p:sldId id="297" r:id="rId13"/>
    <p:sldId id="296" r:id="rId14"/>
    <p:sldId id="305" r:id="rId15"/>
    <p:sldId id="306" r:id="rId16"/>
    <p:sldId id="270" r:id="rId17"/>
    <p:sldId id="283" r:id="rId18"/>
    <p:sldId id="284" r:id="rId19"/>
    <p:sldId id="312" r:id="rId20"/>
    <p:sldId id="279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D0E"/>
    <a:srgbClr val="A7FDFF"/>
    <a:srgbClr val="B9B9B9"/>
    <a:srgbClr val="15142A"/>
    <a:srgbClr val="FAED3B"/>
    <a:srgbClr val="70AD47"/>
    <a:srgbClr val="3CDFE6"/>
    <a:srgbClr val="1F4E79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87" autoAdjust="0"/>
    <p:restoredTop sz="84954" autoAdjust="0"/>
  </p:normalViewPr>
  <p:slideViewPr>
    <p:cSldViewPr snapToGrid="0">
      <p:cViewPr>
        <p:scale>
          <a:sx n="73" d="100"/>
          <a:sy n="73" d="100"/>
        </p:scale>
        <p:origin x="428" y="-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22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29DEF65F-051F-46CE-831C-3FE1F435D3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D00CB408-44CA-441B-B345-38D63BB60B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1AF729CB-61D5-472A-B5CA-14AFAADB32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83" indent="-285724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98" indent="-22858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57" indent="-22858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217" indent="-22858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463AFB-5DE8-4A7F-B6B2-1103F5335B71}" type="slidenum">
              <a:rPr lang="en-US" altLang="en-US" sz="1200">
                <a:solidFill>
                  <a:prstClr val="black"/>
                </a:solidFill>
              </a:rPr>
              <a:pPr/>
              <a:t>15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6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21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C426-5E33-4B67-9AC8-A8E664F34E8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21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C426-5E33-4B67-9AC8-A8E664F34E8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C426-5E33-4B67-9AC8-A8E664F34E8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88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78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98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0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08087-EA8E-41B5-9C90-7FFD0DE95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9BA11D-A020-47E7-9E08-2642C23F5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9D102-2FEB-4D1E-A496-72AF1245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CED3-4497-4145-AA9F-0E9E5B6832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3667C-1AAC-4CC2-A26E-7031576F7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11C63-8C3D-48B9-B291-9E6813869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38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08F12-7973-4E72-A6DC-F1741EE1D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397C6-CE41-4CFB-AB04-7EC953206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919DF-05E7-4007-80D9-860E744AC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DEA2-E905-4FB7-8454-8F38906069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86C42-CC04-444E-A7F9-0F0882F3F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8D3DA-9710-47AD-9738-112E9B60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33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AF16E-CA68-4C4F-9EB2-31653BF6A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5A072-8F9B-45BE-90F6-71869E6B7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14310-312B-4CA2-A584-0A8EFE457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9F71-F4EC-4BC2-9A68-41D73F0B73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9C836-45CD-4F2B-8058-01136A3D3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A751B-4EF7-4576-9B78-2A513266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44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CFE93-048D-46AE-8523-424BDB08C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B7BD1-ACCB-4F07-9355-793E7E13D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07C33-E829-43C7-8366-ABC284889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F6125-9F3D-43BD-AB17-25BCF00F0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4198-29DF-4E0D-AE5C-E7A6C769F7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2C208-8CC8-4DC0-921E-062560205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25908-48CC-42A5-8F66-33C4F0931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93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32F06-5FB0-4D2D-B93C-F090A5418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C51BC-BF67-4C0B-B425-63BCE6C67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1486B-74A9-4651-B5EA-D70135B15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17C649-5C34-4A03-88AE-9D8B03F9D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A4600-E6CE-42C1-B012-116AB3824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0CB1D4-6388-4D7F-83F1-65FC37C91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03A4-74E1-4351-A57D-00ED5C4207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9C4207-BBF3-4CCF-92A6-9B1D6020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14DB4B-0101-4AE2-B8A6-14F05048B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968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21B22-86F6-402E-B198-8EE4A4376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19BAF9-3C42-4EC7-B24C-9655A19E1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F261-9DDA-4F85-A373-E1EED04D17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34B16E-5335-4A7B-AE18-90D2346B6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12858-C89F-48D3-972E-5D7FF566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63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FBB657-95D4-400C-A856-500224508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D832-DBAA-47FD-82D0-809E981669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CA7BE1-66CA-4355-B24F-D092BA0D1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A144B-863D-4908-B66B-4EB2FEAF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C5DA9-E72F-4AE4-8440-75314E715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9952-9C8C-4802-9734-FE0AB33B3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8B0786-8C47-473C-8400-57514DB70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2A145-CC03-40C5-92EB-75828520E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1509-00A6-4EA5-8205-DBECF7ED25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994D5-CAA3-4454-BA30-DE5A1D6A8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E872-B835-4150-834C-6EB71AE35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57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72A08-F791-4891-BC37-C01F518FD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11B6B1-635B-4EC5-85A6-AF5FC2326E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D94D40-6E16-49BA-83F9-0C54A3E22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4B894B-4AB0-472A-9E2C-73BC9F77D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8AB1-E4D8-469B-9235-F42576CFA8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732C0-C632-4D15-B4CB-88CBBB59E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1952F-C634-49E4-AD4F-F468CE3C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36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DC602-EEB7-491A-A487-870A97471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E695DE-D8F9-478F-89C9-81997A216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CD61C-C87B-4350-8C28-08150D221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3326-5213-4B29-A711-949AFFF947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C205C-41A9-47C6-828E-C0DA773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E9E44-E0CE-4D15-8CEF-1AE1B807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8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A6DE53-8849-43AF-B379-9D23C51F17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5C7DA2-B187-42BD-A8F7-FAC8A7EA2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A0A44-A066-4B9B-89E2-CDACF2DE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6957-2BE0-405D-8F9A-01B1D36ACE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0EE30-D1FB-42BB-BE9E-0DDA2A593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C0EE1-B7A1-4135-B729-C43D849EC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7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pPr/>
              <a:t>12/3/2021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EC4983-2A6C-4BA0-BCEA-E7816DA9B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C51C2-4159-4E7A-ADF0-D081A42EB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DD5B2-E45C-4A76-890F-E67EECA2C8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B5968-CAA5-49CD-8AAE-34BFDF1C9C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F5509-6DE8-4FB8-AA7A-E4D40F06C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1B699-FA60-4F1F-A613-982A3D96E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1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1816655"/>
            <a:ext cx="11952372" cy="1924303"/>
          </a:xfrm>
        </p:spPr>
        <p:txBody>
          <a:bodyPr>
            <a:noAutofit/>
          </a:bodyPr>
          <a:lstStyle/>
          <a:p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42</a:t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CHƯƠNG II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991157" y="384875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viên:Phạm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Thị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Chung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   PHÒNG GD&amp;ĐT HUYỆN YÊN MÔ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TRƯỜNG THCS  KHÁNH THƯỢNG</a:t>
            </a: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634919" y="5607087"/>
            <a:ext cx="3136324" cy="6759193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85" y="928800"/>
            <a:ext cx="4921419" cy="51950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9152"/>
            <a:ext cx="3226662" cy="3664208"/>
          </a:xfrm>
          <a:prstGeom prst="rect">
            <a:avLst/>
          </a:prstGeom>
        </p:spPr>
      </p:pic>
      <p:pic>
        <p:nvPicPr>
          <p:cNvPr id="13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645" y="5786233"/>
            <a:ext cx="895521" cy="107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-76200"/>
            <a:ext cx="4315460" cy="68280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37" y="3959048"/>
            <a:ext cx="3330748" cy="2213550"/>
          </a:xfrm>
          <a:prstGeom prst="rect">
            <a:avLst/>
          </a:prstGeom>
        </p:spPr>
      </p:pic>
      <p:sp>
        <p:nvSpPr>
          <p:cNvPr id="16" name="Cloud Callout 15"/>
          <p:cNvSpPr/>
          <p:nvPr/>
        </p:nvSpPr>
        <p:spPr>
          <a:xfrm>
            <a:off x="0" y="291507"/>
            <a:ext cx="4146064" cy="3646802"/>
          </a:xfrm>
          <a:prstGeom prst="cloudCallout">
            <a:avLst/>
          </a:prstGeom>
          <a:solidFill>
            <a:srgbClr val="A7FDFF"/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</a:rPr>
              <a:t>? Những nội dung trong phần kiến thức quan hệ chia hết</a:t>
            </a:r>
          </a:p>
        </p:txBody>
      </p:sp>
    </p:spTree>
    <p:extLst>
      <p:ext uri="{BB962C8B-B14F-4D97-AF65-F5344CB8AC3E}">
        <p14:creationId xmlns:p14="http://schemas.microsoft.com/office/powerpoint/2010/main" val="1620020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0348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102759" y="202353"/>
            <a:ext cx="6931369" cy="493723"/>
          </a:xfrm>
          <a:prstGeom prst="roundRect">
            <a:avLst>
              <a:gd name="adj" fmla="val 41361"/>
            </a:avLst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971441" y="2393242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 2: Thực hiện phép tính.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5577" y="3643261"/>
            <a:ext cx="1488402" cy="14884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965781" y="1757926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965780" y="3026027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956200" y="3646941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93340" y="1086258"/>
            <a:ext cx="2813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vi-VN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vi-VN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vi-VN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792" y="5079330"/>
            <a:ext cx="5222767" cy="18536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332F7B-3A9D-4D0C-BB69-4AE17CCB38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077" y="-63091"/>
            <a:ext cx="2525874" cy="182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171962" y="224923"/>
            <a:ext cx="93647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Dạng</a:t>
            </a:r>
            <a:r>
              <a:rPr lang="en-US" sz="36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1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biểu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diễn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</a:p>
          <a:p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nguyên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âm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trên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trục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171962" y="1664601"/>
            <a:ext cx="98999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1(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Sgk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/88).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Sử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âm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thể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ea typeface="Arabia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59" y="2808171"/>
            <a:ext cx="8982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528320" algn="l"/>
              </a:tabLst>
            </a:pPr>
            <a:r>
              <a:rPr lang="vi-VN" sz="2800" b="1" kern="0" dirty="0"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PHIẾU HỌC TẬP SỐ 1</a:t>
            </a:r>
            <a:r>
              <a:rPr lang="en-US" sz="2800" b="1" kern="0" dirty="0"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.</a:t>
            </a:r>
            <a:r>
              <a:rPr lang="vi-VN" sz="2800" b="1" kern="0" dirty="0"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Hoàn thành cột bên phải</a:t>
            </a:r>
            <a:r>
              <a:rPr lang="en-US" sz="2800" b="1" kern="0" dirty="0"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:</a:t>
            </a:r>
            <a:endParaRPr lang="vi-VN" sz="2800" b="1" kern="0" dirty="0">
              <a:effectLst/>
              <a:latin typeface="Arial" panose="020B0604020202020204" pitchFamily="34" charset="0"/>
              <a:ea typeface="Arabia" panose="00000400000000000000" pitchFamily="2" charset="-93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610809"/>
              </p:ext>
            </p:extLst>
          </p:nvPr>
        </p:nvGraphicFramePr>
        <p:xfrm>
          <a:off x="91814" y="3573420"/>
          <a:ext cx="9165674" cy="3272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2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hỏi</a:t>
                      </a:r>
                      <a:endParaRPr lang="vi-VN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 trả lời</a:t>
                      </a:r>
                      <a:endParaRPr lang="vi-VN" sz="2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268">
                <a:tc>
                  <a:txBody>
                    <a:bodyPr/>
                    <a:lstStyle/>
                    <a:p>
                      <a:pPr marL="30480" marR="3048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Nợ</a:t>
                      </a: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150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nghìn đồng</a:t>
                      </a: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vi-VN" sz="2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8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574">
                <a:tc>
                  <a:txBody>
                    <a:bodyPr/>
                    <a:lstStyle/>
                    <a:p>
                      <a:pPr marL="30480" marR="3048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</a:t>
                      </a: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dưới mực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 biển;</a:t>
                      </a:r>
                      <a:endParaRPr lang="vi-VN" sz="2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8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0574">
                <a:tc>
                  <a:txBody>
                    <a:bodyPr/>
                    <a:lstStyle/>
                    <a:p>
                      <a:pPr marL="30480" marR="3048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 </a:t>
                      </a: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 dưới </a:t>
                      </a:r>
                      <a:r>
                        <a:rPr lang="en-US" sz="28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2800" b="1" kern="120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8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endParaRPr lang="vi-VN" sz="2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6" y="0"/>
            <a:ext cx="2119091" cy="19354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00804" y="4378576"/>
            <a:ext cx="3047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-150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8707" y="5303151"/>
            <a:ext cx="1744388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- 600 (m) 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0661" y="6133186"/>
            <a:ext cx="1537601" cy="519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-12 (</a:t>
            </a:r>
            <a:r>
              <a:rPr lang="en-US" sz="2800" baseline="30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 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377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2" grpId="0"/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3148892" y="710269"/>
            <a:ext cx="60946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(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/88).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10,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18" y="1796194"/>
            <a:ext cx="4821382" cy="49687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752" y="2075011"/>
            <a:ext cx="91186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528320" algn="l"/>
              </a:tabLst>
            </a:pPr>
            <a:r>
              <a:rPr lang="vi-VN" sz="28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PHIẾU HỌC TẬP SỐ 2: Hoàn thành cột bên phải</a:t>
            </a:r>
            <a:endParaRPr lang="vi-VN" sz="2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029399"/>
              </p:ext>
            </p:extLst>
          </p:nvPr>
        </p:nvGraphicFramePr>
        <p:xfrm>
          <a:off x="80753" y="2941319"/>
          <a:ext cx="7965967" cy="3823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3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5902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</a:rPr>
                        <a:t>a) Khoảng cách giữa rặng san hô và người thợ lặn;</a:t>
                      </a:r>
                      <a:endParaRPr lang="vi-VN" sz="2800" b="0" dirty="0"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b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800" b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5902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</a:rPr>
                        <a:t>b) Khoảng cách giữa người thợ lặn và mặt nước; </a:t>
                      </a:r>
                      <a:endParaRPr lang="vi-VN" sz="2800" b="0"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800" b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5902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</a:rPr>
                        <a:t>c) Khoảng cách giữa mặt nước và con chim; </a:t>
                      </a:r>
                      <a:endParaRPr lang="vi-VN" sz="2800" b="0"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800" b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5902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d) Khoảng cách giữa rặng san hô và con chim</a:t>
                      </a: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vi-VN" sz="2800" b="0"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800" b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77448" y="3164189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FR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71115" y="4117556"/>
            <a:ext cx="1087157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3175" algn="ctr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fr-FR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57652" y="5081548"/>
            <a:ext cx="1186543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3175" algn="ctr">
              <a:lnSpc>
                <a:spcPct val="107000"/>
              </a:lnSpc>
              <a:spcAft>
                <a:spcPts val="0"/>
              </a:spcAft>
            </a:pPr>
            <a:r>
              <a:rPr lang="fr-FR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mét</a:t>
            </a:r>
            <a:r>
              <a:rPr lang="vi-V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vi-VN" sz="280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77346" y="6001640"/>
            <a:ext cx="1186543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3175" algn="ctr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3332F7B-3A9D-4D0C-BB69-4AE17CCB38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" y="-64357"/>
            <a:ext cx="2591889" cy="149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19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2" grpId="0"/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8813149" y="3030994"/>
            <a:ext cx="7462175" cy="538010"/>
            <a:chOff x="3330760" y="1564787"/>
            <a:chExt cx="7462175" cy="777394"/>
          </a:xfrm>
        </p:grpSpPr>
        <p:pic>
          <p:nvPicPr>
            <p:cNvPr id="18" name="ĐỒNG HỒ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0760" y="1592764"/>
              <a:ext cx="556981" cy="74941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83199A-4B6C-47F1-B1D5-73F450521DA3}"/>
                </a:ext>
              </a:extLst>
            </p:cNvPr>
            <p:cNvSpPr txBox="1"/>
            <p:nvPr/>
          </p:nvSpPr>
          <p:spPr>
            <a:xfrm>
              <a:off x="3826893" y="1564787"/>
              <a:ext cx="6966042" cy="7560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gian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phút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520" y="1016258"/>
            <a:ext cx="1721816" cy="17218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1408" y="371624"/>
            <a:ext cx="1895233" cy="12962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70FAF6-8F6F-4E0B-BEF0-F1AC4F4D1F6B}"/>
              </a:ext>
            </a:extLst>
          </p:cNvPr>
          <p:cNvSpPr txBox="1"/>
          <p:nvPr/>
        </p:nvSpPr>
        <p:spPr>
          <a:xfrm>
            <a:off x="1902791" y="3656463"/>
            <a:ext cx="78651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THANG ĐÁNH GIÁ HOẠT ĐỘNG NHÓM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876776"/>
              </p:ext>
            </p:extLst>
          </p:nvPr>
        </p:nvGraphicFramePr>
        <p:xfrm>
          <a:off x="0" y="4351531"/>
          <a:ext cx="12283440" cy="2315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9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2200" b="1" kern="1200" baseline="0" dirty="0" err="1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Thái</a:t>
                      </a:r>
                      <a:r>
                        <a:rPr lang="en-US" sz="2200" b="1" kern="1200" baseline="0" dirty="0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1200" baseline="0" dirty="0" err="1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độ</a:t>
                      </a:r>
                      <a:r>
                        <a:rPr lang="en-US" sz="2200" b="1" kern="1200" baseline="0" dirty="0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1200" baseline="0" dirty="0" err="1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thực</a:t>
                      </a:r>
                      <a:r>
                        <a:rPr lang="en-US" sz="2200" b="1" kern="1200" baseline="0" dirty="0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1200" baseline="0" dirty="0" err="1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hiện</a:t>
                      </a:r>
                      <a:r>
                        <a:rPr lang="en-US" sz="2200" b="1" kern="1200" baseline="0" dirty="0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2200" b="1" kern="1200" baseline="0" dirty="0" err="1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nhiệm</a:t>
                      </a:r>
                      <a:r>
                        <a:rPr lang="en-US" sz="2200" b="1" kern="1200" baseline="0" dirty="0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1200" baseline="0" dirty="0" err="1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vụ</a:t>
                      </a:r>
                      <a:endParaRPr lang="en-US" sz="2200" b="1" kern="1200" baseline="0" dirty="0">
                        <a:solidFill>
                          <a:schemeClr val="lt1"/>
                        </a:solidFill>
                        <a:latin typeface="Arial 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baseline="0" dirty="0" err="1">
                          <a:latin typeface="Arial "/>
                          <a:cs typeface="Times New Roman" pitchFamily="18" charset="0"/>
                        </a:rPr>
                        <a:t>Khi</a:t>
                      </a:r>
                      <a:r>
                        <a:rPr lang="en-US" sz="220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Arial "/>
                          <a:cs typeface="Times New Roman" pitchFamily="18" charset="0"/>
                        </a:rPr>
                        <a:t>trao</a:t>
                      </a:r>
                      <a:r>
                        <a:rPr lang="en-US" sz="220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Arial "/>
                          <a:cs typeface="Times New Roman" pitchFamily="18" charset="0"/>
                        </a:rPr>
                        <a:t>đổi</a:t>
                      </a:r>
                      <a:r>
                        <a:rPr lang="en-US" sz="220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Arial "/>
                          <a:cs typeface="Times New Roman" pitchFamily="18" charset="0"/>
                        </a:rPr>
                        <a:t>trong</a:t>
                      </a:r>
                      <a:r>
                        <a:rPr lang="en-US" sz="220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Arial "/>
                          <a:cs typeface="Times New Roman" pitchFamily="18" charset="0"/>
                        </a:rPr>
                        <a:t>nhóm</a:t>
                      </a:r>
                      <a:r>
                        <a:rPr lang="en-US" sz="2200" baseline="0" dirty="0">
                          <a:latin typeface="Arial "/>
                          <a:cs typeface="Times New Roman" pitchFamily="18" charset="0"/>
                        </a:rPr>
                        <a:t>, </a:t>
                      </a:r>
                      <a:r>
                        <a:rPr lang="en-US" sz="2200" baseline="0" dirty="0" err="1">
                          <a:latin typeface="Arial "/>
                          <a:cs typeface="Times New Roman" pitchFamily="18" charset="0"/>
                        </a:rPr>
                        <a:t>khi</a:t>
                      </a:r>
                      <a:r>
                        <a:rPr lang="en-US" sz="2200" baseline="0" dirty="0">
                          <a:latin typeface="Arial "/>
                          <a:cs typeface="Times New Roman" pitchFamily="18" charset="0"/>
                        </a:rPr>
                        <a:t> chia </a:t>
                      </a:r>
                      <a:r>
                        <a:rPr lang="en-US" sz="2200" baseline="0" dirty="0" err="1">
                          <a:latin typeface="Arial "/>
                          <a:cs typeface="Times New Roman" pitchFamily="18" charset="0"/>
                        </a:rPr>
                        <a:t>đánh</a:t>
                      </a:r>
                      <a:r>
                        <a:rPr lang="en-US" sz="220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Arial "/>
                          <a:cs typeface="Times New Roman" pitchFamily="18" charset="0"/>
                        </a:rPr>
                        <a:t>giá</a:t>
                      </a:r>
                      <a:r>
                        <a:rPr lang="en-US" sz="2200" baseline="0" dirty="0">
                          <a:latin typeface="Arial "/>
                          <a:cs typeface="Times New Roman" pitchFamily="18" charset="0"/>
                        </a:rPr>
                        <a:t>, </a:t>
                      </a:r>
                      <a:r>
                        <a:rPr lang="en-US" sz="2200" baseline="0" dirty="0" err="1">
                          <a:latin typeface="Arial "/>
                          <a:cs typeface="Times New Roman" pitchFamily="18" charset="0"/>
                        </a:rPr>
                        <a:t>nhận</a:t>
                      </a:r>
                      <a:r>
                        <a:rPr lang="en-US" sz="220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Arial "/>
                          <a:cs typeface="Times New Roman" pitchFamily="18" charset="0"/>
                        </a:rPr>
                        <a:t>xét</a:t>
                      </a:r>
                      <a:r>
                        <a:rPr lang="en-US" sz="220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Arial "/>
                          <a:cs typeface="Times New Roman" pitchFamily="18" charset="0"/>
                        </a:rPr>
                        <a:t>nhóm</a:t>
                      </a:r>
                      <a:r>
                        <a:rPr lang="en-US" sz="220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Arial "/>
                          <a:cs typeface="Times New Roman" pitchFamily="18" charset="0"/>
                        </a:rPr>
                        <a:t>khác</a:t>
                      </a:r>
                      <a:endParaRPr lang="en-US" sz="2200" dirty="0">
                        <a:latin typeface="Arial 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2200" b="1" kern="1200" baseline="0" dirty="0" err="1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Kết</a:t>
                      </a:r>
                      <a:r>
                        <a:rPr lang="en-US" sz="2200" b="1" kern="1200" baseline="0" dirty="0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1200" baseline="0" dirty="0" err="1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quả</a:t>
                      </a:r>
                      <a:r>
                        <a:rPr lang="en-US" sz="2200" b="1" kern="1200" baseline="0" dirty="0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1200" baseline="0" dirty="0" err="1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hoạt</a:t>
                      </a:r>
                      <a:r>
                        <a:rPr lang="en-US" sz="2200" b="1" kern="1200" baseline="0" dirty="0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1200" baseline="0" dirty="0" err="1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động</a:t>
                      </a:r>
                      <a:endParaRPr lang="en-US" sz="2200" b="1" kern="1200" baseline="0" dirty="0">
                        <a:solidFill>
                          <a:schemeClr val="lt1"/>
                        </a:solidFill>
                        <a:latin typeface="Arial 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2200" b="1" kern="1200" baseline="0" dirty="0" err="1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Tổng</a:t>
                      </a:r>
                      <a:endParaRPr lang="en-US" sz="2200" b="1" kern="1200" baseline="0" dirty="0">
                        <a:solidFill>
                          <a:schemeClr val="lt1"/>
                        </a:solidFill>
                        <a:latin typeface="Arial 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150" dirty="0" err="1">
                          <a:latin typeface="Arial "/>
                          <a:cs typeface="Times New Roman" pitchFamily="18" charset="0"/>
                        </a:rPr>
                        <a:t>Tập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trung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:                   10đ</a:t>
                      </a:r>
                      <a:endParaRPr lang="en-US" sz="2150" dirty="0">
                        <a:latin typeface="Arial 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50" dirty="0" err="1">
                          <a:latin typeface="Arial "/>
                          <a:cs typeface="Times New Roman" pitchFamily="18" charset="0"/>
                        </a:rPr>
                        <a:t>Tự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tin,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chính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xác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:                      10đ</a:t>
                      </a:r>
                      <a:endParaRPr lang="en-US" sz="2150" dirty="0">
                        <a:latin typeface="Arial 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Trình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bày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đúng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lời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giải:10đ</a:t>
                      </a:r>
                      <a:endParaRPr lang="en-US" sz="2150" dirty="0">
                        <a:latin typeface="Arial 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 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150" dirty="0" err="1">
                          <a:latin typeface="Arial "/>
                          <a:cs typeface="Times New Roman" pitchFamily="18" charset="0"/>
                        </a:rPr>
                        <a:t>Đôi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khi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chưa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tập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trung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: 8đ</a:t>
                      </a:r>
                      <a:endParaRPr lang="en-US" sz="2150" dirty="0">
                        <a:latin typeface="Arial 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50" dirty="0" err="1">
                          <a:latin typeface="Arial "/>
                          <a:cs typeface="Times New Roman" pitchFamily="18" charset="0"/>
                        </a:rPr>
                        <a:t>Có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trao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đổi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nhưng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chưa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tự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tin:   8đ</a:t>
                      </a:r>
                      <a:endParaRPr lang="en-US" sz="2150" dirty="0">
                        <a:latin typeface="Arial 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Trình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bày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thiếu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ý :          7đ</a:t>
                      </a:r>
                      <a:endParaRPr lang="en-US" sz="2150" dirty="0">
                        <a:latin typeface="Arial 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 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150" dirty="0" err="1">
                          <a:latin typeface="Arial "/>
                          <a:cs typeface="Times New Roman" pitchFamily="18" charset="0"/>
                        </a:rPr>
                        <a:t>Ít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tập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trung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:                   5đ</a:t>
                      </a:r>
                      <a:endParaRPr lang="en-US" sz="2150" dirty="0">
                        <a:latin typeface="Arial 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50" dirty="0" err="1">
                          <a:latin typeface="Arial "/>
                          <a:cs typeface="Times New Roman" pitchFamily="18" charset="0"/>
                        </a:rPr>
                        <a:t>Không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xung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phong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trao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đổi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:       2đ</a:t>
                      </a:r>
                      <a:endParaRPr lang="en-US" sz="2150" dirty="0">
                        <a:latin typeface="Arial 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Tính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được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mỗi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kết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quả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: 3đ</a:t>
                      </a:r>
                      <a:endParaRPr lang="en-US" sz="2150" dirty="0">
                        <a:latin typeface="Arial 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 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41808" y="0"/>
            <a:ext cx="115638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(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/88). </a:t>
            </a:r>
            <a:r>
              <a:rPr lang="vi-VN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các phát biểu sau, phát biểu nào đúng, phát biểu nào sai? Giải thích.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528" y="844064"/>
            <a:ext cx="9083040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" marR="27305">
              <a:lnSpc>
                <a:spcPct val="105000"/>
              </a:lnSpc>
              <a:spcAft>
                <a:spcPts val="0"/>
              </a:spcAft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a) Kết quả của phép trừ số nguyên dương cho số nguyên dương là một số nguyên dương.</a:t>
            </a:r>
            <a:endParaRPr lang="vi-VN" sz="28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740" y="1804194"/>
            <a:ext cx="8243923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" marR="27305">
              <a:lnSpc>
                <a:spcPct val="105000"/>
              </a:lnSpc>
              <a:spcAft>
                <a:spcPts val="0"/>
              </a:spcAft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b) Kết quả của phép trừ số nguyên dương cho số nguyên âm là một số nguyên dương.</a:t>
            </a:r>
            <a:endParaRPr lang="vi-VN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60" y="2674640"/>
            <a:ext cx="9610192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" marR="27305">
              <a:lnSpc>
                <a:spcPct val="105000"/>
              </a:lnSpc>
              <a:spcAft>
                <a:spcPts val="0"/>
              </a:spcAft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c) Kết quả của phép nhân số nguyên dương cho số nguyên âm là một số nguyên âm.</a:t>
            </a:r>
            <a:endParaRPr lang="vi-VN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891577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1930104" y="1257847"/>
            <a:ext cx="8021616" cy="95611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999740" y="2428726"/>
            <a:ext cx="96012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Đọc lại toàn bộ nội dung bài đã học.</a:t>
            </a:r>
          </a:p>
          <a:p>
            <a:pPr>
              <a:lnSpc>
                <a:spcPct val="150000"/>
              </a:lnSpc>
            </a:pPr>
            <a:r>
              <a:rPr lang="fr-FR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Làm bài tập </a:t>
            </a:r>
            <a:r>
              <a:rPr lang="vi-VN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5; 6; 7; 8</a:t>
            </a:r>
            <a:r>
              <a:rPr lang="fr-FR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trang </a:t>
            </a:r>
            <a:r>
              <a:rPr lang="vi-VN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  <a:r>
              <a:rPr lang="fr-FR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1-原创素材\1_mm1102\PPT\PPT_014\materaials\pageimg_g1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290" y="214085"/>
            <a:ext cx="7818937" cy="65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791144">
            <a:off x="5152572" y="2077964"/>
            <a:ext cx="3773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</p:txBody>
      </p:sp>
      <p:sp>
        <p:nvSpPr>
          <p:cNvPr id="8" name="TextBox 7"/>
          <p:cNvSpPr txBox="1"/>
          <p:nvPr/>
        </p:nvSpPr>
        <p:spPr>
          <a:xfrm rot="845797">
            <a:off x="4872013" y="2957382"/>
            <a:ext cx="3556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al"/>
                <a:cs typeface="Times New Roman" pitchFamily="18" charset="0"/>
              </a:rPr>
              <a:t>LẬT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Aral"/>
                <a:cs typeface="Times New Roman" pitchFamily="18" charset="0"/>
              </a:rPr>
              <a:t>MẢNH GHÉP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Aral"/>
                <a:cs typeface="Times New Roman" pitchFamily="18" charset="0"/>
              </a:rPr>
              <a:t>TÌM CHỦ ĐỀ</a:t>
            </a: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E251AD20-8C98-40FE-AE1B-648D64085EB3}"/>
              </a:ext>
            </a:extLst>
          </p:cNvPr>
          <p:cNvSpPr/>
          <p:nvPr/>
        </p:nvSpPr>
        <p:spPr>
          <a:xfrm>
            <a:off x="0" y="0"/>
            <a:ext cx="5114559" cy="838200"/>
          </a:xfrm>
          <a:prstGeom prst="roundRect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0813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94217B-78A9-4C33-9C54-D02BCAD604BA}"/>
              </a:ext>
            </a:extLst>
          </p:cNvPr>
          <p:cNvSpPr/>
          <p:nvPr/>
        </p:nvSpPr>
        <p:spPr>
          <a:xfrm>
            <a:off x="225083" y="200463"/>
            <a:ext cx="1759634" cy="657665"/>
          </a:xfrm>
          <a:prstGeom prst="rect">
            <a:avLst/>
          </a:prstGeom>
          <a:noFill/>
          <a:scene3d>
            <a:camera prst="perspectiveRight"/>
            <a:lightRig rig="harsh" dir="t"/>
          </a:scene3d>
          <a:sp3d>
            <a:bevelT w="139700" prst="cross"/>
            <a:bevelB w="139700" prst="cross"/>
          </a:sp3d>
        </p:spPr>
        <p:txBody>
          <a:bodyPr wrap="none" lIns="91440" tIns="45720" rIns="91440" bIns="45720">
            <a:prstTxWarp prst="textChevron">
              <a:avLst/>
            </a:prstTxWarp>
            <a:spAutoFit/>
            <a:sp3d extrusionH="57150" prstMaterial="matte">
              <a:bevelT w="63500" h="12700" prst="cross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rgbClr val="E48312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Giới</a:t>
            </a:r>
            <a:r>
              <a:rPr kumimoji="0" lang="en-US" sz="5400" b="1" i="0" u="none" strike="noStrike" kern="1200" cap="none" spc="0" normalizeH="0" baseline="0" noProof="0" dirty="0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rgbClr val="E48312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rgbClr val="E48312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Thiệu</a:t>
            </a:r>
            <a:endParaRPr kumimoji="0" lang="en-US" sz="5400" b="1" i="0" u="none" strike="noStrike" kern="1200" cap="none" spc="0" normalizeH="0" baseline="0" noProof="0" dirty="0">
              <a:ln w="38100"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rgbClr val="E48312">
                    <a:satMod val="175000"/>
                    <a:alpha val="40000"/>
                  </a:srgb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83199A-4B6C-47F1-B1D5-73F450521DA3}"/>
              </a:ext>
            </a:extLst>
          </p:cNvPr>
          <p:cNvSpPr txBox="1"/>
          <p:nvPr/>
        </p:nvSpPr>
        <p:spPr>
          <a:xfrm>
            <a:off x="1554480" y="1178168"/>
            <a:ext cx="947928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LẬT MẢNH GHÉP TÌM CHỦ ĐỀ</a:t>
            </a:r>
          </a:p>
          <a:p>
            <a:pPr algn="just">
              <a:lnSpc>
                <a:spcPct val="12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BGK: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BGK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slide.</a:t>
            </a:r>
          </a:p>
          <a:p>
            <a:pPr algn="just">
              <a:lnSpc>
                <a:spcPct val="12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677289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94217B-78A9-4C33-9C54-D02BCAD604BA}"/>
              </a:ext>
            </a:extLst>
          </p:cNvPr>
          <p:cNvSpPr/>
          <p:nvPr/>
        </p:nvSpPr>
        <p:spPr>
          <a:xfrm>
            <a:off x="174283" y="200463"/>
            <a:ext cx="1759634" cy="657665"/>
          </a:xfrm>
          <a:prstGeom prst="rect">
            <a:avLst/>
          </a:prstGeom>
          <a:noFill/>
          <a:scene3d>
            <a:camera prst="perspectiveRight"/>
            <a:lightRig rig="harsh" dir="t"/>
          </a:scene3d>
          <a:sp3d>
            <a:bevelT w="139700" prst="cross"/>
            <a:bevelB w="139700" prst="cross"/>
          </a:sp3d>
        </p:spPr>
        <p:txBody>
          <a:bodyPr wrap="none" lIns="91440" tIns="45720" rIns="91440" bIns="45720">
            <a:prstTxWarp prst="textChevron">
              <a:avLst/>
            </a:prstTxWarp>
            <a:spAutoFit/>
            <a:sp3d extrusionH="57150" prstMaterial="matte">
              <a:bevelT w="63500" h="12700" prst="cross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rgbClr val="E48312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5400" b="1" dirty="0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rgbClr val="E48312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rgbClr val="E48312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endParaRPr lang="en-US" sz="5400" b="1" dirty="0">
              <a:ln w="38100"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rgbClr val="E48312">
                    <a:satMod val="175000"/>
                    <a:alpha val="40000"/>
                  </a:srgb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83199A-4B6C-47F1-B1D5-73F450521DA3}"/>
              </a:ext>
            </a:extLst>
          </p:cNvPr>
          <p:cNvSpPr txBox="1"/>
          <p:nvPr/>
        </p:nvSpPr>
        <p:spPr>
          <a:xfrm>
            <a:off x="624115" y="1001749"/>
            <a:ext cx="95504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83199A-4B6C-47F1-B1D5-73F450521DA3}"/>
              </a:ext>
            </a:extLst>
          </p:cNvPr>
          <p:cNvSpPr txBox="1"/>
          <p:nvPr/>
        </p:nvSpPr>
        <p:spPr>
          <a:xfrm>
            <a:off x="638629" y="4526697"/>
            <a:ext cx="1049382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983417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059851" y="32326"/>
            <a:ext cx="1423678" cy="8639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Vertical Scroll 41"/>
          <p:cNvSpPr/>
          <p:nvPr/>
        </p:nvSpPr>
        <p:spPr>
          <a:xfrm flipH="1">
            <a:off x="8893666" y="2214452"/>
            <a:ext cx="3236685" cy="3682505"/>
          </a:xfrm>
          <a:prstGeom prst="verticalScroll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C2:</a:t>
            </a:r>
            <a:r>
              <a:rPr lang="vi-VN" sz="28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quy tắc trừ 2 số nguyên?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85" y="847723"/>
            <a:ext cx="4949372" cy="51466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870" y="97602"/>
            <a:ext cx="935579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 ĐỀ: </a:t>
            </a:r>
            <a:r>
              <a:rPr lang="en-US" sz="36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942" y="972457"/>
            <a:ext cx="2714171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30574" y="1550894"/>
            <a:ext cx="2714171" cy="584775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sp>
        <p:nvSpPr>
          <p:cNvPr id="18" name="Vertical Scroll 17"/>
          <p:cNvSpPr/>
          <p:nvPr/>
        </p:nvSpPr>
        <p:spPr>
          <a:xfrm flipH="1">
            <a:off x="8727620" y="2201971"/>
            <a:ext cx="3421782" cy="3682504"/>
          </a:xfrm>
          <a:prstGeom prst="verticalScroll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Vertical Scroll 18"/>
          <p:cNvSpPr/>
          <p:nvPr/>
        </p:nvSpPr>
        <p:spPr>
          <a:xfrm>
            <a:off x="1" y="1781626"/>
            <a:ext cx="3294742" cy="4249057"/>
          </a:xfrm>
          <a:prstGeom prst="verticalScroll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LẬT </a:t>
            </a:r>
          </a:p>
          <a:p>
            <a:pPr algn="ctr"/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MẢNH GHÉP </a:t>
            </a:r>
          </a:p>
          <a:p>
            <a:pPr algn="ctr"/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 </a:t>
            </a:r>
          </a:p>
          <a:p>
            <a:pPr algn="ctr"/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 ĐỀ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759200" y="905411"/>
            <a:ext cx="2467429" cy="17272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226628" y="841829"/>
            <a:ext cx="2467429" cy="17272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759200" y="2569029"/>
            <a:ext cx="2467429" cy="17272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226628" y="2554515"/>
            <a:ext cx="2467429" cy="17272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744687" y="4281715"/>
            <a:ext cx="2467429" cy="17272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294148" y="4267201"/>
            <a:ext cx="2467429" cy="17272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>
            <a:hlinkClick r:id="" action="ppaction://noaction"/>
          </p:cNvPr>
          <p:cNvSpPr/>
          <p:nvPr/>
        </p:nvSpPr>
        <p:spPr>
          <a:xfrm>
            <a:off x="3906138" y="1011053"/>
            <a:ext cx="2220685" cy="1524000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</a:t>
            </a:r>
          </a:p>
        </p:txBody>
      </p:sp>
      <p:sp>
        <p:nvSpPr>
          <p:cNvPr id="37" name="Rounded Rectangle 36">
            <a:hlinkClick r:id="" action="ppaction://noaction"/>
          </p:cNvPr>
          <p:cNvSpPr/>
          <p:nvPr/>
        </p:nvSpPr>
        <p:spPr>
          <a:xfrm>
            <a:off x="6294148" y="961199"/>
            <a:ext cx="2220685" cy="1524000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C2</a:t>
            </a:r>
          </a:p>
        </p:txBody>
      </p:sp>
      <p:sp>
        <p:nvSpPr>
          <p:cNvPr id="38" name="Rounded Rectangle 37">
            <a:hlinkClick r:id="" action="ppaction://noaction"/>
          </p:cNvPr>
          <p:cNvSpPr/>
          <p:nvPr/>
        </p:nvSpPr>
        <p:spPr>
          <a:xfrm>
            <a:off x="3906138" y="2660816"/>
            <a:ext cx="2220685" cy="1524000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C3</a:t>
            </a:r>
          </a:p>
        </p:txBody>
      </p:sp>
      <p:sp>
        <p:nvSpPr>
          <p:cNvPr id="39" name="Rounded Rectangle 38">
            <a:hlinkClick r:id="" action="ppaction://noaction"/>
          </p:cNvPr>
          <p:cNvSpPr/>
          <p:nvPr/>
        </p:nvSpPr>
        <p:spPr>
          <a:xfrm>
            <a:off x="6350000" y="2594249"/>
            <a:ext cx="2220685" cy="1524000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C4</a:t>
            </a:r>
          </a:p>
        </p:txBody>
      </p:sp>
      <p:sp>
        <p:nvSpPr>
          <p:cNvPr id="40" name="Rounded Rectangle 39">
            <a:hlinkClick r:id="" action="ppaction://noaction"/>
          </p:cNvPr>
          <p:cNvSpPr/>
          <p:nvPr/>
        </p:nvSpPr>
        <p:spPr>
          <a:xfrm>
            <a:off x="3889383" y="4398929"/>
            <a:ext cx="2220685" cy="1524000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C5</a:t>
            </a:r>
          </a:p>
        </p:txBody>
      </p:sp>
      <p:sp>
        <p:nvSpPr>
          <p:cNvPr id="41" name="Rounded Rectangle 40">
            <a:hlinkClick r:id="" action="ppaction://noaction"/>
          </p:cNvPr>
          <p:cNvSpPr/>
          <p:nvPr/>
        </p:nvSpPr>
        <p:spPr>
          <a:xfrm>
            <a:off x="6333677" y="4386934"/>
            <a:ext cx="2220685" cy="1524000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C6</a:t>
            </a:r>
          </a:p>
        </p:txBody>
      </p:sp>
      <p:pic>
        <p:nvPicPr>
          <p:cNvPr id="23" name="Picture 22" descr="A picture containing toy, doll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450" y="5888182"/>
            <a:ext cx="969817" cy="969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51720" y="2609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73751" y="3146395"/>
            <a:ext cx="24914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C1: </a:t>
            </a:r>
            <a:r>
              <a:rPr lang="vi-VN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 hợp số nguyên là gì?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79673" y="3048603"/>
            <a:ext cx="23854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C2:</a:t>
            </a:r>
            <a:r>
              <a:rPr lang="vi-VN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quy tắc trừ 2 số nguyên?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264249" y="2804062"/>
            <a:ext cx="24009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C3:</a:t>
            </a:r>
            <a:r>
              <a:rPr lang="vi-VN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quy tắc nhân 2 số nguyên khác dấu?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155736" y="2656649"/>
            <a:ext cx="2377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C4:</a:t>
            </a:r>
            <a:r>
              <a:rPr lang="vi-VN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vi-V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tắc cộng 2 số nguyên cùng dấu?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218204" y="3015837"/>
            <a:ext cx="24401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C5:</a:t>
            </a:r>
            <a:endParaRPr lang="vi-VN" sz="2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</a:t>
            </a:r>
            <a:r>
              <a:rPr lang="vi-V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tắc quy 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 dấu ngoặc?</a:t>
            </a:r>
          </a:p>
          <a:p>
            <a:pPr algn="ctr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074054" y="2861949"/>
            <a:ext cx="25408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C6:</a:t>
            </a:r>
            <a:r>
              <a:rPr lang="vi-VN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vi-V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 của phép cộng số nguyên?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30574" y="3367241"/>
            <a:ext cx="2777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đỉnh núi Phan-xi-păng</a:t>
            </a:r>
            <a:endParaRPr lang="vi-VN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244700" y="-14972"/>
            <a:ext cx="10411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249864" y="7649"/>
            <a:ext cx="10411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254825" y="9438"/>
            <a:ext cx="10411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223293" y="29701"/>
            <a:ext cx="10411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181636" y="-8117"/>
            <a:ext cx="1124439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226833" y="41412"/>
            <a:ext cx="10411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254825" y="33785"/>
            <a:ext cx="10411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263324" y="155386"/>
            <a:ext cx="2921583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000" b="1" spc="5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215281" y="63857"/>
            <a:ext cx="10411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247321" y="32326"/>
            <a:ext cx="10411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0" name="Oval 117"/>
          <p:cNvSpPr>
            <a:spLocks noChangeArrowheads="1"/>
          </p:cNvSpPr>
          <p:nvPr/>
        </p:nvSpPr>
        <p:spPr bwMode="auto">
          <a:xfrm>
            <a:off x="10401646" y="900404"/>
            <a:ext cx="762000" cy="4000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986446" y="27449"/>
            <a:ext cx="1544381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3544045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16" presetClass="exit" presetSubtype="21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1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0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" grpId="0"/>
      <p:bldP spid="5" grpId="1"/>
      <p:bldP spid="35" grpId="0"/>
      <p:bldP spid="35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30" grpId="0"/>
      <p:bldP spid="49" grpId="0" build="allAtOnce"/>
      <p:bldP spid="50" grpId="0" build="allAtOnce"/>
      <p:bldP spid="51" grpId="0" build="allAtOnce"/>
      <p:bldP spid="52" grpId="0" build="allAtOnce"/>
      <p:bldP spid="53" grpId="0" build="allAtOnce"/>
      <p:bldP spid="54" grpId="0" build="allAtOnce"/>
      <p:bldP spid="55" grpId="0" build="allAtOnce"/>
      <p:bldP spid="56" grpId="0" build="allAtOnce"/>
      <p:bldP spid="57" grpId="0" build="allAtOnce"/>
      <p:bldP spid="58" grpId="0" build="allAtOnce"/>
      <p:bldP spid="6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497" y="4657674"/>
            <a:ext cx="2162629" cy="1881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EC043A-E96E-4E7C-AFEE-18F4530E53FB}"/>
              </a:ext>
            </a:extLst>
          </p:cNvPr>
          <p:cNvSpPr txBox="1"/>
          <p:nvPr/>
        </p:nvSpPr>
        <p:spPr>
          <a:xfrm>
            <a:off x="2887798" y="60613"/>
            <a:ext cx="5936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 HIỆU CHIẾN THẮNG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04FADE9C-6EAE-4E8D-87CD-5A5D442F1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811" y="2860676"/>
            <a:ext cx="2128308" cy="386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899" y="1075640"/>
            <a:ext cx="1847850" cy="2476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75" y="1136600"/>
            <a:ext cx="1847850" cy="2476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273" y="1075640"/>
            <a:ext cx="18478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98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16" y="1127760"/>
            <a:ext cx="7823791" cy="5730240"/>
          </a:xfrm>
          <a:prstGeom prst="rect">
            <a:avLst/>
          </a:prstGeom>
        </p:spPr>
      </p:pic>
      <p:pic>
        <p:nvPicPr>
          <p:cNvPr id="2052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78" y="99749"/>
            <a:ext cx="1772437" cy="212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363716" y="435618"/>
            <a:ext cx="82032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 II: Số nguyên, các em được học những kiến thức nào?</a:t>
            </a:r>
            <a:endParaRPr lang="en-US" sz="32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04" y="-266878"/>
            <a:ext cx="6792677" cy="5954170"/>
          </a:xfrm>
          <a:prstGeom prst="rect">
            <a:avLst/>
          </a:prstGeom>
        </p:spPr>
      </p:pic>
      <p:pic>
        <p:nvPicPr>
          <p:cNvPr id="17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97" y="2922603"/>
            <a:ext cx="2310053" cy="276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80256" y="4829848"/>
            <a:ext cx="3136324" cy="6759193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40" y="-849674"/>
            <a:ext cx="4542765" cy="341975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55598" y="-116720"/>
            <a:ext cx="5066107" cy="2609336"/>
          </a:xfrm>
          <a:prstGeom prst="cloudCallout">
            <a:avLst/>
          </a:prstGeom>
          <a:solidFill>
            <a:srgbClr val="A7FDFF"/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Những nội dung trong phần kiến thức Tập hợp số nguyên</a:t>
            </a:r>
            <a:r>
              <a:rPr lang="en-US" sz="28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800" b="1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366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85" y="928800"/>
            <a:ext cx="4921419" cy="51950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9152"/>
            <a:ext cx="3226662" cy="3664208"/>
          </a:xfrm>
          <a:prstGeom prst="rect">
            <a:avLst/>
          </a:prstGeom>
        </p:spPr>
      </p:pic>
      <p:pic>
        <p:nvPicPr>
          <p:cNvPr id="13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78" y="4346216"/>
            <a:ext cx="2082346" cy="249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-76200"/>
            <a:ext cx="4315460" cy="682800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2108505" y="5144614"/>
            <a:ext cx="3136324" cy="3085443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7125893" y="473736"/>
            <a:ext cx="5066107" cy="2609336"/>
          </a:xfrm>
          <a:prstGeom prst="cloudCallout">
            <a:avLst/>
          </a:prstGeom>
          <a:solidFill>
            <a:srgbClr val="A7FDFF"/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</a:rPr>
              <a:t>? Các phép tính trong tập hợp số nguyên</a:t>
            </a:r>
          </a:p>
        </p:txBody>
      </p:sp>
    </p:spTree>
    <p:extLst>
      <p:ext uri="{BB962C8B-B14F-4D97-AF65-F5344CB8AC3E}">
        <p14:creationId xmlns:p14="http://schemas.microsoft.com/office/powerpoint/2010/main" val="110741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11EA972E-67A0-4DFB-BB2C-CA86DF4F5A1A}"/>
  <p:tag name="ISPRING_RESOURCE_FOLDER" val="D:\Day hoc\Soan bai\lop 6\PPT CD6 gop kho tai lieu\C2- On tap chuong\C2- OTC- T1\"/>
  <p:tag name="ISPRING_PRESENTATION_PATH" val="D:\Day hoc\Soan bai\lop 6\PPT CD6 gop kho tai lieu\C2- On tap chuong\C2- OTC- T1.pptx"/>
  <p:tag name="ISPRING_PROJECT_VERSION" val="9.3"/>
  <p:tag name="ISPRING_PROJECT_FOLDER_UPDATED" val="1"/>
  <p:tag name="ISPRING_SCREEN_RECS_UPDATED" val="D:\Day hoc\Soan bai\lop 6\PPT CD6 gop kho tai lieu\C2- On tap chuong\C2- OTC- T1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RÚC BÀI HỌC"/>
  <p:tag name="ISPRING_SLIDE_INDENT_LEVEL" val="0"/>
  <p:tag name="ISPRING_CUSTOM_TIMING_USED" val="1"/>
  <p:tag name="ISPRING_PRESENTER_ID" val="{7257E5D0-9D30-4FF0-97B0-8B144157FD3C}"/>
  <p:tag name="TIMING" val="|0.812|1.705|3.123|2.079|2.655|4.942|5.061|5.042|3.648"/>
  <p:tag name="GENSWF_ADVANCE_TIME" val="34.93"/>
  <p:tag name="ISPRING_SLIDE_ID_2" val="{4CB09DEB-4BB4-49E2-A360-8AEB62F89126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dcmitype/"/>
    <ds:schemaRef ds:uri="16c05727-aa75-4e4a-9b5f-8a80a1165891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16942</TotalTime>
  <Words>882</Words>
  <Application>Microsoft Office PowerPoint</Application>
  <PresentationFormat>Widescreen</PresentationFormat>
  <Paragraphs>138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.VnTime</vt:lpstr>
      <vt:lpstr>Aral</vt:lpstr>
      <vt:lpstr>Arial</vt:lpstr>
      <vt:lpstr>Arial </vt:lpstr>
      <vt:lpstr>Calibri</vt:lpstr>
      <vt:lpstr>Calibri Light</vt:lpstr>
      <vt:lpstr>Times New Roman</vt:lpstr>
      <vt:lpstr>Tw Cen MT</vt:lpstr>
      <vt:lpstr>Office Theme</vt:lpstr>
      <vt:lpstr>1_Office Theme</vt:lpstr>
      <vt:lpstr>Tiết 42 ÔN TẬP CHƯƠNG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Nguyễn Văn An</cp:lastModifiedBy>
  <cp:revision>109</cp:revision>
  <dcterms:created xsi:type="dcterms:W3CDTF">2021-06-07T13:44:30Z</dcterms:created>
  <dcterms:modified xsi:type="dcterms:W3CDTF">2021-12-03T08:12:48Z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