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319" r:id="rId2"/>
    <p:sldId id="318" r:id="rId3"/>
    <p:sldId id="297" r:id="rId4"/>
    <p:sldId id="324" r:id="rId5"/>
    <p:sldId id="323" r:id="rId6"/>
    <p:sldId id="322" r:id="rId7"/>
    <p:sldId id="325" r:id="rId8"/>
    <p:sldId id="326" r:id="rId9"/>
    <p:sldId id="327" r:id="rId10"/>
    <p:sldId id="261" r:id="rId11"/>
    <p:sldId id="262" r:id="rId12"/>
    <p:sldId id="266" r:id="rId13"/>
    <p:sldId id="328" r:id="rId14"/>
    <p:sldId id="274" r:id="rId15"/>
    <p:sldId id="330" r:id="rId16"/>
    <p:sldId id="329" r:id="rId17"/>
    <p:sldId id="295" r:id="rId18"/>
    <p:sldId id="331" r:id="rId19"/>
    <p:sldId id="334" r:id="rId20"/>
    <p:sldId id="337" r:id="rId21"/>
    <p:sldId id="281" r:id="rId22"/>
    <p:sldId id="283" r:id="rId23"/>
    <p:sldId id="335" r:id="rId24"/>
    <p:sldId id="336" r:id="rId25"/>
    <p:sldId id="308" r:id="rId26"/>
    <p:sldId id="290" r:id="rId27"/>
    <p:sldId id="312" r:id="rId28"/>
    <p:sldId id="316" r:id="rId29"/>
    <p:sldId id="313" r:id="rId30"/>
    <p:sldId id="309" r:id="rId31"/>
    <p:sldId id="314" r:id="rId32"/>
    <p:sldId id="33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9FFE5"/>
    <a:srgbClr val="C3FA12"/>
    <a:srgbClr val="CC0099"/>
    <a:srgbClr val="8FF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1" autoAdjust="0"/>
    <p:restoredTop sz="94624" autoAdjust="0"/>
  </p:normalViewPr>
  <p:slideViewPr>
    <p:cSldViewPr>
      <p:cViewPr varScale="1">
        <p:scale>
          <a:sx n="77" d="100"/>
          <a:sy n="77" d="100"/>
        </p:scale>
        <p:origin x="1068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48226-E8FF-4BCA-9507-634A9A25BC77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46AB7-DAF8-4B16-B7CE-0BE7F7F36E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8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0D484B-D212-41BD-9D0C-B45E15A1C893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327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6AB7-DAF8-4B16-B7CE-0BE7F7F36EC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6AB7-DAF8-4B16-B7CE-0BE7F7F36EC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FD3810-41B7-4C3B-BF03-A87E0BDECEC6}" type="slidenum">
              <a:rPr 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694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A835D-04F1-4278-B939-BAF59183C29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2470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2D79-AC47-4F89-926D-4D00040DC9A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CF7D-747A-4B56-A7B3-6FE2FC8A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2D79-AC47-4F89-926D-4D00040DC9A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CF7D-747A-4B56-A7B3-6FE2FC8A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2D79-AC47-4F89-926D-4D00040DC9A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CF7D-747A-4B56-A7B3-6FE2FC8A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5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5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3163-2BD3-4C25-A942-E77EE13C3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2D79-AC47-4F89-926D-4D00040DC9A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CF7D-747A-4B56-A7B3-6FE2FC8A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2D79-AC47-4F89-926D-4D00040DC9A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CF7D-747A-4B56-A7B3-6FE2FC8A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2D79-AC47-4F89-926D-4D00040DC9A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CF7D-747A-4B56-A7B3-6FE2FC8A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2D79-AC47-4F89-926D-4D00040DC9A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CF7D-747A-4B56-A7B3-6FE2FC8A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2D79-AC47-4F89-926D-4D00040DC9A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CF7D-747A-4B56-A7B3-6FE2FC8A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2D79-AC47-4F89-926D-4D00040DC9A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CF7D-747A-4B56-A7B3-6FE2FC8A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2D79-AC47-4F89-926D-4D00040DC9A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CF7D-747A-4B56-A7B3-6FE2FC8A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2D79-AC47-4F89-926D-4D00040DC9A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CF7D-747A-4B56-A7B3-6FE2FC8A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C2D79-AC47-4F89-926D-4D00040DC9A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CF7D-747A-4B56-A7B3-6FE2FC8A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i.wikipedia.org/wiki/H%C3%ACnh:Sweetpotato516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1662"/>
            <a:ext cx="906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II: 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 TRÌNH SẢN XUẤT VÀ BẢO VỆ MÔI TRƯỜNG TRONG TRỒNG TRỌT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3352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114800"/>
            <a:ext cx="612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876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562600"/>
            <a:ext cx="655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Thu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035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371600"/>
            <a:ext cx="71132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Quan sát tranh kết hợp phần thông tin </a:t>
            </a:r>
          </a:p>
          <a:p>
            <a:pPr algn="ctr"/>
            <a:r>
              <a:rPr lang="vi-VN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trả lời các câu hỏi sau?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ay d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0307" y="152400"/>
            <a:ext cx="4541294" cy="3577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464024"/>
            <a:ext cx="4114800" cy="1569660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45720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: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24384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Cày đất: Là xáo trộn lớp đất mặt ở độ sâu 20-30cm, làm cho đất tơi xốp, thoáng khí, diệt cỏ dại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033" y="152400"/>
            <a:ext cx="403026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4038600"/>
            <a:ext cx="83820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027"/>
            <a:ext cx="441960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410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Làm đất nhỏ, thu gom cỏ dại, trộn đều phân và san phẳng mặt ruộng.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29" y="3962400"/>
            <a:ext cx="8929048" cy="584775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small_623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4828" y="26158"/>
            <a:ext cx="4395717" cy="370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1159749389203_Ha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" y="26158"/>
            <a:ext cx="4458837" cy="370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953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Lên luống: dễ chăm sóc, chống ngập úng và tạo tầng đất dày cho cây sinh trưởng và phát triến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44820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1200407K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5" name="Picture 3" descr="small_623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6" name="Picture 4" descr="dsc0708wj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0"/>
            <a:ext cx="30480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181970" y="3196988"/>
            <a:ext cx="9448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trình:</a:t>
            </a:r>
          </a:p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Xác định hướng luống.</a:t>
            </a:r>
          </a:p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Xác định kích thước luống</a:t>
            </a:r>
          </a:p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Đánh rãnh, kéo đất tạo luống</a:t>
            </a:r>
          </a:p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Làm phẳng mặt luống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758143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Trong các cây trồng sau, cây nào cần lên luống ?</a:t>
            </a:r>
          </a:p>
          <a:p>
            <a:endParaRPr lang="en-US" sz="280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Cây khoai tây</a:t>
            </a:r>
          </a:p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Cây lúa</a:t>
            </a:r>
          </a:p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Cây lạc ( đậu phộng)</a:t>
            </a:r>
          </a:p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Cây rau cải</a:t>
            </a:r>
          </a:p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Khoai lang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971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Cánh đồng trồng khoai lang.">
            <a:hlinkClick r:id="rId2" tooltip="Cánh đồng trồng khoai lang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7" y="38100"/>
            <a:ext cx="41148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0278" name="Picture 6" descr="khoai%20tay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97" y="3430777"/>
            <a:ext cx="4343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0279" name="Picture 7" descr="ruonglac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02344"/>
            <a:ext cx="42672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703385" y="2743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Khoai lang</a:t>
            </a: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1295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84" name="Text Box 12"/>
          <p:cNvSpPr txBox="1">
            <a:spLocks noChangeArrowheads="1"/>
          </p:cNvSpPr>
          <p:nvPr/>
        </p:nvSpPr>
        <p:spPr bwMode="auto">
          <a:xfrm>
            <a:off x="6191184" y="6229790"/>
            <a:ext cx="2180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Đậu phộng (lạc)</a:t>
            </a:r>
          </a:p>
        </p:txBody>
      </p:sp>
      <p:pic>
        <p:nvPicPr>
          <p:cNvPr id="310293" name="Picture 21" descr="CAY RAU[1]"/>
          <p:cNvPicPr>
            <a:picLocks noChangeAspect="1" noChangeArrowheads="1"/>
          </p:cNvPicPr>
          <p:nvPr/>
        </p:nvPicPr>
        <p:blipFill>
          <a:blip r:embed="rId6" cstate="print"/>
          <a:srcRect b="13333"/>
          <a:stretch>
            <a:fillRect/>
          </a:stretch>
        </p:blipFill>
        <p:spPr bwMode="auto">
          <a:xfrm>
            <a:off x="4572000" y="76200"/>
            <a:ext cx="44196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0294" name="Text Box 22"/>
          <p:cNvSpPr txBox="1">
            <a:spLocks noChangeArrowheads="1"/>
          </p:cNvSpPr>
          <p:nvPr/>
        </p:nvSpPr>
        <p:spPr bwMode="auto">
          <a:xfrm>
            <a:off x="6160477" y="2743200"/>
            <a:ext cx="15474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Rau cải</a:t>
            </a:r>
          </a:p>
        </p:txBody>
      </p:sp>
    </p:spTree>
    <p:extLst>
      <p:ext uri="{BB962C8B-B14F-4D97-AF65-F5344CB8AC3E}">
        <p14:creationId xmlns:p14="http://schemas.microsoft.com/office/powerpoint/2010/main" val="19719913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03_kythuatlamdatcay"/>
          <p:cNvPicPr>
            <a:picLocks noChangeAspect="1" noChangeArrowheads="1"/>
          </p:cNvPicPr>
          <p:nvPr/>
        </p:nvPicPr>
        <p:blipFill>
          <a:blip r:embed="rId2" cstate="print"/>
          <a:srcRect b="49001"/>
          <a:stretch>
            <a:fillRect/>
          </a:stretch>
        </p:blipFill>
        <p:spPr bwMode="auto">
          <a:xfrm>
            <a:off x="0" y="304800"/>
            <a:ext cx="4648200" cy="3076575"/>
          </a:xfrm>
          <a:prstGeom prst="rect">
            <a:avLst/>
          </a:prstGeom>
          <a:noFill/>
          <a:ln w="3175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35846" name="Picture 6" descr="03_kythuatlamdatcay"/>
          <p:cNvPicPr>
            <a:picLocks noChangeAspect="1" noChangeArrowheads="1"/>
          </p:cNvPicPr>
          <p:nvPr/>
        </p:nvPicPr>
        <p:blipFill>
          <a:blip r:embed="rId2" cstate="print"/>
          <a:srcRect t="50999"/>
          <a:stretch>
            <a:fillRect/>
          </a:stretch>
        </p:blipFill>
        <p:spPr bwMode="auto">
          <a:xfrm>
            <a:off x="4838700" y="152400"/>
            <a:ext cx="4114800" cy="3124200"/>
          </a:xfrm>
          <a:prstGeom prst="rect">
            <a:avLst/>
          </a:prstGeom>
          <a:noFill/>
          <a:ln w="3175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5" descr="D:\download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4579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:\download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814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77934"/>
              </p:ext>
            </p:extLst>
          </p:nvPr>
        </p:nvGraphicFramePr>
        <p:xfrm>
          <a:off x="228600" y="457199"/>
          <a:ext cx="8763000" cy="5751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632200"/>
                <a:gridCol w="2921000"/>
              </a:tblGrid>
              <a:tr h="1390287">
                <a:tc>
                  <a:txBody>
                    <a:bodyPr/>
                    <a:lstStyle/>
                    <a:p>
                      <a:pPr algn="r"/>
                      <a:r>
                        <a:rPr lang="en-US" sz="2000" smtClean="0"/>
                        <a:t>                          </a:t>
                      </a:r>
                      <a:r>
                        <a:rPr lang="en-US" sz="20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000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TIỆN</a:t>
                      </a:r>
                      <a:endParaRPr lang="en-US" sz="20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 </a:t>
                      </a:r>
                      <a:r>
                        <a:rPr lang="en-US" sz="320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3200" baseline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CÔNG</a:t>
                      </a:r>
                      <a:endParaRPr lang="en-US" sz="160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pattFill prst="ltHorz">
                      <a:fgClr>
                        <a:schemeClr val="bg1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3200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</a:t>
                      </a:r>
                      <a:endParaRPr lang="en-US" sz="320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pattFill prst="ltHorz">
                      <a:fgClr>
                        <a:schemeClr val="bg1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</a:tcPr>
                </a:tc>
              </a:tr>
              <a:tr h="2180841">
                <a:tc>
                  <a:txBody>
                    <a:bodyPr/>
                    <a:lstStyle/>
                    <a:p>
                      <a:endParaRPr lang="en-US" sz="24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ƯU</a:t>
                      </a:r>
                      <a:r>
                        <a:rPr lang="en-US" sz="2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ĐIỂM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FFE5"/>
                    </a:solidFill>
                  </a:tcPr>
                </a:tc>
              </a:tr>
              <a:tr h="2180841">
                <a:tc>
                  <a:txBody>
                    <a:bodyPr/>
                    <a:lstStyle/>
                    <a:p>
                      <a:endParaRPr lang="en-US" sz="24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NHƯỢC</a:t>
                      </a:r>
                      <a:r>
                        <a:rPr lang="en-US" sz="2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ĐIỂM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ight Triangle 3"/>
          <p:cNvSpPr/>
          <p:nvPr/>
        </p:nvSpPr>
        <p:spPr>
          <a:xfrm>
            <a:off x="161499" y="381000"/>
            <a:ext cx="2362200" cy="13716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505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23699" y="1873984"/>
            <a:ext cx="3505199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Chi phí thấp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Dụng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cụ đơn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giản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Dễ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làm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893" y="3962400"/>
            <a:ext cx="3535906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Làm chậm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Tốn công, tốn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sức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9606" y="1841956"/>
            <a:ext cx="3088944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Làm nhanh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Ít tốn công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Cày bừa sâu, cải tạo đất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8705" y="3962399"/>
            <a:ext cx="2835322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Giá thành cao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Phải có trình độ để điều khiển máy móc phức tạp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1388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868" y="914400"/>
            <a:ext cx="853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LÀM ĐẤT NHẰM MỤC ĐÍCH GÌ?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197" y="54591"/>
            <a:ext cx="9128974" cy="584775"/>
          </a:xfrm>
          <a:prstGeom prst="rect">
            <a:avLst/>
          </a:prstGeom>
          <a:solidFill>
            <a:srgbClr val="C3FA12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LÀM ĐẤT VÀ BÓN 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68" y="1462439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CÁC CÔNG VIỆC LÀM ĐẤT: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057401"/>
            <a:ext cx="8420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/>
              <a:t>1.Cày </a:t>
            </a:r>
            <a:r>
              <a:rPr lang="vi-VN" sz="2800" b="1" dirty="0"/>
              <a:t>đất: Là xáo trộn lớp đất mặt ở độ sâu 20-30cm, làm cho đất tơi xốp, thoáng khí, diệt cỏ dại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35052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2.Bừa và đập đất:Làm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đất nhỏ, thu gom cỏ dại, trộn đều phân và san phẳng mặt ruộng.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6482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3.Lên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luống: dễ chăm sóc, chống ngập úng và tạo tầng đất dày cho cây sinh trưởng và phát triến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67215"/>
            <a:ext cx="6096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5444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228599"/>
            <a:ext cx="86868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CHƯƠNG II: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QUY TRÌNH SẢN XUẤT VÀ BẢO VỆ MÔI TRƯỜNG TRONG TRỒNG TRỌT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717645" y="2286000"/>
            <a:ext cx="8001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TIẾT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GB" sz="3600" b="1" u="sng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- BÀI 15: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  <a:p>
            <a:pPr algn="ctr" eaLnBrk="1" hangingPunct="1"/>
            <a:r>
              <a:rPr lang="en-US" sz="4400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CC0099"/>
                </a:solidFill>
                <a:latin typeface="Times New Roman" pitchFamily="18" charset="0"/>
              </a:rPr>
              <a:t>LÀM ĐẤT VÀ BÓN PHÂN LÓT</a:t>
            </a:r>
          </a:p>
        </p:txBody>
      </p:sp>
    </p:spTree>
    <p:extLst>
      <p:ext uri="{BB962C8B-B14F-4D97-AF65-F5344CB8AC3E}">
        <p14:creationId xmlns:p14="http://schemas.microsoft.com/office/powerpoint/2010/main" val="21464068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868" y="914400"/>
            <a:ext cx="853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LÀM ĐẤT NHẰM MỤC ĐÍCH GÌ?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197" y="54591"/>
            <a:ext cx="9128974" cy="584775"/>
          </a:xfrm>
          <a:prstGeom prst="rect">
            <a:avLst/>
          </a:prstGeom>
          <a:solidFill>
            <a:srgbClr val="C3FA12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LÀM ĐẤT VÀ BÓN 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68" y="1462439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CÁC CÔNG VIỆC LÀM ĐẤT: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057401"/>
            <a:ext cx="8420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0000FF"/>
                </a:solidFill>
                <a:latin typeface="+mj-lt"/>
              </a:rPr>
              <a:t>III. BÓN PHÂN LÓT</a:t>
            </a:r>
            <a:endParaRPr lang="en-US" sz="2400" b="1" i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26755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8" name="Picture 8" descr="121176653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33981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9814" y="228600"/>
            <a:ext cx="4806461" cy="548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19800" y="5986460"/>
            <a:ext cx="302455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5970180"/>
            <a:ext cx="302455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21" y="152665"/>
            <a:ext cx="4360985" cy="297153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4" descr="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058" y="3160594"/>
            <a:ext cx="4086958" cy="358440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Picture 7" descr="12956_IMG_4364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175"/>
            <a:ext cx="4572000" cy="30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8934" y="24101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Bón vãi 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352800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 hốc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71789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 hàng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868" y="914400"/>
            <a:ext cx="853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LÀM ĐẤT NHẰM MỤC ĐÍCH GÌ?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197" y="54591"/>
            <a:ext cx="9128974" cy="584775"/>
          </a:xfrm>
          <a:prstGeom prst="rect">
            <a:avLst/>
          </a:prstGeom>
          <a:solidFill>
            <a:srgbClr val="C3FA12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LÀM ĐẤT VÀ BÓN 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68" y="1462439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CÁC CÔNG VIỆC LÀM ĐẤT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591" y="1971636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00FF"/>
                </a:solidFill>
                <a:latin typeface="+mj-lt"/>
              </a:rPr>
              <a:t>III. BÓN PHÂN LÓT</a:t>
            </a:r>
            <a:endParaRPr lang="en-US" sz="2400" b="1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Sử dụng phân hữu cơ hoặc phân lân để bón lót theo quy trình sau:</a:t>
            </a:r>
          </a:p>
          <a:p>
            <a:r>
              <a:rPr lang="vi-VN" sz="2800" b="1" dirty="0" smtClean="0">
                <a:latin typeface="+mj-lt"/>
              </a:rPr>
              <a:t>-Rải phân lên mặt ruộng hay theo hàng theo hốc</a:t>
            </a:r>
          </a:p>
          <a:p>
            <a:r>
              <a:rPr lang="vi-VN" sz="2800" b="1" dirty="0" smtClean="0">
                <a:latin typeface="+mj-lt"/>
              </a:rPr>
              <a:t>-Cày, bừa hay lấp đất để vùi phân xuống dưới.</a:t>
            </a:r>
            <a:endParaRPr lang="en-US" sz="2800" b="1" dirty="0">
              <a:latin typeface="+mj-lt"/>
            </a:endParaRPr>
          </a:p>
        </p:txBody>
      </p:sp>
      <p:pic>
        <p:nvPicPr>
          <p:cNvPr id="7" name="Picture 11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68" y="1874298"/>
            <a:ext cx="6096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677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838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phân lót xong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ngay 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066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87325" y="609600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Nối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câu ở cột A với câu ở cột B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cho phù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hợp: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0525" y="0"/>
            <a:ext cx="3200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30096"/>
              </p:ext>
            </p:extLst>
          </p:nvPr>
        </p:nvGraphicFramePr>
        <p:xfrm>
          <a:off x="187325" y="1905000"/>
          <a:ext cx="3276600" cy="4297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76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Cột 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vi-VN" sz="2800" smtClean="0">
                          <a:latin typeface="Times New Roman" pitchFamily="18" charset="0"/>
                          <a:cs typeface="Times New Roman" pitchFamily="18" charset="0"/>
                        </a:rPr>
                        <a:t>Mục đích làm đất</a:t>
                      </a:r>
                    </a:p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vi-VN" sz="2800" smtClean="0">
                          <a:latin typeface="Times New Roman" pitchFamily="18" charset="0"/>
                          <a:cs typeface="Times New Roman" pitchFamily="18" charset="0"/>
                        </a:rPr>
                        <a:t>Cày đất</a:t>
                      </a:r>
                    </a:p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vi-VN" sz="2800" smtClean="0">
                          <a:latin typeface="Times New Roman" pitchFamily="18" charset="0"/>
                          <a:cs typeface="Times New Roman" pitchFamily="18" charset="0"/>
                        </a:rPr>
                        <a:t>Bừa và đập đất</a:t>
                      </a:r>
                    </a:p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vi-VN" sz="2800" smtClean="0">
                          <a:latin typeface="Times New Roman" pitchFamily="18" charset="0"/>
                          <a:cs typeface="Times New Roman" pitchFamily="18" charset="0"/>
                        </a:rPr>
                        <a:t>Lên lu</a:t>
                      </a: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</a:p>
                    <a:p>
                      <a:endParaRPr lang="en-US" sz="28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10887"/>
              </p:ext>
            </p:extLst>
          </p:nvPr>
        </p:nvGraphicFramePr>
        <p:xfrm>
          <a:off x="4149725" y="1905000"/>
          <a:ext cx="4724400" cy="4297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7244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Cột 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+mj-lt"/>
                          <a:cs typeface="Times New Roman" pitchFamily="18" charset="0"/>
                        </a:rPr>
                        <a:t>a.</a:t>
                      </a:r>
                      <a:r>
                        <a:rPr lang="vi-VN" sz="2800" smtClean="0">
                          <a:latin typeface="+mj-lt"/>
                          <a:cs typeface="Times New Roman" pitchFamily="18" charset="0"/>
                        </a:rPr>
                        <a:t>Làm đất nhỏ, thu gom cỏ dại</a:t>
                      </a:r>
                      <a:r>
                        <a:rPr lang="en-US" sz="2800" smtClean="0">
                          <a:latin typeface="+mj-lt"/>
                          <a:cs typeface="Times New Roman" pitchFamily="18" charset="0"/>
                        </a:rPr>
                        <a:t>.</a:t>
                      </a:r>
                      <a:endParaRPr lang="vi-VN" sz="2800" smtClean="0">
                        <a:latin typeface="+mj-lt"/>
                        <a:cs typeface="Times New Roman" pitchFamily="18" charset="0"/>
                      </a:endParaRPr>
                    </a:p>
                    <a:p>
                      <a:endParaRPr lang="en-US" sz="280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+mj-lt"/>
                          <a:cs typeface="Times New Roman" pitchFamily="18" charset="0"/>
                        </a:rPr>
                        <a:t>b.</a:t>
                      </a:r>
                      <a:r>
                        <a:rPr lang="vi-VN" sz="2800" smtClean="0">
                          <a:latin typeface="+mj-lt"/>
                          <a:cs typeface="Times New Roman" pitchFamily="18" charset="0"/>
                        </a:rPr>
                        <a:t>Dễ th</a:t>
                      </a:r>
                      <a:r>
                        <a:rPr lang="en-US" sz="2800" smtClean="0">
                          <a:latin typeface="+mj-lt"/>
                          <a:cs typeface="Times New Roman" pitchFamily="18" charset="0"/>
                        </a:rPr>
                        <a:t>oát</a:t>
                      </a:r>
                      <a:r>
                        <a:rPr lang="en-US" sz="2800" baseline="0" smtClean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vi-VN" sz="2800" smtClean="0">
                          <a:latin typeface="+mj-lt"/>
                          <a:cs typeface="Times New Roman" pitchFamily="18" charset="0"/>
                        </a:rPr>
                        <a:t>nước, dễ chăm sóc</a:t>
                      </a:r>
                      <a:r>
                        <a:rPr lang="en-US" sz="2800" smtClean="0">
                          <a:latin typeface="+mj-lt"/>
                          <a:cs typeface="Times New Roman" pitchFamily="18" charset="0"/>
                        </a:rPr>
                        <a:t>.</a:t>
                      </a:r>
                      <a:endParaRPr lang="vi-VN" sz="2800" smtClean="0">
                        <a:latin typeface="+mj-lt"/>
                        <a:cs typeface="Times New Roman" pitchFamily="18" charset="0"/>
                      </a:endParaRPr>
                    </a:p>
                    <a:p>
                      <a:endParaRPr lang="en-US" sz="280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+mj-lt"/>
                        </a:rPr>
                        <a:t>c.</a:t>
                      </a:r>
                      <a:r>
                        <a:rPr lang="vi-VN" sz="2800" smtClean="0">
                          <a:latin typeface="+mj-lt"/>
                          <a:cs typeface="Times New Roman" pitchFamily="18" charset="0"/>
                        </a:rPr>
                        <a:t> Làm đất tơi xốp, diệt trừ cỏ dại và mầm mống sâu bệnh</a:t>
                      </a:r>
                      <a:r>
                        <a:rPr lang="en-US" sz="2800" smtClean="0">
                          <a:latin typeface="+mj-lt"/>
                          <a:cs typeface="Times New Roman" pitchFamily="18" charset="0"/>
                        </a:rPr>
                        <a:t>.</a:t>
                      </a:r>
                      <a:endParaRPr lang="vi-VN" sz="2800" smtClean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+mj-lt"/>
                        </a:rPr>
                        <a:t>d.</a:t>
                      </a:r>
                      <a:r>
                        <a:rPr lang="vi-VN" sz="2800" smtClean="0">
                          <a:latin typeface="+mj-lt"/>
                          <a:cs typeface="Times New Roman" pitchFamily="18" charset="0"/>
                        </a:rPr>
                        <a:t> Làm đất tơi xốp, thoáng khí, vùi cỏ dại.</a:t>
                      </a:r>
                      <a:endParaRPr lang="en-US" sz="2800" smtClean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429000" y="2971800"/>
            <a:ext cx="762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9000" y="3886200"/>
            <a:ext cx="762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429000" y="2971800"/>
            <a:ext cx="762000" cy="1791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85866" y="3962400"/>
            <a:ext cx="705134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728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371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0525" y="0"/>
            <a:ext cx="3200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914400"/>
            <a:ext cx="868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nỏ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4384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Đất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xốp.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0524" y="0"/>
            <a:ext cx="4079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CÓ BIẾT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633" y="1166884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 ải: Tiến hành cày khi đất còn ẩm, sau đó đất được phơi khô. Khi tháo nước vào, đất vỡ vụn nhanh.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 dầm: thường áp dụng ở nơi đất trũng, nước không tháo cạn được.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258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371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0525" y="0"/>
            <a:ext cx="3200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914400"/>
            <a:ext cx="868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dầm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024" y="1894820"/>
            <a:ext cx="7623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689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Làm đất bón phân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09800" y="1371600"/>
            <a:ext cx="1066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29000" y="1066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 đích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86000" y="1905000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400" y="1600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công việc làm đất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943600" y="1219200"/>
            <a:ext cx="1066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2800" y="685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Cày 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943600" y="1752600"/>
            <a:ext cx="1143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600" y="160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Bừa và đập 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791200" y="1905000"/>
            <a:ext cx="1066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2514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Lên luống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286000" y="2057400"/>
            <a:ext cx="8382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6600" y="3200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 phân lót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648200" y="3352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48400" y="3124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Lọai phân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3886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 trình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6482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30525" y="0"/>
            <a:ext cx="3200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0813144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340" y="1219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LÀM ĐẤT NHẰM MỤC ĐÍCH GÌ?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197" y="54591"/>
            <a:ext cx="9128974" cy="584775"/>
          </a:xfrm>
          <a:prstGeom prst="rect">
            <a:avLst/>
          </a:prstGeom>
          <a:solidFill>
            <a:srgbClr val="C3FA12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LÀM ĐẤT VÀ BÓN 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045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-746125"/>
            <a:ext cx="13465176" cy="87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513138" y="908050"/>
            <a:ext cx="2665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631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 bài trong vở, trả lời các câu hỏi SGK.</a:t>
            </a:r>
          </a:p>
          <a:p>
            <a:pPr eaLnBrk="1" hangingPunct="1">
              <a:buFontTx/>
              <a:buChar char="-"/>
            </a:pPr>
            <a:r>
              <a:rPr lang="en-US" sz="2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Xem trước bài </a:t>
            </a:r>
            <a:r>
              <a:rPr lang="en-US" sz="2800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16: Gieo trồng cây nông nghiệp.</a:t>
            </a:r>
            <a:endParaRPr lang="en-US" sz="2800" i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569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304800"/>
            <a:ext cx="9677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7772400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5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TRÂN TRỌNG CẢM ƠN </a:t>
            </a:r>
          </a:p>
        </p:txBody>
      </p:sp>
    </p:spTree>
    <p:extLst>
      <p:ext uri="{BB962C8B-B14F-4D97-AF65-F5344CB8AC3E}">
        <p14:creationId xmlns:p14="http://schemas.microsoft.com/office/powerpoint/2010/main" val="3645936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6845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80" name="Picture 16" descr="Picture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185" y="1170484"/>
            <a:ext cx="4458794" cy="5583829"/>
          </a:xfrm>
          <a:prstGeom prst="rect">
            <a:avLst/>
          </a:prstGeom>
          <a:solidFill>
            <a:srgbClr val="33CC33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0482" name="Picture 18" descr="Picture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6" y="1170485"/>
            <a:ext cx="4485564" cy="5583829"/>
          </a:xfrm>
          <a:prstGeom prst="rect">
            <a:avLst/>
          </a:prstGeom>
          <a:solidFill>
            <a:srgbClr val="33CC33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517653" y="228600"/>
            <a:ext cx="8299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em hãy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870282" y="1963925"/>
            <a:ext cx="4038600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cày.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2399" y="1994790"/>
            <a:ext cx="4050323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090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icture 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14300"/>
            <a:ext cx="442436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Picture 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4300"/>
            <a:ext cx="4343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84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984728"/>
              </p:ext>
            </p:extLst>
          </p:nvPr>
        </p:nvGraphicFramePr>
        <p:xfrm>
          <a:off x="121443" y="3048000"/>
          <a:ext cx="8939213" cy="3810000"/>
        </p:xfrm>
        <a:graphic>
          <a:graphicData uri="http://schemas.openxmlformats.org/drawingml/2006/table">
            <a:tbl>
              <a:tblPr/>
              <a:tblGrid>
                <a:gridCol w="3352205"/>
                <a:gridCol w="2452076"/>
                <a:gridCol w="3134932"/>
              </a:tblGrid>
              <a:tr h="1149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Nội 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Thửa ruộng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được cày bừa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Thửa ruộng chưa được cày bừa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 hình cỏ dại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 trạng đất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7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Khả năng giữa nước và chất dinh dưỡng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Sâu,bệnh tồn tại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778069" y="271760"/>
            <a:ext cx="4050323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7334" y="271760"/>
            <a:ext cx="4038600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cày.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381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icture 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52400"/>
            <a:ext cx="4424363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Picture 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52400"/>
            <a:ext cx="4343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84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96206"/>
              </p:ext>
            </p:extLst>
          </p:nvPr>
        </p:nvGraphicFramePr>
        <p:xfrm>
          <a:off x="0" y="3230880"/>
          <a:ext cx="9058274" cy="3474720"/>
        </p:xfrm>
        <a:graphic>
          <a:graphicData uri="http://schemas.openxmlformats.org/drawingml/2006/table">
            <a:tbl>
              <a:tblPr/>
              <a:tblGrid>
                <a:gridCol w="3251688"/>
                <a:gridCol w="2548446"/>
                <a:gridCol w="3258140"/>
              </a:tblGrid>
              <a:tr h="1007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Nội 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Thửa ruộng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được cày bừa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Thửa ruộng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chưa được cày bừa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4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 hình cỏ dại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4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 trạng đất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Khả năng giữa nước và chất dinh dưỡng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4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Sâu,bệnh tồn tại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3657316" y="4267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Ít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6400800" y="4267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Nhiều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3825569" y="474942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Tơi xốp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6400800" y="474942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Cứng</a:t>
            </a: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3788038" y="555009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Tốt</a:t>
            </a: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6400800" y="555009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Kém</a:t>
            </a: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6400800" y="623247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Nhiều</a:t>
            </a:r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3825569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Ít</a:t>
            </a:r>
          </a:p>
        </p:txBody>
      </p:sp>
      <p:pic>
        <p:nvPicPr>
          <p:cNvPr id="15" name="Picture 3" descr="Picture 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4300"/>
            <a:ext cx="4343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778069" y="271760"/>
            <a:ext cx="4050323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07334" y="271760"/>
            <a:ext cx="4038600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cày.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381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340" y="1219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LÀM ĐẤT NHẰM MỤC ĐÍCH GÌ?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197" y="54591"/>
            <a:ext cx="9128974" cy="584775"/>
          </a:xfrm>
          <a:prstGeom prst="rect">
            <a:avLst/>
          </a:prstGeom>
          <a:solidFill>
            <a:srgbClr val="C3FA12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LÀM ĐẤT VÀ BÓN 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40" y="1981200"/>
            <a:ext cx="8729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03888"/>
            <a:ext cx="6096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1288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868" y="914400"/>
            <a:ext cx="853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LÀM ĐẤT NHẰM MỤC ĐÍCH GÌ?</a:t>
            </a: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197" y="54591"/>
            <a:ext cx="9128974" cy="584775"/>
          </a:xfrm>
          <a:prstGeom prst="rect">
            <a:avLst/>
          </a:prstGeom>
          <a:solidFill>
            <a:srgbClr val="C3FA12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LÀM ĐẤT VÀ BÓN 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68" y="1462439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CÁC CÔNG VIỆC LÀM ĐẤT: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42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y d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7" y="161499"/>
            <a:ext cx="4495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76" y="161499"/>
            <a:ext cx="435022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" y="3636069"/>
            <a:ext cx="432179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small_623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2082" y="3636069"/>
            <a:ext cx="439571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9063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1114</Words>
  <Application>Microsoft Office PowerPoint</Application>
  <PresentationFormat>On-screen Show (4:3)</PresentationFormat>
  <Paragraphs>168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sony</cp:lastModifiedBy>
  <cp:revision>150</cp:revision>
  <dcterms:created xsi:type="dcterms:W3CDTF">2016-11-13T01:48:00Z</dcterms:created>
  <dcterms:modified xsi:type="dcterms:W3CDTF">2021-12-12T02:00:44Z</dcterms:modified>
</cp:coreProperties>
</file>