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535" r:id="rId2"/>
    <p:sldId id="256" r:id="rId3"/>
    <p:sldId id="429" r:id="rId4"/>
    <p:sldId id="536" r:id="rId5"/>
    <p:sldId id="486" r:id="rId6"/>
    <p:sldId id="488" r:id="rId7"/>
    <p:sldId id="489" r:id="rId8"/>
    <p:sldId id="487" r:id="rId9"/>
    <p:sldId id="495" r:id="rId10"/>
    <p:sldId id="439" r:id="rId11"/>
    <p:sldId id="538" r:id="rId12"/>
    <p:sldId id="490" r:id="rId13"/>
    <p:sldId id="465" r:id="rId14"/>
    <p:sldId id="477" r:id="rId15"/>
    <p:sldId id="441" r:id="rId16"/>
    <p:sldId id="440" r:id="rId17"/>
    <p:sldId id="442" r:id="rId18"/>
    <p:sldId id="492" r:id="rId19"/>
    <p:sldId id="493" r:id="rId20"/>
    <p:sldId id="479" r:id="rId21"/>
    <p:sldId id="467" r:id="rId22"/>
    <p:sldId id="494" r:id="rId23"/>
    <p:sldId id="506" r:id="rId24"/>
    <p:sldId id="497" r:id="rId25"/>
    <p:sldId id="501" r:id="rId26"/>
    <p:sldId id="498" r:id="rId27"/>
    <p:sldId id="500" r:id="rId28"/>
    <p:sldId id="507" r:id="rId29"/>
    <p:sldId id="539" r:id="rId30"/>
    <p:sldId id="554" r:id="rId31"/>
    <p:sldId id="540" r:id="rId32"/>
    <p:sldId id="542" r:id="rId33"/>
    <p:sldId id="544" r:id="rId34"/>
    <p:sldId id="545" r:id="rId35"/>
    <p:sldId id="546" r:id="rId36"/>
    <p:sldId id="555" r:id="rId37"/>
    <p:sldId id="556" r:id="rId38"/>
    <p:sldId id="557" r:id="rId39"/>
    <p:sldId id="558" r:id="rId40"/>
    <p:sldId id="559" r:id="rId41"/>
    <p:sldId id="466" r:id="rId42"/>
  </p:sldIdLst>
  <p:sldSz cx="12196763" cy="6858000"/>
  <p:notesSz cx="6858000" cy="9144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BCE"/>
    <a:srgbClr val="F8F8F8"/>
    <a:srgbClr val="D01C63"/>
    <a:srgbClr val="0067AC"/>
    <a:srgbClr val="21A3D0"/>
    <a:srgbClr val="DDDDDD"/>
    <a:srgbClr val="A9BECB"/>
    <a:srgbClr val="F595DC"/>
    <a:srgbClr val="AF1D5C"/>
    <a:srgbClr val="DF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3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442" y="67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90E1-5451-4BB9-833C-ACE2AD57E30C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A22A4-0ED1-47FC-BF4E-6ED1B33E12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23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2021/11/12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9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2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7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0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6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6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5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5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12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5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757" y="1122363"/>
            <a:ext cx="1036724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27" y="6356352"/>
            <a:ext cx="2744272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78" y="6356352"/>
            <a:ext cx="41164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964" y="6356352"/>
            <a:ext cx="2744272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90083" y="64956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fld id="{83D56EDC-D994-44D7-95C3-3891C9432327}" type="slidenum">
              <a:rPr lang="en-US" altLang="zh-CN" sz="1600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37.gif"/><Relationship Id="rId5" Type="http://schemas.openxmlformats.org/officeDocument/2006/relationships/audio" Target="../media/audio4.wav"/><Relationship Id="rId15" Type="http://schemas.openxmlformats.org/officeDocument/2006/relationships/image" Target="../media/image39.gif"/><Relationship Id="rId10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35.gif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36.gif"/><Relationship Id="rId5" Type="http://schemas.openxmlformats.org/officeDocument/2006/relationships/image" Target="../media/image34.gif"/><Relationship Id="rId15" Type="http://schemas.microsoft.com/office/2007/relationships/hdphoto" Target="../media/hdphoto1.wdp"/><Relationship Id="rId10" Type="http://schemas.openxmlformats.org/officeDocument/2006/relationships/image" Target="../media/image35.gif"/><Relationship Id="rId4" Type="http://schemas.openxmlformats.org/officeDocument/2006/relationships/audio" Target="../media/audio4.wav"/><Relationship Id="rId9" Type="http://schemas.openxmlformats.org/officeDocument/2006/relationships/image" Target="../media/image28.gif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image" Target="../media/image38.png"/><Relationship Id="rId5" Type="http://schemas.openxmlformats.org/officeDocument/2006/relationships/image" Target="../media/image34.gif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11" Type="http://schemas.openxmlformats.org/officeDocument/2006/relationships/image" Target="../media/image38.png"/><Relationship Id="rId5" Type="http://schemas.openxmlformats.org/officeDocument/2006/relationships/image" Target="../media/image34.gif"/><Relationship Id="rId10" Type="http://schemas.openxmlformats.org/officeDocument/2006/relationships/image" Target="../media/image36.gif"/><Relationship Id="rId4" Type="http://schemas.openxmlformats.org/officeDocument/2006/relationships/audio" Target="../media/audio4.wav"/><Relationship Id="rId9" Type="http://schemas.openxmlformats.org/officeDocument/2006/relationships/image" Target="../media/image35.gif"/><Relationship Id="rId14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36.gif"/><Relationship Id="rId5" Type="http://schemas.openxmlformats.org/officeDocument/2006/relationships/image" Target="../media/image34.gif"/><Relationship Id="rId15" Type="http://schemas.microsoft.com/office/2007/relationships/hdphoto" Target="../media/hdphoto1.wdp"/><Relationship Id="rId10" Type="http://schemas.openxmlformats.org/officeDocument/2006/relationships/image" Target="../media/image35.gif"/><Relationship Id="rId4" Type="http://schemas.openxmlformats.org/officeDocument/2006/relationships/audio" Target="../media/audio4.wav"/><Relationship Id="rId9" Type="http://schemas.openxmlformats.org/officeDocument/2006/relationships/image" Target="../media/image28.gif"/><Relationship Id="rId1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hvdic.thivien.net/whv/%E5%A4%9C" TargetMode="External"/><Relationship Id="rId13" Type="http://schemas.openxmlformats.org/officeDocument/2006/relationships/hyperlink" Target="https://hvdic.thivien.net/whv/%E6%B1%9F" TargetMode="External"/><Relationship Id="rId18" Type="http://schemas.openxmlformats.org/officeDocument/2006/relationships/hyperlink" Target="https://hvdic.thivien.net/whv/%E6%B3%A2" TargetMode="External"/><Relationship Id="rId26" Type="http://schemas.openxmlformats.org/officeDocument/2006/relationships/hyperlink" Target="https://hvdic.thivien.net/whv/%E4%BE%86" TargetMode="External"/><Relationship Id="rId3" Type="http://schemas.openxmlformats.org/officeDocument/2006/relationships/image" Target="../media/image14.png"/><Relationship Id="rId21" Type="http://schemas.openxmlformats.org/officeDocument/2006/relationships/hyperlink" Target="https://hvdic.thivien.net/whv/%E8%AB%87" TargetMode="External"/><Relationship Id="rId7" Type="http://schemas.openxmlformats.org/officeDocument/2006/relationships/hyperlink" Target="https://hvdic.thivien.net/whv/%E4%BB%8A" TargetMode="External"/><Relationship Id="rId12" Type="http://schemas.openxmlformats.org/officeDocument/2006/relationships/hyperlink" Target="https://hvdic.thivien.net/whv/%E6%98%A5" TargetMode="External"/><Relationship Id="rId17" Type="http://schemas.openxmlformats.org/officeDocument/2006/relationships/hyperlink" Target="https://hvdic.thivien.net/whv/%E7%85%99" TargetMode="External"/><Relationship Id="rId25" Type="http://schemas.openxmlformats.org/officeDocument/2006/relationships/hyperlink" Target="https://hvdic.thivien.net/whv/%E6%AD%B8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hvdic.thivien.net/whv/%E5%A4%A9" TargetMode="External"/><Relationship Id="rId20" Type="http://schemas.openxmlformats.org/officeDocument/2006/relationships/hyperlink" Target="https://hvdic.thivien.net/whv/%E8%99%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vdic.thivien.net/whv/%E5%AE%B5" TargetMode="External"/><Relationship Id="rId11" Type="http://schemas.openxmlformats.org/officeDocument/2006/relationships/hyperlink" Target="https://hvdic.thivien.net/whv/%E5%9C%93" TargetMode="External"/><Relationship Id="rId24" Type="http://schemas.openxmlformats.org/officeDocument/2006/relationships/hyperlink" Target="https://hvdic.thivien.net/whv/%E5%8D%8A" TargetMode="External"/><Relationship Id="rId5" Type="http://schemas.openxmlformats.org/officeDocument/2006/relationships/hyperlink" Target="https://hvdic.thivien.net/whv/%E5%85%83" TargetMode="External"/><Relationship Id="rId15" Type="http://schemas.openxmlformats.org/officeDocument/2006/relationships/hyperlink" Target="https://hvdic.thivien.net/whv/%E6%8E%A5" TargetMode="External"/><Relationship Id="rId23" Type="http://schemas.openxmlformats.org/officeDocument/2006/relationships/hyperlink" Target="https://hvdic.thivien.net/whv/%E4%BA%8B" TargetMode="External"/><Relationship Id="rId28" Type="http://schemas.openxmlformats.org/officeDocument/2006/relationships/hyperlink" Target="https://hvdic.thivien.net/whv/%E8%88%B9" TargetMode="External"/><Relationship Id="rId10" Type="http://schemas.openxmlformats.org/officeDocument/2006/relationships/hyperlink" Target="https://hvdic.thivien.net/whv/%E6%AD%A3" TargetMode="External"/><Relationship Id="rId19" Type="http://schemas.openxmlformats.org/officeDocument/2006/relationships/hyperlink" Target="https://hvdic.thivien.net/whv/%E6%B7%B1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hvdic.thivien.net/whv/%E6%9C%88" TargetMode="External"/><Relationship Id="rId14" Type="http://schemas.openxmlformats.org/officeDocument/2006/relationships/hyperlink" Target="https://hvdic.thivien.net/whv/%E6%B0%B4" TargetMode="External"/><Relationship Id="rId22" Type="http://schemas.openxmlformats.org/officeDocument/2006/relationships/hyperlink" Target="https://hvdic.thivien.net/whv/%E8%BB%8D" TargetMode="External"/><Relationship Id="rId27" Type="http://schemas.openxmlformats.org/officeDocument/2006/relationships/hyperlink" Target="https://hvdic.thivien.net/whv/%E6%BB%B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4381" y="304800"/>
            <a:ext cx="1083374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" y="1828800"/>
            <a:ext cx="5042542" cy="34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588" y="1828800"/>
            <a:ext cx="5465535" cy="3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4382" y="5715000"/>
            <a:ext cx="10833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Đây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nhà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sàn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Bác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Hồ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Hà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Nội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chiến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Việt</a:t>
            </a:r>
            <a:r>
              <a:rPr kumimoji="0" lang="en-US" altLang="zh-CN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Bắc</a:t>
            </a:r>
            <a:endParaRPr kumimoji="0" lang="en-US" altLang="zh-CN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93381" y="304799"/>
            <a:ext cx="4076700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áº¿t quáº£ hÃ¬nh áº£nh cho hang pÃ¡c bÃ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1" y="1232747"/>
            <a:ext cx="9982200" cy="562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612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5163537" y="3058180"/>
            <a:ext cx="6802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PTBĐ: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>
            <a:off x="3783806" y="3243590"/>
            <a:ext cx="1379731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07781" y="4648200"/>
            <a:ext cx="2839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>
            <a:off x="3783806" y="3243590"/>
            <a:ext cx="1323975" cy="16662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31581" y="1066800"/>
            <a:ext cx="6421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783806" y="1759298"/>
            <a:ext cx="1247775" cy="1484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" y="1828800"/>
            <a:ext cx="3629025" cy="28295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765381" y="3820180"/>
            <a:ext cx="3189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17" idx="3"/>
            <a:endCxn id="30" idx="1"/>
          </p:cNvCxnSpPr>
          <p:nvPr/>
        </p:nvCxnSpPr>
        <p:spPr>
          <a:xfrm flipV="1">
            <a:off x="7947625" y="4081790"/>
            <a:ext cx="817756" cy="8280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841581" y="5420380"/>
            <a:ext cx="335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17" idx="3"/>
            <a:endCxn id="32" idx="1"/>
          </p:cNvCxnSpPr>
          <p:nvPr/>
        </p:nvCxnSpPr>
        <p:spPr>
          <a:xfrm>
            <a:off x="7947625" y="4909810"/>
            <a:ext cx="893956" cy="772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/>
      <p:bldP spid="17" grpId="0"/>
      <p:bldP spid="24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31981" y="533400"/>
            <a:ext cx="3202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22" idx="0"/>
            <a:endCxn id="13" idx="2"/>
          </p:cNvCxnSpPr>
          <p:nvPr/>
        </p:nvCxnSpPr>
        <p:spPr>
          <a:xfrm flipV="1">
            <a:off x="8076089" y="1179731"/>
            <a:ext cx="1757284" cy="23203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781" y="5124271"/>
            <a:ext cx="4647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6" name="Straight Arrow Connector 15"/>
          <p:cNvCxnSpPr>
            <a:stCxn id="22" idx="2"/>
            <a:endCxn id="15" idx="0"/>
          </p:cNvCxnSpPr>
          <p:nvPr/>
        </p:nvCxnSpPr>
        <p:spPr>
          <a:xfrm rot="10800000" flipV="1">
            <a:off x="2478485" y="3500109"/>
            <a:ext cx="1423097" cy="16241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5575" y="381000"/>
            <a:ext cx="4647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  <p:cxnSp>
        <p:nvCxnSpPr>
          <p:cNvPr id="18" name="Straight Arrow Connector 17"/>
          <p:cNvCxnSpPr>
            <a:stCxn id="22" idx="2"/>
            <a:endCxn id="17" idx="2"/>
          </p:cNvCxnSpPr>
          <p:nvPr/>
        </p:nvCxnSpPr>
        <p:spPr>
          <a:xfrm rot="10800000">
            <a:off x="2479279" y="1581330"/>
            <a:ext cx="1422303" cy="19187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77497" y="4869610"/>
            <a:ext cx="4919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5" name="Straight Arrow Connector 24"/>
          <p:cNvCxnSpPr>
            <a:stCxn id="22" idx="0"/>
            <a:endCxn id="24" idx="0"/>
          </p:cNvCxnSpPr>
          <p:nvPr/>
        </p:nvCxnSpPr>
        <p:spPr>
          <a:xfrm>
            <a:off x="8076089" y="3500110"/>
            <a:ext cx="1661041" cy="1369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2" name="Cloud 21"/>
          <p:cNvSpPr/>
          <p:nvPr/>
        </p:nvSpPr>
        <p:spPr bwMode="auto">
          <a:xfrm>
            <a:off x="3888581" y="2514600"/>
            <a:ext cx="4191000" cy="1971020"/>
          </a:xfrm>
          <a:prstGeom prst="clou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4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306103" y="413048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zh-CN" alt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2875" y="304800"/>
            <a:ext cx="332906" cy="5597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5781" y="1676400"/>
            <a:ext cx="1120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1, Bài thơ gồm: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A. 4 phần (khai, thừa, chuyển, hợp)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B. 2 phần.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C. 4 phần ( đề,thực, luận, kết).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3 phần.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2, Số chữ trong câu và số câu trong bài: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A. 4 câu, mỗi câu 8 chữ.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B. 4 câu, mỗi câu 7 chữ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C. 4 câu, mỗi câu 5 chữ.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D. Không qui định về số câu, chữ.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3, Cách gieo vần của bài thơ: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A. Vần được gieo ở tiếng cuối các câu 1, 2, 3.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 Vần được gieo ở tiếng cuối các câu 2, 4, 6, 8.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C. Vần được gieo ở tiếng cuối các câu 2, 4.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D. Vần được gieo ở tiếng cuối các câu 1, 2, 4, luôn mang thanh bằng và chỉ có một vần (độc vận).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7" y="304800"/>
            <a:ext cx="276694" cy="55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981" y="1043401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 điểm của thể 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 ngôn tứ tuyệt Đường luật.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304359" y="251460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5790759" y="327660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188648" y="571500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839200" cy="1804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8436" y="2743200"/>
            <a:ext cx="6205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endParaRPr lang="zh-CN" altLang="en-US" sz="5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48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1831181" y="2133600"/>
            <a:ext cx="8458200" cy="32004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81" y="381000"/>
            <a:ext cx="5791201" cy="966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9981" y="38100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khuya</a:t>
            </a:r>
            <a:endParaRPr lang="zh-CN" altLang="en-US" sz="4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39323" y="2458779"/>
            <a:ext cx="8050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Tiếng suối trong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như tiếng hát xa,</a:t>
            </a:r>
            <a:br>
              <a:rPr lang="vi-VN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Trăng lồng cổ thụ,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 bóng lồng hoa.</a:t>
            </a:r>
            <a:br>
              <a:rPr lang="vi-VN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Cảnh khuya như vẽ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 người chưa ngủ,</a:t>
            </a:r>
            <a:br>
              <a:rPr lang="vi-VN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Chưa ngủ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vì lo nỗi nước nhà.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4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8986" y="228600"/>
            <a:ext cx="6029598" cy="3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152400"/>
            <a:ext cx="332906" cy="55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 bwMode="auto">
          <a:xfrm flipV="1">
            <a:off x="683577" y="712175"/>
            <a:ext cx="4764419" cy="2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239323" y="1066800"/>
            <a:ext cx="8458200" cy="16764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2647465" y="1191161"/>
            <a:ext cx="8050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Tiếng suối trong như tiếng hát xa,</a:t>
            </a:r>
            <a:br>
              <a:rPr lang="vi-VN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Trăng lồng cổ thụ, bóng lồng hoa.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098381" y="1827212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964781" y="2438400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698581" y="2436812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1096324" y="4673025"/>
            <a:ext cx="9345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Điệp từ lồng: cảnh vật đan xen, hòa quyện vào 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泪滴形 24"/>
          <p:cNvSpPr/>
          <p:nvPr/>
        </p:nvSpPr>
        <p:spPr bwMode="auto">
          <a:xfrm rot="10800000" flipH="1">
            <a:off x="493158" y="3276600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7" name="泪滴形 34"/>
          <p:cNvSpPr/>
          <p:nvPr/>
        </p:nvSpPr>
        <p:spPr bwMode="auto">
          <a:xfrm rot="16200000" flipH="1">
            <a:off x="526443" y="4800664"/>
            <a:ext cx="347617" cy="347489"/>
          </a:xfrm>
          <a:custGeom>
            <a:avLst/>
            <a:gdLst/>
            <a:ahLst/>
            <a:cxnLst/>
            <a:rect l="l" t="t" r="r" b="b"/>
            <a:pathLst>
              <a:path w="1947680" h="1946960">
                <a:moveTo>
                  <a:pt x="205247" y="1146936"/>
                </a:moveTo>
                <a:cubicBezTo>
                  <a:pt x="205247" y="818407"/>
                  <a:pt x="471670" y="552082"/>
                  <a:pt x="800320" y="552082"/>
                </a:cubicBezTo>
                <a:cubicBezTo>
                  <a:pt x="1128970" y="552082"/>
                  <a:pt x="1395393" y="818407"/>
                  <a:pt x="1395393" y="1146936"/>
                </a:cubicBezTo>
                <a:cubicBezTo>
                  <a:pt x="1395393" y="1475465"/>
                  <a:pt x="1128970" y="1741790"/>
                  <a:pt x="800320" y="1741790"/>
                </a:cubicBezTo>
                <a:cubicBezTo>
                  <a:pt x="471670" y="1741790"/>
                  <a:pt x="205247" y="1475465"/>
                  <a:pt x="205247" y="1146936"/>
                </a:cubicBezTo>
                <a:close/>
                <a:moveTo>
                  <a:pt x="0" y="973480"/>
                </a:moveTo>
                <a:cubicBezTo>
                  <a:pt x="0" y="1511118"/>
                  <a:pt x="436003" y="1946960"/>
                  <a:pt x="973840" y="1946960"/>
                </a:cubicBezTo>
                <a:cubicBezTo>
                  <a:pt x="1511677" y="1946960"/>
                  <a:pt x="1947680" y="1511118"/>
                  <a:pt x="1947680" y="973480"/>
                </a:cubicBezTo>
                <a:lnTo>
                  <a:pt x="1947680" y="0"/>
                </a:lnTo>
                <a:lnTo>
                  <a:pt x="973841" y="0"/>
                </a:lnTo>
                <a:cubicBezTo>
                  <a:pt x="436004" y="0"/>
                  <a:pt x="1" y="435842"/>
                  <a:pt x="1" y="97348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8262" y="3200400"/>
            <a:ext cx="6218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So sánh tiếng suối như tiếng 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7781" y="5334000"/>
            <a:ext cx="10691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ức tranh nhiều tầng lớp, đường nét lung linh, huyền ảo.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97781" y="3962400"/>
            <a:ext cx="1090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Tiếng suối gần gũi với con người hơn và có sức sống trẻ 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3158" y="6044625"/>
            <a:ext cx="9339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yêu thiên nhiên của Bác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4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30" grpId="0"/>
      <p:bldP spid="35" grpId="0"/>
      <p:bldP spid="36" grpId="0" animBg="1"/>
      <p:bldP spid="37" grpId="0" animBg="1"/>
      <p:bldP spid="38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6694" y="228600"/>
            <a:ext cx="553388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2"/>
            <a:endCxn id="26" idx="0"/>
          </p:cNvCxnSpPr>
          <p:nvPr/>
        </p:nvCxnSpPr>
        <p:spPr bwMode="auto">
          <a:xfrm rot="5400000">
            <a:off x="3144208" y="-415830"/>
            <a:ext cx="1197114" cy="39017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6" idx="2"/>
            <a:endCxn id="27" idx="0"/>
          </p:cNvCxnSpPr>
          <p:nvPr/>
        </p:nvCxnSpPr>
        <p:spPr bwMode="auto">
          <a:xfrm rot="16200000" flipH="1">
            <a:off x="7176736" y="-546612"/>
            <a:ext cx="1120914" cy="40871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52400" y="2133600"/>
            <a:ext cx="32789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4315" y="2057400"/>
            <a:ext cx="39128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26" idx="2"/>
            <a:endCxn id="36" idx="0"/>
          </p:cNvCxnSpPr>
          <p:nvPr/>
        </p:nvCxnSpPr>
        <p:spPr bwMode="auto">
          <a:xfrm rot="5400000">
            <a:off x="1345337" y="3288040"/>
            <a:ext cx="89310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52400" y="3734594"/>
            <a:ext cx="327898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3581" y="2971800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27" idx="2"/>
            <a:endCxn id="40" idx="0"/>
          </p:cNvCxnSpPr>
          <p:nvPr/>
        </p:nvCxnSpPr>
        <p:spPr bwMode="auto">
          <a:xfrm rot="16200000" flipH="1">
            <a:off x="9303356" y="3242678"/>
            <a:ext cx="969308" cy="145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8003381" y="3734594"/>
            <a:ext cx="358378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lung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84581" y="2971800"/>
            <a:ext cx="221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9581" y="2971800"/>
            <a:ext cx="162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16" idx="2"/>
            <a:endCxn id="46" idx="0"/>
          </p:cNvCxnSpPr>
          <p:nvPr/>
        </p:nvCxnSpPr>
        <p:spPr bwMode="auto">
          <a:xfrm rot="16200000" flipH="1">
            <a:off x="3444572" y="3185551"/>
            <a:ext cx="4598075" cy="9994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602581" y="5534561"/>
            <a:ext cx="838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34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36" grpId="0" animBg="1"/>
      <p:bldP spid="38" grpId="0"/>
      <p:bldP spid="40" grpId="0" animBg="1"/>
      <p:bldP spid="41" grpId="0"/>
      <p:bldP spid="43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8986" y="228600"/>
            <a:ext cx="6029598" cy="3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152400"/>
            <a:ext cx="332906" cy="55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 bwMode="auto">
          <a:xfrm flipV="1">
            <a:off x="683577" y="712175"/>
            <a:ext cx="4764419" cy="2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239323" y="1066800"/>
            <a:ext cx="8458200" cy="16764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2647465" y="1191161"/>
            <a:ext cx="8050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Cảnh khuya như vẽ người chưa ngủ,</a:t>
            </a:r>
            <a:br>
              <a:rPr lang="vi-VN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Chưa ngủ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 smtClean="0">
                <a:latin typeface="Times New Roman" pitchFamily="18" charset="0"/>
                <a:cs typeface="Times New Roman" pitchFamily="18" charset="0"/>
              </a:rPr>
              <a:t>vì lo nỗi nước nhà.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325" y="4306669"/>
            <a:ext cx="47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泪滴形 24"/>
          <p:cNvSpPr/>
          <p:nvPr/>
        </p:nvSpPr>
        <p:spPr bwMode="auto">
          <a:xfrm rot="10800000" flipH="1">
            <a:off x="493158" y="3468469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泪滴形 34"/>
          <p:cNvSpPr/>
          <p:nvPr/>
        </p:nvSpPr>
        <p:spPr bwMode="auto">
          <a:xfrm rot="16200000" flipH="1">
            <a:off x="526443" y="4434308"/>
            <a:ext cx="347617" cy="347489"/>
          </a:xfrm>
          <a:custGeom>
            <a:avLst/>
            <a:gdLst/>
            <a:ahLst/>
            <a:cxnLst/>
            <a:rect l="l" t="t" r="r" b="b"/>
            <a:pathLst>
              <a:path w="1947680" h="1946960">
                <a:moveTo>
                  <a:pt x="205247" y="1146936"/>
                </a:moveTo>
                <a:cubicBezTo>
                  <a:pt x="205247" y="818407"/>
                  <a:pt x="471670" y="552082"/>
                  <a:pt x="800320" y="552082"/>
                </a:cubicBezTo>
                <a:cubicBezTo>
                  <a:pt x="1128970" y="552082"/>
                  <a:pt x="1395393" y="818407"/>
                  <a:pt x="1395393" y="1146936"/>
                </a:cubicBezTo>
                <a:cubicBezTo>
                  <a:pt x="1395393" y="1475465"/>
                  <a:pt x="1128970" y="1741790"/>
                  <a:pt x="800320" y="1741790"/>
                </a:cubicBezTo>
                <a:cubicBezTo>
                  <a:pt x="471670" y="1741790"/>
                  <a:pt x="205247" y="1475465"/>
                  <a:pt x="205247" y="1146936"/>
                </a:cubicBezTo>
                <a:close/>
                <a:moveTo>
                  <a:pt x="0" y="973480"/>
                </a:moveTo>
                <a:cubicBezTo>
                  <a:pt x="0" y="1511118"/>
                  <a:pt x="436003" y="1946960"/>
                  <a:pt x="973840" y="1946960"/>
                </a:cubicBezTo>
                <a:cubicBezTo>
                  <a:pt x="1511677" y="1946960"/>
                  <a:pt x="1947680" y="1511118"/>
                  <a:pt x="1947680" y="973480"/>
                </a:cubicBezTo>
                <a:lnTo>
                  <a:pt x="1947680" y="0"/>
                </a:lnTo>
                <a:lnTo>
                  <a:pt x="973841" y="0"/>
                </a:lnTo>
                <a:cubicBezTo>
                  <a:pt x="436004" y="0"/>
                  <a:pt x="1" y="435842"/>
                  <a:pt x="1" y="97348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2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8262" y="3392269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0381" y="3962400"/>
            <a:ext cx="5337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6325" y="5562600"/>
            <a:ext cx="9339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yêu thiên nhiên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5945981" y="3276598"/>
            <a:ext cx="533400" cy="2057401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2745581" y="2441576"/>
            <a:ext cx="207931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003381" y="1828800"/>
            <a:ext cx="222259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884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30" grpId="0"/>
      <p:bldP spid="11" grpId="0"/>
      <p:bldP spid="12" grpId="0" animBg="1"/>
      <p:bldP spid="13" grpId="0" animBg="1"/>
      <p:bldP spid="14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0061" y="228599"/>
            <a:ext cx="23070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2"/>
            <a:endCxn id="26" idx="0"/>
          </p:cNvCxnSpPr>
          <p:nvPr/>
        </p:nvCxnSpPr>
        <p:spPr bwMode="auto">
          <a:xfrm rot="5400000">
            <a:off x="3496350" y="-163633"/>
            <a:ext cx="1197115" cy="33973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6" idx="2"/>
            <a:endCxn id="27" idx="0"/>
          </p:cNvCxnSpPr>
          <p:nvPr/>
        </p:nvCxnSpPr>
        <p:spPr bwMode="auto">
          <a:xfrm rot="16200000" flipH="1">
            <a:off x="7154669" y="-424602"/>
            <a:ext cx="1120915" cy="3843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52400" y="2133600"/>
            <a:ext cx="44876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4315" y="2057400"/>
            <a:ext cx="36247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26" idx="2"/>
            <a:endCxn id="36" idx="0"/>
          </p:cNvCxnSpPr>
          <p:nvPr/>
        </p:nvCxnSpPr>
        <p:spPr bwMode="auto">
          <a:xfrm rot="16200000" flipH="1">
            <a:off x="1952307" y="3285410"/>
            <a:ext cx="893108" cy="52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62000" y="3734594"/>
            <a:ext cx="32789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27" idx="2"/>
            <a:endCxn id="40" idx="0"/>
          </p:cNvCxnSpPr>
          <p:nvPr/>
        </p:nvCxnSpPr>
        <p:spPr bwMode="auto">
          <a:xfrm rot="16200000" flipH="1">
            <a:off x="9152016" y="3249939"/>
            <a:ext cx="969308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7617371" y="3734594"/>
            <a:ext cx="4038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36" idx="2"/>
            <a:endCxn id="46" idx="0"/>
          </p:cNvCxnSpPr>
          <p:nvPr/>
        </p:nvCxnSpPr>
        <p:spPr bwMode="auto">
          <a:xfrm rot="16200000" flipH="1">
            <a:off x="3551496" y="3292475"/>
            <a:ext cx="1092081" cy="33920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602581" y="5534561"/>
            <a:ext cx="8382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40" idx="2"/>
            <a:endCxn id="46" idx="0"/>
          </p:cNvCxnSpPr>
          <p:nvPr/>
        </p:nvCxnSpPr>
        <p:spPr bwMode="auto">
          <a:xfrm rot="5400000">
            <a:off x="7169086" y="3066975"/>
            <a:ext cx="1092081" cy="38430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5534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36" grpId="0" animBg="1"/>
      <p:bldP spid="40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05" y="4747776"/>
            <a:ext cx="742845" cy="9541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3808" flipV="1">
            <a:off x="9243088" y="4093657"/>
            <a:ext cx="1024613" cy="9477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91" y="5532824"/>
            <a:ext cx="909344" cy="4546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467"/>
            <a:ext cx="1698552" cy="22987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1" y="2738012"/>
            <a:ext cx="4117182" cy="399146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81" y="752675"/>
            <a:ext cx="1009269" cy="44581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4837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5208" y="6374258"/>
            <a:ext cx="12196800" cy="4837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4381" y="1524000"/>
            <a:ext cx="10497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800" i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44,45:Cảnh </a:t>
            </a:r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8800" i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2933" y="2970550"/>
            <a:ext cx="81451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8800" i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8800" i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Giêng</a:t>
            </a:r>
            <a:endParaRPr lang="en-US" sz="8800" i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244E-6 -3.7037E-6 C -0.01861 -3.7037E-6 -0.06856 -0.00277 -0.0869 -0.00509 C -0.10329 -0.00694 -0.11942 -0.01435 -0.1366 -0.01666 C -0.15845 -0.01782 -0.2356 -0.0199 -0.27033 -0.02407 C -0.30532 -0.02824 -0.27566 -0.03217 -0.31599 -0.03726 C -0.35723 -0.04259 -0.43125 -0.05139 -0.47834 -0.05578 C -0.52557 -0.06018 -0.5828 -0.06041 -0.60154 -0.06365 C -0.62183 -0.06689 -0.6083 -0.07291 -0.63042 -0.07476 C -0.65227 -0.07662 -0.68727 -0.07592 -0.70509 -0.07801 C -0.72265 -0.08009 -0.7341 -0.08449 -0.7341 -0.08726 " pathEditMode="relative" rAng="0" ptsTypes="fsfssssssf">
                                      <p:cBhvr>
                                        <p:cTn id="26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11" y="-4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1E-6 -2.22222E-6 C -0.01808 -2.22222E-6 -0.06869 0.01204 -0.08599 0.02107 C -0.10381 0.03033 -0.11981 0.06366 -0.1375 0.07292 C -0.15845 0.07824 -0.23754 0.08797 -0.27293 0.10672 C -0.30805 0.12547 -0.278 0.14259 -0.31833 0.16551 C -0.35918 0.18843 -0.43489 0.22847 -0.48302 0.24769 C -0.53129 0.26736 -0.588 0.26783 -0.60778 0.28241 C -0.62781 0.29653 -0.61415 0.32408 -0.6364 0.33195 C -0.65929 0.34028 -0.69442 0.3375 -0.71198 0.34653 C -0.7298 0.35579 -0.74216 0.3757 -0.74216 0.38843 " pathEditMode="relative" rAng="0" ptsTypes="fsfssssssf">
                                      <p:cBhvr>
                                        <p:cTn id="28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5" y="194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62 -0.15092 C 0.22362 -0.15092 0.17081 -0.14652 0.15194 -0.14328 C 0.13399 -0.13981 0.11773 -0.12777 0.09861 -0.12453 C 0.07636 -0.12245 -0.00612 -0.11898 -0.0428 -0.1125 C -0.08066 -0.10578 -0.04865 -0.09953 -0.09119 -0.0912 C -0.1349 -0.08287 -0.21387 -0.06851 -0.26343 -0.06157 C -0.3143 -0.05462 -0.3744 -0.05439 -0.39443 -0.0493 C -0.41564 -0.04398 -0.40146 -0.03425 -0.42513 -0.03125 C -0.44868 -0.02824 -0.48524 -0.02939 -0.5041 -0.02592 C -0.52296 -0.02268 -0.53571 -0.0155 -0.53571 -0.01111 " pathEditMode="relative" rAng="0" ptsTypes="fsfssssssf">
                                      <p:cBhvr>
                                        <p:cTn id="30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10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</p:bldLst>
  </p:timing>
  <p:extLst mod="1">
    <p:ext uri="{E180D4A7-C9FB-4DFB-919C-405C955672EB}">
      <p14:showEvtLst xmlns:p14="http://schemas.microsoft.com/office/powerpoint/2010/main">
        <p14:playEvt time="0" objId="11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0981" y="2743200"/>
            <a:ext cx="343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zh-CN" altLang="en-US" sz="5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4"/>
          <p:cNvSpPr>
            <a:spLocks noChangeArrowheads="1"/>
          </p:cNvSpPr>
          <p:nvPr/>
        </p:nvSpPr>
        <p:spPr bwMode="auto">
          <a:xfrm rot="16200000">
            <a:off x="1286458" y="2240686"/>
            <a:ext cx="1276145" cy="127614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8639" y="3699859"/>
            <a:ext cx="1325892" cy="132589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884639" y="1394710"/>
            <a:ext cx="1325893" cy="1325893"/>
          </a:xfrm>
          <a:prstGeom prst="ellipse">
            <a:avLst/>
          </a:prstGeom>
          <a:solidFill>
            <a:schemeClr val="tx1"/>
          </a:solidFill>
          <a:ln w="31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77103" y="335369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zh-CN" alt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440781" y="394150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Vẽ nên bức tranh cảnh khuya núi rừng Việt Bắc sống động, nên thơ.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2981" y="1542871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Thể hiện tâm hồn yêu thiên nhiên và tấm lòng thiết tha với đất nước.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3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31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4"/>
          <p:cNvSpPr>
            <a:spLocks noChangeArrowheads="1"/>
          </p:cNvSpPr>
          <p:nvPr/>
        </p:nvSpPr>
        <p:spPr bwMode="auto">
          <a:xfrm rot="16200000">
            <a:off x="648386" y="3377883"/>
            <a:ext cx="1276145" cy="127614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8639" y="4654028"/>
            <a:ext cx="1325892" cy="132589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924531" y="2865107"/>
            <a:ext cx="1325893" cy="1325893"/>
          </a:xfrm>
          <a:prstGeom prst="ellipse">
            <a:avLst/>
          </a:prstGeom>
          <a:solidFill>
            <a:schemeClr val="tx1"/>
          </a:solidFill>
          <a:ln w="31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77103" y="335369"/>
            <a:ext cx="48402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zh-CN" alt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440781" y="4895671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So sánh, tiểu đối, điệp từ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2873" y="33160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Ngôn từ bình dị, gợi cảm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6200000">
            <a:off x="2364581" y="1771855"/>
            <a:ext cx="1276145" cy="127614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640726" y="1066016"/>
            <a:ext cx="1325893" cy="1325893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9068" y="1447800"/>
            <a:ext cx="5218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3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31" grpId="0"/>
      <p:bldP spid="28" grpId="0"/>
      <p:bldP spid="29" grpId="0"/>
      <p:bldP spid="10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77" y="0"/>
            <a:ext cx="3613080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3156" y="1429041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NHỔ CÀ RỐT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3" y="2841837"/>
            <a:ext cx="1596483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3" y="2379174"/>
            <a:ext cx="2721004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7" y="3201544"/>
            <a:ext cx="1981938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91788" y="5417842"/>
            <a:ext cx="1134978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8486" y="5417842"/>
            <a:ext cx="1134978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7055" y="5417842"/>
            <a:ext cx="1134978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983" y="5417842"/>
            <a:ext cx="1134978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7222" y="6050477"/>
            <a:ext cx="10242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821895" y="2537037"/>
            <a:ext cx="81311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29" y="4555482"/>
            <a:ext cx="1667316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6" y="4489550"/>
            <a:ext cx="1667316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3" y="2841837"/>
            <a:ext cx="1596483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432" y="3981875"/>
            <a:ext cx="2884450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20" y="330406"/>
            <a:ext cx="2215544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871" y="2209366"/>
            <a:ext cx="261259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5131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73348" y="1713502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" y="4489550"/>
            <a:ext cx="1667316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07" y="4555483"/>
            <a:ext cx="1924158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8048" y="5377488"/>
            <a:ext cx="823031" cy="817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91788" y="5417842"/>
            <a:ext cx="1134978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04" y="4489551"/>
            <a:ext cx="1924158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4746" y="5311556"/>
            <a:ext cx="823031" cy="817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8486" y="5417842"/>
            <a:ext cx="1134978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3" y="4527651"/>
            <a:ext cx="1924158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5" y="4527650"/>
            <a:ext cx="1667316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163315" y="5349656"/>
            <a:ext cx="823031" cy="817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7055" y="5417842"/>
            <a:ext cx="1134978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7" y="4343308"/>
            <a:ext cx="1470600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983" y="5417842"/>
            <a:ext cx="1134978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7222" y="6050477"/>
            <a:ext cx="10242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73348" y="2207646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73348" y="2701790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73348" y="3195935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6" y="4489550"/>
            <a:ext cx="1667316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5" y="4527650"/>
            <a:ext cx="1667316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" y="4489550"/>
            <a:ext cx="1667316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13" y="4428248"/>
            <a:ext cx="2108534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97" y="4392304"/>
            <a:ext cx="2108533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" y="4385097"/>
            <a:ext cx="2109484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29" y="4555482"/>
            <a:ext cx="1667316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3" y="2841837"/>
            <a:ext cx="1596483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4485" y="3945563"/>
            <a:ext cx="2884450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20" y="330406"/>
            <a:ext cx="2215544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871" y="2209366"/>
            <a:ext cx="261259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5131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99" y="4332085"/>
            <a:ext cx="1431420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91788" y="5417842"/>
            <a:ext cx="1134978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8486" y="5417842"/>
            <a:ext cx="1134978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7055" y="5417842"/>
            <a:ext cx="1134978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983" y="5417842"/>
            <a:ext cx="1134978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 thuật so sánh trong câu thơ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suối trong như tiếng hát xa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tác dụng gì?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7222" y="6050477"/>
            <a:ext cx="10242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7808" y="5377487"/>
            <a:ext cx="823031" cy="817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58293" y="5298110"/>
            <a:ext cx="823031" cy="817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01283" y="5338139"/>
            <a:ext cx="823031" cy="8170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07227" y="1563897"/>
            <a:ext cx="69984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vi-VN" sz="2500" dirty="0" smtClean="0">
                <a:solidFill>
                  <a:schemeClr val="bg1"/>
                </a:solidFill>
              </a:rPr>
              <a:t>Làm cho tiếng suối gần gũi với con người.</a:t>
            </a:r>
            <a:endParaRPr lang="en-US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0627" y="2058041"/>
            <a:ext cx="85561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vi-VN" sz="2500" dirty="0" smtClean="0">
                <a:solidFill>
                  <a:schemeClr val="bg1"/>
                </a:solidFill>
              </a:rPr>
              <a:t>Gợi sự tĩnh lặng, huyền diệu trong đêm rừng Việt Bắc.</a:t>
            </a:r>
            <a:endParaRPr lang="en-US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85955" y="2590800"/>
            <a:ext cx="78560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vi-VN" sz="2500" dirty="0" smtClean="0">
                <a:solidFill>
                  <a:schemeClr val="bg1"/>
                </a:solidFill>
              </a:rPr>
              <a:t>Thể hiện cách cảm nhận riêng của Bác so với các nhà thơ khác khi cùng viết về một đối tượng.</a:t>
            </a:r>
            <a:endParaRPr lang="en-US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5555" y="3500735"/>
            <a:ext cx="69984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500" dirty="0" smtClean="0">
                <a:solidFill>
                  <a:schemeClr val="bg1"/>
                </a:solidFill>
              </a:rPr>
              <a:t>Cả a, b, c</a:t>
            </a:r>
            <a:endParaRPr lang="en-US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29" y="4555482"/>
            <a:ext cx="1667316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6" y="4489550"/>
            <a:ext cx="1667316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5" y="4527650"/>
            <a:ext cx="1667316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3" y="2841837"/>
            <a:ext cx="1596483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1758" y="3960547"/>
            <a:ext cx="2884450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20" y="330406"/>
            <a:ext cx="2215544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871" y="2209366"/>
            <a:ext cx="261259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5131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" y="4489550"/>
            <a:ext cx="1667316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07" y="4555483"/>
            <a:ext cx="1924158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8048" y="5377488"/>
            <a:ext cx="823031" cy="817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91788" y="5417842"/>
            <a:ext cx="1134978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04" y="4489551"/>
            <a:ext cx="1924158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4746" y="5311556"/>
            <a:ext cx="823031" cy="817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8486" y="5417842"/>
            <a:ext cx="1134978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6" y="4347069"/>
            <a:ext cx="1416353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7055" y="5417842"/>
            <a:ext cx="1134978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" y="4385097"/>
            <a:ext cx="2109484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983" y="5417842"/>
            <a:ext cx="1134978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7222" y="6050477"/>
            <a:ext cx="10242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7808" y="5377487"/>
            <a:ext cx="823031" cy="8170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97981" y="1637302"/>
            <a:ext cx="7926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chội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55181" y="2131446"/>
            <a:ext cx="891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40981" y="2667000"/>
            <a:ext cx="8155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01742" y="3581400"/>
            <a:ext cx="7926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5" y="4527650"/>
            <a:ext cx="1667316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" y="4489550"/>
            <a:ext cx="1667316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98" y="4392304"/>
            <a:ext cx="210853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" y="4385097"/>
            <a:ext cx="2109484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29" y="4555482"/>
            <a:ext cx="1667316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6" y="4489550"/>
            <a:ext cx="1667316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3" y="2841837"/>
            <a:ext cx="1596483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6553" y="3952202"/>
            <a:ext cx="2884450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20" y="330406"/>
            <a:ext cx="2215544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871" y="2209366"/>
            <a:ext cx="261259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5131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07" y="4555483"/>
            <a:ext cx="1924158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8048" y="5377488"/>
            <a:ext cx="823031" cy="817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91788" y="5417842"/>
            <a:ext cx="1134978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66" y="4338724"/>
            <a:ext cx="1431420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8486" y="5417842"/>
            <a:ext cx="1134978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7055" y="5417842"/>
            <a:ext cx="1134978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983" y="5417842"/>
            <a:ext cx="1134978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7222" y="6050477"/>
            <a:ext cx="10242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7808" y="5377487"/>
            <a:ext cx="823031" cy="817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58293" y="5298110"/>
            <a:ext cx="823031" cy="8170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73348" y="1411497"/>
            <a:ext cx="699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73348" y="1905641"/>
            <a:ext cx="699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73348" y="2399785"/>
            <a:ext cx="699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3348" y="2893930"/>
            <a:ext cx="699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6" y="4489550"/>
            <a:ext cx="1667316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5" y="4527650"/>
            <a:ext cx="1667316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" y="4489550"/>
            <a:ext cx="1667316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13" y="4428248"/>
            <a:ext cx="2108534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97" y="4392304"/>
            <a:ext cx="2108533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" y="4385097"/>
            <a:ext cx="2109484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29" y="4555482"/>
            <a:ext cx="1667316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3" y="2841837"/>
            <a:ext cx="1596483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4485" y="3945563"/>
            <a:ext cx="2884450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20" y="330406"/>
            <a:ext cx="2215544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871" y="2209366"/>
            <a:ext cx="261259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5131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99" y="4332085"/>
            <a:ext cx="1431420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91788" y="5417842"/>
            <a:ext cx="1134978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8486" y="5417842"/>
            <a:ext cx="1134978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7055" y="5417842"/>
            <a:ext cx="1134978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983" y="5417842"/>
            <a:ext cx="1134978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nội dung, nghệ thuật chủ yếu của bài thơ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 khuya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là: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7222" y="6050477"/>
            <a:ext cx="10242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7808" y="5377487"/>
            <a:ext cx="823031" cy="817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58293" y="5298110"/>
            <a:ext cx="823031" cy="817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01283" y="5338139"/>
            <a:ext cx="823031" cy="8170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07227" y="1563897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: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hiện tình yêu thiên nhiên </a:t>
            </a:r>
            <a:endParaRPr lang="en-US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0627" y="2058041"/>
            <a:ext cx="855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: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hiện tình yêu nước sâu sắc, tâm hồn nhạy cảm, ung dung.</a:t>
            </a:r>
            <a:endParaRPr lang="en-US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85955" y="3032611"/>
            <a:ext cx="8010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: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thơ thất ngôn tứ tuyệt, bút pháp cổ điển và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 đại, biện pháp tu từ so sánh, nhân hóa, điệp từ.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5555" y="3942546"/>
            <a:ext cx="69984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500" dirty="0" smtClean="0">
                <a:solidFill>
                  <a:schemeClr val="bg1"/>
                </a:solidFill>
              </a:rPr>
              <a:t>Cả a, b, c</a:t>
            </a:r>
            <a:endParaRPr lang="en-US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5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"/>
                            </p:stCondLst>
                            <p:childTnLst>
                              <p:par>
                                <p:cTn id="20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25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611981" y="2547878"/>
            <a:ext cx="3962400" cy="2862322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1" y="381000"/>
            <a:ext cx="7669058" cy="966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8981" y="3810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Rằm</a:t>
            </a:r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giêng</a:t>
            </a:r>
            <a:endParaRPr lang="zh-CN" altLang="en-US" sz="4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4381" y="2547878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u="sng" dirty="0" smtClean="0">
                <a:hlinkClick r:id="rId5"/>
              </a:rPr>
              <a:t>元</a:t>
            </a:r>
            <a:r>
              <a:rPr lang="zh-TW" altLang="en-US" sz="3600" b="1" dirty="0" smtClean="0">
                <a:hlinkClick r:id="rId6"/>
              </a:rPr>
              <a:t>宵</a:t>
            </a:r>
            <a:r>
              <a:rPr lang="zh-TW" altLang="en-US" sz="3600" dirty="0" smtClean="0"/>
              <a:t>  </a:t>
            </a:r>
          </a:p>
          <a:p>
            <a:r>
              <a:rPr lang="zh-TW" altLang="en-US" sz="3600" dirty="0" smtClean="0">
                <a:hlinkClick r:id="rId7"/>
              </a:rPr>
              <a:t>今</a:t>
            </a:r>
            <a:r>
              <a:rPr lang="zh-TW" altLang="en-US" sz="3600" dirty="0" smtClean="0">
                <a:hlinkClick r:id="rId8"/>
              </a:rPr>
              <a:t>夜</a:t>
            </a:r>
            <a:r>
              <a:rPr lang="zh-TW" altLang="en-US" sz="3600" dirty="0" smtClean="0">
                <a:hlinkClick r:id="rId5"/>
              </a:rPr>
              <a:t>元</a:t>
            </a:r>
            <a:r>
              <a:rPr lang="zh-TW" altLang="en-US" sz="3600" dirty="0" smtClean="0">
                <a:hlinkClick r:id="rId6"/>
              </a:rPr>
              <a:t>宵</a:t>
            </a:r>
            <a:r>
              <a:rPr lang="zh-TW" altLang="en-US" sz="3600" dirty="0" smtClean="0">
                <a:hlinkClick r:id="rId9"/>
              </a:rPr>
              <a:t>月</a:t>
            </a:r>
            <a:r>
              <a:rPr lang="zh-TW" altLang="en-US" sz="3600" dirty="0" smtClean="0">
                <a:hlinkClick r:id="rId10"/>
              </a:rPr>
              <a:t>正</a:t>
            </a:r>
            <a:r>
              <a:rPr lang="zh-TW" altLang="en-US" sz="3600" dirty="0" smtClean="0">
                <a:hlinkClick r:id="rId11"/>
              </a:rPr>
              <a:t>圓</a:t>
            </a:r>
            <a:r>
              <a:rPr lang="zh-TW" altLang="en-US" sz="3600" dirty="0" smtClean="0"/>
              <a:t>，</a:t>
            </a:r>
            <a:br>
              <a:rPr lang="zh-TW" altLang="en-US" sz="3600" dirty="0" smtClean="0"/>
            </a:br>
            <a:r>
              <a:rPr lang="zh-TW" altLang="en-US" sz="3600" dirty="0" smtClean="0">
                <a:hlinkClick r:id="rId12"/>
              </a:rPr>
              <a:t>春</a:t>
            </a:r>
            <a:r>
              <a:rPr lang="zh-TW" altLang="en-US" sz="3600" dirty="0" smtClean="0">
                <a:hlinkClick r:id="rId13"/>
              </a:rPr>
              <a:t>江</a:t>
            </a:r>
            <a:r>
              <a:rPr lang="zh-TW" altLang="en-US" sz="3600" dirty="0" smtClean="0">
                <a:hlinkClick r:id="rId12"/>
              </a:rPr>
              <a:t>春</a:t>
            </a:r>
            <a:r>
              <a:rPr lang="zh-TW" altLang="en-US" sz="3600" dirty="0" smtClean="0">
                <a:hlinkClick r:id="rId14"/>
              </a:rPr>
              <a:t>水</a:t>
            </a:r>
            <a:r>
              <a:rPr lang="zh-TW" altLang="en-US" sz="3600" dirty="0" smtClean="0">
                <a:hlinkClick r:id="rId15"/>
              </a:rPr>
              <a:t>接</a:t>
            </a:r>
            <a:r>
              <a:rPr lang="zh-TW" altLang="en-US" sz="3600" dirty="0" smtClean="0">
                <a:hlinkClick r:id="rId12"/>
              </a:rPr>
              <a:t>春</a:t>
            </a:r>
            <a:r>
              <a:rPr lang="zh-TW" altLang="en-US" sz="3600" dirty="0" smtClean="0">
                <a:hlinkClick r:id="rId16"/>
              </a:rPr>
              <a:t>天</a:t>
            </a:r>
            <a:r>
              <a:rPr lang="zh-TW" altLang="en-US" sz="3600" dirty="0" smtClean="0"/>
              <a:t>。</a:t>
            </a:r>
            <a:br>
              <a:rPr lang="zh-TW" altLang="en-US" sz="3600" dirty="0" smtClean="0"/>
            </a:br>
            <a:r>
              <a:rPr lang="zh-TW" altLang="en-US" sz="3600" dirty="0" smtClean="0">
                <a:hlinkClick r:id="rId17"/>
              </a:rPr>
              <a:t>煙</a:t>
            </a:r>
            <a:r>
              <a:rPr lang="zh-TW" altLang="en-US" sz="3600" dirty="0" smtClean="0">
                <a:hlinkClick r:id="rId18"/>
              </a:rPr>
              <a:t>波</a:t>
            </a:r>
            <a:r>
              <a:rPr lang="zh-TW" altLang="en-US" sz="3600" dirty="0" smtClean="0">
                <a:hlinkClick r:id="rId19"/>
              </a:rPr>
              <a:t>深</a:t>
            </a:r>
            <a:r>
              <a:rPr lang="zh-TW" altLang="en-US" sz="3600" dirty="0" smtClean="0">
                <a:hlinkClick r:id="rId20"/>
              </a:rPr>
              <a:t>處</a:t>
            </a:r>
            <a:r>
              <a:rPr lang="zh-TW" altLang="en-US" sz="3600" dirty="0" smtClean="0">
                <a:hlinkClick r:id="rId21"/>
              </a:rPr>
              <a:t>談</a:t>
            </a:r>
            <a:r>
              <a:rPr lang="zh-TW" altLang="en-US" sz="3600" dirty="0" smtClean="0">
                <a:hlinkClick r:id="rId22"/>
              </a:rPr>
              <a:t>軍</a:t>
            </a:r>
            <a:r>
              <a:rPr lang="zh-TW" altLang="en-US" sz="3600" dirty="0" smtClean="0">
                <a:hlinkClick r:id="rId23"/>
              </a:rPr>
              <a:t>事</a:t>
            </a:r>
            <a:r>
              <a:rPr lang="zh-TW" altLang="en-US" sz="3600" dirty="0" smtClean="0"/>
              <a:t>，</a:t>
            </a:r>
            <a:br>
              <a:rPr lang="zh-TW" altLang="en-US" sz="3600" dirty="0" smtClean="0"/>
            </a:br>
            <a:r>
              <a:rPr lang="zh-TW" altLang="en-US" sz="3600" dirty="0" smtClean="0">
                <a:hlinkClick r:id="rId8"/>
              </a:rPr>
              <a:t>夜</a:t>
            </a:r>
            <a:r>
              <a:rPr lang="zh-TW" altLang="en-US" sz="3600" dirty="0" smtClean="0">
                <a:hlinkClick r:id="rId24"/>
              </a:rPr>
              <a:t>半</a:t>
            </a:r>
            <a:r>
              <a:rPr lang="zh-TW" altLang="en-US" sz="3600" dirty="0" smtClean="0">
                <a:hlinkClick r:id="rId25"/>
              </a:rPr>
              <a:t>歸</a:t>
            </a:r>
            <a:r>
              <a:rPr lang="zh-TW" altLang="en-US" sz="3600" dirty="0" smtClean="0">
                <a:hlinkClick r:id="rId26"/>
              </a:rPr>
              <a:t>來</a:t>
            </a:r>
            <a:r>
              <a:rPr lang="zh-TW" altLang="en-US" sz="3600" dirty="0" smtClean="0">
                <a:hlinkClick r:id="rId9"/>
              </a:rPr>
              <a:t>月</a:t>
            </a:r>
            <a:r>
              <a:rPr lang="zh-TW" altLang="en-US" sz="3600" dirty="0" smtClean="0">
                <a:hlinkClick r:id="rId27"/>
              </a:rPr>
              <a:t>滿</a:t>
            </a:r>
            <a:r>
              <a:rPr lang="zh-TW" altLang="en-US" sz="3600" dirty="0" smtClean="0">
                <a:hlinkClick r:id="rId28"/>
              </a:rPr>
              <a:t>船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4955381" y="2547878"/>
            <a:ext cx="6553201" cy="2862322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107781" y="2780943"/>
            <a:ext cx="6324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Nguyên tiêu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Kim dạ nguyên tiêu nguyệt chính viên,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Xuân giang, xuân thuỷ tiếp xuân thiên.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Yên ba thâm xứ đàm quân sự,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Dạ bán quy lai nguyệt mãn thuyền.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4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2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229600" cy="1804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181" y="2743200"/>
            <a:ext cx="5442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endParaRPr lang="zh-CN" altLang="en-US" sz="5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5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764381" y="685800"/>
            <a:ext cx="8392258" cy="25908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0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8718" y="762000"/>
            <a:ext cx="8227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Đêm nay, rằm tháng giêng, trăng vừa tròn,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Nước sông xuân tiếp liền với màu trời xuân.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Giữa nơi khói sóng thăm thẳm, bàn bạc việc quân,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Nửa đêm trở về, thuyền chở đầy ánh trăng.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4117181" y="3733800"/>
            <a:ext cx="6934201" cy="2590801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000"/>
          </a:p>
        </p:txBody>
      </p:sp>
      <p:sp>
        <p:nvSpPr>
          <p:cNvPr id="8" name="Rectangle 7"/>
          <p:cNvSpPr/>
          <p:nvPr/>
        </p:nvSpPr>
        <p:spPr>
          <a:xfrm>
            <a:off x="4193381" y="3810000"/>
            <a:ext cx="66923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4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8986" y="228600"/>
            <a:ext cx="6029598" cy="3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152400"/>
            <a:ext cx="332906" cy="55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 bwMode="auto">
          <a:xfrm flipV="1">
            <a:off x="683577" y="712175"/>
            <a:ext cx="4764419" cy="2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059781" y="1066800"/>
            <a:ext cx="8458200" cy="16764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2239323" y="11911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Kim dạ nguyên tiêu nguyệt chính viên,</a:t>
            </a:r>
            <a:br>
              <a:rPr lang="vi-VN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Xuân giang, xuân thuỷ tiếp xuân thiên.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364581" y="2435224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55381" y="2433636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927181" y="243204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1096324" y="4343400"/>
            <a:ext cx="9345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- Điệp từ: "xuân"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泪滴形 24"/>
          <p:cNvSpPr/>
          <p:nvPr/>
        </p:nvSpPr>
        <p:spPr bwMode="auto">
          <a:xfrm rot="10800000" flipH="1">
            <a:off x="493158" y="3276600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7" name="泪滴形 34"/>
          <p:cNvSpPr/>
          <p:nvPr/>
        </p:nvSpPr>
        <p:spPr bwMode="auto">
          <a:xfrm rot="16200000" flipH="1">
            <a:off x="526443" y="4471039"/>
            <a:ext cx="347617" cy="347489"/>
          </a:xfrm>
          <a:custGeom>
            <a:avLst/>
            <a:gdLst/>
            <a:ahLst/>
            <a:cxnLst/>
            <a:rect l="l" t="t" r="r" b="b"/>
            <a:pathLst>
              <a:path w="1947680" h="1946960">
                <a:moveTo>
                  <a:pt x="205247" y="1146936"/>
                </a:moveTo>
                <a:cubicBezTo>
                  <a:pt x="205247" y="818407"/>
                  <a:pt x="471670" y="552082"/>
                  <a:pt x="800320" y="552082"/>
                </a:cubicBezTo>
                <a:cubicBezTo>
                  <a:pt x="1128970" y="552082"/>
                  <a:pt x="1395393" y="818407"/>
                  <a:pt x="1395393" y="1146936"/>
                </a:cubicBezTo>
                <a:cubicBezTo>
                  <a:pt x="1395393" y="1475465"/>
                  <a:pt x="1128970" y="1741790"/>
                  <a:pt x="800320" y="1741790"/>
                </a:cubicBezTo>
                <a:cubicBezTo>
                  <a:pt x="471670" y="1741790"/>
                  <a:pt x="205247" y="1475465"/>
                  <a:pt x="205247" y="1146936"/>
                </a:cubicBezTo>
                <a:close/>
                <a:moveTo>
                  <a:pt x="0" y="973480"/>
                </a:moveTo>
                <a:cubicBezTo>
                  <a:pt x="0" y="1511118"/>
                  <a:pt x="436003" y="1946960"/>
                  <a:pt x="973840" y="1946960"/>
                </a:cubicBezTo>
                <a:cubicBezTo>
                  <a:pt x="1511677" y="1946960"/>
                  <a:pt x="1947680" y="1511118"/>
                  <a:pt x="1947680" y="973480"/>
                </a:cubicBezTo>
                <a:lnTo>
                  <a:pt x="1947680" y="0"/>
                </a:lnTo>
                <a:lnTo>
                  <a:pt x="973841" y="0"/>
                </a:lnTo>
                <a:cubicBezTo>
                  <a:pt x="436004" y="0"/>
                  <a:pt x="1" y="435842"/>
                  <a:pt x="1" y="97348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8262" y="3200400"/>
            <a:ext cx="10891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- Nội dung: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Miêu tả không gian cao rộng bát ngát, tràn đầy ánh sáng và sức sống của mùa xuân trong đêm rằm tháng giêng.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7781" y="5004375"/>
            <a:ext cx="1069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hấn mạnh vẻ đẹp và sức sống mùa xuân đang tràn ngập cả đất trời.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3158" y="6044625"/>
            <a:ext cx="10939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xúc nồng nàn, thiết tha trước vẻ đẹp thiên nhiên của Bác.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4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30" grpId="0"/>
      <p:bldP spid="35" grpId="0"/>
      <p:bldP spid="36" grpId="0" animBg="1"/>
      <p:bldP spid="37" grpId="0" animBg="1"/>
      <p:bldP spid="38" grpId="0"/>
      <p:bldP spid="40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8986" y="228600"/>
            <a:ext cx="6029598" cy="3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152400"/>
            <a:ext cx="332906" cy="55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 bwMode="auto">
          <a:xfrm flipV="1">
            <a:off x="683577" y="712175"/>
            <a:ext cx="4764419" cy="2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239323" y="1066800"/>
            <a:ext cx="7364258" cy="15240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2647465" y="1191161"/>
            <a:ext cx="672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Yên ba thâm xứ đàm quân sự,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Dạ bán quy lai nguyệt mãn thuyền.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347" y="4918902"/>
            <a:ext cx="5562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泪滴形 24"/>
          <p:cNvSpPr/>
          <p:nvPr/>
        </p:nvSpPr>
        <p:spPr bwMode="auto">
          <a:xfrm rot="10800000" flipH="1">
            <a:off x="307181" y="3281971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泪滴形 34"/>
          <p:cNvSpPr/>
          <p:nvPr/>
        </p:nvSpPr>
        <p:spPr bwMode="auto">
          <a:xfrm rot="16200000" flipH="1">
            <a:off x="340466" y="5046541"/>
            <a:ext cx="347617" cy="347489"/>
          </a:xfrm>
          <a:custGeom>
            <a:avLst/>
            <a:gdLst/>
            <a:ahLst/>
            <a:cxnLst/>
            <a:rect l="l" t="t" r="r" b="b"/>
            <a:pathLst>
              <a:path w="1947680" h="1946960">
                <a:moveTo>
                  <a:pt x="205247" y="1146936"/>
                </a:moveTo>
                <a:cubicBezTo>
                  <a:pt x="205247" y="818407"/>
                  <a:pt x="471670" y="552082"/>
                  <a:pt x="800320" y="552082"/>
                </a:cubicBezTo>
                <a:cubicBezTo>
                  <a:pt x="1128970" y="552082"/>
                  <a:pt x="1395393" y="818407"/>
                  <a:pt x="1395393" y="1146936"/>
                </a:cubicBezTo>
                <a:cubicBezTo>
                  <a:pt x="1395393" y="1475465"/>
                  <a:pt x="1128970" y="1741790"/>
                  <a:pt x="800320" y="1741790"/>
                </a:cubicBezTo>
                <a:cubicBezTo>
                  <a:pt x="471670" y="1741790"/>
                  <a:pt x="205247" y="1475465"/>
                  <a:pt x="205247" y="1146936"/>
                </a:cubicBezTo>
                <a:close/>
                <a:moveTo>
                  <a:pt x="0" y="973480"/>
                </a:moveTo>
                <a:cubicBezTo>
                  <a:pt x="0" y="1511118"/>
                  <a:pt x="436003" y="1946960"/>
                  <a:pt x="973840" y="1946960"/>
                </a:cubicBezTo>
                <a:cubicBezTo>
                  <a:pt x="1511677" y="1946960"/>
                  <a:pt x="1947680" y="1511118"/>
                  <a:pt x="1947680" y="973480"/>
                </a:cubicBezTo>
                <a:lnTo>
                  <a:pt x="1947680" y="0"/>
                </a:lnTo>
                <a:lnTo>
                  <a:pt x="973841" y="0"/>
                </a:lnTo>
                <a:cubicBezTo>
                  <a:pt x="436004" y="0"/>
                  <a:pt x="1" y="435842"/>
                  <a:pt x="1" y="97348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2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004" y="5781927"/>
            <a:ext cx="11101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HCM.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9404" y="319684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354" y="3124200"/>
            <a:ext cx="5493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5683804" y="3166302"/>
            <a:ext cx="533400" cy="2331661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5804" y="4298884"/>
            <a:ext cx="5566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4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30" grpId="0"/>
      <p:bldP spid="11" grpId="0"/>
      <p:bldP spid="12" grpId="0" animBg="1"/>
      <p:bldP spid="13" grpId="0" animBg="1"/>
      <p:bldP spid="19" grpId="0"/>
      <p:bldP spid="26" grpId="0"/>
      <p:bldP spid="27" grpId="0"/>
      <p:bldP spid="28" grpId="0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0981" y="2743200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endParaRPr lang="zh-CN" altLang="en-US" sz="5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4"/>
          <p:cNvSpPr>
            <a:spLocks noChangeArrowheads="1"/>
          </p:cNvSpPr>
          <p:nvPr/>
        </p:nvSpPr>
        <p:spPr bwMode="auto">
          <a:xfrm rot="16200000">
            <a:off x="1286458" y="2240686"/>
            <a:ext cx="1276145" cy="127614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8639" y="3699859"/>
            <a:ext cx="1325892" cy="132589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884639" y="1394710"/>
            <a:ext cx="1325893" cy="1325893"/>
          </a:xfrm>
          <a:prstGeom prst="ellipse">
            <a:avLst/>
          </a:prstGeom>
          <a:solidFill>
            <a:schemeClr val="tx1"/>
          </a:solidFill>
          <a:ln w="31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77103" y="335369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zh-CN" alt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440781" y="35814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2981" y="1542871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Thể hiện tâm hồn yêu thiên nhiên và tấm lòng thiết tha với đất nước.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3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31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4"/>
          <p:cNvSpPr>
            <a:spLocks noChangeArrowheads="1"/>
          </p:cNvSpPr>
          <p:nvPr/>
        </p:nvSpPr>
        <p:spPr bwMode="auto">
          <a:xfrm rot="16200000">
            <a:off x="648386" y="3377883"/>
            <a:ext cx="1276145" cy="127614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8639" y="4654028"/>
            <a:ext cx="1325892" cy="132589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924531" y="2865107"/>
            <a:ext cx="1325893" cy="1325893"/>
          </a:xfrm>
          <a:prstGeom prst="ellipse">
            <a:avLst/>
          </a:prstGeom>
          <a:solidFill>
            <a:schemeClr val="tx1"/>
          </a:solidFill>
          <a:ln w="31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77103" y="335369"/>
            <a:ext cx="48402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zh-CN" alt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440781" y="52210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2873" y="33160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hình,biểu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6200000">
            <a:off x="2364581" y="1771855"/>
            <a:ext cx="1276145" cy="127614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640726" y="1066016"/>
            <a:ext cx="1325893" cy="1325893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9068" y="1447800"/>
            <a:ext cx="5218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3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31" grpId="0"/>
      <p:bldP spid="28" grpId="0"/>
      <p:bldP spid="29" grpId="0"/>
      <p:bldP spid="10" grpId="0" animBg="1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4939" y="2609671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III. </a:t>
            </a:r>
            <a:r>
              <a:rPr lang="en-US" altLang="zh-CN" sz="72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lang="zh-CN" altLang="en-US" sz="7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840581" y="609600"/>
            <a:ext cx="1059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Thiên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thơ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"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khuya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"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Rằm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tháng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giêng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 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khác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nhau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kumimoji="0" lang="fr-FR" altLang="zh-C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0581" y="2667000"/>
            <a:ext cx="1059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"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khuya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":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Thiên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miêu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tả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chiều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sâu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tạo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bức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tranh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nhiều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tầng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nhiều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đường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nét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fr-FR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0581" y="4257288"/>
            <a:ext cx="1059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"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Rằm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tháng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giêng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Thiên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miêu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tả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không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gian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rộng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vật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bát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ngát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trải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rộng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tràn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sức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xuân</a:t>
            </a:r>
            <a:r>
              <a:rPr kumimoji="0" lang="fr-FR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fr-FR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12666" y="2609671"/>
            <a:ext cx="5409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</a:t>
            </a:r>
            <a:r>
              <a:rPr lang="en-US" altLang="zh-CN" sz="72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zh-CN" altLang="en-US" sz="7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840581" y="457200"/>
            <a:ext cx="1059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i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0581" y="2057400"/>
            <a:ext cx="1059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 smtClean="0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giãi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0581" y="4724400"/>
            <a:ext cx="10591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0876" y="4212891"/>
            <a:ext cx="4530686" cy="22192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003">
            <a:off x="391277" y="1604095"/>
            <a:ext cx="3346182" cy="408977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72336" y="2980730"/>
            <a:ext cx="6253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5400" dirty="0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5400" dirty="0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5400" dirty="0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5400" dirty="0">
              <a:solidFill>
                <a:srgbClr val="F16B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1" y="228600"/>
            <a:ext cx="7467600" cy="117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7736" y="388202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zh-CN" altLang="en-US" sz="4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526381" y="1981200"/>
            <a:ext cx="1219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thuộc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lòng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thơ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泪滴形 24"/>
          <p:cNvSpPr/>
          <p:nvPr/>
        </p:nvSpPr>
        <p:spPr bwMode="auto">
          <a:xfrm rot="10800000" flipH="1">
            <a:off x="530949" y="2133762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6380" y="2916972"/>
            <a:ext cx="1219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5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yếu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tố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Hán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Việt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sử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dụng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trong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Nguyên</a:t>
            </a:r>
            <a:r>
              <a:rPr kumimoji="0" lang="fr-FR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tiêu</a:t>
            </a:r>
            <a:r>
              <a:rPr kumimoji="0" lang="fr-FR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泪滴形 24"/>
          <p:cNvSpPr/>
          <p:nvPr/>
        </p:nvSpPr>
        <p:spPr bwMode="auto">
          <a:xfrm rot="10800000" flipH="1">
            <a:off x="535781" y="3048000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6219" y="3886200"/>
            <a:ext cx="1219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sánh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bản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dịch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thơ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với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nguyên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泪滴形 24"/>
          <p:cNvSpPr/>
          <p:nvPr/>
        </p:nvSpPr>
        <p:spPr bwMode="auto">
          <a:xfrm rot="10800000" flipH="1">
            <a:off x="611981" y="4017228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26382" y="4800600"/>
            <a:ext cx="929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Chuẩn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bị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fr-FR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Thành</a:t>
            </a:r>
            <a:r>
              <a:rPr kumimoji="0" lang="fr-F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ngữ</a:t>
            </a:r>
            <a:r>
              <a:rPr kumimoji="0" lang="fr-F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+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Đọc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lời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hỏi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SGK.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+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Sưu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tầm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thành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ngữ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+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Nghiên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cứu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dạng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trong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SGK.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泪滴形 24"/>
          <p:cNvSpPr/>
          <p:nvPr/>
        </p:nvSpPr>
        <p:spPr bwMode="auto">
          <a:xfrm rot="10800000" flipH="1">
            <a:off x="612143" y="4931628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2337" grpId="0"/>
      <p:bldP spid="5" grpId="0" animBg="1"/>
      <p:bldP spid="8" grpId="0"/>
      <p:bldP spid="9" grpId="0" animBg="1"/>
      <p:bldP spid="10" grpId="0"/>
      <p:bldP spid="11" grpId="0" animBg="1"/>
      <p:bldP spid="14" grpId="0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8533271" y="3831321"/>
            <a:ext cx="752905" cy="381086"/>
          </a:xfrm>
          <a:custGeom>
            <a:avLst/>
            <a:gdLst>
              <a:gd name="T0" fmla="*/ 2342 w 2817"/>
              <a:gd name="T1" fmla="*/ 146 h 1407"/>
              <a:gd name="T2" fmla="*/ 1924 w 2817"/>
              <a:gd name="T3" fmla="*/ 522 h 1407"/>
              <a:gd name="T4" fmla="*/ 1560 w 2817"/>
              <a:gd name="T5" fmla="*/ 755 h 1407"/>
              <a:gd name="T6" fmla="*/ 1434 w 2817"/>
              <a:gd name="T7" fmla="*/ 704 h 1407"/>
              <a:gd name="T8" fmla="*/ 1539 w 2817"/>
              <a:gd name="T9" fmla="*/ 269 h 1407"/>
              <a:gd name="T10" fmla="*/ 694 w 2817"/>
              <a:gd name="T11" fmla="*/ 254 h 1407"/>
              <a:gd name="T12" fmla="*/ 745 w 2817"/>
              <a:gd name="T13" fmla="*/ 888 h 1407"/>
              <a:gd name="T14" fmla="*/ 0 w 2817"/>
              <a:gd name="T15" fmla="*/ 1225 h 1407"/>
              <a:gd name="T16" fmla="*/ 1274 w 2817"/>
              <a:gd name="T17" fmla="*/ 1207 h 1407"/>
              <a:gd name="T18" fmla="*/ 1769 w 2817"/>
              <a:gd name="T19" fmla="*/ 1103 h 1407"/>
              <a:gd name="T20" fmla="*/ 2595 w 2817"/>
              <a:gd name="T21" fmla="*/ 580 h 1407"/>
              <a:gd name="T22" fmla="*/ 2700 w 2817"/>
              <a:gd name="T23" fmla="*/ 146 h 1407"/>
              <a:gd name="T24" fmla="*/ 1846 w 2817"/>
              <a:gd name="T25" fmla="*/ 310 h 1407"/>
              <a:gd name="T26" fmla="*/ 2319 w 2817"/>
              <a:gd name="T27" fmla="*/ 213 h 1407"/>
              <a:gd name="T28" fmla="*/ 2154 w 2817"/>
              <a:gd name="T29" fmla="*/ 460 h 1407"/>
              <a:gd name="T30" fmla="*/ 1991 w 2817"/>
              <a:gd name="T31" fmla="*/ 272 h 1407"/>
              <a:gd name="T32" fmla="*/ 2076 w 2817"/>
              <a:gd name="T33" fmla="*/ 312 h 1407"/>
              <a:gd name="T34" fmla="*/ 1846 w 2817"/>
              <a:gd name="T35" fmla="*/ 310 h 1407"/>
              <a:gd name="T36" fmla="*/ 1815 w 2817"/>
              <a:gd name="T37" fmla="*/ 802 h 1407"/>
              <a:gd name="T38" fmla="*/ 2246 w 2817"/>
              <a:gd name="T39" fmla="*/ 769 h 1407"/>
              <a:gd name="T40" fmla="*/ 2079 w 2817"/>
              <a:gd name="T41" fmla="*/ 670 h 1407"/>
              <a:gd name="T42" fmla="*/ 2174 w 2817"/>
              <a:gd name="T43" fmla="*/ 706 h 1407"/>
              <a:gd name="T44" fmla="*/ 1942 w 2817"/>
              <a:gd name="T45" fmla="*/ 662 h 1407"/>
              <a:gd name="T46" fmla="*/ 2370 w 2817"/>
              <a:gd name="T47" fmla="*/ 706 h 1407"/>
              <a:gd name="T48" fmla="*/ 1764 w 2817"/>
              <a:gd name="T49" fmla="*/ 909 h 1407"/>
              <a:gd name="T50" fmla="*/ 1437 w 2817"/>
              <a:gd name="T51" fmla="*/ 864 h 1407"/>
              <a:gd name="T52" fmla="*/ 686 w 2817"/>
              <a:gd name="T53" fmla="*/ 434 h 1407"/>
              <a:gd name="T54" fmla="*/ 789 w 2817"/>
              <a:gd name="T55" fmla="*/ 257 h 1407"/>
              <a:gd name="T56" fmla="*/ 1083 w 2817"/>
              <a:gd name="T57" fmla="*/ 588 h 1407"/>
              <a:gd name="T58" fmla="*/ 972 w 2817"/>
              <a:gd name="T59" fmla="*/ 408 h 1407"/>
              <a:gd name="T60" fmla="*/ 830 w 2817"/>
              <a:gd name="T61" fmla="*/ 455 h 1407"/>
              <a:gd name="T62" fmla="*/ 871 w 2817"/>
              <a:gd name="T63" fmla="*/ 588 h 1407"/>
              <a:gd name="T64" fmla="*/ 655 w 2817"/>
              <a:gd name="T65" fmla="*/ 927 h 1407"/>
              <a:gd name="T66" fmla="*/ 936 w 2817"/>
              <a:gd name="T67" fmla="*/ 1009 h 1407"/>
              <a:gd name="T68" fmla="*/ 1037 w 2817"/>
              <a:gd name="T69" fmla="*/ 766 h 1407"/>
              <a:gd name="T70" fmla="*/ 967 w 2817"/>
              <a:gd name="T71" fmla="*/ 816 h 1407"/>
              <a:gd name="T72" fmla="*/ 923 w 2817"/>
              <a:gd name="T73" fmla="*/ 958 h 1407"/>
              <a:gd name="T74" fmla="*/ 913 w 2817"/>
              <a:gd name="T75" fmla="*/ 626 h 1407"/>
              <a:gd name="T76" fmla="*/ 957 w 2817"/>
              <a:gd name="T77" fmla="*/ 1119 h 1407"/>
              <a:gd name="T78" fmla="*/ 183 w 2817"/>
              <a:gd name="T79" fmla="*/ 1059 h 1407"/>
              <a:gd name="T80" fmla="*/ 1289 w 2817"/>
              <a:gd name="T81" fmla="*/ 1090 h 1407"/>
              <a:gd name="T82" fmla="*/ 825 w 2817"/>
              <a:gd name="T83" fmla="*/ 1248 h 1407"/>
              <a:gd name="T84" fmla="*/ 147 w 2817"/>
              <a:gd name="T85" fmla="*/ 1134 h 1407"/>
              <a:gd name="T86" fmla="*/ 751 w 2817"/>
              <a:gd name="T87" fmla="*/ 1134 h 1407"/>
              <a:gd name="T88" fmla="*/ 1120 w 2817"/>
              <a:gd name="T89" fmla="*/ 598 h 1407"/>
              <a:gd name="T90" fmla="*/ 1538 w 2817"/>
              <a:gd name="T91" fmla="*/ 611 h 1407"/>
              <a:gd name="T92" fmla="*/ 1416 w 2817"/>
              <a:gd name="T93" fmla="*/ 471 h 1407"/>
              <a:gd name="T94" fmla="*/ 1364 w 2817"/>
              <a:gd name="T95" fmla="*/ 429 h 1407"/>
              <a:gd name="T96" fmla="*/ 1379 w 2817"/>
              <a:gd name="T97" fmla="*/ 688 h 1407"/>
              <a:gd name="T98" fmla="*/ 2697 w 2817"/>
              <a:gd name="T99" fmla="*/ 486 h 1407"/>
              <a:gd name="T100" fmla="*/ 2484 w 2817"/>
              <a:gd name="T101" fmla="*/ 425 h 1407"/>
              <a:gd name="T102" fmla="*/ 2597 w 2817"/>
              <a:gd name="T103" fmla="*/ 329 h 1407"/>
              <a:gd name="T104" fmla="*/ 2468 w 2817"/>
              <a:gd name="T105" fmla="*/ 507 h 1407"/>
              <a:gd name="T106" fmla="*/ 2450 w 2817"/>
              <a:gd name="T107" fmla="*/ 965 h 1407"/>
              <a:gd name="T108" fmla="*/ 1509 w 2817"/>
              <a:gd name="T109" fmla="*/ 960 h 1407"/>
              <a:gd name="T110" fmla="*/ 1427 w 2817"/>
              <a:gd name="T111" fmla="*/ 938 h 1407"/>
              <a:gd name="T112" fmla="*/ 1911 w 2817"/>
              <a:gd name="T113" fmla="*/ 1009 h 1407"/>
              <a:gd name="T114" fmla="*/ 2279 w 2817"/>
              <a:gd name="T115" fmla="*/ 474 h 1407"/>
              <a:gd name="T116" fmla="*/ 2697 w 2817"/>
              <a:gd name="T117" fmla="*/ 486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17" h="1407">
                <a:moveTo>
                  <a:pt x="2700" y="146"/>
                </a:moveTo>
                <a:cubicBezTo>
                  <a:pt x="2594" y="57"/>
                  <a:pt x="2462" y="74"/>
                  <a:pt x="2342" y="146"/>
                </a:cubicBezTo>
                <a:cubicBezTo>
                  <a:pt x="2138" y="0"/>
                  <a:pt x="1976" y="20"/>
                  <a:pt x="1855" y="130"/>
                </a:cubicBezTo>
                <a:cubicBezTo>
                  <a:pt x="1767" y="259"/>
                  <a:pt x="1743" y="394"/>
                  <a:pt x="1924" y="522"/>
                </a:cubicBezTo>
                <a:cubicBezTo>
                  <a:pt x="1882" y="599"/>
                  <a:pt x="1865" y="673"/>
                  <a:pt x="1906" y="764"/>
                </a:cubicBezTo>
                <a:cubicBezTo>
                  <a:pt x="1798" y="726"/>
                  <a:pt x="1676" y="726"/>
                  <a:pt x="1560" y="755"/>
                </a:cubicBezTo>
                <a:cubicBezTo>
                  <a:pt x="1515" y="762"/>
                  <a:pt x="1475" y="776"/>
                  <a:pt x="1439" y="794"/>
                </a:cubicBezTo>
                <a:cubicBezTo>
                  <a:pt x="1438" y="765"/>
                  <a:pt x="1437" y="735"/>
                  <a:pt x="1434" y="704"/>
                </a:cubicBezTo>
                <a:cubicBezTo>
                  <a:pt x="1554" y="703"/>
                  <a:pt x="1607" y="632"/>
                  <a:pt x="1630" y="541"/>
                </a:cubicBezTo>
                <a:cubicBezTo>
                  <a:pt x="1656" y="432"/>
                  <a:pt x="1643" y="335"/>
                  <a:pt x="1539" y="269"/>
                </a:cubicBezTo>
                <a:cubicBezTo>
                  <a:pt x="1433" y="182"/>
                  <a:pt x="1302" y="198"/>
                  <a:pt x="1181" y="269"/>
                </a:cubicBezTo>
                <a:cubicBezTo>
                  <a:pt x="977" y="124"/>
                  <a:pt x="816" y="145"/>
                  <a:pt x="694" y="254"/>
                </a:cubicBezTo>
                <a:cubicBezTo>
                  <a:pt x="606" y="381"/>
                  <a:pt x="583" y="519"/>
                  <a:pt x="763" y="647"/>
                </a:cubicBezTo>
                <a:cubicBezTo>
                  <a:pt x="721" y="724"/>
                  <a:pt x="705" y="797"/>
                  <a:pt x="745" y="888"/>
                </a:cubicBezTo>
                <a:cubicBezTo>
                  <a:pt x="637" y="850"/>
                  <a:pt x="515" y="849"/>
                  <a:pt x="400" y="880"/>
                </a:cubicBezTo>
                <a:cubicBezTo>
                  <a:pt x="198" y="912"/>
                  <a:pt x="104" y="1062"/>
                  <a:pt x="0" y="1225"/>
                </a:cubicBezTo>
                <a:cubicBezTo>
                  <a:pt x="209" y="1146"/>
                  <a:pt x="386" y="1104"/>
                  <a:pt x="609" y="1227"/>
                </a:cubicBezTo>
                <a:cubicBezTo>
                  <a:pt x="843" y="1338"/>
                  <a:pt x="1075" y="1407"/>
                  <a:pt x="1274" y="1207"/>
                </a:cubicBezTo>
                <a:cubicBezTo>
                  <a:pt x="1330" y="1159"/>
                  <a:pt x="1372" y="1102"/>
                  <a:pt x="1400" y="1033"/>
                </a:cubicBezTo>
                <a:cubicBezTo>
                  <a:pt x="1518" y="1015"/>
                  <a:pt x="1635" y="1029"/>
                  <a:pt x="1769" y="1103"/>
                </a:cubicBezTo>
                <a:cubicBezTo>
                  <a:pt x="2003" y="1213"/>
                  <a:pt x="2235" y="1283"/>
                  <a:pt x="2435" y="1082"/>
                </a:cubicBezTo>
                <a:cubicBezTo>
                  <a:pt x="2563" y="974"/>
                  <a:pt x="2617" y="812"/>
                  <a:pt x="2595" y="580"/>
                </a:cubicBezTo>
                <a:cubicBezTo>
                  <a:pt x="2714" y="578"/>
                  <a:pt x="2767" y="507"/>
                  <a:pt x="2790" y="416"/>
                </a:cubicBezTo>
                <a:cubicBezTo>
                  <a:pt x="2817" y="308"/>
                  <a:pt x="2804" y="213"/>
                  <a:pt x="2700" y="146"/>
                </a:cubicBezTo>
                <a:close/>
                <a:moveTo>
                  <a:pt x="1846" y="310"/>
                </a:moveTo>
                <a:lnTo>
                  <a:pt x="1846" y="310"/>
                </a:lnTo>
                <a:cubicBezTo>
                  <a:pt x="1843" y="231"/>
                  <a:pt x="1878" y="172"/>
                  <a:pt x="1950" y="132"/>
                </a:cubicBezTo>
                <a:cubicBezTo>
                  <a:pt x="2087" y="86"/>
                  <a:pt x="2209" y="100"/>
                  <a:pt x="2319" y="213"/>
                </a:cubicBezTo>
                <a:cubicBezTo>
                  <a:pt x="2274" y="280"/>
                  <a:pt x="2255" y="368"/>
                  <a:pt x="2244" y="463"/>
                </a:cubicBezTo>
                <a:cubicBezTo>
                  <a:pt x="2215" y="454"/>
                  <a:pt x="2182" y="455"/>
                  <a:pt x="2154" y="460"/>
                </a:cubicBezTo>
                <a:cubicBezTo>
                  <a:pt x="2159" y="398"/>
                  <a:pt x="2155" y="334"/>
                  <a:pt x="2133" y="286"/>
                </a:cubicBezTo>
                <a:cubicBezTo>
                  <a:pt x="2090" y="260"/>
                  <a:pt x="2041" y="264"/>
                  <a:pt x="1991" y="272"/>
                </a:cubicBezTo>
                <a:cubicBezTo>
                  <a:pt x="1967" y="292"/>
                  <a:pt x="1967" y="312"/>
                  <a:pt x="1991" y="331"/>
                </a:cubicBezTo>
                <a:cubicBezTo>
                  <a:pt x="2016" y="322"/>
                  <a:pt x="2051" y="321"/>
                  <a:pt x="2076" y="312"/>
                </a:cubicBezTo>
                <a:cubicBezTo>
                  <a:pt x="2125" y="361"/>
                  <a:pt x="2134" y="433"/>
                  <a:pt x="2032" y="463"/>
                </a:cubicBezTo>
                <a:cubicBezTo>
                  <a:pt x="1957" y="470"/>
                  <a:pt x="1880" y="487"/>
                  <a:pt x="1846" y="310"/>
                </a:cubicBezTo>
                <a:close/>
                <a:moveTo>
                  <a:pt x="1815" y="802"/>
                </a:moveTo>
                <a:lnTo>
                  <a:pt x="1815" y="802"/>
                </a:lnTo>
                <a:cubicBezTo>
                  <a:pt x="1909" y="830"/>
                  <a:pt x="2003" y="858"/>
                  <a:pt x="2096" y="886"/>
                </a:cubicBezTo>
                <a:cubicBezTo>
                  <a:pt x="2160" y="864"/>
                  <a:pt x="2226" y="846"/>
                  <a:pt x="2246" y="769"/>
                </a:cubicBezTo>
                <a:cubicBezTo>
                  <a:pt x="2258" y="721"/>
                  <a:pt x="2255" y="668"/>
                  <a:pt x="2197" y="642"/>
                </a:cubicBezTo>
                <a:cubicBezTo>
                  <a:pt x="2154" y="622"/>
                  <a:pt x="2102" y="642"/>
                  <a:pt x="2079" y="670"/>
                </a:cubicBezTo>
                <a:cubicBezTo>
                  <a:pt x="2085" y="695"/>
                  <a:pt x="2101" y="702"/>
                  <a:pt x="2128" y="691"/>
                </a:cubicBezTo>
                <a:cubicBezTo>
                  <a:pt x="2150" y="676"/>
                  <a:pt x="2165" y="680"/>
                  <a:pt x="2174" y="706"/>
                </a:cubicBezTo>
                <a:cubicBezTo>
                  <a:pt x="2195" y="773"/>
                  <a:pt x="2180" y="822"/>
                  <a:pt x="2084" y="834"/>
                </a:cubicBezTo>
                <a:cubicBezTo>
                  <a:pt x="2005" y="830"/>
                  <a:pt x="1955" y="793"/>
                  <a:pt x="1942" y="662"/>
                </a:cubicBezTo>
                <a:cubicBezTo>
                  <a:pt x="1952" y="582"/>
                  <a:pt x="1983" y="528"/>
                  <a:pt x="2073" y="502"/>
                </a:cubicBezTo>
                <a:cubicBezTo>
                  <a:pt x="2229" y="474"/>
                  <a:pt x="2339" y="526"/>
                  <a:pt x="2370" y="706"/>
                </a:cubicBezTo>
                <a:cubicBezTo>
                  <a:pt x="2377" y="869"/>
                  <a:pt x="2289" y="969"/>
                  <a:pt x="2117" y="994"/>
                </a:cubicBezTo>
                <a:cubicBezTo>
                  <a:pt x="1988" y="993"/>
                  <a:pt x="1873" y="958"/>
                  <a:pt x="1764" y="909"/>
                </a:cubicBezTo>
                <a:cubicBezTo>
                  <a:pt x="1656" y="863"/>
                  <a:pt x="1545" y="868"/>
                  <a:pt x="1433" y="902"/>
                </a:cubicBezTo>
                <a:cubicBezTo>
                  <a:pt x="1434" y="890"/>
                  <a:pt x="1436" y="877"/>
                  <a:pt x="1437" y="864"/>
                </a:cubicBezTo>
                <a:cubicBezTo>
                  <a:pt x="1556" y="790"/>
                  <a:pt x="1684" y="779"/>
                  <a:pt x="1815" y="802"/>
                </a:cubicBezTo>
                <a:close/>
                <a:moveTo>
                  <a:pt x="686" y="434"/>
                </a:moveTo>
                <a:lnTo>
                  <a:pt x="686" y="434"/>
                </a:lnTo>
                <a:cubicBezTo>
                  <a:pt x="682" y="355"/>
                  <a:pt x="717" y="295"/>
                  <a:pt x="789" y="257"/>
                </a:cubicBezTo>
                <a:cubicBezTo>
                  <a:pt x="926" y="211"/>
                  <a:pt x="1049" y="224"/>
                  <a:pt x="1158" y="336"/>
                </a:cubicBezTo>
                <a:cubicBezTo>
                  <a:pt x="1113" y="404"/>
                  <a:pt x="1094" y="493"/>
                  <a:pt x="1083" y="588"/>
                </a:cubicBezTo>
                <a:cubicBezTo>
                  <a:pt x="1054" y="579"/>
                  <a:pt x="1021" y="580"/>
                  <a:pt x="993" y="585"/>
                </a:cubicBezTo>
                <a:cubicBezTo>
                  <a:pt x="998" y="521"/>
                  <a:pt x="995" y="458"/>
                  <a:pt x="972" y="408"/>
                </a:cubicBezTo>
                <a:cubicBezTo>
                  <a:pt x="929" y="382"/>
                  <a:pt x="880" y="387"/>
                  <a:pt x="830" y="396"/>
                </a:cubicBezTo>
                <a:cubicBezTo>
                  <a:pt x="806" y="416"/>
                  <a:pt x="806" y="435"/>
                  <a:pt x="830" y="455"/>
                </a:cubicBezTo>
                <a:cubicBezTo>
                  <a:pt x="855" y="447"/>
                  <a:pt x="890" y="446"/>
                  <a:pt x="915" y="437"/>
                </a:cubicBezTo>
                <a:cubicBezTo>
                  <a:pt x="965" y="485"/>
                  <a:pt x="973" y="557"/>
                  <a:pt x="871" y="588"/>
                </a:cubicBezTo>
                <a:cubicBezTo>
                  <a:pt x="797" y="593"/>
                  <a:pt x="719" y="612"/>
                  <a:pt x="686" y="434"/>
                </a:cubicBezTo>
                <a:close/>
                <a:moveTo>
                  <a:pt x="655" y="927"/>
                </a:moveTo>
                <a:lnTo>
                  <a:pt x="655" y="927"/>
                </a:lnTo>
                <a:cubicBezTo>
                  <a:pt x="749" y="955"/>
                  <a:pt x="843" y="981"/>
                  <a:pt x="936" y="1009"/>
                </a:cubicBezTo>
                <a:cubicBezTo>
                  <a:pt x="999" y="988"/>
                  <a:pt x="1065" y="971"/>
                  <a:pt x="1086" y="893"/>
                </a:cubicBezTo>
                <a:cubicBezTo>
                  <a:pt x="1098" y="845"/>
                  <a:pt x="1094" y="793"/>
                  <a:pt x="1037" y="766"/>
                </a:cubicBezTo>
                <a:cubicBezTo>
                  <a:pt x="993" y="747"/>
                  <a:pt x="941" y="766"/>
                  <a:pt x="918" y="795"/>
                </a:cubicBezTo>
                <a:cubicBezTo>
                  <a:pt x="924" y="819"/>
                  <a:pt x="940" y="825"/>
                  <a:pt x="967" y="816"/>
                </a:cubicBezTo>
                <a:cubicBezTo>
                  <a:pt x="989" y="799"/>
                  <a:pt x="1005" y="805"/>
                  <a:pt x="1013" y="831"/>
                </a:cubicBezTo>
                <a:cubicBezTo>
                  <a:pt x="1034" y="897"/>
                  <a:pt x="1019" y="947"/>
                  <a:pt x="923" y="958"/>
                </a:cubicBezTo>
                <a:cubicBezTo>
                  <a:pt x="844" y="954"/>
                  <a:pt x="794" y="917"/>
                  <a:pt x="781" y="787"/>
                </a:cubicBezTo>
                <a:cubicBezTo>
                  <a:pt x="791" y="705"/>
                  <a:pt x="822" y="652"/>
                  <a:pt x="913" y="626"/>
                </a:cubicBezTo>
                <a:cubicBezTo>
                  <a:pt x="1068" y="599"/>
                  <a:pt x="1178" y="651"/>
                  <a:pt x="1210" y="831"/>
                </a:cubicBezTo>
                <a:cubicBezTo>
                  <a:pt x="1216" y="994"/>
                  <a:pt x="1128" y="1094"/>
                  <a:pt x="957" y="1119"/>
                </a:cubicBezTo>
                <a:cubicBezTo>
                  <a:pt x="827" y="1117"/>
                  <a:pt x="712" y="1082"/>
                  <a:pt x="603" y="1033"/>
                </a:cubicBezTo>
                <a:cubicBezTo>
                  <a:pt x="467" y="976"/>
                  <a:pt x="326" y="999"/>
                  <a:pt x="183" y="1059"/>
                </a:cubicBezTo>
                <a:cubicBezTo>
                  <a:pt x="329" y="921"/>
                  <a:pt x="489" y="898"/>
                  <a:pt x="655" y="927"/>
                </a:cubicBezTo>
                <a:close/>
                <a:moveTo>
                  <a:pt x="1289" y="1090"/>
                </a:moveTo>
                <a:lnTo>
                  <a:pt x="1289" y="1090"/>
                </a:lnTo>
                <a:cubicBezTo>
                  <a:pt x="1172" y="1245"/>
                  <a:pt x="1012" y="1279"/>
                  <a:pt x="825" y="1248"/>
                </a:cubicBezTo>
                <a:cubicBezTo>
                  <a:pt x="674" y="1190"/>
                  <a:pt x="520" y="1108"/>
                  <a:pt x="348" y="1085"/>
                </a:cubicBezTo>
                <a:cubicBezTo>
                  <a:pt x="281" y="1092"/>
                  <a:pt x="214" y="1127"/>
                  <a:pt x="147" y="1134"/>
                </a:cubicBezTo>
                <a:cubicBezTo>
                  <a:pt x="228" y="1067"/>
                  <a:pt x="317" y="1031"/>
                  <a:pt x="426" y="1041"/>
                </a:cubicBezTo>
                <a:cubicBezTo>
                  <a:pt x="526" y="1051"/>
                  <a:pt x="631" y="1077"/>
                  <a:pt x="751" y="1134"/>
                </a:cubicBezTo>
                <a:cubicBezTo>
                  <a:pt x="947" y="1185"/>
                  <a:pt x="1110" y="1155"/>
                  <a:pt x="1214" y="1002"/>
                </a:cubicBezTo>
                <a:cubicBezTo>
                  <a:pt x="1303" y="855"/>
                  <a:pt x="1243" y="694"/>
                  <a:pt x="1120" y="598"/>
                </a:cubicBezTo>
                <a:cubicBezTo>
                  <a:pt x="1125" y="359"/>
                  <a:pt x="1231" y="233"/>
                  <a:pt x="1437" y="286"/>
                </a:cubicBezTo>
                <a:cubicBezTo>
                  <a:pt x="1594" y="337"/>
                  <a:pt x="1641" y="460"/>
                  <a:pt x="1538" y="611"/>
                </a:cubicBezTo>
                <a:cubicBezTo>
                  <a:pt x="1450" y="669"/>
                  <a:pt x="1353" y="666"/>
                  <a:pt x="1323" y="548"/>
                </a:cubicBezTo>
                <a:cubicBezTo>
                  <a:pt x="1312" y="485"/>
                  <a:pt x="1344" y="459"/>
                  <a:pt x="1416" y="471"/>
                </a:cubicBezTo>
                <a:cubicBezTo>
                  <a:pt x="1428" y="475"/>
                  <a:pt x="1446" y="492"/>
                  <a:pt x="1437" y="452"/>
                </a:cubicBezTo>
                <a:cubicBezTo>
                  <a:pt x="1420" y="423"/>
                  <a:pt x="1395" y="425"/>
                  <a:pt x="1364" y="429"/>
                </a:cubicBezTo>
                <a:cubicBezTo>
                  <a:pt x="1314" y="439"/>
                  <a:pt x="1220" y="465"/>
                  <a:pt x="1307" y="632"/>
                </a:cubicBezTo>
                <a:cubicBezTo>
                  <a:pt x="1328" y="649"/>
                  <a:pt x="1360" y="671"/>
                  <a:pt x="1379" y="688"/>
                </a:cubicBezTo>
                <a:cubicBezTo>
                  <a:pt x="1391" y="873"/>
                  <a:pt x="1350" y="983"/>
                  <a:pt x="1289" y="1090"/>
                </a:cubicBezTo>
                <a:close/>
                <a:moveTo>
                  <a:pt x="2697" y="486"/>
                </a:moveTo>
                <a:lnTo>
                  <a:pt x="2697" y="486"/>
                </a:lnTo>
                <a:cubicBezTo>
                  <a:pt x="2611" y="544"/>
                  <a:pt x="2513" y="542"/>
                  <a:pt x="2484" y="425"/>
                </a:cubicBezTo>
                <a:cubicBezTo>
                  <a:pt x="2473" y="360"/>
                  <a:pt x="2505" y="334"/>
                  <a:pt x="2577" y="346"/>
                </a:cubicBezTo>
                <a:cubicBezTo>
                  <a:pt x="2589" y="352"/>
                  <a:pt x="2606" y="368"/>
                  <a:pt x="2597" y="329"/>
                </a:cubicBezTo>
                <a:cubicBezTo>
                  <a:pt x="2579" y="299"/>
                  <a:pt x="2556" y="301"/>
                  <a:pt x="2525" y="305"/>
                </a:cubicBezTo>
                <a:cubicBezTo>
                  <a:pt x="2475" y="315"/>
                  <a:pt x="2381" y="340"/>
                  <a:pt x="2468" y="507"/>
                </a:cubicBezTo>
                <a:cubicBezTo>
                  <a:pt x="2488" y="524"/>
                  <a:pt x="2521" y="546"/>
                  <a:pt x="2540" y="564"/>
                </a:cubicBezTo>
                <a:cubicBezTo>
                  <a:pt x="2552" y="749"/>
                  <a:pt x="2510" y="860"/>
                  <a:pt x="2450" y="965"/>
                </a:cubicBezTo>
                <a:cubicBezTo>
                  <a:pt x="2333" y="1120"/>
                  <a:pt x="2173" y="1155"/>
                  <a:pt x="1986" y="1123"/>
                </a:cubicBezTo>
                <a:cubicBezTo>
                  <a:pt x="1835" y="1066"/>
                  <a:pt x="1680" y="983"/>
                  <a:pt x="1509" y="960"/>
                </a:cubicBezTo>
                <a:cubicBezTo>
                  <a:pt x="1478" y="963"/>
                  <a:pt x="1447" y="973"/>
                  <a:pt x="1416" y="982"/>
                </a:cubicBezTo>
                <a:cubicBezTo>
                  <a:pt x="1420" y="968"/>
                  <a:pt x="1424" y="953"/>
                  <a:pt x="1427" y="938"/>
                </a:cubicBezTo>
                <a:cubicBezTo>
                  <a:pt x="1476" y="919"/>
                  <a:pt x="1528" y="911"/>
                  <a:pt x="1586" y="916"/>
                </a:cubicBezTo>
                <a:cubicBezTo>
                  <a:pt x="1686" y="927"/>
                  <a:pt x="1792" y="953"/>
                  <a:pt x="1911" y="1009"/>
                </a:cubicBezTo>
                <a:cubicBezTo>
                  <a:pt x="2108" y="1060"/>
                  <a:pt x="2270" y="1031"/>
                  <a:pt x="2375" y="877"/>
                </a:cubicBezTo>
                <a:cubicBezTo>
                  <a:pt x="2464" y="730"/>
                  <a:pt x="2403" y="570"/>
                  <a:pt x="2279" y="474"/>
                </a:cubicBezTo>
                <a:cubicBezTo>
                  <a:pt x="2286" y="237"/>
                  <a:pt x="2392" y="108"/>
                  <a:pt x="2597" y="161"/>
                </a:cubicBezTo>
                <a:cubicBezTo>
                  <a:pt x="2755" y="215"/>
                  <a:pt x="2802" y="336"/>
                  <a:pt x="2697" y="4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AF251C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74045" y="2438400"/>
            <a:ext cx="7291536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11500" b="1" dirty="0" err="1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Tạm</a:t>
            </a:r>
            <a:r>
              <a:rPr lang="en-US" altLang="zh-CN" sz="11500" b="1" dirty="0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biệt</a:t>
            </a:r>
            <a:r>
              <a:rPr lang="en-US" altLang="zh-CN" sz="11500" b="1" dirty="0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các</a:t>
            </a:r>
            <a:r>
              <a:rPr lang="en-US" altLang="zh-CN" sz="11500" b="1" dirty="0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em</a:t>
            </a:r>
            <a:r>
              <a:rPr lang="en-US" altLang="zh-CN" sz="11500" b="1" dirty="0" smtClean="0">
                <a:solidFill>
                  <a:schemeClr val="tx1"/>
                </a:solidFill>
                <a:latin typeface="Times New Roman" pitchFamily="18" charset="0"/>
                <a:ea typeface="华康俪金黑W8(P)" pitchFamily="34" charset="-122"/>
                <a:cs typeface="Times New Roman" pitchFamily="18" charset="0"/>
              </a:rPr>
              <a:t>!</a:t>
            </a:r>
            <a:endParaRPr lang="zh-CN" altLang="zh-CN" sz="11500" b="1" dirty="0">
              <a:solidFill>
                <a:schemeClr val="tx1"/>
              </a:solidFill>
              <a:latin typeface="Times New Roman" pitchFamily="18" charset="0"/>
              <a:ea typeface="华康俪金黑W8(P)" pitchFamily="34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42" y="2773867"/>
            <a:ext cx="1435611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Káº¿t quáº£ hÃ¬nh áº£nh cho há» chÃ­ m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81" y="1366567"/>
            <a:ext cx="3433604" cy="480017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63537" y="880948"/>
            <a:ext cx="6802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(1890 – 1969)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2050" idx="3"/>
            <a:endCxn id="11" idx="1"/>
          </p:cNvCxnSpPr>
          <p:nvPr/>
        </p:nvCxnSpPr>
        <p:spPr>
          <a:xfrm flipV="1">
            <a:off x="3664585" y="1142558"/>
            <a:ext cx="1498952" cy="2624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63537" y="1712893"/>
            <a:ext cx="703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</a:p>
        </p:txBody>
      </p:sp>
      <p:cxnSp>
        <p:nvCxnSpPr>
          <p:cNvPr id="14" name="Straight Arrow Connector 13"/>
          <p:cNvCxnSpPr>
            <a:stCxn id="2050" idx="3"/>
            <a:endCxn id="13" idx="1"/>
          </p:cNvCxnSpPr>
          <p:nvPr/>
        </p:nvCxnSpPr>
        <p:spPr>
          <a:xfrm flipV="1">
            <a:off x="3664585" y="2189947"/>
            <a:ext cx="1498952" cy="15767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33801" y="4151293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16" name="Straight Arrow Connector 15"/>
          <p:cNvCxnSpPr>
            <a:stCxn id="2050" idx="3"/>
            <a:endCxn id="15" idx="1"/>
          </p:cNvCxnSpPr>
          <p:nvPr/>
        </p:nvCxnSpPr>
        <p:spPr>
          <a:xfrm>
            <a:off x="3664585" y="3766657"/>
            <a:ext cx="1469216" cy="861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63537" y="5420380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2050" idx="3"/>
            <a:endCxn id="17" idx="1"/>
          </p:cNvCxnSpPr>
          <p:nvPr/>
        </p:nvCxnSpPr>
        <p:spPr>
          <a:xfrm>
            <a:off x="3664585" y="3766657"/>
            <a:ext cx="1498952" cy="21307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63537" y="2895600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050" idx="3"/>
            <a:endCxn id="24" idx="1"/>
          </p:cNvCxnSpPr>
          <p:nvPr/>
        </p:nvCxnSpPr>
        <p:spPr>
          <a:xfrm flipV="1">
            <a:off x="3664585" y="3372654"/>
            <a:ext cx="1498952" cy="394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13" grpId="0"/>
      <p:bldP spid="15" grpId="0"/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b5b1ce6f5c0bbf75f114cc81cb184b766353586124096302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81000"/>
            <a:ext cx="4819175" cy="5867400"/>
          </a:xfrm>
          <a:prstGeom prst="rect">
            <a:avLst/>
          </a:prstGeom>
        </p:spPr>
      </p:pic>
      <p:pic>
        <p:nvPicPr>
          <p:cNvPr id="23" name="Picture 22" descr="15137189465_1cccc129b2_b.jpg"/>
          <p:cNvPicPr>
            <a:picLocks noChangeAspect="1"/>
          </p:cNvPicPr>
          <p:nvPr/>
        </p:nvPicPr>
        <p:blipFill>
          <a:blip r:embed="rId5"/>
          <a:srcRect l="11624"/>
          <a:stretch>
            <a:fillRect/>
          </a:stretch>
        </p:blipFill>
        <p:spPr>
          <a:xfrm>
            <a:off x="5793581" y="1518419"/>
            <a:ext cx="5793582" cy="38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533400"/>
            <a:ext cx="5942806" cy="5678681"/>
          </a:xfrm>
          <a:prstGeom prst="rect">
            <a:avLst/>
          </a:prstGeom>
          <a:noFill/>
        </p:spPr>
      </p:pic>
      <p:pic>
        <p:nvPicPr>
          <p:cNvPr id="94212" name="Picture 4" descr="Káº¿t quáº£ hÃ¬nh áº£nh cho bÃ¡c há» á» chiáº¿n khu viá»t báº¯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1781" y="1784747"/>
            <a:ext cx="4958379" cy="3396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4650581" y="1510605"/>
            <a:ext cx="6573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" y="1828800"/>
            <a:ext cx="3629025" cy="2829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01476" y="3321278"/>
            <a:ext cx="6273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1947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726781" y="4201180"/>
            <a:ext cx="6900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1948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pic>
        <p:nvPicPr>
          <p:cNvPr id="62468" name="Picture 4" descr="Káº¿t quáº£ hÃ¬nh áº£nh cho báº£n Äá» viá»t báº¯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2181" y="1066799"/>
            <a:ext cx="6324600" cy="5473727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rot="10800000" flipV="1">
            <a:off x="6136481" y="680765"/>
            <a:ext cx="1371600" cy="11480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203281" y="304799"/>
            <a:ext cx="2819400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12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71971f2a7c438cfc395e51151f1c4179d89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AF251C"/>
      </a:dk1>
      <a:lt1>
        <a:srgbClr val="000000"/>
      </a:lt1>
      <a:dk2>
        <a:srgbClr val="383431"/>
      </a:dk2>
      <a:lt2>
        <a:srgbClr val="969660"/>
      </a:lt2>
      <a:accent1>
        <a:srgbClr val="544836"/>
      </a:accent1>
      <a:accent2>
        <a:srgbClr val="AF251C"/>
      </a:accent2>
      <a:accent3>
        <a:srgbClr val="544836"/>
      </a:accent3>
      <a:accent4>
        <a:srgbClr val="544836"/>
      </a:accent4>
      <a:accent5>
        <a:srgbClr val="FFFFFF"/>
      </a:accent5>
      <a:accent6>
        <a:srgbClr val="383431"/>
      </a:accent6>
      <a:hlink>
        <a:srgbClr val="C9B897"/>
      </a:hlink>
      <a:folHlink>
        <a:srgbClr val="7F7F7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Pages>0</Pages>
  <Words>1497</Words>
  <Characters>0</Characters>
  <Application>Microsoft Office PowerPoint</Application>
  <DocSecurity>0</DocSecurity>
  <PresentationFormat>Custom</PresentationFormat>
  <Lines>0</Lines>
  <Paragraphs>199</Paragraphs>
  <Slides>41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微软雅黑</vt:lpstr>
      <vt:lpstr>宋体</vt:lpstr>
      <vt:lpstr>宋体</vt:lpstr>
      <vt:lpstr>Arial</vt:lpstr>
      <vt:lpstr>Calibri</vt:lpstr>
      <vt:lpstr>仿宋_GB2312</vt:lpstr>
      <vt:lpstr>Times New Roman</vt:lpstr>
      <vt:lpstr>Wingdings</vt:lpstr>
      <vt:lpstr>华康俪金黑W8(P)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Base>https://dxpu.taobao.com/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dc:description>大侠素材铺_x000d_
淘宝店：https://dxpu.taobao.com/</dc:description>
  <cp:lastModifiedBy>Thanh Bình</cp:lastModifiedBy>
  <cp:revision>342</cp:revision>
  <dcterms:created xsi:type="dcterms:W3CDTF">2013-01-25T01:44:32Z</dcterms:created>
  <dcterms:modified xsi:type="dcterms:W3CDTF">2021-11-12T02:16:46Z</dcterms:modified>
  <cp:category>https://dxpu.taobao.com/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