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60" r:id="rId4"/>
    <p:sldId id="261" r:id="rId5"/>
    <p:sldId id="262" r:id="rId6"/>
    <p:sldId id="258" r:id="rId7"/>
    <p:sldId id="259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FF"/>
    <a:srgbClr val="FF0066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059" autoAdjust="0"/>
    <p:restoredTop sz="83304" autoAdjust="0"/>
  </p:normalViewPr>
  <p:slideViewPr>
    <p:cSldViewPr>
      <p:cViewPr varScale="1">
        <p:scale>
          <a:sx n="88" d="100"/>
          <a:sy n="88" d="100"/>
        </p:scale>
        <p:origin x="1469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8C91EB-DBAE-4714-BAB7-A5747608AB0F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BCBF23-23BF-4CAF-9106-C3A150B404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988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8DDF9-A2BD-4124-A098-B54FDF5DB5B1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8BB23-E869-4CC6-AAA8-DDC4254D7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900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8DDF9-A2BD-4124-A098-B54FDF5DB5B1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8BB23-E869-4CC6-AAA8-DDC4254D7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277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8DDF9-A2BD-4124-A098-B54FDF5DB5B1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8BB23-E869-4CC6-AAA8-DDC4254D7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957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8DDF9-A2BD-4124-A098-B54FDF5DB5B1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8BB23-E869-4CC6-AAA8-DDC4254D7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119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8DDF9-A2BD-4124-A098-B54FDF5DB5B1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8BB23-E869-4CC6-AAA8-DDC4254D7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207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8DDF9-A2BD-4124-A098-B54FDF5DB5B1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8BB23-E869-4CC6-AAA8-DDC4254D7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958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8DDF9-A2BD-4124-A098-B54FDF5DB5B1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8BB23-E869-4CC6-AAA8-DDC4254D7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880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8DDF9-A2BD-4124-A098-B54FDF5DB5B1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8BB23-E869-4CC6-AAA8-DDC4254D7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008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8DDF9-A2BD-4124-A098-B54FDF5DB5B1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8BB23-E869-4CC6-AAA8-DDC4254D7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874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8DDF9-A2BD-4124-A098-B54FDF5DB5B1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8BB23-E869-4CC6-AAA8-DDC4254D7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437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8DDF9-A2BD-4124-A098-B54FDF5DB5B1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8BB23-E869-4CC6-AAA8-DDC4254D7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292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98DDF9-A2BD-4124-A098-B54FDF5DB5B1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8BB23-E869-4CC6-AAA8-DDC4254D7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124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3" Type="http://schemas.openxmlformats.org/officeDocument/2006/relationships/slide" Target="slide17.xml"/><Relationship Id="rId7" Type="http://schemas.openxmlformats.org/officeDocument/2006/relationships/slide" Target="slide14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slide" Target="slide13.xml"/><Relationship Id="rId5" Type="http://schemas.openxmlformats.org/officeDocument/2006/relationships/slide" Target="slide12.xml"/><Relationship Id="rId10" Type="http://schemas.openxmlformats.org/officeDocument/2006/relationships/image" Target="../media/image9.jpeg"/><Relationship Id="rId4" Type="http://schemas.openxmlformats.org/officeDocument/2006/relationships/slide" Target="slide11.xml"/><Relationship Id="rId9" Type="http://schemas.openxmlformats.org/officeDocument/2006/relationships/slide" Target="slide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slide" Target="slide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7" Type="http://schemas.openxmlformats.org/officeDocument/2006/relationships/slide" Target="slide10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Relationship Id="rId6" Type="http://schemas.openxmlformats.org/officeDocument/2006/relationships/slide" Target="slide5.xml"/><Relationship Id="rId5" Type="http://schemas.openxmlformats.org/officeDocument/2006/relationships/slide" Target="slide4.xml"/><Relationship Id="rId4" Type="http://schemas.openxmlformats.org/officeDocument/2006/relationships/slide" Target="slide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2005474" y="2492206"/>
            <a:ext cx="535678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B0F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TIẾT 16: </a:t>
            </a:r>
          </a:p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B0F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ÔN TẬP GIỮA HK1</a:t>
            </a:r>
            <a:endParaRPr lang="en-US" sz="5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00B0F0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83868" y="1340768"/>
            <a:ext cx="26244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HÌNH HỌC 8</a:t>
            </a:r>
            <a:endParaRPr lang="en-US" sz="3200" b="1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0" name="Picture 6" descr="Related 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720" y="683794"/>
            <a:ext cx="2556152" cy="1665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Related imag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476672"/>
            <a:ext cx="4098032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AutoShape 12" descr="Related im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14" descr="Related imag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AutoShape 16" descr="Related image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016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AutoShape 8" descr="HÃ¬nh áº£nh cÃ³ liÃªn qua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0" name="AutoShape 10" descr="HÃ¬nh áº£nh cÃ³ liÃªn quan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1" name="AutoShape 12" descr="HÃ¬nh áº£nh cÃ³ liÃªn quan"/>
          <p:cNvSpPr>
            <a:spLocks noChangeAspect="1" noChangeArrowheads="1"/>
          </p:cNvSpPr>
          <p:nvPr/>
        </p:nvSpPr>
        <p:spPr bwMode="auto">
          <a:xfrm>
            <a:off x="487286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66" name="Picture 18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69"/>
          <a:stretch/>
        </p:blipFill>
        <p:spPr bwMode="auto">
          <a:xfrm>
            <a:off x="4788024" y="0"/>
            <a:ext cx="43559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068" name="Group 1067"/>
          <p:cNvGrpSpPr/>
          <p:nvPr/>
        </p:nvGrpSpPr>
        <p:grpSpPr>
          <a:xfrm>
            <a:off x="5004048" y="2204864"/>
            <a:ext cx="3345365" cy="3240360"/>
            <a:chOff x="5004048" y="1700808"/>
            <a:chExt cx="3345365" cy="3240360"/>
          </a:xfrm>
        </p:grpSpPr>
        <p:sp>
          <p:nvSpPr>
            <p:cNvPr id="101" name="Pie 100"/>
            <p:cNvSpPr/>
            <p:nvPr/>
          </p:nvSpPr>
          <p:spPr>
            <a:xfrm>
              <a:off x="5010538" y="1700808"/>
              <a:ext cx="3312368" cy="3240360"/>
            </a:xfrm>
            <a:prstGeom prst="pie">
              <a:avLst>
                <a:gd name="adj1" fmla="val 0"/>
                <a:gd name="adj2" fmla="val 2683846"/>
              </a:avLst>
            </a:prstGeom>
            <a:solidFill>
              <a:srgbClr val="CC00FF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CC00FF"/>
                </a:solidFill>
              </a:endParaRPr>
            </a:p>
          </p:txBody>
        </p:sp>
        <p:sp>
          <p:nvSpPr>
            <p:cNvPr id="102" name="Pie 101">
              <a:hlinkClick r:id="rId3" action="ppaction://hlinksldjump"/>
            </p:cNvPr>
            <p:cNvSpPr/>
            <p:nvPr/>
          </p:nvSpPr>
          <p:spPr>
            <a:xfrm>
              <a:off x="5010538" y="1700808"/>
              <a:ext cx="3312368" cy="3240360"/>
            </a:xfrm>
            <a:prstGeom prst="pie">
              <a:avLst>
                <a:gd name="adj1" fmla="val 2661429"/>
                <a:gd name="adj2" fmla="val 5610154"/>
              </a:avLst>
            </a:prstGeom>
            <a:solidFill>
              <a:srgbClr val="00B0F0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3" name="Pie 102"/>
            <p:cNvSpPr/>
            <p:nvPr/>
          </p:nvSpPr>
          <p:spPr>
            <a:xfrm>
              <a:off x="5010538" y="1700808"/>
              <a:ext cx="3312368" cy="3240360"/>
            </a:xfrm>
            <a:prstGeom prst="pie">
              <a:avLst>
                <a:gd name="adj1" fmla="val 5344039"/>
                <a:gd name="adj2" fmla="val 8097487"/>
              </a:avLst>
            </a:prstGeom>
            <a:solidFill>
              <a:srgbClr val="00B050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B050"/>
                </a:solidFill>
              </a:endParaRPr>
            </a:p>
          </p:txBody>
        </p:sp>
        <p:sp>
          <p:nvSpPr>
            <p:cNvPr id="104" name="Pie 103"/>
            <p:cNvSpPr/>
            <p:nvPr/>
          </p:nvSpPr>
          <p:spPr>
            <a:xfrm>
              <a:off x="5021492" y="1700808"/>
              <a:ext cx="3312368" cy="3240360"/>
            </a:xfrm>
            <a:prstGeom prst="pie">
              <a:avLst>
                <a:gd name="adj1" fmla="val 8124177"/>
                <a:gd name="adj2" fmla="val 10831008"/>
              </a:avLst>
            </a:prstGeom>
            <a:solidFill>
              <a:srgbClr val="FFFF00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5" name="Pie 104"/>
            <p:cNvSpPr/>
            <p:nvPr/>
          </p:nvSpPr>
          <p:spPr>
            <a:xfrm>
              <a:off x="5004048" y="1700808"/>
              <a:ext cx="3312368" cy="3240360"/>
            </a:xfrm>
            <a:prstGeom prst="pie">
              <a:avLst>
                <a:gd name="adj1" fmla="val 10762157"/>
                <a:gd name="adj2" fmla="val 13482186"/>
              </a:avLst>
            </a:prstGeom>
            <a:solidFill>
              <a:srgbClr val="FFC000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6" name="Pie 105"/>
            <p:cNvSpPr/>
            <p:nvPr/>
          </p:nvSpPr>
          <p:spPr>
            <a:xfrm>
              <a:off x="5037045" y="1700808"/>
              <a:ext cx="3312368" cy="3240360"/>
            </a:xfrm>
            <a:prstGeom prst="pie">
              <a:avLst>
                <a:gd name="adj1" fmla="val 13416665"/>
                <a:gd name="adj2" fmla="val 16200000"/>
              </a:avLst>
            </a:prstGeom>
            <a:solidFill>
              <a:srgbClr val="FF0000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7" name="Pie 106"/>
            <p:cNvSpPr/>
            <p:nvPr/>
          </p:nvSpPr>
          <p:spPr>
            <a:xfrm>
              <a:off x="5010538" y="1700808"/>
              <a:ext cx="3312368" cy="3240360"/>
            </a:xfrm>
            <a:prstGeom prst="pie">
              <a:avLst>
                <a:gd name="adj1" fmla="val 18938571"/>
                <a:gd name="adj2" fmla="val 57338"/>
              </a:avLst>
            </a:prstGeom>
            <a:solidFill>
              <a:srgbClr val="7030A0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8" name="Pie 107"/>
            <p:cNvSpPr/>
            <p:nvPr/>
          </p:nvSpPr>
          <p:spPr>
            <a:xfrm>
              <a:off x="5037045" y="1700808"/>
              <a:ext cx="3312368" cy="3240360"/>
            </a:xfrm>
            <a:prstGeom prst="pie">
              <a:avLst>
                <a:gd name="adj1" fmla="val 16124844"/>
                <a:gd name="adj2" fmla="val 18916438"/>
              </a:avLst>
            </a:prstGeom>
            <a:solidFill>
              <a:srgbClr val="FF3399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9" name="Oval 108"/>
            <p:cNvSpPr/>
            <p:nvPr/>
          </p:nvSpPr>
          <p:spPr>
            <a:xfrm>
              <a:off x="5010538" y="1700808"/>
              <a:ext cx="3312368" cy="3240360"/>
            </a:xfrm>
            <a:prstGeom prst="ellipse">
              <a:avLst/>
            </a:prstGeom>
            <a:no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0" name="Straight Connector 109"/>
            <p:cNvCxnSpPr/>
            <p:nvPr/>
          </p:nvCxnSpPr>
          <p:spPr>
            <a:xfrm>
              <a:off x="6666722" y="1700808"/>
              <a:ext cx="0" cy="324036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>
              <a:off x="5010538" y="3320988"/>
              <a:ext cx="3312368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>
              <a:off x="5495623" y="2175348"/>
              <a:ext cx="2342198" cy="229128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 flipV="1">
              <a:off x="5495623" y="2175348"/>
              <a:ext cx="2342198" cy="229128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67" name="TextBox 1066"/>
            <p:cNvSpPr txBox="1"/>
            <p:nvPr/>
          </p:nvSpPr>
          <p:spPr>
            <a:xfrm>
              <a:off x="6876256" y="2136107"/>
              <a:ext cx="36420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800" b="1" dirty="0">
                  <a:latin typeface="+mj-lt"/>
                </a:rPr>
                <a:t>0</a:t>
              </a:r>
              <a:endParaRPr lang="en-US" sz="2800" b="1" dirty="0">
                <a:latin typeface="+mj-lt"/>
              </a:endParaRPr>
            </a:p>
          </p:txBody>
        </p:sp>
        <p:sp>
          <p:nvSpPr>
            <p:cNvPr id="115" name="TextBox 114"/>
            <p:cNvSpPr txBox="1"/>
            <p:nvPr/>
          </p:nvSpPr>
          <p:spPr>
            <a:xfrm rot="4321449">
              <a:off x="6590967" y="3974758"/>
              <a:ext cx="82586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400" b="1" dirty="0" smtClean="0">
                  <a:latin typeface="+mj-lt"/>
                </a:rPr>
                <a:t> Quà</a:t>
              </a:r>
              <a:endParaRPr lang="en-US" sz="2400" b="1" dirty="0">
                <a:latin typeface="+mj-lt"/>
              </a:endParaRP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5436096" y="2652837"/>
              <a:ext cx="54373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800" b="1" dirty="0" smtClean="0">
                  <a:latin typeface="+mj-lt"/>
                </a:rPr>
                <a:t>10</a:t>
              </a:r>
              <a:endParaRPr lang="en-US" sz="2800" b="1" dirty="0">
                <a:latin typeface="+mj-lt"/>
              </a:endParaRPr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6069251" y="2175348"/>
              <a:ext cx="54373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800" b="1" dirty="0" smtClean="0">
                  <a:latin typeface="+mj-lt"/>
                </a:rPr>
                <a:t>x2</a:t>
              </a:r>
              <a:endParaRPr lang="en-US" sz="2800" b="1" dirty="0">
                <a:latin typeface="+mj-lt"/>
              </a:endParaRP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7449454" y="3436914"/>
              <a:ext cx="54373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800" b="1" dirty="0" smtClean="0">
                  <a:latin typeface="+mj-lt"/>
                </a:rPr>
                <a:t>25</a:t>
              </a:r>
              <a:endParaRPr lang="en-US" sz="2800" b="1" dirty="0">
                <a:latin typeface="+mj-lt"/>
              </a:endParaRP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5290659" y="3542857"/>
              <a:ext cx="54373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800" b="1" dirty="0" smtClean="0">
                  <a:latin typeface="+mj-lt"/>
                </a:rPr>
                <a:t>40</a:t>
              </a:r>
              <a:endParaRPr lang="en-US" sz="2800" b="1" dirty="0">
                <a:latin typeface="+mj-lt"/>
              </a:endParaRP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7396675" y="2637013"/>
              <a:ext cx="4844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800" b="1" dirty="0" smtClean="0">
                  <a:latin typeface="+mj-lt"/>
                </a:rPr>
                <a:t>-5</a:t>
              </a:r>
              <a:endParaRPr lang="en-US" sz="2800" b="1" dirty="0">
                <a:latin typeface="+mj-lt"/>
              </a:endParaRP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6069251" y="4004963"/>
              <a:ext cx="36420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800" b="1" dirty="0">
                  <a:latin typeface="+mj-lt"/>
                </a:rPr>
                <a:t>1</a:t>
              </a:r>
              <a:endParaRPr lang="en-US" sz="2800" b="1" dirty="0">
                <a:latin typeface="+mj-lt"/>
              </a:endParaRPr>
            </a:p>
          </p:txBody>
        </p:sp>
      </p:grpSp>
      <p:sp>
        <p:nvSpPr>
          <p:cNvPr id="1069" name="Oval 1068"/>
          <p:cNvSpPr/>
          <p:nvPr/>
        </p:nvSpPr>
        <p:spPr>
          <a:xfrm>
            <a:off x="6425648" y="3557297"/>
            <a:ext cx="504056" cy="51673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0" name="Left Arrow Callout 1069"/>
          <p:cNvSpPr/>
          <p:nvPr/>
        </p:nvSpPr>
        <p:spPr>
          <a:xfrm>
            <a:off x="8028384" y="3140968"/>
            <a:ext cx="1104532" cy="1323121"/>
          </a:xfrm>
          <a:prstGeom prst="leftArrowCallout">
            <a:avLst>
              <a:gd name="adj1" fmla="val 18991"/>
              <a:gd name="adj2" fmla="val 23498"/>
              <a:gd name="adj3" fmla="val 37019"/>
              <a:gd name="adj4" fmla="val 4263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Left Arrow Callout 129"/>
          <p:cNvSpPr/>
          <p:nvPr/>
        </p:nvSpPr>
        <p:spPr>
          <a:xfrm>
            <a:off x="8028384" y="3140968"/>
            <a:ext cx="1104532" cy="1323121"/>
          </a:xfrm>
          <a:prstGeom prst="leftArrowCallout">
            <a:avLst>
              <a:gd name="adj1" fmla="val 18991"/>
              <a:gd name="adj2" fmla="val 23498"/>
              <a:gd name="adj3" fmla="val 37019"/>
              <a:gd name="adj4" fmla="val 4263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Left Arrow Callout 130"/>
          <p:cNvSpPr/>
          <p:nvPr/>
        </p:nvSpPr>
        <p:spPr>
          <a:xfrm>
            <a:off x="8028384" y="3140968"/>
            <a:ext cx="1104532" cy="1323121"/>
          </a:xfrm>
          <a:prstGeom prst="leftArrowCallout">
            <a:avLst>
              <a:gd name="adj1" fmla="val 18991"/>
              <a:gd name="adj2" fmla="val 23498"/>
              <a:gd name="adj3" fmla="val 37019"/>
              <a:gd name="adj4" fmla="val 4263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Left Arrow Callout 131"/>
          <p:cNvSpPr/>
          <p:nvPr/>
        </p:nvSpPr>
        <p:spPr>
          <a:xfrm>
            <a:off x="8028384" y="3140968"/>
            <a:ext cx="1104532" cy="1323121"/>
          </a:xfrm>
          <a:prstGeom prst="leftArrowCallout">
            <a:avLst>
              <a:gd name="adj1" fmla="val 18991"/>
              <a:gd name="adj2" fmla="val 23498"/>
              <a:gd name="adj3" fmla="val 37019"/>
              <a:gd name="adj4" fmla="val 4263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Left Arrow Callout 132"/>
          <p:cNvSpPr/>
          <p:nvPr/>
        </p:nvSpPr>
        <p:spPr>
          <a:xfrm>
            <a:off x="8028384" y="3140968"/>
            <a:ext cx="1104532" cy="1323121"/>
          </a:xfrm>
          <a:prstGeom prst="leftArrowCallout">
            <a:avLst>
              <a:gd name="adj1" fmla="val 18991"/>
              <a:gd name="adj2" fmla="val 23498"/>
              <a:gd name="adj3" fmla="val 37019"/>
              <a:gd name="adj4" fmla="val 4263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Left Arrow Callout 133"/>
          <p:cNvSpPr/>
          <p:nvPr/>
        </p:nvSpPr>
        <p:spPr>
          <a:xfrm>
            <a:off x="8028384" y="3140968"/>
            <a:ext cx="1104532" cy="1323121"/>
          </a:xfrm>
          <a:prstGeom prst="leftArrowCallout">
            <a:avLst>
              <a:gd name="adj1" fmla="val 18991"/>
              <a:gd name="adj2" fmla="val 23498"/>
              <a:gd name="adj3" fmla="val 37019"/>
              <a:gd name="adj4" fmla="val 4263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Left Arrow Callout 134"/>
          <p:cNvSpPr/>
          <p:nvPr/>
        </p:nvSpPr>
        <p:spPr>
          <a:xfrm>
            <a:off x="8028384" y="3140968"/>
            <a:ext cx="1104532" cy="1323121"/>
          </a:xfrm>
          <a:prstGeom prst="leftArrowCallout">
            <a:avLst>
              <a:gd name="adj1" fmla="val 18991"/>
              <a:gd name="adj2" fmla="val 23498"/>
              <a:gd name="adj3" fmla="val 37019"/>
              <a:gd name="adj4" fmla="val 4263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Left Arrow Callout 135"/>
          <p:cNvSpPr/>
          <p:nvPr/>
        </p:nvSpPr>
        <p:spPr>
          <a:xfrm>
            <a:off x="8028384" y="3140968"/>
            <a:ext cx="1104532" cy="1323121"/>
          </a:xfrm>
          <a:prstGeom prst="leftArrowCallout">
            <a:avLst>
              <a:gd name="adj1" fmla="val 18991"/>
              <a:gd name="adj2" fmla="val 23498"/>
              <a:gd name="adj3" fmla="val 37019"/>
              <a:gd name="adj4" fmla="val 4263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Left Arrow Callout 136"/>
          <p:cNvSpPr/>
          <p:nvPr/>
        </p:nvSpPr>
        <p:spPr>
          <a:xfrm>
            <a:off x="8028384" y="3140968"/>
            <a:ext cx="1104532" cy="1323121"/>
          </a:xfrm>
          <a:prstGeom prst="leftArrowCallout">
            <a:avLst>
              <a:gd name="adj1" fmla="val 18991"/>
              <a:gd name="adj2" fmla="val 23498"/>
              <a:gd name="adj3" fmla="val 37019"/>
              <a:gd name="adj4" fmla="val 4263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Left Arrow Callout 137"/>
          <p:cNvSpPr/>
          <p:nvPr/>
        </p:nvSpPr>
        <p:spPr>
          <a:xfrm>
            <a:off x="8028384" y="3140968"/>
            <a:ext cx="1104532" cy="1323121"/>
          </a:xfrm>
          <a:prstGeom prst="leftArrowCallout">
            <a:avLst>
              <a:gd name="adj1" fmla="val 18991"/>
              <a:gd name="adj2" fmla="val 23498"/>
              <a:gd name="adj3" fmla="val 37019"/>
              <a:gd name="adj4" fmla="val 4263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Left Arrow Callout 138">
            <a:hlinkClick r:id="" action="ppaction://noaction"/>
          </p:cNvPr>
          <p:cNvSpPr/>
          <p:nvPr/>
        </p:nvSpPr>
        <p:spPr>
          <a:xfrm>
            <a:off x="8028384" y="3140968"/>
            <a:ext cx="1104532" cy="1323121"/>
          </a:xfrm>
          <a:prstGeom prst="leftArrowCallout">
            <a:avLst>
              <a:gd name="adj1" fmla="val 18991"/>
              <a:gd name="adj2" fmla="val 23498"/>
              <a:gd name="adj3" fmla="val 37019"/>
              <a:gd name="adj4" fmla="val 4263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1" name="Rectangle 1070"/>
          <p:cNvSpPr/>
          <p:nvPr/>
        </p:nvSpPr>
        <p:spPr>
          <a:xfrm>
            <a:off x="4975815" y="160337"/>
            <a:ext cx="3916665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vi-VN" sz="4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VÒNG QUAY MAY MẮN</a:t>
            </a:r>
            <a:endParaRPr lang="en-US" sz="4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3" name="Oval 2">
            <a:hlinkClick r:id="rId4" action="ppaction://hlinksldjump"/>
          </p:cNvPr>
          <p:cNvSpPr/>
          <p:nvPr/>
        </p:nvSpPr>
        <p:spPr>
          <a:xfrm>
            <a:off x="787216" y="1412776"/>
            <a:ext cx="1222921" cy="119781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1</a:t>
            </a:r>
            <a:endParaRPr lang="en-US" sz="4400" dirty="0"/>
          </a:p>
        </p:txBody>
      </p:sp>
      <p:sp>
        <p:nvSpPr>
          <p:cNvPr id="100" name="Oval 99">
            <a:hlinkClick r:id="rId5" action="ppaction://hlinksldjump"/>
          </p:cNvPr>
          <p:cNvSpPr/>
          <p:nvPr/>
        </p:nvSpPr>
        <p:spPr>
          <a:xfrm>
            <a:off x="2530080" y="1412776"/>
            <a:ext cx="1222921" cy="119781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/>
              <a:t>6</a:t>
            </a:r>
          </a:p>
        </p:txBody>
      </p:sp>
      <p:sp>
        <p:nvSpPr>
          <p:cNvPr id="114" name="Oval 113">
            <a:hlinkClick r:id="rId6" action="ppaction://hlinksldjump"/>
          </p:cNvPr>
          <p:cNvSpPr/>
          <p:nvPr/>
        </p:nvSpPr>
        <p:spPr>
          <a:xfrm>
            <a:off x="814127" y="2912438"/>
            <a:ext cx="1222921" cy="119781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/>
              <a:t>2</a:t>
            </a:r>
          </a:p>
        </p:txBody>
      </p:sp>
      <p:sp>
        <p:nvSpPr>
          <p:cNvPr id="122" name="Oval 121">
            <a:hlinkClick r:id="rId7" action="ppaction://hlinksldjump"/>
          </p:cNvPr>
          <p:cNvSpPr/>
          <p:nvPr/>
        </p:nvSpPr>
        <p:spPr>
          <a:xfrm>
            <a:off x="2556991" y="2912438"/>
            <a:ext cx="1222921" cy="119781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/>
              <a:t>5</a:t>
            </a:r>
          </a:p>
        </p:txBody>
      </p:sp>
      <p:sp>
        <p:nvSpPr>
          <p:cNvPr id="123" name="Oval 122">
            <a:hlinkClick r:id="rId8" action="ppaction://hlinksldjump"/>
          </p:cNvPr>
          <p:cNvSpPr/>
          <p:nvPr/>
        </p:nvSpPr>
        <p:spPr>
          <a:xfrm>
            <a:off x="814127" y="4424126"/>
            <a:ext cx="1222921" cy="119781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/>
              <a:t>3</a:t>
            </a:r>
          </a:p>
        </p:txBody>
      </p:sp>
      <p:sp>
        <p:nvSpPr>
          <p:cNvPr id="124" name="Oval 123">
            <a:hlinkClick r:id="rId9" action="ppaction://hlinksldjump"/>
          </p:cNvPr>
          <p:cNvSpPr/>
          <p:nvPr/>
        </p:nvSpPr>
        <p:spPr>
          <a:xfrm>
            <a:off x="2556991" y="4424126"/>
            <a:ext cx="1222921" cy="119781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/>
              <a:t>4</a:t>
            </a:r>
          </a:p>
        </p:txBody>
      </p:sp>
      <p:sp>
        <p:nvSpPr>
          <p:cNvPr id="4" name="TextBox 3">
            <a:hlinkClick r:id="" action="ppaction://noaction"/>
          </p:cNvPr>
          <p:cNvSpPr txBox="1"/>
          <p:nvPr/>
        </p:nvSpPr>
        <p:spPr>
          <a:xfrm>
            <a:off x="155575" y="6021288"/>
            <a:ext cx="2334935" cy="7078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4000" b="1" u="sng" dirty="0" smtClean="0"/>
              <a:t>TỔNG KẾT</a:t>
            </a:r>
            <a:endParaRPr lang="en-US" sz="4000" b="1" u="sng" dirty="0"/>
          </a:p>
        </p:txBody>
      </p:sp>
      <p:sp>
        <p:nvSpPr>
          <p:cNvPr id="125" name="Rectangle 124"/>
          <p:cNvSpPr/>
          <p:nvPr/>
        </p:nvSpPr>
        <p:spPr>
          <a:xfrm>
            <a:off x="235965" y="211287"/>
            <a:ext cx="4192018" cy="769441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  <a:prstDash val="dash"/>
          </a:ln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vi-VN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Câu hỏi ôn tập</a:t>
            </a:r>
            <a:endParaRPr lang="en-US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5122" name="Picture 2" descr="HÃ¬nh áº£nh cÃ³ liÃªn quan">
            <a:hlinkClick r:id="rId3" action="ppaction://hlinksldjump"/>
          </p:cNvPr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95"/>
          <a:stretch/>
        </p:blipFill>
        <p:spPr bwMode="auto">
          <a:xfrm>
            <a:off x="7236296" y="5828664"/>
            <a:ext cx="1892458" cy="1029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8793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4" presetClass="exit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vertical)">
                                      <p:cBhvr>
                                        <p:cTn id="44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6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0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2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8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1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4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1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80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0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86" dur="1000" fill="hold"/>
                                        <p:tgtEl>
                                          <p:spTgt spid="10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9"/>
                  </p:tgtEl>
                </p:cond>
              </p:nextCondLst>
            </p:seq>
          </p:childTnLst>
        </p:cTn>
      </p:par>
    </p:tnLst>
    <p:bldLst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39" grpId="0" animBg="1"/>
      <p:bldP spid="3" grpId="0" animBg="1"/>
      <p:bldP spid="100" grpId="0" animBg="1"/>
      <p:bldP spid="114" grpId="0" animBg="1"/>
      <p:bldP spid="122" grpId="0" animBg="1"/>
      <p:bldP spid="123" grpId="0" animBg="1"/>
      <p:bldP spid="124" grpId="0" animBg="1"/>
      <p:bldP spid="12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504" y="97468"/>
            <a:ext cx="41472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b="1" i="1" dirty="0" smtClean="0">
                <a:solidFill>
                  <a:srgbClr val="FF0000"/>
                </a:solidFill>
                <a:latin typeface="+mj-lt"/>
              </a:rPr>
              <a:t>Câu 1: Làm theo yêu cầu:</a:t>
            </a:r>
            <a:endParaRPr lang="en-US" sz="2800" b="1" i="1" dirty="0">
              <a:solidFill>
                <a:srgbClr val="FF0000"/>
              </a:solidFill>
              <a:latin typeface="+mj-lt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5596602" y="1095127"/>
            <a:ext cx="0" cy="172819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596602" y="1095127"/>
            <a:ext cx="165618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596602" y="2823319"/>
            <a:ext cx="266429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 flipV="1">
            <a:off x="7252786" y="1095127"/>
            <a:ext cx="1008112" cy="172819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261126" y="633462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 smtClean="0">
                <a:latin typeface="+mj-lt"/>
              </a:rPr>
              <a:t>A</a:t>
            </a:r>
            <a:endParaRPr lang="en-US" sz="2400" dirty="0"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057861" y="602684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>
                <a:latin typeface="+mj-lt"/>
              </a:rPr>
              <a:t>B</a:t>
            </a:r>
            <a:endParaRPr lang="en-US" sz="2400" dirty="0">
              <a:latin typeface="+mj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188890" y="2751311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>
                <a:latin typeface="+mj-lt"/>
              </a:rPr>
              <a:t>C</a:t>
            </a:r>
            <a:endParaRPr lang="en-US" sz="2400" dirty="0"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220072" y="2751310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>
                <a:latin typeface="+mj-lt"/>
              </a:rPr>
              <a:t>D</a:t>
            </a:r>
            <a:endParaRPr lang="en-US" sz="2400" dirty="0">
              <a:latin typeface="+mj-lt"/>
            </a:endParaRPr>
          </a:p>
        </p:txBody>
      </p:sp>
      <p:sp>
        <p:nvSpPr>
          <p:cNvPr id="21" name="Half Frame 20"/>
          <p:cNvSpPr/>
          <p:nvPr/>
        </p:nvSpPr>
        <p:spPr>
          <a:xfrm rot="10800000">
            <a:off x="5596602" y="1114920"/>
            <a:ext cx="182353" cy="180020"/>
          </a:xfrm>
          <a:prstGeom prst="halfFrame">
            <a:avLst>
              <a:gd name="adj1" fmla="val 0"/>
              <a:gd name="adj2" fmla="val 0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468810" y="2319263"/>
            <a:ext cx="6479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dirty="0" smtClean="0">
                <a:latin typeface="+mj-lt"/>
              </a:rPr>
              <a:t>65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ᵒ</a:t>
            </a:r>
            <a:endParaRPr lang="en-US" sz="2800" dirty="0">
              <a:latin typeface="+mj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986240" y="102311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 smtClean="0">
                <a:latin typeface="+mj-lt"/>
              </a:rPr>
              <a:t>x</a:t>
            </a:r>
            <a:endParaRPr lang="en-US" sz="2400" dirty="0">
              <a:latin typeface="+mj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589436" y="2319263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>
                <a:latin typeface="+mj-lt"/>
              </a:rPr>
              <a:t>y</a:t>
            </a:r>
            <a:endParaRPr lang="en-US" sz="2400" dirty="0">
              <a:latin typeface="+mj-lt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129311" y="1383159"/>
            <a:ext cx="13394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 smtClean="0">
                <a:solidFill>
                  <a:schemeClr val="accent6">
                    <a:lumMod val="75000"/>
                  </a:schemeClr>
                </a:solidFill>
              </a:rPr>
              <a:t>Hình thang vuông</a:t>
            </a:r>
            <a:endParaRPr lang="en-US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23528" y="1095127"/>
            <a:ext cx="20696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u="sng" dirty="0">
                <a:solidFill>
                  <a:srgbClr val="00B050"/>
                </a:solidFill>
                <a:latin typeface="+mj-lt"/>
              </a:rPr>
              <a:t>b</a:t>
            </a:r>
            <a:r>
              <a:rPr lang="vi-VN" sz="2400" b="1" u="sng" dirty="0" smtClean="0">
                <a:solidFill>
                  <a:srgbClr val="00B050"/>
                </a:solidFill>
                <a:latin typeface="+mj-lt"/>
              </a:rPr>
              <a:t>) Tính x và y.</a:t>
            </a:r>
            <a:endParaRPr lang="en-US" sz="2400" b="1" u="sng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55770" y="1556792"/>
            <a:ext cx="28905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 smtClean="0">
                <a:latin typeface="+mj-lt"/>
              </a:rPr>
              <a:t>A. x = 15˚   ; y = 90˚  </a:t>
            </a:r>
            <a:endParaRPr lang="en-US" sz="2400" dirty="0">
              <a:latin typeface="+mj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55770" y="1988840"/>
            <a:ext cx="28614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>
                <a:latin typeface="+mj-lt"/>
              </a:rPr>
              <a:t>B</a:t>
            </a:r>
            <a:r>
              <a:rPr lang="vi-VN" sz="2400" dirty="0" smtClean="0">
                <a:latin typeface="+mj-lt"/>
              </a:rPr>
              <a:t>. x = 115˚ ; y = 90˚  </a:t>
            </a:r>
            <a:endParaRPr lang="en-US" sz="2400" dirty="0">
              <a:latin typeface="+mj-lt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29130" y="2380818"/>
            <a:ext cx="28729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 smtClean="0">
                <a:latin typeface="+mj-lt"/>
              </a:rPr>
              <a:t>C. x = 100˚ ; y = 90˚  </a:t>
            </a:r>
            <a:endParaRPr lang="en-US" sz="2400" dirty="0">
              <a:latin typeface="+mj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49778" y="2780928"/>
            <a:ext cx="28135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>
                <a:latin typeface="+mj-lt"/>
              </a:rPr>
              <a:t>D</a:t>
            </a:r>
            <a:r>
              <a:rPr lang="vi-VN" sz="2400" dirty="0" smtClean="0">
                <a:latin typeface="+mj-lt"/>
              </a:rPr>
              <a:t>. x = 65˚  ; y = 90˚  </a:t>
            </a:r>
            <a:endParaRPr lang="en-US" sz="2400" dirty="0">
              <a:latin typeface="+mj-lt"/>
            </a:endParaRPr>
          </a:p>
        </p:txBody>
      </p:sp>
      <p:sp>
        <p:nvSpPr>
          <p:cNvPr id="32" name="Oval 31"/>
          <p:cNvSpPr/>
          <p:nvPr/>
        </p:nvSpPr>
        <p:spPr>
          <a:xfrm>
            <a:off x="611560" y="1892107"/>
            <a:ext cx="549424" cy="576064"/>
          </a:xfrm>
          <a:prstGeom prst="ellipse">
            <a:avLst/>
          </a:prstGeom>
          <a:noFill/>
          <a:ln w="190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3" name="TextBox 32"/>
          <p:cNvSpPr txBox="1"/>
          <p:nvPr/>
        </p:nvSpPr>
        <p:spPr>
          <a:xfrm>
            <a:off x="251520" y="3284984"/>
            <a:ext cx="21499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b="1" i="1" dirty="0" smtClean="0">
                <a:solidFill>
                  <a:srgbClr val="FF0000"/>
                </a:solidFill>
                <a:latin typeface="+mj-lt"/>
              </a:rPr>
              <a:t>Câu 2: Tìm x</a:t>
            </a:r>
            <a:endParaRPr lang="en-US" sz="2800" b="1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4" name="Isosceles Triangle 33"/>
          <p:cNvSpPr/>
          <p:nvPr/>
        </p:nvSpPr>
        <p:spPr>
          <a:xfrm>
            <a:off x="947576" y="4149080"/>
            <a:ext cx="2928908" cy="2304256"/>
          </a:xfrm>
          <a:prstGeom prst="triangle">
            <a:avLst>
              <a:gd name="adj" fmla="val 62825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2544614" y="3657798"/>
            <a:ext cx="458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>
                <a:latin typeface="+mj-lt"/>
              </a:rPr>
              <a:t>M</a:t>
            </a:r>
            <a:endParaRPr lang="en-US" sz="2400" dirty="0">
              <a:latin typeface="+mj-lt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21956" y="635171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 smtClean="0">
                <a:latin typeface="+mj-lt"/>
              </a:rPr>
              <a:t>P</a:t>
            </a:r>
            <a:endParaRPr lang="en-US" sz="2400" dirty="0">
              <a:latin typeface="+mj-lt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876484" y="6309320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 smtClean="0">
                <a:latin typeface="+mj-lt"/>
              </a:rPr>
              <a:t>N</a:t>
            </a:r>
            <a:endParaRPr lang="en-US" sz="2400" dirty="0">
              <a:latin typeface="+mj-lt"/>
            </a:endParaRPr>
          </a:p>
        </p:txBody>
      </p:sp>
      <p:cxnSp>
        <p:nvCxnSpPr>
          <p:cNvPr id="39" name="Straight Connector 38"/>
          <p:cNvCxnSpPr>
            <a:stCxn id="34" idx="1"/>
            <a:endCxn id="34" idx="5"/>
          </p:cNvCxnSpPr>
          <p:nvPr/>
        </p:nvCxnSpPr>
        <p:spPr>
          <a:xfrm>
            <a:off x="1867619" y="5301208"/>
            <a:ext cx="146445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443854" y="5013176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 smtClean="0">
                <a:latin typeface="+mj-lt"/>
              </a:rPr>
              <a:t>E</a:t>
            </a:r>
            <a:endParaRPr lang="en-US" sz="2400" dirty="0">
              <a:latin typeface="+mj-lt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391922" y="5013176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 smtClean="0">
                <a:latin typeface="+mj-lt"/>
              </a:rPr>
              <a:t>F</a:t>
            </a:r>
            <a:endParaRPr lang="en-US" sz="2400" dirty="0">
              <a:latin typeface="+mj-lt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028030" y="4366494"/>
            <a:ext cx="6687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000" dirty="0" smtClean="0"/>
              <a:t>8cm</a:t>
            </a:r>
            <a:endParaRPr lang="en-US" sz="2000" dirty="0"/>
          </a:p>
        </p:txBody>
      </p:sp>
      <p:sp>
        <p:nvSpPr>
          <p:cNvPr id="43" name="TextBox 42"/>
          <p:cNvSpPr txBox="1"/>
          <p:nvPr/>
        </p:nvSpPr>
        <p:spPr>
          <a:xfrm>
            <a:off x="3583393" y="5549170"/>
            <a:ext cx="6687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000" dirty="0" smtClean="0"/>
              <a:t>8cm</a:t>
            </a:r>
            <a:endParaRPr lang="en-US" sz="2000" dirty="0"/>
          </a:p>
        </p:txBody>
      </p:sp>
      <p:sp>
        <p:nvSpPr>
          <p:cNvPr id="44" name="TextBox 43"/>
          <p:cNvSpPr txBox="1"/>
          <p:nvPr/>
        </p:nvSpPr>
        <p:spPr>
          <a:xfrm>
            <a:off x="632413" y="5549170"/>
            <a:ext cx="8114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000" dirty="0" smtClean="0"/>
              <a:t>10cm</a:t>
            </a:r>
            <a:endParaRPr lang="en-US" sz="2000" dirty="0"/>
          </a:p>
        </p:txBody>
      </p:sp>
      <p:sp>
        <p:nvSpPr>
          <p:cNvPr id="45" name="TextBox 44"/>
          <p:cNvSpPr txBox="1"/>
          <p:nvPr/>
        </p:nvSpPr>
        <p:spPr>
          <a:xfrm>
            <a:off x="2007868" y="442782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 smtClean="0"/>
              <a:t>x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3244054" y="6053226"/>
            <a:ext cx="5549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000" dirty="0" smtClean="0"/>
              <a:t>50˚</a:t>
            </a:r>
            <a:endParaRPr lang="en-US" sz="2000" dirty="0"/>
          </a:p>
        </p:txBody>
      </p:sp>
      <p:sp>
        <p:nvSpPr>
          <p:cNvPr id="47" name="TextBox 46"/>
          <p:cNvSpPr txBox="1"/>
          <p:nvPr/>
        </p:nvSpPr>
        <p:spPr>
          <a:xfrm>
            <a:off x="2739998" y="4945523"/>
            <a:ext cx="5549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000" dirty="0" smtClean="0"/>
              <a:t>50˚</a:t>
            </a:r>
            <a:endParaRPr lang="en-US" sz="2000" dirty="0"/>
          </a:p>
        </p:txBody>
      </p:sp>
      <p:sp>
        <p:nvSpPr>
          <p:cNvPr id="50" name="TextBox 49"/>
          <p:cNvSpPr txBox="1"/>
          <p:nvPr/>
        </p:nvSpPr>
        <p:spPr>
          <a:xfrm>
            <a:off x="5509023" y="3985900"/>
            <a:ext cx="21478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dirty="0" smtClean="0">
                <a:latin typeface="+mj-lt"/>
              </a:rPr>
              <a:t>A. x = 11cm  </a:t>
            </a:r>
            <a:endParaRPr lang="en-US" sz="2800" dirty="0">
              <a:latin typeface="+mj-lt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509023" y="4561964"/>
            <a:ext cx="19607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dirty="0">
                <a:latin typeface="+mj-lt"/>
              </a:rPr>
              <a:t>B</a:t>
            </a:r>
            <a:r>
              <a:rPr lang="vi-VN" sz="2800" dirty="0" smtClean="0">
                <a:latin typeface="+mj-lt"/>
              </a:rPr>
              <a:t>. x = 8cm  </a:t>
            </a:r>
            <a:endParaRPr lang="en-US" sz="2800" dirty="0">
              <a:latin typeface="+mj-lt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482383" y="5157192"/>
            <a:ext cx="21627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dirty="0" smtClean="0">
                <a:latin typeface="+mj-lt"/>
              </a:rPr>
              <a:t>C. x = ½ PN  </a:t>
            </a:r>
            <a:endParaRPr lang="en-US" sz="28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5508104" y="5661248"/>
                <a:ext cx="1946367" cy="7007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2800" dirty="0" smtClean="0">
                    <a:latin typeface="+mj-lt"/>
                  </a:rPr>
                  <a:t>D. 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28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vi-VN" sz="2800" dirty="0" smtClean="0">
                    <a:latin typeface="+mj-lt"/>
                  </a:rPr>
                  <a:t> MP</a:t>
                </a:r>
                <a:endParaRPr lang="en-US" sz="2800" dirty="0">
                  <a:latin typeface="+mj-lt"/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8104" y="5661248"/>
                <a:ext cx="1946367" cy="700705"/>
              </a:xfrm>
              <a:prstGeom prst="rect">
                <a:avLst/>
              </a:prstGeom>
              <a:blipFill rotWithShape="1">
                <a:blip r:embed="rId2"/>
                <a:stretch>
                  <a:fillRect l="-6583" r="-9404" b="-121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Oval 53"/>
          <p:cNvSpPr/>
          <p:nvPr/>
        </p:nvSpPr>
        <p:spPr>
          <a:xfrm>
            <a:off x="5442250" y="5733256"/>
            <a:ext cx="549424" cy="576064"/>
          </a:xfrm>
          <a:prstGeom prst="ellipse">
            <a:avLst/>
          </a:prstGeom>
          <a:noFill/>
          <a:ln w="190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323528" y="591071"/>
            <a:ext cx="39035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u="sng" dirty="0" smtClean="0">
                <a:solidFill>
                  <a:srgbClr val="00B050"/>
                </a:solidFill>
                <a:latin typeface="+mj-lt"/>
              </a:rPr>
              <a:t>a) Tứ giác ABCD là hình gì?</a:t>
            </a:r>
            <a:endParaRPr lang="en-US" sz="2400" b="1" u="sng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2" name="Action Button: Help 1">
            <a:hlinkClick r:id="rId3" action="ppaction://hlinksldjump" highlightClick="1"/>
          </p:cNvPr>
          <p:cNvSpPr/>
          <p:nvPr/>
        </p:nvSpPr>
        <p:spPr>
          <a:xfrm>
            <a:off x="8116744" y="0"/>
            <a:ext cx="1027256" cy="864294"/>
          </a:xfrm>
          <a:prstGeom prst="actionButtonHelp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404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1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2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29" grpId="0"/>
      <p:bldP spid="30" grpId="0"/>
      <p:bldP spid="31" grpId="0"/>
      <p:bldP spid="32" grpId="0" animBg="1"/>
      <p:bldP spid="33" grpId="0"/>
      <p:bldP spid="34" grpId="0" animBg="1"/>
      <p:bldP spid="35" grpId="0"/>
      <p:bldP spid="36" grpId="0"/>
      <p:bldP spid="37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50" grpId="0"/>
      <p:bldP spid="51" grpId="0"/>
      <p:bldP spid="52" grpId="0"/>
      <p:bldP spid="53" grpId="0"/>
      <p:bldP spid="5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0684100"/>
              </p:ext>
            </p:extLst>
          </p:nvPr>
        </p:nvGraphicFramePr>
        <p:xfrm>
          <a:off x="395536" y="548680"/>
          <a:ext cx="7920880" cy="60332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60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5015">
                <a:tc>
                  <a:txBody>
                    <a:bodyPr/>
                    <a:lstStyle/>
                    <a:p>
                      <a:pPr algn="ctr"/>
                      <a:r>
                        <a:rPr lang="vi-VN" sz="2400" b="1" i="1" dirty="0" smtClean="0">
                          <a:solidFill>
                            <a:srgbClr val="FF0000"/>
                          </a:solidFill>
                          <a:latin typeface="+mj-lt"/>
                        </a:rPr>
                        <a:t>Nội</a:t>
                      </a:r>
                      <a:r>
                        <a:rPr lang="vi-VN" sz="2400" b="1" i="1" baseline="0" dirty="0" smtClean="0">
                          <a:solidFill>
                            <a:srgbClr val="FF0000"/>
                          </a:solidFill>
                          <a:latin typeface="+mj-lt"/>
                        </a:rPr>
                        <a:t> dung</a:t>
                      </a:r>
                      <a:endParaRPr lang="en-US" sz="2400" b="1" i="1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b="1" i="1" dirty="0" smtClean="0">
                          <a:solidFill>
                            <a:srgbClr val="FF0000"/>
                          </a:solidFill>
                          <a:latin typeface="+mj-lt"/>
                        </a:rPr>
                        <a:t>Đúng</a:t>
                      </a:r>
                      <a:endParaRPr lang="en-US" sz="2400" b="1" i="1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b="1" i="1" dirty="0" smtClean="0">
                          <a:solidFill>
                            <a:srgbClr val="FF0000"/>
                          </a:solidFill>
                          <a:latin typeface="+mj-lt"/>
                        </a:rPr>
                        <a:t>Sai</a:t>
                      </a:r>
                      <a:endParaRPr lang="en-US" sz="2400" b="1" i="1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7266">
                <a:tc>
                  <a:txBody>
                    <a:bodyPr/>
                    <a:lstStyle/>
                    <a:p>
                      <a:r>
                        <a:rPr lang="vi-VN" sz="2300" dirty="0" smtClean="0">
                          <a:latin typeface="+mj-lt"/>
                        </a:rPr>
                        <a:t>Tứ</a:t>
                      </a:r>
                      <a:r>
                        <a:rPr lang="vi-VN" sz="2300" baseline="0" dirty="0" smtClean="0">
                          <a:latin typeface="+mj-lt"/>
                        </a:rPr>
                        <a:t> giác có tất cả có tất cả các góc bằng nhau là hình thoi.</a:t>
                      </a:r>
                      <a:endParaRPr lang="en-US" sz="23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7266">
                <a:tc>
                  <a:txBody>
                    <a:bodyPr/>
                    <a:lstStyle/>
                    <a:p>
                      <a:r>
                        <a:rPr lang="vi-VN" sz="2300" dirty="0" smtClean="0">
                          <a:latin typeface="+mj-lt"/>
                        </a:rPr>
                        <a:t>Tứ</a:t>
                      </a:r>
                      <a:r>
                        <a:rPr lang="vi-VN" sz="2300" baseline="0" dirty="0" smtClean="0">
                          <a:latin typeface="+mj-lt"/>
                        </a:rPr>
                        <a:t> giác có hai đường chéo bằng nhau là hình chữ nhật.</a:t>
                      </a:r>
                      <a:endParaRPr lang="en-US" sz="23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7266">
                <a:tc>
                  <a:txBody>
                    <a:bodyPr/>
                    <a:lstStyle/>
                    <a:p>
                      <a:r>
                        <a:rPr lang="vi-VN" sz="23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Hình chữ nhật là tứ giác có hai đường chéo bằng nhau.</a:t>
                      </a:r>
                      <a:r>
                        <a:rPr lang="vi-VN" sz="23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endParaRPr lang="en-US" sz="23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87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3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Tâm</a:t>
                      </a:r>
                      <a:r>
                        <a:rPr lang="vi-VN" sz="23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đối xứng của đoạn thẳng AB chính là trung điểm của đoạn thẳng đó.</a:t>
                      </a:r>
                      <a:endParaRPr lang="en-US" sz="2300" kern="1200" dirty="0" smtClean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7266">
                <a:tc>
                  <a:txBody>
                    <a:bodyPr/>
                    <a:lstStyle/>
                    <a:p>
                      <a:r>
                        <a:rPr lang="vi-VN" sz="2300" dirty="0" smtClean="0">
                          <a:latin typeface="+mj-lt"/>
                        </a:rPr>
                        <a:t>Hai</a:t>
                      </a:r>
                      <a:r>
                        <a:rPr lang="vi-VN" sz="2300" baseline="0" dirty="0" smtClean="0">
                          <a:latin typeface="+mj-lt"/>
                        </a:rPr>
                        <a:t> tam giác đối xứng với nhau qua một trục thì có chu vi bằng nhau.</a:t>
                      </a:r>
                      <a:endParaRPr lang="en-US" sz="23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97266">
                <a:tc>
                  <a:txBody>
                    <a:bodyPr/>
                    <a:lstStyle/>
                    <a:p>
                      <a:r>
                        <a:rPr lang="vi-VN" sz="2300" dirty="0" smtClean="0">
                          <a:latin typeface="+mj-lt"/>
                        </a:rPr>
                        <a:t>Trục</a:t>
                      </a:r>
                      <a:r>
                        <a:rPr lang="vi-VN" sz="2300" baseline="0" dirty="0" smtClean="0">
                          <a:latin typeface="+mj-lt"/>
                        </a:rPr>
                        <a:t> đối xứng của hình tròn là bán kính của hình tròn.</a:t>
                      </a:r>
                      <a:endParaRPr lang="en-US" sz="23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97266">
                <a:tc>
                  <a:txBody>
                    <a:bodyPr/>
                    <a:lstStyle/>
                    <a:p>
                      <a:r>
                        <a:rPr lang="vi-VN" sz="2300" dirty="0" smtClean="0">
                          <a:latin typeface="+mj-lt"/>
                        </a:rPr>
                        <a:t>Nếu</a:t>
                      </a:r>
                      <a:r>
                        <a:rPr lang="vi-VN" sz="2300" baseline="0" dirty="0" smtClean="0">
                          <a:latin typeface="+mj-lt"/>
                        </a:rPr>
                        <a:t> 3 điểm thẳng hàng thì 3 điểm đối xứng với chúng  qua 1 trục cũng thẳng hàng.</a:t>
                      </a:r>
                      <a:endParaRPr lang="en-US" sz="23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596336" y="1782108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dirty="0" smtClean="0">
                <a:solidFill>
                  <a:srgbClr val="00B050"/>
                </a:solidFill>
              </a:rPr>
              <a:t>x</a:t>
            </a:r>
            <a:endParaRPr lang="en-US" sz="28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56294" y="1052736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dirty="0" smtClean="0">
                <a:solidFill>
                  <a:srgbClr val="00B050"/>
                </a:solidFill>
              </a:rPr>
              <a:t>x</a:t>
            </a:r>
            <a:endParaRPr lang="en-US" sz="2800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44208" y="2718212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dirty="0" smtClean="0">
                <a:solidFill>
                  <a:srgbClr val="00B050"/>
                </a:solidFill>
              </a:rPr>
              <a:t>x</a:t>
            </a:r>
            <a:endParaRPr lang="en-US" sz="2800" dirty="0">
              <a:solidFill>
                <a:srgbClr val="00B05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44208" y="3510300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dirty="0" smtClean="0">
                <a:solidFill>
                  <a:srgbClr val="00B050"/>
                </a:solidFill>
              </a:rPr>
              <a:t>x</a:t>
            </a:r>
            <a:endParaRPr lang="en-US" sz="2800" dirty="0">
              <a:solidFill>
                <a:srgbClr val="00B05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44208" y="4374396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dirty="0" smtClean="0">
                <a:solidFill>
                  <a:srgbClr val="00B050"/>
                </a:solidFill>
              </a:rPr>
              <a:t>x</a:t>
            </a:r>
            <a:endParaRPr lang="en-US" sz="2800" dirty="0">
              <a:solidFill>
                <a:srgbClr val="00B05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44208" y="5949280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dirty="0" smtClean="0">
                <a:solidFill>
                  <a:srgbClr val="00B050"/>
                </a:solidFill>
              </a:rPr>
              <a:t>x</a:t>
            </a:r>
            <a:endParaRPr lang="en-US" sz="2800" dirty="0">
              <a:solidFill>
                <a:srgbClr val="00B05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656294" y="5147900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dirty="0" smtClean="0">
                <a:solidFill>
                  <a:srgbClr val="00B050"/>
                </a:solidFill>
              </a:rPr>
              <a:t>x</a:t>
            </a:r>
            <a:endParaRPr lang="en-US" sz="2800" dirty="0">
              <a:solidFill>
                <a:srgbClr val="00B050"/>
              </a:solidFill>
            </a:endParaRPr>
          </a:p>
        </p:txBody>
      </p:sp>
      <p:sp>
        <p:nvSpPr>
          <p:cNvPr id="13" name="Action Button: Help 12">
            <a:hlinkClick r:id="rId2" action="ppaction://hlinksldjump" highlightClick="1"/>
          </p:cNvPr>
          <p:cNvSpPr/>
          <p:nvPr/>
        </p:nvSpPr>
        <p:spPr>
          <a:xfrm>
            <a:off x="8116744" y="0"/>
            <a:ext cx="1027256" cy="864294"/>
          </a:xfrm>
          <a:prstGeom prst="actionButtonHelp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23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apezoid 3"/>
          <p:cNvSpPr/>
          <p:nvPr/>
        </p:nvSpPr>
        <p:spPr>
          <a:xfrm>
            <a:off x="866850" y="692696"/>
            <a:ext cx="2880320" cy="2232248"/>
          </a:xfrm>
          <a:prstGeom prst="trapezoid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40828" y="2912244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 smtClean="0"/>
              <a:t>A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750102" y="2823319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/>
              <a:t>B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206780" y="303039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/>
              <a:t>C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118548" y="236280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 smtClean="0"/>
              <a:t>D</a:t>
            </a:r>
            <a:endParaRPr lang="en-US" sz="2400" dirty="0"/>
          </a:p>
        </p:txBody>
      </p:sp>
      <p:cxnSp>
        <p:nvCxnSpPr>
          <p:cNvPr id="10" name="Straight Connector 9"/>
          <p:cNvCxnSpPr>
            <a:stCxn id="4" idx="1"/>
            <a:endCxn id="4" idx="3"/>
          </p:cNvCxnSpPr>
          <p:nvPr/>
        </p:nvCxnSpPr>
        <p:spPr>
          <a:xfrm>
            <a:off x="1145881" y="1808820"/>
            <a:ext cx="2322258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917363" y="2492896"/>
            <a:ext cx="6303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 smtClean="0"/>
              <a:t>70˚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4355976" y="332656"/>
            <a:ext cx="46440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i="1" dirty="0" smtClean="0">
                <a:solidFill>
                  <a:srgbClr val="FF0000"/>
                </a:solidFill>
                <a:latin typeface="+mj-lt"/>
              </a:rPr>
              <a:t>Câu 1: Ta có ABCD là hình thang cân (AB//CD). Khẳng định nào sau đây là đúng:</a:t>
            </a:r>
            <a:endParaRPr lang="en-US" sz="2400" b="1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65841" y="1671191"/>
            <a:ext cx="22363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 smtClean="0">
                <a:latin typeface="+mj-lt"/>
              </a:rPr>
              <a:t>A. Góc C = 110˚</a:t>
            </a:r>
            <a:endParaRPr lang="en-US" sz="2400" dirty="0"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65841" y="2103239"/>
            <a:ext cx="23725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>
                <a:latin typeface="+mj-lt"/>
              </a:rPr>
              <a:t>B</a:t>
            </a:r>
            <a:r>
              <a:rPr lang="vi-VN" sz="2400" dirty="0" smtClean="0">
                <a:latin typeface="+mj-lt"/>
              </a:rPr>
              <a:t>. Góc B = 110˚  </a:t>
            </a:r>
            <a:endParaRPr lang="en-US" sz="2400" dirty="0"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039201" y="2495217"/>
            <a:ext cx="2247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 smtClean="0">
                <a:latin typeface="+mj-lt"/>
              </a:rPr>
              <a:t>C. Góc D = 70˚  </a:t>
            </a:r>
            <a:endParaRPr lang="en-US" sz="2400" dirty="0"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59849" y="2895327"/>
            <a:ext cx="2247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>
                <a:latin typeface="+mj-lt"/>
              </a:rPr>
              <a:t>D</a:t>
            </a:r>
            <a:r>
              <a:rPr lang="vi-VN" sz="2400" dirty="0" smtClean="0">
                <a:latin typeface="+mj-lt"/>
              </a:rPr>
              <a:t>. Góc C = 70˚  </a:t>
            </a:r>
            <a:endParaRPr lang="en-US" sz="2400" dirty="0">
              <a:latin typeface="+mj-lt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4986869" y="1613991"/>
            <a:ext cx="549424" cy="576064"/>
          </a:xfrm>
          <a:prstGeom prst="ellipse">
            <a:avLst/>
          </a:prstGeom>
          <a:noFill/>
          <a:ln w="190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8" name="TextBox 17"/>
          <p:cNvSpPr txBox="1"/>
          <p:nvPr/>
        </p:nvSpPr>
        <p:spPr>
          <a:xfrm>
            <a:off x="2483768" y="663079"/>
            <a:ext cx="778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 smtClean="0"/>
              <a:t>110˚</a:t>
            </a:r>
            <a:endParaRPr lang="en-US" sz="2400" dirty="0"/>
          </a:p>
        </p:txBody>
      </p:sp>
      <p:cxnSp>
        <p:nvCxnSpPr>
          <p:cNvPr id="20" name="Straight Connector 19"/>
          <p:cNvCxnSpPr/>
          <p:nvPr/>
        </p:nvCxnSpPr>
        <p:spPr>
          <a:xfrm>
            <a:off x="1259632" y="1268760"/>
            <a:ext cx="210893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71925" y="1599183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/>
              <a:t>M</a:t>
            </a:r>
            <a:endParaRPr lang="en-US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3563888" y="1556792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/>
              <a:t>N</a:t>
            </a:r>
            <a:endParaRPr lang="en-US" sz="2400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259632" y="851520"/>
            <a:ext cx="266400" cy="2308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113071" y="1441375"/>
            <a:ext cx="266400" cy="2308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3107379" y="880120"/>
            <a:ext cx="266400" cy="86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3240579" y="1512367"/>
            <a:ext cx="266400" cy="86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1979712" y="2924944"/>
            <a:ext cx="6687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000" dirty="0"/>
              <a:t>8</a:t>
            </a:r>
            <a:r>
              <a:rPr lang="vi-VN" sz="2000" dirty="0" smtClean="0"/>
              <a:t>cm</a:t>
            </a:r>
            <a:endParaRPr lang="en-US" sz="2000" dirty="0"/>
          </a:p>
        </p:txBody>
      </p:sp>
      <p:sp>
        <p:nvSpPr>
          <p:cNvPr id="34" name="TextBox 33"/>
          <p:cNvSpPr txBox="1"/>
          <p:nvPr/>
        </p:nvSpPr>
        <p:spPr>
          <a:xfrm>
            <a:off x="395536" y="3861048"/>
            <a:ext cx="85762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i="1" dirty="0" smtClean="0">
                <a:solidFill>
                  <a:srgbClr val="FF0000"/>
                </a:solidFill>
                <a:latin typeface="+mj-lt"/>
              </a:rPr>
              <a:t>Câu 2: Nếu MN là đường trung bình của hình thang cân ABCD thì EF dài bao nhiêu?</a:t>
            </a:r>
            <a:endParaRPr lang="en-US" sz="2400" b="1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979712" y="303039"/>
            <a:ext cx="6687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000" dirty="0"/>
              <a:t>4</a:t>
            </a:r>
            <a:r>
              <a:rPr lang="vi-VN" sz="2000" dirty="0" smtClean="0"/>
              <a:t>cm</a:t>
            </a:r>
            <a:endParaRPr lang="en-US" sz="2000" dirty="0"/>
          </a:p>
        </p:txBody>
      </p:sp>
      <p:sp>
        <p:nvSpPr>
          <p:cNvPr id="36" name="TextBox 35"/>
          <p:cNvSpPr txBox="1"/>
          <p:nvPr/>
        </p:nvSpPr>
        <p:spPr>
          <a:xfrm>
            <a:off x="869782" y="965919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/>
              <a:t>E</a:t>
            </a:r>
            <a:endParaRPr lang="en-US" sz="2400" dirty="0"/>
          </a:p>
        </p:txBody>
      </p:sp>
      <p:sp>
        <p:nvSpPr>
          <p:cNvPr id="37" name="TextBox 36"/>
          <p:cNvSpPr txBox="1"/>
          <p:nvPr/>
        </p:nvSpPr>
        <p:spPr>
          <a:xfrm>
            <a:off x="3419872" y="1023119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/>
              <a:t>F</a:t>
            </a:r>
            <a:endParaRPr lang="en-US" sz="2400" dirty="0"/>
          </a:p>
        </p:txBody>
      </p:sp>
      <p:sp>
        <p:nvSpPr>
          <p:cNvPr id="29" name="TextBox 28"/>
          <p:cNvSpPr txBox="1"/>
          <p:nvPr/>
        </p:nvSpPr>
        <p:spPr>
          <a:xfrm>
            <a:off x="1456897" y="4991284"/>
            <a:ext cx="18309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 smtClean="0">
                <a:latin typeface="+mj-lt"/>
              </a:rPr>
              <a:t>A. </a:t>
            </a:r>
            <a:r>
              <a:rPr lang="en-US" sz="2400" dirty="0" smtClean="0">
                <a:latin typeface="+mj-lt"/>
              </a:rPr>
              <a:t>EF = 10cm</a:t>
            </a:r>
            <a:endParaRPr lang="en-US" sz="2400" dirty="0">
              <a:latin typeface="+mj-lt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476135" y="5686889"/>
            <a:ext cx="18646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>
                <a:latin typeface="+mj-lt"/>
              </a:rPr>
              <a:t>B</a:t>
            </a:r>
            <a:r>
              <a:rPr lang="vi-VN" sz="2400" dirty="0" smtClean="0">
                <a:latin typeface="+mj-lt"/>
              </a:rPr>
              <a:t>. </a:t>
            </a:r>
            <a:r>
              <a:rPr lang="en-US" sz="2400" dirty="0" smtClean="0">
                <a:latin typeface="+mj-lt"/>
              </a:rPr>
              <a:t>EF = ½ MN</a:t>
            </a:r>
            <a:endParaRPr lang="en-US" sz="2400" dirty="0">
              <a:latin typeface="+mj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006481" y="5008853"/>
            <a:ext cx="16353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 smtClean="0">
                <a:latin typeface="+mj-lt"/>
              </a:rPr>
              <a:t>C. </a:t>
            </a:r>
            <a:r>
              <a:rPr lang="en-US" sz="2400" dirty="0" smtClean="0">
                <a:latin typeface="+mj-lt"/>
              </a:rPr>
              <a:t>EF = 2CD</a:t>
            </a:r>
            <a:endParaRPr lang="en-US" sz="2400" dirty="0">
              <a:latin typeface="+mj-lt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984773" y="5736821"/>
            <a:ext cx="16754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>
                <a:latin typeface="+mj-lt"/>
              </a:rPr>
              <a:t>D</a:t>
            </a:r>
            <a:r>
              <a:rPr lang="vi-VN" sz="2400" dirty="0" smtClean="0">
                <a:latin typeface="+mj-lt"/>
              </a:rPr>
              <a:t>. </a:t>
            </a:r>
            <a:r>
              <a:rPr lang="en-US" sz="2400" dirty="0" smtClean="0">
                <a:latin typeface="+mj-lt"/>
              </a:rPr>
              <a:t>EF = 5cm</a:t>
            </a:r>
            <a:endParaRPr lang="en-US" sz="2400" dirty="0">
              <a:latin typeface="+mj-lt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4924924" y="5661248"/>
            <a:ext cx="549424" cy="576064"/>
          </a:xfrm>
          <a:prstGeom prst="ellipse">
            <a:avLst/>
          </a:prstGeom>
          <a:noFill/>
          <a:ln w="190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0" name="Action Button: Help 39">
            <a:hlinkClick r:id="rId2" action="ppaction://hlinksldjump" highlightClick="1"/>
          </p:cNvPr>
          <p:cNvSpPr/>
          <p:nvPr/>
        </p:nvSpPr>
        <p:spPr>
          <a:xfrm>
            <a:off x="8116744" y="5993706"/>
            <a:ext cx="1027256" cy="864294"/>
          </a:xfrm>
          <a:prstGeom prst="actionButtonHelp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932531" y="1167135"/>
            <a:ext cx="7152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5cm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44627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/>
      <p:bldP spid="39" grpId="0" animBg="1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16632"/>
            <a:ext cx="70450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ABCD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03648" y="742812"/>
            <a:ext cx="15504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 smtClean="0">
                <a:latin typeface="+mj-lt"/>
              </a:rPr>
              <a:t>A. </a:t>
            </a:r>
            <a:r>
              <a:rPr lang="en-US" sz="2400" dirty="0" smtClean="0">
                <a:latin typeface="+mj-lt"/>
              </a:rPr>
              <a:t>AB = CD</a:t>
            </a:r>
            <a:endParaRPr lang="en-US" sz="2400" dirty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22886" y="1438417"/>
            <a:ext cx="15327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>
                <a:latin typeface="+mj-lt"/>
              </a:rPr>
              <a:t>B</a:t>
            </a:r>
            <a:r>
              <a:rPr lang="vi-VN" sz="2400" dirty="0" smtClean="0">
                <a:latin typeface="+mj-lt"/>
              </a:rPr>
              <a:t>. </a:t>
            </a:r>
            <a:r>
              <a:rPr lang="en-US" sz="2400" dirty="0" smtClean="0">
                <a:latin typeface="+mj-lt"/>
              </a:rPr>
              <a:t>AD = BC</a:t>
            </a:r>
            <a:endParaRPr lang="en-US" sz="2400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53232" y="760381"/>
            <a:ext cx="27558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 smtClean="0">
                <a:latin typeface="+mj-lt"/>
              </a:rPr>
              <a:t>C. </a:t>
            </a:r>
            <a:r>
              <a:rPr lang="en-US" sz="2400" dirty="0" smtClean="0">
                <a:latin typeface="+mj-lt"/>
              </a:rPr>
              <a:t>AB // CD; AD = BC</a:t>
            </a:r>
            <a:endParaRPr lang="en-US" sz="2400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31524" y="1488349"/>
            <a:ext cx="26901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>
                <a:latin typeface="+mj-lt"/>
              </a:rPr>
              <a:t>D</a:t>
            </a:r>
            <a:r>
              <a:rPr lang="vi-VN" sz="2400" dirty="0" smtClean="0">
                <a:latin typeface="+mj-lt"/>
              </a:rPr>
              <a:t>. </a:t>
            </a:r>
            <a:r>
              <a:rPr lang="en-US" sz="2400" dirty="0" smtClean="0">
                <a:latin typeface="+mj-lt"/>
              </a:rPr>
              <a:t>AB = CD; AD = BC</a:t>
            </a:r>
            <a:endParaRPr lang="en-US" sz="2400" dirty="0">
              <a:latin typeface="+mj-lt"/>
            </a:endParaRPr>
          </a:p>
        </p:txBody>
      </p:sp>
      <p:sp>
        <p:nvSpPr>
          <p:cNvPr id="7" name="Oval 6"/>
          <p:cNvSpPr/>
          <p:nvPr/>
        </p:nvSpPr>
        <p:spPr>
          <a:xfrm>
            <a:off x="4871675" y="1412776"/>
            <a:ext cx="549424" cy="576064"/>
          </a:xfrm>
          <a:prstGeom prst="ellipse">
            <a:avLst/>
          </a:prstGeom>
          <a:noFill/>
          <a:ln w="190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8" name="TextBox 7"/>
          <p:cNvSpPr txBox="1"/>
          <p:nvPr/>
        </p:nvSpPr>
        <p:spPr>
          <a:xfrm>
            <a:off x="179513" y="1970837"/>
            <a:ext cx="85689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83" r="6194"/>
          <a:stretch/>
        </p:blipFill>
        <p:spPr>
          <a:xfrm>
            <a:off x="4824029" y="2559221"/>
            <a:ext cx="1476163" cy="274198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20" t="11659" r="68605" b="7739"/>
          <a:stretch/>
        </p:blipFill>
        <p:spPr>
          <a:xfrm>
            <a:off x="6858202" y="2564904"/>
            <a:ext cx="2200986" cy="205255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4"/>
          <a:stretch/>
        </p:blipFill>
        <p:spPr>
          <a:xfrm>
            <a:off x="1619672" y="4653136"/>
            <a:ext cx="2688878" cy="201650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66" t="8124"/>
          <a:stretch/>
        </p:blipFill>
        <p:spPr>
          <a:xfrm>
            <a:off x="2087474" y="2424972"/>
            <a:ext cx="2772558" cy="2483331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3010880" y="3399383"/>
            <a:ext cx="7457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HBH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220072" y="3613161"/>
            <a:ext cx="7457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HBH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530139" y="5517232"/>
            <a:ext cx="7457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HBH</a:t>
            </a:r>
            <a:endParaRPr lang="en-US" sz="2400" b="1" dirty="0">
              <a:solidFill>
                <a:srgbClr val="0070C0"/>
              </a:solidFill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15620">
            <a:off x="6111242" y="4708988"/>
            <a:ext cx="2066028" cy="2171080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7524328" y="3344344"/>
            <a:ext cx="7457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HBH</a:t>
            </a:r>
            <a:endParaRPr lang="en-US" sz="2400" b="1" dirty="0">
              <a:solidFill>
                <a:srgbClr val="0070C0"/>
              </a:solidFill>
            </a:endParaRPr>
          </a:p>
        </p:txBody>
      </p:sp>
      <p:pic>
        <p:nvPicPr>
          <p:cNvPr id="22" name="Picture 21">
            <a:hlinkClick r:id="" action="ppaction://hlinkshowjump?jump=lastslideviewed" highlightClick="1"/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38" t="6418" r="10316"/>
          <a:stretch/>
        </p:blipFill>
        <p:spPr>
          <a:xfrm>
            <a:off x="302618" y="2953715"/>
            <a:ext cx="1593192" cy="2443252"/>
          </a:xfrm>
          <a:prstGeom prst="rect">
            <a:avLst/>
          </a:prstGeom>
        </p:spPr>
      </p:pic>
      <p:grpSp>
        <p:nvGrpSpPr>
          <p:cNvPr id="39" name="Group 38"/>
          <p:cNvGrpSpPr/>
          <p:nvPr/>
        </p:nvGrpSpPr>
        <p:grpSpPr>
          <a:xfrm>
            <a:off x="809582" y="5050129"/>
            <a:ext cx="324036" cy="611260"/>
            <a:chOff x="809582" y="5050129"/>
            <a:chExt cx="324036" cy="611260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809582" y="5050129"/>
              <a:ext cx="324036" cy="611259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V="1">
              <a:off x="809582" y="5105934"/>
              <a:ext cx="324036" cy="555455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37" name="Straight Connector 36"/>
          <p:cNvCxnSpPr/>
          <p:nvPr/>
        </p:nvCxnSpPr>
        <p:spPr>
          <a:xfrm>
            <a:off x="7897186" y="5605583"/>
            <a:ext cx="324036" cy="611259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7897186" y="5661388"/>
            <a:ext cx="324036" cy="55545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3" name="Action Button: Help 42">
            <a:hlinkClick r:id="rId8" action="ppaction://hlinksldjump" highlightClick="1"/>
          </p:cNvPr>
          <p:cNvSpPr/>
          <p:nvPr/>
        </p:nvSpPr>
        <p:spPr>
          <a:xfrm>
            <a:off x="8116744" y="0"/>
            <a:ext cx="1027256" cy="864294"/>
          </a:xfrm>
          <a:prstGeom prst="actionButtonHelp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536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5" dur="3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8" dur="3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1" dur="3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4" dur="3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17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17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17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17" grpId="0"/>
      <p:bldP spid="18" grpId="0"/>
      <p:bldP spid="20" grpId="0"/>
      <p:bldP spid="2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2736325"/>
              </p:ext>
            </p:extLst>
          </p:nvPr>
        </p:nvGraphicFramePr>
        <p:xfrm>
          <a:off x="971600" y="1885708"/>
          <a:ext cx="7435156" cy="3199476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8587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87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87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87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66492"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 dirty="0">
                          <a:effectLst/>
                        </a:rPr>
                        <a:t>a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>
                          <a:effectLst/>
                        </a:rPr>
                        <a:t>5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3200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 dirty="0">
                          <a:effectLst/>
                        </a:rPr>
                        <a:t>√13</a:t>
                      </a:r>
                    </a:p>
                  </a:txBody>
                  <a:tcPr marL="76200" marR="76200" marT="76200" marB="762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6492"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>
                          <a:effectLst/>
                        </a:rPr>
                        <a:t>b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>
                          <a:effectLst/>
                        </a:rPr>
                        <a:t>12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>
                          <a:effectLst/>
                        </a:rPr>
                        <a:t>√6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3200" dirty="0">
                        <a:effectLst/>
                      </a:endParaRPr>
                    </a:p>
                  </a:txBody>
                  <a:tcPr marL="76200" marR="76200" marT="76200" marB="762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6492"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>
                          <a:effectLst/>
                        </a:rPr>
                        <a:t>d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3200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>
                          <a:effectLst/>
                        </a:rPr>
                        <a:t>√10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 dirty="0">
                          <a:effectLst/>
                        </a:rPr>
                        <a:t>7</a:t>
                      </a:r>
                    </a:p>
                  </a:txBody>
                  <a:tcPr marL="76200" marR="76200" marT="76200" marB="762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313309" y="3407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rgbClr val="313131"/>
                </a:solidFill>
                <a:effectLst/>
                <a:latin typeface="Open Sans"/>
                <a:cs typeface="Arial" pitchFamily="34" charset="0"/>
              </a:rPr>
              <a:t/>
            </a:r>
            <a:b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rgbClr val="313131"/>
                </a:solidFill>
                <a:effectLst/>
                <a:latin typeface="Open Sans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400510" y="4189964"/>
            <a:ext cx="6014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t"/>
            <a:r>
              <a:rPr lang="en-US" sz="3200" dirty="0">
                <a:solidFill>
                  <a:srgbClr val="00B050"/>
                </a:solidFill>
              </a:rPr>
              <a:t>13</a:t>
            </a:r>
          </a:p>
        </p:txBody>
      </p:sp>
      <p:sp>
        <p:nvSpPr>
          <p:cNvPr id="8" name="Rectangle 7"/>
          <p:cNvSpPr/>
          <p:nvPr/>
        </p:nvSpPr>
        <p:spPr>
          <a:xfrm>
            <a:off x="5390411" y="2101732"/>
            <a:ext cx="39305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t"/>
            <a:r>
              <a:rPr lang="en-US" sz="3200" dirty="0">
                <a:solidFill>
                  <a:srgbClr val="00B050"/>
                </a:solidFill>
              </a:rPr>
              <a:t>2</a:t>
            </a:r>
          </a:p>
        </p:txBody>
      </p:sp>
      <p:sp>
        <p:nvSpPr>
          <p:cNvPr id="9" name="Rectangle 8"/>
          <p:cNvSpPr/>
          <p:nvPr/>
        </p:nvSpPr>
        <p:spPr>
          <a:xfrm>
            <a:off x="7216103" y="3109844"/>
            <a:ext cx="39305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t"/>
            <a:r>
              <a:rPr lang="en-US" sz="3200" dirty="0">
                <a:solidFill>
                  <a:srgbClr val="00B050"/>
                </a:solidFill>
              </a:rPr>
              <a:t>6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3568" y="293747"/>
            <a:ext cx="793005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Điền vào chỗ trống, biết rằng a, b là độ dài của các cạnh, d là độ dài đường chéo của một hình chữ nhật.</a:t>
            </a:r>
            <a:endParaRPr lang="en-US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0593" y="5626546"/>
            <a:ext cx="3609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0070C0"/>
                </a:solidFill>
              </a:rPr>
              <a:t>* </a:t>
            </a:r>
            <a:r>
              <a:rPr lang="en-US" sz="2400" b="1" u="sng" dirty="0" err="1" smtClean="0">
                <a:solidFill>
                  <a:srgbClr val="0070C0"/>
                </a:solidFill>
              </a:rPr>
              <a:t>Có</a:t>
            </a:r>
            <a:r>
              <a:rPr lang="en-US" sz="2400" b="1" u="sng" dirty="0" smtClean="0">
                <a:solidFill>
                  <a:srgbClr val="0070C0"/>
                </a:solidFill>
              </a:rPr>
              <a:t> </a:t>
            </a:r>
            <a:r>
              <a:rPr lang="en-US" sz="2400" b="1" u="sng" dirty="0" err="1" smtClean="0">
                <a:solidFill>
                  <a:srgbClr val="0070C0"/>
                </a:solidFill>
              </a:rPr>
              <a:t>thể</a:t>
            </a:r>
            <a:r>
              <a:rPr lang="en-US" sz="2400" b="1" u="sng" dirty="0" smtClean="0">
                <a:solidFill>
                  <a:srgbClr val="0070C0"/>
                </a:solidFill>
              </a:rPr>
              <a:t> </a:t>
            </a:r>
            <a:r>
              <a:rPr lang="en-US" sz="2400" b="1" u="sng" dirty="0" err="1" smtClean="0">
                <a:solidFill>
                  <a:srgbClr val="0070C0"/>
                </a:solidFill>
              </a:rPr>
              <a:t>sử</a:t>
            </a:r>
            <a:r>
              <a:rPr lang="en-US" sz="2400" b="1" u="sng" dirty="0" smtClean="0">
                <a:solidFill>
                  <a:srgbClr val="0070C0"/>
                </a:solidFill>
              </a:rPr>
              <a:t> </a:t>
            </a:r>
            <a:r>
              <a:rPr lang="en-US" sz="2400" b="1" u="sng" dirty="0" err="1" smtClean="0">
                <a:solidFill>
                  <a:srgbClr val="0070C0"/>
                </a:solidFill>
              </a:rPr>
              <a:t>dụng</a:t>
            </a:r>
            <a:r>
              <a:rPr lang="en-US" sz="2400" b="1" u="sng" dirty="0" smtClean="0">
                <a:solidFill>
                  <a:srgbClr val="0070C0"/>
                </a:solidFill>
              </a:rPr>
              <a:t> </a:t>
            </a:r>
            <a:r>
              <a:rPr lang="en-US" sz="2400" b="1" u="sng" dirty="0" err="1" smtClean="0">
                <a:solidFill>
                  <a:srgbClr val="0070C0"/>
                </a:solidFill>
              </a:rPr>
              <a:t>máy</a:t>
            </a:r>
            <a:r>
              <a:rPr lang="en-US" sz="2400" b="1" u="sng" dirty="0" smtClean="0">
                <a:solidFill>
                  <a:srgbClr val="0070C0"/>
                </a:solidFill>
              </a:rPr>
              <a:t> </a:t>
            </a:r>
            <a:r>
              <a:rPr lang="en-US" sz="2400" b="1" u="sng" dirty="0" err="1" smtClean="0">
                <a:solidFill>
                  <a:srgbClr val="0070C0"/>
                </a:solidFill>
              </a:rPr>
              <a:t>tính</a:t>
            </a:r>
            <a:r>
              <a:rPr lang="en-US" sz="2400" b="1" u="sng" dirty="0" smtClean="0">
                <a:solidFill>
                  <a:srgbClr val="0070C0"/>
                </a:solidFill>
              </a:rPr>
              <a:t>.</a:t>
            </a:r>
            <a:endParaRPr lang="en-US" sz="2400" b="1" u="sng" dirty="0">
              <a:solidFill>
                <a:srgbClr val="0070C0"/>
              </a:solidFill>
            </a:endParaRPr>
          </a:p>
        </p:txBody>
      </p:sp>
      <p:sp>
        <p:nvSpPr>
          <p:cNvPr id="12" name="Action Button: Help 11">
            <a:hlinkClick r:id="rId2" action="ppaction://hlinksldjump" highlightClick="1"/>
          </p:cNvPr>
          <p:cNvSpPr/>
          <p:nvPr/>
        </p:nvSpPr>
        <p:spPr>
          <a:xfrm>
            <a:off x="8116744" y="5993706"/>
            <a:ext cx="1027256" cy="864294"/>
          </a:xfrm>
          <a:prstGeom prst="actionButtonHelp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193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48178" y="908720"/>
            <a:ext cx="4475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B050"/>
                </a:solidFill>
                <a:latin typeface="Comic Sans MS" pitchFamily="66" charset="0"/>
              </a:rPr>
              <a:t>A</a:t>
            </a:r>
            <a:endParaRPr lang="en-US" sz="2800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722511" y="817548"/>
            <a:ext cx="4106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B050"/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0884" y="1472486"/>
            <a:ext cx="29456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thoi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ABCD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5004048" y="1079158"/>
            <a:ext cx="0" cy="5302170"/>
          </a:xfrm>
          <a:prstGeom prst="line">
            <a:avLst/>
          </a:prstGeom>
          <a:ln w="28575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60884" y="2348880"/>
            <a:ext cx="42707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thoi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12595" y="3174066"/>
            <a:ext cx="33798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0884" y="3174067"/>
            <a:ext cx="40728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thoi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60884" y="4182179"/>
            <a:ext cx="40728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3cm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508104" y="2321372"/>
                <a:ext cx="1624163" cy="4891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ea typeface="Cambria Math"/>
                    <a:cs typeface="Times New Roman" pitchFamily="18" charset="0"/>
                  </a:rPr>
                  <a:t>b)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√</m:t>
                    </m:r>
                    <m:r>
                      <a:rPr lang="en-US" sz="2400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18</m:t>
                    </m:r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cm.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8104" y="2321372"/>
                <a:ext cx="1624163" cy="489173"/>
              </a:xfrm>
              <a:prstGeom prst="rect">
                <a:avLst/>
              </a:prstGeom>
              <a:blipFill rotWithShape="1">
                <a:blip r:embed="rId2"/>
                <a:stretch>
                  <a:fillRect l="-6015" t="-5000" r="-1880" b="-287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360884" y="5190291"/>
            <a:ext cx="40728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5,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2dm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468117" y="4349435"/>
                <a:ext cx="1624163" cy="4964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ea typeface="Cambria Math"/>
                    <a:cs typeface="Times New Roman" pitchFamily="18" charset="0"/>
                  </a:rPr>
                  <a:t>d)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/>
                            <a:cs typeface="Times New Roman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20</m:t>
                        </m:r>
                      </m:e>
                    </m:rad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cm.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8117" y="4349435"/>
                <a:ext cx="1624163" cy="496483"/>
              </a:xfrm>
              <a:prstGeom prst="rect">
                <a:avLst/>
              </a:prstGeom>
              <a:blipFill rotWithShape="1">
                <a:blip r:embed="rId3"/>
                <a:stretch>
                  <a:fillRect l="-5639" t="-3659" r="-6391" b="-268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9" name="Group 18"/>
          <p:cNvGrpSpPr/>
          <p:nvPr/>
        </p:nvGrpSpPr>
        <p:grpSpPr>
          <a:xfrm>
            <a:off x="5512106" y="1472486"/>
            <a:ext cx="1724190" cy="549453"/>
            <a:chOff x="5508104" y="1613020"/>
            <a:chExt cx="1724190" cy="549453"/>
          </a:xfrm>
        </p:grpSpPr>
        <p:sp>
          <p:nvSpPr>
            <p:cNvPr id="7" name="TextBox 6"/>
            <p:cNvSpPr txBox="1"/>
            <p:nvPr/>
          </p:nvSpPr>
          <p:spPr>
            <a:xfrm>
              <a:off x="5508104" y="1613020"/>
              <a:ext cx="172419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a) AC     BD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300192" y="1700808"/>
              <a:ext cx="40267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┴</a:t>
              </a:r>
              <a:endParaRPr lang="en-US" sz="2400" dirty="0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5468170" y="5374956"/>
            <a:ext cx="35683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húng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51520" y="241484"/>
            <a:ext cx="77898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chỉnh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6" name="Straight Arrow Connector 25"/>
          <p:cNvCxnSpPr>
            <a:stCxn id="6" idx="3"/>
            <a:endCxn id="7" idx="1"/>
          </p:cNvCxnSpPr>
          <p:nvPr/>
        </p:nvCxnSpPr>
        <p:spPr>
          <a:xfrm>
            <a:off x="3306562" y="1703319"/>
            <a:ext cx="220554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11" idx="3"/>
            <a:endCxn id="12" idx="1"/>
          </p:cNvCxnSpPr>
          <p:nvPr/>
        </p:nvCxnSpPr>
        <p:spPr>
          <a:xfrm>
            <a:off x="4631605" y="2579713"/>
            <a:ext cx="880990" cy="10098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3" idx="3"/>
            <a:endCxn id="20" idx="1"/>
          </p:cNvCxnSpPr>
          <p:nvPr/>
        </p:nvCxnSpPr>
        <p:spPr>
          <a:xfrm>
            <a:off x="4433714" y="3589566"/>
            <a:ext cx="1034456" cy="201622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4" idx="3"/>
            <a:endCxn id="15" idx="1"/>
          </p:cNvCxnSpPr>
          <p:nvPr/>
        </p:nvCxnSpPr>
        <p:spPr>
          <a:xfrm flipV="1">
            <a:off x="4433714" y="2565959"/>
            <a:ext cx="1074390" cy="20317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16" idx="3"/>
            <a:endCxn id="17" idx="1"/>
          </p:cNvCxnSpPr>
          <p:nvPr/>
        </p:nvCxnSpPr>
        <p:spPr>
          <a:xfrm flipV="1">
            <a:off x="4433714" y="4597677"/>
            <a:ext cx="1034403" cy="100811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Action Button: Help 38">
            <a:hlinkClick r:id="rId4" action="ppaction://hlinksldjump" highlightClick="1"/>
          </p:cNvPr>
          <p:cNvSpPr/>
          <p:nvPr/>
        </p:nvSpPr>
        <p:spPr>
          <a:xfrm>
            <a:off x="8116744" y="0"/>
            <a:ext cx="1027256" cy="864294"/>
          </a:xfrm>
          <a:prstGeom prst="actionButtonHelp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111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09147" y="116632"/>
            <a:ext cx="61257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PHẦN QUÀ ĐẶC BIỆT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2052" name="Picture 4" descr="HÃ¬nh áº£nh cÃ³ liÃªn quan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86" r="19468" b="729"/>
          <a:stretch/>
        </p:blipFill>
        <p:spPr bwMode="auto">
          <a:xfrm>
            <a:off x="1005081" y="1358280"/>
            <a:ext cx="1656184" cy="1755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HÃ¬nh áº£nh cÃ³ liÃªn quan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86" r="19468" b="729"/>
          <a:stretch/>
        </p:blipFill>
        <p:spPr bwMode="auto">
          <a:xfrm>
            <a:off x="3597369" y="1349524"/>
            <a:ext cx="1656184" cy="1755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HÃ¬nh áº£nh cÃ³ liÃªn quan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86" r="19468" b="729"/>
          <a:stretch/>
        </p:blipFill>
        <p:spPr bwMode="auto">
          <a:xfrm>
            <a:off x="6084168" y="1340768"/>
            <a:ext cx="1656184" cy="1755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HÃ¬nh áº£nh cÃ³ liÃªn quan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86" r="19468" b="729"/>
          <a:stretch/>
        </p:blipFill>
        <p:spPr bwMode="auto">
          <a:xfrm>
            <a:off x="2195736" y="4077072"/>
            <a:ext cx="1656184" cy="1755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HÃ¬nh áº£nh cÃ³ liÃªn quan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86" r="19468" b="729"/>
          <a:stretch/>
        </p:blipFill>
        <p:spPr bwMode="auto">
          <a:xfrm>
            <a:off x="5150587" y="4077072"/>
            <a:ext cx="1656184" cy="1755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187624" y="3068960"/>
            <a:ext cx="1656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tràng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pháo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84168" y="3104807"/>
            <a:ext cx="19442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20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705381" y="3068959"/>
            <a:ext cx="16587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67744" y="5847655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bút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095111" y="5776895"/>
            <a:ext cx="19611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Sun 10">
            <a:hlinkClick r:id="rId3" action="ppaction://hlinksldjump"/>
          </p:cNvPr>
          <p:cNvSpPr/>
          <p:nvPr/>
        </p:nvSpPr>
        <p:spPr>
          <a:xfrm>
            <a:off x="7920880" y="44624"/>
            <a:ext cx="1115616" cy="1067346"/>
          </a:xfrm>
          <a:prstGeom prst="sun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un 17">
            <a:hlinkClick r:id="rId3" action="ppaction://hlinksldjump"/>
          </p:cNvPr>
          <p:cNvSpPr/>
          <p:nvPr/>
        </p:nvSpPr>
        <p:spPr>
          <a:xfrm>
            <a:off x="72008" y="44624"/>
            <a:ext cx="1115616" cy="1067346"/>
          </a:xfrm>
          <a:prstGeom prst="sun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362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20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2"/>
                  </p:tgtEl>
                </p:cond>
              </p:nextCondLst>
            </p:seq>
          </p:childTnLst>
        </p:cTn>
      </p:par>
    </p:tnLst>
    <p:bldLst>
      <p:bldP spid="5" grpId="0"/>
      <p:bldP spid="12" grpId="0"/>
      <p:bldP spid="13" grpId="0"/>
      <p:bldP spid="14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3123050" y="1988840"/>
            <a:ext cx="2448272" cy="1512168"/>
            <a:chOff x="3123050" y="1988840"/>
            <a:chExt cx="2448272" cy="1512168"/>
          </a:xfrm>
        </p:grpSpPr>
        <p:sp>
          <p:nvSpPr>
            <p:cNvPr id="6" name="TextBox 5"/>
            <p:cNvSpPr txBox="1"/>
            <p:nvPr/>
          </p:nvSpPr>
          <p:spPr>
            <a:xfrm>
              <a:off x="3347864" y="2276872"/>
              <a:ext cx="187220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u="sng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ÔN TẬP CHƯƠNG I</a:t>
              </a:r>
              <a:endParaRPr lang="en-US" sz="24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Cloud 7"/>
            <p:cNvSpPr/>
            <p:nvPr/>
          </p:nvSpPr>
          <p:spPr>
            <a:xfrm>
              <a:off x="3123050" y="1988840"/>
              <a:ext cx="2448272" cy="1512168"/>
            </a:xfrm>
            <a:prstGeom prst="cloud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187624" y="1025181"/>
            <a:ext cx="2736304" cy="601556"/>
            <a:chOff x="1763688" y="1315276"/>
            <a:chExt cx="2736304" cy="601556"/>
          </a:xfrm>
        </p:grpSpPr>
        <p:sp>
          <p:nvSpPr>
            <p:cNvPr id="7" name="TextBox 6">
              <a:hlinkClick r:id="rId2" action="ppaction://hlinksldjump"/>
            </p:cNvPr>
            <p:cNvSpPr txBox="1"/>
            <p:nvPr/>
          </p:nvSpPr>
          <p:spPr>
            <a:xfrm>
              <a:off x="1907704" y="1383159"/>
              <a:ext cx="239520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Đường</a:t>
              </a:r>
              <a:r>
                <a:rPr lang="en-US" sz="2400" dirty="0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trung</a:t>
              </a:r>
              <a:r>
                <a:rPr lang="en-US" sz="2400" dirty="0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bình</a:t>
              </a:r>
              <a:endParaRPr lang="en-US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1763688" y="1315276"/>
              <a:ext cx="2736304" cy="601556"/>
            </a:xfrm>
            <a:prstGeom prst="ellipse">
              <a:avLst/>
            </a:prstGeom>
            <a:noFill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" name="TextBox 23">
            <a:hlinkClick r:id="rId3" action="ppaction://hlinksldjump"/>
          </p:cNvPr>
          <p:cNvSpPr txBox="1"/>
          <p:nvPr/>
        </p:nvSpPr>
        <p:spPr>
          <a:xfrm>
            <a:off x="5660910" y="1095127"/>
            <a:ext cx="19062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trục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>
            <a:hlinkClick r:id="rId4" action="ppaction://hlinksldjump"/>
          </p:cNvPr>
          <p:cNvSpPr txBox="1"/>
          <p:nvPr/>
        </p:nvSpPr>
        <p:spPr>
          <a:xfrm>
            <a:off x="6723450" y="2175247"/>
            <a:ext cx="18886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tâm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Oval Callout 26"/>
          <p:cNvSpPr/>
          <p:nvPr/>
        </p:nvSpPr>
        <p:spPr>
          <a:xfrm>
            <a:off x="5436096" y="980728"/>
            <a:ext cx="2313046" cy="777279"/>
          </a:xfrm>
          <a:prstGeom prst="wedgeEllipseCallout">
            <a:avLst>
              <a:gd name="adj1" fmla="val -59268"/>
              <a:gd name="adj2" fmla="val 81953"/>
            </a:avLst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ular Callout 27"/>
          <p:cNvSpPr/>
          <p:nvPr/>
        </p:nvSpPr>
        <p:spPr>
          <a:xfrm>
            <a:off x="6480869" y="1950774"/>
            <a:ext cx="2411611" cy="902162"/>
          </a:xfrm>
          <a:prstGeom prst="wedgeRectCallout">
            <a:avLst>
              <a:gd name="adj1" fmla="val -88656"/>
              <a:gd name="adj2" fmla="val 13613"/>
            </a:avLst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Arrow Connector 29"/>
          <p:cNvCxnSpPr/>
          <p:nvPr/>
        </p:nvCxnSpPr>
        <p:spPr>
          <a:xfrm flipH="1">
            <a:off x="2843808" y="3344798"/>
            <a:ext cx="773508" cy="588258"/>
          </a:xfrm>
          <a:prstGeom prst="straightConnector1">
            <a:avLst/>
          </a:prstGeom>
          <a:ln w="190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Parallelogram 31"/>
          <p:cNvSpPr/>
          <p:nvPr/>
        </p:nvSpPr>
        <p:spPr>
          <a:xfrm>
            <a:off x="1115616" y="3933056"/>
            <a:ext cx="1728192" cy="792088"/>
          </a:xfrm>
          <a:prstGeom prst="parallelogram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Curved Right Arrow 40"/>
          <p:cNvSpPr/>
          <p:nvPr/>
        </p:nvSpPr>
        <p:spPr>
          <a:xfrm rot="1062096">
            <a:off x="398221" y="4221088"/>
            <a:ext cx="504056" cy="1008112"/>
          </a:xfrm>
          <a:prstGeom prst="curvedRightArrow">
            <a:avLst>
              <a:gd name="adj1" fmla="val 25000"/>
              <a:gd name="adj2" fmla="val 50000"/>
              <a:gd name="adj3" fmla="val 70184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48303" y="5273913"/>
            <a:ext cx="331558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Định nghĩa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: Là hình gồm </a:t>
            </a:r>
            <a:r>
              <a:rPr lang="en-US" sz="2000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 đoạn thẳng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, trong đó bất kì 2 đoạn thẳng nào cũng không cùng nằm trên 1 đường thẳng.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2051720" y="3501008"/>
            <a:ext cx="144016" cy="43204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824472" y="2204864"/>
            <a:ext cx="201933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Tổng các góc của một tứ giác </a:t>
            </a:r>
          </a:p>
          <a:p>
            <a:r>
              <a:rPr lang="en-US" sz="22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bằng 360ᵒ</a:t>
            </a:r>
            <a:endParaRPr lang="en-US" sz="220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7-Point Star 49"/>
          <p:cNvSpPr/>
          <p:nvPr/>
        </p:nvSpPr>
        <p:spPr>
          <a:xfrm>
            <a:off x="323528" y="1938028"/>
            <a:ext cx="2591780" cy="1556883"/>
          </a:xfrm>
          <a:prstGeom prst="star7">
            <a:avLst>
              <a:gd name="adj" fmla="val 38039"/>
              <a:gd name="hf" fmla="val 102572"/>
              <a:gd name="vf" fmla="val 105210"/>
            </a:avLst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1" name="Elbow Connector 60"/>
          <p:cNvCxnSpPr>
            <a:stCxn id="32" idx="2"/>
          </p:cNvCxnSpPr>
          <p:nvPr/>
        </p:nvCxnSpPr>
        <p:spPr>
          <a:xfrm>
            <a:off x="2744797" y="4329100"/>
            <a:ext cx="1251139" cy="468052"/>
          </a:xfrm>
          <a:prstGeom prst="bentConnector3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>
            <a:hlinkClick r:id="rId5" action="ppaction://hlinksldjump"/>
          </p:cNvPr>
          <p:cNvSpPr txBox="1"/>
          <p:nvPr/>
        </p:nvSpPr>
        <p:spPr>
          <a:xfrm>
            <a:off x="4018031" y="4147627"/>
            <a:ext cx="2462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400" dirty="0" smtClean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endParaRPr lang="en-US" sz="2400" dirty="0">
              <a:solidFill>
                <a:srgbClr val="CC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8" name="TextBox 87">
            <a:hlinkClick r:id="rId6" action="ppaction://hlinksldjump"/>
          </p:cNvPr>
          <p:cNvSpPr txBox="1"/>
          <p:nvPr/>
        </p:nvSpPr>
        <p:spPr>
          <a:xfrm>
            <a:off x="4048393" y="5025078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 smtClean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endParaRPr lang="en-US" sz="2400" dirty="0">
              <a:solidFill>
                <a:srgbClr val="CC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2883661" y="5715"/>
            <a:ext cx="305853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KIẾN THỨC</a:t>
            </a:r>
            <a:endParaRPr lang="en-US" sz="4800"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5" name="Action Button: Help 104">
            <a:hlinkClick r:id="rId7" action="ppaction://hlinksldjump" highlightClick="1"/>
          </p:cNvPr>
          <p:cNvSpPr/>
          <p:nvPr/>
        </p:nvSpPr>
        <p:spPr>
          <a:xfrm>
            <a:off x="8208404" y="0"/>
            <a:ext cx="935596" cy="899926"/>
          </a:xfrm>
          <a:prstGeom prst="actionButtonHelp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TextBox 105"/>
          <p:cNvSpPr txBox="1"/>
          <p:nvPr/>
        </p:nvSpPr>
        <p:spPr>
          <a:xfrm>
            <a:off x="1428544" y="4077072"/>
            <a:ext cx="11272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Tứ giác</a:t>
            </a:r>
            <a:endParaRPr lang="en-US" sz="24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4" name="Straight Arrow Connector 43"/>
          <p:cNvCxnSpPr/>
          <p:nvPr/>
        </p:nvCxnSpPr>
        <p:spPr>
          <a:xfrm flipH="1" flipV="1">
            <a:off x="3059832" y="1626737"/>
            <a:ext cx="360040" cy="54851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1213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17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175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17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2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1" dur="17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1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7" grpId="0" animBg="1"/>
      <p:bldP spid="28" grpId="0" animBg="1"/>
      <p:bldP spid="32" grpId="0" animBg="1"/>
      <p:bldP spid="41" grpId="0" animBg="1"/>
      <p:bldP spid="42" grpId="0"/>
      <p:bldP spid="46" grpId="0"/>
      <p:bldP spid="50" grpId="0" animBg="1"/>
      <p:bldP spid="80" grpId="0"/>
      <p:bldP spid="88" grpId="0"/>
      <p:bldP spid="10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03848" y="25460"/>
            <a:ext cx="25410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HÌNH THANG</a:t>
            </a:r>
            <a:endParaRPr lang="en-US" sz="2800" b="1" u="sng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8957" y="1820949"/>
            <a:ext cx="238879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1, Hình thang cân.</a:t>
            </a:r>
            <a:endParaRPr lang="en-US" sz="22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1560" y="637238"/>
            <a:ext cx="389730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b="1" i="1" smtClean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Định nghĩa</a:t>
            </a:r>
            <a:r>
              <a:rPr lang="en-US" sz="2100" smtClean="0">
                <a:latin typeface="Times New Roman" pitchFamily="18" charset="0"/>
                <a:cs typeface="Times New Roman" pitchFamily="18" charset="0"/>
              </a:rPr>
              <a:t>: Hình thang là hình có 2 cạnh đối song song.</a:t>
            </a:r>
            <a:endParaRPr lang="en-US" sz="21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2289" y="1357318"/>
            <a:ext cx="471376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i="1" dirty="0" smtClean="0">
                <a:solidFill>
                  <a:srgbClr val="FF3399"/>
                </a:solidFill>
                <a:latin typeface="+mj-lt"/>
                <a:cs typeface="Times New Roman" pitchFamily="18" charset="0"/>
              </a:rPr>
              <a:t>*Tứ giác ABCD là hình </a:t>
            </a:r>
            <a:r>
              <a:rPr lang="en-US" sz="2100" i="1" smtClean="0">
                <a:solidFill>
                  <a:srgbClr val="FF3399"/>
                </a:solidFill>
                <a:latin typeface="+mj-lt"/>
                <a:cs typeface="Times New Roman" pitchFamily="18" charset="0"/>
              </a:rPr>
              <a:t>thang </a:t>
            </a:r>
            <a:r>
              <a:rPr lang="en-US" sz="2100" i="1" smtClean="0">
                <a:solidFill>
                  <a:srgbClr val="FF3399"/>
                </a:solidFill>
                <a:latin typeface="+mj-lt"/>
                <a:cs typeface="Times New Roman" pitchFamily="18" charset="0"/>
                <a:sym typeface="Wingdings" pitchFamily="2" charset="2"/>
              </a:rPr>
              <a:t> </a:t>
            </a:r>
            <a:r>
              <a:rPr lang="en-US" sz="2100" i="1" smtClean="0">
                <a:solidFill>
                  <a:srgbClr val="FF3399"/>
                </a:solidFill>
                <a:latin typeface="+mj-lt"/>
                <a:cs typeface="Times New Roman" pitchFamily="18" charset="0"/>
              </a:rPr>
              <a:t>AB // CD.</a:t>
            </a:r>
            <a:endParaRPr lang="en-US" sz="2100" i="1" dirty="0">
              <a:solidFill>
                <a:srgbClr val="FF3399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8" name="Trapezoid 7"/>
          <p:cNvSpPr/>
          <p:nvPr/>
        </p:nvSpPr>
        <p:spPr>
          <a:xfrm>
            <a:off x="5796136" y="684421"/>
            <a:ext cx="2520280" cy="1376427"/>
          </a:xfrm>
          <a:prstGeom prst="trapezoid">
            <a:avLst>
              <a:gd name="adj" fmla="val 38008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0800000" flipH="1" flipV="1">
            <a:off x="6012160" y="332657"/>
            <a:ext cx="3824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smtClean="0"/>
              <a:t>A</a:t>
            </a:r>
            <a:endParaRPr lang="en-US" sz="2100"/>
          </a:p>
        </p:txBody>
      </p:sp>
      <p:sp>
        <p:nvSpPr>
          <p:cNvPr id="10" name="TextBox 9"/>
          <p:cNvSpPr txBox="1"/>
          <p:nvPr/>
        </p:nvSpPr>
        <p:spPr>
          <a:xfrm rot="10800000" flipH="1" flipV="1">
            <a:off x="7789943" y="356900"/>
            <a:ext cx="3824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/>
              <a:t>B</a:t>
            </a:r>
          </a:p>
        </p:txBody>
      </p:sp>
      <p:sp>
        <p:nvSpPr>
          <p:cNvPr id="11" name="TextBox 10"/>
          <p:cNvSpPr txBox="1"/>
          <p:nvPr/>
        </p:nvSpPr>
        <p:spPr>
          <a:xfrm rot="10800000" flipH="1" flipV="1">
            <a:off x="8221991" y="1988840"/>
            <a:ext cx="3824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/>
              <a:t>C</a:t>
            </a:r>
          </a:p>
        </p:txBody>
      </p:sp>
      <p:sp>
        <p:nvSpPr>
          <p:cNvPr id="12" name="TextBox 11"/>
          <p:cNvSpPr txBox="1"/>
          <p:nvPr/>
        </p:nvSpPr>
        <p:spPr>
          <a:xfrm rot="10800000" flipH="1" flipV="1">
            <a:off x="5434146" y="2021546"/>
            <a:ext cx="3824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smtClean="0"/>
              <a:t>D</a:t>
            </a:r>
            <a:endParaRPr lang="en-US" sz="2100"/>
          </a:p>
        </p:txBody>
      </p:sp>
      <p:sp>
        <p:nvSpPr>
          <p:cNvPr id="13" name="TextBox 12"/>
          <p:cNvSpPr txBox="1"/>
          <p:nvPr/>
        </p:nvSpPr>
        <p:spPr>
          <a:xfrm>
            <a:off x="179512" y="2180989"/>
            <a:ext cx="1484637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u="sng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a) Tính chất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496" y="2572967"/>
            <a:ext cx="88630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Trong hình thang cân, 2 cạnh bên bằng nhau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(hình thang cân ABCD </a:t>
            </a:r>
            <a:r>
              <a:rPr lang="en-US" sz="200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có AD = BC)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1516" y="2938229"/>
            <a:ext cx="91367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Trong hình thang cân, 2 đường chéo bằng nhau </a:t>
            </a:r>
            <a:r>
              <a:rPr lang="en-US" sz="2000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(hình thang cân ABCD </a:t>
            </a:r>
            <a:r>
              <a:rPr lang="en-US" sz="200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có AC = BD)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41516" y="3283443"/>
            <a:ext cx="8873583" cy="409714"/>
            <a:chOff x="41516" y="3379326"/>
            <a:chExt cx="8873583" cy="409714"/>
          </a:xfrm>
        </p:grpSpPr>
        <p:sp>
          <p:nvSpPr>
            <p:cNvPr id="17" name="TextBox 16"/>
            <p:cNvSpPr txBox="1"/>
            <p:nvPr/>
          </p:nvSpPr>
          <p:spPr>
            <a:xfrm>
              <a:off x="41516" y="3388930"/>
              <a:ext cx="887358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en-US" sz="2000" i="1" dirty="0" smtClean="0">
                  <a:latin typeface="Times New Roman" pitchFamily="18" charset="0"/>
                  <a:cs typeface="Times New Roman" pitchFamily="18" charset="0"/>
                </a:rPr>
                <a:t>Trong hình thang cân, 2 góc kề 1 đáy bằng nhau </a:t>
              </a:r>
              <a:r>
                <a:rPr lang="en-US" sz="2000" dirty="0" smtClean="0">
                  <a:solidFill>
                    <a:srgbClr val="FF3399"/>
                  </a:solidFill>
                  <a:latin typeface="Times New Roman" pitchFamily="18" charset="0"/>
                  <a:cs typeface="Times New Roman" pitchFamily="18" charset="0"/>
                </a:rPr>
                <a:t>(hình thang cân ABCD có C = D)</a:t>
              </a:r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.</a:t>
              </a:r>
              <a:endParaRPr lang="en-US" sz="2000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" name="Half Frame 18"/>
            <p:cNvSpPr/>
            <p:nvPr/>
          </p:nvSpPr>
          <p:spPr>
            <a:xfrm rot="2492745">
              <a:off x="7996717" y="3379326"/>
              <a:ext cx="99439" cy="84599"/>
            </a:xfrm>
            <a:prstGeom prst="halfFrame">
              <a:avLst>
                <a:gd name="adj1" fmla="val 0"/>
                <a:gd name="adj2" fmla="val 0"/>
              </a:avLst>
            </a:prstGeom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0" name="Half Frame 19"/>
            <p:cNvSpPr/>
            <p:nvPr/>
          </p:nvSpPr>
          <p:spPr>
            <a:xfrm rot="2492745">
              <a:off x="8435508" y="3396514"/>
              <a:ext cx="99439" cy="84599"/>
            </a:xfrm>
            <a:prstGeom prst="halfFrame">
              <a:avLst>
                <a:gd name="adj1" fmla="val 0"/>
                <a:gd name="adj2" fmla="val 0"/>
              </a:avLst>
            </a:prstGeom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146265" y="3621149"/>
            <a:ext cx="2521844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b) Dấu hiệu nhận biết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7217" y="3961829"/>
            <a:ext cx="66271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Hình thang có hai góc kề 1 đáy bằng nhau là hình thang cân.</a:t>
            </a:r>
            <a:endParaRPr lang="en-US" sz="2000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07504" y="4325034"/>
            <a:ext cx="65469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Hình thang có hai đường chéo bằng nhau là hình thang cân.</a:t>
            </a:r>
            <a:endParaRPr lang="en-US" sz="2000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Flowchart: Manual Input 28"/>
          <p:cNvSpPr/>
          <p:nvPr/>
        </p:nvSpPr>
        <p:spPr>
          <a:xfrm rot="5400000">
            <a:off x="6111492" y="4991721"/>
            <a:ext cx="1286331" cy="1584176"/>
          </a:xfrm>
          <a:prstGeom prst="flowChartManualInpu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 rot="10800000" flipH="1" flipV="1">
            <a:off x="5674539" y="4797152"/>
            <a:ext cx="3824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/>
              <a:t>E</a:t>
            </a:r>
          </a:p>
        </p:txBody>
      </p:sp>
      <p:sp>
        <p:nvSpPr>
          <p:cNvPr id="36" name="TextBox 35"/>
          <p:cNvSpPr txBox="1"/>
          <p:nvPr/>
        </p:nvSpPr>
        <p:spPr>
          <a:xfrm rot="10800000" flipH="1" flipV="1">
            <a:off x="7186707" y="4797152"/>
            <a:ext cx="3824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smtClean="0"/>
              <a:t>F</a:t>
            </a:r>
            <a:endParaRPr lang="en-US" sz="2100"/>
          </a:p>
        </p:txBody>
      </p:sp>
      <p:sp>
        <p:nvSpPr>
          <p:cNvPr id="37" name="TextBox 36"/>
          <p:cNvSpPr txBox="1"/>
          <p:nvPr/>
        </p:nvSpPr>
        <p:spPr>
          <a:xfrm rot="10800000" flipH="1" flipV="1">
            <a:off x="7546746" y="6292771"/>
            <a:ext cx="3824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smtClean="0"/>
              <a:t>G</a:t>
            </a:r>
            <a:endParaRPr lang="en-US" sz="2100"/>
          </a:p>
        </p:txBody>
      </p:sp>
      <p:sp>
        <p:nvSpPr>
          <p:cNvPr id="38" name="TextBox 37"/>
          <p:cNvSpPr txBox="1"/>
          <p:nvPr/>
        </p:nvSpPr>
        <p:spPr>
          <a:xfrm rot="10800000" flipH="1" flipV="1">
            <a:off x="5652121" y="6292771"/>
            <a:ext cx="3824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/>
              <a:t>H</a:t>
            </a:r>
          </a:p>
        </p:txBody>
      </p:sp>
      <p:sp>
        <p:nvSpPr>
          <p:cNvPr id="43" name="Half Frame 42"/>
          <p:cNvSpPr/>
          <p:nvPr/>
        </p:nvSpPr>
        <p:spPr>
          <a:xfrm rot="5400000">
            <a:off x="5965075" y="6260288"/>
            <a:ext cx="164183" cy="169196"/>
          </a:xfrm>
          <a:prstGeom prst="halfFrame">
            <a:avLst>
              <a:gd name="adj1" fmla="val 0"/>
              <a:gd name="adj2" fmla="val 0"/>
            </a:avLst>
          </a:prstGeom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79512" y="4726305"/>
            <a:ext cx="268695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Hình thang vuông.</a:t>
            </a:r>
            <a:endParaRPr lang="en-US" sz="22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23528" y="5138608"/>
            <a:ext cx="45752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b="1" i="1" smtClean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Định nghĩa</a:t>
            </a:r>
            <a:r>
              <a:rPr lang="en-US" sz="2100" smtClean="0">
                <a:latin typeface="Times New Roman" pitchFamily="18" charset="0"/>
                <a:cs typeface="Times New Roman" pitchFamily="18" charset="0"/>
              </a:rPr>
              <a:t>: Hình thang vuông là hình thang có 1 góc vuông.</a:t>
            </a:r>
            <a:endParaRPr lang="en-US" sz="210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8" name="Straight Arrow Connector 47"/>
          <p:cNvCxnSpPr/>
          <p:nvPr/>
        </p:nvCxnSpPr>
        <p:spPr>
          <a:xfrm flipV="1">
            <a:off x="7981172" y="3621150"/>
            <a:ext cx="0" cy="34067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54" idx="1"/>
            <a:endCxn id="25" idx="3"/>
          </p:cNvCxnSpPr>
          <p:nvPr/>
        </p:nvCxnSpPr>
        <p:spPr>
          <a:xfrm flipH="1" flipV="1">
            <a:off x="6724352" y="4161884"/>
            <a:ext cx="583952" cy="13730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7308304" y="3945250"/>
            <a:ext cx="17553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Định nghĩa hình thang cân</a:t>
            </a:r>
            <a:endParaRPr lang="en-US" sz="20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7" name="Straight Connector 66"/>
          <p:cNvCxnSpPr/>
          <p:nvPr/>
        </p:nvCxnSpPr>
        <p:spPr>
          <a:xfrm>
            <a:off x="6300192" y="684421"/>
            <a:ext cx="2016224" cy="135197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5818553" y="684421"/>
            <a:ext cx="1971390" cy="135197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7961837" y="1338734"/>
            <a:ext cx="169197" cy="18584"/>
          </a:xfrm>
          <a:prstGeom prst="line">
            <a:avLst/>
          </a:prstGeom>
          <a:ln w="1905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5940152" y="1412776"/>
            <a:ext cx="169197" cy="18584"/>
          </a:xfrm>
          <a:prstGeom prst="line">
            <a:avLst/>
          </a:prstGeom>
          <a:ln w="1905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Arc 81"/>
          <p:cNvSpPr/>
          <p:nvPr/>
        </p:nvSpPr>
        <p:spPr>
          <a:xfrm rot="524635">
            <a:off x="5689652" y="1800900"/>
            <a:ext cx="401819" cy="422851"/>
          </a:xfrm>
          <a:prstGeom prst="arc">
            <a:avLst/>
          </a:prstGeom>
          <a:ln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Arc 82"/>
          <p:cNvSpPr/>
          <p:nvPr/>
        </p:nvSpPr>
        <p:spPr>
          <a:xfrm rot="15943515">
            <a:off x="8031293" y="1873898"/>
            <a:ext cx="452466" cy="373122"/>
          </a:xfrm>
          <a:prstGeom prst="arc">
            <a:avLst/>
          </a:prstGeom>
          <a:ln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5" name="Group 84"/>
          <p:cNvGrpSpPr/>
          <p:nvPr/>
        </p:nvGrpSpPr>
        <p:grpSpPr>
          <a:xfrm>
            <a:off x="476632" y="5889466"/>
            <a:ext cx="3375288" cy="707886"/>
            <a:chOff x="476632" y="5825965"/>
            <a:chExt cx="3375288" cy="707886"/>
          </a:xfrm>
        </p:grpSpPr>
        <p:sp>
          <p:nvSpPr>
            <p:cNvPr id="65" name="TextBox 64"/>
            <p:cNvSpPr txBox="1"/>
            <p:nvPr/>
          </p:nvSpPr>
          <p:spPr>
            <a:xfrm>
              <a:off x="476632" y="5825965"/>
              <a:ext cx="337528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3399"/>
                  </a:solidFill>
                </a:rPr>
                <a:t>*Hình thang EFGH có H = </a:t>
              </a:r>
              <a:r>
                <a:rPr lang="en-US" sz="2000" smtClean="0">
                  <a:solidFill>
                    <a:srgbClr val="FF3399"/>
                  </a:solidFill>
                </a:rPr>
                <a:t>90ᵒ </a:t>
              </a:r>
              <a:r>
                <a:rPr lang="en-US" sz="2000" smtClean="0">
                  <a:solidFill>
                    <a:srgbClr val="FF3399"/>
                  </a:solidFill>
                  <a:sym typeface="Wingdings" pitchFamily="2" charset="2"/>
                </a:rPr>
                <a:t></a:t>
              </a:r>
              <a:r>
                <a:rPr lang="en-US" sz="2000" smtClean="0">
                  <a:solidFill>
                    <a:srgbClr val="FF3399"/>
                  </a:solidFill>
                </a:rPr>
                <a:t> </a:t>
              </a:r>
              <a:r>
                <a:rPr lang="en-US" sz="2000" dirty="0" smtClean="0">
                  <a:solidFill>
                    <a:srgbClr val="FF3399"/>
                  </a:solidFill>
                </a:rPr>
                <a:t>EFGH là hình thang vuông. </a:t>
              </a:r>
              <a:endParaRPr lang="en-US" sz="2000" dirty="0">
                <a:solidFill>
                  <a:srgbClr val="FF3399"/>
                </a:solidFill>
              </a:endParaRPr>
            </a:p>
          </p:txBody>
        </p:sp>
        <p:sp>
          <p:nvSpPr>
            <p:cNvPr id="84" name="Half Frame 83"/>
            <p:cNvSpPr/>
            <p:nvPr/>
          </p:nvSpPr>
          <p:spPr>
            <a:xfrm rot="2492745">
              <a:off x="2816747" y="5827599"/>
              <a:ext cx="99439" cy="84599"/>
            </a:xfrm>
            <a:prstGeom prst="halfFrame">
              <a:avLst>
                <a:gd name="adj1" fmla="val 0"/>
                <a:gd name="adj2" fmla="val 0"/>
              </a:avLst>
            </a:prstGeom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86" name="Action Button: Home 85">
            <a:hlinkClick r:id="rId2" action="ppaction://hlinksldjump" highlightClick="1"/>
          </p:cNvPr>
          <p:cNvSpPr/>
          <p:nvPr/>
        </p:nvSpPr>
        <p:spPr>
          <a:xfrm>
            <a:off x="-15500" y="0"/>
            <a:ext cx="937329" cy="637238"/>
          </a:xfrm>
          <a:prstGeom prst="actionButtonHom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183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3" grpId="0"/>
      <p:bldP spid="15" grpId="0"/>
      <p:bldP spid="16" grpId="0"/>
      <p:bldP spid="22" grpId="0"/>
      <p:bldP spid="25" grpId="0"/>
      <p:bldP spid="28" grpId="0"/>
      <p:bldP spid="29" grpId="0" animBg="1"/>
      <p:bldP spid="35" grpId="0"/>
      <p:bldP spid="36" grpId="0"/>
      <p:bldP spid="37" grpId="0"/>
      <p:bldP spid="38" grpId="0"/>
      <p:bldP spid="43" grpId="0" animBg="1"/>
      <p:bldP spid="45" grpId="0"/>
      <p:bldP spid="46" grpId="0"/>
      <p:bldP spid="54" grpId="0"/>
      <p:bldP spid="82" grpId="0" animBg="1"/>
      <p:bldP spid="8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68837" y="25460"/>
            <a:ext cx="33153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HÌNH BÌNH HÀNH</a:t>
            </a:r>
            <a:endParaRPr lang="en-US" sz="2800" b="1" u="sng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Action Button: Home 4">
            <a:hlinkClick r:id="rId2" action="ppaction://hlinksldjump" highlightClick="1"/>
          </p:cNvPr>
          <p:cNvSpPr/>
          <p:nvPr/>
        </p:nvSpPr>
        <p:spPr>
          <a:xfrm>
            <a:off x="-15500" y="0"/>
            <a:ext cx="987100" cy="764704"/>
          </a:xfrm>
          <a:prstGeom prst="actionButtonHom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arallelogram 1"/>
          <p:cNvSpPr/>
          <p:nvPr/>
        </p:nvSpPr>
        <p:spPr>
          <a:xfrm>
            <a:off x="6230718" y="980728"/>
            <a:ext cx="2256375" cy="1728192"/>
          </a:xfrm>
          <a:prstGeom prst="parallelogram">
            <a:avLst>
              <a:gd name="adj" fmla="val 40331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 rot="10800000" flipH="1" flipV="1">
            <a:off x="6660232" y="548681"/>
            <a:ext cx="3824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smtClean="0"/>
              <a:t>A</a:t>
            </a:r>
            <a:endParaRPr lang="en-US" sz="2100"/>
          </a:p>
        </p:txBody>
      </p:sp>
      <p:sp>
        <p:nvSpPr>
          <p:cNvPr id="7" name="TextBox 6"/>
          <p:cNvSpPr txBox="1"/>
          <p:nvPr/>
        </p:nvSpPr>
        <p:spPr>
          <a:xfrm rot="10800000" flipH="1" flipV="1">
            <a:off x="8438015" y="565229"/>
            <a:ext cx="3824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/>
              <a:t>B</a:t>
            </a:r>
          </a:p>
        </p:txBody>
      </p:sp>
      <p:sp>
        <p:nvSpPr>
          <p:cNvPr id="8" name="TextBox 7"/>
          <p:cNvSpPr txBox="1"/>
          <p:nvPr/>
        </p:nvSpPr>
        <p:spPr>
          <a:xfrm rot="10800000" flipH="1" flipV="1">
            <a:off x="5917735" y="2581454"/>
            <a:ext cx="3824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/>
              <a:t>C</a:t>
            </a:r>
          </a:p>
        </p:txBody>
      </p:sp>
      <p:sp>
        <p:nvSpPr>
          <p:cNvPr id="9" name="TextBox 8"/>
          <p:cNvSpPr txBox="1"/>
          <p:nvPr/>
        </p:nvSpPr>
        <p:spPr>
          <a:xfrm rot="10800000" flipH="1" flipV="1">
            <a:off x="7789943" y="2653462"/>
            <a:ext cx="3824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smtClean="0"/>
              <a:t>D</a:t>
            </a:r>
            <a:endParaRPr lang="en-US" sz="2100"/>
          </a:p>
        </p:txBody>
      </p:sp>
      <p:sp>
        <p:nvSpPr>
          <p:cNvPr id="10" name="TextBox 9"/>
          <p:cNvSpPr txBox="1"/>
          <p:nvPr/>
        </p:nvSpPr>
        <p:spPr>
          <a:xfrm>
            <a:off x="755576" y="818128"/>
            <a:ext cx="48245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b="1" i="1" smtClean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Định nghĩa</a:t>
            </a:r>
            <a:r>
              <a:rPr lang="en-US" sz="2100" smtClean="0">
                <a:latin typeface="Times New Roman" pitchFamily="18" charset="0"/>
                <a:cs typeface="Times New Roman" pitchFamily="18" charset="0"/>
              </a:rPr>
              <a:t>: Hình bình hành là tứ giác có các cạnh đối song song.</a:t>
            </a:r>
            <a:endParaRPr lang="en-US" sz="21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54065" y="1484784"/>
            <a:ext cx="381793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i="1" dirty="0" smtClean="0">
                <a:solidFill>
                  <a:srgbClr val="FF3399"/>
                </a:solidFill>
                <a:latin typeface="+mj-lt"/>
                <a:cs typeface="Times New Roman" pitchFamily="18" charset="0"/>
              </a:rPr>
              <a:t>*Tứ </a:t>
            </a:r>
            <a:r>
              <a:rPr lang="en-US" sz="2100" i="1" dirty="0" err="1" smtClean="0">
                <a:solidFill>
                  <a:srgbClr val="FF3399"/>
                </a:solidFill>
                <a:latin typeface="+mj-lt"/>
                <a:cs typeface="Times New Roman" pitchFamily="18" charset="0"/>
              </a:rPr>
              <a:t>giác</a:t>
            </a:r>
            <a:r>
              <a:rPr lang="en-US" sz="2100" i="1" dirty="0" smtClean="0">
                <a:solidFill>
                  <a:srgbClr val="FF3399"/>
                </a:solidFill>
                <a:latin typeface="+mj-lt"/>
                <a:cs typeface="Times New Roman" pitchFamily="18" charset="0"/>
              </a:rPr>
              <a:t> ABDC </a:t>
            </a:r>
            <a:r>
              <a:rPr lang="en-US" sz="2100" i="1" dirty="0" err="1" smtClean="0">
                <a:solidFill>
                  <a:srgbClr val="FF3399"/>
                </a:solidFill>
                <a:latin typeface="+mj-lt"/>
                <a:cs typeface="Times New Roman" pitchFamily="18" charset="0"/>
              </a:rPr>
              <a:t>là</a:t>
            </a:r>
            <a:r>
              <a:rPr lang="en-US" sz="2100" i="1" dirty="0" smtClean="0">
                <a:solidFill>
                  <a:srgbClr val="FF3399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100" i="1" dirty="0" err="1" smtClean="0">
                <a:solidFill>
                  <a:srgbClr val="FF3399"/>
                </a:solidFill>
                <a:latin typeface="+mj-lt"/>
                <a:cs typeface="Times New Roman" pitchFamily="18" charset="0"/>
              </a:rPr>
              <a:t>hình</a:t>
            </a:r>
            <a:r>
              <a:rPr lang="en-US" sz="2100" i="1" dirty="0" smtClean="0">
                <a:solidFill>
                  <a:srgbClr val="FF3399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100" i="1" dirty="0" err="1" smtClean="0">
                <a:solidFill>
                  <a:srgbClr val="FF3399"/>
                </a:solidFill>
                <a:latin typeface="+mj-lt"/>
                <a:cs typeface="Times New Roman" pitchFamily="18" charset="0"/>
              </a:rPr>
              <a:t>bình</a:t>
            </a:r>
            <a:r>
              <a:rPr lang="en-US" sz="2100" i="1" dirty="0" smtClean="0">
                <a:solidFill>
                  <a:srgbClr val="FF3399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100" i="1" dirty="0" err="1" smtClean="0">
                <a:solidFill>
                  <a:srgbClr val="FF3399"/>
                </a:solidFill>
                <a:latin typeface="+mj-lt"/>
                <a:cs typeface="Times New Roman" pitchFamily="18" charset="0"/>
              </a:rPr>
              <a:t>hành</a:t>
            </a:r>
            <a:r>
              <a:rPr lang="en-US" sz="2100" i="1" dirty="0" smtClean="0">
                <a:solidFill>
                  <a:srgbClr val="FF3399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100" i="1" dirty="0" smtClean="0">
                <a:solidFill>
                  <a:srgbClr val="FF3399"/>
                </a:solidFill>
                <a:latin typeface="+mj-lt"/>
                <a:cs typeface="Times New Roman" pitchFamily="18" charset="0"/>
                <a:sym typeface="Wingdings" pitchFamily="2" charset="2"/>
              </a:rPr>
              <a:t> </a:t>
            </a:r>
            <a:r>
              <a:rPr lang="en-US" sz="2100" i="1" dirty="0" smtClean="0">
                <a:solidFill>
                  <a:srgbClr val="FF3399"/>
                </a:solidFill>
                <a:latin typeface="+mj-lt"/>
                <a:cs typeface="Times New Roman" pitchFamily="18" charset="0"/>
              </a:rPr>
              <a:t>AB // CD </a:t>
            </a:r>
            <a:r>
              <a:rPr lang="en-US" sz="2100" i="1" dirty="0" err="1" smtClean="0">
                <a:solidFill>
                  <a:srgbClr val="FF3399"/>
                </a:solidFill>
                <a:latin typeface="+mj-lt"/>
                <a:cs typeface="Times New Roman" pitchFamily="18" charset="0"/>
              </a:rPr>
              <a:t>và</a:t>
            </a:r>
            <a:r>
              <a:rPr lang="en-US" sz="2100" i="1" dirty="0" smtClean="0">
                <a:solidFill>
                  <a:srgbClr val="FF3399"/>
                </a:solidFill>
                <a:latin typeface="+mj-lt"/>
                <a:cs typeface="Times New Roman" pitchFamily="18" charset="0"/>
              </a:rPr>
              <a:t> AC // BD.</a:t>
            </a:r>
            <a:endParaRPr lang="en-US" sz="2100" i="1" dirty="0">
              <a:solidFill>
                <a:srgbClr val="FF3399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3866" y="2229832"/>
            <a:ext cx="46590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1, </a:t>
            </a:r>
            <a:r>
              <a:rPr lang="en-US" sz="24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2301" y="4149080"/>
            <a:ext cx="29995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2, Dấu hiệu nhận biết</a:t>
            </a:r>
            <a:endParaRPr lang="en-US" sz="2400" b="1" i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5874" y="2649106"/>
            <a:ext cx="52488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Các cạnh đối bằng nhau </a:t>
            </a:r>
            <a:r>
              <a:rPr lang="en-US" sz="200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(AB = CD; AC = BD).</a:t>
            </a:r>
            <a:endParaRPr lang="en-US" sz="200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262831" y="3039219"/>
            <a:ext cx="5821337" cy="401975"/>
            <a:chOff x="258477" y="3571151"/>
            <a:chExt cx="5821337" cy="401975"/>
          </a:xfrm>
        </p:grpSpPr>
        <p:sp>
          <p:nvSpPr>
            <p:cNvPr id="14" name="TextBox 13"/>
            <p:cNvSpPr txBox="1"/>
            <p:nvPr/>
          </p:nvSpPr>
          <p:spPr>
            <a:xfrm>
              <a:off x="258477" y="3573016"/>
              <a:ext cx="582133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en-US" sz="2000" i="1" dirty="0" err="1" smtClean="0"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sz="2000" i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i="1" dirty="0" err="1" smtClean="0">
                  <a:latin typeface="Times New Roman" pitchFamily="18" charset="0"/>
                  <a:cs typeface="Times New Roman" pitchFamily="18" charset="0"/>
                </a:rPr>
                <a:t>góc</a:t>
              </a:r>
              <a:r>
                <a:rPr lang="en-US" sz="2000" i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i="1" dirty="0" err="1" smtClean="0">
                  <a:latin typeface="Times New Roman" pitchFamily="18" charset="0"/>
                  <a:cs typeface="Times New Roman" pitchFamily="18" charset="0"/>
                </a:rPr>
                <a:t>đối</a:t>
              </a:r>
              <a:r>
                <a:rPr lang="en-US" sz="2000" i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i="1" dirty="0" err="1" smtClean="0">
                  <a:latin typeface="Times New Roman" pitchFamily="18" charset="0"/>
                  <a:cs typeface="Times New Roman" pitchFamily="18" charset="0"/>
                </a:rPr>
                <a:t>bằng</a:t>
              </a:r>
              <a:r>
                <a:rPr lang="en-US" sz="2000" i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i="1" dirty="0" err="1" smtClean="0">
                  <a:latin typeface="Times New Roman" pitchFamily="18" charset="0"/>
                  <a:cs typeface="Times New Roman" pitchFamily="18" charset="0"/>
                </a:rPr>
                <a:t>nhau</a:t>
              </a:r>
              <a:r>
                <a:rPr lang="en-US" sz="2000" i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smtClean="0">
                  <a:solidFill>
                    <a:srgbClr val="FF3399"/>
                  </a:solidFill>
                  <a:latin typeface="Times New Roman" pitchFamily="18" charset="0"/>
                  <a:cs typeface="Times New Roman" pitchFamily="18" charset="0"/>
                </a:rPr>
                <a:t>(CAB = CDB; ACD = ABD).</a:t>
              </a:r>
              <a:endParaRPr lang="en-US" sz="2000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Half Frame 14"/>
            <p:cNvSpPr/>
            <p:nvPr/>
          </p:nvSpPr>
          <p:spPr>
            <a:xfrm rot="2492745">
              <a:off x="5451642" y="3602725"/>
              <a:ext cx="99439" cy="84599"/>
            </a:xfrm>
            <a:prstGeom prst="halfFrame">
              <a:avLst>
                <a:gd name="adj1" fmla="val 0"/>
                <a:gd name="adj2" fmla="val 0"/>
              </a:avLst>
            </a:prstGeom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6" name="Half Frame 15"/>
            <p:cNvSpPr/>
            <p:nvPr/>
          </p:nvSpPr>
          <p:spPr>
            <a:xfrm rot="2492745">
              <a:off x="4659554" y="3571151"/>
              <a:ext cx="99439" cy="84599"/>
            </a:xfrm>
            <a:prstGeom prst="halfFrame">
              <a:avLst>
                <a:gd name="adj1" fmla="val 0"/>
                <a:gd name="adj2" fmla="val 0"/>
              </a:avLst>
            </a:prstGeom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7" name="Half Frame 16"/>
            <p:cNvSpPr/>
            <p:nvPr/>
          </p:nvSpPr>
          <p:spPr>
            <a:xfrm rot="2492745">
              <a:off x="3219394" y="3602724"/>
              <a:ext cx="99439" cy="84599"/>
            </a:xfrm>
            <a:prstGeom prst="halfFrame">
              <a:avLst>
                <a:gd name="adj1" fmla="val 0"/>
                <a:gd name="adj2" fmla="val 0"/>
              </a:avLst>
            </a:prstGeom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8" name="Half Frame 17"/>
            <p:cNvSpPr/>
            <p:nvPr/>
          </p:nvSpPr>
          <p:spPr>
            <a:xfrm rot="2492745">
              <a:off x="4011482" y="3595350"/>
              <a:ext cx="99439" cy="84599"/>
            </a:xfrm>
            <a:prstGeom prst="halfFrame">
              <a:avLst>
                <a:gd name="adj1" fmla="val 0"/>
                <a:gd name="adj2" fmla="val 0"/>
              </a:avLst>
            </a:prstGeom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77984" y="3441194"/>
                <a:ext cx="5440913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- </a:t>
                </a:r>
                <a:r>
                  <a:rPr lang="en-US" sz="2000" i="1" dirty="0" smtClean="0">
                    <a:latin typeface="Times New Roman" pitchFamily="18" charset="0"/>
                    <a:cs typeface="Times New Roman" pitchFamily="18" charset="0"/>
                  </a:rPr>
                  <a:t>2 </a:t>
                </a:r>
                <a:r>
                  <a:rPr lang="en-US" sz="2000" i="1" dirty="0" err="1" smtClean="0">
                    <a:latin typeface="Times New Roman" pitchFamily="18" charset="0"/>
                    <a:cs typeface="Times New Roman" pitchFamily="18" charset="0"/>
                  </a:rPr>
                  <a:t>đường</a:t>
                </a:r>
                <a:r>
                  <a:rPr lang="en-US" sz="2000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i="1" dirty="0" err="1" smtClean="0">
                    <a:latin typeface="Times New Roman" pitchFamily="18" charset="0"/>
                    <a:cs typeface="Times New Roman" pitchFamily="18" charset="0"/>
                  </a:rPr>
                  <a:t>chéo</a:t>
                </a:r>
                <a:r>
                  <a:rPr lang="en-US" sz="2000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i="1" dirty="0" err="1" smtClean="0">
                    <a:latin typeface="Times New Roman" pitchFamily="18" charset="0"/>
                    <a:cs typeface="Times New Roman" pitchFamily="18" charset="0"/>
                  </a:rPr>
                  <a:t>cắt</a:t>
                </a:r>
                <a:r>
                  <a:rPr lang="en-US" sz="2000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i="1" dirty="0" err="1" smtClean="0">
                    <a:latin typeface="Times New Roman" pitchFamily="18" charset="0"/>
                    <a:cs typeface="Times New Roman" pitchFamily="18" charset="0"/>
                  </a:rPr>
                  <a:t>nhau</a:t>
                </a:r>
                <a:r>
                  <a:rPr lang="en-US" sz="2000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i="1" dirty="0" err="1" smtClean="0">
                    <a:latin typeface="Times New Roman" pitchFamily="18" charset="0"/>
                    <a:cs typeface="Times New Roman" pitchFamily="18" charset="0"/>
                  </a:rPr>
                  <a:t>tại</a:t>
                </a:r>
                <a:r>
                  <a:rPr lang="en-US" sz="2000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i="1" dirty="0" err="1" smtClean="0">
                    <a:latin typeface="Times New Roman" pitchFamily="18" charset="0"/>
                    <a:cs typeface="Times New Roman" pitchFamily="18" charset="0"/>
                  </a:rPr>
                  <a:t>trung</a:t>
                </a:r>
                <a:r>
                  <a:rPr lang="en-US" sz="2000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i="1" dirty="0" err="1" smtClean="0">
                    <a:latin typeface="Times New Roman" pitchFamily="18" charset="0"/>
                    <a:cs typeface="Times New Roman" pitchFamily="18" charset="0"/>
                  </a:rPr>
                  <a:t>điểm</a:t>
                </a:r>
                <a:r>
                  <a:rPr lang="en-US" sz="2000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i="1" dirty="0" err="1" smtClean="0">
                    <a:latin typeface="Times New Roman" pitchFamily="18" charset="0"/>
                    <a:cs typeface="Times New Roman" pitchFamily="18" charset="0"/>
                  </a:rPr>
                  <a:t>mỗi</a:t>
                </a:r>
                <a:r>
                  <a:rPr lang="en-US" sz="2000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i="1" dirty="0" err="1" smtClean="0">
                    <a:latin typeface="Times New Roman" pitchFamily="18" charset="0"/>
                    <a:cs typeface="Times New Roman" pitchFamily="18" charset="0"/>
                  </a:rPr>
                  <a:t>đường</a:t>
                </a:r>
                <a:r>
                  <a:rPr lang="en-US" sz="2000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r>
                  <a:rPr lang="en-US" sz="2000" dirty="0" smtClean="0">
                    <a:solidFill>
                      <a:srgbClr val="FF3399"/>
                    </a:solidFill>
                    <a:latin typeface="Times New Roman" pitchFamily="18" charset="0"/>
                    <a:cs typeface="Times New Roman" pitchFamily="18" charset="0"/>
                  </a:rPr>
                  <a:t>(AD </a:t>
                </a:r>
                <a14:m>
                  <m:oMath xmlns:m="http://schemas.openxmlformats.org/officeDocument/2006/math">
                    <m:r>
                      <a:rPr lang="en-US" sz="2000" i="1" smtClean="0">
                        <a:solidFill>
                          <a:srgbClr val="FF3399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∩</m:t>
                    </m:r>
                  </m:oMath>
                </a14:m>
                <a:r>
                  <a:rPr lang="en-US" sz="2000" dirty="0" smtClean="0">
                    <a:solidFill>
                      <a:srgbClr val="FF3399"/>
                    </a:solidFill>
                    <a:latin typeface="Times New Roman" pitchFamily="18" charset="0"/>
                    <a:cs typeface="Times New Roman" pitchFamily="18" charset="0"/>
                  </a:rPr>
                  <a:t> BC = {O}; OA = OD; OC = OB).</a:t>
                </a:r>
                <a:endParaRPr lang="en-US" sz="2000" dirty="0">
                  <a:solidFill>
                    <a:srgbClr val="FF3399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984" y="3441194"/>
                <a:ext cx="5440913" cy="707886"/>
              </a:xfrm>
              <a:prstGeom prst="rect">
                <a:avLst/>
              </a:prstGeom>
              <a:blipFill rotWithShape="1">
                <a:blip r:embed="rId3"/>
                <a:stretch>
                  <a:fillRect l="-1233" t="-4310" r="-224" b="-137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Straight Connector 21"/>
          <p:cNvCxnSpPr/>
          <p:nvPr/>
        </p:nvCxnSpPr>
        <p:spPr>
          <a:xfrm>
            <a:off x="6923468" y="964179"/>
            <a:ext cx="888892" cy="174474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6230718" y="980728"/>
            <a:ext cx="2256375" cy="172819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7452320" y="2150424"/>
            <a:ext cx="216024" cy="1264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7099697" y="1413674"/>
            <a:ext cx="216024" cy="1264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7668344" y="1413674"/>
            <a:ext cx="144016" cy="215126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7727622" y="1403484"/>
            <a:ext cx="144016" cy="215126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6970681" y="1993179"/>
            <a:ext cx="144016" cy="215126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6898673" y="2030146"/>
            <a:ext cx="144016" cy="215126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7017712" y="1573342"/>
            <a:ext cx="362600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smtClean="0"/>
              <a:t>O</a:t>
            </a:r>
            <a:endParaRPr lang="en-US" sz="2100"/>
          </a:p>
        </p:txBody>
      </p:sp>
      <p:sp>
        <p:nvSpPr>
          <p:cNvPr id="37" name="TextBox 36"/>
          <p:cNvSpPr txBox="1"/>
          <p:nvPr/>
        </p:nvSpPr>
        <p:spPr>
          <a:xfrm>
            <a:off x="35496" y="4581128"/>
            <a:ext cx="77798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- Tứ giác có các cạnh đối song song là hình bình hành </a:t>
            </a:r>
            <a:r>
              <a:rPr lang="en-US" sz="200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(AB//CD; AC//BD)</a:t>
            </a:r>
            <a:endParaRPr lang="en-US" sz="200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5496" y="5013176"/>
            <a:ext cx="81581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(AB = CD; AC = BD)</a:t>
            </a:r>
            <a:endParaRPr lang="en-US" sz="2000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5496" y="5445224"/>
            <a:ext cx="91728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(AB//CD; AB = CD)</a:t>
            </a:r>
            <a:endParaRPr lang="en-US" sz="2000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>
            <a:off x="7078251" y="2591763"/>
            <a:ext cx="54006" cy="261174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>
            <a:off x="6988241" y="2618621"/>
            <a:ext cx="216024" cy="170582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7596479" y="868579"/>
            <a:ext cx="54006" cy="261174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H="1">
            <a:off x="7506469" y="895437"/>
            <a:ext cx="216024" cy="170582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7395418" y="3729226"/>
            <a:ext cx="17850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Định nghĩa hình bình hành</a:t>
            </a:r>
            <a:endParaRPr lang="en-US" sz="200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7" name="Straight Arrow Connector 56"/>
          <p:cNvCxnSpPr/>
          <p:nvPr/>
        </p:nvCxnSpPr>
        <p:spPr>
          <a:xfrm flipH="1">
            <a:off x="7812360" y="4397042"/>
            <a:ext cx="191228" cy="4387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8050801" y="1741834"/>
            <a:ext cx="238441" cy="78488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8028384" y="1830512"/>
            <a:ext cx="238441" cy="72008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8003588" y="1905949"/>
            <a:ext cx="238441" cy="72008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6500539" y="1636430"/>
            <a:ext cx="238441" cy="78488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6478122" y="1725108"/>
            <a:ext cx="238441" cy="72008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6453326" y="1800545"/>
            <a:ext cx="238441" cy="72008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73" name="Arc 72"/>
          <p:cNvSpPr/>
          <p:nvPr/>
        </p:nvSpPr>
        <p:spPr>
          <a:xfrm rot="21447425">
            <a:off x="6093701" y="2461436"/>
            <a:ext cx="469313" cy="44011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Arc 73"/>
          <p:cNvSpPr/>
          <p:nvPr/>
        </p:nvSpPr>
        <p:spPr>
          <a:xfrm rot="12450427">
            <a:off x="8222713" y="879865"/>
            <a:ext cx="469313" cy="44011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Arc 74"/>
          <p:cNvSpPr/>
          <p:nvPr/>
        </p:nvSpPr>
        <p:spPr>
          <a:xfrm rot="6566542">
            <a:off x="6687435" y="675379"/>
            <a:ext cx="469313" cy="440117"/>
          </a:xfrm>
          <a:prstGeom prst="arc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Arc 75"/>
          <p:cNvSpPr/>
          <p:nvPr/>
        </p:nvSpPr>
        <p:spPr>
          <a:xfrm rot="6566542">
            <a:off x="6715746" y="724331"/>
            <a:ext cx="546384" cy="440117"/>
          </a:xfrm>
          <a:prstGeom prst="arc">
            <a:avLst>
              <a:gd name="adj1" fmla="val 16200000"/>
              <a:gd name="adj2" fmla="val 822004"/>
            </a:avLst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Arc 76"/>
          <p:cNvSpPr/>
          <p:nvPr/>
        </p:nvSpPr>
        <p:spPr>
          <a:xfrm rot="16594302">
            <a:off x="7580726" y="2502290"/>
            <a:ext cx="469313" cy="440117"/>
          </a:xfrm>
          <a:prstGeom prst="arc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Arc 77"/>
          <p:cNvSpPr/>
          <p:nvPr/>
        </p:nvSpPr>
        <p:spPr>
          <a:xfrm rot="16594302">
            <a:off x="7523329" y="2419467"/>
            <a:ext cx="571155" cy="566155"/>
          </a:xfrm>
          <a:prstGeom prst="arc">
            <a:avLst>
              <a:gd name="adj1" fmla="val 16200000"/>
              <a:gd name="adj2" fmla="val 876817"/>
            </a:avLst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35496" y="6309320"/>
            <a:ext cx="72394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35496" y="5851797"/>
            <a:ext cx="8765733" cy="425585"/>
            <a:chOff x="35496" y="5851797"/>
            <a:chExt cx="8765733" cy="425585"/>
          </a:xfrm>
        </p:grpSpPr>
        <p:sp>
          <p:nvSpPr>
            <p:cNvPr id="40" name="TextBox 39"/>
            <p:cNvSpPr txBox="1"/>
            <p:nvPr/>
          </p:nvSpPr>
          <p:spPr>
            <a:xfrm>
              <a:off x="35496" y="5877272"/>
              <a:ext cx="876573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i="1" dirty="0" smtClean="0"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en-US" sz="2000" i="1" dirty="0" err="1" smtClean="0">
                  <a:latin typeface="Times New Roman" pitchFamily="18" charset="0"/>
                  <a:cs typeface="Times New Roman" pitchFamily="18" charset="0"/>
                </a:rPr>
                <a:t>Tứ</a:t>
              </a:r>
              <a:r>
                <a:rPr lang="en-US" sz="2000" i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i="1" dirty="0" err="1" smtClean="0">
                  <a:latin typeface="Times New Roman" pitchFamily="18" charset="0"/>
                  <a:cs typeface="Times New Roman" pitchFamily="18" charset="0"/>
                </a:rPr>
                <a:t>giác</a:t>
              </a:r>
              <a:r>
                <a:rPr lang="en-US" sz="2000" i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i="1" dirty="0" err="1" smtClean="0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000" i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i="1" dirty="0" err="1" smtClean="0"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sz="2000" i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i="1" dirty="0" err="1" smtClean="0">
                  <a:latin typeface="Times New Roman" pitchFamily="18" charset="0"/>
                  <a:cs typeface="Times New Roman" pitchFamily="18" charset="0"/>
                </a:rPr>
                <a:t>góc</a:t>
              </a:r>
              <a:r>
                <a:rPr lang="en-US" sz="2000" i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i="1" dirty="0" err="1" smtClean="0">
                  <a:latin typeface="Times New Roman" pitchFamily="18" charset="0"/>
                  <a:cs typeface="Times New Roman" pitchFamily="18" charset="0"/>
                </a:rPr>
                <a:t>đối</a:t>
              </a:r>
              <a:r>
                <a:rPr lang="en-US" sz="2000" i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i="1" dirty="0" err="1" smtClean="0">
                  <a:latin typeface="Times New Roman" pitchFamily="18" charset="0"/>
                  <a:cs typeface="Times New Roman" pitchFamily="18" charset="0"/>
                </a:rPr>
                <a:t>bằng</a:t>
              </a:r>
              <a:r>
                <a:rPr lang="en-US" sz="2000" i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i="1" dirty="0" err="1" smtClean="0">
                  <a:latin typeface="Times New Roman" pitchFamily="18" charset="0"/>
                  <a:cs typeface="Times New Roman" pitchFamily="18" charset="0"/>
                </a:rPr>
                <a:t>nhau</a:t>
              </a:r>
              <a:r>
                <a:rPr lang="en-US" sz="2000" i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i="1" dirty="0" err="1" smtClean="0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000" i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i="1" dirty="0" err="1" smtClean="0"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2000" i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i="1" dirty="0" err="1" smtClean="0">
                  <a:latin typeface="Times New Roman" pitchFamily="18" charset="0"/>
                  <a:cs typeface="Times New Roman" pitchFamily="18" charset="0"/>
                </a:rPr>
                <a:t>bình</a:t>
              </a:r>
              <a:r>
                <a:rPr lang="en-US" sz="2000" i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i="1" dirty="0" err="1" smtClean="0">
                  <a:latin typeface="Times New Roman" pitchFamily="18" charset="0"/>
                  <a:cs typeface="Times New Roman" pitchFamily="18" charset="0"/>
                </a:rPr>
                <a:t>hành</a:t>
              </a:r>
              <a:r>
                <a:rPr lang="en-US" sz="2000" i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smtClean="0">
                  <a:solidFill>
                    <a:srgbClr val="FF3399"/>
                  </a:solidFill>
                  <a:latin typeface="Times New Roman" pitchFamily="18" charset="0"/>
                  <a:cs typeface="Times New Roman" pitchFamily="18" charset="0"/>
                </a:rPr>
                <a:t>(ABD =  ACD; BAC = BDC)</a:t>
              </a:r>
              <a:endParaRPr lang="en-US" sz="2000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0" name="Half Frame 79"/>
            <p:cNvSpPr/>
            <p:nvPr/>
          </p:nvSpPr>
          <p:spPr>
            <a:xfrm rot="2492745">
              <a:off x="8201431" y="5859172"/>
              <a:ext cx="99439" cy="84599"/>
            </a:xfrm>
            <a:prstGeom prst="halfFrame">
              <a:avLst>
                <a:gd name="adj1" fmla="val 0"/>
                <a:gd name="adj2" fmla="val 0"/>
              </a:avLst>
            </a:prstGeom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81" name="Half Frame 80"/>
            <p:cNvSpPr/>
            <p:nvPr/>
          </p:nvSpPr>
          <p:spPr>
            <a:xfrm rot="2492745">
              <a:off x="7463259" y="5902001"/>
              <a:ext cx="99439" cy="84599"/>
            </a:xfrm>
            <a:prstGeom prst="halfFrame">
              <a:avLst>
                <a:gd name="adj1" fmla="val 0"/>
                <a:gd name="adj2" fmla="val 0"/>
              </a:avLst>
            </a:prstGeom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82" name="Half Frame 81"/>
            <p:cNvSpPr/>
            <p:nvPr/>
          </p:nvSpPr>
          <p:spPr>
            <a:xfrm rot="2492745">
              <a:off x="5969183" y="5859171"/>
              <a:ext cx="99439" cy="84599"/>
            </a:xfrm>
            <a:prstGeom prst="halfFrame">
              <a:avLst>
                <a:gd name="adj1" fmla="val 0"/>
                <a:gd name="adj2" fmla="val 0"/>
              </a:avLst>
            </a:prstGeom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83" name="Half Frame 82"/>
            <p:cNvSpPr/>
            <p:nvPr/>
          </p:nvSpPr>
          <p:spPr>
            <a:xfrm rot="2492745">
              <a:off x="6761271" y="5851797"/>
              <a:ext cx="99439" cy="84599"/>
            </a:xfrm>
            <a:prstGeom prst="halfFrame">
              <a:avLst>
                <a:gd name="adj1" fmla="val 0"/>
                <a:gd name="adj2" fmla="val 0"/>
              </a:avLst>
            </a:prstGeom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1615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1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4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6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42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4" presetID="42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3" grpId="0"/>
      <p:bldP spid="12" grpId="0"/>
      <p:bldP spid="13" grpId="0"/>
      <p:bldP spid="20" grpId="0"/>
      <p:bldP spid="36" grpId="0"/>
      <p:bldP spid="37" grpId="0"/>
      <p:bldP spid="38" grpId="0"/>
      <p:bldP spid="39" grpId="0"/>
      <p:bldP spid="55" grpId="0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68837" y="25460"/>
            <a:ext cx="31822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HÌNH CHỮ NHẬT</a:t>
            </a:r>
            <a:endParaRPr lang="en-US" sz="2800" b="1" u="sng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508104" y="908720"/>
            <a:ext cx="3024336" cy="158417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 rot="10800000" flipH="1" flipV="1">
            <a:off x="5220072" y="548681"/>
            <a:ext cx="3824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smtClean="0"/>
              <a:t>A</a:t>
            </a:r>
            <a:endParaRPr lang="en-US" sz="2100"/>
          </a:p>
        </p:txBody>
      </p:sp>
      <p:sp>
        <p:nvSpPr>
          <p:cNvPr id="7" name="TextBox 6"/>
          <p:cNvSpPr txBox="1"/>
          <p:nvPr/>
        </p:nvSpPr>
        <p:spPr>
          <a:xfrm rot="10800000" flipH="1" flipV="1">
            <a:off x="8510023" y="588762"/>
            <a:ext cx="3824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/>
              <a:t>B</a:t>
            </a:r>
          </a:p>
        </p:txBody>
      </p:sp>
      <p:sp>
        <p:nvSpPr>
          <p:cNvPr id="8" name="TextBox 7"/>
          <p:cNvSpPr txBox="1"/>
          <p:nvPr/>
        </p:nvSpPr>
        <p:spPr>
          <a:xfrm rot="10800000" flipH="1" flipV="1">
            <a:off x="8460432" y="2420888"/>
            <a:ext cx="3824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/>
              <a:t>C</a:t>
            </a:r>
          </a:p>
        </p:txBody>
      </p:sp>
      <p:sp>
        <p:nvSpPr>
          <p:cNvPr id="9" name="TextBox 8"/>
          <p:cNvSpPr txBox="1"/>
          <p:nvPr/>
        </p:nvSpPr>
        <p:spPr>
          <a:xfrm rot="10800000" flipH="1" flipV="1">
            <a:off x="5210245" y="2563994"/>
            <a:ext cx="3824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smtClean="0"/>
              <a:t>D</a:t>
            </a:r>
            <a:endParaRPr lang="en-US" sz="2100"/>
          </a:p>
        </p:txBody>
      </p:sp>
      <p:sp>
        <p:nvSpPr>
          <p:cNvPr id="10" name="TextBox 9"/>
          <p:cNvSpPr txBox="1"/>
          <p:nvPr/>
        </p:nvSpPr>
        <p:spPr>
          <a:xfrm>
            <a:off x="467544" y="908720"/>
            <a:ext cx="48245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b="1" i="1" smtClean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Định nghĩa</a:t>
            </a:r>
            <a:r>
              <a:rPr lang="en-US" sz="2100" smtClean="0">
                <a:latin typeface="Times New Roman" pitchFamily="18" charset="0"/>
                <a:cs typeface="Times New Roman" pitchFamily="18" charset="0"/>
              </a:rPr>
              <a:t>: Hình chữ nhật là tứ giác có 4 góc vuông.</a:t>
            </a:r>
            <a:endParaRPr lang="en-US" sz="21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866345" y="1647384"/>
            <a:ext cx="4713767" cy="738664"/>
            <a:chOff x="35496" y="1647384"/>
            <a:chExt cx="4713767" cy="738664"/>
          </a:xfrm>
        </p:grpSpPr>
        <p:sp>
          <p:nvSpPr>
            <p:cNvPr id="11" name="TextBox 10"/>
            <p:cNvSpPr txBox="1"/>
            <p:nvPr/>
          </p:nvSpPr>
          <p:spPr>
            <a:xfrm>
              <a:off x="35496" y="1647384"/>
              <a:ext cx="4713767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100" i="1" dirty="0" smtClean="0">
                  <a:solidFill>
                    <a:srgbClr val="FF3399"/>
                  </a:solidFill>
                  <a:latin typeface="+mj-lt"/>
                  <a:cs typeface="Times New Roman" pitchFamily="18" charset="0"/>
                </a:rPr>
                <a:t>*Tứ giác ABCD </a:t>
              </a:r>
              <a:r>
                <a:rPr lang="en-US" sz="2100" i="1" dirty="0" err="1" smtClean="0">
                  <a:solidFill>
                    <a:srgbClr val="FF3399"/>
                  </a:solidFill>
                  <a:latin typeface="+mj-lt"/>
                  <a:cs typeface="Times New Roman" pitchFamily="18" charset="0"/>
                </a:rPr>
                <a:t>là</a:t>
              </a:r>
              <a:r>
                <a:rPr lang="en-US" sz="2100" i="1" dirty="0" smtClean="0">
                  <a:solidFill>
                    <a:srgbClr val="FF3399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2100" i="1" dirty="0" err="1" smtClean="0">
                  <a:solidFill>
                    <a:srgbClr val="FF3399"/>
                  </a:solidFill>
                  <a:latin typeface="+mj-lt"/>
                  <a:cs typeface="Times New Roman" pitchFamily="18" charset="0"/>
                </a:rPr>
                <a:t>hình</a:t>
              </a:r>
              <a:r>
                <a:rPr lang="en-US" sz="2100" i="1" dirty="0" smtClean="0">
                  <a:solidFill>
                    <a:srgbClr val="FF3399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2100" i="1" dirty="0" err="1" smtClean="0">
                  <a:solidFill>
                    <a:srgbClr val="FF3399"/>
                  </a:solidFill>
                  <a:latin typeface="+mj-lt"/>
                  <a:cs typeface="Times New Roman" pitchFamily="18" charset="0"/>
                </a:rPr>
                <a:t>chữ</a:t>
              </a:r>
              <a:r>
                <a:rPr lang="en-US" sz="2100" i="1" dirty="0" smtClean="0">
                  <a:solidFill>
                    <a:srgbClr val="FF3399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2100" i="1" dirty="0" err="1" smtClean="0">
                  <a:solidFill>
                    <a:srgbClr val="FF3399"/>
                  </a:solidFill>
                  <a:latin typeface="+mj-lt"/>
                  <a:cs typeface="Times New Roman" pitchFamily="18" charset="0"/>
                </a:rPr>
                <a:t>nhật</a:t>
              </a:r>
              <a:endParaRPr lang="en-US" sz="2100" i="1" dirty="0" smtClean="0">
                <a:solidFill>
                  <a:srgbClr val="FF3399"/>
                </a:solidFill>
                <a:latin typeface="+mj-lt"/>
                <a:cs typeface="Times New Roman" pitchFamily="18" charset="0"/>
              </a:endParaRPr>
            </a:p>
            <a:p>
              <a:r>
                <a:rPr lang="en-US" sz="2100" i="1" dirty="0" smtClean="0">
                  <a:solidFill>
                    <a:srgbClr val="FF3399"/>
                  </a:solidFill>
                  <a:latin typeface="+mj-lt"/>
                  <a:cs typeface="Times New Roman" pitchFamily="18" charset="0"/>
                </a:rPr>
                <a:t>  </a:t>
              </a:r>
              <a:r>
                <a:rPr lang="en-US" sz="2100" i="1" dirty="0" smtClean="0">
                  <a:solidFill>
                    <a:srgbClr val="FF3399"/>
                  </a:solidFill>
                  <a:latin typeface="+mj-lt"/>
                  <a:cs typeface="Times New Roman" pitchFamily="18" charset="0"/>
                  <a:sym typeface="Wingdings" pitchFamily="2" charset="2"/>
                </a:rPr>
                <a:t> </a:t>
              </a:r>
              <a:r>
                <a:rPr lang="en-US" sz="2100" i="1" dirty="0" smtClean="0">
                  <a:solidFill>
                    <a:srgbClr val="FF3399"/>
                  </a:solidFill>
                  <a:latin typeface="+mj-lt"/>
                  <a:cs typeface="Times New Roman" pitchFamily="18" charset="0"/>
                </a:rPr>
                <a:t>DAB = ABC = ADC = BCD = 90ᵒ</a:t>
              </a:r>
              <a:endParaRPr lang="en-US" sz="2100" i="1" dirty="0">
                <a:solidFill>
                  <a:srgbClr val="FF3399"/>
                </a:solidFill>
                <a:latin typeface="+mj-lt"/>
                <a:cs typeface="Times New Roman" pitchFamily="18" charset="0"/>
              </a:endParaRPr>
            </a:p>
          </p:txBody>
        </p:sp>
        <p:sp>
          <p:nvSpPr>
            <p:cNvPr id="12" name="Half Frame 11"/>
            <p:cNvSpPr/>
            <p:nvPr/>
          </p:nvSpPr>
          <p:spPr>
            <a:xfrm rot="2492745">
              <a:off x="2951590" y="1997680"/>
              <a:ext cx="99439" cy="84599"/>
            </a:xfrm>
            <a:prstGeom prst="halfFrame">
              <a:avLst>
                <a:gd name="adj1" fmla="val 0"/>
                <a:gd name="adj2" fmla="val 0"/>
              </a:avLst>
            </a:prstGeom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3" name="Half Frame 12"/>
            <p:cNvSpPr/>
            <p:nvPr/>
          </p:nvSpPr>
          <p:spPr>
            <a:xfrm rot="2492745">
              <a:off x="2193936" y="1988802"/>
              <a:ext cx="99439" cy="84599"/>
            </a:xfrm>
            <a:prstGeom prst="halfFrame">
              <a:avLst>
                <a:gd name="adj1" fmla="val 0"/>
                <a:gd name="adj2" fmla="val 0"/>
              </a:avLst>
            </a:prstGeom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4" name="Half Frame 13"/>
            <p:cNvSpPr/>
            <p:nvPr/>
          </p:nvSpPr>
          <p:spPr>
            <a:xfrm rot="2492745">
              <a:off x="784608" y="2003800"/>
              <a:ext cx="99439" cy="84599"/>
            </a:xfrm>
            <a:prstGeom prst="halfFrame">
              <a:avLst>
                <a:gd name="adj1" fmla="val 0"/>
                <a:gd name="adj2" fmla="val 0"/>
              </a:avLst>
            </a:prstGeom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5" name="Half Frame 14"/>
            <p:cNvSpPr/>
            <p:nvPr/>
          </p:nvSpPr>
          <p:spPr>
            <a:xfrm rot="2492745">
              <a:off x="1473854" y="2003798"/>
              <a:ext cx="99439" cy="84599"/>
            </a:xfrm>
            <a:prstGeom prst="halfFrame">
              <a:avLst>
                <a:gd name="adj1" fmla="val 0"/>
                <a:gd name="adj2" fmla="val 0"/>
              </a:avLst>
            </a:prstGeom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</p:grpSp>
      <p:sp>
        <p:nvSpPr>
          <p:cNvPr id="17" name="Half Frame 16"/>
          <p:cNvSpPr/>
          <p:nvPr/>
        </p:nvSpPr>
        <p:spPr>
          <a:xfrm rot="5400000">
            <a:off x="5510611" y="2326206"/>
            <a:ext cx="164183" cy="169196"/>
          </a:xfrm>
          <a:prstGeom prst="halfFrame">
            <a:avLst>
              <a:gd name="adj1" fmla="val 0"/>
              <a:gd name="adj2" fmla="val 0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Half Frame 21"/>
          <p:cNvSpPr/>
          <p:nvPr/>
        </p:nvSpPr>
        <p:spPr>
          <a:xfrm rot="10800000">
            <a:off x="5508103" y="908720"/>
            <a:ext cx="182353" cy="180020"/>
          </a:xfrm>
          <a:prstGeom prst="halfFrame">
            <a:avLst>
              <a:gd name="adj1" fmla="val 0"/>
              <a:gd name="adj2" fmla="val 0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Half Frame 22"/>
          <p:cNvSpPr/>
          <p:nvPr/>
        </p:nvSpPr>
        <p:spPr>
          <a:xfrm>
            <a:off x="8316416" y="2276872"/>
            <a:ext cx="216024" cy="216024"/>
          </a:xfrm>
          <a:prstGeom prst="halfFrame">
            <a:avLst>
              <a:gd name="adj1" fmla="val 0"/>
              <a:gd name="adj2" fmla="val 0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" name="Half Frame 23"/>
          <p:cNvSpPr/>
          <p:nvPr/>
        </p:nvSpPr>
        <p:spPr>
          <a:xfrm rot="16200000">
            <a:off x="8318553" y="920169"/>
            <a:ext cx="225337" cy="202437"/>
          </a:xfrm>
          <a:prstGeom prst="halfFrame">
            <a:avLst>
              <a:gd name="adj1" fmla="val 0"/>
              <a:gd name="adj2" fmla="val 0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79512" y="2685045"/>
            <a:ext cx="1585627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100" b="1" u="sng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1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u="sng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endParaRPr lang="en-US" sz="2100" b="1" u="sng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5496" y="3077023"/>
            <a:ext cx="76738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000" u="sng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u="sng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u="sng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u="sng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u="sng" dirty="0" err="1" smtClean="0"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u="sng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u="sng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u="sng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u="sng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u="sng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u="sng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u="sng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u="sng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u="sng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u="sng" dirty="0" err="1" smtClean="0"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u="sng" dirty="0" err="1" smtClean="0"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1516" y="3442285"/>
            <a:ext cx="90961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Trong 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hình chữ nhật,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2 đường chéo 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bằng nhau và cắt nhau tại trung điểm mỗi đường.</a:t>
            </a:r>
            <a:endParaRPr lang="en-US" sz="2000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46265" y="4021614"/>
            <a:ext cx="2680542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b) Dấu hiệu nhận biết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84428" y="4459598"/>
            <a:ext cx="44775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i="1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05586" y="6053226"/>
            <a:ext cx="6814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có hai đường chéo bằng nhau là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9" name="Straight Arrow Connector 38"/>
          <p:cNvCxnSpPr>
            <a:stCxn id="40" idx="1"/>
            <a:endCxn id="36" idx="3"/>
          </p:cNvCxnSpPr>
          <p:nvPr/>
        </p:nvCxnSpPr>
        <p:spPr>
          <a:xfrm flipH="1">
            <a:off x="4661936" y="4420562"/>
            <a:ext cx="661868" cy="23909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5323804" y="4066619"/>
            <a:ext cx="17553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Định nghĩa hình thang cân</a:t>
            </a:r>
            <a:endParaRPr lang="en-US" sz="20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91460" y="5501903"/>
            <a:ext cx="55771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79512" y="4945431"/>
            <a:ext cx="53639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5508104" y="908719"/>
            <a:ext cx="3024336" cy="152871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5543481" y="908720"/>
            <a:ext cx="3010662" cy="155644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6876256" y="1645350"/>
            <a:ext cx="362600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dirty="0" smtClean="0"/>
              <a:t>O</a:t>
            </a:r>
            <a:endParaRPr lang="en-US" sz="2100" dirty="0"/>
          </a:p>
        </p:txBody>
      </p:sp>
      <p:cxnSp>
        <p:nvCxnSpPr>
          <p:cNvPr id="64" name="Straight Connector 63"/>
          <p:cNvCxnSpPr/>
          <p:nvPr/>
        </p:nvCxnSpPr>
        <p:spPr>
          <a:xfrm flipH="1">
            <a:off x="6372200" y="1285664"/>
            <a:ext cx="72008" cy="206732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H="1">
            <a:off x="7709392" y="1913350"/>
            <a:ext cx="72008" cy="206732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7668344" y="1278052"/>
            <a:ext cx="72008" cy="206732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6449622" y="1897881"/>
            <a:ext cx="72008" cy="206732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38" name="Action Button: Home 37">
            <a:hlinkClick r:id="rId2" action="ppaction://hlinksldjump" highlightClick="1"/>
          </p:cNvPr>
          <p:cNvSpPr/>
          <p:nvPr/>
        </p:nvSpPr>
        <p:spPr>
          <a:xfrm>
            <a:off x="-15500" y="0"/>
            <a:ext cx="937329" cy="637238"/>
          </a:xfrm>
          <a:prstGeom prst="actionButtonHom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907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3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6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9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2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2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3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2" grpId="0" animBg="1"/>
      <p:bldP spid="23" grpId="0" animBg="1"/>
      <p:bldP spid="24" grpId="0" animBg="1"/>
      <p:bldP spid="28" grpId="0"/>
      <p:bldP spid="29" grpId="0"/>
      <p:bldP spid="30" grpId="0"/>
      <p:bldP spid="35" grpId="0"/>
      <p:bldP spid="36" grpId="0"/>
      <p:bldP spid="37" grpId="0"/>
      <p:bldP spid="40" grpId="0"/>
      <p:bldP spid="46" grpId="0"/>
      <p:bldP spid="49" grpId="0"/>
      <p:bldP spid="6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-27384"/>
            <a:ext cx="50016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Đường trung bình của tam giác</a:t>
            </a:r>
            <a:endParaRPr lang="en-US" sz="2800" b="1" u="sng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804" y="908720"/>
            <a:ext cx="394914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Định nghĩa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u="sng" dirty="0" smtClean="0">
                <a:latin typeface="Times New Roman" pitchFamily="18" charset="0"/>
                <a:cs typeface="Times New Roman" pitchFamily="18" charset="0"/>
              </a:rPr>
              <a:t>Đường trung bình của tam giác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là đoạn thẳng nối trung điểm 2 cạnh của tam giác.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>
            <a:off x="5354403" y="836712"/>
            <a:ext cx="2448272" cy="1872208"/>
          </a:xfrm>
          <a:prstGeom prst="triangle">
            <a:avLst>
              <a:gd name="adj" fmla="val 27266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7" name="Straight Connector 6"/>
          <p:cNvCxnSpPr>
            <a:stCxn id="5" idx="1"/>
            <a:endCxn id="5" idx="5"/>
          </p:cNvCxnSpPr>
          <p:nvPr/>
        </p:nvCxnSpPr>
        <p:spPr>
          <a:xfrm>
            <a:off x="5688176" y="1772816"/>
            <a:ext cx="122413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724128" y="1268760"/>
            <a:ext cx="251976" cy="144016"/>
          </a:xfrm>
          <a:prstGeom prst="line">
            <a:avLst/>
          </a:prstGeom>
          <a:ln w="1905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419407" y="2060848"/>
            <a:ext cx="251976" cy="144016"/>
          </a:xfrm>
          <a:prstGeom prst="line">
            <a:avLst/>
          </a:prstGeom>
          <a:ln w="1905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6372200" y="1196752"/>
            <a:ext cx="143964" cy="144016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6434575" y="1268760"/>
            <a:ext cx="143964" cy="144016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7164288" y="2060848"/>
            <a:ext cx="143964" cy="144016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7236270" y="2145364"/>
            <a:ext cx="143964" cy="144016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18701" y="3068960"/>
            <a:ext cx="153439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 chất 1</a:t>
            </a:r>
            <a:endParaRPr lang="en-US" sz="2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2347" y="3429000"/>
            <a:ext cx="43876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Đường thẳng đi qua trung điểm 1 cạnh của tam giác và song song với cạnh thứ hai thì đi qua trung </a:t>
            </a:r>
            <a:r>
              <a:rPr lang="en-US" sz="2000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điểm cạnh thứ </a:t>
            </a:r>
            <a:r>
              <a:rPr lang="en-US" sz="20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ba.</a:t>
            </a:r>
            <a:endParaRPr lang="en-US" sz="2000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4572000" y="3068960"/>
            <a:ext cx="0" cy="3789040"/>
          </a:xfrm>
          <a:prstGeom prst="line">
            <a:avLst/>
          </a:prstGeom>
          <a:ln w="28575">
            <a:solidFill>
              <a:srgbClr val="FFFF0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9189" y="3068960"/>
            <a:ext cx="9144000" cy="0"/>
          </a:xfrm>
          <a:prstGeom prst="line">
            <a:avLst/>
          </a:prstGeom>
          <a:ln w="28575">
            <a:solidFill>
              <a:srgbClr val="FFFF0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292080" y="1572761"/>
            <a:ext cx="3690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>
                <a:latin typeface="Comic Sans MS" pitchFamily="66" charset="0"/>
              </a:rPr>
              <a:t>D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963286" y="1537867"/>
            <a:ext cx="3449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>
                <a:latin typeface="Comic Sans MS" pitchFamily="66" charset="0"/>
              </a:rPr>
              <a:t>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802675" y="2508865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>
                <a:latin typeface="Comic Sans MS" pitchFamily="66" charset="0"/>
              </a:rPr>
              <a:t>C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850116" y="476672"/>
            <a:ext cx="3722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Comic Sans MS" pitchFamily="66" charset="0"/>
              </a:rPr>
              <a:t>A</a:t>
            </a:r>
            <a:endParaRPr lang="en-US" sz="2000">
              <a:latin typeface="Comic Sans MS" pitchFamily="66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007833" y="2570687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>
                <a:latin typeface="Comic Sans MS" pitchFamily="66" charset="0"/>
              </a:rPr>
              <a:t>B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782736" y="3068960"/>
            <a:ext cx="153439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 chất 2</a:t>
            </a:r>
            <a:endParaRPr lang="en-US" sz="22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754760" y="3429000"/>
            <a:ext cx="43876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Đường trung bình của tam giác thì song song với cạnh thứ ba và bằng nửa cạnh ấy.</a:t>
            </a:r>
            <a:endParaRPr lang="en-US" sz="2000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78667" y="4717259"/>
            <a:ext cx="56938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smtClean="0">
                <a:solidFill>
                  <a:srgbClr val="00B050"/>
                </a:solidFill>
                <a:latin typeface="Comic Sans MS" pitchFamily="66" charset="0"/>
                <a:cs typeface="Times New Roman" pitchFamily="18" charset="0"/>
              </a:rPr>
              <a:t>GT</a:t>
            </a:r>
            <a:endParaRPr lang="en-US" sz="2200">
              <a:solidFill>
                <a:srgbClr val="00B05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83568" y="5949280"/>
            <a:ext cx="5132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smtClean="0">
                <a:solidFill>
                  <a:srgbClr val="00B050"/>
                </a:solidFill>
                <a:latin typeface="Comic Sans MS" pitchFamily="66" charset="0"/>
                <a:cs typeface="Times New Roman" pitchFamily="18" charset="0"/>
              </a:rPr>
              <a:t>KL</a:t>
            </a:r>
            <a:endParaRPr lang="en-US" sz="2200">
              <a:solidFill>
                <a:srgbClr val="00B050"/>
              </a:solidFill>
              <a:latin typeface="Comic Sans MS" pitchFamily="66" charset="0"/>
              <a:cs typeface="Times New Roman" pitchFamily="18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>
            <a:off x="1342099" y="4653136"/>
            <a:ext cx="0" cy="174653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539552" y="5877272"/>
            <a:ext cx="3312368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229907" y="2168382"/>
            <a:ext cx="428354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smtClean="0">
                <a:solidFill>
                  <a:srgbClr val="FF3399"/>
                </a:solidFill>
              </a:rPr>
              <a:t>*DE là đường trung bình của ∆ABC.</a:t>
            </a:r>
            <a:endParaRPr lang="en-US" sz="2200" i="1" dirty="0">
              <a:solidFill>
                <a:srgbClr val="FF3399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460389" y="4653136"/>
            <a:ext cx="96372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smtClean="0">
                <a:latin typeface="Comic Sans MS" pitchFamily="66" charset="0"/>
                <a:cs typeface="Times New Roman" pitchFamily="18" charset="0"/>
              </a:rPr>
              <a:t>∆ABC</a:t>
            </a:r>
            <a:endParaRPr lang="en-US" sz="22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472920" y="5017354"/>
            <a:ext cx="128272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smtClean="0">
                <a:latin typeface="Comic Sans MS" pitchFamily="66" charset="0"/>
                <a:cs typeface="Times New Roman" pitchFamily="18" charset="0"/>
              </a:rPr>
              <a:t>AD = BD</a:t>
            </a:r>
            <a:endParaRPr lang="en-US" sz="22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472920" y="5386686"/>
            <a:ext cx="137088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smtClean="0">
                <a:latin typeface="Comic Sans MS" pitchFamily="66" charset="0"/>
                <a:cs typeface="Times New Roman" pitchFamily="18" charset="0"/>
              </a:rPr>
              <a:t>DE // BC</a:t>
            </a:r>
            <a:endParaRPr lang="en-US" sz="22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472920" y="5949279"/>
            <a:ext cx="122822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smtClean="0">
                <a:latin typeface="Comic Sans MS" pitchFamily="66" charset="0"/>
                <a:cs typeface="Times New Roman" pitchFamily="18" charset="0"/>
              </a:rPr>
              <a:t>AE = EC</a:t>
            </a:r>
            <a:endParaRPr lang="en-US" sz="22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071155" y="4429227"/>
            <a:ext cx="56938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smtClean="0">
                <a:solidFill>
                  <a:srgbClr val="00B050"/>
                </a:solidFill>
                <a:latin typeface="Comic Sans MS" pitchFamily="66" charset="0"/>
                <a:cs typeface="Times New Roman" pitchFamily="18" charset="0"/>
              </a:rPr>
              <a:t>GT</a:t>
            </a:r>
            <a:endParaRPr lang="en-US" sz="2200">
              <a:solidFill>
                <a:srgbClr val="00B05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076056" y="5806425"/>
            <a:ext cx="5132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smtClean="0">
                <a:solidFill>
                  <a:srgbClr val="00B050"/>
                </a:solidFill>
                <a:latin typeface="Comic Sans MS" pitchFamily="66" charset="0"/>
                <a:cs typeface="Times New Roman" pitchFamily="18" charset="0"/>
              </a:rPr>
              <a:t>KL</a:t>
            </a:r>
            <a:endParaRPr lang="en-US" sz="2200">
              <a:solidFill>
                <a:srgbClr val="00B050"/>
              </a:solidFill>
              <a:latin typeface="Comic Sans MS" pitchFamily="66" charset="0"/>
              <a:cs typeface="Times New Roman" pitchFamily="18" charset="0"/>
            </a:endParaRPr>
          </a:p>
        </p:txBody>
      </p:sp>
      <p:cxnSp>
        <p:nvCxnSpPr>
          <p:cNvPr id="53" name="Straight Connector 52"/>
          <p:cNvCxnSpPr/>
          <p:nvPr/>
        </p:nvCxnSpPr>
        <p:spPr>
          <a:xfrm>
            <a:off x="5734587" y="4365104"/>
            <a:ext cx="0" cy="223224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4932040" y="5589240"/>
            <a:ext cx="3312368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5852877" y="4365104"/>
            <a:ext cx="96372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smtClean="0">
                <a:latin typeface="Comic Sans MS" pitchFamily="66" charset="0"/>
                <a:cs typeface="Times New Roman" pitchFamily="18" charset="0"/>
              </a:rPr>
              <a:t>∆ABC</a:t>
            </a:r>
            <a:endParaRPr lang="en-US" sz="22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5865408" y="4729322"/>
            <a:ext cx="128272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smtClean="0">
                <a:latin typeface="Comic Sans MS" pitchFamily="66" charset="0"/>
                <a:cs typeface="Times New Roman" pitchFamily="18" charset="0"/>
              </a:rPr>
              <a:t>AD = BD</a:t>
            </a:r>
            <a:endParaRPr lang="en-US" sz="22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5874116" y="5661828"/>
            <a:ext cx="137088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smtClean="0">
                <a:latin typeface="Comic Sans MS" pitchFamily="66" charset="0"/>
                <a:cs typeface="Times New Roman" pitchFamily="18" charset="0"/>
              </a:rPr>
              <a:t>DE // BC</a:t>
            </a:r>
            <a:endParaRPr lang="en-US" sz="22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5870368" y="5072874"/>
            <a:ext cx="122822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smtClean="0">
                <a:latin typeface="Comic Sans MS" pitchFamily="66" charset="0"/>
                <a:cs typeface="Times New Roman" pitchFamily="18" charset="0"/>
              </a:rPr>
              <a:t>AE = EC</a:t>
            </a:r>
            <a:endParaRPr lang="en-US" sz="2200">
              <a:latin typeface="Comic Sans MS" pitchFamily="66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5839506" y="6021288"/>
                <a:ext cx="1540806" cy="613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smtClean="0">
                    <a:latin typeface="Comic Sans MS" pitchFamily="66" charset="0"/>
                  </a:rPr>
                  <a:t>DE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smtClean="0">
                    <a:latin typeface="Comic Sans MS" pitchFamily="66" charset="0"/>
                  </a:rPr>
                  <a:t> BC</a:t>
                </a:r>
                <a:endParaRPr lang="en-US" sz="240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9506" y="6021288"/>
                <a:ext cx="1540806" cy="613886"/>
              </a:xfrm>
              <a:prstGeom prst="rect">
                <a:avLst/>
              </a:prstGeom>
              <a:blipFill rotWithShape="1">
                <a:blip r:embed="rId2"/>
                <a:stretch>
                  <a:fillRect l="-6324" r="-4743" b="-11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" name="Action Button: Home 60">
            <a:hlinkClick r:id="rId3" action="ppaction://hlinksldjump" highlightClick="1"/>
          </p:cNvPr>
          <p:cNvSpPr/>
          <p:nvPr/>
        </p:nvSpPr>
        <p:spPr>
          <a:xfrm>
            <a:off x="-15499" y="0"/>
            <a:ext cx="955708" cy="676727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275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33" grpId="0"/>
      <p:bldP spid="34" grpId="0"/>
      <p:bldP spid="35" grpId="0"/>
      <p:bldP spid="36" grpId="0"/>
      <p:bldP spid="41" grpId="0"/>
      <p:bldP spid="42" grpId="0"/>
      <p:bldP spid="43" grpId="0"/>
      <p:bldP spid="44" grpId="0"/>
      <p:bldP spid="50" grpId="0"/>
      <p:bldP spid="51" grpId="0"/>
      <p:bldP spid="52" grpId="0"/>
      <p:bldP spid="55" grpId="0"/>
      <p:bldP spid="56" grpId="0"/>
      <p:bldP spid="57" grpId="0"/>
      <p:bldP spid="58" grpId="0"/>
      <p:bldP spid="6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79712" y="-27384"/>
            <a:ext cx="53655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Đường trung bình của hình thang</a:t>
            </a:r>
            <a:endParaRPr lang="en-US" sz="2800" b="1" u="sng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rapezoid 4"/>
          <p:cNvSpPr/>
          <p:nvPr/>
        </p:nvSpPr>
        <p:spPr>
          <a:xfrm>
            <a:off x="5364088" y="908720"/>
            <a:ext cx="2952328" cy="1800200"/>
          </a:xfrm>
          <a:prstGeom prst="trapezoid">
            <a:avLst>
              <a:gd name="adj" fmla="val 44316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785596" y="514475"/>
            <a:ext cx="4106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Comic Sans MS" pitchFamily="66" charset="0"/>
              </a:rPr>
              <a:t>M</a:t>
            </a:r>
            <a:endParaRPr lang="en-US" sz="2000">
              <a:latin typeface="Comic Sans M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24328" y="508610"/>
            <a:ext cx="3898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>
                <a:latin typeface="Comic Sans MS" pitchFamily="66" charset="0"/>
              </a:rPr>
              <a:t>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358035" y="2636912"/>
            <a:ext cx="3177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Comic Sans MS" pitchFamily="66" charset="0"/>
              </a:rPr>
              <a:t>P</a:t>
            </a:r>
            <a:endParaRPr lang="en-US" sz="2000"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17913" y="2636912"/>
            <a:ext cx="4090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>
                <a:latin typeface="Comic Sans MS" pitchFamily="66" charset="0"/>
              </a:rPr>
              <a:t>Q</a:t>
            </a:r>
          </a:p>
        </p:txBody>
      </p:sp>
      <p:cxnSp>
        <p:nvCxnSpPr>
          <p:cNvPr id="12" name="Straight Connector 11"/>
          <p:cNvCxnSpPr>
            <a:stCxn id="5" idx="1"/>
            <a:endCxn id="5" idx="3"/>
          </p:cNvCxnSpPr>
          <p:nvPr/>
        </p:nvCxnSpPr>
        <p:spPr>
          <a:xfrm>
            <a:off x="5762976" y="1808820"/>
            <a:ext cx="215455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364088" y="1608765"/>
            <a:ext cx="3449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>
                <a:latin typeface="Comic Sans MS" pitchFamily="66" charset="0"/>
              </a:rPr>
              <a:t>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017877" y="1608765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Comic Sans MS" pitchFamily="66" charset="0"/>
              </a:rPr>
              <a:t>F</a:t>
            </a:r>
            <a:endParaRPr lang="en-US" sz="2000">
              <a:latin typeface="Comic Sans MS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8517" y="808836"/>
            <a:ext cx="448939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Định nghĩa </a:t>
            </a:r>
            <a:r>
              <a:rPr lang="en-US" sz="220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u="sng" smtClean="0">
                <a:latin typeface="Times New Roman" pitchFamily="18" charset="0"/>
                <a:cs typeface="Times New Roman" pitchFamily="18" charset="0"/>
              </a:rPr>
              <a:t>Đường trung bình của hình thang </a:t>
            </a:r>
            <a:r>
              <a:rPr lang="en-US" sz="2200" smtClean="0">
                <a:latin typeface="Times New Roman" pitchFamily="18" charset="0"/>
                <a:cs typeface="Times New Roman" pitchFamily="18" charset="0"/>
              </a:rPr>
              <a:t>là đoạn thẳng nối trung điểm 2 cạnh bên của hình thang  </a:t>
            </a:r>
            <a:endParaRPr lang="en-US" sz="2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28517" y="2006755"/>
            <a:ext cx="392745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 smtClean="0">
                <a:solidFill>
                  <a:srgbClr val="FF3399"/>
                </a:solidFill>
                <a:latin typeface="+mj-lt"/>
                <a:cs typeface="Times New Roman" pitchFamily="18" charset="0"/>
              </a:rPr>
              <a:t>* EF là đường trung bình của hình thang MNPQ</a:t>
            </a:r>
            <a:endParaRPr lang="en-US" sz="2200" i="1" dirty="0">
              <a:solidFill>
                <a:srgbClr val="FF3399"/>
              </a:solidFill>
              <a:latin typeface="+mj-lt"/>
              <a:cs typeface="Times New Roman" pitchFamily="18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4572000" y="3068960"/>
            <a:ext cx="0" cy="3789040"/>
          </a:xfrm>
          <a:prstGeom prst="line">
            <a:avLst/>
          </a:prstGeom>
          <a:ln w="28575">
            <a:solidFill>
              <a:srgbClr val="FFFF0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0" y="3068960"/>
            <a:ext cx="9144000" cy="0"/>
          </a:xfrm>
          <a:prstGeom prst="line">
            <a:avLst/>
          </a:prstGeom>
          <a:ln w="28575">
            <a:solidFill>
              <a:srgbClr val="FFFF0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79512" y="3068960"/>
            <a:ext cx="153439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 chất 1</a:t>
            </a:r>
            <a:endParaRPr lang="en-US" sz="22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12347" y="3493457"/>
            <a:ext cx="44596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Đường thẳng đi qua trung điểm 1 cạnh bên của hình thang và song song với hai đáy thì đi qua trung điểm cạnh bên thứ 2.</a:t>
            </a:r>
            <a:endParaRPr lang="en-US" sz="2000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69940" y="4645251"/>
            <a:ext cx="56938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smtClean="0">
                <a:solidFill>
                  <a:srgbClr val="00B050"/>
                </a:solidFill>
                <a:latin typeface="Comic Sans MS" pitchFamily="66" charset="0"/>
                <a:cs typeface="Times New Roman" pitchFamily="18" charset="0"/>
              </a:rPr>
              <a:t>GT</a:t>
            </a:r>
            <a:endParaRPr lang="en-US" sz="2200">
              <a:solidFill>
                <a:srgbClr val="00B05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14302" y="6094457"/>
            <a:ext cx="5132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smtClean="0">
                <a:solidFill>
                  <a:srgbClr val="00B050"/>
                </a:solidFill>
                <a:latin typeface="Comic Sans MS" pitchFamily="66" charset="0"/>
                <a:cs typeface="Times New Roman" pitchFamily="18" charset="0"/>
              </a:rPr>
              <a:t>KL</a:t>
            </a:r>
            <a:endParaRPr lang="en-US" sz="2200">
              <a:solidFill>
                <a:srgbClr val="00B050"/>
              </a:solidFill>
              <a:latin typeface="Comic Sans MS" pitchFamily="66" charset="0"/>
              <a:cs typeface="Times New Roman" pitchFamily="18" charset="0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899592" y="4581128"/>
            <a:ext cx="0" cy="2016224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251520" y="6021287"/>
            <a:ext cx="4104456" cy="1163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899592" y="4581128"/>
            <a:ext cx="3680816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smtClean="0">
                <a:latin typeface="Comic Sans MS" pitchFamily="66" charset="0"/>
                <a:cs typeface="Times New Roman" pitchFamily="18" charset="0"/>
              </a:rPr>
              <a:t>hình thang MNPQ (AB//CD)</a:t>
            </a:r>
            <a:endParaRPr lang="en-US" sz="21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064193" y="4885710"/>
            <a:ext cx="1292341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smtClean="0">
                <a:latin typeface="Comic Sans MS" pitchFamily="66" charset="0"/>
                <a:cs typeface="Times New Roman" pitchFamily="18" charset="0"/>
              </a:rPr>
              <a:t>EM = EQ</a:t>
            </a:r>
            <a:endParaRPr lang="en-US" sz="21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043608" y="5605790"/>
            <a:ext cx="1244251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smtClean="0">
                <a:latin typeface="Comic Sans MS" pitchFamily="66" charset="0"/>
                <a:cs typeface="Times New Roman" pitchFamily="18" charset="0"/>
              </a:rPr>
              <a:t>EF//MN</a:t>
            </a:r>
            <a:endParaRPr lang="en-US" sz="21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064193" y="6094457"/>
            <a:ext cx="1164101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smtClean="0">
                <a:latin typeface="Comic Sans MS" pitchFamily="66" charset="0"/>
                <a:cs typeface="Times New Roman" pitchFamily="18" charset="0"/>
              </a:rPr>
              <a:t>NF = FP</a:t>
            </a:r>
            <a:endParaRPr lang="en-US" sz="21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729662" y="3140968"/>
            <a:ext cx="153439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 chất 2</a:t>
            </a:r>
            <a:endParaRPr lang="en-US" sz="22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662497" y="3501008"/>
            <a:ext cx="43876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Đường trung bình của hình thang thì song song với hai đáy và bằng nửa tổng hai đáy.</a:t>
            </a:r>
            <a:endParaRPr lang="en-US" sz="2000" i="1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004048" y="4789267"/>
            <a:ext cx="56938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smtClean="0">
                <a:solidFill>
                  <a:srgbClr val="00B050"/>
                </a:solidFill>
                <a:latin typeface="Comic Sans MS" pitchFamily="66" charset="0"/>
                <a:cs typeface="Times New Roman" pitchFamily="18" charset="0"/>
              </a:rPr>
              <a:t>GT</a:t>
            </a:r>
            <a:endParaRPr lang="en-US" sz="2200">
              <a:solidFill>
                <a:srgbClr val="00B05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008949" y="6021288"/>
            <a:ext cx="5132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smtClean="0">
                <a:solidFill>
                  <a:srgbClr val="00B050"/>
                </a:solidFill>
                <a:latin typeface="Comic Sans MS" pitchFamily="66" charset="0"/>
                <a:cs typeface="Times New Roman" pitchFamily="18" charset="0"/>
              </a:rPr>
              <a:t>KL</a:t>
            </a:r>
            <a:endParaRPr lang="en-US" sz="2200">
              <a:solidFill>
                <a:srgbClr val="00B050"/>
              </a:solidFill>
              <a:latin typeface="Comic Sans MS" pitchFamily="66" charset="0"/>
              <a:cs typeface="Times New Roman" pitchFamily="18" charset="0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flipH="1">
            <a:off x="5580112" y="4581128"/>
            <a:ext cx="1" cy="2088232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932040" y="5661248"/>
            <a:ext cx="3312368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5580112" y="4581128"/>
            <a:ext cx="2403222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smtClean="0">
                <a:latin typeface="Comic Sans MS" pitchFamily="66" charset="0"/>
                <a:cs typeface="Times New Roman" pitchFamily="18" charset="0"/>
              </a:rPr>
              <a:t>hình thang MNPQ</a:t>
            </a:r>
            <a:endParaRPr lang="en-US" sz="21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724128" y="4885710"/>
            <a:ext cx="1292341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smtClean="0">
                <a:latin typeface="Comic Sans MS" pitchFamily="66" charset="0"/>
                <a:cs typeface="Times New Roman" pitchFamily="18" charset="0"/>
              </a:rPr>
              <a:t>EM = EQ</a:t>
            </a:r>
            <a:endParaRPr lang="en-US" sz="21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724128" y="5245750"/>
            <a:ext cx="1164101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smtClean="0">
                <a:latin typeface="Comic Sans MS" pitchFamily="66" charset="0"/>
                <a:cs typeface="Times New Roman" pitchFamily="18" charset="0"/>
              </a:rPr>
              <a:t>FN = FP</a:t>
            </a:r>
            <a:endParaRPr lang="en-US" sz="2100">
              <a:latin typeface="Comic Sans MS" pitchFamily="66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5580112" y="6111450"/>
                <a:ext cx="1497526" cy="5579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100" smtClean="0">
                    <a:latin typeface="Comic Sans MS" pitchFamily="66" charset="0"/>
                    <a:cs typeface="Times New Roman" pitchFamily="18" charset="0"/>
                  </a:rPr>
                  <a:t>FE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10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1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AB</m:t>
                        </m:r>
                        <m:r>
                          <a:rPr lang="en-US" sz="21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 sz="21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CD</m:t>
                        </m:r>
                      </m:num>
                      <m:den>
                        <m:r>
                          <a:rPr lang="en-US" sz="21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2100">
                  <a:latin typeface="Comic Sans MS" pitchFamily="66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0112" y="6111450"/>
                <a:ext cx="1497526" cy="557910"/>
              </a:xfrm>
              <a:prstGeom prst="rect">
                <a:avLst/>
              </a:prstGeom>
              <a:blipFill rotWithShape="1">
                <a:blip r:embed="rId2"/>
                <a:stretch>
                  <a:fillRect l="-4472" b="-87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extBox 40"/>
          <p:cNvSpPr txBox="1"/>
          <p:nvPr/>
        </p:nvSpPr>
        <p:spPr>
          <a:xfrm>
            <a:off x="1052945" y="5220154"/>
            <a:ext cx="1167307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smtClean="0">
                <a:latin typeface="Comic Sans MS" pitchFamily="66" charset="0"/>
                <a:cs typeface="Times New Roman" pitchFamily="18" charset="0"/>
              </a:rPr>
              <a:t>EF//QP</a:t>
            </a:r>
            <a:endParaRPr lang="en-US" sz="21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580112" y="5733256"/>
            <a:ext cx="2215671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smtClean="0">
                <a:latin typeface="Comic Sans MS" pitchFamily="66" charset="0"/>
                <a:cs typeface="Times New Roman" pitchFamily="18" charset="0"/>
              </a:rPr>
              <a:t>FE // MN // QP</a:t>
            </a:r>
            <a:endParaRPr lang="en-US" sz="21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7" name="Action Button: Home 46">
            <a:hlinkClick r:id="rId3" action="ppaction://hlinksldjump" highlightClick="1"/>
          </p:cNvPr>
          <p:cNvSpPr/>
          <p:nvPr/>
        </p:nvSpPr>
        <p:spPr>
          <a:xfrm>
            <a:off x="-15499" y="0"/>
            <a:ext cx="854826" cy="708665"/>
          </a:xfrm>
          <a:prstGeom prst="actionButtonHom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24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0" grpId="0"/>
      <p:bldP spid="21" grpId="0"/>
      <p:bldP spid="22" grpId="0"/>
      <p:bldP spid="23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6" grpId="0"/>
      <p:bldP spid="37" grpId="0"/>
      <p:bldP spid="38" grpId="0"/>
      <p:bldP spid="39" grpId="0"/>
      <p:bldP spid="41" grpId="0"/>
      <p:bldP spid="4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22714" y="-382"/>
            <a:ext cx="281743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u="sng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ĐỐI XỨNG TRỤC</a:t>
            </a:r>
            <a:endParaRPr lang="en-US" sz="2500" b="1" u="sng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504" y="491656"/>
            <a:ext cx="508344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b="1" i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1, </a:t>
            </a:r>
            <a:r>
              <a:rPr lang="en-US" sz="2100" b="1" i="1" u="sng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100" b="1" i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i="1" u="sng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100" b="1" i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i="1" u="sng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100" b="1" i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i="1" u="sng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2100" b="1" i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100" b="1" i="1" u="sng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100" b="1" i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i="1" u="sng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100" b="1" i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i="1" u="sng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100" b="1" i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en-US" sz="2100" b="1" i="1" u="sng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5137" y="2365430"/>
            <a:ext cx="5065810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b="1" i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2, </a:t>
            </a:r>
            <a:r>
              <a:rPr lang="en-US" sz="2100" b="1" i="1" u="sng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100" b="1" i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i="1" u="sng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100" b="1" i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i="1" u="sng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100" b="1" i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i="1" u="sng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2100" b="1" i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100" b="1" i="1" u="sng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100" b="1" i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i="1" u="sng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100" b="1" i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i="1" u="sng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100" b="1" i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en-US" sz="2100" b="1" i="1" u="sng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512" y="992922"/>
            <a:ext cx="5808167" cy="707886"/>
          </a:xfrm>
          <a:prstGeom prst="rect">
            <a:avLst/>
          </a:prstGeom>
          <a:noFill/>
          <a:ln w="28575">
            <a:solidFill>
              <a:srgbClr val="FFFF00"/>
            </a:solidFill>
            <a:prstDash val="lgDash"/>
          </a:ln>
        </p:spPr>
        <p:txBody>
          <a:bodyPr wrap="square" rtlCol="0">
            <a:spAutoFit/>
          </a:bodyPr>
          <a:lstStyle/>
          <a:p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6372200" y="2348882"/>
            <a:ext cx="252028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8147398" y="1245678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000" dirty="0">
                <a:latin typeface="Comic Sans MS" pitchFamily="66" charset="0"/>
              </a:rPr>
              <a:t>B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746137" y="1445733"/>
            <a:ext cx="3722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Comic Sans MS" pitchFamily="66" charset="0"/>
              </a:rPr>
              <a:t>A</a:t>
            </a:r>
            <a:endParaRPr lang="en-US" sz="2000">
              <a:latin typeface="Comic Sans MS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337980" y="1296144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000" dirty="0">
                <a:latin typeface="Comic Sans MS" pitchFamily="66" charset="0"/>
              </a:rPr>
              <a:t>C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702044" y="2820998"/>
            <a:ext cx="4187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Comic Sans MS" pitchFamily="66" charset="0"/>
              </a:rPr>
              <a:t>A’</a:t>
            </a:r>
            <a:endParaRPr lang="en-US" sz="2000">
              <a:latin typeface="Comic Sans MS" pitchFamily="66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6918068" y="1844824"/>
            <a:ext cx="0" cy="950912"/>
          </a:xfrm>
          <a:prstGeom prst="line">
            <a:avLst/>
          </a:prstGeom>
          <a:ln w="19050">
            <a:solidFill>
              <a:schemeClr val="bg2">
                <a:lumMod val="25000"/>
              </a:schemeClr>
            </a:solidFill>
            <a:prstDash val="lgDash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Half Frame 18"/>
          <p:cNvSpPr/>
          <p:nvPr/>
        </p:nvSpPr>
        <p:spPr>
          <a:xfrm rot="5400000">
            <a:off x="6944575" y="2239578"/>
            <a:ext cx="98890" cy="91176"/>
          </a:xfrm>
          <a:prstGeom prst="halfFrame">
            <a:avLst>
              <a:gd name="adj1" fmla="val 0"/>
              <a:gd name="adj2" fmla="val 0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0084" y="1542205"/>
            <a:ext cx="1024404" cy="14547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8523468" y="1948770"/>
            <a:ext cx="3690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D</a:t>
            </a:r>
          </a:p>
        </p:txBody>
      </p:sp>
      <p:cxnSp>
        <p:nvCxnSpPr>
          <p:cNvPr id="29" name="Straight Connector 28"/>
          <p:cNvCxnSpPr/>
          <p:nvPr/>
        </p:nvCxnSpPr>
        <p:spPr>
          <a:xfrm>
            <a:off x="7638148" y="1628800"/>
            <a:ext cx="0" cy="1400090"/>
          </a:xfrm>
          <a:prstGeom prst="line">
            <a:avLst/>
          </a:prstGeom>
          <a:ln w="19050">
            <a:solidFill>
              <a:schemeClr val="bg2">
                <a:lumMod val="25000"/>
              </a:schemeClr>
            </a:solidFill>
            <a:prstDash val="lgDash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337980" y="3028890"/>
            <a:ext cx="3850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000" dirty="0">
                <a:latin typeface="Comic Sans MS" pitchFamily="66" charset="0"/>
              </a:rPr>
              <a:t>C</a:t>
            </a:r>
            <a:r>
              <a:rPr lang="en-US" sz="2000" dirty="0" smtClean="0">
                <a:latin typeface="Comic Sans MS" pitchFamily="66" charset="0"/>
              </a:rPr>
              <a:t>’</a:t>
            </a:r>
            <a:endParaRPr lang="en-US" sz="2000" dirty="0">
              <a:latin typeface="Comic Sans MS" pitchFamily="66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8142204" y="1456129"/>
            <a:ext cx="0" cy="1756847"/>
          </a:xfrm>
          <a:prstGeom prst="line">
            <a:avLst/>
          </a:prstGeom>
          <a:ln w="19050">
            <a:solidFill>
              <a:schemeClr val="bg2">
                <a:lumMod val="25000"/>
              </a:schemeClr>
            </a:solidFill>
            <a:prstDash val="lgDash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8147398" y="3172906"/>
            <a:ext cx="3930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000" dirty="0" smtClean="0">
                <a:latin typeface="Comic Sans MS" pitchFamily="66" charset="0"/>
              </a:rPr>
              <a:t>B’</a:t>
            </a:r>
            <a:endParaRPr lang="en-US" sz="2000" dirty="0">
              <a:latin typeface="Comic Sans MS" pitchFamily="66" charset="0"/>
            </a:endParaRPr>
          </a:p>
        </p:txBody>
      </p:sp>
      <p:cxnSp>
        <p:nvCxnSpPr>
          <p:cNvPr id="36" name="Straight Connector 35"/>
          <p:cNvCxnSpPr>
            <a:stCxn id="12" idx="2"/>
          </p:cNvCxnSpPr>
          <p:nvPr/>
        </p:nvCxnSpPr>
        <p:spPr>
          <a:xfrm flipV="1">
            <a:off x="6932246" y="1445733"/>
            <a:ext cx="1215152" cy="40011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6948432" y="2795736"/>
            <a:ext cx="1198966" cy="41724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Half Frame 41"/>
          <p:cNvSpPr/>
          <p:nvPr/>
        </p:nvSpPr>
        <p:spPr>
          <a:xfrm rot="5400000">
            <a:off x="7634291" y="2233898"/>
            <a:ext cx="98890" cy="91176"/>
          </a:xfrm>
          <a:prstGeom prst="halfFrame">
            <a:avLst>
              <a:gd name="adj1" fmla="val 0"/>
              <a:gd name="adj2" fmla="val 0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3" name="Half Frame 42"/>
          <p:cNvSpPr/>
          <p:nvPr/>
        </p:nvSpPr>
        <p:spPr>
          <a:xfrm rot="5400000">
            <a:off x="8191187" y="2223990"/>
            <a:ext cx="98890" cy="91176"/>
          </a:xfrm>
          <a:prstGeom prst="halfFrame">
            <a:avLst>
              <a:gd name="adj1" fmla="val 0"/>
              <a:gd name="adj2" fmla="val 0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4" name="Straight Connector 43"/>
          <p:cNvCxnSpPr/>
          <p:nvPr/>
        </p:nvCxnSpPr>
        <p:spPr>
          <a:xfrm>
            <a:off x="6814201" y="2060848"/>
            <a:ext cx="247883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6834200" y="2636912"/>
            <a:ext cx="247883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7534508" y="1917993"/>
            <a:ext cx="247883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7534508" y="1965312"/>
            <a:ext cx="247883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7502015" y="2664035"/>
            <a:ext cx="247883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7502015" y="2708920"/>
            <a:ext cx="247883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8038337" y="1772816"/>
            <a:ext cx="156707" cy="36584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8038337" y="1745306"/>
            <a:ext cx="156707" cy="9952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8070196" y="2708918"/>
            <a:ext cx="156707" cy="36584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V="1">
            <a:off x="8070196" y="2681408"/>
            <a:ext cx="156707" cy="9952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251520" y="1700808"/>
            <a:ext cx="4086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A’ qua d.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271358" y="2020778"/>
                <a:ext cx="587532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*</a:t>
                </a:r>
                <a:r>
                  <a:rPr lang="en-US" sz="2000" b="1" u="sng" dirty="0" err="1" smtClean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Quy</a:t>
                </a:r>
                <a:r>
                  <a:rPr lang="en-US" sz="2000" b="1" u="sng" dirty="0" smtClean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u="sng" dirty="0" err="1" smtClean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ước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: </a:t>
                </a:r>
                <a:r>
                  <a:rPr lang="vi-VN" sz="2000" dirty="0" smtClean="0"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∈</m:t>
                    </m:r>
                  </m:oMath>
                </a14:m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d =&gt; </a:t>
                </a:r>
                <a:r>
                  <a:rPr lang="vi-VN" sz="2000" dirty="0"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cũng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điểm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đối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xứng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vi-VN" sz="2000" dirty="0" smtClean="0"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qua d.</a:t>
                </a:r>
                <a:endParaRPr lang="en-US" sz="2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358" y="2020778"/>
                <a:ext cx="5875326" cy="400110"/>
              </a:xfrm>
              <a:prstGeom prst="rect">
                <a:avLst/>
              </a:prstGeom>
              <a:blipFill rotWithShape="1">
                <a:blip r:embed="rId3"/>
                <a:stretch>
                  <a:fillRect l="-1142" t="-7576" r="-1869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" name="Rectangle 60"/>
          <p:cNvSpPr/>
          <p:nvPr/>
        </p:nvSpPr>
        <p:spPr>
          <a:xfrm>
            <a:off x="6228184" y="1997696"/>
            <a:ext cx="3353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>
                <a:latin typeface="Comic Sans MS" pitchFamily="66" charset="0"/>
                <a:cs typeface="Times New Roman" pitchFamily="18" charset="0"/>
              </a:rPr>
              <a:t>d</a:t>
            </a:r>
            <a:endParaRPr lang="en-US" sz="2000">
              <a:latin typeface="Comic Sans MS" pitchFamily="66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79512" y="2845385"/>
            <a:ext cx="5184576" cy="1015663"/>
          </a:xfrm>
          <a:prstGeom prst="rect">
            <a:avLst/>
          </a:prstGeom>
          <a:noFill/>
          <a:ln w="28575">
            <a:solidFill>
              <a:srgbClr val="FFFF00"/>
            </a:solidFill>
            <a:prstDash val="lgDash"/>
          </a:ln>
        </p:spPr>
        <p:txBody>
          <a:bodyPr wrap="square" rtlCol="0">
            <a:spAutoFit/>
          </a:bodyPr>
          <a:lstStyle/>
          <a:p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kia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qua d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ngược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251520" y="3892986"/>
            <a:ext cx="82970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*AB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AB’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qua d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d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AB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AB’.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251518" y="4233282"/>
            <a:ext cx="81287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000" b="1" u="sng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0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tam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qua 1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129095" y="4869160"/>
            <a:ext cx="3002745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b="1" i="1" u="sng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100" b="1" i="1" u="sng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Hình có trục đối xứng.</a:t>
            </a:r>
            <a:endParaRPr lang="en-US" sz="2100" b="1" i="1" u="sng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395536" y="5373216"/>
            <a:ext cx="3744415" cy="1015663"/>
          </a:xfrm>
          <a:prstGeom prst="rect">
            <a:avLst/>
          </a:prstGeom>
          <a:noFill/>
          <a:ln w="28575">
            <a:solidFill>
              <a:srgbClr val="FFFF00"/>
            </a:solidFill>
            <a:prstDash val="lgDash"/>
          </a:ln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smtClean="0">
                <a:solidFill>
                  <a:srgbClr val="FF0000"/>
                </a:solidFill>
                <a:latin typeface=".VnAristote" pitchFamily="34" charset="0"/>
                <a:cs typeface="Times New Roman" pitchFamily="18" charset="0"/>
              </a:rPr>
              <a:t>H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000" b="1" i="1" dirty="0" smtClean="0">
                <a:solidFill>
                  <a:srgbClr val="FF0000"/>
                </a:solidFill>
                <a:latin typeface="VNI-Ariston" pitchFamily="2" charset="0"/>
                <a:cs typeface="Times New Roman" pitchFamily="18" charset="0"/>
              </a:rPr>
              <a:t> </a:t>
            </a:r>
            <a:r>
              <a:rPr lang="en-US" sz="2000" i="1" dirty="0" smtClean="0">
                <a:solidFill>
                  <a:srgbClr val="FF0000"/>
                </a:solidFill>
                <a:latin typeface="VNI-Ariston" pitchFamily="2" charset="0"/>
                <a:cs typeface="Times New Roman" pitchFamily="18" charset="0"/>
              </a:rPr>
              <a:t>H</a:t>
            </a:r>
            <a:r>
              <a:rPr lang="en-US" sz="2000" b="1" i="1" dirty="0" smtClean="0">
                <a:solidFill>
                  <a:srgbClr val="FF0000"/>
                </a:solidFill>
                <a:latin typeface="VNI-Ariston" pitchFamily="2" charset="0"/>
                <a:cs typeface="Times New Roman" pitchFamily="18" charset="0"/>
              </a:rPr>
              <a:t> 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 d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vẫn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smtClean="0">
                <a:solidFill>
                  <a:srgbClr val="FF0000"/>
                </a:solidFill>
                <a:latin typeface=".VnAristote" pitchFamily="34" charset="0"/>
                <a:cs typeface="Times New Roman" pitchFamily="18" charset="0"/>
              </a:rPr>
              <a:t>H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76925" y="9108633"/>
            <a:ext cx="3002745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b="1" i="1" u="sng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100" b="1" i="1" u="sng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Hình có trục đối xứng.</a:t>
            </a:r>
            <a:endParaRPr lang="en-US" sz="2100" b="1" i="1" u="sng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78011" y="6381328"/>
            <a:ext cx="43499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* d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AA’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B’B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4" name="Straight Connector 73"/>
          <p:cNvCxnSpPr/>
          <p:nvPr/>
        </p:nvCxnSpPr>
        <p:spPr>
          <a:xfrm>
            <a:off x="4499992" y="4797152"/>
            <a:ext cx="0" cy="2060848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76" name="Trapezoid 75"/>
          <p:cNvSpPr/>
          <p:nvPr/>
        </p:nvSpPr>
        <p:spPr>
          <a:xfrm>
            <a:off x="4931512" y="5496907"/>
            <a:ext cx="1678198" cy="1060375"/>
          </a:xfrm>
          <a:prstGeom prst="trapezoid">
            <a:avLst>
              <a:gd name="adj" fmla="val 44316"/>
            </a:avLst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xtBox 76"/>
          <p:cNvSpPr txBox="1"/>
          <p:nvPr/>
        </p:nvSpPr>
        <p:spPr>
          <a:xfrm>
            <a:off x="6537702" y="6485274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>
                <a:latin typeface="Comic Sans MS" pitchFamily="66" charset="0"/>
              </a:rPr>
              <a:t>C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5085364" y="5189130"/>
            <a:ext cx="3722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Comic Sans MS" pitchFamily="66" charset="0"/>
              </a:rPr>
              <a:t>A</a:t>
            </a:r>
            <a:endParaRPr lang="en-US" sz="2000">
              <a:latin typeface="Comic Sans MS" pitchFamily="66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6076385" y="5175472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>
                <a:latin typeface="Comic Sans MS" pitchFamily="66" charset="0"/>
              </a:rPr>
              <a:t>B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4665494" y="6485274"/>
            <a:ext cx="3690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>
                <a:latin typeface="Comic Sans MS" pitchFamily="66" charset="0"/>
              </a:rPr>
              <a:t>D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5745614" y="5189130"/>
            <a:ext cx="0" cy="1600145"/>
          </a:xfrm>
          <a:prstGeom prst="line">
            <a:avLst/>
          </a:prstGeom>
          <a:ln w="1905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5601598" y="5375527"/>
            <a:ext cx="0" cy="213713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5895538" y="5361869"/>
            <a:ext cx="0" cy="213713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6122710" y="6462673"/>
            <a:ext cx="0" cy="213713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6177662" y="6450425"/>
            <a:ext cx="0" cy="213713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5385574" y="6425514"/>
            <a:ext cx="0" cy="213713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5440526" y="6413266"/>
            <a:ext cx="0" cy="213713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95" name="Rectangle 94"/>
          <p:cNvSpPr/>
          <p:nvPr/>
        </p:nvSpPr>
        <p:spPr>
          <a:xfrm>
            <a:off x="5698298" y="5849395"/>
            <a:ext cx="3834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smtClean="0">
                <a:latin typeface="Comic Sans MS" pitchFamily="66" charset="0"/>
                <a:cs typeface="Times New Roman" pitchFamily="18" charset="0"/>
              </a:rPr>
              <a:t>m</a:t>
            </a:r>
            <a:endParaRPr lang="en-US" sz="2000">
              <a:latin typeface="Comic Sans MS" pitchFamily="66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6804248" y="5229200"/>
            <a:ext cx="24289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000" b="1" i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là trục đối xứng của hình thang cân ABCD. </a:t>
            </a:r>
            <a:endParaRPr lang="en-US" sz="2000" b="1" i="1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577915" y="4797152"/>
            <a:ext cx="1002197" cy="400110"/>
          </a:xfrm>
          <a:prstGeom prst="rect">
            <a:avLst/>
          </a:prstGeom>
          <a:noFill/>
          <a:ln w="28575">
            <a:solidFill>
              <a:srgbClr val="0070C0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US" sz="2000" smtClean="0">
                <a:solidFill>
                  <a:srgbClr val="FF3399"/>
                </a:solidFill>
                <a:latin typeface="Comic Sans MS" pitchFamily="66" charset="0"/>
              </a:rPr>
              <a:t>Định lý</a:t>
            </a:r>
            <a:endParaRPr lang="en-US" sz="2000">
              <a:solidFill>
                <a:srgbClr val="FF3399"/>
              </a:solidFill>
              <a:latin typeface="Comic Sans MS" pitchFamily="66" charset="0"/>
            </a:endParaRPr>
          </a:p>
        </p:txBody>
      </p:sp>
      <p:sp>
        <p:nvSpPr>
          <p:cNvPr id="101" name="Action Button: Home 100">
            <a:hlinkClick r:id="rId4" action="ppaction://hlinksldjump" highlightClick="1"/>
          </p:cNvPr>
          <p:cNvSpPr/>
          <p:nvPr/>
        </p:nvSpPr>
        <p:spPr>
          <a:xfrm>
            <a:off x="8265496" y="6602"/>
            <a:ext cx="854826" cy="708665"/>
          </a:xfrm>
          <a:prstGeom prst="actionButtonHom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234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11" grpId="0"/>
      <p:bldP spid="12" grpId="0"/>
      <p:bldP spid="13" grpId="0"/>
      <p:bldP spid="14" grpId="0"/>
      <p:bldP spid="19" grpId="0" animBg="1"/>
      <p:bldP spid="28" grpId="0"/>
      <p:bldP spid="32" grpId="0"/>
      <p:bldP spid="35" grpId="0"/>
      <p:bldP spid="42" grpId="0" animBg="1"/>
      <p:bldP spid="43" grpId="0" animBg="1"/>
      <p:bldP spid="58" grpId="0"/>
      <p:bldP spid="62" grpId="0"/>
      <p:bldP spid="61" grpId="0"/>
      <p:bldP spid="64" grpId="0" animBg="1"/>
      <p:bldP spid="65" grpId="0"/>
      <p:bldP spid="66" grpId="0"/>
      <p:bldP spid="69" grpId="0"/>
      <p:bldP spid="70" grpId="0" animBg="1"/>
      <p:bldP spid="71" grpId="0"/>
      <p:bldP spid="68" grpId="0"/>
      <p:bldP spid="76" grpId="0" animBg="1"/>
      <p:bldP spid="77" grpId="0"/>
      <p:bldP spid="78" grpId="0"/>
      <p:bldP spid="79" grpId="0"/>
      <p:bldP spid="80" grpId="0"/>
      <p:bldP spid="95" grpId="0"/>
      <p:bldP spid="84" grpId="0"/>
      <p:bldP spid="9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22714" y="-382"/>
            <a:ext cx="2658741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u="sng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ĐỐI XỨNG TÂM</a:t>
            </a:r>
            <a:endParaRPr lang="en-US" sz="2500" b="1" u="sng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504" y="491656"/>
            <a:ext cx="4188967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b="1" i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1, Hai điểm đối xứng qua một điểm.</a:t>
            </a:r>
            <a:endParaRPr lang="en-US" sz="2100" b="1" i="1" u="sng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5137" y="2429887"/>
            <a:ext cx="4171335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b="1" i="1" u="sng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2, Hai hình đối xứng qua một điểm.</a:t>
            </a:r>
            <a:endParaRPr lang="en-US" sz="2100" b="1" i="1" u="sng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513" y="992922"/>
            <a:ext cx="5400600" cy="707886"/>
          </a:xfrm>
          <a:prstGeom prst="rect">
            <a:avLst/>
          </a:prstGeom>
          <a:noFill/>
          <a:ln w="28575">
            <a:solidFill>
              <a:srgbClr val="FFFF00"/>
            </a:solidFill>
            <a:prstDash val="lgDash"/>
          </a:ln>
        </p:spPr>
        <p:txBody>
          <a:bodyPr wrap="square" rtlCol="0">
            <a:spAutoFit/>
          </a:bodyPr>
          <a:lstStyle/>
          <a:p>
            <a:r>
              <a:rPr lang="en-US" sz="20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 điểm gọi là đối xứng với nhau qua O nếu O là trung điểm của đoạn thẳng nối 2 điểm đó.</a:t>
            </a:r>
            <a:endParaRPr lang="en-US" sz="20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747" y="1693257"/>
            <a:ext cx="3404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* A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A’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qua O.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747" y="2053297"/>
            <a:ext cx="60324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000" b="1" u="sng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0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O qua O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O.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9512" y="2917393"/>
            <a:ext cx="5184576" cy="1015663"/>
          </a:xfrm>
          <a:prstGeom prst="rect">
            <a:avLst/>
          </a:prstGeom>
          <a:noFill/>
          <a:ln w="28575">
            <a:solidFill>
              <a:srgbClr val="FFFF00"/>
            </a:solidFill>
            <a:prstDash val="lgDash"/>
          </a:ln>
        </p:spPr>
        <p:txBody>
          <a:bodyPr wrap="square" rtlCol="0">
            <a:spAutoFit/>
          </a:bodyPr>
          <a:lstStyle/>
          <a:p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qua O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kia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qua O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ngược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6131174" y="2786444"/>
            <a:ext cx="18002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131174" y="2786444"/>
            <a:ext cx="2088232" cy="108302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635230" y="2786444"/>
            <a:ext cx="1296144" cy="108302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6635948" y="3869466"/>
            <a:ext cx="158345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7031274" y="2773377"/>
            <a:ext cx="396403" cy="111960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7808844" y="241275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000" dirty="0">
                <a:latin typeface="Comic Sans MS" pitchFamily="66" charset="0"/>
              </a:rPr>
              <a:t>B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5916869" y="2413775"/>
            <a:ext cx="3722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Comic Sans MS" pitchFamily="66" charset="0"/>
              </a:rPr>
              <a:t>A</a:t>
            </a:r>
            <a:endParaRPr lang="en-US" sz="2000">
              <a:latin typeface="Comic Sans MS" pitchFamily="66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6880930" y="2412756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000" dirty="0">
                <a:latin typeface="Comic Sans MS" pitchFamily="66" charset="0"/>
              </a:rPr>
              <a:t>C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6347198" y="3892986"/>
            <a:ext cx="4187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Comic Sans MS" pitchFamily="66" charset="0"/>
              </a:rPr>
              <a:t>A’</a:t>
            </a:r>
            <a:endParaRPr lang="en-US" sz="2000">
              <a:latin typeface="Comic Sans MS" pitchFamily="66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7178278" y="3852916"/>
            <a:ext cx="3850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000" dirty="0">
                <a:latin typeface="Comic Sans MS" pitchFamily="66" charset="0"/>
              </a:rPr>
              <a:t>C</a:t>
            </a:r>
            <a:r>
              <a:rPr lang="en-US" sz="2000" dirty="0" smtClean="0">
                <a:latin typeface="Comic Sans MS" pitchFamily="66" charset="0"/>
              </a:rPr>
              <a:t>’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8139384" y="3861048"/>
            <a:ext cx="3930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000" dirty="0">
                <a:latin typeface="Comic Sans MS" pitchFamily="66" charset="0"/>
              </a:rPr>
              <a:t>B</a:t>
            </a:r>
            <a:r>
              <a:rPr lang="en-US" sz="2000" dirty="0" smtClean="0">
                <a:latin typeface="Comic Sans MS" pitchFamily="66" charset="0"/>
              </a:rPr>
              <a:t>’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07504" y="3964994"/>
            <a:ext cx="42462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* AB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A’B’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qua O.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07504" y="4293096"/>
            <a:ext cx="39462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* O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AB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A’B’.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57949" y="4669686"/>
            <a:ext cx="2973891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b="1" i="1" u="sng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100" b="1" i="1" u="sng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Hình có tâm đối xứng.</a:t>
            </a:r>
            <a:endParaRPr lang="en-US" sz="2100" b="1" i="1" u="sng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6131174" y="1268760"/>
            <a:ext cx="2329258" cy="0"/>
          </a:xfrm>
          <a:prstGeom prst="line">
            <a:avLst/>
          </a:prstGeom>
          <a:ln w="19050">
            <a:solidFill>
              <a:schemeClr val="accent3">
                <a:lumMod val="7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099209" y="868650"/>
            <a:ext cx="3898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 pitchFamily="66" charset="0"/>
              </a:rPr>
              <a:t>O</a:t>
            </a:r>
            <a:endParaRPr lang="en-US" sz="2000" dirty="0">
              <a:latin typeface="Comic Sans MS" pitchFamily="66" charset="0"/>
            </a:endParaRPr>
          </a:p>
        </p:txBody>
      </p:sp>
      <p:pic>
        <p:nvPicPr>
          <p:cNvPr id="27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854" b="40182"/>
          <a:stretch/>
        </p:blipFill>
        <p:spPr bwMode="auto">
          <a:xfrm>
            <a:off x="6787956" y="1114641"/>
            <a:ext cx="1024404" cy="232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5940152" y="836712"/>
            <a:ext cx="3722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Comic Sans MS" pitchFamily="66" charset="0"/>
              </a:rPr>
              <a:t>A</a:t>
            </a:r>
            <a:endParaRPr lang="en-US" sz="2000">
              <a:latin typeface="Comic Sans MS" pitchFamily="66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388424" y="868650"/>
            <a:ext cx="4187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Comic Sans MS" pitchFamily="66" charset="0"/>
              </a:rPr>
              <a:t>A’</a:t>
            </a:r>
            <a:endParaRPr lang="en-US" sz="2000">
              <a:latin typeface="Comic Sans MS" pitchFamily="66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6787956" y="1174945"/>
            <a:ext cx="92974" cy="23783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7885147" y="1174945"/>
            <a:ext cx="92974" cy="23783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7350502" y="3127900"/>
            <a:ext cx="3898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 pitchFamily="66" charset="0"/>
              </a:rPr>
              <a:t>O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31620" y="5221649"/>
            <a:ext cx="3980340" cy="1015663"/>
          </a:xfrm>
          <a:prstGeom prst="rect">
            <a:avLst/>
          </a:prstGeom>
          <a:noFill/>
          <a:ln w="28575">
            <a:solidFill>
              <a:srgbClr val="FFFF00"/>
            </a:solidFill>
            <a:prstDash val="lgDash"/>
          </a:ln>
        </p:spPr>
        <p:txBody>
          <a:bodyPr wrap="square" rtlCol="0">
            <a:spAutoFit/>
          </a:bodyPr>
          <a:lstStyle/>
          <a:p>
            <a:r>
              <a:rPr lang="vi-VN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 gọi là tâm đối xứng của hình</a:t>
            </a:r>
            <a:r>
              <a:rPr lang="vi-VN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smtClean="0">
                <a:solidFill>
                  <a:srgbClr val="FF0000"/>
                </a:solidFill>
                <a:latin typeface=".VnAristote" pitchFamily="34" charset="0"/>
                <a:cs typeface="Times New Roman" pitchFamily="18" charset="0"/>
              </a:rPr>
              <a:t>H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nếu điểm đối xứng với mỗi điểm thuộc hình </a:t>
            </a:r>
            <a:r>
              <a:rPr lang="en-US" sz="2000" i="1" dirty="0" smtClean="0">
                <a:solidFill>
                  <a:srgbClr val="FF0000"/>
                </a:solidFill>
                <a:latin typeface=".VnAristote" pitchFamily="34" charset="0"/>
                <a:cs typeface="Times New Roman" pitchFamily="18" charset="0"/>
              </a:rPr>
              <a:t>H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 O cũng thuộc </a:t>
            </a:r>
            <a:r>
              <a:rPr lang="en-US" sz="2000" i="1" dirty="0" smtClean="0">
                <a:solidFill>
                  <a:srgbClr val="FF0000"/>
                </a:solidFill>
                <a:latin typeface=".VnAristote" pitchFamily="34" charset="0"/>
                <a:cs typeface="Times New Roman" pitchFamily="18" charset="0"/>
              </a:rPr>
              <a:t>H</a:t>
            </a:r>
            <a:r>
              <a:rPr lang="vi-VN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34610" y="6269250"/>
            <a:ext cx="36647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000" dirty="0" smtClean="0">
                <a:latin typeface="+mj-lt"/>
              </a:rPr>
              <a:t>* O là tâm đối xứng của hình</a:t>
            </a:r>
            <a:r>
              <a:rPr lang="en-US" sz="2000" b="1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000" i="1" dirty="0" smtClean="0">
                <a:latin typeface=".VnAristote" pitchFamily="34" charset="0"/>
                <a:cs typeface="Times New Roman" pitchFamily="18" charset="0"/>
              </a:rPr>
              <a:t>H</a:t>
            </a:r>
            <a:r>
              <a:rPr lang="vi-VN" sz="2000" i="1" dirty="0" smtClean="0">
                <a:latin typeface=".VnAristote" pitchFamily="34" charset="0"/>
                <a:cs typeface="Times New Roman" pitchFamily="18" charset="0"/>
              </a:rPr>
              <a:t>.</a:t>
            </a:r>
            <a:r>
              <a:rPr lang="en-US" sz="2000" b="1" i="1" dirty="0" smtClean="0">
                <a:solidFill>
                  <a:srgbClr val="FF0000"/>
                </a:solidFill>
                <a:latin typeface=".VnAristote" pitchFamily="34" charset="0"/>
                <a:cs typeface="Times New Roman" pitchFamily="18" charset="0"/>
              </a:rPr>
              <a:t> </a:t>
            </a:r>
            <a:r>
              <a:rPr lang="vi-VN" sz="2000" dirty="0" smtClean="0">
                <a:latin typeface="+mj-lt"/>
              </a:rPr>
              <a:t> </a:t>
            </a:r>
            <a:endParaRPr lang="en-US" sz="2000" dirty="0">
              <a:latin typeface="+mj-lt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4572000" y="4693206"/>
            <a:ext cx="0" cy="2164794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23" name="Parallelogram 22"/>
          <p:cNvSpPr/>
          <p:nvPr/>
        </p:nvSpPr>
        <p:spPr>
          <a:xfrm>
            <a:off x="4945510" y="4949443"/>
            <a:ext cx="1573071" cy="1359877"/>
          </a:xfrm>
          <a:prstGeom prst="parallelogram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6103954" y="6280408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>
                <a:latin typeface="Comic Sans MS" pitchFamily="66" charset="0"/>
              </a:rPr>
              <a:t>C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019237" y="4561849"/>
            <a:ext cx="3722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Comic Sans MS" pitchFamily="66" charset="0"/>
              </a:rPr>
              <a:t>A</a:t>
            </a:r>
            <a:endParaRPr lang="en-US" sz="2000">
              <a:latin typeface="Comic Sans MS" pitchFamily="66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457678" y="4581128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>
                <a:latin typeface="Comic Sans MS" pitchFamily="66" charset="0"/>
              </a:rPr>
              <a:t>B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657478" y="6237312"/>
            <a:ext cx="3690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000" dirty="0">
                <a:latin typeface="Comic Sans MS" pitchFamily="66" charset="0"/>
              </a:rPr>
              <a:t>D</a:t>
            </a:r>
            <a:endParaRPr lang="en-US" sz="2000" dirty="0">
              <a:latin typeface="Comic Sans MS" pitchFamily="66" charset="0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5305550" y="4949443"/>
            <a:ext cx="864096" cy="135987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4945510" y="4941169"/>
            <a:ext cx="1570706" cy="136815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5779796" y="5477162"/>
            <a:ext cx="3898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 pitchFamily="66" charset="0"/>
              </a:rPr>
              <a:t>O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876256" y="5013176"/>
            <a:ext cx="2448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dirty="0" smtClean="0">
                <a:solidFill>
                  <a:srgbClr val="00B050"/>
                </a:solidFill>
                <a:latin typeface="+mj-lt"/>
              </a:rPr>
              <a:t>Điểm O goi là tâm đối xứng của hình bình hành ABCD.</a:t>
            </a:r>
            <a:endParaRPr lang="en-US" sz="2000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66" name="Action Button: Home 65">
            <a:hlinkClick r:id="rId3" action="ppaction://hlinksldjump" highlightClick="1"/>
          </p:cNvPr>
          <p:cNvSpPr/>
          <p:nvPr/>
        </p:nvSpPr>
        <p:spPr>
          <a:xfrm>
            <a:off x="8198124" y="0"/>
            <a:ext cx="937329" cy="637238"/>
          </a:xfrm>
          <a:prstGeom prst="actionButtonHom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287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9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/>
      <p:bldP spid="9" grpId="0"/>
      <p:bldP spid="10" grpId="0" animBg="1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13" grpId="0"/>
      <p:bldP spid="28" grpId="0"/>
      <p:bldP spid="29" grpId="0"/>
      <p:bldP spid="34" grpId="0"/>
      <p:bldP spid="35" grpId="0" animBg="1"/>
      <p:bldP spid="20" grpId="0"/>
      <p:bldP spid="23" grpId="0" animBg="1"/>
      <p:bldP spid="41" grpId="0"/>
      <p:bldP spid="42" grpId="0"/>
      <p:bldP spid="43" grpId="0"/>
      <p:bldP spid="44" grpId="0"/>
      <p:bldP spid="52" grpId="0"/>
      <p:bldP spid="3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2428</TotalTime>
  <Words>1940</Words>
  <Application>Microsoft Office PowerPoint</Application>
  <PresentationFormat>On-screen Show (4:3)</PresentationFormat>
  <Paragraphs>316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.VnAristote</vt:lpstr>
      <vt:lpstr>Arial</vt:lpstr>
      <vt:lpstr>Calibri</vt:lpstr>
      <vt:lpstr>Cambria Math</vt:lpstr>
      <vt:lpstr>Comic Sans MS</vt:lpstr>
      <vt:lpstr>Open Sans</vt:lpstr>
      <vt:lpstr>Times New Roman</vt:lpstr>
      <vt:lpstr>VNI-Ariston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Truong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</dc:creator>
  <cp:lastModifiedBy>Mrs. Linh</cp:lastModifiedBy>
  <cp:revision>116</cp:revision>
  <dcterms:created xsi:type="dcterms:W3CDTF">2018-11-04T13:47:13Z</dcterms:created>
  <dcterms:modified xsi:type="dcterms:W3CDTF">2021-10-22T13:26:11Z</dcterms:modified>
</cp:coreProperties>
</file>