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6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04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6CD35-B524-4A8D-89A5-4673F4D852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942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9F5F0-8CFF-41B3-A753-94B03C550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87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5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5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6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9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7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2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8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3A6A1-0467-42FD-955B-18D4C4A14A1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CE86-35F0-4202-B0C1-EB88FE4D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21.wmf"/><Relationship Id="rId3" Type="http://schemas.openxmlformats.org/officeDocument/2006/relationships/image" Target="../media/image23.e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image" Target="../media/image32.png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3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11" Type="http://schemas.openxmlformats.org/officeDocument/2006/relationships/image" Target="../media/image38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080804" y="142249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altLang="en-US" sz="6600" b="1" dirty="0" smtClean="0">
                <a:solidFill>
                  <a:srgbClr val="002060"/>
                </a:solidFill>
              </a:rPr>
              <a:t>TOÁN HÌNH 8</a:t>
            </a:r>
            <a:br>
              <a:rPr lang="en-US" altLang="en-US" sz="6600" b="1" dirty="0" smtClean="0">
                <a:solidFill>
                  <a:srgbClr val="002060"/>
                </a:solidFill>
              </a:rPr>
            </a:br>
            <a:r>
              <a:rPr lang="en-US" altLang="en-US" sz="7300" b="1" dirty="0" err="1" smtClean="0">
                <a:solidFill>
                  <a:srgbClr val="FF0000"/>
                </a:solidFill>
              </a:rPr>
              <a:t>Tiết</a:t>
            </a:r>
            <a:r>
              <a:rPr lang="en-US" altLang="en-US" sz="7300" b="1" dirty="0" smtClean="0">
                <a:solidFill>
                  <a:srgbClr val="FF0000"/>
                </a:solidFill>
              </a:rPr>
              <a:t> 15: </a:t>
            </a:r>
            <a:r>
              <a:rPr lang="en-US" altLang="en-US" sz="7300" b="1" dirty="0" err="1" smtClean="0">
                <a:solidFill>
                  <a:srgbClr val="FF0000"/>
                </a:solidFill>
              </a:rPr>
              <a:t>Luyện</a:t>
            </a:r>
            <a:r>
              <a:rPr lang="en-US" altLang="en-US" sz="73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7300" b="1" dirty="0" err="1" smtClean="0">
                <a:solidFill>
                  <a:srgbClr val="FF0000"/>
                </a:solidFill>
              </a:rPr>
              <a:t>tập</a:t>
            </a:r>
            <a:endParaRPr lang="en-US" altLang="en-US" sz="73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96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018665" y="7239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60:Sgk – </a:t>
            </a:r>
            <a:r>
              <a:rPr lang="en-US" alt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99 :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 đường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ằng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7 cm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24 cm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2133600"/>
            <a:ext cx="32575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384425" y="2514600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851025" y="2971800"/>
            <a:ext cx="2451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 </a:t>
            </a:r>
          </a:p>
        </p:txBody>
      </p: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213225" y="291465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4" imgW="495085" imgH="228501" progId="Equation.DSMT4">
                  <p:embed/>
                </p:oleObj>
              </mc:Choice>
              <mc:Fallback>
                <p:oleObj name="Equation" r:id="rId4" imgW="495085" imgH="228501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225" y="2914650"/>
                        <a:ext cx="685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514600" y="3733800"/>
          <a:ext cx="25400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6" imgW="952087" imgH="203112" progId="Equation.DSMT4">
                  <p:embed/>
                </p:oleObj>
              </mc:Choice>
              <mc:Fallback>
                <p:oleObj name="Equation" r:id="rId6" imgW="952087" imgH="203112" progId="Equation.DSMT4">
                  <p:embed/>
                  <p:pic>
                    <p:nvPicPr>
                      <p:cNvPr id="71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733800"/>
                        <a:ext cx="25400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460625" y="3352800"/>
          <a:ext cx="213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8" imgW="1143000" imgH="203200" progId="Equation.DSMT4">
                  <p:embed/>
                </p:oleObj>
              </mc:Choice>
              <mc:Fallback>
                <p:oleObj name="Equation" r:id="rId8" imgW="1143000" imgH="203200" progId="Equation.DSMT4">
                  <p:embed/>
                  <p:pic>
                    <p:nvPicPr>
                      <p:cNvPr id="71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3352800"/>
                        <a:ext cx="213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670425" y="3352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lí Pytago)</a:t>
            </a:r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514600" y="4114800"/>
          <a:ext cx="2971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0" imgW="1358310" imgH="203112" progId="Equation.DSMT4">
                  <p:embed/>
                </p:oleObj>
              </mc:Choice>
              <mc:Fallback>
                <p:oleObj name="Equation" r:id="rId10" imgW="1358310" imgH="203112" progId="Equation.DSMT4">
                  <p:embed/>
                  <p:pic>
                    <p:nvPicPr>
                      <p:cNvPr id="718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14800"/>
                        <a:ext cx="2971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5832475" y="4038600"/>
          <a:ext cx="3181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2" imgW="1511300" imgH="241300" progId="Equation.DSMT4">
                  <p:embed/>
                </p:oleObj>
              </mc:Choice>
              <mc:Fallback>
                <p:oleObj name="Equation" r:id="rId12" imgW="1511300" imgH="241300" progId="Equation.DSMT4">
                  <p:embed/>
                  <p:pic>
                    <p:nvPicPr>
                      <p:cNvPr id="71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475" y="4038600"/>
                        <a:ext cx="31813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2667000" y="48768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4" imgW="1714500" imgH="393700" progId="Equation.DSMT4">
                  <p:embed/>
                </p:oleObj>
              </mc:Choice>
              <mc:Fallback>
                <p:oleObj name="Equation" r:id="rId14" imgW="1714500" imgH="393700" progId="Equation.DSMT4">
                  <p:embed/>
                  <p:pic>
                    <p:nvPicPr>
                      <p:cNvPr id="718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7680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1905000" y="4495800"/>
            <a:ext cx="698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vuông tại A, có AM là trung tuyến nên  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6880225" y="2819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7cm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8175625" y="3519488"/>
            <a:ext cx="91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24cm</a:t>
            </a:r>
          </a:p>
        </p:txBody>
      </p:sp>
    </p:spTree>
    <p:extLst>
      <p:ext uri="{BB962C8B-B14F-4D97-AF65-F5344CB8AC3E}">
        <p14:creationId xmlns:p14="http://schemas.microsoft.com/office/powerpoint/2010/main" val="111682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3" grpId="0"/>
      <p:bldP spid="2" grpId="0"/>
      <p:bldP spid="2082" grpId="0"/>
      <p:bldP spid="20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6"/>
          <p:cNvSpPr>
            <a:spLocks noChangeShapeType="1"/>
          </p:cNvSpPr>
          <p:nvPr/>
        </p:nvSpPr>
        <p:spPr bwMode="auto">
          <a:xfrm flipH="1">
            <a:off x="5967413" y="2114550"/>
            <a:ext cx="533400" cy="1066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5967413" y="3181350"/>
            <a:ext cx="1981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9"/>
          <p:cNvSpPr>
            <a:spLocks noChangeShapeType="1"/>
          </p:cNvSpPr>
          <p:nvPr/>
        </p:nvSpPr>
        <p:spPr bwMode="auto">
          <a:xfrm>
            <a:off x="6500813" y="2114550"/>
            <a:ext cx="0" cy="1066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12"/>
          <p:cNvSpPr>
            <a:spLocks noChangeShapeType="1"/>
          </p:cNvSpPr>
          <p:nvPr/>
        </p:nvSpPr>
        <p:spPr bwMode="auto">
          <a:xfrm flipH="1">
            <a:off x="7943850" y="2114550"/>
            <a:ext cx="4763" cy="10525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6500813" y="2114550"/>
            <a:ext cx="1447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15"/>
          <p:cNvSpPr>
            <a:spLocks noChangeShapeType="1"/>
          </p:cNvSpPr>
          <p:nvPr/>
        </p:nvSpPr>
        <p:spPr bwMode="auto">
          <a:xfrm>
            <a:off x="6500813" y="2114550"/>
            <a:ext cx="1447800" cy="1066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24"/>
          <p:cNvSpPr>
            <a:spLocks noChangeShapeType="1"/>
          </p:cNvSpPr>
          <p:nvPr/>
        </p:nvSpPr>
        <p:spPr bwMode="auto">
          <a:xfrm flipH="1">
            <a:off x="6867525" y="2381250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25"/>
          <p:cNvSpPr>
            <a:spLocks noChangeShapeType="1"/>
          </p:cNvSpPr>
          <p:nvPr/>
        </p:nvSpPr>
        <p:spPr bwMode="auto">
          <a:xfrm flipH="1">
            <a:off x="7462838" y="2824163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26"/>
          <p:cNvSpPr>
            <a:spLocks noChangeShapeType="1"/>
          </p:cNvSpPr>
          <p:nvPr/>
        </p:nvSpPr>
        <p:spPr bwMode="auto">
          <a:xfrm>
            <a:off x="7548563" y="2362200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27"/>
          <p:cNvSpPr>
            <a:spLocks noChangeShapeType="1"/>
          </p:cNvSpPr>
          <p:nvPr/>
        </p:nvSpPr>
        <p:spPr bwMode="auto">
          <a:xfrm>
            <a:off x="7515225" y="2386013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28"/>
          <p:cNvSpPr>
            <a:spLocks noChangeShapeType="1"/>
          </p:cNvSpPr>
          <p:nvPr/>
        </p:nvSpPr>
        <p:spPr bwMode="auto">
          <a:xfrm>
            <a:off x="6919913" y="2819400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29"/>
          <p:cNvSpPr>
            <a:spLocks noChangeShapeType="1"/>
          </p:cNvSpPr>
          <p:nvPr/>
        </p:nvSpPr>
        <p:spPr bwMode="auto">
          <a:xfrm>
            <a:off x="6872288" y="2847975"/>
            <a:ext cx="76200" cy="762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Text Box 95"/>
          <p:cNvSpPr txBox="1">
            <a:spLocks noChangeArrowheads="1"/>
          </p:cNvSpPr>
          <p:nvPr/>
        </p:nvSpPr>
        <p:spPr bwMode="auto">
          <a:xfrm>
            <a:off x="1847850" y="838200"/>
            <a:ext cx="845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61/</a:t>
            </a:r>
            <a:r>
              <a:rPr lang="en-US" alt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ABC,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đườn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AC, 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qua I.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AHCE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426" name="Text Box 138"/>
          <p:cNvSpPr txBox="1">
            <a:spLocks noChangeArrowheads="1"/>
          </p:cNvSpPr>
          <p:nvPr/>
        </p:nvSpPr>
        <p:spPr bwMode="auto">
          <a:xfrm>
            <a:off x="1695450" y="2819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 t</a:t>
            </a:r>
            <a:r>
              <a:rPr lang="vi-VN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</a:t>
            </a: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giác AHCE có</a:t>
            </a:r>
          </a:p>
        </p:txBody>
      </p: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1771650" y="36576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  IE = IH ( E đối xứng với H qua I)</a:t>
            </a:r>
          </a:p>
        </p:txBody>
      </p:sp>
      <p:sp>
        <p:nvSpPr>
          <p:cNvPr id="12429" name="Text Box 141"/>
          <p:cNvSpPr txBox="1">
            <a:spLocks noChangeArrowheads="1"/>
          </p:cNvSpPr>
          <p:nvPr/>
        </p:nvSpPr>
        <p:spPr bwMode="auto">
          <a:xfrm>
            <a:off x="1924050" y="5410200"/>
            <a:ext cx="412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  AHCE là hình ch</a:t>
            </a:r>
            <a:r>
              <a:rPr lang="vi-VN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</a:t>
            </a: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nhật.</a:t>
            </a:r>
          </a:p>
        </p:txBody>
      </p:sp>
      <p:sp>
        <p:nvSpPr>
          <p:cNvPr id="12430" name="Text Box 142"/>
          <p:cNvSpPr txBox="1">
            <a:spLocks noChangeArrowheads="1"/>
          </p:cNvSpPr>
          <p:nvPr/>
        </p:nvSpPr>
        <p:spPr bwMode="auto">
          <a:xfrm>
            <a:off x="2228850" y="23622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56" name="Text Box 120"/>
          <p:cNvSpPr txBox="1">
            <a:spLocks noChangeArrowheads="1"/>
          </p:cNvSpPr>
          <p:nvPr/>
        </p:nvSpPr>
        <p:spPr bwMode="auto">
          <a:xfrm>
            <a:off x="1847850" y="42672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AHCE là hình bình hành</a:t>
            </a:r>
          </a:p>
        </p:txBody>
      </p:sp>
      <p:graphicFrame>
        <p:nvGraphicFramePr>
          <p:cNvPr id="2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765614"/>
              </p:ext>
            </p:extLst>
          </p:nvPr>
        </p:nvGraphicFramePr>
        <p:xfrm>
          <a:off x="5048252" y="4724400"/>
          <a:ext cx="2763096" cy="569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282680" imgH="253800" progId="Equation.DSMT4">
                  <p:embed/>
                </p:oleObj>
              </mc:Choice>
              <mc:Fallback>
                <p:oleObj name="Equation" r:id="rId3" imgW="1282680" imgH="253800" progId="Equation.DSMT4">
                  <p:embed/>
                  <p:pic>
                    <p:nvPicPr>
                      <p:cNvPr id="2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2" y="4724400"/>
                        <a:ext cx="2763096" cy="5699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 Box 120"/>
          <p:cNvSpPr txBox="1">
            <a:spLocks noChangeArrowheads="1"/>
          </p:cNvSpPr>
          <p:nvPr/>
        </p:nvSpPr>
        <p:spPr bwMode="auto">
          <a:xfrm>
            <a:off x="1771650" y="4800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bình hành AHCE có</a:t>
            </a: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1924050" y="3200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 = IC  (gt)</a:t>
            </a:r>
          </a:p>
        </p:txBody>
      </p:sp>
      <p:pic>
        <p:nvPicPr>
          <p:cNvPr id="3114" name="Picture 4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00200"/>
            <a:ext cx="40576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032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26" grpId="0"/>
      <p:bldP spid="12427" grpId="0"/>
      <p:bldP spid="12429" grpId="0"/>
      <p:bldP spid="12430" grpId="0"/>
      <p:bldP spid="56" grpId="0"/>
      <p:bldP spid="58" grpId="0"/>
      <p:bldP spid="3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sz="quarter"/>
          </p:nvPr>
        </p:nvSpPr>
        <p:spPr>
          <a:xfrm>
            <a:off x="2286000" y="339726"/>
            <a:ext cx="8229600" cy="639762"/>
          </a:xfrm>
        </p:spPr>
        <p:txBody>
          <a:bodyPr/>
          <a:lstStyle/>
          <a:p>
            <a:pPr algn="l"/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63/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- 100: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905000" y="1295400"/>
            <a:ext cx="762000" cy="457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z="280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81200" y="2209800"/>
            <a:ext cx="4114800" cy="533400"/>
          </a:xfrm>
        </p:spPr>
        <p:txBody>
          <a:bodyPr/>
          <a:lstStyle/>
          <a:p>
            <a:pPr>
              <a:buFont typeface="Symbol" panose="05050102010706020507" pitchFamily="18" charset="2"/>
              <a:buChar char="Þ"/>
            </a:pPr>
            <a:r>
              <a:rPr lang="en-US" altLang="en-US" sz="28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ABHD </a:t>
            </a:r>
            <a:r>
              <a:rPr lang="en-US" altLang="en-US" sz="28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altLang="en-US" sz="28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ữ</a:t>
            </a:r>
            <a:r>
              <a:rPr lang="en-US" altLang="en-US" sz="28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altLang="en-US" sz="2800" dirty="0" smtClean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143"/>
          <p:cNvGraphicFramePr>
            <a:graphicFrameLocks noChangeAspect="1"/>
          </p:cNvGraphicFramePr>
          <p:nvPr/>
        </p:nvGraphicFramePr>
        <p:xfrm>
          <a:off x="2514600" y="1371600"/>
          <a:ext cx="2438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244600" imgH="203200" progId="Equation.DSMT4">
                  <p:embed/>
                </p:oleObj>
              </mc:Choice>
              <mc:Fallback>
                <p:oleObj name="Equation" r:id="rId3" imgW="1244600" imgH="203200" progId="Equation.DSMT4">
                  <p:embed/>
                  <p:pic>
                    <p:nvPicPr>
                      <p:cNvPr id="7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71600"/>
                        <a:ext cx="2438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Content Placeholder 4"/>
          <p:cNvSpPr>
            <a:spLocks noGrp="1"/>
          </p:cNvSpPr>
          <p:nvPr>
            <p:ph sz="quarter" idx="3"/>
          </p:nvPr>
        </p:nvSpPr>
        <p:spPr>
          <a:xfrm>
            <a:off x="1981200" y="3505200"/>
            <a:ext cx="7467600" cy="106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có DC = DH + HC</a:t>
            </a:r>
          </a:p>
          <a:p>
            <a:pPr>
              <a:buFontTx/>
              <a:buNone/>
            </a:pPr>
            <a:r>
              <a:rPr lang="en-US" altLang="en-US" sz="280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HC = DC – DH = 15  - 10 = 5 (cm)</a:t>
            </a:r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752600" y="1817688"/>
          <a:ext cx="47244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2374900" imgH="254000" progId="Equation.DSMT4">
                  <p:embed/>
                </p:oleObj>
              </mc:Choice>
              <mc:Fallback>
                <p:oleObj name="Equation" r:id="rId5" imgW="2374900" imgH="254000" progId="Equation.DSMT4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17688"/>
                        <a:ext cx="4724400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895600" y="838200"/>
            <a:ext cx="129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1828800" y="4419600"/>
          <a:ext cx="218916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1155700" imgH="228600" progId="Equation.DSMT4">
                  <p:embed/>
                </p:oleObj>
              </mc:Choice>
              <mc:Fallback>
                <p:oleObj name="Equation" r:id="rId7" imgW="1155700" imgH="228600" progId="Equation.DSMT4">
                  <p:embed/>
                  <p:pic>
                    <p:nvPicPr>
                      <p:cNvPr id="410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19600"/>
                        <a:ext cx="2189163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8"/>
          <p:cNvGraphicFramePr>
            <a:graphicFrameLocks noChangeAspect="1"/>
          </p:cNvGraphicFramePr>
          <p:nvPr/>
        </p:nvGraphicFramePr>
        <p:xfrm>
          <a:off x="4114800" y="4495800"/>
          <a:ext cx="28860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1524000" imgH="203200" progId="Equation.DSMT4">
                  <p:embed/>
                </p:oleObj>
              </mc:Choice>
              <mc:Fallback>
                <p:oleObj name="Equation" r:id="rId9" imgW="1524000" imgH="203200" progId="Equation.DSMT4">
                  <p:embed/>
                  <p:pic>
                    <p:nvPicPr>
                      <p:cNvPr id="410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95800"/>
                        <a:ext cx="288607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9"/>
          <p:cNvGraphicFramePr>
            <a:graphicFrameLocks noChangeAspect="1"/>
          </p:cNvGraphicFramePr>
          <p:nvPr/>
        </p:nvGraphicFramePr>
        <p:xfrm>
          <a:off x="2017713" y="5511800"/>
          <a:ext cx="30273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1" imgW="1497950" imgH="241195" progId="Equation.DSMT4">
                  <p:embed/>
                </p:oleObj>
              </mc:Choice>
              <mc:Fallback>
                <p:oleObj name="Equation" r:id="rId11" imgW="1497950" imgH="241195" progId="Equation.DSMT4">
                  <p:embed/>
                  <p:pic>
                    <p:nvPicPr>
                      <p:cNvPr id="410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5511800"/>
                        <a:ext cx="30273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0"/>
          <p:cNvGraphicFramePr>
            <a:graphicFrameLocks noChangeAspect="1"/>
          </p:cNvGraphicFramePr>
          <p:nvPr/>
        </p:nvGraphicFramePr>
        <p:xfrm>
          <a:off x="2057400" y="5029200"/>
          <a:ext cx="4572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3" imgW="2286000" imgH="203200" progId="Equation.DSMT4">
                  <p:embed/>
                </p:oleObj>
              </mc:Choice>
              <mc:Fallback>
                <p:oleObj name="Equation" r:id="rId13" imgW="2286000" imgH="203200" progId="Equation.DSMT4">
                  <p:embed/>
                  <p:pic>
                    <p:nvPicPr>
                      <p:cNvPr id="410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29200"/>
                        <a:ext cx="4572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Box 24"/>
          <p:cNvSpPr txBox="1">
            <a:spLocks noChangeArrowheads="1"/>
          </p:cNvSpPr>
          <p:nvPr/>
        </p:nvSpPr>
        <p:spPr bwMode="auto">
          <a:xfrm>
            <a:off x="7239000" y="4495800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lý Pytago)</a:t>
            </a:r>
          </a:p>
        </p:txBody>
      </p:sp>
      <p:sp>
        <p:nvSpPr>
          <p:cNvPr id="4113" name="Rectangle 25"/>
          <p:cNvSpPr>
            <a:spLocks noChangeArrowheads="1"/>
          </p:cNvSpPr>
          <p:nvPr/>
        </p:nvSpPr>
        <p:spPr bwMode="auto">
          <a:xfrm>
            <a:off x="1981200" y="2667000"/>
            <a:ext cx="4495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 = AB = 10cm;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BH = AD = x    (1)   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09800" y="60198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suy ra  x = 12 cm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105400" y="54864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pic>
        <p:nvPicPr>
          <p:cNvPr id="15377" name="Picture 21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447800"/>
            <a:ext cx="3600450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8" name="Text Box 27"/>
          <p:cNvSpPr txBox="1">
            <a:spLocks noChangeArrowheads="1"/>
          </p:cNvSpPr>
          <p:nvPr/>
        </p:nvSpPr>
        <p:spPr bwMode="auto">
          <a:xfrm>
            <a:off x="85947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0066FF"/>
              </a:solidFill>
            </a:endParaRPr>
          </a:p>
        </p:txBody>
      </p:sp>
      <p:grpSp>
        <p:nvGrpSpPr>
          <p:cNvPr id="4126" name="Group 30"/>
          <p:cNvGrpSpPr>
            <a:grpSpLocks/>
          </p:cNvGrpSpPr>
          <p:nvPr/>
        </p:nvGrpSpPr>
        <p:grpSpPr bwMode="auto">
          <a:xfrm>
            <a:off x="8639175" y="1828800"/>
            <a:ext cx="609600" cy="1971675"/>
            <a:chOff x="4482" y="1152"/>
            <a:chExt cx="384" cy="1242"/>
          </a:xfrm>
        </p:grpSpPr>
        <p:sp>
          <p:nvSpPr>
            <p:cNvPr id="15381" name="Line 24"/>
            <p:cNvSpPr>
              <a:spLocks noChangeShapeType="1"/>
            </p:cNvSpPr>
            <p:nvPr/>
          </p:nvSpPr>
          <p:spPr bwMode="auto">
            <a:xfrm>
              <a:off x="4608" y="115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66FF"/>
                </a:solidFill>
              </a:endParaRPr>
            </a:p>
          </p:txBody>
        </p:sp>
        <p:sp>
          <p:nvSpPr>
            <p:cNvPr id="15382" name="Rectangle 26"/>
            <p:cNvSpPr>
              <a:spLocks noChangeArrowheads="1"/>
            </p:cNvSpPr>
            <p:nvPr/>
          </p:nvSpPr>
          <p:spPr bwMode="auto">
            <a:xfrm>
              <a:off x="4608" y="2052"/>
              <a:ext cx="155" cy="1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0066FF"/>
                </a:solidFill>
              </a:endParaRPr>
            </a:p>
          </p:txBody>
        </p:sp>
        <p:sp>
          <p:nvSpPr>
            <p:cNvPr id="15383" name="Text Box 28"/>
            <p:cNvSpPr txBox="1">
              <a:spLocks noChangeArrowheads="1"/>
            </p:cNvSpPr>
            <p:nvPr/>
          </p:nvSpPr>
          <p:spPr bwMode="auto">
            <a:xfrm>
              <a:off x="4482" y="216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66FF"/>
                  </a:solidFill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187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4109" grpId="0" build="p"/>
      <p:bldP spid="19" grpId="0"/>
      <p:bldP spid="4112" grpId="0"/>
      <p:bldP spid="4113" grpId="0"/>
      <p:bldP spid="18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2019867" y="628650"/>
            <a:ext cx="3200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64(</a:t>
            </a:r>
            <a:r>
              <a:rPr lang="en-US" altLang="en-US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tr100).</a:t>
            </a:r>
          </a:p>
        </p:txBody>
      </p:sp>
      <p:sp>
        <p:nvSpPr>
          <p:cNvPr id="34" name="Text Box 19"/>
          <p:cNvSpPr txBox="1">
            <a:spLocks noChangeAspect="1" noChangeArrowheads="1"/>
          </p:cNvSpPr>
          <p:nvPr/>
        </p:nvSpPr>
        <p:spPr bwMode="auto">
          <a:xfrm>
            <a:off x="4201886" y="1371600"/>
            <a:ext cx="2214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minh.</a:t>
            </a:r>
          </a:p>
        </p:txBody>
      </p:sp>
      <p:graphicFrame>
        <p:nvGraphicFramePr>
          <p:cNvPr id="35" name="Object 2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05747711"/>
              </p:ext>
            </p:extLst>
          </p:nvPr>
        </p:nvGraphicFramePr>
        <p:xfrm>
          <a:off x="8099199" y="4376738"/>
          <a:ext cx="174148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711000" imgH="228600" progId="Equation.DSMT4">
                  <p:embed/>
                </p:oleObj>
              </mc:Choice>
              <mc:Fallback>
                <p:oleObj name="Equation" r:id="rId3" imgW="711000" imgH="228600" progId="Equation.DSMT4">
                  <p:embed/>
                  <p:pic>
                    <p:nvPicPr>
                      <p:cNvPr id="821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199" y="4376738"/>
                        <a:ext cx="1741487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45786870"/>
              </p:ext>
            </p:extLst>
          </p:nvPr>
        </p:nvGraphicFramePr>
        <p:xfrm>
          <a:off x="3058886" y="4252913"/>
          <a:ext cx="432276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2997000" imgH="685800" progId="Equation.DSMT4">
                  <p:embed/>
                </p:oleObj>
              </mc:Choice>
              <mc:Fallback>
                <p:oleObj name="Equation" r:id="rId5" imgW="2997000" imgH="685800" progId="Equation.DSMT4">
                  <p:embed/>
                  <p:pic>
                    <p:nvPicPr>
                      <p:cNvPr id="821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886" y="4252913"/>
                        <a:ext cx="432276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4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09039334"/>
              </p:ext>
            </p:extLst>
          </p:nvPr>
        </p:nvGraphicFramePr>
        <p:xfrm>
          <a:off x="8250011" y="5089525"/>
          <a:ext cx="17430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711000" imgH="228600" progId="Equation.DSMT4">
                  <p:embed/>
                </p:oleObj>
              </mc:Choice>
              <mc:Fallback>
                <p:oleObj name="Equation" r:id="rId7" imgW="711000" imgH="228600" progId="Equation.DSMT4">
                  <p:embed/>
                  <p:pic>
                    <p:nvPicPr>
                      <p:cNvPr id="821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0011" y="5089525"/>
                        <a:ext cx="17430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530736"/>
              </p:ext>
            </p:extLst>
          </p:nvPr>
        </p:nvGraphicFramePr>
        <p:xfrm>
          <a:off x="6106886" y="5241925"/>
          <a:ext cx="1600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698400" imgH="228600" progId="Equation.DSMT4">
                  <p:embed/>
                </p:oleObj>
              </mc:Choice>
              <mc:Fallback>
                <p:oleObj name="Equation" r:id="rId9" imgW="698400" imgH="228600" progId="Equation.DSMT4">
                  <p:embed/>
                  <p:pic>
                    <p:nvPicPr>
                      <p:cNvPr id="821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886" y="5241925"/>
                        <a:ext cx="16002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 Box 29"/>
          <p:cNvSpPr txBox="1">
            <a:spLocks noChangeAspect="1" noChangeArrowheads="1"/>
          </p:cNvSpPr>
          <p:nvPr/>
        </p:nvSpPr>
        <p:spPr bwMode="auto">
          <a:xfrm>
            <a:off x="2220686" y="4556125"/>
            <a:ext cx="955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đó</a:t>
            </a:r>
          </a:p>
        </p:txBody>
      </p:sp>
      <p:sp>
        <p:nvSpPr>
          <p:cNvPr id="40" name="Text Box 30"/>
          <p:cNvSpPr txBox="1">
            <a:spLocks noChangeAspect="1" noChangeArrowheads="1"/>
          </p:cNvSpPr>
          <p:nvPr/>
        </p:nvSpPr>
        <p:spPr bwMode="auto">
          <a:xfrm>
            <a:off x="7464199" y="4540250"/>
            <a:ext cx="928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</a:p>
        </p:txBody>
      </p:sp>
      <p:sp>
        <p:nvSpPr>
          <p:cNvPr id="41" name="Text Box 31"/>
          <p:cNvSpPr txBox="1">
            <a:spLocks noChangeAspect="1" noChangeArrowheads="1"/>
          </p:cNvSpPr>
          <p:nvPr/>
        </p:nvSpPr>
        <p:spPr bwMode="auto">
          <a:xfrm>
            <a:off x="1763486" y="5318125"/>
            <a:ext cx="3971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32"/>
          <p:cNvSpPr txBox="1">
            <a:spLocks noChangeAspect="1" noChangeArrowheads="1"/>
          </p:cNvSpPr>
          <p:nvPr/>
        </p:nvSpPr>
        <p:spPr bwMode="auto">
          <a:xfrm>
            <a:off x="7830911" y="5318125"/>
            <a:ext cx="790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sp>
        <p:nvSpPr>
          <p:cNvPr id="43" name="Text Box 33"/>
          <p:cNvSpPr txBox="1">
            <a:spLocks noChangeAspect="1" noChangeArrowheads="1"/>
          </p:cNvSpPr>
          <p:nvPr/>
        </p:nvSpPr>
        <p:spPr bwMode="auto">
          <a:xfrm>
            <a:off x="1763486" y="5851525"/>
            <a:ext cx="5572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Vậy EFGH là hình chữ nhật.</a:t>
            </a:r>
          </a:p>
        </p:txBody>
      </p:sp>
      <p:pic>
        <p:nvPicPr>
          <p:cNvPr id="44" name="Picture 3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361" y="1219200"/>
            <a:ext cx="313372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 Box 35"/>
          <p:cNvSpPr txBox="1">
            <a:spLocks noChangeArrowheads="1"/>
          </p:cNvSpPr>
          <p:nvPr/>
        </p:nvSpPr>
        <p:spPr bwMode="auto">
          <a:xfrm>
            <a:off x="7948386" y="2576513"/>
            <a:ext cx="2349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9758136" y="2614613"/>
            <a:ext cx="2349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Text Box 37"/>
          <p:cNvSpPr txBox="1">
            <a:spLocks noChangeArrowheads="1"/>
          </p:cNvSpPr>
          <p:nvPr/>
        </p:nvSpPr>
        <p:spPr bwMode="auto">
          <a:xfrm>
            <a:off x="8353199" y="1419225"/>
            <a:ext cx="2349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8" name="Text Box 38"/>
          <p:cNvSpPr txBox="1">
            <a:spLocks noChangeArrowheads="1"/>
          </p:cNvSpPr>
          <p:nvPr/>
        </p:nvSpPr>
        <p:spPr bwMode="auto">
          <a:xfrm>
            <a:off x="10188349" y="1428750"/>
            <a:ext cx="2349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 Box 39"/>
          <p:cNvSpPr txBox="1">
            <a:spLocks noChangeArrowheads="1"/>
          </p:cNvSpPr>
          <p:nvPr/>
        </p:nvSpPr>
        <p:spPr bwMode="auto">
          <a:xfrm>
            <a:off x="7881711" y="2486025"/>
            <a:ext cx="2349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Text Box 40"/>
          <p:cNvSpPr txBox="1">
            <a:spLocks noChangeArrowheads="1"/>
          </p:cNvSpPr>
          <p:nvPr/>
        </p:nvSpPr>
        <p:spPr bwMode="auto">
          <a:xfrm>
            <a:off x="8311924" y="1462088"/>
            <a:ext cx="2349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" name="Text Box 41"/>
          <p:cNvSpPr txBox="1">
            <a:spLocks noChangeArrowheads="1"/>
          </p:cNvSpPr>
          <p:nvPr/>
        </p:nvSpPr>
        <p:spPr bwMode="auto">
          <a:xfrm>
            <a:off x="9848624" y="2562225"/>
            <a:ext cx="2349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2" name="Text Box 42"/>
          <p:cNvSpPr txBox="1">
            <a:spLocks noChangeArrowheads="1"/>
          </p:cNvSpPr>
          <p:nvPr/>
        </p:nvSpPr>
        <p:spPr bwMode="auto">
          <a:xfrm>
            <a:off x="10277249" y="1538288"/>
            <a:ext cx="2349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3" name="Text Box 43"/>
          <p:cNvSpPr txBox="1">
            <a:spLocks noChangeArrowheads="1"/>
          </p:cNvSpPr>
          <p:nvPr/>
        </p:nvSpPr>
        <p:spPr bwMode="auto">
          <a:xfrm>
            <a:off x="2068286" y="1965325"/>
            <a:ext cx="571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//BC</a:t>
            </a:r>
          </a:p>
        </p:txBody>
      </p:sp>
      <p:sp>
        <p:nvSpPr>
          <p:cNvPr id="54" name="Text Box 44"/>
          <p:cNvSpPr txBox="1">
            <a:spLocks noChangeArrowheads="1"/>
          </p:cNvSpPr>
          <p:nvPr/>
        </p:nvSpPr>
        <p:spPr bwMode="auto">
          <a:xfrm>
            <a:off x="4278086" y="2397125"/>
            <a:ext cx="342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46"/>
          <p:cNvSpPr>
            <a:spLocks noChangeArrowheads="1"/>
          </p:cNvSpPr>
          <p:nvPr/>
        </p:nvSpPr>
        <p:spPr bwMode="auto">
          <a:xfrm>
            <a:off x="1611086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890121"/>
              </p:ext>
            </p:extLst>
          </p:nvPr>
        </p:nvGraphicFramePr>
        <p:xfrm>
          <a:off x="2249261" y="2422525"/>
          <a:ext cx="2011363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2" imgW="2006280" imgH="2070000" progId="Equation.DSMT4">
                  <p:embed/>
                </p:oleObj>
              </mc:Choice>
              <mc:Fallback>
                <p:oleObj name="Equation" r:id="rId12" imgW="2006280" imgH="2070000" progId="Equation.DSMT4">
                  <p:embed/>
                  <p:pic>
                    <p:nvPicPr>
                      <p:cNvPr id="823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261" y="2422525"/>
                        <a:ext cx="2011363" cy="207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48"/>
          <p:cNvSpPr txBox="1">
            <a:spLocks noChangeArrowheads="1"/>
          </p:cNvSpPr>
          <p:nvPr/>
        </p:nvSpPr>
        <p:spPr bwMode="auto">
          <a:xfrm>
            <a:off x="4430486" y="3108325"/>
            <a:ext cx="495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58" name="Text Box 49"/>
          <p:cNvSpPr txBox="1">
            <a:spLocks noChangeArrowheads="1"/>
          </p:cNvSpPr>
          <p:nvPr/>
        </p:nvSpPr>
        <p:spPr bwMode="auto">
          <a:xfrm>
            <a:off x="4506686" y="3870325"/>
            <a:ext cx="495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26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4" name="Picture 8" descr="HCN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85800"/>
            <a:ext cx="8915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320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Box 5"/>
          <p:cNvSpPr txBox="1">
            <a:spLocks noChangeArrowheads="1"/>
          </p:cNvSpPr>
          <p:nvPr/>
        </p:nvSpPr>
        <p:spPr bwMode="auto">
          <a:xfrm>
            <a:off x="1905000" y="2725738"/>
            <a:ext cx="76200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62, 64, 65, 66 (SGK - 100)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 Đ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15" descr="autumn_myst_thm"/>
          <p:cNvSpPr>
            <a:spLocks noChangeArrowheads="1" noChangeShapeType="1" noTextEdit="1"/>
          </p:cNvSpPr>
          <p:nvPr/>
        </p:nvSpPr>
        <p:spPr bwMode="auto">
          <a:xfrm>
            <a:off x="3657600" y="838200"/>
            <a:ext cx="5250839" cy="10667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vi-VN" sz="3600" b="1" kern="1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3600" b="1" kern="1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033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3209925"/>
            <a:ext cx="3676650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212724"/>
            <a:ext cx="10515600" cy="1325563"/>
          </a:xfrm>
        </p:spPr>
        <p:txBody>
          <a:bodyPr/>
          <a:lstStyle/>
          <a:p>
            <a:r>
              <a:rPr lang="en-US" altLang="en-US" dirty="0" err="1" smtClean="0"/>
              <a:t>Mở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rộng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bài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toán</a:t>
            </a:r>
            <a:endParaRPr lang="en-US" altLang="en-US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8229600" cy="4525963"/>
          </a:xfrm>
        </p:spPr>
        <p:txBody>
          <a:bodyPr/>
          <a:lstStyle/>
          <a:p>
            <a:r>
              <a:rPr lang="en-US" altLang="en-US" smtClean="0"/>
              <a:t>Cho hình vẽ bên, tính x?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Cho hình vẽ bên, tính x?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066800"/>
            <a:ext cx="32575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467600" y="1905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12,5</a:t>
            </a: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8077200" y="2452688"/>
            <a:ext cx="91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24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70104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x</a:t>
            </a: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7467600" y="3352800"/>
            <a:ext cx="3048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8610600" y="3748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51</a:t>
            </a:r>
          </a:p>
        </p:txBody>
      </p:sp>
    </p:spTree>
    <p:extLst>
      <p:ext uri="{BB962C8B-B14F-4D97-AF65-F5344CB8AC3E}">
        <p14:creationId xmlns:p14="http://schemas.microsoft.com/office/powerpoint/2010/main" val="32430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838200"/>
            <a:ext cx="8229600" cy="838200"/>
          </a:xfrm>
        </p:spPr>
        <p:txBody>
          <a:bodyPr/>
          <a:lstStyle/>
          <a:p>
            <a:r>
              <a:rPr lang="en-US" altLang="en-US" smtClean="0"/>
              <a:t>Mở rộng bài toán</a:t>
            </a:r>
          </a:p>
        </p:txBody>
      </p:sp>
      <p:sp>
        <p:nvSpPr>
          <p:cNvPr id="12383" name="Text Box 95"/>
          <p:cNvSpPr txBox="1">
            <a:spLocks noChangeArrowheads="1"/>
          </p:cNvSpPr>
          <p:nvPr/>
        </p:nvSpPr>
        <p:spPr bwMode="auto">
          <a:xfrm>
            <a:off x="1981200" y="1676400"/>
            <a:ext cx="84582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ABC,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đườn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 cao AH. Gọi I là trung 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iểm của AC, E là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iểm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xứng với H qua I.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Chứng minh: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AE //AC; AE = EC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AC = HE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ABCE là hình thang vuông</a:t>
            </a:r>
          </a:p>
        </p:txBody>
      </p:sp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016250"/>
            <a:ext cx="40576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9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600200" y="4419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(Hình chữ nhật ABCD)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4114800" y="3124200"/>
            <a:ext cx="1114425" cy="381000"/>
          </a:xfrm>
          <a:prstGeom prst="rightArrow">
            <a:avLst>
              <a:gd name="adj1" fmla="val 50000"/>
              <a:gd name="adj2" fmla="val 73125"/>
            </a:avLst>
          </a:prstGeom>
          <a:solidFill>
            <a:srgbClr val="FFA3B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119688" y="2478088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1.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100638" y="35052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2.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110163" y="4448175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3.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5638800" y="2133600"/>
            <a:ext cx="40894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AB = DC, AD = BC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AB // DC, AD// BC</a:t>
            </a:r>
          </a:p>
        </p:txBody>
      </p:sp>
      <p:sp>
        <p:nvSpPr>
          <p:cNvPr id="2066" name="AutoShape 18"/>
          <p:cNvSpPr>
            <a:spLocks/>
          </p:cNvSpPr>
          <p:nvPr/>
        </p:nvSpPr>
        <p:spPr bwMode="auto">
          <a:xfrm>
            <a:off x="5610225" y="2290763"/>
            <a:ext cx="76200" cy="901700"/>
          </a:xfrm>
          <a:prstGeom prst="leftBrace">
            <a:avLst>
              <a:gd name="adj1" fmla="val 98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562600" y="4410075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.VnTime" panose="020B7200000000000000" pitchFamily="34" charset="0"/>
              </a:rPr>
              <a:t>AC = BD; OA = OB = OC = OD</a:t>
            </a:r>
          </a:p>
        </p:txBody>
      </p:sp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5772150" y="3429000"/>
          <a:ext cx="40782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282700" imgH="215900" progId="Equation.DSMT4">
                  <p:embed/>
                </p:oleObj>
              </mc:Choice>
              <mc:Fallback>
                <p:oleObj name="Equation" r:id="rId3" imgW="1282700" imgH="215900" progId="Equation.DSMT4">
                  <p:embed/>
                  <p:pic>
                    <p:nvPicPr>
                      <p:cNvPr id="207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3429000"/>
                        <a:ext cx="407828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905000" y="1219200"/>
            <a:ext cx="8562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ABCD là hình chữ nhật ta suy ra 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iều gì?</a:t>
            </a:r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3600"/>
            <a:ext cx="2971800" cy="218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98423" y="585212"/>
            <a:ext cx="3091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KIỂM TRA BÀI CŨ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97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59" grpId="0" animBg="1"/>
      <p:bldP spid="2060" grpId="0"/>
      <p:bldP spid="2062" grpId="0"/>
      <p:bldP spid="2063" grpId="0"/>
      <p:bldP spid="2065" grpId="0"/>
      <p:bldP spid="2066" grpId="0" animBg="1"/>
      <p:bldP spid="2067" grpId="0"/>
      <p:bldP spid="2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4090988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429000"/>
            <a:ext cx="3998913" cy="234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590800"/>
            <a:ext cx="3983038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3422650"/>
            <a:ext cx="4114800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6" descr="image0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3355975"/>
            <a:ext cx="131762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8382000" y="3581400"/>
            <a:ext cx="2133600" cy="762000"/>
          </a:xfrm>
          <a:prstGeom prst="parallelogram">
            <a:avLst>
              <a:gd name="adj" fmla="val 70000"/>
            </a:avLst>
          </a:prstGeom>
          <a:gradFill rotWithShape="1">
            <a:gsLst>
              <a:gs pos="0">
                <a:srgbClr val="0000FF"/>
              </a:gs>
              <a:gs pos="50000">
                <a:srgbClr val="66FF33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HÌNH BÌNH HÀNH</a:t>
            </a: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 rot="10800000">
            <a:off x="1524000" y="5257800"/>
            <a:ext cx="2286000" cy="838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66FF33"/>
                </a:solidFill>
              </a:rPr>
              <a:t>HÌNH THANG CÂN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2133600" y="841952"/>
            <a:ext cx="807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1752600" y="1905000"/>
            <a:ext cx="1676400" cy="990600"/>
            <a:chOff x="2352" y="576"/>
            <a:chExt cx="1056" cy="624"/>
          </a:xfrm>
        </p:grpSpPr>
        <p:sp>
          <p:nvSpPr>
            <p:cNvPr id="6155" name="Freeform 15"/>
            <p:cNvSpPr>
              <a:spLocks/>
            </p:cNvSpPr>
            <p:nvPr/>
          </p:nvSpPr>
          <p:spPr bwMode="auto">
            <a:xfrm>
              <a:off x="2352" y="576"/>
              <a:ext cx="1008" cy="624"/>
            </a:xfrm>
            <a:custGeom>
              <a:avLst/>
              <a:gdLst>
                <a:gd name="T0" fmla="*/ 0 w 1008"/>
                <a:gd name="T1" fmla="*/ 288 h 624"/>
                <a:gd name="T2" fmla="*/ 480 w 1008"/>
                <a:gd name="T3" fmla="*/ 0 h 624"/>
                <a:gd name="T4" fmla="*/ 1008 w 1008"/>
                <a:gd name="T5" fmla="*/ 480 h 624"/>
                <a:gd name="T6" fmla="*/ 96 w 1008"/>
                <a:gd name="T7" fmla="*/ 624 h 624"/>
                <a:gd name="T8" fmla="*/ 0 w 1008"/>
                <a:gd name="T9" fmla="*/ 288 h 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08" h="624">
                  <a:moveTo>
                    <a:pt x="0" y="288"/>
                  </a:moveTo>
                  <a:lnTo>
                    <a:pt x="480" y="0"/>
                  </a:lnTo>
                  <a:lnTo>
                    <a:pt x="1008" y="480"/>
                  </a:lnTo>
                  <a:lnTo>
                    <a:pt x="96" y="624"/>
                  </a:lnTo>
                  <a:lnTo>
                    <a:pt x="0" y="288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760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Text Box 11"/>
            <p:cNvSpPr txBox="1">
              <a:spLocks noChangeArrowheads="1"/>
            </p:cNvSpPr>
            <p:nvPr/>
          </p:nvSpPr>
          <p:spPr bwMode="auto">
            <a:xfrm>
              <a:off x="2477" y="816"/>
              <a:ext cx="93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1">
                  <a:solidFill>
                    <a:schemeClr val="bg1"/>
                  </a:solidFill>
                </a:rPr>
                <a:t>TỨ GIÁC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801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76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7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78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5"/>
                  </p:tgtEl>
                </p:cond>
              </p:nextCondLst>
            </p:seq>
          </p:childTnLst>
        </p:cTn>
      </p:par>
    </p:tnLst>
    <p:bldLst>
      <p:bldP spid="37895" grpId="0" animBg="1"/>
      <p:bldP spid="37896" grpId="0" animBg="1"/>
      <p:bldP spid="379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2"/>
          <p:cNvSpPr>
            <a:spLocks noChangeArrowheads="1"/>
          </p:cNvSpPr>
          <p:nvPr/>
        </p:nvSpPr>
        <p:spPr bwMode="auto">
          <a:xfrm>
            <a:off x="2978150" y="2576513"/>
            <a:ext cx="1743075" cy="795337"/>
          </a:xfrm>
          <a:prstGeom prst="triangle">
            <a:avLst>
              <a:gd name="adj" fmla="val 28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 rot="1929868" flipV="1">
            <a:off x="3446463" y="2619375"/>
            <a:ext cx="109537" cy="10953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4" name="Line 4"/>
          <p:cNvSpPr>
            <a:spLocks noChangeShapeType="1"/>
          </p:cNvSpPr>
          <p:nvPr/>
        </p:nvSpPr>
        <p:spPr bwMode="auto">
          <a:xfrm>
            <a:off x="2992438" y="3379788"/>
            <a:ext cx="16764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3487738" y="2613025"/>
            <a:ext cx="688975" cy="147796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38" name="AutoShape 7"/>
          <p:cNvSpPr>
            <a:spLocks noChangeArrowheads="1"/>
          </p:cNvSpPr>
          <p:nvPr/>
        </p:nvSpPr>
        <p:spPr bwMode="auto">
          <a:xfrm>
            <a:off x="1333500" y="4733925"/>
            <a:ext cx="9982200" cy="1143000"/>
          </a:xfrm>
          <a:prstGeom prst="roundRect">
            <a:avLst>
              <a:gd name="adj" fmla="val 7213"/>
            </a:avLst>
          </a:prstGeom>
          <a:solidFill>
            <a:srgbClr val="FFFFCC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marL="342900" indent="-777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30000"/>
              </a:spcBef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tam giác vuông, đường trung tuyến ứng với cạnh huyền bằng nửa cạnh huyền.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5334000" y="1600200"/>
            <a:ext cx="35591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 là hình chữ nhật</a:t>
            </a:r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 rot="1929868">
            <a:off x="3236913" y="2517775"/>
            <a:ext cx="1587" cy="92551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 rot="1929868">
            <a:off x="4448175" y="3279775"/>
            <a:ext cx="1588" cy="92551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 rot="1929868">
            <a:off x="3373438" y="2968625"/>
            <a:ext cx="1431925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 rot="1929868">
            <a:off x="2879725" y="3752850"/>
            <a:ext cx="1431925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44" name="Oval 13"/>
          <p:cNvSpPr>
            <a:spLocks noChangeArrowheads="1"/>
          </p:cNvSpPr>
          <p:nvPr/>
        </p:nvSpPr>
        <p:spPr bwMode="auto">
          <a:xfrm rot="1929868">
            <a:off x="4170363" y="4095750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4265613" y="4068763"/>
            <a:ext cx="120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D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46" name="Oval 15"/>
          <p:cNvSpPr>
            <a:spLocks noChangeArrowheads="1"/>
          </p:cNvSpPr>
          <p:nvPr/>
        </p:nvSpPr>
        <p:spPr bwMode="auto">
          <a:xfrm rot="1929868">
            <a:off x="4662488" y="3340100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4740275" y="3330575"/>
            <a:ext cx="120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C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48" name="Oval 17"/>
          <p:cNvSpPr>
            <a:spLocks noChangeArrowheads="1"/>
          </p:cNvSpPr>
          <p:nvPr/>
        </p:nvSpPr>
        <p:spPr bwMode="auto">
          <a:xfrm rot="1929868">
            <a:off x="3451225" y="2563813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306763" y="2417763"/>
            <a:ext cx="1111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A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50" name="Oval 19"/>
          <p:cNvSpPr>
            <a:spLocks noChangeArrowheads="1"/>
          </p:cNvSpPr>
          <p:nvPr/>
        </p:nvSpPr>
        <p:spPr bwMode="auto">
          <a:xfrm rot="1929868">
            <a:off x="2957513" y="3362325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2782888" y="3236913"/>
            <a:ext cx="1111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B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3706813" y="3408363"/>
            <a:ext cx="1397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00"/>
                </a:solidFill>
              </a:rPr>
              <a:t>M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53" name="Line 22"/>
          <p:cNvSpPr>
            <a:spLocks noChangeShapeType="1"/>
          </p:cNvSpPr>
          <p:nvPr/>
        </p:nvSpPr>
        <p:spPr bwMode="auto">
          <a:xfrm>
            <a:off x="3478213" y="3332163"/>
            <a:ext cx="0" cy="1111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4" name="Line 23"/>
          <p:cNvSpPr>
            <a:spLocks noChangeShapeType="1"/>
          </p:cNvSpPr>
          <p:nvPr/>
        </p:nvSpPr>
        <p:spPr bwMode="auto">
          <a:xfrm>
            <a:off x="4240213" y="3316288"/>
            <a:ext cx="0" cy="1111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5" name="Line 24"/>
          <p:cNvSpPr>
            <a:spLocks noChangeShapeType="1"/>
          </p:cNvSpPr>
          <p:nvPr/>
        </p:nvSpPr>
        <p:spPr bwMode="auto">
          <a:xfrm flipH="1">
            <a:off x="3616325" y="2976563"/>
            <a:ext cx="101600" cy="46037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6" name="Line 25"/>
          <p:cNvSpPr>
            <a:spLocks noChangeShapeType="1"/>
          </p:cNvSpPr>
          <p:nvPr/>
        </p:nvSpPr>
        <p:spPr bwMode="auto">
          <a:xfrm>
            <a:off x="3846513" y="3379788"/>
            <a:ext cx="354012" cy="762000"/>
          </a:xfrm>
          <a:prstGeom prst="line">
            <a:avLst/>
          </a:prstGeom>
          <a:noFill/>
          <a:ln w="28575">
            <a:solidFill>
              <a:srgbClr val="C9DBE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7" name="Line 26"/>
          <p:cNvSpPr>
            <a:spLocks noChangeShapeType="1"/>
          </p:cNvSpPr>
          <p:nvPr/>
        </p:nvSpPr>
        <p:spPr bwMode="auto">
          <a:xfrm>
            <a:off x="3487738" y="2597150"/>
            <a:ext cx="355600" cy="762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8" name="Oval 27"/>
          <p:cNvSpPr>
            <a:spLocks noChangeArrowheads="1"/>
          </p:cNvSpPr>
          <p:nvPr/>
        </p:nvSpPr>
        <p:spPr bwMode="auto">
          <a:xfrm rot="1929868">
            <a:off x="3814763" y="3338513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60" name="Rectangle 30"/>
          <p:cNvSpPr>
            <a:spLocks noChangeArrowheads="1"/>
          </p:cNvSpPr>
          <p:nvPr/>
        </p:nvSpPr>
        <p:spPr bwMode="auto">
          <a:xfrm>
            <a:off x="4913313" y="2068513"/>
            <a:ext cx="25828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AD = ............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H="1">
            <a:off x="3970338" y="3713163"/>
            <a:ext cx="101600" cy="46037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8461" name="Text Box 24"/>
          <p:cNvSpPr txBox="1">
            <a:spLocks noChangeArrowheads="1"/>
          </p:cNvSpPr>
          <p:nvPr/>
        </p:nvSpPr>
        <p:spPr bwMode="auto">
          <a:xfrm>
            <a:off x="2057400" y="990600"/>
            <a:ext cx="4749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IV/ ÁP DỤNG VÀO TAM GIÁC</a:t>
            </a:r>
            <a:r>
              <a:rPr lang="en-US" altLang="en-US" sz="2500" b="1" u="sng" smtClean="0">
                <a:solidFill>
                  <a:srgbClr val="FF0000"/>
                </a:solidFill>
                <a:latin typeface=".VnTimeH" panose="020B7200000000000000" pitchFamily="34" charset="0"/>
                <a:cs typeface="+mn-cs"/>
              </a:rPr>
              <a:t>:</a:t>
            </a:r>
          </a:p>
        </p:txBody>
      </p:sp>
      <p:graphicFrame>
        <p:nvGraphicFramePr>
          <p:cNvPr id="36" name="Object 2"/>
          <p:cNvGraphicFramePr>
            <a:graphicFrameLocks noGrp="1" noChangeAspect="1"/>
          </p:cNvGraphicFramePr>
          <p:nvPr/>
        </p:nvGraphicFramePr>
        <p:xfrm>
          <a:off x="8024813" y="2133600"/>
          <a:ext cx="187801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939800" imgH="419100" progId="Equation.DSMT4">
                  <p:embed/>
                </p:oleObj>
              </mc:Choice>
              <mc:Fallback>
                <p:oleObj name="Equation" r:id="rId3" imgW="939800" imgH="419100" progId="Equation.DSMT4">
                  <p:embed/>
                  <p:pic>
                    <p:nvPicPr>
                      <p:cNvPr id="36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813" y="2133600"/>
                        <a:ext cx="1878012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8"/>
          <p:cNvSpPr>
            <a:spLocks noChangeArrowheads="1"/>
          </p:cNvSpPr>
          <p:nvPr/>
        </p:nvSpPr>
        <p:spPr bwMode="auto">
          <a:xfrm>
            <a:off x="5105400" y="3740150"/>
            <a:ext cx="495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b="1" i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(đường trung tuyến ứng với cạnh huyền BC)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 rot="10800000" flipV="1">
            <a:off x="7151688" y="2743200"/>
            <a:ext cx="1230312" cy="10128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35"/>
          <p:cNvGraphicFramePr>
            <a:graphicFrameLocks noGrp="1" noChangeAspect="1"/>
          </p:cNvGraphicFramePr>
          <p:nvPr/>
        </p:nvGraphicFramePr>
        <p:xfrm>
          <a:off x="5273675" y="2474913"/>
          <a:ext cx="192881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964781" imgH="406224" progId="Equation.DSMT4">
                  <p:embed/>
                </p:oleObj>
              </mc:Choice>
              <mc:Fallback>
                <p:oleObj name="Equation" r:id="rId5" imgW="964781" imgH="406224" progId="Equation.DSMT4">
                  <p:embed/>
                  <p:pic>
                    <p:nvPicPr>
                      <p:cNvPr id="68" name="Object 3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3675" y="2474913"/>
                        <a:ext cx="1928813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8"/>
          <p:cNvSpPr>
            <a:spLocks noChangeArrowheads="1"/>
          </p:cNvSpPr>
          <p:nvPr/>
        </p:nvSpPr>
        <p:spPr bwMode="auto">
          <a:xfrm>
            <a:off x="5980113" y="2501900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3600" b="1" smtClean="0">
                <a:solidFill>
                  <a:srgbClr val="000000"/>
                </a:solidFill>
                <a:latin typeface="VNI-Aptima" pitchFamily="2" charset="0"/>
                <a:cs typeface="+mn-cs"/>
              </a:rPr>
              <a:t>=</a:t>
            </a:r>
            <a:endParaRPr lang="en-US" altLang="en-US" sz="3600" b="1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73" name="Rectangle 8"/>
          <p:cNvSpPr>
            <a:spLocks noChangeArrowheads="1"/>
          </p:cNvSpPr>
          <p:nvPr/>
        </p:nvSpPr>
        <p:spPr bwMode="auto">
          <a:xfrm>
            <a:off x="4267200" y="1524000"/>
            <a:ext cx="1295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6324600" y="2001838"/>
            <a:ext cx="83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</a:p>
        </p:txBody>
      </p:sp>
      <p:sp>
        <p:nvSpPr>
          <p:cNvPr id="75" name="Right Brace 74"/>
          <p:cNvSpPr/>
          <p:nvPr/>
        </p:nvSpPr>
        <p:spPr>
          <a:xfrm>
            <a:off x="7148513" y="2108200"/>
            <a:ext cx="304800" cy="914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76" name="Object 37"/>
          <p:cNvGraphicFramePr>
            <a:graphicFrameLocks noGrp="1" noChangeAspect="1"/>
          </p:cNvGraphicFramePr>
          <p:nvPr/>
        </p:nvGraphicFramePr>
        <p:xfrm>
          <a:off x="7620000" y="2417763"/>
          <a:ext cx="4318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215619" imgH="164885" progId="Equation.DSMT4">
                  <p:embed/>
                </p:oleObj>
              </mc:Choice>
              <mc:Fallback>
                <p:oleObj name="Equation" r:id="rId7" imgW="215619" imgH="164885" progId="Equation.DSMT4">
                  <p:embed/>
                  <p:pic>
                    <p:nvPicPr>
                      <p:cNvPr id="76" name="Object 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417763"/>
                        <a:ext cx="4318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873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9DBED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9DBED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8" grpId="0" animBg="1"/>
      <p:bldP spid="39" grpId="0"/>
      <p:bldP spid="44" grpId="0" animBg="1"/>
      <p:bldP spid="45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52" grpId="0"/>
      <p:bldP spid="58" grpId="0" animBg="1"/>
      <p:bldP spid="60" grpId="0"/>
      <p:bldP spid="63" grpId="0"/>
      <p:bldP spid="69" grpId="0"/>
      <p:bldP spid="73" grpId="0"/>
      <p:bldP spid="74" grpId="0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2740025" y="2259013"/>
            <a:ext cx="1743075" cy="795337"/>
          </a:xfrm>
          <a:prstGeom prst="triangle">
            <a:avLst>
              <a:gd name="adj" fmla="val 282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 rot="1929868" flipV="1">
            <a:off x="3208338" y="2273300"/>
            <a:ext cx="109537" cy="10953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754313" y="3048000"/>
            <a:ext cx="16764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49613" y="2295525"/>
            <a:ext cx="688975" cy="147796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1600200" y="4440238"/>
            <a:ext cx="9906000" cy="1584325"/>
          </a:xfrm>
          <a:prstGeom prst="roundRect">
            <a:avLst>
              <a:gd name="adj" fmla="val 7213"/>
            </a:avLst>
          </a:prstGeom>
          <a:solidFill>
            <a:srgbClr val="FFFFCC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Nếu một tam giác có đường trung tuyến ứng với một cạnh bằng nửa cạnh ấy thì tam giác đó là tam giác vuông.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rot="1929868">
            <a:off x="2984500" y="2185988"/>
            <a:ext cx="1588" cy="92551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rot="1929868">
            <a:off x="4195763" y="2947988"/>
            <a:ext cx="1587" cy="92551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rot="1929868">
            <a:off x="3121025" y="2636838"/>
            <a:ext cx="1431925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rot="1929868">
            <a:off x="2627313" y="3421063"/>
            <a:ext cx="1431925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 rot="1929868">
            <a:off x="3932238" y="3778250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013200" y="3736975"/>
            <a:ext cx="119063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D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 rot="1929868">
            <a:off x="4395788" y="3008313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487863" y="2998788"/>
            <a:ext cx="120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C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 rot="1929868">
            <a:off x="3184525" y="2246313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054350" y="2085975"/>
            <a:ext cx="1095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A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 rot="1929868">
            <a:off x="2690813" y="3030538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2530475" y="2905125"/>
            <a:ext cx="1095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solidFill>
                  <a:srgbClr val="000000"/>
                </a:solidFill>
              </a:rPr>
              <a:t>B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454400" y="3076575"/>
            <a:ext cx="138113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300">
                <a:solidFill>
                  <a:srgbClr val="000000"/>
                </a:solidFill>
              </a:rPr>
              <a:t>M</a:t>
            </a:r>
            <a:endParaRPr lang="en-US" altLang="en-US" sz="4800">
              <a:solidFill>
                <a:srgbClr val="000000"/>
              </a:solidFill>
            </a:endParaRP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225800" y="3000375"/>
            <a:ext cx="0" cy="1111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3987800" y="2984500"/>
            <a:ext cx="0" cy="1111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 flipH="1">
            <a:off x="3378200" y="2659063"/>
            <a:ext cx="101600" cy="460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3592513" y="3005138"/>
            <a:ext cx="354012" cy="762000"/>
          </a:xfrm>
          <a:prstGeom prst="line">
            <a:avLst/>
          </a:prstGeom>
          <a:noFill/>
          <a:ln w="28575">
            <a:solidFill>
              <a:srgbClr val="C9DBE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3235325" y="2251075"/>
            <a:ext cx="355600" cy="762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6" name="Oval 26"/>
          <p:cNvSpPr>
            <a:spLocks noChangeArrowheads="1"/>
          </p:cNvSpPr>
          <p:nvPr/>
        </p:nvSpPr>
        <p:spPr bwMode="auto">
          <a:xfrm rot="1929868">
            <a:off x="3576638" y="3006725"/>
            <a:ext cx="73025" cy="666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3717925" y="3381375"/>
            <a:ext cx="101600" cy="460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9483" name="Text Box 24"/>
          <p:cNvSpPr txBox="1">
            <a:spLocks noChangeArrowheads="1"/>
          </p:cNvSpPr>
          <p:nvPr/>
        </p:nvSpPr>
        <p:spPr bwMode="auto">
          <a:xfrm>
            <a:off x="2008744" y="701675"/>
            <a:ext cx="4749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IV/ ÁP DỤNG VÀO TAM GIÁC</a:t>
            </a:r>
            <a:r>
              <a:rPr lang="en-US" altLang="en-US" sz="2500" b="1" u="sng" dirty="0" smtClean="0">
                <a:solidFill>
                  <a:srgbClr val="FF0000"/>
                </a:solidFill>
                <a:latin typeface=".VnTimeH" panose="020B7200000000000000" pitchFamily="34" charset="0"/>
                <a:cs typeface="+mn-cs"/>
              </a:rPr>
              <a:t>:</a:t>
            </a:r>
          </a:p>
        </p:txBody>
      </p:sp>
      <p:graphicFrame>
        <p:nvGraphicFramePr>
          <p:cNvPr id="45058" name="Object 2"/>
          <p:cNvGraphicFramePr>
            <a:graphicFrameLocks noGrp="1" noChangeAspect="1"/>
          </p:cNvGraphicFramePr>
          <p:nvPr/>
        </p:nvGraphicFramePr>
        <p:xfrm>
          <a:off x="5408613" y="2057400"/>
          <a:ext cx="14700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736280" imgH="393529" progId="Equation.DSMT4">
                  <p:embed/>
                </p:oleObj>
              </mc:Choice>
              <mc:Fallback>
                <p:oleObj name="Equation" r:id="rId3" imgW="736280" imgH="393529" progId="Equation.DSMT4">
                  <p:embed/>
                  <p:pic>
                    <p:nvPicPr>
                      <p:cNvPr id="45058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2057400"/>
                        <a:ext cx="1470025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318125" y="2894013"/>
            <a:ext cx="4038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ABC là tam giác gì?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5408613" y="1676400"/>
            <a:ext cx="472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200" b="1" i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 là đường trung tuyến ứng với BC</a:t>
            </a: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5351463" y="1193800"/>
            <a:ext cx="106838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200" b="1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4887913" y="2890838"/>
            <a:ext cx="464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Tam giác ABC vuông tại A</a:t>
            </a:r>
          </a:p>
        </p:txBody>
      </p:sp>
      <p:sp>
        <p:nvSpPr>
          <p:cNvPr id="40" name="Right Brace 39"/>
          <p:cNvSpPr/>
          <p:nvPr/>
        </p:nvSpPr>
        <p:spPr>
          <a:xfrm>
            <a:off x="9942513" y="1752600"/>
            <a:ext cx="152400" cy="990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4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9DBE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9DBED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/>
      <p:bldP spid="26" grpId="0" animBg="1"/>
      <p:bldP spid="35" grpId="0"/>
      <p:bldP spid="35" grpId="1"/>
      <p:bldP spid="36" grpId="0"/>
      <p:bldP spid="37" grpId="0"/>
      <p:bldP spid="39" grpId="0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774825" y="1562100"/>
            <a:ext cx="6337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 u="sng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*Định lí áp dụng vào tam giác: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739900" y="2060575"/>
            <a:ext cx="4932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en-US" sz="2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774825" y="2354263"/>
            <a:ext cx="8353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1</a:t>
            </a:r>
            <a:r>
              <a:rPr lang="en-US" altLang="en-US" sz="28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. Trong tam giác vuông đường trung tuyến ứng với cạnh huyền bằng nửa cạnh huyền.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739900" y="3289300"/>
            <a:ext cx="87487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.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Nếu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một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có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đường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trung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tuyến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ứng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với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một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cạnh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bằng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nửa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cạnh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ấy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thì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đó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là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tam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giác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vuông</a:t>
            </a:r>
            <a:r>
              <a:rPr lang="en-US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774825" y="2339975"/>
            <a:ext cx="8642350" cy="2016125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0487" name="Text Box 24"/>
          <p:cNvSpPr txBox="1">
            <a:spLocks noChangeArrowheads="1"/>
          </p:cNvSpPr>
          <p:nvPr/>
        </p:nvSpPr>
        <p:spPr bwMode="auto">
          <a:xfrm>
            <a:off x="1778000" y="1001713"/>
            <a:ext cx="47498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IV/ ÁP DỤNG VÀO TAM GIÁC</a:t>
            </a:r>
            <a:r>
              <a:rPr lang="en-US" altLang="en-US" sz="2500" b="1" u="sng" smtClean="0">
                <a:solidFill>
                  <a:srgbClr val="FF0000"/>
                </a:solidFill>
                <a:latin typeface=".VnTimeH" panose="020B7200000000000000" pitchFamily="34" charset="0"/>
                <a:cs typeface="+mn-cs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0029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5138738" y="903287"/>
            <a:ext cx="3313112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+mn-cs"/>
              </a:rPr>
              <a:t>BÀI TẬP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822450" y="1892300"/>
            <a:ext cx="8435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Cho tam giác ABC vuông tại A như hình bên, 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AB = 6cm, AC = 8 cm, AM là đường trung tuyến.</a:t>
            </a: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Độ dài đoạn thẳng AM là: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952625" y="3643312"/>
            <a:ext cx="1584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a/ 10cm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238625" y="3676650"/>
            <a:ext cx="1584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b/ 7cm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876425" y="4405312"/>
            <a:ext cx="1728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c/  5cm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191000" y="4419600"/>
            <a:ext cx="16557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d/ 4cm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743075" y="1328737"/>
            <a:ext cx="6264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Hãy khoanh tròn đáp số đúng:</a:t>
            </a:r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75" y="2736850"/>
            <a:ext cx="3886200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7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960562" y="3173412"/>
            <a:ext cx="1692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en-US" sz="2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141537" y="1157287"/>
            <a:ext cx="131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800" u="sng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Giải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997075" y="1806575"/>
            <a:ext cx="5184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Tam giác ABC vuông tại A ta có: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322512" y="2309812"/>
            <a:ext cx="4859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BC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= AB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+ AC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(đ/l Py-ta-go)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320925" y="2814637"/>
            <a:ext cx="2555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BC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= 6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+ 8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320925" y="3317875"/>
            <a:ext cx="414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BC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 = 36 + 64 = 100 =10</a:t>
            </a:r>
            <a:r>
              <a:rPr lang="en-US" altLang="en-US" sz="2800" baseline="300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2</a:t>
            </a:r>
            <a:endParaRPr lang="en-US" altLang="en-US" sz="2800" smtClean="0">
              <a:solidFill>
                <a:srgbClr val="0000FF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962150" y="3822700"/>
            <a:ext cx="26273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  <a:sym typeface="Symbol" panose="05050102010706020507" pitchFamily="18" charset="2"/>
              </a:rPr>
              <a:t>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  <a:cs typeface="+mn-cs"/>
              </a:rPr>
              <a:t>BC = 10 (cm)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297612" y="3754437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6297612" y="372110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6297612" y="3640137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286000" y="5334000"/>
            <a:ext cx="3671887" cy="792162"/>
            <a:chOff x="295" y="3722"/>
            <a:chExt cx="2313" cy="499"/>
          </a:xfrm>
        </p:grpSpPr>
        <p:sp>
          <p:nvSpPr>
            <p:cNvPr id="23570" name="Text Box 13"/>
            <p:cNvSpPr txBox="1">
              <a:spLocks noChangeArrowheads="1"/>
            </p:cNvSpPr>
            <p:nvPr/>
          </p:nvSpPr>
          <p:spPr bwMode="auto">
            <a:xfrm>
              <a:off x="295" y="3793"/>
              <a:ext cx="23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2800" smtClean="0">
                  <a:solidFill>
                    <a:srgbClr val="0000FF"/>
                  </a:solidFill>
                  <a:latin typeface="Times New Roman" panose="02020603050405020304" pitchFamily="18" charset="0"/>
                  <a:cs typeface="+mn-cs"/>
                </a:rPr>
                <a:t>AM =       = 5 (cm)</a:t>
              </a:r>
            </a:p>
          </p:txBody>
        </p:sp>
        <p:graphicFrame>
          <p:nvGraphicFramePr>
            <p:cNvPr id="11283" name="Object 14"/>
            <p:cNvGraphicFramePr>
              <a:graphicFrameLocks noChangeAspect="1"/>
            </p:cNvGraphicFramePr>
            <p:nvPr/>
          </p:nvGraphicFramePr>
          <p:xfrm>
            <a:off x="896" y="3722"/>
            <a:ext cx="349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Equation" r:id="rId3" imgW="190417" imgH="342751" progId="Equation.DSMT4">
                    <p:embed/>
                  </p:oleObj>
                </mc:Choice>
                <mc:Fallback>
                  <p:oleObj name="Equation" r:id="rId3" imgW="190417" imgH="342751" progId="Equation.DSMT4">
                    <p:embed/>
                    <p:pic>
                      <p:nvPicPr>
                        <p:cNvPr id="11283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6" y="3722"/>
                          <a:ext cx="349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65" name="Rectangle 15"/>
          <p:cNvSpPr>
            <a:spLocks noChangeArrowheads="1"/>
          </p:cNvSpPr>
          <p:nvPr/>
        </p:nvSpPr>
        <p:spPr bwMode="auto">
          <a:xfrm>
            <a:off x="6297612" y="3640137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smtClean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286000" y="4470400"/>
            <a:ext cx="6624637" cy="792162"/>
            <a:chOff x="295" y="3236"/>
            <a:chExt cx="4173" cy="499"/>
          </a:xfrm>
        </p:grpSpPr>
        <p:sp>
          <p:nvSpPr>
            <p:cNvPr id="23568" name="Text Box 17"/>
            <p:cNvSpPr txBox="1">
              <a:spLocks noChangeArrowheads="1"/>
            </p:cNvSpPr>
            <p:nvPr/>
          </p:nvSpPr>
          <p:spPr bwMode="auto">
            <a:xfrm>
              <a:off x="295" y="3316"/>
              <a:ext cx="41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2800" smtClean="0">
                  <a:solidFill>
                    <a:srgbClr val="0000FF"/>
                  </a:solidFill>
                  <a:latin typeface="Times New Roman" panose="02020603050405020304" pitchFamily="18" charset="0"/>
                  <a:cs typeface="+mn-cs"/>
                </a:rPr>
                <a:t>AM =         (tính chất tam giác vuông)</a:t>
              </a:r>
            </a:p>
          </p:txBody>
        </p:sp>
        <p:graphicFrame>
          <p:nvGraphicFramePr>
            <p:cNvPr id="11281" name="Object 18"/>
            <p:cNvGraphicFramePr>
              <a:graphicFrameLocks noChangeAspect="1"/>
            </p:cNvGraphicFramePr>
            <p:nvPr/>
          </p:nvGraphicFramePr>
          <p:xfrm>
            <a:off x="911" y="3236"/>
            <a:ext cx="427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Equation" r:id="rId5" imgW="253890" imgH="342751" progId="Equation.DSMT4">
                    <p:embed/>
                  </p:oleObj>
                </mc:Choice>
                <mc:Fallback>
                  <p:oleObj name="Equation" r:id="rId5" imgW="253890" imgH="342751" progId="Equation.DSMT4">
                    <p:embed/>
                    <p:pic>
                      <p:nvPicPr>
                        <p:cNvPr id="11281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1" y="3236"/>
                          <a:ext cx="427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1279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050" y="644524"/>
            <a:ext cx="3886200" cy="2390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14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/>
      <p:bldP spid="16390" grpId="0"/>
      <p:bldP spid="16391" grpId="0"/>
      <p:bldP spid="163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CN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2000"/>
            <a:ext cx="89154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505200" y="319088"/>
            <a:ext cx="769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SƠ ĐỒ TƯ DUY VỀ HÌNH CHỮ NHẬT</a:t>
            </a:r>
          </a:p>
        </p:txBody>
      </p:sp>
    </p:spTree>
    <p:extLst>
      <p:ext uri="{BB962C8B-B14F-4D97-AF65-F5344CB8AC3E}">
        <p14:creationId xmlns:p14="http://schemas.microsoft.com/office/powerpoint/2010/main" val="38187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800</Words>
  <Application>Microsoft Office PowerPoint</Application>
  <PresentationFormat>Widescreen</PresentationFormat>
  <Paragraphs>126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.VnTime</vt:lpstr>
      <vt:lpstr>.VnTimeH</vt:lpstr>
      <vt:lpstr>Arial</vt:lpstr>
      <vt:lpstr>Calibri</vt:lpstr>
      <vt:lpstr>Calibri Light</vt:lpstr>
      <vt:lpstr>Symbol</vt:lpstr>
      <vt:lpstr>Times New Roman</vt:lpstr>
      <vt:lpstr>VNI-Aptima</vt:lpstr>
      <vt:lpstr>Office Theme</vt:lpstr>
      <vt:lpstr>Equation</vt:lpstr>
      <vt:lpstr>TOÁN HÌNH 8 Tiết 15: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 ài 60:Sgk – trang 99 :  Tính độ dài đường trung tuyến ứng với cạnh huyền  của một tam giác vuông biết hai cạnh góc vuông bằng  7 cm và 24 cm</vt:lpstr>
      <vt:lpstr>PowerPoint Presentation</vt:lpstr>
      <vt:lpstr>Bài 63/Sgk - 100: Tìm x trên hình.</vt:lpstr>
      <vt:lpstr>PowerPoint Presentation</vt:lpstr>
      <vt:lpstr>PowerPoint Presentation</vt:lpstr>
      <vt:lpstr>PowerPoint Presentation</vt:lpstr>
      <vt:lpstr>Mở rộng bài toán</vt:lpstr>
      <vt:lpstr>Mở rộng bài toán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HÌNH 8 Tiết 15: Luyện tập</dc:title>
  <dc:creator>Mrs. Linh</dc:creator>
  <cp:lastModifiedBy>Mrs. Linh</cp:lastModifiedBy>
  <cp:revision>3</cp:revision>
  <dcterms:created xsi:type="dcterms:W3CDTF">2021-10-21T05:39:26Z</dcterms:created>
  <dcterms:modified xsi:type="dcterms:W3CDTF">2021-10-21T16:17:27Z</dcterms:modified>
</cp:coreProperties>
</file>