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65" r:id="rId4"/>
    <p:sldId id="266" r:id="rId5"/>
    <p:sldId id="269" r:id="rId6"/>
    <p:sldId id="270" r:id="rId7"/>
    <p:sldId id="273" r:id="rId8"/>
    <p:sldId id="274" r:id="rId9"/>
    <p:sldId id="271" r:id="rId10"/>
    <p:sldId id="27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3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20B161-27B7-4E02-AA5E-AD7640452A21}" type="datetimeFigureOut">
              <a:rPr lang="en-US" smtClean="0"/>
              <a:t>2021-11-02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9D4442-4CDD-4DB2-BA9E-A17A30CF74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050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AC5F6-D271-4115-9DB8-A3523BEAE851}" type="datetimeFigureOut">
              <a:rPr lang="en-US" smtClean="0"/>
              <a:t>2021-11-02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BD55-A97A-490B-B9B7-3E14DB664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31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AC5F6-D271-4115-9DB8-A3523BEAE851}" type="datetimeFigureOut">
              <a:rPr lang="en-US" smtClean="0"/>
              <a:t>2021-11-02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BD55-A97A-490B-B9B7-3E14DB664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58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AC5F6-D271-4115-9DB8-A3523BEAE851}" type="datetimeFigureOut">
              <a:rPr lang="en-US" smtClean="0"/>
              <a:t>2021-11-02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BD55-A97A-490B-B9B7-3E14DB664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560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3" y="219520"/>
            <a:ext cx="11613235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2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5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3" y="6264685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2" y="6181470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3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5" y="98942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9" y="9475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2" y="917947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3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4" y="160330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9" y="156140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6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2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1" y="2134585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2" y="221718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8" y="217528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5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1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8" y="2748464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1" y="283106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6" y="278916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1" y="2759584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21" y="344494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5" y="340303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30" y="3373463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9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30" y="405881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5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1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8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7" y="4590101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8" y="467269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4" y="463079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21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7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6" y="5203980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7" y="528657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2" y="524467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7" y="5215100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7" y="590045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1" y="585855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6" y="5828979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745413" y="1491606"/>
            <a:ext cx="9867487" cy="4773077"/>
            <a:chOff x="623255" y="927125"/>
            <a:chExt cx="7691377" cy="3871900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91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2" y="6418002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2819940-F204-450A-ACE4-C1FAA7496E24}"/>
              </a:ext>
            </a:extLst>
          </p:cNvPr>
          <p:cNvGrpSpPr/>
          <p:nvPr userDrawn="1"/>
        </p:nvGrpSpPr>
        <p:grpSpPr>
          <a:xfrm>
            <a:off x="1524302" y="5626807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932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6766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3" y="219520"/>
            <a:ext cx="11613235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5" y="98942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9" y="9475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2" y="917947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3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4" y="160330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9" y="156140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6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2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1" y="2134585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2" y="221718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8" y="217528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5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1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8" y="2748464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1" y="283106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6" y="278916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1" y="2759584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21" y="344494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5" y="340303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30" y="3373463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9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30" y="405881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5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1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8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7" y="4590101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8" y="467269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4" y="463079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21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7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6" y="5203980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7" y="528657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2" y="524467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7" y="5215100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7" y="590045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1" y="585855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6" y="5828979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3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50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1E4DED0B-3FCF-4DB8-8C88-6AED41C3D872}"/>
              </a:ext>
            </a:extLst>
          </p:cNvPr>
          <p:cNvSpPr txBox="1"/>
          <p:nvPr userDrawn="1"/>
        </p:nvSpPr>
        <p:spPr>
          <a:xfrm>
            <a:off x="3615997" y="1557581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5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6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9" y="5038643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2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20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31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5" y="5541497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</p:spTree>
    <p:extLst>
      <p:ext uri="{BB962C8B-B14F-4D97-AF65-F5344CB8AC3E}">
        <p14:creationId xmlns:p14="http://schemas.microsoft.com/office/powerpoint/2010/main" val="376685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5" grpId="0"/>
      <p:bldP spid="219" grpId="0" animBg="1"/>
      <p:bldP spid="220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3" y="219520"/>
            <a:ext cx="11613235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5" y="98942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9" y="9475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2" y="917947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3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4" y="160330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9" y="156140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6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2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1" y="2134585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2" y="221718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8" y="217528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5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1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8" y="2748464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1" y="283106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6" y="278916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1" y="2759584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21" y="344494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5" y="340303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30" y="3373463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9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30" y="405881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5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1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8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7" y="4590101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8" y="467269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4" y="463079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21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7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6" y="5203980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7" y="528657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2" y="524467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7" y="5215100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7" y="590045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1" y="585855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6" y="5828979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</p:spTree>
    <p:extLst>
      <p:ext uri="{BB962C8B-B14F-4D97-AF65-F5344CB8AC3E}">
        <p14:creationId xmlns:p14="http://schemas.microsoft.com/office/powerpoint/2010/main" val="9827574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3" y="219520"/>
            <a:ext cx="11613235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2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5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3" y="6264685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2" y="6181470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3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5" y="98942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9" y="9475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2" y="917947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3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4" y="160330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9" y="156140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6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2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1" y="2134585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2" y="221718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8" y="217528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5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1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8" y="2748464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1" y="283106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6" y="278916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1" y="2759584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21" y="344494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5" y="340303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30" y="3373463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9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30" y="405881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5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1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8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7" y="4590101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8" y="467269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4" y="463079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21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7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6" y="5203980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7" y="528657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2" y="524467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7" y="5215100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5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7" y="590045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1" y="585855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6" y="5828979"/>
            <a:ext cx="447727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745413" y="1491606"/>
            <a:ext cx="9867487" cy="4773077"/>
            <a:chOff x="623255" y="927125"/>
            <a:chExt cx="7691377" cy="3871900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91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2" y="6418002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2819940-F204-450A-ACE4-C1FAA7496E24}"/>
              </a:ext>
            </a:extLst>
          </p:cNvPr>
          <p:cNvGrpSpPr/>
          <p:nvPr userDrawn="1"/>
        </p:nvGrpSpPr>
        <p:grpSpPr>
          <a:xfrm>
            <a:off x="1524302" y="5626807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932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6766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AC5F6-D271-4115-9DB8-A3523BEAE851}" type="datetimeFigureOut">
              <a:rPr lang="en-US" smtClean="0"/>
              <a:t>2021-11-02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BD55-A97A-490B-B9B7-3E14DB664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69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AC5F6-D271-4115-9DB8-A3523BEAE851}" type="datetimeFigureOut">
              <a:rPr lang="en-US" smtClean="0"/>
              <a:t>2021-11-02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BD55-A97A-490B-B9B7-3E14DB664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992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AC5F6-D271-4115-9DB8-A3523BEAE851}" type="datetimeFigureOut">
              <a:rPr lang="en-US" smtClean="0"/>
              <a:t>2021-11-02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BD55-A97A-490B-B9B7-3E14DB664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42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AC5F6-D271-4115-9DB8-A3523BEAE851}" type="datetimeFigureOut">
              <a:rPr lang="en-US" smtClean="0"/>
              <a:t>2021-11-02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BD55-A97A-490B-B9B7-3E14DB664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25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AC5F6-D271-4115-9DB8-A3523BEAE851}" type="datetimeFigureOut">
              <a:rPr lang="en-US" smtClean="0"/>
              <a:t>2021-11-02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BD55-A97A-490B-B9B7-3E14DB664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58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AC5F6-D271-4115-9DB8-A3523BEAE851}" type="datetimeFigureOut">
              <a:rPr lang="en-US" smtClean="0"/>
              <a:t>2021-11-02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BD55-A97A-490B-B9B7-3E14DB664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39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AC5F6-D271-4115-9DB8-A3523BEAE851}" type="datetimeFigureOut">
              <a:rPr lang="en-US" smtClean="0"/>
              <a:t>2021-11-02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BD55-A97A-490B-B9B7-3E14DB664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398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AC5F6-D271-4115-9DB8-A3523BEAE851}" type="datetimeFigureOut">
              <a:rPr lang="en-US" smtClean="0"/>
              <a:t>2021-11-02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BD55-A97A-490B-B9B7-3E14DB664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15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AC5F6-D271-4115-9DB8-A3523BEAE851}" type="datetimeFigureOut">
              <a:rPr lang="en-US" smtClean="0"/>
              <a:t>2021-11-02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8BD55-A97A-490B-B9B7-3E14DB664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535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oleObject" Target="../embeddings/oleObject9.bin"/><Relationship Id="rId3" Type="http://schemas.openxmlformats.org/officeDocument/2006/relationships/image" Target="../media/image10.png"/><Relationship Id="rId7" Type="http://schemas.openxmlformats.org/officeDocument/2006/relationships/image" Target="../media/image13.wmf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17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11" Type="http://schemas.openxmlformats.org/officeDocument/2006/relationships/oleObject" Target="../embeddings/oleObject8.bin"/><Relationship Id="rId5" Type="http://schemas.openxmlformats.org/officeDocument/2006/relationships/image" Target="../media/image12.wmf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14.wmf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C80A5A-72BA-45B9-A254-2A8D09624ECF}"/>
              </a:ext>
            </a:extLst>
          </p:cNvPr>
          <p:cNvSpPr txBox="1"/>
          <p:nvPr/>
        </p:nvSpPr>
        <p:spPr>
          <a:xfrm>
            <a:off x="1923373" y="289846"/>
            <a:ext cx="76743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CHÀO MỪNG THẦY CÔ VÀ CÁC EM ĐẾN VỚI </a:t>
            </a:r>
            <a:b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</a:b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</a:rPr>
              <a:t>TIẾT HỌC NGÀY HÔM NAY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3034353" y="2264988"/>
            <a:ext cx="6123292" cy="17699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4800" b="1" dirty="0" err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Tiết</a:t>
            </a:r>
            <a:r>
              <a:rPr lang="en-US" sz="4800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19:</a:t>
            </a:r>
          </a:p>
          <a:p>
            <a:pPr algn="ctr">
              <a:lnSpc>
                <a:spcPct val="120000"/>
              </a:lnSpc>
            </a:pPr>
            <a:r>
              <a:rPr lang="en-US" sz="4800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 TẬP</a:t>
            </a:r>
            <a:endParaRPr lang="vi-VN" sz="4800" b="1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468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627909" y="2428110"/>
            <a:ext cx="6692858" cy="1769908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800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CHÀO TẠM BIỆT</a:t>
            </a:r>
          </a:p>
          <a:p>
            <a:pPr algn="ctr">
              <a:lnSpc>
                <a:spcPct val="120000"/>
              </a:lnSpc>
            </a:pPr>
            <a:r>
              <a:rPr lang="en-US" sz="4800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THẦY CÔ VÀ </a:t>
            </a:r>
            <a:r>
              <a:rPr lang="vi-VN" sz="4800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 EM!</a:t>
            </a:r>
          </a:p>
        </p:txBody>
      </p:sp>
    </p:spTree>
    <p:extLst>
      <p:ext uri="{BB962C8B-B14F-4D97-AF65-F5344CB8AC3E}">
        <p14:creationId xmlns:p14="http://schemas.microsoft.com/office/powerpoint/2010/main" val="780831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B242540-3D1D-4DF9-A7F0-4AD2073BFB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295134"/>
            <a:ext cx="1904762" cy="2539682"/>
          </a:xfrm>
          <a:prstGeom prst="rect">
            <a:avLst/>
          </a:prstGeom>
        </p:spPr>
      </p:pic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4122969" y="707023"/>
            <a:ext cx="3344631" cy="523220"/>
          </a:xfrm>
          <a:prstGeom prst="rect">
            <a:avLst/>
          </a:prstGeom>
          <a:noFill/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057673"/>
              </p:ext>
            </p:extLst>
          </p:nvPr>
        </p:nvGraphicFramePr>
        <p:xfrm>
          <a:off x="7340368" y="3319674"/>
          <a:ext cx="844061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4" imgW="914400" imgH="198720" progId="Equation.DSMT4">
                  <p:embed/>
                </p:oleObj>
              </mc:Choice>
              <mc:Fallback>
                <p:oleObj name="Equation" r:id="rId4" imgW="914400" imgH="19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40368" y="3319674"/>
                        <a:ext cx="844061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CDAB6FF-4FD5-483B-A548-0745C7EC6398}"/>
              </a:ext>
            </a:extLst>
          </p:cNvPr>
          <p:cNvSpPr txBox="1"/>
          <p:nvPr/>
        </p:nvSpPr>
        <p:spPr>
          <a:xfrm>
            <a:off x="1828800" y="1752600"/>
            <a:ext cx="8458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Cho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28">
            <a:extLst>
              <a:ext uri="{FF2B5EF4-FFF2-40B4-BE49-F238E27FC236}">
                <a16:creationId xmlns:a16="http://schemas.microsoft.com/office/drawing/2014/main" id="{52B32A0D-CE74-470F-874F-D051B64A38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720406"/>
            <a:ext cx="4011612" cy="260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30">
            <a:extLst>
              <a:ext uri="{FF2B5EF4-FFF2-40B4-BE49-F238E27FC236}">
                <a16:creationId xmlns:a16="http://schemas.microsoft.com/office/drawing/2014/main" id="{F5A35B9F-FD6C-48FA-9E2D-DAE9303C2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1262" y="3641031"/>
            <a:ext cx="592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 dirty="0"/>
              <a:t>A</a:t>
            </a:r>
          </a:p>
        </p:txBody>
      </p:sp>
      <p:sp>
        <p:nvSpPr>
          <p:cNvPr id="15" name="Text Box 31">
            <a:extLst>
              <a:ext uri="{FF2B5EF4-FFF2-40B4-BE49-F238E27FC236}">
                <a16:creationId xmlns:a16="http://schemas.microsoft.com/office/drawing/2014/main" id="{F95AB85C-9FE3-4D1F-A025-6F7B52338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6337" y="5930206"/>
            <a:ext cx="592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/>
              <a:t>B</a:t>
            </a:r>
          </a:p>
        </p:txBody>
      </p:sp>
      <p:sp>
        <p:nvSpPr>
          <p:cNvPr id="18" name="Text Box 32">
            <a:extLst>
              <a:ext uri="{FF2B5EF4-FFF2-40B4-BE49-F238E27FC236}">
                <a16:creationId xmlns:a16="http://schemas.microsoft.com/office/drawing/2014/main" id="{93F17CF7-954B-49B2-97DD-7C6927C8E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7387" y="5914331"/>
            <a:ext cx="592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/>
              <a:t>C</a:t>
            </a:r>
          </a:p>
        </p:txBody>
      </p:sp>
      <p:sp>
        <p:nvSpPr>
          <p:cNvPr id="19" name="Text Box 33">
            <a:extLst>
              <a:ext uri="{FF2B5EF4-FFF2-40B4-BE49-F238E27FC236}">
                <a16:creationId xmlns:a16="http://schemas.microsoft.com/office/drawing/2014/main" id="{AE63CAE9-3A42-44D4-8D6E-FB8A995D5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7225" y="5854006"/>
            <a:ext cx="5921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>
                <a:latin typeface=".VnTime" pitchFamily="34" charset="0"/>
              </a:rPr>
              <a:t>x</a:t>
            </a:r>
          </a:p>
        </p:txBody>
      </p:sp>
      <p:graphicFrame>
        <p:nvGraphicFramePr>
          <p:cNvPr id="20" name="Object 34">
            <a:extLst>
              <a:ext uri="{FF2B5EF4-FFF2-40B4-BE49-F238E27FC236}">
                <a16:creationId xmlns:a16="http://schemas.microsoft.com/office/drawing/2014/main" id="{BE05C94E-E5E7-4834-AE7A-F010D54980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769167"/>
              </p:ext>
            </p:extLst>
          </p:nvPr>
        </p:nvGraphicFramePr>
        <p:xfrm>
          <a:off x="6400800" y="2995221"/>
          <a:ext cx="752475" cy="443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7" imgW="406224" imgH="228501" progId="Equation.DSMT4">
                  <p:embed/>
                </p:oleObj>
              </mc:Choice>
              <mc:Fallback>
                <p:oleObj name="Equation" r:id="rId7" imgW="406224" imgH="228501" progId="Equation.DSMT4">
                  <p:embed/>
                  <p:pic>
                    <p:nvPicPr>
                      <p:cNvPr id="46114" name="Object 34">
                        <a:extLst>
                          <a:ext uri="{FF2B5EF4-FFF2-40B4-BE49-F238E27FC236}">
                            <a16:creationId xmlns:a16="http://schemas.microsoft.com/office/drawing/2014/main" id="{CA786155-F66A-42F1-A2C7-100B45DFD4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995221"/>
                        <a:ext cx="752475" cy="4434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36">
            <a:extLst>
              <a:ext uri="{FF2B5EF4-FFF2-40B4-BE49-F238E27FC236}">
                <a16:creationId xmlns:a16="http://schemas.microsoft.com/office/drawing/2014/main" id="{E5CE158E-0CDE-4FB1-BC33-E0F81D1B0A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8450" y="5496818"/>
            <a:ext cx="5921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>
                <a:latin typeface=".VnTime" pitchFamily="34" charset="0"/>
              </a:rPr>
              <a:t>46</a:t>
            </a:r>
            <a:r>
              <a:rPr lang="en-US" altLang="vi-VN" sz="2000" b="1" baseline="30000">
                <a:latin typeface=".VnTime" pitchFamily="34" charset="0"/>
              </a:rPr>
              <a:t>0</a:t>
            </a:r>
            <a:endParaRPr lang="en-US" altLang="vi-VN" sz="2000" b="1">
              <a:latin typeface=".VnTime" pitchFamily="34" charset="0"/>
            </a:endParaRPr>
          </a:p>
        </p:txBody>
      </p:sp>
      <p:sp>
        <p:nvSpPr>
          <p:cNvPr id="23" name="Text Box 37">
            <a:extLst>
              <a:ext uri="{FF2B5EF4-FFF2-40B4-BE49-F238E27FC236}">
                <a16:creationId xmlns:a16="http://schemas.microsoft.com/office/drawing/2014/main" id="{34CFFD7A-62F6-40BA-B6C7-9138C62F3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1750" y="5534918"/>
            <a:ext cx="5921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>
                <a:latin typeface=".VnTime" pitchFamily="34" charset="0"/>
              </a:rPr>
              <a:t>48</a:t>
            </a:r>
            <a:r>
              <a:rPr lang="en-US" altLang="vi-VN" sz="2000" b="1" baseline="30000">
                <a:latin typeface=".VnTime" pitchFamily="34" charset="0"/>
              </a:rPr>
              <a:t>0</a:t>
            </a:r>
            <a:endParaRPr lang="en-US" altLang="vi-VN" sz="2000" b="1">
              <a:latin typeface=".VnTime" pitchFamily="34" charset="0"/>
            </a:endParaRPr>
          </a:p>
        </p:txBody>
      </p:sp>
      <p:sp>
        <p:nvSpPr>
          <p:cNvPr id="24" name="Text Box 38">
            <a:extLst>
              <a:ext uri="{FF2B5EF4-FFF2-40B4-BE49-F238E27FC236}">
                <a16:creationId xmlns:a16="http://schemas.microsoft.com/office/drawing/2014/main" id="{CEC829B3-1421-4A99-BCBC-1457CCCBC5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9200" y="4069656"/>
            <a:ext cx="592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latin typeface=".VnTime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47465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  <p:bldP spid="14" grpId="0"/>
      <p:bldP spid="15" grpId="0"/>
      <p:bldP spid="18" grpId="0"/>
      <p:bldP spid="19" grpId="0"/>
      <p:bldP spid="22" grpId="0"/>
      <p:bldP spid="23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8"/>
          <p:cNvSpPr>
            <a:spLocks noGrp="1" noChangeArrowheads="1"/>
          </p:cNvSpPr>
          <p:nvPr>
            <p:ph type="title" idx="4294967295"/>
          </p:nvPr>
        </p:nvSpPr>
        <p:spPr>
          <a:xfrm>
            <a:off x="804936" y="611106"/>
            <a:ext cx="8229600" cy="561975"/>
          </a:xfrm>
          <a:noFill/>
        </p:spPr>
        <p:txBody>
          <a:bodyPr>
            <a:noAutofit/>
          </a:bodyPr>
          <a:lstStyle/>
          <a:p>
            <a:pPr algn="l" eaLnBrk="1" hangingPunct="1"/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35"/>
          <p:cNvSpPr>
            <a:spLocks noChangeArrowheads="1"/>
          </p:cNvSpPr>
          <p:nvPr/>
        </p:nvSpPr>
        <p:spPr bwMode="auto">
          <a:xfrm>
            <a:off x="2369493" y="4138738"/>
            <a:ext cx="7612708" cy="6492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36"/>
          <p:cNvSpPr>
            <a:spLocks noChangeArrowheads="1"/>
          </p:cNvSpPr>
          <p:nvPr/>
        </p:nvSpPr>
        <p:spPr bwMode="auto">
          <a:xfrm>
            <a:off x="865188" y="3232716"/>
            <a:ext cx="2944812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8" name="Rectangle 37"/>
          <p:cNvSpPr>
            <a:spLocks noChangeArrowheads="1"/>
          </p:cNvSpPr>
          <p:nvPr/>
        </p:nvSpPr>
        <p:spPr bwMode="auto">
          <a:xfrm>
            <a:off x="804936" y="1263298"/>
            <a:ext cx="328080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3111364">
            <a:off x="8354350" y="1770821"/>
            <a:ext cx="28253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 err="1"/>
              <a:t>Cạnh</a:t>
            </a:r>
            <a:r>
              <a:rPr lang="en-US" sz="2800" b="1" dirty="0"/>
              <a:t> </a:t>
            </a:r>
            <a:r>
              <a:rPr lang="en-US" sz="2800" b="1" dirty="0" err="1"/>
              <a:t>huyền</a:t>
            </a:r>
            <a:endParaRPr lang="en-US" sz="2800" b="1" dirty="0"/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 rot="16200000">
            <a:off x="6683561" y="2045495"/>
            <a:ext cx="276150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 err="1"/>
              <a:t>Cạnh</a:t>
            </a:r>
            <a:r>
              <a:rPr lang="en-US" sz="2800" b="1" dirty="0"/>
              <a:t> g. </a:t>
            </a:r>
            <a:r>
              <a:rPr lang="en-US" sz="2800" b="1" dirty="0" err="1"/>
              <a:t>vuông</a:t>
            </a:r>
            <a:endParaRPr lang="en-US" sz="2800" b="1" dirty="0"/>
          </a:p>
        </p:txBody>
      </p:sp>
      <p:sp>
        <p:nvSpPr>
          <p:cNvPr id="21" name="Text Box 17"/>
          <p:cNvSpPr txBox="1">
            <a:spLocks noChangeArrowheads="1"/>
          </p:cNvSpPr>
          <p:nvPr/>
        </p:nvSpPr>
        <p:spPr bwMode="auto">
          <a:xfrm>
            <a:off x="8042659" y="3426247"/>
            <a:ext cx="25924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800" b="1" dirty="0" err="1"/>
              <a:t>Cạnh</a:t>
            </a:r>
            <a:r>
              <a:rPr lang="en-US" sz="2800" b="1" dirty="0"/>
              <a:t> </a:t>
            </a:r>
            <a:r>
              <a:rPr lang="en-US" sz="2800" b="1" dirty="0" err="1"/>
              <a:t>g.vuông</a:t>
            </a:r>
            <a:endParaRPr lang="en-US" sz="2800" b="1" dirty="0"/>
          </a:p>
        </p:txBody>
      </p:sp>
      <p:pic>
        <p:nvPicPr>
          <p:cNvPr id="23" name="Picture 3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990600"/>
            <a:ext cx="2066192" cy="260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835062" y="1969640"/>
            <a:ext cx="3813138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342917"/>
              </p:ext>
            </p:extLst>
          </p:nvPr>
        </p:nvGraphicFramePr>
        <p:xfrm>
          <a:off x="4085743" y="4902849"/>
          <a:ext cx="4199888" cy="6026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4" imgW="1917360" imgH="253800" progId="Equation.DSMT4">
                  <p:embed/>
                </p:oleObj>
              </mc:Choice>
              <mc:Fallback>
                <p:oleObj name="Equation" r:id="rId4" imgW="19173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085743" y="4902849"/>
                        <a:ext cx="4199888" cy="6026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4453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17" grpId="0"/>
      <p:bldP spid="18" grpId="0"/>
      <p:bldP spid="19" grpId="0"/>
      <p:bldP spid="20" grpId="0"/>
      <p:bldP spid="21" grpId="0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20615" y="228600"/>
            <a:ext cx="5275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8" name="Picture 7" descr="Chart, line chart&#10;&#10;Description automatically generate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0235" y="1034347"/>
            <a:ext cx="3024554" cy="219458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47411" y="914400"/>
            <a:ext cx="2461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47411" y="1666759"/>
            <a:ext cx="4990681" cy="95410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0615" y="2667000"/>
            <a:ext cx="2110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68676" y="3236893"/>
            <a:ext cx="8209504" cy="95410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Rectangle 15"/>
              <p:cNvSpPr/>
              <p:nvPr/>
            </p:nvSpPr>
            <p:spPr>
              <a:xfrm>
                <a:off x="5055504" y="4186817"/>
                <a:ext cx="2335896" cy="5375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latin typeface="Cambria Math"/>
                            </a:rPr>
                            <m:t>𝑨𝑪𝒙</m:t>
                          </m:r>
                        </m:e>
                      </m:acc>
                      <m:r>
                        <a:rPr lang="en-US" sz="2800" b="1" i="1">
                          <a:latin typeface="Cambria Math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latin typeface="Cambria Math"/>
                            </a:rPr>
                            <m:t>𝑨</m:t>
                          </m:r>
                        </m:e>
                      </m:acc>
                      <m:r>
                        <a:rPr lang="en-US" sz="2800" b="1" i="1">
                          <a:latin typeface="Cambria Math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latin typeface="Cambria Math"/>
                            </a:rPr>
                            <m:t>𝑩</m:t>
                          </m:r>
                        </m:e>
                      </m:acc>
                    </m:oMath>
                  </m:oMathPara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5504" y="4186817"/>
                <a:ext cx="2335896" cy="5375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6F7FD36C-2686-44C6-9815-66879B28EC97}"/>
              </a:ext>
            </a:extLst>
          </p:cNvPr>
          <p:cNvSpPr/>
          <p:nvPr/>
        </p:nvSpPr>
        <p:spPr>
          <a:xfrm>
            <a:off x="888169" y="5029200"/>
            <a:ext cx="82389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0980B0C-C025-4BCE-9D1C-762A646C09CB}"/>
              </a:ext>
            </a:extLst>
          </p:cNvPr>
          <p:cNvSpPr txBox="1"/>
          <p:nvPr/>
        </p:nvSpPr>
        <p:spPr>
          <a:xfrm>
            <a:off x="898219" y="4505440"/>
            <a:ext cx="23211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0D3C8A6A-5DFA-437A-8774-DBC57178EF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5010504"/>
              </p:ext>
            </p:extLst>
          </p:nvPr>
        </p:nvGraphicFramePr>
        <p:xfrm>
          <a:off x="3782096" y="5714460"/>
          <a:ext cx="2901461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5" imgW="1257120" imgH="253800" progId="Equation.DSMT4">
                  <p:embed/>
                </p:oleObj>
              </mc:Choice>
              <mc:Fallback>
                <p:oleObj name="Equation" r:id="rId5" imgW="1257120" imgH="25380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782096" y="5714460"/>
                        <a:ext cx="2901461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113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2" grpId="0"/>
      <p:bldP spid="14" grpId="0"/>
      <p:bldP spid="16" grpId="0"/>
      <p:bldP spid="15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val 16"/>
          <p:cNvSpPr/>
          <p:nvPr/>
        </p:nvSpPr>
        <p:spPr>
          <a:xfrm>
            <a:off x="2632302" y="3501907"/>
            <a:ext cx="720498" cy="706436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1"/>
          <p:cNvGrpSpPr>
            <a:grpSpLocks/>
          </p:cNvGrpSpPr>
          <p:nvPr/>
        </p:nvGrpSpPr>
        <p:grpSpPr bwMode="auto">
          <a:xfrm>
            <a:off x="6248401" y="1524000"/>
            <a:ext cx="3735265" cy="3429000"/>
            <a:chOff x="1920" y="785"/>
            <a:chExt cx="2172" cy="2109"/>
          </a:xfrm>
        </p:grpSpPr>
        <p:sp>
          <p:nvSpPr>
            <p:cNvPr id="34" name="Line 5"/>
            <p:cNvSpPr>
              <a:spLocks noChangeShapeType="1"/>
            </p:cNvSpPr>
            <p:nvPr/>
          </p:nvSpPr>
          <p:spPr bwMode="auto">
            <a:xfrm>
              <a:off x="2112" y="2570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6"/>
            <p:cNvSpPr>
              <a:spLocks noChangeShapeType="1"/>
            </p:cNvSpPr>
            <p:nvPr/>
          </p:nvSpPr>
          <p:spPr bwMode="auto">
            <a:xfrm flipH="1">
              <a:off x="2112" y="1082"/>
              <a:ext cx="624" cy="14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7"/>
            <p:cNvSpPr>
              <a:spLocks noChangeShapeType="1"/>
            </p:cNvSpPr>
            <p:nvPr/>
          </p:nvSpPr>
          <p:spPr bwMode="auto">
            <a:xfrm>
              <a:off x="2736" y="1082"/>
              <a:ext cx="816" cy="14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Text Box 8"/>
            <p:cNvSpPr txBox="1">
              <a:spLocks noChangeArrowheads="1"/>
            </p:cNvSpPr>
            <p:nvPr/>
          </p:nvSpPr>
          <p:spPr bwMode="auto">
            <a:xfrm>
              <a:off x="2718" y="785"/>
              <a:ext cx="576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/>
                <a:t>D</a:t>
              </a:r>
            </a:p>
          </p:txBody>
        </p:sp>
        <p:sp>
          <p:nvSpPr>
            <p:cNvPr id="38" name="Text Box 9"/>
            <p:cNvSpPr txBox="1">
              <a:spLocks noChangeArrowheads="1"/>
            </p:cNvSpPr>
            <p:nvPr/>
          </p:nvSpPr>
          <p:spPr bwMode="auto">
            <a:xfrm>
              <a:off x="3516" y="2519"/>
              <a:ext cx="576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/>
                <a:t>F</a:t>
              </a:r>
            </a:p>
          </p:txBody>
        </p:sp>
        <p:sp>
          <p:nvSpPr>
            <p:cNvPr id="39" name="Text Box 10"/>
            <p:cNvSpPr txBox="1">
              <a:spLocks noChangeArrowheads="1"/>
            </p:cNvSpPr>
            <p:nvPr/>
          </p:nvSpPr>
          <p:spPr bwMode="auto">
            <a:xfrm>
              <a:off x="1920" y="2534"/>
              <a:ext cx="576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/>
                <a:t>E</a:t>
              </a:r>
            </a:p>
          </p:txBody>
        </p:sp>
        <p:sp>
          <p:nvSpPr>
            <p:cNvPr id="40" name="Text Box 11"/>
            <p:cNvSpPr txBox="1">
              <a:spLocks noChangeArrowheads="1"/>
            </p:cNvSpPr>
            <p:nvPr/>
          </p:nvSpPr>
          <p:spPr bwMode="auto">
            <a:xfrm>
              <a:off x="2544" y="1344"/>
              <a:ext cx="504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FF"/>
                  </a:solidFill>
                </a:rPr>
                <a:t>50</a:t>
              </a:r>
              <a:r>
                <a:rPr lang="en-US" sz="3200" b="1" baseline="30000">
                  <a:solidFill>
                    <a:srgbClr val="0000FF"/>
                  </a:solidFill>
                </a:rPr>
                <a:t>0</a:t>
              </a:r>
              <a:endParaRPr lang="en-US" sz="3200" b="1">
                <a:solidFill>
                  <a:srgbClr val="0000FF"/>
                </a:solidFill>
              </a:endParaRPr>
            </a:p>
          </p:txBody>
        </p:sp>
        <p:sp>
          <p:nvSpPr>
            <p:cNvPr id="41" name="Text Box 12"/>
            <p:cNvSpPr txBox="1">
              <a:spLocks noChangeArrowheads="1"/>
            </p:cNvSpPr>
            <p:nvPr/>
          </p:nvSpPr>
          <p:spPr bwMode="auto">
            <a:xfrm>
              <a:off x="2208" y="2256"/>
              <a:ext cx="24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FF"/>
                  </a:solidFill>
                </a:rPr>
                <a:t>x</a:t>
              </a:r>
            </a:p>
          </p:txBody>
        </p:sp>
        <p:sp>
          <p:nvSpPr>
            <p:cNvPr id="42" name="Text Box 13"/>
            <p:cNvSpPr txBox="1">
              <a:spLocks noChangeArrowheads="1"/>
            </p:cNvSpPr>
            <p:nvPr/>
          </p:nvSpPr>
          <p:spPr bwMode="auto">
            <a:xfrm>
              <a:off x="3216" y="2256"/>
              <a:ext cx="24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FF"/>
                  </a:solidFill>
                </a:rPr>
                <a:t>x</a:t>
              </a:r>
            </a:p>
          </p:txBody>
        </p:sp>
      </p:grpSp>
      <p:sp>
        <p:nvSpPr>
          <p:cNvPr id="43" name="Text Box 26"/>
          <p:cNvSpPr txBox="1">
            <a:spLocks noChangeArrowheads="1"/>
          </p:cNvSpPr>
          <p:nvPr/>
        </p:nvSpPr>
        <p:spPr bwMode="auto">
          <a:xfrm>
            <a:off x="2705101" y="2209800"/>
            <a:ext cx="2394439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/>
              <a:t>A.  x = 40</a:t>
            </a:r>
            <a:r>
              <a:rPr lang="en-US" sz="3200" b="1" baseline="30000" dirty="0"/>
              <a:t>0</a:t>
            </a:r>
            <a:endParaRPr lang="en-US" sz="3200" b="1" dirty="0"/>
          </a:p>
        </p:txBody>
      </p:sp>
      <p:sp>
        <p:nvSpPr>
          <p:cNvPr id="44" name="Text Box 27"/>
          <p:cNvSpPr txBox="1">
            <a:spLocks noChangeArrowheads="1"/>
          </p:cNvSpPr>
          <p:nvPr/>
        </p:nvSpPr>
        <p:spPr bwMode="auto">
          <a:xfrm>
            <a:off x="2705100" y="2849566"/>
            <a:ext cx="256002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/>
              <a:t>B.  x = 50</a:t>
            </a:r>
            <a:r>
              <a:rPr lang="en-US" sz="3200" b="1" baseline="30000" dirty="0"/>
              <a:t>0</a:t>
            </a:r>
            <a:endParaRPr lang="en-US" sz="3200" b="1" dirty="0"/>
          </a:p>
        </p:txBody>
      </p:sp>
      <p:sp>
        <p:nvSpPr>
          <p:cNvPr id="45" name="Text Box 28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705101" y="3535366"/>
            <a:ext cx="222885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/>
              <a:t>C.  x = 65</a:t>
            </a:r>
            <a:r>
              <a:rPr lang="en-US" sz="3200" b="1" baseline="30000" dirty="0"/>
              <a:t>0</a:t>
            </a:r>
            <a:endParaRPr lang="en-US" sz="3200" b="1" dirty="0"/>
          </a:p>
        </p:txBody>
      </p:sp>
      <p:sp>
        <p:nvSpPr>
          <p:cNvPr id="46" name="Text Box 29"/>
          <p:cNvSpPr txBox="1">
            <a:spLocks noChangeArrowheads="1"/>
          </p:cNvSpPr>
          <p:nvPr/>
        </p:nvSpPr>
        <p:spPr bwMode="auto">
          <a:xfrm>
            <a:off x="2705100" y="4144965"/>
            <a:ext cx="206472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/>
              <a:t>D.  x = 75</a:t>
            </a:r>
            <a:r>
              <a:rPr lang="en-US" sz="3200" b="1" baseline="30000" dirty="0"/>
              <a:t>0</a:t>
            </a:r>
            <a:endParaRPr lang="en-US" sz="3200" b="1" dirty="0"/>
          </a:p>
        </p:txBody>
      </p:sp>
      <p:sp>
        <p:nvSpPr>
          <p:cNvPr id="48" name="TextBox 55"/>
          <p:cNvSpPr txBox="1">
            <a:spLocks noChangeArrowheads="1"/>
          </p:cNvSpPr>
          <p:nvPr/>
        </p:nvSpPr>
        <p:spPr bwMode="auto">
          <a:xfrm>
            <a:off x="842937" y="1005902"/>
            <a:ext cx="7391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US" sz="3200" b="1" u="sng" dirty="0" err="1">
                <a:solidFill>
                  <a:srgbClr val="0000FF"/>
                </a:solidFill>
              </a:rPr>
              <a:t>Câu</a:t>
            </a:r>
            <a:r>
              <a:rPr lang="en-US" sz="3200" b="1" u="sng" dirty="0">
                <a:solidFill>
                  <a:srgbClr val="0000FF"/>
                </a:solidFill>
              </a:rPr>
              <a:t> 1</a:t>
            </a:r>
            <a:r>
              <a:rPr lang="en-US" sz="3200" b="1" dirty="0">
                <a:solidFill>
                  <a:srgbClr val="0000FF"/>
                </a:solidFill>
              </a:rPr>
              <a:t>: </a:t>
            </a:r>
            <a:r>
              <a:rPr lang="en-US" sz="3200" b="1" dirty="0" err="1">
                <a:solidFill>
                  <a:srgbClr val="0000FF"/>
                </a:solidFill>
              </a:rPr>
              <a:t>Tìm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số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đo</a:t>
            </a:r>
            <a:r>
              <a:rPr lang="en-US" sz="3200" b="1" dirty="0">
                <a:solidFill>
                  <a:srgbClr val="0000FF"/>
                </a:solidFill>
              </a:rPr>
              <a:t> x </a:t>
            </a:r>
            <a:r>
              <a:rPr lang="en-US" sz="3200" b="1" dirty="0" err="1">
                <a:solidFill>
                  <a:srgbClr val="0000FF"/>
                </a:solidFill>
              </a:rPr>
              <a:t>trong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hình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vẽ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sau</a:t>
            </a:r>
            <a:r>
              <a:rPr lang="en-US" sz="3200" b="1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0F05A50-4B04-4E32-AFFF-E5CA7964B0CC}"/>
              </a:ext>
            </a:extLst>
          </p:cNvPr>
          <p:cNvSpPr txBox="1"/>
          <p:nvPr/>
        </p:nvSpPr>
        <p:spPr>
          <a:xfrm>
            <a:off x="820615" y="228600"/>
            <a:ext cx="5275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IV.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246168508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Oval 40"/>
          <p:cNvSpPr/>
          <p:nvPr/>
        </p:nvSpPr>
        <p:spPr>
          <a:xfrm>
            <a:off x="2120964" y="2155177"/>
            <a:ext cx="585556" cy="58578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21" name="AutoShape 1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982200" y="6400800"/>
            <a:ext cx="609600" cy="3810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1217889" y="599431"/>
            <a:ext cx="7016261" cy="584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solidFill>
                  <a:srgbClr val="0000FF"/>
                </a:solidFill>
              </a:rPr>
              <a:t>Câu</a:t>
            </a:r>
            <a:r>
              <a:rPr lang="en-US" sz="3200" b="1" u="sng" dirty="0">
                <a:solidFill>
                  <a:srgbClr val="0000FF"/>
                </a:solidFill>
              </a:rPr>
              <a:t> 2</a:t>
            </a:r>
            <a:r>
              <a:rPr lang="en-US" sz="3200" b="1" dirty="0">
                <a:solidFill>
                  <a:srgbClr val="0000FF"/>
                </a:solidFill>
              </a:rPr>
              <a:t>: </a:t>
            </a:r>
            <a:r>
              <a:rPr lang="en-US" sz="3200" b="1" dirty="0" err="1">
                <a:solidFill>
                  <a:srgbClr val="0000FF"/>
                </a:solidFill>
              </a:rPr>
              <a:t>Tính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số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đo</a:t>
            </a:r>
            <a:r>
              <a:rPr lang="en-US" sz="3200" b="1" dirty="0">
                <a:solidFill>
                  <a:srgbClr val="0000FF"/>
                </a:solidFill>
              </a:rPr>
              <a:t> y ở </a:t>
            </a:r>
            <a:r>
              <a:rPr lang="en-US" sz="3200" b="1" dirty="0" err="1">
                <a:solidFill>
                  <a:srgbClr val="0000FF"/>
                </a:solidFill>
              </a:rPr>
              <a:t>hình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vẽ</a:t>
            </a:r>
            <a:r>
              <a:rPr lang="en-US" sz="3200" b="1" dirty="0">
                <a:solidFill>
                  <a:srgbClr val="0000FF"/>
                </a:solidFill>
              </a:rPr>
              <a:t>:</a:t>
            </a:r>
          </a:p>
        </p:txBody>
      </p:sp>
      <p:grpSp>
        <p:nvGrpSpPr>
          <p:cNvPr id="29" name="Group 17"/>
          <p:cNvGrpSpPr>
            <a:grpSpLocks/>
          </p:cNvGrpSpPr>
          <p:nvPr/>
        </p:nvGrpSpPr>
        <p:grpSpPr bwMode="auto">
          <a:xfrm>
            <a:off x="6561043" y="1637518"/>
            <a:ext cx="4353659" cy="2571750"/>
            <a:chOff x="2000250" y="1295400"/>
            <a:chExt cx="4019550" cy="2571750"/>
          </a:xfrm>
        </p:grpSpPr>
        <p:sp>
          <p:nvSpPr>
            <p:cNvPr id="30" name="Text Box 10"/>
            <p:cNvSpPr txBox="1">
              <a:spLocks noChangeArrowheads="1"/>
            </p:cNvSpPr>
            <p:nvPr/>
          </p:nvSpPr>
          <p:spPr bwMode="auto">
            <a:xfrm>
              <a:off x="2743200" y="1584325"/>
              <a:ext cx="8382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</a:rPr>
                <a:t>D</a:t>
              </a:r>
            </a:p>
          </p:txBody>
        </p:sp>
        <p:grpSp>
          <p:nvGrpSpPr>
            <p:cNvPr id="31" name="Group 16"/>
            <p:cNvGrpSpPr>
              <a:grpSpLocks/>
            </p:cNvGrpSpPr>
            <p:nvPr/>
          </p:nvGrpSpPr>
          <p:grpSpPr bwMode="auto">
            <a:xfrm>
              <a:off x="2000250" y="1295400"/>
              <a:ext cx="4019550" cy="2571750"/>
              <a:chOff x="2000250" y="1295400"/>
              <a:chExt cx="4019550" cy="2571750"/>
            </a:xfrm>
          </p:grpSpPr>
          <p:sp>
            <p:nvSpPr>
              <p:cNvPr id="32" name="Line 5"/>
              <p:cNvSpPr>
                <a:spLocks noChangeShapeType="1"/>
              </p:cNvSpPr>
              <p:nvPr/>
            </p:nvSpPr>
            <p:spPr bwMode="auto">
              <a:xfrm>
                <a:off x="2209800" y="3505200"/>
                <a:ext cx="38100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3" name="Group 15"/>
              <p:cNvGrpSpPr>
                <a:grpSpLocks/>
              </p:cNvGrpSpPr>
              <p:nvPr/>
            </p:nvGrpSpPr>
            <p:grpSpPr bwMode="auto">
              <a:xfrm>
                <a:off x="2000250" y="1295400"/>
                <a:ext cx="3105150" cy="2571750"/>
                <a:chOff x="2000250" y="1295400"/>
                <a:chExt cx="3105150" cy="2571750"/>
              </a:xfrm>
            </p:grpSpPr>
            <p:sp>
              <p:nvSpPr>
                <p:cNvPr id="34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2228850" y="1981200"/>
                  <a:ext cx="609600" cy="15240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" name="Line 7"/>
                <p:cNvSpPr>
                  <a:spLocks noChangeShapeType="1"/>
                </p:cNvSpPr>
                <p:nvPr/>
              </p:nvSpPr>
              <p:spPr bwMode="auto">
                <a:xfrm>
                  <a:off x="2057400" y="1295400"/>
                  <a:ext cx="2438400" cy="22098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6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305050" y="3143250"/>
                  <a:ext cx="838200" cy="3968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000" b="1">
                      <a:solidFill>
                        <a:srgbClr val="0000FF"/>
                      </a:solidFill>
                    </a:rPr>
                    <a:t>60</a:t>
                  </a:r>
                  <a:r>
                    <a:rPr lang="en-US" sz="2000" b="1" baseline="30000">
                      <a:solidFill>
                        <a:srgbClr val="0000FF"/>
                      </a:solidFill>
                    </a:rPr>
                    <a:t>0</a:t>
                  </a:r>
                  <a:endParaRPr lang="en-US" sz="2000" b="1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37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3810000" y="3200400"/>
                  <a:ext cx="838200" cy="3667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b="1">
                      <a:solidFill>
                        <a:srgbClr val="0000FF"/>
                      </a:solidFill>
                    </a:rPr>
                    <a:t>40</a:t>
                  </a:r>
                  <a:r>
                    <a:rPr lang="en-US" b="1" baseline="30000">
                      <a:solidFill>
                        <a:srgbClr val="0000FF"/>
                      </a:solidFill>
                    </a:rPr>
                    <a:t>0</a:t>
                  </a:r>
                  <a:endParaRPr lang="en-US" b="1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38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4267200" y="3470275"/>
                  <a:ext cx="838200" cy="3968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000" b="1">
                      <a:solidFill>
                        <a:srgbClr val="0000FF"/>
                      </a:solidFill>
                    </a:rPr>
                    <a:t>F</a:t>
                  </a:r>
                </a:p>
              </p:txBody>
            </p:sp>
            <p:sp>
              <p:nvSpPr>
                <p:cNvPr id="39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2000250" y="3432175"/>
                  <a:ext cx="838200" cy="3968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000" b="1">
                      <a:solidFill>
                        <a:srgbClr val="0000FF"/>
                      </a:solidFill>
                    </a:rPr>
                    <a:t>E</a:t>
                  </a:r>
                </a:p>
              </p:txBody>
            </p:sp>
            <p:sp>
              <p:nvSpPr>
                <p:cNvPr id="40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419350" y="1828800"/>
                  <a:ext cx="609600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2400" b="1"/>
                    <a:t>y</a:t>
                  </a:r>
                </a:p>
              </p:txBody>
            </p:sp>
          </p:grpSp>
        </p:grpSp>
      </p:grpSp>
      <p:sp>
        <p:nvSpPr>
          <p:cNvPr id="42" name="Rectangle 48"/>
          <p:cNvSpPr>
            <a:spLocks noChangeArrowheads="1"/>
          </p:cNvSpPr>
          <p:nvPr/>
        </p:nvSpPr>
        <p:spPr bwMode="auto">
          <a:xfrm>
            <a:off x="1775051" y="2118943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43" name="Rectangle 50"/>
          <p:cNvSpPr>
            <a:spLocks noChangeArrowheads="1"/>
          </p:cNvSpPr>
          <p:nvPr/>
        </p:nvSpPr>
        <p:spPr bwMode="auto">
          <a:xfrm>
            <a:off x="1775051" y="2118943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44" name="Rectangle 52"/>
          <p:cNvSpPr>
            <a:spLocks noChangeArrowheads="1"/>
          </p:cNvSpPr>
          <p:nvPr/>
        </p:nvSpPr>
        <p:spPr bwMode="auto">
          <a:xfrm>
            <a:off x="1775051" y="210465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45" name="Rectangle 58"/>
          <p:cNvSpPr>
            <a:spLocks noChangeArrowheads="1"/>
          </p:cNvSpPr>
          <p:nvPr/>
        </p:nvSpPr>
        <p:spPr bwMode="auto">
          <a:xfrm>
            <a:off x="1775051" y="214275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47" name="Text Box 20"/>
          <p:cNvSpPr txBox="1">
            <a:spLocks noChangeArrowheads="1"/>
          </p:cNvSpPr>
          <p:nvPr/>
        </p:nvSpPr>
        <p:spPr bwMode="auto">
          <a:xfrm>
            <a:off x="2176566" y="2780518"/>
            <a:ext cx="8250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chemeClr val="tx2"/>
                </a:solidFill>
              </a:rPr>
              <a:t>B</a:t>
            </a:r>
            <a:r>
              <a:rPr lang="en-US" sz="3200"/>
              <a:t>.</a:t>
            </a:r>
          </a:p>
        </p:txBody>
      </p:sp>
      <p:sp>
        <p:nvSpPr>
          <p:cNvPr id="48" name="Text Box 21"/>
          <p:cNvSpPr txBox="1">
            <a:spLocks noChangeArrowheads="1"/>
          </p:cNvSpPr>
          <p:nvPr/>
        </p:nvSpPr>
        <p:spPr bwMode="auto">
          <a:xfrm>
            <a:off x="2176566" y="3466318"/>
            <a:ext cx="8250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chemeClr val="tx2"/>
                </a:solidFill>
              </a:rPr>
              <a:t>C</a:t>
            </a:r>
            <a:r>
              <a:rPr lang="en-US" sz="3200"/>
              <a:t>.</a:t>
            </a:r>
          </a:p>
        </p:txBody>
      </p:sp>
      <p:sp>
        <p:nvSpPr>
          <p:cNvPr id="49" name="Text Box 22"/>
          <p:cNvSpPr txBox="1">
            <a:spLocks noChangeArrowheads="1"/>
          </p:cNvSpPr>
          <p:nvPr/>
        </p:nvSpPr>
        <p:spPr bwMode="auto">
          <a:xfrm>
            <a:off x="2176566" y="3923518"/>
            <a:ext cx="8250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chemeClr val="tx2"/>
                </a:solidFill>
              </a:rPr>
              <a:t>D</a:t>
            </a:r>
            <a:r>
              <a:rPr lang="en-US" sz="4400"/>
              <a:t>.</a:t>
            </a:r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2683590" y="4198156"/>
            <a:ext cx="1402373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90</a:t>
            </a:r>
            <a:r>
              <a:rPr lang="en-US" sz="2400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0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VNI-Times" pitchFamily="2" charset="0"/>
            </a:endParaRPr>
          </a:p>
        </p:txBody>
      </p:sp>
      <p:sp>
        <p:nvSpPr>
          <p:cNvPr id="46" name="Text Box 19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2176566" y="2074084"/>
            <a:ext cx="825012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chemeClr val="tx2"/>
                </a:solidFill>
              </a:rPr>
              <a:t>A.</a:t>
            </a:r>
          </a:p>
        </p:txBody>
      </p:sp>
      <p:sp>
        <p:nvSpPr>
          <p:cNvPr id="51" name="Text Box 9"/>
          <p:cNvSpPr txBox="1">
            <a:spLocks noChangeArrowheads="1"/>
          </p:cNvSpPr>
          <p:nvPr/>
        </p:nvSpPr>
        <p:spPr bwMode="auto">
          <a:xfrm>
            <a:off x="2600063" y="2170918"/>
            <a:ext cx="1321777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 100</a:t>
            </a:r>
            <a:r>
              <a:rPr lang="en-US" sz="2400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0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VNI-Times" pitchFamily="2" charset="0"/>
            </a:endParaRPr>
          </a:p>
        </p:txBody>
      </p:sp>
      <p:sp>
        <p:nvSpPr>
          <p:cNvPr id="52" name="Text Box 10"/>
          <p:cNvSpPr txBox="1">
            <a:spLocks noChangeArrowheads="1"/>
          </p:cNvSpPr>
          <p:nvPr/>
        </p:nvSpPr>
        <p:spPr bwMode="auto">
          <a:xfrm>
            <a:off x="2706520" y="2883709"/>
            <a:ext cx="1899139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110</a:t>
            </a:r>
            <a:r>
              <a:rPr lang="en-US" sz="2400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0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VNI-Times" pitchFamily="2" charset="0"/>
            </a:endParaRPr>
          </a:p>
        </p:txBody>
      </p:sp>
      <p:sp>
        <p:nvSpPr>
          <p:cNvPr id="53" name="Text Box 11"/>
          <p:cNvSpPr txBox="1">
            <a:spLocks noChangeArrowheads="1"/>
          </p:cNvSpPr>
          <p:nvPr/>
        </p:nvSpPr>
        <p:spPr bwMode="auto">
          <a:xfrm>
            <a:off x="2683590" y="3588556"/>
            <a:ext cx="1567961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80</a:t>
            </a:r>
            <a:r>
              <a:rPr lang="en-US" sz="2400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VNI-Times" pitchFamily="2" charset="0"/>
              </a:rPr>
              <a:t>0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457056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5">
            <a:extLst>
              <a:ext uri="{FF2B5EF4-FFF2-40B4-BE49-F238E27FC236}">
                <a16:creationId xmlns:a16="http://schemas.microsoft.com/office/drawing/2014/main" id="{3D7C7963-29B6-4DD0-9CFF-080C50851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57200"/>
            <a:ext cx="9601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/>
            <a:r>
              <a:rPr lang="en-US" sz="3200" b="1" u="sng" dirty="0" err="1">
                <a:solidFill>
                  <a:srgbClr val="0000FF"/>
                </a:solidFill>
              </a:rPr>
              <a:t>Bài</a:t>
            </a:r>
            <a:r>
              <a:rPr lang="en-US" sz="3200" b="1" u="sng" dirty="0">
                <a:solidFill>
                  <a:srgbClr val="0000FF"/>
                </a:solidFill>
              </a:rPr>
              <a:t> 6 – SGK/108</a:t>
            </a:r>
            <a:r>
              <a:rPr lang="en-US" sz="3200" b="1" dirty="0">
                <a:solidFill>
                  <a:srgbClr val="0000FF"/>
                </a:solidFill>
              </a:rPr>
              <a:t>: </a:t>
            </a:r>
            <a:r>
              <a:rPr lang="en-US" sz="3200" b="1" dirty="0" err="1">
                <a:solidFill>
                  <a:srgbClr val="0000FF"/>
                </a:solidFill>
              </a:rPr>
              <a:t>Tìm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số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đo</a:t>
            </a:r>
            <a:r>
              <a:rPr lang="en-US" sz="3200" b="1" dirty="0">
                <a:solidFill>
                  <a:srgbClr val="0000FF"/>
                </a:solidFill>
              </a:rPr>
              <a:t> x </a:t>
            </a:r>
            <a:r>
              <a:rPr lang="en-US" sz="3200" b="1" dirty="0" err="1">
                <a:solidFill>
                  <a:srgbClr val="0000FF"/>
                </a:solidFill>
              </a:rPr>
              <a:t>trong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hình</a:t>
            </a:r>
            <a:r>
              <a:rPr lang="en-US" sz="3200" b="1" dirty="0">
                <a:solidFill>
                  <a:srgbClr val="0000FF"/>
                </a:solidFill>
              </a:rPr>
              <a:t> 55, 58:</a:t>
            </a:r>
          </a:p>
        </p:txBody>
      </p:sp>
      <p:sp>
        <p:nvSpPr>
          <p:cNvPr id="5" name="Text Box 46">
            <a:extLst>
              <a:ext uri="{FF2B5EF4-FFF2-40B4-BE49-F238E27FC236}">
                <a16:creationId xmlns:a16="http://schemas.microsoft.com/office/drawing/2014/main" id="{F4206788-D801-496F-AB7E-F9EA5BE7C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0494" y="2392850"/>
            <a:ext cx="3889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EA8739C2-9EBF-4634-B3BF-F6B458FCF9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3855" y="1707050"/>
            <a:ext cx="2176463" cy="175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>
            <a:extLst>
              <a:ext uri="{FF2B5EF4-FFF2-40B4-BE49-F238E27FC236}">
                <a16:creationId xmlns:a16="http://schemas.microsoft.com/office/drawing/2014/main" id="{3E2F284A-C661-4B0E-8793-E56CDF0108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2006" y="1418125"/>
            <a:ext cx="1933575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25">
            <a:extLst>
              <a:ext uri="{FF2B5EF4-FFF2-40B4-BE49-F238E27FC236}">
                <a16:creationId xmlns:a16="http://schemas.microsoft.com/office/drawing/2014/main" id="{CBCD575A-0613-4F06-83C0-2408C5DE37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9980" y="2065825"/>
            <a:ext cx="276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</p:txBody>
      </p:sp>
      <p:sp>
        <p:nvSpPr>
          <p:cNvPr id="10" name="Text Box 26">
            <a:extLst>
              <a:ext uri="{FF2B5EF4-FFF2-40B4-BE49-F238E27FC236}">
                <a16:creationId xmlns:a16="http://schemas.microsoft.com/office/drawing/2014/main" id="{8EAA25F5-E058-43D5-80B3-6EFFA5D18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7955" y="2283312"/>
            <a:ext cx="276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1" name="Text Box 27">
            <a:extLst>
              <a:ext uri="{FF2B5EF4-FFF2-40B4-BE49-F238E27FC236}">
                <a16:creationId xmlns:a16="http://schemas.microsoft.com/office/drawing/2014/main" id="{751E0DE0-58D8-42E6-8A56-CC60A44B85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0118" y="1418125"/>
            <a:ext cx="276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12" name="Text Box 28">
            <a:extLst>
              <a:ext uri="{FF2B5EF4-FFF2-40B4-BE49-F238E27FC236}">
                <a16:creationId xmlns:a16="http://schemas.microsoft.com/office/drawing/2014/main" id="{95FCCA62-4060-4A93-8F53-B3266FA780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9755" y="2138850"/>
            <a:ext cx="698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en-US" altLang="vi-VN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altLang="vi-VN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29">
            <a:extLst>
              <a:ext uri="{FF2B5EF4-FFF2-40B4-BE49-F238E27FC236}">
                <a16:creationId xmlns:a16="http://schemas.microsoft.com/office/drawing/2014/main" id="{CAE20C89-EC06-4BAD-A737-F3D6C0110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1918" y="2354750"/>
            <a:ext cx="276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14" name="Text Box 30">
            <a:extLst>
              <a:ext uri="{FF2B5EF4-FFF2-40B4-BE49-F238E27FC236}">
                <a16:creationId xmlns:a16="http://schemas.microsoft.com/office/drawing/2014/main" id="{BC1D9297-315C-482B-B06B-ECE65D9E4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8543" y="3291375"/>
            <a:ext cx="276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15" name="Text Box 31">
            <a:extLst>
              <a:ext uri="{FF2B5EF4-FFF2-40B4-BE49-F238E27FC236}">
                <a16:creationId xmlns:a16="http://schemas.microsoft.com/office/drawing/2014/main" id="{54712E61-CAAB-4A31-8B40-C98BD3B93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7519" y="1872150"/>
            <a:ext cx="2651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6" name="Text Box 32">
            <a:extLst>
              <a:ext uri="{FF2B5EF4-FFF2-40B4-BE49-F238E27FC236}">
                <a16:creationId xmlns:a16="http://schemas.microsoft.com/office/drawing/2014/main" id="{22E1438D-4C7F-4600-A7B1-EBF0B5CD28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3456" y="2326175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>
                <a:latin typeface="Times New Roman" panose="02020603050405020304" pitchFamily="18" charset="0"/>
                <a:cs typeface="Times New Roman" panose="02020603050405020304" pitchFamily="18" charset="0"/>
              </a:rPr>
              <a:t>55</a:t>
            </a:r>
            <a:r>
              <a:rPr lang="en-US" altLang="vi-VN" b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altLang="vi-VN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Box 45">
            <a:extLst>
              <a:ext uri="{FF2B5EF4-FFF2-40B4-BE49-F238E27FC236}">
                <a16:creationId xmlns:a16="http://schemas.microsoft.com/office/drawing/2014/main" id="{6E8D5164-5C48-41DF-8678-6D89B94C9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4994" y="2419837"/>
            <a:ext cx="2651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5" name="Text Box 47">
            <a:extLst>
              <a:ext uri="{FF2B5EF4-FFF2-40B4-BE49-F238E27FC236}">
                <a16:creationId xmlns:a16="http://schemas.microsoft.com/office/drawing/2014/main" id="{7A99B6CD-26B2-4117-A93B-EC94E160BC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4206" y="2591287"/>
            <a:ext cx="2651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</p:txBody>
      </p:sp>
      <p:sp>
        <p:nvSpPr>
          <p:cNvPr id="26" name="Text Box 48">
            <a:extLst>
              <a:ext uri="{FF2B5EF4-FFF2-40B4-BE49-F238E27FC236}">
                <a16:creationId xmlns:a16="http://schemas.microsoft.com/office/drawing/2014/main" id="{F6FC8693-10B8-47B1-890C-F05D544778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29431" y="1168886"/>
            <a:ext cx="2651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27" name="Text Box 53">
            <a:extLst>
              <a:ext uri="{FF2B5EF4-FFF2-40B4-BE49-F238E27FC236}">
                <a16:creationId xmlns:a16="http://schemas.microsoft.com/office/drawing/2014/main" id="{3C24339A-C0BF-4347-91C7-0803AC616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6419" y="3604905"/>
            <a:ext cx="13938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55</a:t>
            </a:r>
          </a:p>
        </p:txBody>
      </p:sp>
      <p:sp>
        <p:nvSpPr>
          <p:cNvPr id="29" name="Text Box 58">
            <a:extLst>
              <a:ext uri="{FF2B5EF4-FFF2-40B4-BE49-F238E27FC236}">
                <a16:creationId xmlns:a16="http://schemas.microsoft.com/office/drawing/2014/main" id="{2175EE98-E69C-44E3-844B-2420CBDFD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4455" y="3234224"/>
            <a:ext cx="14581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58</a:t>
            </a:r>
          </a:p>
        </p:txBody>
      </p:sp>
      <p:sp>
        <p:nvSpPr>
          <p:cNvPr id="30" name="Text Box 59">
            <a:extLst>
              <a:ext uri="{FF2B5EF4-FFF2-40B4-BE49-F238E27FC236}">
                <a16:creationId xmlns:a16="http://schemas.microsoft.com/office/drawing/2014/main" id="{936A7994-9CCB-4113-BEC1-6FB8A4136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45644" y="1678475"/>
            <a:ext cx="2651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31" name="Text Box 60">
            <a:extLst>
              <a:ext uri="{FF2B5EF4-FFF2-40B4-BE49-F238E27FC236}">
                <a16:creationId xmlns:a16="http://schemas.microsoft.com/office/drawing/2014/main" id="{8616201C-3473-4BCD-851C-E08922266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4080" y="2857987"/>
            <a:ext cx="2651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749217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5">
            <a:extLst>
              <a:ext uri="{FF2B5EF4-FFF2-40B4-BE49-F238E27FC236}">
                <a16:creationId xmlns:a16="http://schemas.microsoft.com/office/drawing/2014/main" id="{EA8739C2-9EBF-4634-B3BF-F6B458FCF9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1044671"/>
            <a:ext cx="2176463" cy="175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25">
            <a:extLst>
              <a:ext uri="{FF2B5EF4-FFF2-40B4-BE49-F238E27FC236}">
                <a16:creationId xmlns:a16="http://schemas.microsoft.com/office/drawing/2014/main" id="{CBCD575A-0613-4F06-83C0-2408C5DE37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21925" y="1403446"/>
            <a:ext cx="276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</a:t>
            </a:r>
          </a:p>
        </p:txBody>
      </p:sp>
      <p:sp>
        <p:nvSpPr>
          <p:cNvPr id="10" name="Text Box 26">
            <a:extLst>
              <a:ext uri="{FF2B5EF4-FFF2-40B4-BE49-F238E27FC236}">
                <a16:creationId xmlns:a16="http://schemas.microsoft.com/office/drawing/2014/main" id="{8EAA25F5-E058-43D5-80B3-6EFFA5D18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9900" y="1620933"/>
            <a:ext cx="276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1" name="Text Box 27">
            <a:extLst>
              <a:ext uri="{FF2B5EF4-FFF2-40B4-BE49-F238E27FC236}">
                <a16:creationId xmlns:a16="http://schemas.microsoft.com/office/drawing/2014/main" id="{751E0DE0-58D8-42E6-8A56-CC60A44B85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82063" y="755746"/>
            <a:ext cx="276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12" name="Text Box 28">
            <a:extLst>
              <a:ext uri="{FF2B5EF4-FFF2-40B4-BE49-F238E27FC236}">
                <a16:creationId xmlns:a16="http://schemas.microsoft.com/office/drawing/2014/main" id="{95FCCA62-4060-4A93-8F53-B3266FA780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1700" y="1476471"/>
            <a:ext cx="698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40</a:t>
            </a:r>
            <a:r>
              <a:rPr kumimoji="0" lang="en-US" altLang="vi-VN" sz="1800" b="1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</a:t>
            </a:r>
            <a:endParaRPr kumimoji="0" lang="en-US" altLang="vi-VN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Text Box 29">
            <a:extLst>
              <a:ext uri="{FF2B5EF4-FFF2-40B4-BE49-F238E27FC236}">
                <a16:creationId xmlns:a16="http://schemas.microsoft.com/office/drawing/2014/main" id="{CAE20C89-EC06-4BAD-A737-F3D6C0110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3863" y="1692371"/>
            <a:ext cx="276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14" name="Text Box 30">
            <a:extLst>
              <a:ext uri="{FF2B5EF4-FFF2-40B4-BE49-F238E27FC236}">
                <a16:creationId xmlns:a16="http://schemas.microsoft.com/office/drawing/2014/main" id="{BC1D9297-315C-482B-B06B-ECE65D9E4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50488" y="2628996"/>
            <a:ext cx="276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7" name="Text Box 53">
            <a:extLst>
              <a:ext uri="{FF2B5EF4-FFF2-40B4-BE49-F238E27FC236}">
                <a16:creationId xmlns:a16="http://schemas.microsoft.com/office/drawing/2014/main" id="{3C24339A-C0BF-4347-91C7-0803AC616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8364" y="2942526"/>
            <a:ext cx="13938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400" b="1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altLang="vi-VN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55</a:t>
            </a:r>
          </a:p>
        </p:txBody>
      </p:sp>
      <p:sp>
        <p:nvSpPr>
          <p:cNvPr id="31" name="Text Box 60">
            <a:extLst>
              <a:ext uri="{FF2B5EF4-FFF2-40B4-BE49-F238E27FC236}">
                <a16:creationId xmlns:a16="http://schemas.microsoft.com/office/drawing/2014/main" id="{8616201C-3473-4BCD-851C-E08922266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06025" y="2195608"/>
            <a:ext cx="2651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6D6953F-623B-4FA3-93F7-EC4ECB3202D6}"/>
              </a:ext>
            </a:extLst>
          </p:cNvPr>
          <p:cNvSpPr txBox="1"/>
          <p:nvPr/>
        </p:nvSpPr>
        <p:spPr>
          <a:xfrm>
            <a:off x="3048001" y="494136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9711EF4-0AF1-4209-99EF-8795A6D68660}"/>
              </a:ext>
            </a:extLst>
          </p:cNvPr>
          <p:cNvSpPr txBox="1"/>
          <p:nvPr/>
        </p:nvSpPr>
        <p:spPr>
          <a:xfrm>
            <a:off x="949493" y="990600"/>
            <a:ext cx="41933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AHI,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vuông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H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CB2EDBB2-6AD0-4F00-AEC2-361FDDD13E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2438690"/>
              </p:ext>
            </p:extLst>
          </p:nvPr>
        </p:nvGraphicFramePr>
        <p:xfrm>
          <a:off x="2286000" y="1447800"/>
          <a:ext cx="1752600" cy="3655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4" imgW="2070000" imgH="431640" progId="Equation.DSMT4">
                  <p:embed/>
                </p:oleObj>
              </mc:Choice>
              <mc:Fallback>
                <p:oleObj name="Equation" r:id="rId4" imgW="20700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86000" y="1447800"/>
                        <a:ext cx="1752600" cy="3655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3EF32F1A-6903-4F21-99CF-41DDC062B3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24012"/>
              </p:ext>
            </p:extLst>
          </p:nvPr>
        </p:nvGraphicFramePr>
        <p:xfrm>
          <a:off x="2523331" y="5387035"/>
          <a:ext cx="158115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6" imgW="1866600" imgH="380880" progId="Equation.DSMT4">
                  <p:embed/>
                </p:oleObj>
              </mc:Choice>
              <mc:Fallback>
                <p:oleObj name="Equation" r:id="rId6" imgW="186660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23331" y="5387035"/>
                        <a:ext cx="1581150" cy="322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E529A33-4713-417E-8D0A-039429D92F85}"/>
                  </a:ext>
                </a:extLst>
              </p:cNvPr>
              <p:cNvSpPr txBox="1"/>
              <p:nvPr/>
            </p:nvSpPr>
            <p:spPr>
              <a:xfrm>
                <a:off x="949493" y="3429000"/>
                <a:ext cx="6213307" cy="8551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Ta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BIK</m:t>
                        </m:r>
                      </m:e>
                    </m:acc>
                    <m:r>
                      <a:rPr lang="en-US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400" b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HIA</m:t>
                        </m:r>
                      </m:e>
                    </m:acc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(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đối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đỉnh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)</a:t>
                </a:r>
              </a:p>
              <a:p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     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mà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HIA</m:t>
                        </m:r>
                      </m:e>
                    </m:acc>
                    <m:r>
                      <a:rPr lang="en-US" sz="24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= </m:t>
                    </m:r>
                    <m:sSup>
                      <m:sSupPr>
                        <m:ctrlPr>
                          <a:rPr lang="en-US" sz="2400" b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sSupPr>
                      <m:e>
                        <m:r>
                          <a:rPr lang="en-US" sz="24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50</m:t>
                        </m:r>
                      </m:e>
                      <m:sup>
                        <m:r>
                          <a:rPr lang="en-US" sz="24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⇒</m:t>
                    </m:r>
                    <m:acc>
                      <m:accPr>
                        <m:chr m:val="̂"/>
                        <m:ctrlPr>
                          <a:rPr lang="en-US" sz="240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400" i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BIK</m:t>
                        </m:r>
                      </m:e>
                    </m:acc>
                    <m:r>
                      <a:rPr lang="en-US" sz="2400" i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sSupPr>
                      <m:e>
                        <m:r>
                          <a:rPr lang="en-US" sz="2400" i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50</m:t>
                        </m:r>
                      </m:e>
                      <m:sup>
                        <m:r>
                          <a:rPr lang="en-US" sz="2400" i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E529A33-4713-417E-8D0A-039429D92F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493" y="3429000"/>
                <a:ext cx="6213307" cy="855106"/>
              </a:xfrm>
              <a:prstGeom prst="rect">
                <a:avLst/>
              </a:prstGeom>
              <a:blipFill>
                <a:blip r:embed="rId8"/>
                <a:stretch>
                  <a:fillRect l="-1570" t="-4286"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>
            <a:extLst>
              <a:ext uri="{FF2B5EF4-FFF2-40B4-BE49-F238E27FC236}">
                <a16:creationId xmlns:a16="http://schemas.microsoft.com/office/drawing/2014/main" id="{F273D5C0-D946-468A-A3C7-5B3B8D9055E5}"/>
              </a:ext>
            </a:extLst>
          </p:cNvPr>
          <p:cNvSpPr txBox="1"/>
          <p:nvPr/>
        </p:nvSpPr>
        <p:spPr>
          <a:xfrm>
            <a:off x="973242" y="4343400"/>
            <a:ext cx="41933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BKI,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vuông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K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</a:p>
        </p:txBody>
      </p:sp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0B92ABDD-9998-48E8-A54C-79F05732B2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2859655"/>
              </p:ext>
            </p:extLst>
          </p:nvPr>
        </p:nvGraphicFramePr>
        <p:xfrm>
          <a:off x="2459038" y="4876800"/>
          <a:ext cx="1709737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9" imgW="2019240" imgH="431640" progId="Equation.DSMT4">
                  <p:embed/>
                </p:oleObj>
              </mc:Choice>
              <mc:Fallback>
                <p:oleObj name="Equation" r:id="rId9" imgW="2019240" imgH="4316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CB2EDBB2-6AD0-4F00-AEC2-361FDDD13E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459038" y="4876800"/>
                        <a:ext cx="1709737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99F268E3-5CB5-4936-93EA-AEEE9BA3C2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562622"/>
              </p:ext>
            </p:extLst>
          </p:nvPr>
        </p:nvGraphicFramePr>
        <p:xfrm>
          <a:off x="2133600" y="1905000"/>
          <a:ext cx="2655780" cy="150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11" imgW="3136680" imgH="1777680" progId="Equation.DSMT4">
                  <p:embed/>
                </p:oleObj>
              </mc:Choice>
              <mc:Fallback>
                <p:oleObj name="Equation" r:id="rId11" imgW="3136680" imgH="17776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3EF32F1A-6903-4F21-99CF-41DDC062B3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133600" y="1905000"/>
                        <a:ext cx="2655780" cy="150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A9779C97-9AAF-4330-B036-87D9E745B415}"/>
              </a:ext>
            </a:extLst>
          </p:cNvPr>
          <p:cNvSpPr txBox="1"/>
          <p:nvPr/>
        </p:nvSpPr>
        <p:spPr>
          <a:xfrm>
            <a:off x="4071273" y="1381518"/>
            <a:ext cx="3933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vuông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A5B06EF-C997-4E89-A731-2DADBB041F00}"/>
              </a:ext>
            </a:extLst>
          </p:cNvPr>
          <p:cNvSpPr txBox="1"/>
          <p:nvPr/>
        </p:nvSpPr>
        <p:spPr>
          <a:xfrm>
            <a:off x="4294186" y="4840498"/>
            <a:ext cx="3933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vuông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405BA1AF-D583-41D5-A8FE-114854CD34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4908004"/>
              </p:ext>
            </p:extLst>
          </p:nvPr>
        </p:nvGraphicFramePr>
        <p:xfrm>
          <a:off x="2514471" y="5867400"/>
          <a:ext cx="2336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3" imgW="2336760" imgH="342720" progId="Equation.DSMT4">
                  <p:embed/>
                </p:oleObj>
              </mc:Choice>
              <mc:Fallback>
                <p:oleObj name="Equation" r:id="rId13" imgW="233676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514471" y="5867400"/>
                        <a:ext cx="23368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>
            <a:extLst>
              <a:ext uri="{FF2B5EF4-FFF2-40B4-BE49-F238E27FC236}">
                <a16:creationId xmlns:a16="http://schemas.microsoft.com/office/drawing/2014/main" id="{E0E2DED7-B3B1-421A-8EB8-E43D9F0FDDAC}"/>
              </a:ext>
            </a:extLst>
          </p:cNvPr>
          <p:cNvSpPr txBox="1"/>
          <p:nvPr/>
        </p:nvSpPr>
        <p:spPr>
          <a:xfrm>
            <a:off x="5791200" y="57486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0" name="Object 39">
            <a:extLst>
              <a:ext uri="{FF2B5EF4-FFF2-40B4-BE49-F238E27FC236}">
                <a16:creationId xmlns:a16="http://schemas.microsoft.com/office/drawing/2014/main" id="{1BFB336F-D7A9-4565-A9B1-2A1B154586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0072767"/>
              </p:ext>
            </p:extLst>
          </p:nvPr>
        </p:nvGraphicFramePr>
        <p:xfrm>
          <a:off x="6629400" y="5791200"/>
          <a:ext cx="914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5" imgW="914400" imgH="342720" progId="Equation.DSMT4">
                  <p:embed/>
                </p:oleObj>
              </mc:Choice>
              <mc:Fallback>
                <p:oleObj name="Equation" r:id="rId15" imgW="91440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629400" y="5791200"/>
                        <a:ext cx="9144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8509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3" grpId="0"/>
      <p:bldP spid="36" grpId="0"/>
      <p:bldP spid="37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962400" y="838200"/>
            <a:ext cx="4019247" cy="838200"/>
          </a:xfrm>
          <a:solidFill>
            <a:srgbClr val="92D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3600" b="1" dirty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1524000" y="2438400"/>
            <a:ext cx="9567530" cy="1600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SGK</a:t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BTVN: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7, 8 – SGK/109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“Hai tam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1981200" y="2667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en-US" sz="3200">
                <a:solidFill>
                  <a:srgbClr val="FFFF00"/>
                </a:solidFill>
                <a:latin typeface=".VnTime" pitchFamily="34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478395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  <p:bldP spid="2150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405</Words>
  <Application>Microsoft Office PowerPoint</Application>
  <PresentationFormat>Widescreen</PresentationFormat>
  <Paragraphs>96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.VnTime</vt:lpstr>
      <vt:lpstr>Arial</vt:lpstr>
      <vt:lpstr>Calibri</vt:lpstr>
      <vt:lpstr>Cambria Math</vt:lpstr>
      <vt:lpstr>Tahoma</vt:lpstr>
      <vt:lpstr>Times New Roman</vt:lpstr>
      <vt:lpstr>VNI-Times</vt:lpstr>
      <vt:lpstr>Office Theme</vt:lpstr>
      <vt:lpstr>Equation</vt:lpstr>
      <vt:lpstr>MathType 5.0 Equation</vt:lpstr>
      <vt:lpstr>MathType 7.0 Equation</vt:lpstr>
      <vt:lpstr>PowerPoint Presentation</vt:lpstr>
      <vt:lpstr>PowerPoint Presentation</vt:lpstr>
      <vt:lpstr>II. Áp dụng vào tam giác vuông: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về nhà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thien</dc:creator>
  <cp:lastModifiedBy>Quynh</cp:lastModifiedBy>
  <cp:revision>5</cp:revision>
  <dcterms:created xsi:type="dcterms:W3CDTF">2021-10-24T05:11:16Z</dcterms:created>
  <dcterms:modified xsi:type="dcterms:W3CDTF">2021-11-02T04:48:30Z</dcterms:modified>
</cp:coreProperties>
</file>