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bf08bc0c5520488a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1" r:id="rId2"/>
    <p:sldMasterId id="2147483750" r:id="rId3"/>
    <p:sldMasterId id="2147483763" r:id="rId4"/>
  </p:sldMasterIdLst>
  <p:notesMasterIdLst>
    <p:notesMasterId r:id="rId33"/>
  </p:notesMasterIdLst>
  <p:sldIdLst>
    <p:sldId id="295" r:id="rId5"/>
    <p:sldId id="322" r:id="rId6"/>
    <p:sldId id="323" r:id="rId7"/>
    <p:sldId id="325" r:id="rId8"/>
    <p:sldId id="326" r:id="rId9"/>
    <p:sldId id="327" r:id="rId10"/>
    <p:sldId id="328" r:id="rId11"/>
    <p:sldId id="305" r:id="rId12"/>
    <p:sldId id="306" r:id="rId13"/>
    <p:sldId id="257" r:id="rId14"/>
    <p:sldId id="279" r:id="rId15"/>
    <p:sldId id="259" r:id="rId16"/>
    <p:sldId id="281" r:id="rId17"/>
    <p:sldId id="258" r:id="rId18"/>
    <p:sldId id="268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9" r:id="rId28"/>
    <p:sldId id="271" r:id="rId29"/>
    <p:sldId id="256" r:id="rId30"/>
    <p:sldId id="300" r:id="rId31"/>
    <p:sldId id="29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F4B2C-81B7-4E97-8F60-D086D3085D53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2D72-C79E-4C43-83C1-18C8F70CF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0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3C315-B4C4-4539-A935-F9FF488AA37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2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25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87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38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6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52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AF81A-5A48-44B6-BFB3-5A2D3370088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2450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16960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08062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72950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35092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468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1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52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30233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340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43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376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93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64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17812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71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56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6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40162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7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8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905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71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553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87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91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748989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16885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36020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8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2021/11/6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6183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6183"/>
          </a:xfrm>
          <a:prstGeom prst="rect">
            <a:avLst/>
          </a:prstGeom>
        </p:spPr>
        <p:txBody>
          <a:bodyPr/>
          <a:lstStyle/>
          <a:p>
            <a:pPr defTabSz="914400"/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966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36632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04171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4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3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8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985B-E93F-487A-8FB9-375A44316EC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02685-4EDA-43C1-A9E3-FD2333AAE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4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png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43.png"/><Relationship Id="rId2" Type="http://schemas.openxmlformats.org/officeDocument/2006/relationships/image" Target="../media/image2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slide" Target="slide15.xml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19.xml"/><Relationship Id="rId18" Type="http://schemas.openxmlformats.org/officeDocument/2006/relationships/image" Target="../media/image54.png"/><Relationship Id="rId3" Type="http://schemas.openxmlformats.org/officeDocument/2006/relationships/image" Target="../media/image51.png"/><Relationship Id="rId21" Type="http://schemas.openxmlformats.org/officeDocument/2006/relationships/image" Target="../media/image68.png"/><Relationship Id="rId7" Type="http://schemas.openxmlformats.org/officeDocument/2006/relationships/image" Target="../media/image62.png"/><Relationship Id="rId12" Type="http://schemas.openxmlformats.org/officeDocument/2006/relationships/slide" Target="slide18.xml"/><Relationship Id="rId17" Type="http://schemas.openxmlformats.org/officeDocument/2006/relationships/slide" Target="slide23.xml"/><Relationship Id="rId2" Type="http://schemas.openxmlformats.org/officeDocument/2006/relationships/image" Target="../media/image50.jpeg"/><Relationship Id="rId16" Type="http://schemas.openxmlformats.org/officeDocument/2006/relationships/slide" Target="slide22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slide" Target="slide25.xml"/><Relationship Id="rId5" Type="http://schemas.openxmlformats.org/officeDocument/2006/relationships/image" Target="../media/image55.png"/><Relationship Id="rId15" Type="http://schemas.openxmlformats.org/officeDocument/2006/relationships/slide" Target="slide21.xml"/><Relationship Id="rId23" Type="http://schemas.openxmlformats.org/officeDocument/2006/relationships/slide" Target="slide24.xml"/><Relationship Id="rId10" Type="http://schemas.openxmlformats.org/officeDocument/2006/relationships/image" Target="../media/image65.png"/><Relationship Id="rId19" Type="http://schemas.openxmlformats.org/officeDocument/2006/relationships/image" Target="../media/image67.png"/><Relationship Id="rId4" Type="http://schemas.openxmlformats.org/officeDocument/2006/relationships/slide" Target="slide26.xml"/><Relationship Id="rId9" Type="http://schemas.openxmlformats.org/officeDocument/2006/relationships/image" Target="../media/image64.png"/><Relationship Id="rId14" Type="http://schemas.openxmlformats.org/officeDocument/2006/relationships/slide" Target="slide20.xml"/><Relationship Id="rId2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17.xml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79.png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83.png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84.png"/><Relationship Id="rId5" Type="http://schemas.openxmlformats.org/officeDocument/2006/relationships/image" Target="../media/image70.png"/><Relationship Id="rId15" Type="http://schemas.openxmlformats.org/officeDocument/2006/relationships/image" Target="../media/image88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93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audio" Target="../media/audio1.wav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94.png"/><Relationship Id="rId5" Type="http://schemas.openxmlformats.org/officeDocument/2006/relationships/image" Target="../media/image70.png"/><Relationship Id="rId15" Type="http://schemas.openxmlformats.org/officeDocument/2006/relationships/image" Target="../media/image98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slide" Target="slide17.xml"/><Relationship Id="rId11" Type="http://schemas.openxmlformats.org/officeDocument/2006/relationships/image" Target="../media/image101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0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0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102.png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audio" Target="../media/audio3.wav"/><Relationship Id="rId9" Type="http://schemas.openxmlformats.org/officeDocument/2006/relationships/slide" Target="slide17.xml"/><Relationship Id="rId1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11" Type="http://schemas.openxmlformats.org/officeDocument/2006/relationships/image" Target="NULL"/><Relationship Id="rId5" Type="http://schemas.openxmlformats.org/officeDocument/2006/relationships/image" Target="../media/image4.png"/><Relationship Id="rId10" Type="http://schemas.openxmlformats.org/officeDocument/2006/relationships/image" Target="NULL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24746"/>
            <a:ext cx="834664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2927650" y="1846567"/>
            <a:ext cx="3891533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1.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Điền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trống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557070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69222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1218813" y="68688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CA9FAFD7-1FFF-4A67-AE8D-700760DB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2492896"/>
            <a:ext cx="583264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Nếu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đại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lượng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..……………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đại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lượng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thay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đổi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sao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cho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với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mỗi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giá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trị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x, ta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luôn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xác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định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…………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giá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trị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tương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ứng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thì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y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gọi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là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lang="en-US" altLang="zh-C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lang="en-US" altLang="zh-CN" sz="2200" b="1" i="1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của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x, x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gọi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là</a:t>
            </a:r>
            <a:r>
              <a:rPr lang="en-US" altLang="zh-CN" sz="2200" dirty="0">
                <a:solidFill>
                  <a:srgbClr val="00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……….</a:t>
            </a:r>
            <a:endParaRPr lang="zh-CN" altLang="en-US" sz="2200" dirty="0">
              <a:solidFill>
                <a:srgbClr val="00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4954069" y="2564906"/>
            <a:ext cx="1779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4155220" y="3560115"/>
            <a:ext cx="1436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7464154" y="4052267"/>
            <a:ext cx="1436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B080EB21-FF02-40F5-ABDC-88FEF41D02D1}"/>
              </a:ext>
            </a:extLst>
          </p:cNvPr>
          <p:cNvSpPr/>
          <p:nvPr/>
        </p:nvSpPr>
        <p:spPr>
          <a:xfrm>
            <a:off x="3255146" y="615603"/>
            <a:ext cx="5299969" cy="855963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7 L 0.26788 -0.321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-160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136E-6 L 0.30972 -0.297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B065E52-2ACA-4A1F-8B24-2A98D2CC1E84}"/>
              </a:ext>
            </a:extLst>
          </p:cNvPr>
          <p:cNvSpPr txBox="1">
            <a:spLocks/>
          </p:cNvSpPr>
          <p:nvPr/>
        </p:nvSpPr>
        <p:spPr>
          <a:xfrm>
            <a:off x="1783499" y="1147945"/>
            <a:ext cx="6372256" cy="1461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Hình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học sinh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Thời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Nhiệm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0673547F-5E55-4655-B192-C17D7FEAFE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89067" y="3900190"/>
            <a:ext cx="3217543" cy="180986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7666B8B-27A7-4519-BE04-71CFD27A33D7}"/>
              </a:ext>
            </a:extLst>
          </p:cNvPr>
          <p:cNvSpPr txBox="1"/>
          <p:nvPr/>
        </p:nvSpPr>
        <p:spPr>
          <a:xfrm>
            <a:off x="3121987" y="66135"/>
            <a:ext cx="6799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316E49B-A15F-4A66-B0E9-11F784A5580A}"/>
              </a:ext>
            </a:extLst>
          </p:cNvPr>
          <p:cNvSpPr/>
          <p:nvPr/>
        </p:nvSpPr>
        <p:spPr>
          <a:xfrm>
            <a:off x="1682409" y="2440497"/>
            <a:ext cx="5019384" cy="3778869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8D1EAB-0756-4604-B2D5-2D2A73E8AE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96615" y="2609723"/>
                <a:ext cx="4805179" cy="3536236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pitchFamily="18" charset="0"/>
                    <a:ea typeface="+mj-ea"/>
                    <a:cs typeface="Times New Roman" panose="02020603050405020304" pitchFamily="18" charset="0"/>
                  </a:rPr>
                  <a:t>Đề bài:</a:t>
                </a:r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Khi x =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= 6</a:t>
                </a: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8D1EAB-0756-4604-B2D5-2D2A73E8A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96615" y="2609723"/>
                <a:ext cx="4805179" cy="3536236"/>
              </a:xfrm>
              <a:blipFill>
                <a:blip r:embed="rId5"/>
                <a:stretch>
                  <a:fillRect l="-1904" t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2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1" grpId="0"/>
      <p:bldP spid="2" grpId="0" animBg="1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9D600BB-0362-4B73-9CCF-6EF0FF58F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4005" y="416784"/>
                <a:ext cx="4330441" cy="26743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1: Cho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      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(*)</a:t>
                </a:r>
              </a:p>
              <a:p>
                <a:pPr marL="0" indent="0">
                  <a:buNone/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Khi x = 2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= 6</a:t>
                </a: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9D600BB-0362-4B73-9CCF-6EF0FF58F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5" y="416784"/>
                <a:ext cx="4330441" cy="2674304"/>
              </a:xfrm>
              <a:prstGeom prst="rect">
                <a:avLst/>
              </a:prstGeom>
              <a:blipFill>
                <a:blip r:embed="rId2"/>
                <a:stretch>
                  <a:fillRect l="-2113" t="-3189" b="-6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0CDDE2C5-B29F-406F-B76D-ACA900D222AE}"/>
              </a:ext>
            </a:extLst>
          </p:cNvPr>
          <p:cNvCxnSpPr>
            <a:cxnSpLocks/>
          </p:cNvCxnSpPr>
          <p:nvPr/>
        </p:nvCxnSpPr>
        <p:spPr>
          <a:xfrm>
            <a:off x="5875529" y="416785"/>
            <a:ext cx="0" cy="5825765"/>
          </a:xfrm>
          <a:prstGeom prst="line">
            <a:avLst/>
          </a:prstGeom>
          <a:ln w="28575">
            <a:gradFill>
              <a:gsLst>
                <a:gs pos="0">
                  <a:schemeClr val="accent1">
                    <a:lumMod val="6000"/>
                    <a:lumOff val="94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w="lg" len="med"/>
            <a:tailEnd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1557F55-9B17-4C3B-B19B-EDEBCFEDF8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5230" y="4465709"/>
                <a:ext cx="4949741" cy="32528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x = 2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y = 6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(*),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.2+2=6</m:t>
                    </m:r>
                  </m:oMath>
                </a14:m>
                <a:endParaRPr lang="en-US" sz="24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⟺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.2=4</m:t>
                      </m:r>
                    </m:oMath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−1=2</m:t>
                      </m:r>
                    </m:oMath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=3 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TM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31557F55-9B17-4C3B-B19B-EDEBCFEDF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230" y="4465709"/>
                <a:ext cx="4949741" cy="3252835"/>
              </a:xfrm>
              <a:prstGeom prst="rect">
                <a:avLst/>
              </a:prstGeom>
              <a:blipFill>
                <a:blip r:embed="rId3"/>
                <a:stretch>
                  <a:fillRect l="-1847" t="-2627" r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A8B08A7-C988-488D-AEF4-A6C9B8B12AF6}"/>
              </a:ext>
            </a:extLst>
          </p:cNvPr>
          <p:cNvSpPr txBox="1"/>
          <p:nvPr/>
        </p:nvSpPr>
        <p:spPr>
          <a:xfrm>
            <a:off x="6211102" y="632447"/>
            <a:ext cx="4435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EDB8374-20D2-4BE1-9FDE-5988FE80CFE0}"/>
              </a:ext>
            </a:extLst>
          </p:cNvPr>
          <p:cNvSpPr txBox="1"/>
          <p:nvPr/>
        </p:nvSpPr>
        <p:spPr>
          <a:xfrm>
            <a:off x="6232191" y="316006"/>
            <a:ext cx="4435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20A01CD-3C4D-4123-B8C8-E9BD0C96F296}"/>
              </a:ext>
            </a:extLst>
          </p:cNvPr>
          <p:cNvSpPr txBox="1"/>
          <p:nvPr/>
        </p:nvSpPr>
        <p:spPr>
          <a:xfrm>
            <a:off x="6017401" y="1391155"/>
            <a:ext cx="2862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F5598F-6A27-40B9-95C4-0E89448D0712}"/>
                  </a:ext>
                </a:extLst>
              </p:cNvPr>
              <p:cNvSpPr txBox="1"/>
              <p:nvPr/>
            </p:nvSpPr>
            <p:spPr>
              <a:xfrm>
                <a:off x="1740246" y="3437132"/>
                <a:ext cx="61852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FF5598F-6A27-40B9-95C4-0E89448D0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246" y="3437132"/>
                <a:ext cx="61852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AE9951F-6999-48A6-A0A6-20FFE956B794}"/>
                  </a:ext>
                </a:extLst>
              </p:cNvPr>
              <p:cNvSpPr txBox="1"/>
              <p:nvPr/>
            </p:nvSpPr>
            <p:spPr>
              <a:xfrm>
                <a:off x="2469271" y="3408629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AE9951F-6999-48A6-A0A6-20FFE956B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1" y="3408629"/>
                <a:ext cx="219032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6FCEF3C-EB26-4030-AD3E-A2C3FC3BCEF3}"/>
                  </a:ext>
                </a:extLst>
              </p:cNvPr>
              <p:cNvSpPr txBox="1"/>
              <p:nvPr/>
            </p:nvSpPr>
            <p:spPr>
              <a:xfrm>
                <a:off x="4355598" y="3424453"/>
                <a:ext cx="50761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6FCEF3C-EB26-4030-AD3E-A2C3FC3BC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598" y="3424453"/>
                <a:ext cx="507618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B0A7FC8-2CB7-44B4-A866-63298465292B}"/>
                  </a:ext>
                </a:extLst>
              </p:cNvPr>
              <p:cNvSpPr txBox="1"/>
              <p:nvPr/>
            </p:nvSpPr>
            <p:spPr>
              <a:xfrm>
                <a:off x="5830503" y="1054473"/>
                <a:ext cx="496597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−1≠0⟺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DB0A7FC8-2CB7-44B4-A866-632984652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503" y="1054473"/>
                <a:ext cx="496597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24576B5-740D-4355-A66A-62820E126545}"/>
                  </a:ext>
                </a:extLst>
              </p:cNvPr>
              <p:cNvSpPr txBox="1"/>
              <p:nvPr/>
            </p:nvSpPr>
            <p:spPr>
              <a:xfrm>
                <a:off x="7999358" y="1768340"/>
                <a:ext cx="269945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&gt;1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ế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ợ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≠1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 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524576B5-740D-4355-A66A-62820E126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358" y="1768340"/>
                <a:ext cx="2699452" cy="1200329"/>
              </a:xfrm>
              <a:prstGeom prst="rect">
                <a:avLst/>
              </a:prstGeom>
              <a:blipFill>
                <a:blip r:embed="rId8"/>
                <a:stretch>
                  <a:fillRect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21AB29D-6E6D-4765-A4C0-B58D725DC4F1}"/>
              </a:ext>
            </a:extLst>
          </p:cNvPr>
          <p:cNvSpPr txBox="1"/>
          <p:nvPr/>
        </p:nvSpPr>
        <p:spPr>
          <a:xfrm>
            <a:off x="6017396" y="2921397"/>
            <a:ext cx="3142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610D85B-172C-4E89-9E9C-4005444B852C}"/>
                  </a:ext>
                </a:extLst>
              </p:cNvPr>
              <p:cNvSpPr txBox="1"/>
              <p:nvPr/>
            </p:nvSpPr>
            <p:spPr>
              <a:xfrm>
                <a:off x="8344669" y="3294524"/>
                <a:ext cx="2465197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b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Kết hợp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b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y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610D85B-172C-4E89-9E9C-4005444B8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4669" y="3294524"/>
                <a:ext cx="2465197" cy="1200329"/>
              </a:xfrm>
              <a:prstGeom prst="rect">
                <a:avLst/>
              </a:prstGeom>
              <a:blipFill>
                <a:blip r:embed="rId9"/>
                <a:stretch>
                  <a:fillRect l="-3960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5806D9E-3FC5-4A90-87C1-925474043259}"/>
                  </a:ext>
                </a:extLst>
              </p:cNvPr>
              <p:cNvSpPr txBox="1"/>
              <p:nvPr/>
            </p:nvSpPr>
            <p:spPr>
              <a:xfrm>
                <a:off x="2469271" y="3400001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25806D9E-3FC5-4A90-87C1-925474043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1" y="3400001"/>
                <a:ext cx="219032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1A679B9-BF4C-4FDB-A1A0-E7377EF6CF3F}"/>
                  </a:ext>
                </a:extLst>
              </p:cNvPr>
              <p:cNvSpPr txBox="1"/>
              <p:nvPr/>
            </p:nvSpPr>
            <p:spPr>
              <a:xfrm>
                <a:off x="2965029" y="4645465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11A679B9-BF4C-4FDB-A1A0-E7377EF6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029" y="4645465"/>
                <a:ext cx="219032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959D726-C72B-4E7A-B6BC-0E5AABE916A0}"/>
                  </a:ext>
                </a:extLst>
              </p:cNvPr>
              <p:cNvSpPr txBox="1"/>
              <p:nvPr/>
            </p:nvSpPr>
            <p:spPr>
              <a:xfrm>
                <a:off x="3004364" y="4645465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E959D726-C72B-4E7A-B6BC-0E5AABE91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364" y="4645465"/>
                <a:ext cx="219032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EE49556F-7CBA-44EA-B808-D4559CD58E25}"/>
                  </a:ext>
                </a:extLst>
              </p:cNvPr>
              <p:cNvSpPr txBox="1"/>
              <p:nvPr/>
            </p:nvSpPr>
            <p:spPr>
              <a:xfrm>
                <a:off x="2469271" y="3401528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EE49556F-7CBA-44EA-B808-D4559CD58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1" y="3401528"/>
                <a:ext cx="2190320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242ABA4-327D-4F6C-8241-8173C43A60C5}"/>
                  </a:ext>
                </a:extLst>
              </p:cNvPr>
              <p:cNvSpPr txBox="1"/>
              <p:nvPr/>
            </p:nvSpPr>
            <p:spPr>
              <a:xfrm>
                <a:off x="8591978" y="1380601"/>
                <a:ext cx="191659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−1&gt;0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C242ABA4-327D-4F6C-8241-8173C43A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1978" y="1380601"/>
                <a:ext cx="1916593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B1A8D12-4A5C-41AA-8FB9-8133EF9E3490}"/>
                  </a:ext>
                </a:extLst>
              </p:cNvPr>
              <p:cNvSpPr txBox="1"/>
              <p:nvPr/>
            </p:nvSpPr>
            <p:spPr>
              <a:xfrm>
                <a:off x="8854580" y="2928433"/>
                <a:ext cx="167511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−1&lt;0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B1A8D12-4A5C-41AA-8FB9-8133EF9E3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580" y="2928433"/>
                <a:ext cx="1675119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8B43C84-0D14-433B-B57A-2CB8BD0CC395}"/>
                  </a:ext>
                </a:extLst>
              </p:cNvPr>
              <p:cNvSpPr txBox="1"/>
              <p:nvPr/>
            </p:nvSpPr>
            <p:spPr>
              <a:xfrm>
                <a:off x="2469271" y="3411181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D8B43C84-0D14-433B-B57A-2CB8BD0CC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271" y="3411181"/>
                <a:ext cx="2190320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B7F2095-1835-4273-A188-9007646879CD}"/>
                  </a:ext>
                </a:extLst>
              </p:cNvPr>
              <p:cNvSpPr txBox="1"/>
              <p:nvPr/>
            </p:nvSpPr>
            <p:spPr>
              <a:xfrm>
                <a:off x="3013823" y="4636617"/>
                <a:ext cx="219032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FB7F2095-1835-4273-A188-9007646879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823" y="4636617"/>
                <a:ext cx="2190320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1B06B904-44E7-4A9F-90B2-FB37181070DD}"/>
              </a:ext>
            </a:extLst>
          </p:cNvPr>
          <p:cNvSpPr/>
          <p:nvPr/>
        </p:nvSpPr>
        <p:spPr>
          <a:xfrm rot="10800000">
            <a:off x="3315095" y="4352238"/>
            <a:ext cx="436606" cy="11783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F0EF6003-3100-484C-B623-C8737BA5064D}"/>
              </a:ext>
            </a:extLst>
          </p:cNvPr>
          <p:cNvSpPr txBox="1"/>
          <p:nvPr/>
        </p:nvSpPr>
        <p:spPr>
          <a:xfrm>
            <a:off x="2733692" y="5671063"/>
            <a:ext cx="2036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 = 2 ; y = 6 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4D020073-2090-43EF-AD8D-1EF162F9B1F1}"/>
                  </a:ext>
                </a:extLst>
              </p:cNvPr>
              <p:cNvSpPr txBox="1"/>
              <p:nvPr/>
            </p:nvSpPr>
            <p:spPr>
              <a:xfrm>
                <a:off x="2188309" y="3415265"/>
                <a:ext cx="6271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4D020073-2090-43EF-AD8D-1EF162F9B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309" y="3415265"/>
                <a:ext cx="627199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78C2CB0-9F33-4FBD-9792-E273027CBDED}"/>
              </a:ext>
            </a:extLst>
          </p:cNvPr>
          <p:cNvSpPr txBox="1"/>
          <p:nvPr/>
        </p:nvSpPr>
        <p:spPr>
          <a:xfrm>
            <a:off x="1829946" y="3449913"/>
            <a:ext cx="475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endParaRPr lang="en-US" sz="4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7C721DE1-1200-4072-8167-5D1A0F7122F6}"/>
                  </a:ext>
                </a:extLst>
              </p:cNvPr>
              <p:cNvSpPr txBox="1"/>
              <p:nvPr/>
            </p:nvSpPr>
            <p:spPr>
              <a:xfrm>
                <a:off x="4776471" y="3390093"/>
                <a:ext cx="70958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7C721DE1-1200-4072-8167-5D1A0F712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471" y="3390093"/>
                <a:ext cx="709587" cy="707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F7BD1997-4B09-4C0D-BDEF-4703C38B4227}"/>
              </a:ext>
            </a:extLst>
          </p:cNvPr>
          <p:cNvSpPr txBox="1"/>
          <p:nvPr/>
        </p:nvSpPr>
        <p:spPr>
          <a:xfrm>
            <a:off x="4394796" y="3404545"/>
            <a:ext cx="475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5590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09115 0.18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9115 0.182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09115 0.1824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6" grpId="1"/>
      <p:bldP spid="26" grpId="2"/>
      <p:bldP spid="27" grpId="0"/>
      <p:bldP spid="27" grpId="1"/>
      <p:bldP spid="28" grpId="0"/>
      <p:bldP spid="28" grpId="1"/>
      <p:bldP spid="28" grpId="2"/>
      <p:bldP spid="29" grpId="0"/>
      <p:bldP spid="29" grpId="1"/>
      <p:bldP spid="29" grpId="2"/>
      <p:bldP spid="30" grpId="0"/>
      <p:bldP spid="31" grpId="0"/>
      <p:bldP spid="32" grpId="0"/>
      <p:bldP spid="32" grpId="1"/>
      <p:bldP spid="32" grpId="2"/>
      <p:bldP spid="33" grpId="0"/>
      <p:bldP spid="33" grpId="1"/>
      <p:bldP spid="6" grpId="0" animBg="1"/>
      <p:bldP spid="34" grpId="0"/>
      <p:bldP spid="37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0281D-1D0A-4412-9C3C-F4BB28980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8411" y="2736301"/>
            <a:ext cx="5877755" cy="21714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20 000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8" name="Picture 4" descr="Nhóc Trùm (2017) | The Boss Baby [Film HD - Vietsub + English Subtitle] |  XemPhim.App">
            <a:extLst>
              <a:ext uri="{FF2B5EF4-FFF2-40B4-BE49-F238E27FC236}">
                <a16:creationId xmlns:a16="http://schemas.microsoft.com/office/drawing/2014/main" id="{5FCD21B4-5B7A-49E3-B44A-C8F433DDB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1"/>
          <a:stretch/>
        </p:blipFill>
        <p:spPr bwMode="auto">
          <a:xfrm>
            <a:off x="7689812" y="4578464"/>
            <a:ext cx="1895237" cy="22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181D9B73-7BDF-4112-94D4-9DE8DF3F43F0}"/>
              </a:ext>
            </a:extLst>
          </p:cNvPr>
          <p:cNvSpPr/>
          <p:nvPr/>
        </p:nvSpPr>
        <p:spPr>
          <a:xfrm>
            <a:off x="7406262" y="1206465"/>
            <a:ext cx="3261734" cy="2622395"/>
          </a:xfrm>
          <a:prstGeom prst="cloudCallout">
            <a:avLst>
              <a:gd name="adj1" fmla="val -14065"/>
              <a:gd name="adj2" fmla="val 7385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Xe đạp thể thao địa hình bánh 20 inch cho bé 7-11 tuổi Tặng kèm dầu tra  xích + chuông la bàn (Giao màu ngẫu nhiên) | Tiki">
            <a:extLst>
              <a:ext uri="{FF2B5EF4-FFF2-40B4-BE49-F238E27FC236}">
                <a16:creationId xmlns:a16="http://schemas.microsoft.com/office/drawing/2014/main" id="{A0AFE0DD-BA4B-4E1C-8A96-76D2F767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31" y="1728124"/>
            <a:ext cx="1520637" cy="152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Top 5 Best Air Purifiers Under $100 - Live Healthy &amp;amp; Save Money!">
            <a:extLst>
              <a:ext uri="{FF2B5EF4-FFF2-40B4-BE49-F238E27FC236}">
                <a16:creationId xmlns:a16="http://schemas.microsoft.com/office/drawing/2014/main" id="{A74607AD-799C-4898-9FFC-3A5B6CE8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t="7260" r="25581" b="30239"/>
          <a:stretch/>
        </p:blipFill>
        <p:spPr bwMode="auto">
          <a:xfrm>
            <a:off x="9337846" y="5568353"/>
            <a:ext cx="1423447" cy="134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8EA6251E-068C-481E-934A-14BCBA013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6322" y="1232233"/>
            <a:ext cx="1642917" cy="92414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B5DBE8A-828A-4191-BAB4-8E0EC13B2C3F}"/>
              </a:ext>
            </a:extLst>
          </p:cNvPr>
          <p:cNvSpPr txBox="1">
            <a:spLocks/>
          </p:cNvSpPr>
          <p:nvPr/>
        </p:nvSpPr>
        <p:spPr>
          <a:xfrm>
            <a:off x="1628406" y="1483538"/>
            <a:ext cx="6372256" cy="14617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đôi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3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phút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Nhiệm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vụ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Hoàn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F136E1-6F3A-4282-82A4-BF5544490B9F}"/>
              </a:ext>
            </a:extLst>
          </p:cNvPr>
          <p:cNvSpPr txBox="1"/>
          <p:nvPr/>
        </p:nvSpPr>
        <p:spPr>
          <a:xfrm>
            <a:off x="3464783" y="105744"/>
            <a:ext cx="67990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86521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  <p:bldP spid="2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099D1-6E1A-4E51-8075-8229C3E0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026" y="1876527"/>
            <a:ext cx="8928953" cy="4516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= 20 000.t + 800 000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C9B375E-6EC5-4689-9D41-05FE6CA7214A}"/>
              </a:ext>
            </a:extLst>
          </p:cNvPr>
          <p:cNvSpPr txBox="1"/>
          <p:nvPr/>
        </p:nvSpPr>
        <p:spPr>
          <a:xfrm>
            <a:off x="3950108" y="1088046"/>
            <a:ext cx="4435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u="sng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US" sz="2800" b="1" i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BB4590F-D55F-4770-A3BB-13135AC4D87E}"/>
              </a:ext>
            </a:extLst>
          </p:cNvPr>
          <p:cNvSpPr txBox="1"/>
          <p:nvPr/>
        </p:nvSpPr>
        <p:spPr>
          <a:xfrm>
            <a:off x="1668026" y="3122711"/>
            <a:ext cx="89999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2 000 000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= 20 000.t + 800 000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20 000. t + 800 000 = 2 000 000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 t = 60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60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92927" y="1562102"/>
            <a:ext cx="3744686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70174" y="2960918"/>
            <a:ext cx="2699657" cy="278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32" b="59892" l="42892" r="7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6270175" y="2079990"/>
            <a:ext cx="986973" cy="10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8939883" y="261004"/>
            <a:ext cx="1370919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9067773" y="2046518"/>
            <a:ext cx="1659165" cy="171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8712173" y="5167090"/>
            <a:ext cx="1370919" cy="141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5" t="7066" r="20597" b="40313"/>
          <a:stretch/>
        </p:blipFill>
        <p:spPr bwMode="auto">
          <a:xfrm>
            <a:off x="7690520" y="1989631"/>
            <a:ext cx="1278627" cy="13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ết quả hình ảnh cho bắn súng 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83" y="4444100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8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93558" y="115023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8" name="Picture 6" descr="Kết quả hình ảnh cho play 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543" y="5874662"/>
            <a:ext cx="895817" cy="89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4114" y="6029408"/>
            <a:ext cx="1463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" name="ProtectorsOfTheEa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05763" y="1109663"/>
            <a:ext cx="609600" cy="609600"/>
          </a:xfrm>
          <a:prstGeom prst="rect">
            <a:avLst/>
          </a:prstGeom>
        </p:spPr>
      </p:pic>
      <p:pic>
        <p:nvPicPr>
          <p:cNvPr id="1026" name="Picture 2" descr="Kết quả hình ảnh cho virut corrona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65" y="3098803"/>
            <a:ext cx="739953" cy="73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6 -0.42894 L 0.20903 -0.42894 L 0.29184 -0.53033 L 0.3724 -0.42894 L 0.48906 -0.42894 L 0.48906 -0.28611 L 0.56962 -0.18542 L 0.48906 -0.08635 L 0.48906 0.05648 L 0.3724 0.05648 L 0.29184 0.15486 L 0.20903 0.05648 L 0.09236 0.05648 L 0.09236 -0.08635 L 0.00955 -0.18542 L 0.09236 -0.28611 L 0.09236 -0.42894 Z " pathEditMode="relative" rAng="0" ptsTypes="AAAAAAAAAAAAAAAAA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2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3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08802" y="1964542"/>
            <a:ext cx="85408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+mj-lt"/>
              </a:rPr>
              <a:t>Dịch virus corona Vũ Hán 2019–20</a:t>
            </a:r>
            <a:r>
              <a:rPr lang="vi-VN" sz="2400" dirty="0">
                <a:latin typeface="+mj-lt"/>
              </a:rPr>
              <a:t>, còn được gọi là </a:t>
            </a:r>
            <a:r>
              <a:rPr lang="vi-VN" sz="2400" b="1" dirty="0">
                <a:latin typeface="+mj-lt"/>
              </a:rPr>
              <a:t>dịch viêm phổi cấp do chủng mới của virus corona</a:t>
            </a:r>
            <a:r>
              <a:rPr lang="vi-VN" sz="2400" dirty="0">
                <a:latin typeface="+mj-lt"/>
              </a:rPr>
              <a:t> hay </a:t>
            </a:r>
            <a:r>
              <a:rPr lang="vi-VN" sz="2400" b="1" dirty="0">
                <a:latin typeface="+mj-lt"/>
              </a:rPr>
              <a:t>dịch viêm phổi Vũ Hán</a:t>
            </a:r>
            <a:r>
              <a:rPr lang="vi-VN" sz="2400" dirty="0">
                <a:latin typeface="+mj-lt"/>
              </a:rPr>
              <a:t> (bệnh được gọi chính thức là </a:t>
            </a:r>
            <a:r>
              <a:rPr lang="vi-VN" sz="2400" b="1" dirty="0">
                <a:latin typeface="+mj-lt"/>
              </a:rPr>
              <a:t>COVID-19</a:t>
            </a:r>
            <a:r>
              <a:rPr lang="vi-VN" sz="2400" dirty="0">
                <a:latin typeface="+mj-lt"/>
              </a:rPr>
              <a:t> bởi WHO) là một dịch bệnh truyền nhiễm gây ra bởi virus SARS 2 (SARS-CoV 2) đang ảnh hưởng đến Trung Quốc đại lục, cùng với các trường hợp bị cô lập ở 27 quốc gia và vùng lãnh thổ khác, bắt đầu bùng phát vào giữa tháng 12 năm 2019 tại thành phố Vũ Hán</a:t>
            </a:r>
            <a:r>
              <a:rPr lang="en-US" sz="2400" dirty="0">
                <a:latin typeface="+mj-lt"/>
              </a:rPr>
              <a:t>.</a:t>
            </a:r>
            <a:endParaRPr lang="en-US" sz="2400" b="1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798921" y="628837"/>
            <a:ext cx="6037943" cy="7769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</p:txBody>
      </p:sp>
      <p:pic>
        <p:nvPicPr>
          <p:cNvPr id="12294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12629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3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6311" y="1667719"/>
            <a:ext cx="854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corona.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80772" y="570269"/>
            <a:ext cx="6037943" cy="77690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Kết quả hình ảnh cho start 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44" y="4927185"/>
            <a:ext cx="2919414" cy="16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địa cầu 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63373"/>
            <a:ext cx="18669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792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51203" y="3098802"/>
            <a:ext cx="2658099" cy="375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ết quả hình ảnh cho tiêu diệt p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0158" r="7352" b="9652"/>
          <a:stretch/>
        </p:blipFill>
        <p:spPr bwMode="auto">
          <a:xfrm>
            <a:off x="5643892" y="102475"/>
            <a:ext cx="904216" cy="8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826048" y="302219"/>
            <a:ext cx="396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DIỆT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27730" y="1163119"/>
            <a:ext cx="5539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CORONA VIRUS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7" name="V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26" y="4733926"/>
            <a:ext cx="954263" cy="936700"/>
          </a:xfrm>
          <a:prstGeom prst="rect">
            <a:avLst/>
          </a:prstGeom>
        </p:spPr>
      </p:pic>
      <p:pic>
        <p:nvPicPr>
          <p:cNvPr id="18" name="V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15" y="2147486"/>
            <a:ext cx="1987468" cy="1950889"/>
          </a:xfrm>
          <a:prstGeom prst="rect">
            <a:avLst/>
          </a:prstGeom>
        </p:spPr>
      </p:pic>
      <p:pic>
        <p:nvPicPr>
          <p:cNvPr id="19" name="V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84" y="2234146"/>
            <a:ext cx="1553955" cy="1525355"/>
          </a:xfrm>
          <a:prstGeom prst="rect">
            <a:avLst/>
          </a:prstGeom>
        </p:spPr>
      </p:pic>
      <p:pic>
        <p:nvPicPr>
          <p:cNvPr id="21" name="V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344" y="4680843"/>
            <a:ext cx="1881654" cy="1847023"/>
          </a:xfrm>
          <a:prstGeom prst="rect">
            <a:avLst/>
          </a:prstGeom>
        </p:spPr>
      </p:pic>
      <p:pic>
        <p:nvPicPr>
          <p:cNvPr id="22" name="V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882" y="743684"/>
            <a:ext cx="1201062" cy="1178957"/>
          </a:xfrm>
          <a:prstGeom prst="rect">
            <a:avLst/>
          </a:prstGeom>
        </p:spPr>
      </p:pic>
      <p:pic>
        <p:nvPicPr>
          <p:cNvPr id="23" name="V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829" y="5270458"/>
            <a:ext cx="1509640" cy="1481855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</p:cNvPr>
          <p:cNvSpPr/>
          <p:nvPr/>
        </p:nvSpPr>
        <p:spPr>
          <a:xfrm>
            <a:off x="172126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1" name="Oval 30">
            <a:hlinkClick r:id="rId13" action="ppaction://hlinksldjump"/>
          </p:cNvPr>
          <p:cNvSpPr/>
          <p:nvPr/>
        </p:nvSpPr>
        <p:spPr>
          <a:xfrm>
            <a:off x="2211473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2" name="Oval 31">
            <a:hlinkClick r:id="rId14" action="ppaction://hlinksldjump"/>
          </p:cNvPr>
          <p:cNvSpPr/>
          <p:nvPr/>
        </p:nvSpPr>
        <p:spPr>
          <a:xfrm>
            <a:off x="2701678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33" name="Oval 32">
            <a:hlinkClick r:id="rId15" action="ppaction://hlinksldjump"/>
          </p:cNvPr>
          <p:cNvSpPr/>
          <p:nvPr/>
        </p:nvSpPr>
        <p:spPr>
          <a:xfrm>
            <a:off x="3203594" y="2440226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34" name="Oval 33">
            <a:hlinkClick r:id="rId16" action="ppaction://hlinksldjump"/>
          </p:cNvPr>
          <p:cNvSpPr/>
          <p:nvPr/>
        </p:nvSpPr>
        <p:spPr>
          <a:xfrm>
            <a:off x="1820851" y="2975013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35" name="Oval 34">
            <a:hlinkClick r:id="rId17" action="ppaction://hlinksldjump"/>
          </p:cNvPr>
          <p:cNvSpPr/>
          <p:nvPr/>
        </p:nvSpPr>
        <p:spPr>
          <a:xfrm>
            <a:off x="2311056" y="2975013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</a:p>
        </p:txBody>
      </p:sp>
      <p:pic>
        <p:nvPicPr>
          <p:cNvPr id="36" name="6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605" y="4475249"/>
            <a:ext cx="1322792" cy="132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5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90" y="5242340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4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788" y="595822"/>
            <a:ext cx="1383250" cy="13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3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35" y="4873622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2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15" y="2241716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1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55" y="2347234"/>
            <a:ext cx="1503135" cy="15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Ảnh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714" b="100000" l="943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198" y="-7974"/>
            <a:ext cx="437600" cy="481635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29" y="3635135"/>
            <a:ext cx="1207113" cy="133514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61" y="1613586"/>
            <a:ext cx="1213209" cy="1329043"/>
          </a:xfrm>
          <a:prstGeom prst="rect">
            <a:avLst/>
          </a:prstGeom>
        </p:spPr>
      </p:pic>
      <p:pic>
        <p:nvPicPr>
          <p:cNvPr id="43" name="8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40" y="3864627"/>
            <a:ext cx="954268" cy="95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34">
            <a:hlinkClick r:id="rId23" action="ppaction://hlinksldjump"/>
          </p:cNvPr>
          <p:cNvSpPr/>
          <p:nvPr/>
        </p:nvSpPr>
        <p:spPr>
          <a:xfrm>
            <a:off x="2794685" y="2975010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7</a:t>
            </a:r>
          </a:p>
        </p:txBody>
      </p:sp>
      <p:sp>
        <p:nvSpPr>
          <p:cNvPr id="45" name="Oval 34">
            <a:hlinkClick r:id="rId24" action="ppaction://hlinksldjump"/>
          </p:cNvPr>
          <p:cNvSpPr/>
          <p:nvPr/>
        </p:nvSpPr>
        <p:spPr>
          <a:xfrm>
            <a:off x="3368873" y="2975010"/>
            <a:ext cx="396000" cy="36512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</a:t>
            </a:r>
          </a:p>
        </p:txBody>
      </p:sp>
      <p:pic>
        <p:nvPicPr>
          <p:cNvPr id="46" name="4" descr="Kết quả hình ảnh cho bắn súng png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44" y="1804183"/>
            <a:ext cx="984940" cy="9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2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4" grpId="0" animBg="1"/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AutoNum type="arabicPeriod"/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các hệ số a và b của hàm số bậc nhất sau</a:t>
            </a:r>
          </a:p>
          <a:p>
            <a:pPr algn="ctr"/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A"/>
          <p:cNvSpPr/>
          <p:nvPr/>
        </p:nvSpPr>
        <p:spPr>
          <a:xfrm>
            <a:off x="1647376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647376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147488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61692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2BCE7A8-9DE4-416A-93B9-6F738FA25F5C}"/>
                  </a:ext>
                </a:extLst>
              </p:cNvPr>
              <p:cNvSpPr txBox="1"/>
              <p:nvPr/>
            </p:nvSpPr>
            <p:spPr>
              <a:xfrm>
                <a:off x="5196203" y="2675432"/>
                <a:ext cx="206729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2BCE7A8-9DE4-416A-93B9-6F738FA25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203" y="2675432"/>
                <a:ext cx="206729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A595606B-7FA9-499B-A0D3-AB52C151193C}"/>
                  </a:ext>
                </a:extLst>
              </p:cNvPr>
              <p:cNvSpPr txBox="1"/>
              <p:nvPr/>
            </p:nvSpPr>
            <p:spPr>
              <a:xfrm>
                <a:off x="2785103" y="4488212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A595606B-7FA9-499B-A0D3-AB52C1511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103" y="4488212"/>
                <a:ext cx="226453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BCCEEFB6-DE68-41DA-BF85-EB7D64108B86}"/>
                  </a:ext>
                </a:extLst>
              </p:cNvPr>
              <p:cNvSpPr txBox="1"/>
              <p:nvPr/>
            </p:nvSpPr>
            <p:spPr>
              <a:xfrm>
                <a:off x="2756709" y="5690712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BCCEEFB6-DE68-41DA-BF85-EB7D64108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709" y="5690712"/>
                <a:ext cx="2264530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663A9D4E-FC99-4996-A94F-44C517061A16}"/>
                  </a:ext>
                </a:extLst>
              </p:cNvPr>
              <p:cNvSpPr txBox="1"/>
              <p:nvPr/>
            </p:nvSpPr>
            <p:spPr>
              <a:xfrm>
                <a:off x="7349559" y="4488212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663A9D4E-FC99-4996-A94F-44C517061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559" y="4488212"/>
                <a:ext cx="226453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6AED1806-158E-4D4F-B575-184F77E6BDF3}"/>
                  </a:ext>
                </a:extLst>
              </p:cNvPr>
              <p:cNvSpPr txBox="1"/>
              <p:nvPr/>
            </p:nvSpPr>
            <p:spPr>
              <a:xfrm>
                <a:off x="7360445" y="5690711"/>
                <a:ext cx="226453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=−1;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6AED1806-158E-4D4F-B575-184F77E6B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45" y="5690711"/>
                <a:ext cx="2264530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các hàm số sau, hàm số nào là hàm số bậc nhất</a:t>
            </a:r>
            <a:endParaRPr lang="vi-VN" sz="24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227316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6227316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AC0FBCB-2AFD-48CB-8F67-90E5EBED6561}"/>
                  </a:ext>
                </a:extLst>
              </p:cNvPr>
              <p:cNvSpPr txBox="1"/>
              <p:nvPr/>
            </p:nvSpPr>
            <p:spPr>
              <a:xfrm>
                <a:off x="3095523" y="4539920"/>
                <a:ext cx="13495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AC0FBCB-2AFD-48CB-8F67-90E5EBED6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523" y="4539920"/>
                <a:ext cx="1349537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68558EB-CC55-45A4-9807-4E934B8AA48C}"/>
                  </a:ext>
                </a:extLst>
              </p:cNvPr>
              <p:cNvSpPr txBox="1"/>
              <p:nvPr/>
            </p:nvSpPr>
            <p:spPr>
              <a:xfrm>
                <a:off x="8076151" y="4356564"/>
                <a:ext cx="834716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vi-VN" sz="24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868558EB-CC55-45A4-9807-4E934B8AA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151" y="4356564"/>
                <a:ext cx="834716" cy="6939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1DB200E0-82B5-4A98-936E-75E5F17B10FE}"/>
                  </a:ext>
                </a:extLst>
              </p:cNvPr>
              <p:cNvSpPr txBox="1"/>
              <p:nvPr/>
            </p:nvSpPr>
            <p:spPr>
              <a:xfrm>
                <a:off x="3051437" y="5655718"/>
                <a:ext cx="1799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1DB200E0-82B5-4A98-936E-75E5F17B1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437" y="5655718"/>
                <a:ext cx="1799595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8D49E6C-2C2B-4BB8-95AA-337088E35BF8}"/>
                  </a:ext>
                </a:extLst>
              </p:cNvPr>
              <p:cNvSpPr txBox="1"/>
              <p:nvPr/>
            </p:nvSpPr>
            <p:spPr>
              <a:xfrm>
                <a:off x="7900938" y="5705816"/>
                <a:ext cx="12396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F8D49E6C-2C2B-4BB8-95AA-337088E35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938" y="5705816"/>
                <a:ext cx="1239635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51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76" y="1122364"/>
            <a:ext cx="8346646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3215682" y="1789089"/>
            <a:ext cx="3891533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2.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Điền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vào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chỗ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trống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557070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69222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1218813" y="68688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A9FAFD7-1FFF-4A67-AE8D-700760DB47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6434" y="2692219"/>
                <a:ext cx="5544616" cy="960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</m:oMath>
                </a14:m>
                <a:r>
                  <a:rPr lang="en-US" altLang="zh-CN" sz="2000" dirty="0">
                    <a:solidFill>
                      <a:srgbClr val="000000"/>
                    </a:solidFill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thì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hàm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………………trên </a:t>
                </a:r>
                <a:r>
                  <a:rPr lang="en-US" altLang="zh-CN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.</a:t>
                </a:r>
                <a:endParaRPr lang="zh-CN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4">
                <a:extLst>
                  <a:ext uri="{FF2B5EF4-FFF2-40B4-BE49-F238E27FC236}">
                    <a16:creationId xmlns:a16="http://schemas.microsoft.com/office/drawing/2014/main" id="{CA9FAFD7-1FFF-4A67-AE8D-700760DB4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6434" y="2692219"/>
                <a:ext cx="5544616" cy="960328"/>
              </a:xfrm>
              <a:prstGeom prst="rect">
                <a:avLst/>
              </a:prstGeom>
              <a:blipFill>
                <a:blip r:embed="rId7"/>
                <a:stretch>
                  <a:fillRect l="-1099" b="-1082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id="{3C80A286-6881-4314-9779-CFCE82F012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6434" y="3709949"/>
                <a:ext cx="5544616" cy="914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l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150000"/>
                  </a:lnSpc>
                </a:pP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mà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endParaRPr lang="en-US" altLang="zh-CN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thì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hàm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……………………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trên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.</a:t>
                </a:r>
                <a:endParaRPr lang="zh-CN" alt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4">
                <a:extLst>
                  <a:ext uri="{FF2B5EF4-FFF2-40B4-BE49-F238E27FC236}">
                    <a16:creationId xmlns:a16="http://schemas.microsoft.com/office/drawing/2014/main" id="{3C80A286-6881-4314-9779-CFCE82F01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6434" y="3709949"/>
                <a:ext cx="5544616" cy="914161"/>
              </a:xfrm>
              <a:prstGeom prst="rect">
                <a:avLst/>
              </a:prstGeom>
              <a:blipFill>
                <a:blip r:embed="rId8"/>
                <a:stretch>
                  <a:fillRect l="-879" b="-11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8D09F4D-38A4-4BCD-96E9-A21C69A517E6}"/>
              </a:ext>
            </a:extLst>
          </p:cNvPr>
          <p:cNvSpPr txBox="1"/>
          <p:nvPr/>
        </p:nvSpPr>
        <p:spPr>
          <a:xfrm>
            <a:off x="5818164" y="3166600"/>
            <a:ext cx="1779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CEC33-B4EE-4A96-BBDE-3259B2A0EA13}"/>
              </a:ext>
            </a:extLst>
          </p:cNvPr>
          <p:cNvSpPr txBox="1"/>
          <p:nvPr/>
        </p:nvSpPr>
        <p:spPr>
          <a:xfrm>
            <a:off x="5691308" y="4178868"/>
            <a:ext cx="1906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088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9136E-6 L 0.2941 -0.3120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56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8" grpId="0"/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Hàm số                       là hàm số  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Đồng biến</a:t>
            </a:r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Nghịch biến</a:t>
            </a:r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205545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Vừa đồng biến, vừa nghịch biến</a:t>
            </a:r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698860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Không đồng biến cũng không nghịch biến</a:t>
            </a:r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F75DCB1-B468-431A-9CC8-1A6F23A1767D}"/>
                  </a:ext>
                </a:extLst>
              </p:cNvPr>
              <p:cNvSpPr txBox="1"/>
              <p:nvPr/>
            </p:nvSpPr>
            <p:spPr>
              <a:xfrm>
                <a:off x="5247234" y="2302904"/>
                <a:ext cx="1799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F75DCB1-B468-431A-9CC8-1A6F23A17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234" y="2302904"/>
                <a:ext cx="179959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5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hàm số                                  , với giá trị nào của m thì hàm số trên nghịch biến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147027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15133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698860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3C118E2-0451-49E7-A6BA-ECEC38B8FFCB}"/>
                  </a:ext>
                </a:extLst>
              </p:cNvPr>
              <p:cNvSpPr txBox="1"/>
              <p:nvPr/>
            </p:nvSpPr>
            <p:spPr>
              <a:xfrm>
                <a:off x="5032615" y="2087462"/>
                <a:ext cx="28325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D3C118E2-0451-49E7-A6BA-ECEC38B8F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615" y="2087462"/>
                <a:ext cx="2832506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89917518-BB9B-4906-9EB1-7FDE57515302}"/>
                  </a:ext>
                </a:extLst>
              </p:cNvPr>
              <p:cNvSpPr txBox="1"/>
              <p:nvPr/>
            </p:nvSpPr>
            <p:spPr>
              <a:xfrm>
                <a:off x="7836347" y="4488212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89917518-BB9B-4906-9EB1-7FDE575153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347" y="4488212"/>
                <a:ext cx="107452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940173D-32FA-4C78-841C-30DB7DC48826}"/>
                  </a:ext>
                </a:extLst>
              </p:cNvPr>
              <p:cNvSpPr txBox="1"/>
              <p:nvPr/>
            </p:nvSpPr>
            <p:spPr>
              <a:xfrm>
                <a:off x="7836346" y="5644979"/>
                <a:ext cx="13406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E940173D-32FA-4C78-841C-30DB7DC48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346" y="5644979"/>
                <a:ext cx="1340623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C39148B6-2F2D-476B-B64B-F3331FE5A5AD}"/>
                  </a:ext>
                </a:extLst>
              </p:cNvPr>
              <p:cNvSpPr txBox="1"/>
              <p:nvPr/>
            </p:nvSpPr>
            <p:spPr>
              <a:xfrm>
                <a:off x="3228684" y="5655718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C39148B6-2F2D-476B-B64B-F3331FE5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84" y="5655718"/>
                <a:ext cx="1072922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D1FBF56D-B220-4A2B-AD7D-3836B2808296}"/>
                  </a:ext>
                </a:extLst>
              </p:cNvPr>
              <p:cNvSpPr txBox="1"/>
              <p:nvPr/>
            </p:nvSpPr>
            <p:spPr>
              <a:xfrm>
                <a:off x="3220789" y="4509958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D1FBF56D-B220-4A2B-AD7D-3836B2808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789" y="4509958"/>
                <a:ext cx="1074525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3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Với giá trị nào của m thì hàm số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là hàm số bậc nhất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705433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205545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 flipH="1">
            <a:off x="6227316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E21F37DC-4123-4862-A1FE-14F55A6E5EAE}"/>
                  </a:ext>
                </a:extLst>
              </p:cNvPr>
              <p:cNvSpPr txBox="1"/>
              <p:nvPr/>
            </p:nvSpPr>
            <p:spPr>
              <a:xfrm>
                <a:off x="3461268" y="2518345"/>
                <a:ext cx="2679643" cy="480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4−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ra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−3)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E21F37DC-4123-4862-A1FE-14F55A6E5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1268" y="2518345"/>
                <a:ext cx="2679643" cy="48006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0B545EFB-B9D8-4828-A783-1534BB337F11}"/>
                  </a:ext>
                </a:extLst>
              </p:cNvPr>
              <p:cNvSpPr txBox="1"/>
              <p:nvPr/>
            </p:nvSpPr>
            <p:spPr>
              <a:xfrm>
                <a:off x="3228689" y="5655718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0B545EFB-B9D8-4828-A783-1534BB337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89" y="5655718"/>
                <a:ext cx="1074525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2B9D35D-9B7D-4332-8226-89B91D25D19E}"/>
                  </a:ext>
                </a:extLst>
              </p:cNvPr>
              <p:cNvSpPr txBox="1"/>
              <p:nvPr/>
            </p:nvSpPr>
            <p:spPr>
              <a:xfrm>
                <a:off x="3228688" y="4484478"/>
                <a:ext cx="10745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22B9D35D-9B7D-4332-8226-89B91D25D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688" y="4484478"/>
                <a:ext cx="1074525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E8F82A0-982A-4F69-A07C-463C5D6A8317}"/>
                  </a:ext>
                </a:extLst>
              </p:cNvPr>
              <p:cNvSpPr txBox="1"/>
              <p:nvPr/>
            </p:nvSpPr>
            <p:spPr>
              <a:xfrm>
                <a:off x="8015228" y="4462988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8E8F82A0-982A-4F69-A07C-463C5D6A8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228" y="4462988"/>
                <a:ext cx="1072922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B2250883-E8B6-4A12-B784-AF22CF289E63}"/>
                  </a:ext>
                </a:extLst>
              </p:cNvPr>
              <p:cNvSpPr txBox="1"/>
              <p:nvPr/>
            </p:nvSpPr>
            <p:spPr>
              <a:xfrm>
                <a:off x="8015228" y="5705816"/>
                <a:ext cx="10729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B2250883-E8B6-4A12-B784-AF22CF289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228" y="5705816"/>
                <a:ext cx="1072922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42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39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hàm số bậc nhất:                                        Biết rằng khi            thì            , tìm giá trị của m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205545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698860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189FDFF-7991-45A5-9075-1659587E4709}"/>
                  </a:ext>
                </a:extLst>
              </p:cNvPr>
              <p:cNvSpPr txBox="1"/>
              <p:nvPr/>
            </p:nvSpPr>
            <p:spPr>
              <a:xfrm>
                <a:off x="6314720" y="2066148"/>
                <a:ext cx="2919004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</a:endParaRP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</a:t>
                </a:r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2189FDFF-7991-45A5-9075-1659587E4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720" y="2066148"/>
                <a:ext cx="2919004" cy="8617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5EB9743C-9E6A-4EF3-B319-9F6A99DA75DD}"/>
                  </a:ext>
                </a:extLst>
              </p:cNvPr>
              <p:cNvSpPr txBox="1"/>
              <p:nvPr/>
            </p:nvSpPr>
            <p:spPr>
              <a:xfrm>
                <a:off x="4622477" y="2518348"/>
                <a:ext cx="96706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5EB9743C-9E6A-4EF3-B319-9F6A99DA7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477" y="2518348"/>
                <a:ext cx="967060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F1D03C0-C7B3-4B3F-AC7D-118C02EFBC89}"/>
                  </a:ext>
                </a:extLst>
              </p:cNvPr>
              <p:cNvSpPr txBox="1"/>
              <p:nvPr/>
            </p:nvSpPr>
            <p:spPr>
              <a:xfrm>
                <a:off x="6096005" y="2526636"/>
                <a:ext cx="97193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6F1D03C0-C7B3-4B3F-AC7D-118C02EFB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5" y="2526636"/>
                <a:ext cx="971933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AA3C42D0-A8FA-4A39-B286-9075F191EE5B}"/>
                  </a:ext>
                </a:extLst>
              </p:cNvPr>
              <p:cNvSpPr txBox="1"/>
              <p:nvPr/>
            </p:nvSpPr>
            <p:spPr>
              <a:xfrm>
                <a:off x="8019077" y="5705816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AA3C42D0-A8FA-4A39-B286-9075F191E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9077" y="5705816"/>
                <a:ext cx="1063561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D859A64-133C-47F5-9FB6-0A84DEB31EFA}"/>
                  </a:ext>
                </a:extLst>
              </p:cNvPr>
              <p:cNvSpPr txBox="1"/>
              <p:nvPr/>
            </p:nvSpPr>
            <p:spPr>
              <a:xfrm>
                <a:off x="7993091" y="4488212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D859A64-133C-47F5-9FB6-0A84DEB31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091" y="4488212"/>
                <a:ext cx="1063561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0F131E0-684C-4958-8F20-D2ECE92311D9}"/>
                  </a:ext>
                </a:extLst>
              </p:cNvPr>
              <p:cNvSpPr txBox="1"/>
              <p:nvPr/>
            </p:nvSpPr>
            <p:spPr>
              <a:xfrm>
                <a:off x="3332995" y="4497372"/>
                <a:ext cx="10635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A0F131E0-684C-4958-8F20-D2ECE923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95" y="4497372"/>
                <a:ext cx="1063561" cy="430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25EB222-1064-4CF3-BADB-60758D5108DE}"/>
                  </a:ext>
                </a:extLst>
              </p:cNvPr>
              <p:cNvSpPr txBox="1"/>
              <p:nvPr/>
            </p:nvSpPr>
            <p:spPr>
              <a:xfrm>
                <a:off x="3332989" y="5705816"/>
                <a:ext cx="13312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=−3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025EB222-1064-4CF3-BADB-60758D510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989" y="5705816"/>
                <a:ext cx="1331262" cy="43088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3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Kết quả hình ảnh cho home 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 Cho hàm số: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Hàm số trên là hàm số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>
            <a:off x="1625605" y="435803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Đồng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B"/>
          <p:cNvSpPr/>
          <p:nvPr/>
        </p:nvSpPr>
        <p:spPr>
          <a:xfrm>
            <a:off x="1647380" y="5522803"/>
            <a:ext cx="436222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đồng biến, vừa 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"/>
          <p:cNvSpPr/>
          <p:nvPr/>
        </p:nvSpPr>
        <p:spPr>
          <a:xfrm flipH="1">
            <a:off x="6147488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D"/>
          <p:cNvSpPr/>
          <p:nvPr/>
        </p:nvSpPr>
        <p:spPr>
          <a:xfrm flipH="1">
            <a:off x="6169259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biến cũng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nghịch biến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CA54EA4A-B9B3-41CB-B22D-1944A58D7509}"/>
                  </a:ext>
                </a:extLst>
              </p:cNvPr>
              <p:cNvSpPr txBox="1"/>
              <p:nvPr/>
            </p:nvSpPr>
            <p:spPr>
              <a:xfrm>
                <a:off x="5526532" y="2030537"/>
                <a:ext cx="3089179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+3)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</m:oMath>
                  </m:oMathPara>
                </a14:m>
                <a:endParaRPr lang="en-US" sz="2800">
                  <a:solidFill>
                    <a:schemeClr val="bg1"/>
                  </a:solidFill>
                </a:endParaRPr>
              </a:p>
              <a:p>
                <a:r>
                  <a:rPr lang="en-US" sz="2800">
                    <a:solidFill>
                      <a:schemeClr val="bg1"/>
                    </a:solidFill>
                  </a:rPr>
                  <a:t>  </a:t>
                </a:r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CA54EA4A-B9B3-41CB-B22D-1944A58D7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6532" y="2030537"/>
                <a:ext cx="3089179" cy="86177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4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ình nền màu xanh ng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2093" y="1152190"/>
            <a:ext cx="7469868" cy="273231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hình chữ nhật có các kích thước là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Người ta bớt mỗi kích thước của hình đó đi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(cm)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hình chữ nhật mới có chu vi là y. Hàm số bậc nhất biểu thị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"/>
          <p:cNvSpPr/>
          <p:nvPr/>
        </p:nvSpPr>
        <p:spPr>
          <a:xfrm flipH="1">
            <a:off x="6205540" y="5522803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"/>
          <p:cNvSpPr/>
          <p:nvPr/>
        </p:nvSpPr>
        <p:spPr>
          <a:xfrm>
            <a:off x="1702031" y="4372778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C"/>
          <p:cNvSpPr/>
          <p:nvPr/>
        </p:nvSpPr>
        <p:spPr>
          <a:xfrm flipH="1">
            <a:off x="6205545" y="435803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D"/>
          <p:cNvSpPr/>
          <p:nvPr/>
        </p:nvSpPr>
        <p:spPr>
          <a:xfrm>
            <a:off x="1698860" y="5522803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2" descr="Kết quả hình ảnh cho virut coron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32" b="100000" l="0" r="45422">
                        <a14:foregroundMark x1="36024" y1="22122" x2="36024" y2="22122"/>
                        <a14:foregroundMark x1="41084" y1="37950" x2="41084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634"/>
          <a:stretch/>
        </p:blipFill>
        <p:spPr bwMode="auto">
          <a:xfrm>
            <a:off x="1576161" y="-124955"/>
            <a:ext cx="1282709" cy="1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Kết quả hình ảnh cho virut corona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t="20229" r="28889" b="18928"/>
          <a:stretch/>
        </p:blipFill>
        <p:spPr bwMode="auto">
          <a:xfrm>
            <a:off x="2911026" y="209729"/>
            <a:ext cx="635327" cy="61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377467" y="344951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7" name="Picture 2" descr="Kết quả hình ảnh cho home 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22" y="217716"/>
            <a:ext cx="783773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F1B45704-2F6B-40BB-A5D7-951C28BC6CCA}"/>
                  </a:ext>
                </a:extLst>
              </p:cNvPr>
              <p:cNvSpPr txBox="1"/>
              <p:nvPr/>
            </p:nvSpPr>
            <p:spPr>
              <a:xfrm>
                <a:off x="7431821" y="5696628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=140−4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F1B45704-2F6B-40BB-A5D7-951C28BC6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821" y="5696628"/>
                <a:ext cx="2197140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A729719-5F27-4116-AD0C-D11C01A0F7D8}"/>
                  </a:ext>
                </a:extLst>
              </p:cNvPr>
              <p:cNvSpPr txBox="1"/>
              <p:nvPr/>
            </p:nvSpPr>
            <p:spPr>
              <a:xfrm>
                <a:off x="7431821" y="4539920"/>
                <a:ext cx="19983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=70−4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A729719-5F27-4116-AD0C-D11C01A0F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821" y="4539920"/>
                <a:ext cx="1998368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2293B261-1941-4453-B452-AC8DA2BAD51A}"/>
                  </a:ext>
                </a:extLst>
              </p:cNvPr>
              <p:cNvSpPr txBox="1"/>
              <p:nvPr/>
            </p:nvSpPr>
            <p:spPr>
              <a:xfrm>
                <a:off x="2769830" y="4514343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=140−2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2293B261-1941-4453-B452-AC8DA2BAD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830" y="4514343"/>
                <a:ext cx="2197140" cy="430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2D7FF3F-3BEF-4D02-B4A9-182BEF6A3A31}"/>
                  </a:ext>
                </a:extLst>
              </p:cNvPr>
              <p:cNvSpPr txBox="1"/>
              <p:nvPr/>
            </p:nvSpPr>
            <p:spPr>
              <a:xfrm>
                <a:off x="2695698" y="5680179"/>
                <a:ext cx="219714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=140+4</m:t>
                      </m:r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vi-VN" sz="280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02D7FF3F-3BEF-4D02-B4A9-182BEF6A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698" y="5680179"/>
                <a:ext cx="2197140" cy="43088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27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Kết quả hình ảnh cho thank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10" y="1181070"/>
            <a:ext cx="7128769" cy="567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Chéo Tròn 1">
            <a:extLst>
              <a:ext uri="{FF2B5EF4-FFF2-40B4-BE49-F238E27FC236}">
                <a16:creationId xmlns:a16="http://schemas.microsoft.com/office/drawing/2014/main" id="{6BD7FC40-4948-43F8-840D-DBB93000D071}"/>
              </a:ext>
            </a:extLst>
          </p:cNvPr>
          <p:cNvSpPr/>
          <p:nvPr/>
        </p:nvSpPr>
        <p:spPr>
          <a:xfrm>
            <a:off x="2038905" y="221942"/>
            <a:ext cx="8114190" cy="1145219"/>
          </a:xfrm>
          <a:prstGeom prst="round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Segoe UI Black" panose="020B0A02040204020203" pitchFamily="34" charset="0"/>
                <a:ea typeface="Segoe UI Black" panose="020B0A02040204020203" pitchFamily="34" charset="0"/>
              </a:rPr>
              <a:t>Cám ơn các em đã tham gia trò chơi! </a:t>
            </a:r>
            <a:endParaRPr lang="vi-VN" sz="3200" b="1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39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8">
            <a:extLst>
              <a:ext uri="{FF2B5EF4-FFF2-40B4-BE49-F238E27FC236}">
                <a16:creationId xmlns:a16="http://schemas.microsoft.com/office/drawing/2014/main" id="{2018ADE3-D27A-4A35-B959-0D862F8F8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40" y="0"/>
            <a:ext cx="9145761" cy="6750746"/>
          </a:xfrm>
          <a:prstGeom prst="rect">
            <a:avLst/>
          </a:prstGeom>
        </p:spPr>
      </p:pic>
      <p:sp>
        <p:nvSpPr>
          <p:cNvPr id="3" name="Cuộn: Ngang 2">
            <a:extLst>
              <a:ext uri="{FF2B5EF4-FFF2-40B4-BE49-F238E27FC236}">
                <a16:creationId xmlns:a16="http://schemas.microsoft.com/office/drawing/2014/main" id="{792B1818-DFC5-492B-81E9-CD0D07D360AB}"/>
              </a:ext>
            </a:extLst>
          </p:cNvPr>
          <p:cNvSpPr/>
          <p:nvPr/>
        </p:nvSpPr>
        <p:spPr>
          <a:xfrm>
            <a:off x="3894338" y="257450"/>
            <a:ext cx="5326602" cy="108307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trọng tâm</a:t>
            </a:r>
            <a:endParaRPr lang="vi-VN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Thay đổi Tiến Trình 4">
            <a:extLst>
              <a:ext uri="{FF2B5EF4-FFF2-40B4-BE49-F238E27FC236}">
                <a16:creationId xmlns:a16="http://schemas.microsoft.com/office/drawing/2014/main" id="{31BF47CD-B572-412E-90BD-2E6FD06D59D5}"/>
              </a:ext>
            </a:extLst>
          </p:cNvPr>
          <p:cNvSpPr/>
          <p:nvPr/>
        </p:nvSpPr>
        <p:spPr>
          <a:xfrm>
            <a:off x="1732625" y="3071675"/>
            <a:ext cx="2463554" cy="1251751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Hàm số bậc nhất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9" name="Lưu Đồ: Thay đổi Tiến Trình 38">
            <a:extLst>
              <a:ext uri="{FF2B5EF4-FFF2-40B4-BE49-F238E27FC236}">
                <a16:creationId xmlns:a16="http://schemas.microsoft.com/office/drawing/2014/main" id="{130ECC0E-58A1-4989-95DD-054A8394C0FE}"/>
              </a:ext>
            </a:extLst>
          </p:cNvPr>
          <p:cNvSpPr/>
          <p:nvPr/>
        </p:nvSpPr>
        <p:spPr>
          <a:xfrm>
            <a:off x="4367073" y="1722267"/>
            <a:ext cx="5326602" cy="1269508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Khái niệm</a:t>
            </a:r>
          </a:p>
          <a:p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Dạng TQ:    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0" name="Lưu Đồ: Thay đổi Tiến Trình 39">
            <a:extLst>
              <a:ext uri="{FF2B5EF4-FFF2-40B4-BE49-F238E27FC236}">
                <a16:creationId xmlns:a16="http://schemas.microsoft.com/office/drawing/2014/main" id="{E526C956-C2C3-4024-8B4B-F3CF72F26FCD}"/>
              </a:ext>
            </a:extLst>
          </p:cNvPr>
          <p:cNvSpPr/>
          <p:nvPr/>
        </p:nvSpPr>
        <p:spPr>
          <a:xfrm>
            <a:off x="4398797" y="4323426"/>
            <a:ext cx="5195005" cy="1571348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 chất</a:t>
            </a:r>
          </a:p>
          <a:p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a&gt;0: Hàm số đồng biến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a&lt;0: Hàm số nghịch biến</a:t>
            </a:r>
            <a:endParaRPr lang="vi-VN" sz="2800" b="1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Mũi tên: Cong 1">
            <a:extLst>
              <a:ext uri="{FF2B5EF4-FFF2-40B4-BE49-F238E27FC236}">
                <a16:creationId xmlns:a16="http://schemas.microsoft.com/office/drawing/2014/main" id="{2E4FF8AF-857F-45ED-BACC-2155D11940BD}"/>
              </a:ext>
            </a:extLst>
          </p:cNvPr>
          <p:cNvSpPr/>
          <p:nvPr/>
        </p:nvSpPr>
        <p:spPr>
          <a:xfrm>
            <a:off x="3139736" y="2121763"/>
            <a:ext cx="1227338" cy="94991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Mũi tên: Cong 7">
            <a:extLst>
              <a:ext uri="{FF2B5EF4-FFF2-40B4-BE49-F238E27FC236}">
                <a16:creationId xmlns:a16="http://schemas.microsoft.com/office/drawing/2014/main" id="{56DDBC07-47DC-40C9-A167-342E515FD156}"/>
              </a:ext>
            </a:extLst>
          </p:cNvPr>
          <p:cNvSpPr/>
          <p:nvPr/>
        </p:nvSpPr>
        <p:spPr>
          <a:xfrm flipV="1">
            <a:off x="3171459" y="4323425"/>
            <a:ext cx="1227338" cy="102981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8AE2F9B-0530-416F-91D0-D3760FE4E02D}"/>
                  </a:ext>
                </a:extLst>
              </p:cNvPr>
              <p:cNvSpPr txBox="1"/>
              <p:nvPr/>
            </p:nvSpPr>
            <p:spPr>
              <a:xfrm>
                <a:off x="6330571" y="2334824"/>
                <a:ext cx="303845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lang="en-US" sz="2800" b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𝒂𝒙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8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vi-VN" sz="2800" b="1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8AE2F9B-0530-416F-91D0-D3760FE4E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571" y="2334824"/>
                <a:ext cx="303845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49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CD1B1F1-0DDD-4086-957F-E18F79CEF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240" y="0"/>
            <a:ext cx="9145761" cy="6750746"/>
          </a:xfrm>
          <a:prstGeom prst="rect">
            <a:avLst/>
          </a:prstGeom>
        </p:spPr>
      </p:pic>
      <p:sp>
        <p:nvSpPr>
          <p:cNvPr id="2" name="Cuộn: Ngang 1">
            <a:extLst>
              <a:ext uri="{FF2B5EF4-FFF2-40B4-BE49-F238E27FC236}">
                <a16:creationId xmlns:a16="http://schemas.microsoft.com/office/drawing/2014/main" id="{70339868-B716-49BD-BA08-1F89F79459A7}"/>
              </a:ext>
            </a:extLst>
          </p:cNvPr>
          <p:cNvSpPr/>
          <p:nvPr/>
        </p:nvSpPr>
        <p:spPr>
          <a:xfrm>
            <a:off x="2358502" y="408373"/>
            <a:ext cx="7474999" cy="1402672"/>
          </a:xfrm>
          <a:prstGeom prst="horizontalScroll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Segoe UI Black" panose="020B0A02040204020203" pitchFamily="34" charset="0"/>
                <a:ea typeface="Segoe UI Black" panose="020B0A02040204020203" pitchFamily="34" charset="0"/>
              </a:rPr>
              <a:t>Hướng dẫn về nhà</a:t>
            </a:r>
            <a:endParaRPr lang="vi-VN" sz="44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0DDECC-9CF3-4946-A104-4B2EB8AE28EC}"/>
              </a:ext>
            </a:extLst>
          </p:cNvPr>
          <p:cNvSpPr txBox="1"/>
          <p:nvPr/>
        </p:nvSpPr>
        <p:spPr>
          <a:xfrm>
            <a:off x="1752430" y="1965043"/>
            <a:ext cx="7042638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các nội dung bài học, ôn lại các kiến thức trọng tâm trong bài học (tham khảo sơ đồ tư duy)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kĩ khái niệm về hàm số, hàm số bậc nhất, tính chất của hàm số bậc nhất, các dạng bài tập trong bài học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về nhà: 8,9,10,11,12,13,14 trong SGK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trước nội dung của bài sau: Đồ thị của hàm số bậc nhất</a:t>
            </a:r>
            <a:endParaRPr lang="vi-VN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96753"/>
            <a:ext cx="69600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88"/>
          <p:cNvSpPr>
            <a:spLocks noChangeArrowheads="1"/>
          </p:cNvSpPr>
          <p:nvPr/>
        </p:nvSpPr>
        <p:spPr bwMode="auto">
          <a:xfrm>
            <a:off x="4709595" y="1988541"/>
            <a:ext cx="1981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Một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loại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cho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bởi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công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thức</a:t>
            </a:r>
            <a:r>
              <a:rPr lang="en-US" altLang="zh-CN" sz="2800" b="1" i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Rectangle 189"/>
          <p:cNvSpPr>
            <a:spLocks noChangeArrowheads="1"/>
          </p:cNvSpPr>
          <p:nvPr/>
        </p:nvSpPr>
        <p:spPr bwMode="auto">
          <a:xfrm>
            <a:off x="7482408" y="1988840"/>
            <a:ext cx="160898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</a:rPr>
              <a:t>HÀM SỐ </a:t>
            </a:r>
          </a:p>
          <a:p>
            <a:pPr algn="ctr">
              <a:defRPr/>
            </a:pPr>
            <a:r>
              <a:rPr lang="en-US" altLang="zh-CN" sz="3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Yeseva One" panose="00000500000000000000" charset="0"/>
                <a:ea typeface="Yeseva One" panose="00000500000000000000" charset="0"/>
              </a:rPr>
              <a:t>BẬC NHẤT</a:t>
            </a:r>
          </a:p>
        </p:txBody>
      </p:sp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8" y="2348882"/>
            <a:ext cx="1914525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19422" y="1196752"/>
            <a:ext cx="8553156" cy="44644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63552" y="2159001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…….km.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 =……..km.</a:t>
            </a: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 = ……..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buFontTx/>
              <a:buAutoNum type="arabicPeriod"/>
            </a:pP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“s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t”.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423592" y="3946602"/>
          <a:ext cx="5760640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……</a:t>
                      </a:r>
                    </a:p>
                  </a:txBody>
                  <a:tcPr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91546" y="1320239"/>
            <a:ext cx="3224643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/46)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68038" y="1334552"/>
            <a:ext cx="3733800" cy="1068881"/>
            <a:chOff x="228600" y="911278"/>
            <a:chExt cx="5728724" cy="160332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11278"/>
              <a:ext cx="5728724" cy="160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2514600" y="2133600"/>
              <a:ext cx="1143000" cy="228600"/>
              <a:chOff x="2514600" y="2243270"/>
              <a:chExt cx="1143000" cy="228600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2514600" y="2362200"/>
                <a:ext cx="1143000" cy="0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2514600" y="2243270"/>
                <a:ext cx="0" cy="22860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381046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819422" y="1196752"/>
            <a:ext cx="8553156" cy="44644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23592" y="1412778"/>
            <a:ext cx="5040560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2192" y="2022378"/>
            <a:ext cx="308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(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/46)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7688" y="2663193"/>
            <a:ext cx="1228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50.t + 8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67600" y="2540083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87182" y="3537755"/>
            <a:ext cx="6629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= ax + b,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 ≠ 0.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23593" y="2756108"/>
            <a:ext cx="731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t(h)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……………km.</a:t>
            </a:r>
          </a:p>
        </p:txBody>
      </p:sp>
    </p:spTree>
    <p:extLst>
      <p:ext uri="{BB962C8B-B14F-4D97-AF65-F5344CB8AC3E}">
        <p14:creationId xmlns:p14="http://schemas.microsoft.com/office/powerpoint/2010/main" val="185709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33" y="1113828"/>
            <a:ext cx="8280919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475175" y="5570709"/>
            <a:ext cx="716756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60" y="6922295"/>
            <a:ext cx="1266825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950">
            <a:off x="2438110" y="6868809"/>
            <a:ext cx="93464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783632" y="1916834"/>
            <a:ext cx="5742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 = 0,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= ax (a ≠ 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5642" y="2362137"/>
            <a:ext cx="6327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987347" y="2911861"/>
            <a:ext cx="2016224" cy="492169"/>
            <a:chOff x="3779912" y="2215835"/>
            <a:chExt cx="2016224" cy="492169"/>
          </a:xfrm>
        </p:grpSpPr>
        <p:sp>
          <p:nvSpPr>
            <p:cNvPr id="18" name="Rounded Rectangle 17"/>
            <p:cNvSpPr/>
            <p:nvPr/>
          </p:nvSpPr>
          <p:spPr>
            <a:xfrm>
              <a:off x="3779912" y="2215835"/>
              <a:ext cx="2016224" cy="49216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3984531" y="2272601"/>
                  <a:ext cx="148925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4531" y="2272601"/>
                  <a:ext cx="148925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/>
          <p:cNvGrpSpPr/>
          <p:nvPr/>
        </p:nvGrpSpPr>
        <p:grpSpPr>
          <a:xfrm>
            <a:off x="5748238" y="2911861"/>
            <a:ext cx="2244012" cy="492169"/>
            <a:chOff x="1460683" y="2176524"/>
            <a:chExt cx="2244012" cy="492169"/>
          </a:xfrm>
        </p:grpSpPr>
        <p:sp>
          <p:nvSpPr>
            <p:cNvPr id="27" name="Rounded Rectangle 26"/>
            <p:cNvSpPr/>
            <p:nvPr/>
          </p:nvSpPr>
          <p:spPr>
            <a:xfrm>
              <a:off x="1460683" y="2176524"/>
              <a:ext cx="2081174" cy="49216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460683" y="2264935"/>
                  <a:ext cx="224401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683" y="2264935"/>
                  <a:ext cx="2244012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446" t="-10000" r="-135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2987347" y="3631741"/>
            <a:ext cx="2016224" cy="492169"/>
            <a:chOff x="3944206" y="3023664"/>
            <a:chExt cx="2016224" cy="492169"/>
          </a:xfrm>
        </p:grpSpPr>
        <p:sp>
          <p:nvSpPr>
            <p:cNvPr id="28" name="Rounded Rectangle 27"/>
            <p:cNvSpPr/>
            <p:nvPr/>
          </p:nvSpPr>
          <p:spPr>
            <a:xfrm>
              <a:off x="3944206" y="3023664"/>
              <a:ext cx="2016224" cy="492169"/>
            </a:xfrm>
            <a:prstGeom prst="roundRect">
              <a:avLst/>
            </a:prstGeom>
            <a:solidFill>
              <a:srgbClr val="FFFF8B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071802" y="3085082"/>
                  <a:ext cx="160306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1802" y="3085082"/>
                  <a:ext cx="1603068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42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/>
          <p:cNvGrpSpPr/>
          <p:nvPr/>
        </p:nvGrpSpPr>
        <p:grpSpPr>
          <a:xfrm>
            <a:off x="4439816" y="4350659"/>
            <a:ext cx="2016224" cy="643827"/>
            <a:chOff x="1331640" y="3497477"/>
            <a:chExt cx="2016224" cy="492169"/>
          </a:xfrm>
        </p:grpSpPr>
        <p:sp>
          <p:nvSpPr>
            <p:cNvPr id="30" name="Rounded Rectangle 29"/>
            <p:cNvSpPr/>
            <p:nvPr/>
          </p:nvSpPr>
          <p:spPr>
            <a:xfrm>
              <a:off x="1331640" y="3497477"/>
              <a:ext cx="2016224" cy="49216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643418" y="3520821"/>
                  <a:ext cx="1104148" cy="4028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418" y="3520821"/>
                  <a:ext cx="1104148" cy="402815"/>
                </a:xfrm>
                <a:prstGeom prst="rect">
                  <a:avLst/>
                </a:prstGeom>
                <a:blipFill>
                  <a:blip r:embed="rId10"/>
                  <a:stretch>
                    <a:fillRect l="-4396"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5780713" y="3642053"/>
            <a:ext cx="2016224" cy="492169"/>
            <a:chOff x="1310658" y="2951458"/>
            <a:chExt cx="2016224" cy="492169"/>
          </a:xfrm>
        </p:grpSpPr>
        <p:sp>
          <p:nvSpPr>
            <p:cNvPr id="29" name="Rounded Rectangle 28"/>
            <p:cNvSpPr/>
            <p:nvPr/>
          </p:nvSpPr>
          <p:spPr>
            <a:xfrm>
              <a:off x="1310658" y="2951458"/>
              <a:ext cx="2016224" cy="492169"/>
            </a:xfrm>
            <a:prstGeom prst="roundRect">
              <a:avLst/>
            </a:prstGeom>
            <a:solidFill>
              <a:srgbClr val="99FF66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460683" y="3004499"/>
                  <a:ext cx="1773884" cy="3963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:r>
                    <a:rPr lang="en-US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D.</a:t>
                  </a:r>
                  <a:r>
                    <a:rPr lang="en-US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</m:oMath>
                  </a14:m>
                  <a:endParaRPr lang="en-US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683" y="3004499"/>
                  <a:ext cx="1773884" cy="396327"/>
                </a:xfrm>
                <a:prstGeom prst="rect">
                  <a:avLst/>
                </a:prstGeom>
                <a:blipFill>
                  <a:blip r:embed="rId11"/>
                  <a:stretch>
                    <a:fillRect l="-3093" t="-1538" b="-24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Oval 24"/>
          <p:cNvSpPr/>
          <p:nvPr/>
        </p:nvSpPr>
        <p:spPr>
          <a:xfrm>
            <a:off x="3168774" y="2956957"/>
            <a:ext cx="411764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06005" y="3693157"/>
            <a:ext cx="411764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88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763562" y="1525984"/>
            <a:ext cx="5087693" cy="1903252"/>
            <a:chOff x="5046" y="2047"/>
            <a:chExt cx="7007" cy="3091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5046" y="2047"/>
              <a:ext cx="0" cy="3091"/>
            </a:xfrm>
            <a:prstGeom prst="line">
              <a:avLst/>
            </a:prstGeom>
            <a:ln w="285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328" y="2801"/>
              <a:ext cx="6725" cy="1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Xét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tính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đồng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biến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,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nghịch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biến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của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các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hàm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số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sau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80577" y="1950956"/>
            <a:ext cx="3312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Hoạt</a:t>
            </a:r>
            <a:r>
              <a:rPr lang="en-US" altLang="zh-CN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động</a:t>
            </a:r>
            <a:r>
              <a:rPr lang="en-US" altLang="zh-CN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40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nhóm</a:t>
            </a:r>
            <a:endParaRPr lang="zh-CN" alt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2098724" y="4239643"/>
            <a:ext cx="1856086" cy="15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763021" y="3606134"/>
            <a:ext cx="2088232" cy="761062"/>
            <a:chOff x="5796136" y="3051584"/>
            <a:chExt cx="2088232" cy="761062"/>
          </a:xfrm>
        </p:grpSpPr>
        <p:sp>
          <p:nvSpPr>
            <p:cNvPr id="12" name="Rounded Rectangle 11"/>
            <p:cNvSpPr/>
            <p:nvPr/>
          </p:nvSpPr>
          <p:spPr>
            <a:xfrm>
              <a:off x="5796136" y="3051584"/>
              <a:ext cx="2088232" cy="7610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/>
                <p:nvPr/>
              </p:nvSpPr>
              <p:spPr>
                <a:xfrm>
                  <a:off x="6060238" y="3088197"/>
                  <a:ext cx="1728192" cy="5799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238" y="3088197"/>
                  <a:ext cx="1728192" cy="579967"/>
                </a:xfrm>
                <a:prstGeom prst="rect">
                  <a:avLst/>
                </a:prstGeom>
                <a:blipFill>
                  <a:blip r:embed="rId4"/>
                  <a:stretch>
                    <a:fillRect l="-1413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4789020" y="4503872"/>
            <a:ext cx="2531117" cy="727231"/>
            <a:chOff x="2015716" y="3907046"/>
            <a:chExt cx="2520280" cy="752936"/>
          </a:xfrm>
        </p:grpSpPr>
        <p:sp>
          <p:nvSpPr>
            <p:cNvPr id="6" name="Rounded Rectangle 5"/>
            <p:cNvSpPr/>
            <p:nvPr/>
          </p:nvSpPr>
          <p:spPr>
            <a:xfrm>
              <a:off x="2015716" y="3907046"/>
              <a:ext cx="2520280" cy="75293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200259" y="3932751"/>
                  <a:ext cx="2200188" cy="669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0259" y="3932751"/>
                  <a:ext cx="2200188" cy="6691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7763021" y="4503872"/>
            <a:ext cx="2088232" cy="727231"/>
            <a:chOff x="5796136" y="3932751"/>
            <a:chExt cx="2088232" cy="727231"/>
          </a:xfrm>
        </p:grpSpPr>
        <p:sp>
          <p:nvSpPr>
            <p:cNvPr id="14" name="Rounded Rectangle 13"/>
            <p:cNvSpPr/>
            <p:nvPr/>
          </p:nvSpPr>
          <p:spPr>
            <a:xfrm>
              <a:off x="5796136" y="3932751"/>
              <a:ext cx="2088232" cy="727231"/>
            </a:xfrm>
            <a:prstGeom prst="roundRect">
              <a:avLst/>
            </a:prstGeom>
            <a:solidFill>
              <a:srgbClr val="99FF66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/>
                <p:nvPr/>
              </p:nvSpPr>
              <p:spPr>
                <a:xfrm>
                  <a:off x="5964301" y="3932751"/>
                  <a:ext cx="1920067" cy="5799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4301" y="3932751"/>
                  <a:ext cx="1920067" cy="579967"/>
                </a:xfrm>
                <a:prstGeom prst="rect">
                  <a:avLst/>
                </a:prstGeom>
                <a:blipFill>
                  <a:blip r:embed="rId6"/>
                  <a:stretch>
                    <a:fillRect l="-952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4763562" y="3605420"/>
            <a:ext cx="2531117" cy="761776"/>
            <a:chOff x="2015716" y="3051584"/>
            <a:chExt cx="2520280" cy="761062"/>
          </a:xfrm>
        </p:grpSpPr>
        <p:sp>
          <p:nvSpPr>
            <p:cNvPr id="4" name="Rounded Rectangle 3"/>
            <p:cNvSpPr/>
            <p:nvPr/>
          </p:nvSpPr>
          <p:spPr>
            <a:xfrm>
              <a:off x="2015716" y="3051584"/>
              <a:ext cx="2520280" cy="76106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183634" y="3097361"/>
                  <a:ext cx="2200188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3634" y="3097361"/>
                  <a:ext cx="2200188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976458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11B18C8-C0EF-4C09-8BD4-72106AB3A2D6}"/>
              </a:ext>
            </a:extLst>
          </p:cNvPr>
          <p:cNvGrpSpPr/>
          <p:nvPr/>
        </p:nvGrpSpPr>
        <p:grpSpPr>
          <a:xfrm>
            <a:off x="2112160" y="1493830"/>
            <a:ext cx="1823600" cy="1259181"/>
            <a:chOff x="472203" y="853995"/>
            <a:chExt cx="1995481" cy="1321115"/>
          </a:xfrm>
        </p:grpSpPr>
        <p:sp>
          <p:nvSpPr>
            <p:cNvPr id="4" name="圆角矩形标注 3"/>
            <p:cNvSpPr/>
            <p:nvPr/>
          </p:nvSpPr>
          <p:spPr>
            <a:xfrm>
              <a:off x="490288" y="853995"/>
              <a:ext cx="1928826" cy="1321115"/>
            </a:xfrm>
            <a:prstGeom prst="wedgeRoundRectCallout">
              <a:avLst>
                <a:gd name="adj1" fmla="val -2046"/>
                <a:gd name="adj2" fmla="val 75374"/>
                <a:gd name="adj3" fmla="val 16667"/>
              </a:avLst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00B0F0">
                    <a:tint val="44500"/>
                    <a:satMod val="160000"/>
                  </a:srgbClr>
                </a:gs>
              </a:gsLst>
              <a:lin ang="27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矩形 33"/>
                <p:cNvSpPr/>
                <p:nvPr/>
              </p:nvSpPr>
              <p:spPr>
                <a:xfrm>
                  <a:off x="472203" y="1146521"/>
                  <a:ext cx="1995481" cy="6781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03" y="1146521"/>
                  <a:ext cx="1995481" cy="67812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D674E-BA09-48DF-A0E2-286E9B65305E}"/>
              </a:ext>
            </a:extLst>
          </p:cNvPr>
          <p:cNvGrpSpPr/>
          <p:nvPr/>
        </p:nvGrpSpPr>
        <p:grpSpPr>
          <a:xfrm>
            <a:off x="4210243" y="1493828"/>
            <a:ext cx="1623115" cy="1217082"/>
            <a:chOff x="4657222" y="539522"/>
            <a:chExt cx="1776100" cy="1328222"/>
          </a:xfrm>
        </p:grpSpPr>
        <p:sp>
          <p:nvSpPr>
            <p:cNvPr id="10" name="矩形标注 9"/>
            <p:cNvSpPr/>
            <p:nvPr/>
          </p:nvSpPr>
          <p:spPr>
            <a:xfrm>
              <a:off x="4657222" y="539522"/>
              <a:ext cx="1776100" cy="1328222"/>
            </a:xfrm>
            <a:prstGeom prst="wedgeRectCallout">
              <a:avLst>
                <a:gd name="adj1" fmla="val 1854"/>
                <a:gd name="adj2" fmla="val 84535"/>
              </a:avLst>
            </a:prstGeom>
            <a:gradFill flip="none" rotWithShape="1">
              <a:gsLst>
                <a:gs pos="100000">
                  <a:srgbClr val="FFC000">
                    <a:tint val="66000"/>
                    <a:satMod val="160000"/>
                  </a:srgbClr>
                </a:gs>
                <a:gs pos="0">
                  <a:srgbClr val="FFC000"/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/>
                <p:nvPr/>
              </p:nvSpPr>
              <p:spPr>
                <a:xfrm>
                  <a:off x="4766014" y="805153"/>
                  <a:ext cx="1572559" cy="6329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矩形 33">
                  <a:extLst>
                    <a:ext uri="{FF2B5EF4-FFF2-40B4-BE49-F238E27FC236}">
                      <a16:creationId xmlns:a16="http://schemas.microsoft.com/office/drawing/2014/main" id="{20115056-6CE7-4E08-A568-317B1CD180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6014" y="805153"/>
                  <a:ext cx="1572559" cy="632928"/>
                </a:xfrm>
                <a:prstGeom prst="rect">
                  <a:avLst/>
                </a:prstGeom>
                <a:blipFill>
                  <a:blip r:embed="rId4"/>
                  <a:stretch>
                    <a:fillRect l="-1695" r="-2542" b="-242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2918B8B-E257-47CB-B2CB-1C8CF7F6D00B}"/>
              </a:ext>
            </a:extLst>
          </p:cNvPr>
          <p:cNvGrpSpPr/>
          <p:nvPr/>
        </p:nvGrpSpPr>
        <p:grpSpPr>
          <a:xfrm>
            <a:off x="6166398" y="1409791"/>
            <a:ext cx="2200188" cy="1297791"/>
            <a:chOff x="2545146" y="790942"/>
            <a:chExt cx="2041869" cy="1344528"/>
          </a:xfrm>
        </p:grpSpPr>
        <p:sp>
          <p:nvSpPr>
            <p:cNvPr id="2" name="椭圆形标注 1"/>
            <p:cNvSpPr/>
            <p:nvPr/>
          </p:nvSpPr>
          <p:spPr>
            <a:xfrm>
              <a:off x="2630202" y="790942"/>
              <a:ext cx="1817410" cy="1344528"/>
            </a:xfrm>
            <a:prstGeom prst="wedgeEllipseCallout">
              <a:avLst>
                <a:gd name="adj1" fmla="val 28338"/>
                <a:gd name="adj2" fmla="val 73156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100000">
                  <a:srgbClr val="FF0000">
                    <a:tint val="44500"/>
                    <a:satMod val="160000"/>
                  </a:srgb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/>
                <p:nvPr/>
              </p:nvSpPr>
              <p:spPr>
                <a:xfrm>
                  <a:off x="2545146" y="1136314"/>
                  <a:ext cx="2041869" cy="6696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Yeseva One" panose="00000500000000000000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矩形 33">
                  <a:extLst>
                    <a:ext uri="{FF2B5EF4-FFF2-40B4-BE49-F238E27FC236}">
                      <a16:creationId xmlns:a16="http://schemas.microsoft.com/office/drawing/2014/main" id="{D2FA88BB-38FD-4255-B779-1AE5AD7DD7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5146" y="1136314"/>
                  <a:ext cx="2041869" cy="66960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F3090D-9A2D-4A21-AC59-68B02EC73073}"/>
              </a:ext>
            </a:extLst>
          </p:cNvPr>
          <p:cNvGrpSpPr/>
          <p:nvPr/>
        </p:nvGrpSpPr>
        <p:grpSpPr>
          <a:xfrm>
            <a:off x="8322201" y="1409789"/>
            <a:ext cx="2090373" cy="1280396"/>
            <a:chOff x="6731490" y="1091654"/>
            <a:chExt cx="1939050" cy="1382225"/>
          </a:xfrm>
        </p:grpSpPr>
        <p:sp>
          <p:nvSpPr>
            <p:cNvPr id="3" name="云形标注 2"/>
            <p:cNvSpPr/>
            <p:nvPr/>
          </p:nvSpPr>
          <p:spPr>
            <a:xfrm>
              <a:off x="6731490" y="1091654"/>
              <a:ext cx="1824312" cy="1382225"/>
            </a:xfrm>
            <a:prstGeom prst="cloudCallout">
              <a:avLst>
                <a:gd name="adj1" fmla="val -21735"/>
                <a:gd name="adj2" fmla="val 81360"/>
              </a:avLst>
            </a:prstGeom>
            <a:gradFill flip="none" rotWithShape="1">
              <a:gsLst>
                <a:gs pos="100000">
                  <a:srgbClr val="92D050">
                    <a:tint val="66000"/>
                    <a:satMod val="160000"/>
                  </a:srgbClr>
                </a:gs>
                <a:gs pos="0">
                  <a:srgbClr val="92D050"/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/>
                <p:nvPr/>
              </p:nvSpPr>
              <p:spPr>
                <a:xfrm>
                  <a:off x="6948420" y="1401597"/>
                  <a:ext cx="1722120" cy="6260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defRPr/>
                  </a:pPr>
                  <a14:m>
                    <m:oMath xmlns:m="http://schemas.openxmlformats.org/officeDocument/2006/math"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altLang="zh-CN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altLang="zh-CN" sz="24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ea typeface="Yeseva One" panose="00000500000000000000" charset="0"/>
                      <a:cs typeface="Times New Roman" panose="02020603050405020304" pitchFamily="18" charset="0"/>
                    </a:rPr>
                    <a:t>5</a:t>
                  </a:r>
                  <a:endParaRPr lang="zh-CN" alt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矩形 33">
                  <a:extLst>
                    <a:ext uri="{FF2B5EF4-FFF2-40B4-BE49-F238E27FC236}">
                      <a16:creationId xmlns:a16="http://schemas.microsoft.com/office/drawing/2014/main" id="{21FAC173-8DD2-43A7-AFBB-7B5EC141EA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8420" y="1401597"/>
                  <a:ext cx="1722120" cy="626091"/>
                </a:xfrm>
                <a:prstGeom prst="rect">
                  <a:avLst/>
                </a:prstGeom>
                <a:blipFill>
                  <a:blip r:embed="rId6"/>
                  <a:stretch>
                    <a:fillRect l="-1316" b="-2291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3752FC-21A8-47D8-A4FC-B9B4C29FAA7C}"/>
              </a:ext>
            </a:extLst>
          </p:cNvPr>
          <p:cNvSpPr txBox="1"/>
          <p:nvPr/>
        </p:nvSpPr>
        <p:spPr>
          <a:xfrm>
            <a:off x="2688505" y="3144973"/>
            <a:ext cx="3060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CCFF99"/>
                  </a:solidFill>
                </a:ln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n>
                <a:solidFill>
                  <a:srgbClr val="CCFF99"/>
                </a:solidFill>
              </a:ln>
              <a:solidFill>
                <a:srgbClr val="CC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8B21F6-9793-4C34-8F22-F382861C80F2}"/>
              </a:ext>
            </a:extLst>
          </p:cNvPr>
          <p:cNvSpPr txBox="1"/>
          <p:nvPr/>
        </p:nvSpPr>
        <p:spPr>
          <a:xfrm>
            <a:off x="6795295" y="313606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b="1" dirty="0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>
                  <a:solidFill>
                    <a:srgbClr val="FF66FF"/>
                  </a:solidFill>
                </a:ln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400" b="1" dirty="0">
              <a:ln>
                <a:solidFill>
                  <a:srgbClr val="FF66FF"/>
                </a:solidFill>
              </a:ln>
              <a:solidFill>
                <a:srgbClr val="FF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D25E52-3F4A-4DB9-9661-0B7965C7E938}"/>
              </a:ext>
            </a:extLst>
          </p:cNvPr>
          <p:cNvSpPr txBox="1"/>
          <p:nvPr/>
        </p:nvSpPr>
        <p:spPr>
          <a:xfrm>
            <a:off x="1919536" y="4222699"/>
            <a:ext cx="806328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D9C0AC-5E16-4165-B8A9-A21CDD5F7CF9}"/>
              </a:ext>
            </a:extLst>
          </p:cNvPr>
          <p:cNvSpPr txBox="1"/>
          <p:nvPr/>
        </p:nvSpPr>
        <p:spPr>
          <a:xfrm>
            <a:off x="1937900" y="3694569"/>
            <a:ext cx="532859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A74714-CFE0-4517-BCCA-D0640CC589DA}"/>
              </a:ext>
            </a:extLst>
          </p:cNvPr>
          <p:cNvSpPr txBox="1"/>
          <p:nvPr/>
        </p:nvSpPr>
        <p:spPr>
          <a:xfrm>
            <a:off x="1703514" y="4761790"/>
            <a:ext cx="8709059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80768B-94E3-4C78-8338-F66DF9458946}"/>
              </a:ext>
            </a:extLst>
          </p:cNvPr>
          <p:cNvSpPr txBox="1"/>
          <p:nvPr/>
        </p:nvSpPr>
        <p:spPr>
          <a:xfrm>
            <a:off x="3431704" y="3661539"/>
            <a:ext cx="877958" cy="461665"/>
          </a:xfrm>
          <a:prstGeom prst="rect">
            <a:avLst/>
          </a:prstGeom>
          <a:noFill/>
          <a:ln>
            <a:solidFill>
              <a:srgbClr val="CCFF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C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&gt;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3B5E8-3A64-4711-B9EE-D87D9E745AE1}"/>
              </a:ext>
            </a:extLst>
          </p:cNvPr>
          <p:cNvSpPr txBox="1"/>
          <p:nvPr/>
        </p:nvSpPr>
        <p:spPr>
          <a:xfrm>
            <a:off x="7896429" y="3640812"/>
            <a:ext cx="848478" cy="461665"/>
          </a:xfrm>
          <a:prstGeom prst="rect">
            <a:avLst/>
          </a:prstGeom>
          <a:noFill/>
          <a:ln>
            <a:solidFill>
              <a:srgbClr val="FF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&lt; 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25" grpId="0"/>
      <p:bldP spid="25" grpId="1"/>
      <p:bldP spid="28" grpId="0"/>
      <p:bldP spid="28" grpId="1"/>
      <p:bldP spid="29" grpId="0"/>
      <p:bldP spid="29" grpId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56" descr="未标题-2.png">
            <a:extLst>
              <a:ext uri="{FF2B5EF4-FFF2-40B4-BE49-F238E27FC236}">
                <a16:creationId xmlns:a16="http://schemas.microsoft.com/office/drawing/2014/main" id="{B1BDE7AD-CE0D-4BA2-8385-DD0B927A18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512" y="980730"/>
            <a:ext cx="4644008" cy="3567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189"/>
              <p:cNvSpPr>
                <a:spLocks noChangeArrowheads="1"/>
              </p:cNvSpPr>
              <p:nvPr/>
            </p:nvSpPr>
            <p:spPr bwMode="auto">
              <a:xfrm>
                <a:off x="2745146" y="2890391"/>
                <a:ext cx="2702603" cy="1077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CC00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>
                  <a:defRPr/>
                </a:pPr>
                <a:r>
                  <a:rPr lang="en-US" altLang="zh-CN" sz="32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Yeseva One" panose="00000500000000000000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y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=</m:t>
                    </m:r>
                    <m:r>
                      <a:rPr lang="en-US" altLang="zh-CN" sz="32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𝑎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𝑥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+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𝑏</m:t>
                    </m:r>
                    <m:r>
                      <a:rPr lang="en-US" altLang="zh-CN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Yeseva One" panose="00000500000000000000" charset="0"/>
                      </a:rPr>
                      <m:t> </m:t>
                    </m:r>
                  </m:oMath>
                </a14:m>
                <a:endParaRPr lang="en-US" altLang="zh-CN" sz="3200" i="1" kern="0" dirty="0">
                  <a:solidFill>
                    <a:srgbClr val="002060"/>
                  </a:solidFill>
                  <a:latin typeface="Cambria Math" panose="02040503050406030204" pitchFamily="18" charset="0"/>
                  <a:ea typeface="Yeseva One" panose="00000500000000000000" charset="0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(</m:t>
                      </m:r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3200" i="1" ker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≠0)</m:t>
                      </m:r>
                    </m:oMath>
                  </m:oMathPara>
                </a14:m>
                <a:endParaRPr lang="en-US" altLang="zh-CN" sz="3200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1" name="Rectangle 1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5146" y="2890391"/>
                <a:ext cx="2702603" cy="10772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6245" y="2340298"/>
            <a:ext cx="2357454" cy="92121"/>
          </a:xfrm>
          <a:prstGeom prst="rect">
            <a:avLst/>
          </a:prstGeom>
        </p:spPr>
      </p:pic>
      <p:pic>
        <p:nvPicPr>
          <p:cNvPr id="53" name="图片 52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5758" y="2229272"/>
            <a:ext cx="324803" cy="324803"/>
          </a:xfrm>
          <a:prstGeom prst="rect">
            <a:avLst/>
          </a:prstGeom>
        </p:spPr>
      </p:pic>
      <p:pic>
        <p:nvPicPr>
          <p:cNvPr id="54" name="图片 53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16247" y="1903296"/>
            <a:ext cx="479993" cy="5762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7250577" y="1865501"/>
                <a:ext cx="17145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577" y="1865501"/>
                <a:ext cx="17145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805758" y="2505648"/>
            <a:ext cx="285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đồng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biến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pic>
        <p:nvPicPr>
          <p:cNvPr id="57" name="图片 56" descr="未标题-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40143" y="3893028"/>
            <a:ext cx="2357454" cy="92121"/>
          </a:xfrm>
          <a:prstGeom prst="rect">
            <a:avLst/>
          </a:prstGeom>
        </p:spPr>
      </p:pic>
      <p:pic>
        <p:nvPicPr>
          <p:cNvPr id="58" name="图片 5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29656" y="3782002"/>
            <a:ext cx="324803" cy="32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/>
              <p:cNvSpPr txBox="1"/>
              <p:nvPr/>
            </p:nvSpPr>
            <p:spPr>
              <a:xfrm>
                <a:off x="7320136" y="3475899"/>
                <a:ext cx="17145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Yeseva One" panose="00000500000000000000" charset="0"/>
                        </a:rPr>
                        <m:t>𝑎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800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bg1"/>
                  </a:solidFill>
                  <a:latin typeface="Yeseva One" panose="00000500000000000000" charset="0"/>
                  <a:ea typeface="Yeseva One" panose="00000500000000000000" charset="0"/>
                </a:endParaRPr>
              </a:p>
            </p:txBody>
          </p:sp>
        </mc:Choice>
        <mc:Fallback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3475899"/>
                <a:ext cx="171451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6729654" y="4184540"/>
            <a:ext cx="3447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Hàm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số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nghịch</a:t>
            </a:r>
            <a:r>
              <a:rPr kumimoji="1"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biến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</a:endParaRPr>
          </a:p>
        </p:txBody>
      </p:sp>
      <p:sp>
        <p:nvSpPr>
          <p:cNvPr id="15" name="Rectangle 189">
            <a:extLst>
              <a:ext uri="{FF2B5EF4-FFF2-40B4-BE49-F238E27FC236}">
                <a16:creationId xmlns:a16="http://schemas.microsoft.com/office/drawing/2014/main" id="{C64CF921-73A1-4786-A692-2AF85B70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627" y="2191427"/>
            <a:ext cx="27026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2.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Tính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chất</a:t>
            </a:r>
            <a:r>
              <a:rPr lang="en-US" altLang="zh-CN" sz="32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图片 53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114" y="3362825"/>
            <a:ext cx="479993" cy="5762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/>
      <p:bldP spid="55" grpId="0"/>
      <p:bldP spid="56" grpId="0"/>
      <p:bldP spid="60" grpId="0"/>
      <p:bldP spid="61" grpId="0"/>
      <p:bldP spid="15" grpId="0" bldLvl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PPT8 8 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</TotalTime>
  <Words>1834</Words>
  <Application>Microsoft Office PowerPoint</Application>
  <PresentationFormat>Widescreen</PresentationFormat>
  <Paragraphs>397</Paragraphs>
  <Slides>28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Segoe UI Black</vt:lpstr>
      <vt:lpstr>Times New Roman</vt:lpstr>
      <vt:lpstr>Yeseva One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Hoàng Thu Trang</cp:lastModifiedBy>
  <cp:revision>40</cp:revision>
  <dcterms:created xsi:type="dcterms:W3CDTF">2020-02-13T09:12:26Z</dcterms:created>
  <dcterms:modified xsi:type="dcterms:W3CDTF">2021-11-05T23:46:08Z</dcterms:modified>
</cp:coreProperties>
</file>