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91" r:id="rId8"/>
    <p:sldId id="266" r:id="rId9"/>
    <p:sldId id="267" r:id="rId10"/>
    <p:sldId id="272" r:id="rId11"/>
    <p:sldId id="289" r:id="rId12"/>
    <p:sldId id="290" r:id="rId13"/>
    <p:sldId id="273" r:id="rId14"/>
    <p:sldId id="274" r:id="rId15"/>
    <p:sldId id="275" r:id="rId16"/>
    <p:sldId id="264" r:id="rId17"/>
    <p:sldId id="265" r:id="rId18"/>
    <p:sldId id="277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76A3-2597-49E9-BE75-89510D82A0C3}" type="datetimeFigureOut">
              <a:rPr lang="vi-VN" smtClean="0"/>
              <a:pPr/>
              <a:t>06/04/2020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D614-2F66-4882-A9D3-1B45C9178F9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gi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YG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1946275" cy="187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36576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SỐ HỌC</a:t>
            </a:r>
          </a:p>
        </p:txBody>
      </p:sp>
      <p:sp>
        <p:nvSpPr>
          <p:cNvPr id="34" name="Freeform 6"/>
          <p:cNvSpPr>
            <a:spLocks/>
          </p:cNvSpPr>
          <p:nvPr/>
        </p:nvSpPr>
        <p:spPr bwMode="gray">
          <a:xfrm>
            <a:off x="1371600" y="1600200"/>
            <a:ext cx="1501775" cy="1524000"/>
          </a:xfrm>
          <a:custGeom>
            <a:avLst/>
            <a:gdLst>
              <a:gd name="T0" fmla="*/ 2147483647 w 933"/>
              <a:gd name="T1" fmla="*/ 2147483647 h 1182"/>
              <a:gd name="T2" fmla="*/ 2147483647 w 933"/>
              <a:gd name="T3" fmla="*/ 2147483647 h 1182"/>
              <a:gd name="T4" fmla="*/ 2147483647 w 933"/>
              <a:gd name="T5" fmla="*/ 2147483647 h 1182"/>
              <a:gd name="T6" fmla="*/ 2147483647 w 933"/>
              <a:gd name="T7" fmla="*/ 2147483647 h 1182"/>
              <a:gd name="T8" fmla="*/ 2147483647 w 933"/>
              <a:gd name="T9" fmla="*/ 2147483647 h 1182"/>
              <a:gd name="T10" fmla="*/ 2147483647 w 933"/>
              <a:gd name="T11" fmla="*/ 2147483647 h 1182"/>
              <a:gd name="T12" fmla="*/ 2147483647 w 933"/>
              <a:gd name="T13" fmla="*/ 0 h 1182"/>
              <a:gd name="T14" fmla="*/ 2147483647 w 933"/>
              <a:gd name="T15" fmla="*/ 2147483647 h 1182"/>
              <a:gd name="T16" fmla="*/ 2147483647 w 933"/>
              <a:gd name="T17" fmla="*/ 2147483647 h 1182"/>
              <a:gd name="T18" fmla="*/ 0 w 933"/>
              <a:gd name="T19" fmla="*/ 2147483647 h 1182"/>
              <a:gd name="T20" fmla="*/ 0 w 933"/>
              <a:gd name="T21" fmla="*/ 2147483647 h 1182"/>
              <a:gd name="T22" fmla="*/ 2147483647 w 933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33"/>
              <a:gd name="T37" fmla="*/ 0 h 1182"/>
              <a:gd name="T38" fmla="*/ 933 w 933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gray">
          <a:xfrm rot="-5400000">
            <a:off x="2275682" y="3439318"/>
            <a:ext cx="477837" cy="1219201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4"/>
          <p:cNvSpPr>
            <a:spLocks/>
          </p:cNvSpPr>
          <p:nvPr/>
        </p:nvSpPr>
        <p:spPr bwMode="gray">
          <a:xfrm flipV="1">
            <a:off x="990600" y="4724400"/>
            <a:ext cx="2028825" cy="1604962"/>
          </a:xfrm>
          <a:custGeom>
            <a:avLst/>
            <a:gdLst>
              <a:gd name="T0" fmla="*/ 2147483647 w 933"/>
              <a:gd name="T1" fmla="*/ 2147483647 h 1182"/>
              <a:gd name="T2" fmla="*/ 2147483647 w 933"/>
              <a:gd name="T3" fmla="*/ 2147483647 h 1182"/>
              <a:gd name="T4" fmla="*/ 2147483647 w 933"/>
              <a:gd name="T5" fmla="*/ 2147483647 h 1182"/>
              <a:gd name="T6" fmla="*/ 2147483647 w 933"/>
              <a:gd name="T7" fmla="*/ 2147483647 h 1182"/>
              <a:gd name="T8" fmla="*/ 2147483647 w 933"/>
              <a:gd name="T9" fmla="*/ 2147483647 h 1182"/>
              <a:gd name="T10" fmla="*/ 2147483647 w 933"/>
              <a:gd name="T11" fmla="*/ 2147483647 h 1182"/>
              <a:gd name="T12" fmla="*/ 2147483647 w 933"/>
              <a:gd name="T13" fmla="*/ 0 h 1182"/>
              <a:gd name="T14" fmla="*/ 2147483647 w 933"/>
              <a:gd name="T15" fmla="*/ 2147483647 h 1182"/>
              <a:gd name="T16" fmla="*/ 2147483647 w 933"/>
              <a:gd name="T17" fmla="*/ 2147483647 h 1182"/>
              <a:gd name="T18" fmla="*/ 0 w 933"/>
              <a:gd name="T19" fmla="*/ 2147483647 h 1182"/>
              <a:gd name="T20" fmla="*/ 0 w 933"/>
              <a:gd name="T21" fmla="*/ 2147483647 h 1182"/>
              <a:gd name="T22" fmla="*/ 2147483647 w 933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33"/>
              <a:gd name="T37" fmla="*/ 0 h 1182"/>
              <a:gd name="T38" fmla="*/ 933 w 933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19400" y="1447800"/>
            <a:ext cx="5888037" cy="1146175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CHƯƠNG 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601913" y="3428999"/>
            <a:ext cx="5708650" cy="1020763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28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endParaRPr kumimoji="0" lang="vi-VN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3276600" y="5181600"/>
            <a:ext cx="5715000" cy="936625"/>
          </a:xfrm>
          <a:prstGeom prst="roundRect">
            <a:avLst>
              <a:gd name="adj" fmla="val 11921"/>
            </a:avLst>
          </a:prstGeom>
          <a:solidFill>
            <a:srgbClr val="FFC00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CHƯƠNG 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2" name="Title 1"/>
          <p:cNvSpPr>
            <a:spLocks/>
          </p:cNvSpPr>
          <p:nvPr/>
        </p:nvSpPr>
        <p:spPr bwMode="auto">
          <a:xfrm>
            <a:off x="588963" y="276225"/>
            <a:ext cx="772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6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33" grpId="0" animBg="1"/>
      <p:bldP spid="9229" grpId="0" animBg="1"/>
      <p:bldP spid="9231" grpId="0" animBg="1"/>
      <p:bldP spid="92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47625" y="11113"/>
            <a:ext cx="1663700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Củng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cố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hristmas-bells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990600" cy="914400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792413" y="109538"/>
            <a:ext cx="314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Chọn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câu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trả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lời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đúng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Text Box 20"/>
          <p:cNvSpPr txBox="1">
            <a:spLocks noChangeArrowheads="1"/>
          </p:cNvSpPr>
          <p:nvPr/>
        </p:nvSpPr>
        <p:spPr bwMode="auto">
          <a:xfrm>
            <a:off x="152400" y="827088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1. Tập hợp M  các số tự nhiên nhỏ hơn 6 là.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533400" y="1981200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5" name="AutoShape 9" descr="Canvas"/>
          <p:cNvSpPr>
            <a:spLocks noChangeArrowheads="1"/>
          </p:cNvSpPr>
          <p:nvPr/>
        </p:nvSpPr>
        <p:spPr bwMode="auto">
          <a:xfrm>
            <a:off x="1752600" y="1905000"/>
            <a:ext cx="3962400" cy="838200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7E0000"/>
                </a:solidFill>
                <a:effectLst/>
                <a:latin typeface="Times New Roman" pitchFamily="18" charset="0"/>
                <a:cs typeface="Arial" pitchFamily="34" charset="0"/>
              </a:rPr>
              <a:t>M={0, 1, 2, 3, 4, 5}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533400" y="3349625"/>
            <a:ext cx="762000" cy="762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533400" y="4648200"/>
            <a:ext cx="935038" cy="893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8" name="AutoShape 10" descr="Canvas"/>
          <p:cNvSpPr>
            <a:spLocks noChangeArrowheads="1"/>
          </p:cNvSpPr>
          <p:nvPr/>
        </p:nvSpPr>
        <p:spPr bwMode="auto">
          <a:xfrm>
            <a:off x="1714500" y="3338513"/>
            <a:ext cx="3962400" cy="8382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E0000"/>
                </a:solidFill>
                <a:effectLst/>
                <a:latin typeface="Times New Roman" pitchFamily="18" charset="0"/>
                <a:cs typeface="Arial" pitchFamily="34" charset="0"/>
              </a:rPr>
              <a:t>M=[0; 1; 2; 3; 4; 5]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9" name="AutoShape 11" descr="Canvas"/>
          <p:cNvSpPr>
            <a:spLocks noChangeArrowheads="1"/>
          </p:cNvSpPr>
          <p:nvPr/>
        </p:nvSpPr>
        <p:spPr bwMode="auto">
          <a:xfrm>
            <a:off x="1728788" y="4821238"/>
            <a:ext cx="3833812" cy="915987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7E0000"/>
                </a:solidFill>
                <a:effectLst/>
                <a:latin typeface="Times New Roman" pitchFamily="18" charset="0"/>
                <a:cs typeface="Arial" pitchFamily="34" charset="0"/>
              </a:rPr>
              <a:t>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7E0000"/>
                </a:solidFill>
                <a:effectLst/>
                <a:latin typeface="Times New Roman" pitchFamily="18" charset="0"/>
                <a:cs typeface="Arial" pitchFamily="34" charset="0"/>
              </a:rPr>
              <a:t>M={0; 1; 2; 3; 4; 5}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7E0000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9" name="AutoShape 13" descr="Green marble"/>
          <p:cNvSpPr>
            <a:spLocks noChangeArrowheads="1"/>
          </p:cNvSpPr>
          <p:nvPr/>
        </p:nvSpPr>
        <p:spPr bwMode="auto">
          <a:xfrm>
            <a:off x="6492875" y="3163888"/>
            <a:ext cx="2133600" cy="990600"/>
          </a:xfrm>
          <a:prstGeom prst="cloudCallout">
            <a:avLst>
              <a:gd name="adj1" fmla="val -53944"/>
              <a:gd name="adj2" fmla="val 656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Sai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 rot="157103">
            <a:off x="6108700" y="4616450"/>
            <a:ext cx="2900363" cy="1290638"/>
          </a:xfrm>
          <a:prstGeom prst="cloudCallout">
            <a:avLst>
              <a:gd name="adj1" fmla="val 1245"/>
              <a:gd name="adj2" fmla="val 2065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Đúng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33400" y="4648200"/>
            <a:ext cx="935038" cy="8937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958907" y="1679782"/>
            <a:ext cx="2930073" cy="1223605"/>
          </a:xfrm>
          <a:prstGeom prst="cloudCallout">
            <a:avLst>
              <a:gd name="adj1" fmla="val 1245"/>
              <a:gd name="adj2" fmla="val 2065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Đúng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55302" grpId="0" animBg="1"/>
      <p:bldP spid="45068" grpId="0" animBg="1"/>
      <p:bldP spid="45069" grpId="0" animBg="1"/>
      <p:bldP spid="55309" grpId="0" animBg="1"/>
      <p:bldP spid="553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20002"/>
            <a:ext cx="9157854" cy="64633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1-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 1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:Tập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905000"/>
            <a:ext cx="21336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TẬP HỢP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ent Arrow 5"/>
          <p:cNvSpPr/>
          <p:nvPr/>
        </p:nvSpPr>
        <p:spPr>
          <a:xfrm rot="20056621">
            <a:off x="1953400" y="1488289"/>
            <a:ext cx="1816931" cy="989012"/>
          </a:xfrm>
          <a:prstGeom prst="bentArrow">
            <a:avLst>
              <a:gd name="adj1" fmla="val 25000"/>
              <a:gd name="adj2" fmla="val 2128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27425" y="679450"/>
            <a:ext cx="2538413" cy="1260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VÍ DỤ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19488" y="2205038"/>
            <a:ext cx="2511425" cy="1365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4135438" y="2874963"/>
          <a:ext cx="4000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2874963"/>
                        <a:ext cx="4000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4876800" y="2895600"/>
          <a:ext cx="342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Equation" r:id="rId5" imgW="139680" imgH="139680" progId="Equation.DSMT4">
                  <p:embed/>
                </p:oleObj>
              </mc:Choice>
              <mc:Fallback>
                <p:oleObj name="Equation" r:id="rId5" imgW="139680" imgH="139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95600"/>
                        <a:ext cx="3429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2312130">
            <a:off x="1803151" y="3600926"/>
            <a:ext cx="217061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95675" y="3836988"/>
            <a:ext cx="2432050" cy="13668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các cách viết tập hợp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73062">
            <a:off x="5889246" y="4941441"/>
            <a:ext cx="1981200" cy="454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3225" y="4419600"/>
            <a:ext cx="2162175" cy="15049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tính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chất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đặc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trưng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phần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tử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tập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hợp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6"/>
          <p:cNvSpPr/>
          <p:nvPr/>
        </p:nvSpPr>
        <p:spPr>
          <a:xfrm rot="19882064">
            <a:off x="5885519" y="3782762"/>
            <a:ext cx="1407651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7"/>
          <p:cNvSpPr/>
          <p:nvPr/>
        </p:nvSpPr>
        <p:spPr>
          <a:xfrm>
            <a:off x="6700838" y="2709863"/>
            <a:ext cx="2214562" cy="13811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Liệt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kê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phần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tử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tập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hợp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133600" y="26670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9" grpId="0" animBg="1"/>
      <p:bldP spid="12" grpId="0" animBg="1"/>
      <p:bldP spid="16" grpId="0" animBg="1"/>
      <p:bldP spid="19" grpId="0" animBg="1"/>
      <p:bldP spid="2" grpId="0" animBg="1"/>
      <p:bldP spid="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967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Slide" r:id="rId3" imgW="4224571" imgH="3166774" progId="PowerPoint.Slide.8">
                  <p:embed/>
                </p:oleObj>
              </mc:Choice>
              <mc:Fallback>
                <p:oleObj name="Slide" r:id="rId3" imgW="4224571" imgH="3166774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8831e0ba5d14_kindergarten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TRÒ CHƠI ĐUỔI HÌNH BẮT CHỮ  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7" name="Picture 6" descr="56679642_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00400"/>
            <a:ext cx="3876675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7086600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ĐUỔI HÌNH BẮT CHỮ</a:t>
            </a:r>
            <a:endParaRPr lang="vi-VN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2514600" cy="16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CÂU 1 </a:t>
            </a:r>
            <a:endParaRPr lang="vi-VN" sz="7200" dirty="0"/>
          </a:p>
        </p:txBody>
      </p:sp>
      <p:sp>
        <p:nvSpPr>
          <p:cNvPr id="4" name="Rectangle 3"/>
          <p:cNvSpPr/>
          <p:nvPr/>
        </p:nvSpPr>
        <p:spPr>
          <a:xfrm>
            <a:off x="6324600" y="1600200"/>
            <a:ext cx="25908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CÂU 3 </a:t>
            </a:r>
            <a:endParaRPr lang="vi-VN" sz="7200" dirty="0"/>
          </a:p>
        </p:txBody>
      </p:sp>
      <p:sp>
        <p:nvSpPr>
          <p:cNvPr id="5" name="Rectangle 4"/>
          <p:cNvSpPr/>
          <p:nvPr/>
        </p:nvSpPr>
        <p:spPr>
          <a:xfrm>
            <a:off x="3276600" y="1600200"/>
            <a:ext cx="26670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CÂU 2 </a:t>
            </a:r>
            <a:endParaRPr lang="vi-VN" sz="7200" dirty="0"/>
          </a:p>
        </p:txBody>
      </p:sp>
      <p:sp>
        <p:nvSpPr>
          <p:cNvPr id="7" name="Rectangle 6"/>
          <p:cNvSpPr/>
          <p:nvPr/>
        </p:nvSpPr>
        <p:spPr>
          <a:xfrm>
            <a:off x="304800" y="3810000"/>
            <a:ext cx="2514600" cy="16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CÂU 4 </a:t>
            </a:r>
            <a:endParaRPr lang="vi-VN" sz="7200" dirty="0"/>
          </a:p>
        </p:txBody>
      </p:sp>
      <p:sp>
        <p:nvSpPr>
          <p:cNvPr id="8" name="Rectangle 7"/>
          <p:cNvSpPr/>
          <p:nvPr/>
        </p:nvSpPr>
        <p:spPr>
          <a:xfrm>
            <a:off x="3505200" y="3810000"/>
            <a:ext cx="2514600" cy="1600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CÂU 5 </a:t>
            </a:r>
            <a:endParaRPr lang="vi-VN" sz="7200" dirty="0"/>
          </a:p>
        </p:txBody>
      </p:sp>
      <p:sp>
        <p:nvSpPr>
          <p:cNvPr id="9" name="Rectangle 8"/>
          <p:cNvSpPr/>
          <p:nvPr/>
        </p:nvSpPr>
        <p:spPr>
          <a:xfrm>
            <a:off x="6400800" y="3810000"/>
            <a:ext cx="2514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CÂU 6 </a:t>
            </a:r>
            <a:endParaRPr lang="vi-VN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68580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CÂU 1 </a:t>
            </a:r>
            <a:endParaRPr lang="vi-VN" sz="6600" dirty="0"/>
          </a:p>
        </p:txBody>
      </p:sp>
      <p:pic>
        <p:nvPicPr>
          <p:cNvPr id="3" name="Picture 2" descr="1100116012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2514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27432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 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5791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</a:t>
            </a:r>
            <a:endParaRPr lang="vi-VN" sz="3200" dirty="0"/>
          </a:p>
        </p:txBody>
      </p:sp>
      <p:sp>
        <p:nvSpPr>
          <p:cNvPr id="9" name="Rectangle 8"/>
          <p:cNvSpPr/>
          <p:nvPr/>
        </p:nvSpPr>
        <p:spPr>
          <a:xfrm>
            <a:off x="1981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Ó</a:t>
            </a:r>
            <a:endParaRPr lang="vi-VN" sz="3200" dirty="0"/>
          </a:p>
        </p:txBody>
      </p:sp>
      <p:sp>
        <p:nvSpPr>
          <p:cNvPr id="10" name="Rectangle 9"/>
          <p:cNvSpPr/>
          <p:nvPr/>
        </p:nvSpPr>
        <p:spPr>
          <a:xfrm>
            <a:off x="1219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</a:t>
            </a:r>
            <a:endParaRPr lang="vi-VN" sz="32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vi-VN" sz="3200" dirty="0"/>
          </a:p>
        </p:txBody>
      </p:sp>
      <p:sp>
        <p:nvSpPr>
          <p:cNvPr id="14" name="Rectangle 13"/>
          <p:cNvSpPr/>
          <p:nvPr/>
        </p:nvSpPr>
        <p:spPr>
          <a:xfrm>
            <a:off x="5029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Ă</a:t>
            </a:r>
            <a:endParaRPr lang="vi-VN" sz="3200" dirty="0"/>
          </a:p>
        </p:txBody>
      </p:sp>
      <p:sp>
        <p:nvSpPr>
          <p:cNvPr id="15" name="Rectangle 14"/>
          <p:cNvSpPr/>
          <p:nvPr/>
        </p:nvSpPr>
        <p:spPr>
          <a:xfrm>
            <a:off x="3505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</a:t>
            </a:r>
            <a:endParaRPr lang="vi-VN" sz="3200" dirty="0"/>
          </a:p>
        </p:txBody>
      </p:sp>
      <p:sp>
        <p:nvSpPr>
          <p:cNvPr id="16" name="Rectangle 15"/>
          <p:cNvSpPr/>
          <p:nvPr/>
        </p:nvSpPr>
        <p:spPr>
          <a:xfrm>
            <a:off x="6553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vi-VN" sz="3200" dirty="0"/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1219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1981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2743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3505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5791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Action Button: Help 23">
            <a:hlinkClick r:id="" action="ppaction://noaction" highlightClick="1"/>
          </p:cNvPr>
          <p:cNvSpPr/>
          <p:nvPr/>
        </p:nvSpPr>
        <p:spPr>
          <a:xfrm>
            <a:off x="6553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4267200" y="5791200"/>
            <a:ext cx="762000" cy="685800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</a:t>
            </a:r>
            <a:endParaRPr lang="vi-VN" sz="3200" dirty="0"/>
          </a:p>
        </p:txBody>
      </p:sp>
      <p:sp>
        <p:nvSpPr>
          <p:cNvPr id="27" name="Action Button: Help 26">
            <a:hlinkClick r:id="" action="ppaction://noaction" highlightClick="1"/>
          </p:cNvPr>
          <p:cNvSpPr/>
          <p:nvPr/>
        </p:nvSpPr>
        <p:spPr>
          <a:xfrm>
            <a:off x="4267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Action Button: Help 27">
            <a:hlinkClick r:id="" action="ppaction://noaction" highlightClick="1"/>
          </p:cNvPr>
          <p:cNvSpPr/>
          <p:nvPr/>
        </p:nvSpPr>
        <p:spPr>
          <a:xfrm>
            <a:off x="5029200" y="57912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1628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CÂU 2</a:t>
            </a:r>
            <a:endParaRPr lang="vi-VN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ĐÂY LÀ NGÔI SAO CÓ QUỸ ĐẠO NGẪU NHIÊN NGOÀI VŨ TRỤ ?</a:t>
            </a:r>
            <a:endParaRPr lang="vi-VN" sz="2400" dirty="0"/>
          </a:p>
        </p:txBody>
      </p:sp>
      <p:pic>
        <p:nvPicPr>
          <p:cNvPr id="4" name="Picture 3" descr="do-vui-duoi-hinh-bat-chu-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3048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886200" y="2743200"/>
            <a:ext cx="685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7315200" y="2743200"/>
            <a:ext cx="685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Ổ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743200"/>
            <a:ext cx="685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5943600" y="2743200"/>
            <a:ext cx="685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</a:t>
            </a:r>
            <a:endParaRPr lang="vi-VN" sz="2400" dirty="0"/>
          </a:p>
        </p:txBody>
      </p:sp>
      <p:sp>
        <p:nvSpPr>
          <p:cNvPr id="11" name="Rectangle 10"/>
          <p:cNvSpPr/>
          <p:nvPr/>
        </p:nvSpPr>
        <p:spPr>
          <a:xfrm>
            <a:off x="6629400" y="2743200"/>
            <a:ext cx="685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</a:t>
            </a:r>
            <a:endParaRPr lang="vi-VN" sz="2400" dirty="0"/>
          </a:p>
        </p:txBody>
      </p:sp>
      <p:sp>
        <p:nvSpPr>
          <p:cNvPr id="12" name="Rectangle 11"/>
          <p:cNvSpPr/>
          <p:nvPr/>
        </p:nvSpPr>
        <p:spPr>
          <a:xfrm>
            <a:off x="8001000" y="2743200"/>
            <a:ext cx="685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743200"/>
            <a:ext cx="6858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</a:t>
            </a:r>
            <a:endParaRPr lang="vi-VN" sz="2400" dirty="0"/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3886200" y="2743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4572000" y="2743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5257800" y="2743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5943600" y="2743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6629400" y="2743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7315200" y="2743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8001000" y="2743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"/>
            <a:ext cx="69342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CÂU 3</a:t>
            </a:r>
            <a:endParaRPr lang="vi-VN" sz="6600" dirty="0"/>
          </a:p>
        </p:txBody>
      </p:sp>
      <p:pic>
        <p:nvPicPr>
          <p:cNvPr id="3" name="Picture 2" descr="do-vui-duoi-hinh-bat-chu-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ĐÂY LÀ CÂU TỤC NGỮ HAY TRONG HỌC TẬP </a:t>
            </a:r>
            <a:endParaRPr lang="vi-VN" sz="2400" dirty="0"/>
          </a:p>
        </p:txBody>
      </p:sp>
      <p:sp>
        <p:nvSpPr>
          <p:cNvPr id="5" name="Rectangle 4"/>
          <p:cNvSpPr/>
          <p:nvPr/>
        </p:nvSpPr>
        <p:spPr>
          <a:xfrm>
            <a:off x="7620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13716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Ọ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38100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Đ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32004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</a:t>
            </a:r>
            <a:endParaRPr lang="vi-VN" sz="2800" dirty="0"/>
          </a:p>
        </p:txBody>
      </p:sp>
      <p:sp>
        <p:nvSpPr>
          <p:cNvPr id="9" name="Rectangle 8"/>
          <p:cNvSpPr/>
          <p:nvPr/>
        </p:nvSpPr>
        <p:spPr>
          <a:xfrm>
            <a:off x="25908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Đ</a:t>
            </a:r>
            <a:endParaRPr lang="vi-VN" sz="28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vi-VN" sz="2800" dirty="0"/>
          </a:p>
        </p:txBody>
      </p:sp>
      <p:sp>
        <p:nvSpPr>
          <p:cNvPr id="11" name="Rectangle 10"/>
          <p:cNvSpPr/>
          <p:nvPr/>
        </p:nvSpPr>
        <p:spPr>
          <a:xfrm>
            <a:off x="44196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Ô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68580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</a:t>
            </a:r>
            <a:endParaRPr lang="vi-VN" sz="28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Ớ</a:t>
            </a:r>
            <a:endParaRPr lang="vi-VN" sz="2800" dirty="0"/>
          </a:p>
        </p:txBody>
      </p:sp>
      <p:sp>
        <p:nvSpPr>
          <p:cNvPr id="14" name="Rectangle 13"/>
          <p:cNvSpPr/>
          <p:nvPr/>
        </p:nvSpPr>
        <p:spPr>
          <a:xfrm>
            <a:off x="56388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endParaRPr lang="vi-VN" sz="2800" dirty="0"/>
          </a:p>
        </p:txBody>
      </p:sp>
      <p:sp>
        <p:nvSpPr>
          <p:cNvPr id="15" name="Rectangle 14"/>
          <p:cNvSpPr/>
          <p:nvPr/>
        </p:nvSpPr>
        <p:spPr>
          <a:xfrm>
            <a:off x="5029200" y="55626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</a:t>
            </a:r>
            <a:endParaRPr lang="vi-VN" sz="2800" dirty="0"/>
          </a:p>
        </p:txBody>
      </p:sp>
      <p:sp>
        <p:nvSpPr>
          <p:cNvPr id="16" name="Rectangle 15"/>
          <p:cNvSpPr/>
          <p:nvPr/>
        </p:nvSpPr>
        <p:spPr>
          <a:xfrm>
            <a:off x="4038600" y="60960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>
            <a:off x="3429000" y="60960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À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2819400" y="60960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4648200" y="6096000"/>
            <a:ext cx="609600" cy="5334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</a:t>
            </a:r>
            <a:endParaRPr lang="vi-VN" sz="2800" dirty="0"/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7620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62484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Action Button: Help 21">
            <a:hlinkClick r:id="" action="ppaction://noaction" highlightClick="1"/>
          </p:cNvPr>
          <p:cNvSpPr/>
          <p:nvPr/>
        </p:nvSpPr>
        <p:spPr>
          <a:xfrm>
            <a:off x="68580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Action Button: Help 22">
            <a:hlinkClick r:id="" action="ppaction://noaction" highlightClick="1"/>
          </p:cNvPr>
          <p:cNvSpPr/>
          <p:nvPr/>
        </p:nvSpPr>
        <p:spPr>
          <a:xfrm>
            <a:off x="4648200" y="60960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Action Button: Help 23">
            <a:hlinkClick r:id="" action="ppaction://noaction" highlightClick="1"/>
          </p:cNvPr>
          <p:cNvSpPr/>
          <p:nvPr/>
        </p:nvSpPr>
        <p:spPr>
          <a:xfrm>
            <a:off x="4038600" y="60960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ction Button: Help 24">
            <a:hlinkClick r:id="" action="ppaction://noaction" highlightClick="1"/>
          </p:cNvPr>
          <p:cNvSpPr/>
          <p:nvPr/>
        </p:nvSpPr>
        <p:spPr>
          <a:xfrm>
            <a:off x="3429000" y="60960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2819400" y="60960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Action Button: Help 26">
            <a:hlinkClick r:id="" action="ppaction://noaction" highlightClick="1"/>
          </p:cNvPr>
          <p:cNvSpPr/>
          <p:nvPr/>
        </p:nvSpPr>
        <p:spPr>
          <a:xfrm>
            <a:off x="25908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Action Button: Help 27">
            <a:hlinkClick r:id="" action="ppaction://noaction" highlightClick="1"/>
          </p:cNvPr>
          <p:cNvSpPr/>
          <p:nvPr/>
        </p:nvSpPr>
        <p:spPr>
          <a:xfrm>
            <a:off x="32004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Action Button: Help 28">
            <a:hlinkClick r:id="" action="ppaction://noaction" highlightClick="1"/>
          </p:cNvPr>
          <p:cNvSpPr/>
          <p:nvPr/>
        </p:nvSpPr>
        <p:spPr>
          <a:xfrm>
            <a:off x="38100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Action Button: Help 29">
            <a:hlinkClick r:id="" action="ppaction://noaction" highlightClick="1"/>
          </p:cNvPr>
          <p:cNvSpPr/>
          <p:nvPr/>
        </p:nvSpPr>
        <p:spPr>
          <a:xfrm>
            <a:off x="44196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Action Button: Help 30">
            <a:hlinkClick r:id="" action="ppaction://noaction" highlightClick="1"/>
          </p:cNvPr>
          <p:cNvSpPr/>
          <p:nvPr/>
        </p:nvSpPr>
        <p:spPr>
          <a:xfrm>
            <a:off x="50292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Action Button: Help 31">
            <a:hlinkClick r:id="" action="ppaction://noaction" highlightClick="1"/>
          </p:cNvPr>
          <p:cNvSpPr/>
          <p:nvPr/>
        </p:nvSpPr>
        <p:spPr>
          <a:xfrm>
            <a:off x="56388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Action Button: Help 32">
            <a:hlinkClick r:id="" action="ppaction://noaction" highlightClick="1"/>
          </p:cNvPr>
          <p:cNvSpPr/>
          <p:nvPr/>
        </p:nvSpPr>
        <p:spPr>
          <a:xfrm>
            <a:off x="13716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Action Button: Help 33">
            <a:hlinkClick r:id="" action="ppaction://noaction" highlightClick="1"/>
          </p:cNvPr>
          <p:cNvSpPr/>
          <p:nvPr/>
        </p:nvSpPr>
        <p:spPr>
          <a:xfrm>
            <a:off x="1981200" y="5562600"/>
            <a:ext cx="609600" cy="5334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7724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CÂU 4 </a:t>
            </a:r>
            <a:endParaRPr lang="vi-VN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thấy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?</a:t>
            </a:r>
            <a:endParaRPr lang="vi-VN" sz="2400" dirty="0"/>
          </a:p>
        </p:txBody>
      </p:sp>
      <p:pic>
        <p:nvPicPr>
          <p:cNvPr id="4" name="Picture 3" descr="do-vui-duoi-hinh-bat-chu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4953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958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31242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Á</a:t>
            </a:r>
            <a:endParaRPr lang="vi-VN" sz="2800" dirty="0"/>
          </a:p>
        </p:txBody>
      </p:sp>
      <p:sp>
        <p:nvSpPr>
          <p:cNvPr id="8" name="Rectangle 7"/>
          <p:cNvSpPr/>
          <p:nvPr/>
        </p:nvSpPr>
        <p:spPr>
          <a:xfrm>
            <a:off x="24384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vi-VN" sz="2800" dirty="0"/>
          </a:p>
        </p:txBody>
      </p:sp>
      <p:sp>
        <p:nvSpPr>
          <p:cNvPr id="9" name="Rectangle 8"/>
          <p:cNvSpPr/>
          <p:nvPr/>
        </p:nvSpPr>
        <p:spPr>
          <a:xfrm>
            <a:off x="58674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</a:t>
            </a:r>
            <a:endParaRPr lang="vi-VN" sz="2800" dirty="0"/>
          </a:p>
        </p:txBody>
      </p:sp>
      <p:sp>
        <p:nvSpPr>
          <p:cNvPr id="10" name="Rectangle 9"/>
          <p:cNvSpPr/>
          <p:nvPr/>
        </p:nvSpPr>
        <p:spPr>
          <a:xfrm>
            <a:off x="51816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Á</a:t>
            </a:r>
            <a:endParaRPr lang="vi-VN" sz="2400" dirty="0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58674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51816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44958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38100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31242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24384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6962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CÂU 5 </a:t>
            </a:r>
            <a:endParaRPr lang="vi-VN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Tiếng</a:t>
            </a:r>
            <a:r>
              <a:rPr lang="en-US" sz="2400" dirty="0" smtClean="0"/>
              <a:t> </a:t>
            </a:r>
            <a:r>
              <a:rPr lang="en-US" sz="2400" dirty="0" err="1" smtClean="0"/>
              <a:t>Anh</a:t>
            </a:r>
            <a:endParaRPr lang="vi-VN" sz="2400" dirty="0"/>
          </a:p>
        </p:txBody>
      </p:sp>
      <p:pic>
        <p:nvPicPr>
          <p:cNvPr id="5" name="Picture 4" descr="duoi-hinh-bat-chu-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81200"/>
            <a:ext cx="6477000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7912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51054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44196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37338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</a:t>
            </a:r>
            <a:endParaRPr lang="vi-VN" sz="3600" dirty="0"/>
          </a:p>
        </p:txBody>
      </p:sp>
      <p:sp>
        <p:nvSpPr>
          <p:cNvPr id="10" name="Rectangle 9"/>
          <p:cNvSpPr/>
          <p:nvPr/>
        </p:nvSpPr>
        <p:spPr>
          <a:xfrm>
            <a:off x="30480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</a:t>
            </a:r>
            <a:endParaRPr lang="vi-VN" sz="2400" dirty="0"/>
          </a:p>
        </p:txBody>
      </p:sp>
      <p:sp>
        <p:nvSpPr>
          <p:cNvPr id="11" name="Rectangle 10"/>
          <p:cNvSpPr/>
          <p:nvPr/>
        </p:nvSpPr>
        <p:spPr>
          <a:xfrm>
            <a:off x="23622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endParaRPr lang="vi-VN" sz="2400" dirty="0"/>
          </a:p>
        </p:txBody>
      </p:sp>
      <p:sp>
        <p:nvSpPr>
          <p:cNvPr id="12" name="Rectangle 11"/>
          <p:cNvSpPr/>
          <p:nvPr/>
        </p:nvSpPr>
        <p:spPr>
          <a:xfrm>
            <a:off x="16764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6477000" y="57912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</a:t>
            </a:r>
            <a:endParaRPr lang="vi-VN" sz="2400" dirty="0"/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16764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23622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37338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44196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51054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57912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64770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Action Button: Help 21">
            <a:hlinkClick r:id="" action="ppaction://noaction" highlightClick="1"/>
          </p:cNvPr>
          <p:cNvSpPr/>
          <p:nvPr/>
        </p:nvSpPr>
        <p:spPr>
          <a:xfrm>
            <a:off x="3048000" y="57912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87638"/>
            <a:ext cx="19462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2" name="Title 1"/>
          <p:cNvSpPr>
            <a:spLocks/>
          </p:cNvSpPr>
          <p:nvPr/>
        </p:nvSpPr>
        <p:spPr bwMode="auto">
          <a:xfrm>
            <a:off x="685800" y="228600"/>
            <a:ext cx="772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Ôn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bổ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túc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nhiên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0" y="3424535"/>
            <a:ext cx="1778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CHƯƠNG 1</a:t>
            </a:r>
            <a:endParaRPr kumimoji="0" lang="vi-V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gray">
          <a:xfrm>
            <a:off x="1371600" y="1600200"/>
            <a:ext cx="1577975" cy="1295400"/>
          </a:xfrm>
          <a:custGeom>
            <a:avLst/>
            <a:gdLst>
              <a:gd name="T0" fmla="*/ 2147483647 w 933"/>
              <a:gd name="T1" fmla="*/ 2147483647 h 1182"/>
              <a:gd name="T2" fmla="*/ 2147483647 w 933"/>
              <a:gd name="T3" fmla="*/ 2147483647 h 1182"/>
              <a:gd name="T4" fmla="*/ 2147483647 w 933"/>
              <a:gd name="T5" fmla="*/ 2147483647 h 1182"/>
              <a:gd name="T6" fmla="*/ 2147483647 w 933"/>
              <a:gd name="T7" fmla="*/ 2147483647 h 1182"/>
              <a:gd name="T8" fmla="*/ 2147483647 w 933"/>
              <a:gd name="T9" fmla="*/ 2147483647 h 1182"/>
              <a:gd name="T10" fmla="*/ 2147483647 w 933"/>
              <a:gd name="T11" fmla="*/ 2147483647 h 1182"/>
              <a:gd name="T12" fmla="*/ 2147483647 w 933"/>
              <a:gd name="T13" fmla="*/ 0 h 1182"/>
              <a:gd name="T14" fmla="*/ 2147483647 w 933"/>
              <a:gd name="T15" fmla="*/ 2147483647 h 1182"/>
              <a:gd name="T16" fmla="*/ 2147483647 w 933"/>
              <a:gd name="T17" fmla="*/ 2147483647 h 1182"/>
              <a:gd name="T18" fmla="*/ 0 w 933"/>
              <a:gd name="T19" fmla="*/ 2147483647 h 1182"/>
              <a:gd name="T20" fmla="*/ 0 w 933"/>
              <a:gd name="T21" fmla="*/ 2147483647 h 1182"/>
              <a:gd name="T22" fmla="*/ 2147483647 w 933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33"/>
              <a:gd name="T37" fmla="*/ 0 h 1182"/>
              <a:gd name="T38" fmla="*/ 933 w 933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971800" y="1295400"/>
            <a:ext cx="5708650" cy="99060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Ôn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tiểu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gray">
          <a:xfrm rot="-5400000">
            <a:off x="2231231" y="2493169"/>
            <a:ext cx="477837" cy="1282699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3124200" y="2743200"/>
            <a:ext cx="5695950" cy="804863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nâng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lũy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thừa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 rot="-5400000">
            <a:off x="2237581" y="3401219"/>
            <a:ext cx="477838" cy="14478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gray">
          <a:xfrm>
            <a:off x="3200400" y="3733800"/>
            <a:ext cx="5695950" cy="804862"/>
          </a:xfrm>
          <a:prstGeom prst="roundRect">
            <a:avLst>
              <a:gd name="adj" fmla="val 11921"/>
            </a:avLst>
          </a:prstGeom>
          <a:solidFill>
            <a:srgbClr val="FFC000"/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4"/>
          <p:cNvSpPr>
            <a:spLocks/>
          </p:cNvSpPr>
          <p:nvPr/>
        </p:nvSpPr>
        <p:spPr bwMode="gray">
          <a:xfrm flipV="1">
            <a:off x="1143001" y="4495800"/>
            <a:ext cx="1828800" cy="1447800"/>
          </a:xfrm>
          <a:custGeom>
            <a:avLst/>
            <a:gdLst>
              <a:gd name="T0" fmla="*/ 2147483647 w 933"/>
              <a:gd name="T1" fmla="*/ 2147483647 h 1182"/>
              <a:gd name="T2" fmla="*/ 2147483647 w 933"/>
              <a:gd name="T3" fmla="*/ 2147483647 h 1182"/>
              <a:gd name="T4" fmla="*/ 2147483647 w 933"/>
              <a:gd name="T5" fmla="*/ 2147483647 h 1182"/>
              <a:gd name="T6" fmla="*/ 2147483647 w 933"/>
              <a:gd name="T7" fmla="*/ 2147483647 h 1182"/>
              <a:gd name="T8" fmla="*/ 2147483647 w 933"/>
              <a:gd name="T9" fmla="*/ 2147483647 h 1182"/>
              <a:gd name="T10" fmla="*/ 2147483647 w 933"/>
              <a:gd name="T11" fmla="*/ 2147483647 h 1182"/>
              <a:gd name="T12" fmla="*/ 2147483647 w 933"/>
              <a:gd name="T13" fmla="*/ 0 h 1182"/>
              <a:gd name="T14" fmla="*/ 2147483647 w 933"/>
              <a:gd name="T15" fmla="*/ 2147483647 h 1182"/>
              <a:gd name="T16" fmla="*/ 2147483647 w 933"/>
              <a:gd name="T17" fmla="*/ 2147483647 h 1182"/>
              <a:gd name="T18" fmla="*/ 0 w 933"/>
              <a:gd name="T19" fmla="*/ 2147483647 h 1182"/>
              <a:gd name="T20" fmla="*/ 0 w 933"/>
              <a:gd name="T21" fmla="*/ 2147483647 h 1182"/>
              <a:gd name="T22" fmla="*/ 2147483647 w 933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33"/>
              <a:gd name="T37" fmla="*/ 0 h 1182"/>
              <a:gd name="T38" fmla="*/ 933 w 933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95600" y="5105400"/>
            <a:ext cx="5715000" cy="936625"/>
          </a:xfrm>
          <a:prstGeom prst="roundRect">
            <a:avLst>
              <a:gd name="adj" fmla="val 11921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bội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chung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229" grpId="0" animBg="1"/>
      <p:bldP spid="23" grpId="0" animBg="1"/>
      <p:bldP spid="9231" grpId="0" animBg="1"/>
      <p:bldP spid="20" grpId="0" animBg="1"/>
      <p:bldP spid="21" grpId="0" animBg="1"/>
      <p:bldP spid="33" grpId="0" animBg="1"/>
      <p:bldP spid="92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7391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CÂU 6</a:t>
            </a:r>
            <a:endParaRPr lang="vi-VN" sz="7200" dirty="0"/>
          </a:p>
        </p:txBody>
      </p:sp>
      <p:pic>
        <p:nvPicPr>
          <p:cNvPr id="3" name="Picture 2" descr="vforum.vn-133676-10262185-473271902807147-7738376419430735243-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33600"/>
            <a:ext cx="60960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đình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endParaRPr lang="vi-VN" sz="3200" dirty="0"/>
          </a:p>
        </p:txBody>
      </p:sp>
      <p:sp>
        <p:nvSpPr>
          <p:cNvPr id="6" name="Rectangle 5"/>
          <p:cNvSpPr/>
          <p:nvPr/>
        </p:nvSpPr>
        <p:spPr>
          <a:xfrm>
            <a:off x="57150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Ấ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50292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43434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36576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</a:t>
            </a:r>
            <a:endParaRPr lang="vi-VN" sz="32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" pitchFamily="34" charset="-93"/>
                <a:ea typeface="Times" pitchFamily="34" charset="-93"/>
                <a:cs typeface="Times" pitchFamily="34" charset="-93"/>
              </a:rPr>
              <a:t>Ộ</a:t>
            </a:r>
            <a:endParaRPr lang="vi-VN" sz="3200" dirty="0">
              <a:latin typeface="Times" pitchFamily="34" charset="-93"/>
              <a:ea typeface="Times" pitchFamily="34" charset="-93"/>
              <a:cs typeface="Times" pitchFamily="34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</a:t>
            </a:r>
            <a:endParaRPr lang="vi-VN" sz="3200" dirty="0"/>
          </a:p>
        </p:txBody>
      </p:sp>
      <p:sp>
        <p:nvSpPr>
          <p:cNvPr id="12" name="Rectangle 11"/>
          <p:cNvSpPr/>
          <p:nvPr/>
        </p:nvSpPr>
        <p:spPr>
          <a:xfrm>
            <a:off x="6400800" y="5943600"/>
            <a:ext cx="685800" cy="60960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</a:t>
            </a:r>
            <a:endParaRPr lang="vi-VN" sz="2400" dirty="0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22860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29718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36576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43434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50292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57150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6400800" y="5943600"/>
            <a:ext cx="6858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Slide" r:id="rId4" imgW="4572042" imgH="3428869" progId="PowerPoint.Slide.8">
                  <p:embed/>
                </p:oleObj>
              </mc:Choice>
              <mc:Fallback>
                <p:oleObj name="Slide" r:id="rId4" imgW="4572042" imgH="3428869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10823" y="111189"/>
            <a:ext cx="9154823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1-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§ 1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:Tập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" y="2743200"/>
            <a:ext cx="883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đồ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vật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cặp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sách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phấn,máy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tính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đặt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bàn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giáo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viên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thành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viên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trong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gia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tự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nhiên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nhỏ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hơn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1. TẬP HỢP VÀ PHẦN TỬ CỦA TẬP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HỢP 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3221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Slide" r:id="rId3" imgW="4570654" imgH="3427562" progId="PowerPoint.Slide.8">
                  <p:embed/>
                </p:oleObj>
              </mc:Choice>
              <mc:Fallback>
                <p:oleObj name="Slide" r:id="rId3" imgW="4570654" imgH="3427562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533400"/>
            <a:ext cx="2303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819400" y="685800"/>
            <a:ext cx="25908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3      4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6   7    8    9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2     5   0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685800"/>
            <a:ext cx="231775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    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0" y="2895600"/>
            <a:ext cx="2725738" cy="1846263"/>
          </a:xfrm>
          <a:prstGeom prst="cloudCallout">
            <a:avLst>
              <a:gd name="adj1" fmla="val -15782"/>
              <a:gd name="adj2" fmla="val -8922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ngón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bàn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tay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Callout 81"/>
          <p:cNvSpPr/>
          <p:nvPr/>
        </p:nvSpPr>
        <p:spPr>
          <a:xfrm>
            <a:off x="3352800" y="3276600"/>
            <a:ext cx="2670175" cy="1703388"/>
          </a:xfrm>
          <a:prstGeom prst="wedgeEllipseCallout">
            <a:avLst>
              <a:gd name="adj1" fmla="val -21485"/>
              <a:gd name="adj2" fmla="val -1093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nhỏ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hơn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400800" y="2971800"/>
            <a:ext cx="2362200" cy="1752600"/>
          </a:xfrm>
          <a:prstGeom prst="cloudCallout">
            <a:avLst>
              <a:gd name="adj1" fmla="val -21738"/>
              <a:gd name="adj2" fmla="val -8664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chữ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a,b,c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143000" y="457200"/>
            <a:ext cx="7772400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ts val="4000"/>
              <a:buFont typeface="Wingdings" pitchFamily="2" charset="2"/>
              <a:buChar char="Ø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Định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nghĩa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-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nh-dong-168_1137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762000" cy="2857500"/>
          </a:xfrm>
          <a:prstGeom prst="rect">
            <a:avLst/>
          </a:prstGeom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838200" y="1295400"/>
            <a:ext cx="8305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cs typeface="Arial" pitchFamily="34" charset="0"/>
              </a:rPr>
              <a:t>-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hợp là một khái niệm cơ bản không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định nghĩa.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Ví dụ : Tập hợp các số tự nhiên nhỏ 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ơ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 10,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 hợp các học sinh của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một lớp,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 hợp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ác chữ cái của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một dòng,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..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2590800"/>
            <a:ext cx="5105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Mỗi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vật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số, hình,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… 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đó. 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2017-11-19_13h52_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57284"/>
            <a:ext cx="4419600" cy="38100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038600"/>
            <a:ext cx="487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Để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minh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họa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hợp,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người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vẽ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đường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kín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cong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không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tự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cắt,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mỗi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phần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của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tậ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cong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Arial" pitchFamily="34" charset="0"/>
              </a:rPr>
              <a:t> 1 )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:a16="http://schemas.microsoft.com/office/drawing/2014/main" xmlns="" id="{D927B2CC-09F4-B344-9BEC-908B2AAB019B}"/>
              </a:ext>
            </a:extLst>
          </p:cNvPr>
          <p:cNvSpPr txBox="1"/>
          <p:nvPr/>
        </p:nvSpPr>
        <p:spPr>
          <a:xfrm rot="10800000" flipV="1">
            <a:off x="381000" y="749768"/>
            <a:ext cx="891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 u="sng">
                <a:solidFill>
                  <a:srgbClr val="FF0000"/>
                </a:solidFill>
                <a:latin typeface="+mj-lt"/>
              </a:rPr>
              <a:t>4. Các kí hiệu thường dùng khi viết tập hợp:</a:t>
            </a:r>
          </a:p>
        </p:txBody>
      </p:sp>
      <p:pic>
        <p:nvPicPr>
          <p:cNvPr id="3" name="Đồ họa 15">
            <a:extLst>
              <a:ext uri="{FF2B5EF4-FFF2-40B4-BE49-F238E27FC236}">
                <a16:creationId xmlns:a16="http://schemas.microsoft.com/office/drawing/2014/main" xmlns="" id="{B543E3F7-F376-CA4A-BFE4-2AB7E7F24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9968" y="2482055"/>
            <a:ext cx="1084870" cy="1325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743200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3366"/>
                </a:solidFill>
                <a:latin typeface="+mj-lt"/>
              </a:rPr>
              <a:t>:thuộc</a:t>
            </a:r>
          </a:p>
        </p:txBody>
      </p:sp>
      <p:pic>
        <p:nvPicPr>
          <p:cNvPr id="6" name="Đồ họa 7">
            <a:extLst>
              <a:ext uri="{FF2B5EF4-FFF2-40B4-BE49-F238E27FC236}">
                <a16:creationId xmlns:a16="http://schemas.microsoft.com/office/drawing/2014/main" xmlns="" id="{D84C779C-4D26-5B4F-AF41-24F3E5E5F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9968" y="4084859"/>
            <a:ext cx="1257900" cy="21525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68754" y="4736631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003366"/>
                </a:solidFill>
                <a:latin typeface="+mj-lt"/>
              </a:rPr>
              <a:t>:</a:t>
            </a:r>
            <a:r>
              <a:rPr lang="vi-VN" sz="3600" b="1" smtClean="0">
                <a:solidFill>
                  <a:srgbClr val="003366"/>
                </a:solidFill>
                <a:latin typeface="+mj-lt"/>
              </a:rPr>
              <a:t>không</a:t>
            </a:r>
            <a:r>
              <a:rPr lang="en-US" sz="3600" b="1" smtClean="0">
                <a:solidFill>
                  <a:srgbClr val="003366"/>
                </a:solidFill>
                <a:latin typeface="+mj-lt"/>
              </a:rPr>
              <a:t> thuộc</a:t>
            </a:r>
            <a:r>
              <a:rPr lang="vi-VN" sz="3600" b="1" smtClean="0">
                <a:solidFill>
                  <a:srgbClr val="003366"/>
                </a:solidFill>
                <a:latin typeface="+mj-lt"/>
              </a:rPr>
              <a:t> </a:t>
            </a:r>
            <a:endParaRPr lang="en-US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6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650875" y="685800"/>
            <a:ext cx="741997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Chọn Đúng/ Sai cho các câu sau: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0" y="2209800"/>
            <a:ext cx="7391400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1: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là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một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khái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niệm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cơ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bản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nghĩa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rõ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ràng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0" y="2209800"/>
            <a:ext cx="7391400" cy="1993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Câu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2: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Mỗi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đối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tượng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(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người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,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vật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,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số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,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….)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trong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một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là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nhiều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phần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của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1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ấy</a:t>
            </a:r>
            <a:endParaRPr kumimoji="0" lang="en-US" sz="3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7086600" y="2743200"/>
            <a:ext cx="2286000" cy="130333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Đúng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xplosion 1 27"/>
          <p:cNvSpPr/>
          <p:nvPr/>
        </p:nvSpPr>
        <p:spPr>
          <a:xfrm>
            <a:off x="7086600" y="2743200"/>
            <a:ext cx="2286000" cy="1303338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Sai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2286000"/>
            <a:ext cx="7207250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 3: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D= { 0 }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là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tập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hợp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không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có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phần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từ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25" grpId="0" animBg="1"/>
      <p:bldP spid="19" grpId="0" animBg="1"/>
      <p:bldP spid="3" grpId="0" animBg="1"/>
      <p:bldP spid="3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4898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Slide" r:id="rId3" imgW="4224571" imgH="3166774" progId="PowerPoint.Slide.8">
                  <p:embed/>
                </p:oleObj>
              </mc:Choice>
              <mc:Fallback>
                <p:oleObj name="Slide" r:id="rId3" imgW="4224571" imgH="3166774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nh-dong-192_11374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4648200"/>
            <a:ext cx="762000" cy="1828800"/>
          </a:xfrm>
          <a:prstGeom prst="rect">
            <a:avLst/>
          </a:prstGeom>
        </p:spPr>
      </p:pic>
      <p:pic>
        <p:nvPicPr>
          <p:cNvPr id="4" name="Picture 3" descr="anh-dong-192_11374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800600"/>
            <a:ext cx="762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665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ketoan</dc:creator>
  <cp:lastModifiedBy>admin</cp:lastModifiedBy>
  <cp:revision>53</cp:revision>
  <dcterms:created xsi:type="dcterms:W3CDTF">2018-11-10T07:06:37Z</dcterms:created>
  <dcterms:modified xsi:type="dcterms:W3CDTF">2020-04-06T15:30:46Z</dcterms:modified>
</cp:coreProperties>
</file>