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03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1296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88301-734F-4D6A-A60A-F2D65F2220B1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68661-A1F6-4829-BE94-234D1102A5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80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88301-734F-4D6A-A60A-F2D65F2220B1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68661-A1F6-4829-BE94-234D1102A5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014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88301-734F-4D6A-A60A-F2D65F2220B1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68661-A1F6-4829-BE94-234D1102A5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886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88301-734F-4D6A-A60A-F2D65F2220B1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68661-A1F6-4829-BE94-234D1102A5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9013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88301-734F-4D6A-A60A-F2D65F2220B1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68661-A1F6-4829-BE94-234D1102A5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315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88301-734F-4D6A-A60A-F2D65F2220B1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68661-A1F6-4829-BE94-234D1102A5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711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88301-734F-4D6A-A60A-F2D65F2220B1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68661-A1F6-4829-BE94-234D1102A5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303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88301-734F-4D6A-A60A-F2D65F2220B1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68661-A1F6-4829-BE94-234D1102A5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374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88301-734F-4D6A-A60A-F2D65F2220B1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68661-A1F6-4829-BE94-234D1102A5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556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88301-734F-4D6A-A60A-F2D65F2220B1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68661-A1F6-4829-BE94-234D1102A5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238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88301-734F-4D6A-A60A-F2D65F2220B1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68661-A1F6-4829-BE94-234D1102A5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972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C88301-734F-4D6A-A60A-F2D65F2220B1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968661-A1F6-4829-BE94-234D1102A5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183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86691" y="1371600"/>
            <a:ext cx="7924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4000" b="1" dirty="0" smtClean="0">
                <a:solidFill>
                  <a:srgbClr val="FF0000"/>
                </a:solidFill>
                <a:latin typeface="+mj-lt"/>
              </a:rPr>
              <a:t>BÀI </a:t>
            </a:r>
            <a:r>
              <a:rPr lang="vi-VN" sz="4000" b="1" dirty="0" smtClean="0">
                <a:solidFill>
                  <a:srgbClr val="FF0000"/>
                </a:solidFill>
                <a:latin typeface="+mj-lt"/>
              </a:rPr>
              <a:t>2</a:t>
            </a:r>
            <a:endParaRPr lang="en-US" sz="4000" b="1" dirty="0" smtClean="0">
              <a:solidFill>
                <a:srgbClr val="FF0000"/>
              </a:solidFill>
              <a:latin typeface="+mj-lt"/>
            </a:endParaRPr>
          </a:p>
          <a:p>
            <a:pPr algn="ctr"/>
            <a:r>
              <a:rPr lang="vi-VN" sz="40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vi-VN" sz="4000" b="1" dirty="0" smtClean="0">
                <a:solidFill>
                  <a:srgbClr val="1103CB"/>
                </a:solidFill>
                <a:latin typeface="+mj-lt"/>
              </a:rPr>
              <a:t>TẬP HỢP CÁC SỐ TỰ NHIÊN</a:t>
            </a:r>
            <a:endParaRPr lang="en-US" sz="4000" b="1" dirty="0">
              <a:solidFill>
                <a:srgbClr val="1103CB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348213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3999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9664" y="457200"/>
            <a:ext cx="464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/>
              <a:t>1. Tập hợp N và tập hợp N*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401782" y="1447800"/>
            <a:ext cx="78486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800" dirty="0" smtClean="0"/>
              <a:t>Các số 0,1,2,3,4,....là các số tự nhiên. Tập hợp các số tự nhiên kí hiệu là N.</a:t>
            </a:r>
          </a:p>
          <a:p>
            <a:pPr algn="ctr"/>
            <a:r>
              <a:rPr lang="vi-VN" sz="2800" dirty="0" smtClean="0"/>
              <a:t>N={0,1,2,3,4,.....}.</a:t>
            </a:r>
          </a:p>
          <a:p>
            <a:pPr algn="ctr"/>
            <a:endParaRPr lang="vi-VN" sz="2800" dirty="0" smtClean="0"/>
          </a:p>
          <a:p>
            <a:pPr algn="just"/>
            <a:r>
              <a:rPr lang="vi-VN" sz="2800" dirty="0" smtClean="0"/>
              <a:t>Các số 0,1,2,3,... Là các phần tử của tập N</a:t>
            </a:r>
            <a:endParaRPr lang="en-US" sz="2800" dirty="0"/>
          </a:p>
        </p:txBody>
      </p:sp>
      <p:sp>
        <p:nvSpPr>
          <p:cNvPr id="11" name="TextBox 10"/>
          <p:cNvSpPr txBox="1"/>
          <p:nvPr/>
        </p:nvSpPr>
        <p:spPr>
          <a:xfrm>
            <a:off x="5943600" y="54102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403764" y="48006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464128" y="4025205"/>
            <a:ext cx="7924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800" dirty="0" smtClean="0"/>
              <a:t>Tập hợp các số tự nhiên khác 0 được kí hiệu là N*.</a:t>
            </a:r>
          </a:p>
          <a:p>
            <a:pPr algn="ctr"/>
            <a:r>
              <a:rPr lang="vi-VN" sz="2800" dirty="0" smtClean="0"/>
              <a:t>N*= {1;2;3;4;...}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8534825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1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47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98764" y="4572000"/>
            <a:ext cx="8077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800" dirty="0" smtClean="0"/>
              <a:t>Mỗi số tự nhiên được biểu diễn bởi một điểm trên tia. Điểm biểu diễn số tự nhiên a gọi là điểm a.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685800" y="304800"/>
            <a:ext cx="533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 smtClean="0"/>
              <a:t>CÁCH BIỂU DIỄN TRÊN TIA SỐ: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498764" y="997059"/>
            <a:ext cx="7239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/>
              <a:t>Tia số nằm ngang, chiều mũi tên của tia số đi từ trái qua phải.</a:t>
            </a:r>
          </a:p>
          <a:p>
            <a:endParaRPr lang="vi-VN" sz="2800" dirty="0" smtClean="0"/>
          </a:p>
          <a:p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557646" y="2286000"/>
            <a:ext cx="820535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/>
              <a:t>Trong 2 điểm trên tia số , điểm ở bên trái biểu diễn số nhỏ hơn</a:t>
            </a:r>
            <a:endParaRPr lang="en-US" sz="2800" dirty="0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685800" y="3505200"/>
            <a:ext cx="44958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752600" y="3352800"/>
            <a:ext cx="0" cy="3810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485900" y="3664527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 smtClean="0"/>
              <a:t>1</a:t>
            </a:r>
            <a:endParaRPr lang="en-US" dirty="0"/>
          </a:p>
        </p:txBody>
      </p:sp>
      <p:cxnSp>
        <p:nvCxnSpPr>
          <p:cNvPr id="19" name="Straight Connector 18"/>
          <p:cNvCxnSpPr/>
          <p:nvPr/>
        </p:nvCxnSpPr>
        <p:spPr>
          <a:xfrm>
            <a:off x="2286000" y="3366655"/>
            <a:ext cx="0" cy="3810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2819400" y="3338946"/>
            <a:ext cx="0" cy="3810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034886" y="3710693"/>
            <a:ext cx="647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 smtClean="0"/>
              <a:t>2</a:t>
            </a:r>
          </a:p>
          <a:p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2560493" y="3710693"/>
            <a:ext cx="5178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 smtClean="0"/>
              <a:t>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185594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9" grpId="0"/>
      <p:bldP spid="17" grpId="0"/>
      <p:bldP spid="22" grpId="0"/>
      <p:bldP spid="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47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457200"/>
            <a:ext cx="6477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/>
              <a:t>2. Thứ tự trong tập hợp số tự nhiên</a:t>
            </a:r>
            <a:endParaRPr 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471055" y="2812473"/>
            <a:ext cx="8001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/>
              <a:t> </a:t>
            </a:r>
            <a:r>
              <a:rPr lang="vi-VN" sz="2800" dirty="0" smtClean="0">
                <a:solidFill>
                  <a:schemeClr val="accent2">
                    <a:lumMod val="50000"/>
                  </a:schemeClr>
                </a:solidFill>
              </a:rPr>
              <a:t>Khi số a nhỏ hơn số b, ta viết a&lt;b hoặc b&gt;a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533400" y="1048389"/>
            <a:ext cx="548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i="1" dirty="0" smtClean="0"/>
              <a:t>?</a:t>
            </a:r>
            <a:r>
              <a:rPr lang="en-US" sz="2800" i="1" dirty="0" err="1" smtClean="0"/>
              <a:t>Hãy</a:t>
            </a:r>
            <a:r>
              <a:rPr lang="en-US" sz="2800" i="1" dirty="0" smtClean="0"/>
              <a:t> so </a:t>
            </a:r>
            <a:r>
              <a:rPr lang="en-US" sz="2800" i="1" dirty="0" err="1" smtClean="0"/>
              <a:t>sánh</a:t>
            </a:r>
            <a:r>
              <a:rPr lang="en-US" sz="2800" i="1" dirty="0" smtClean="0"/>
              <a:t>  2 </a:t>
            </a:r>
            <a:r>
              <a:rPr lang="en-US" sz="2800" i="1" dirty="0" err="1" smtClean="0"/>
              <a:t>số</a:t>
            </a:r>
            <a:r>
              <a:rPr lang="en-US" sz="2800" i="1" dirty="0" smtClean="0"/>
              <a:t> </a:t>
            </a:r>
            <a:r>
              <a:rPr lang="vi-VN" sz="2800" i="1" dirty="0" smtClean="0"/>
              <a:t> 2 và 5?</a:t>
            </a:r>
            <a:endParaRPr lang="en-US" sz="2800" i="1" dirty="0"/>
          </a:p>
        </p:txBody>
      </p:sp>
      <p:sp>
        <p:nvSpPr>
          <p:cNvPr id="5" name="TextBox 4"/>
          <p:cNvSpPr txBox="1"/>
          <p:nvPr/>
        </p:nvSpPr>
        <p:spPr>
          <a:xfrm>
            <a:off x="533400" y="1828800"/>
            <a:ext cx="7086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 smtClean="0">
                <a:solidFill>
                  <a:srgbClr val="FF0000"/>
                </a:solidFill>
              </a:rPr>
              <a:t>ĐS: </a:t>
            </a:r>
            <a:r>
              <a:rPr lang="vi-VN" sz="2400" dirty="0" smtClean="0"/>
              <a:t>2 nhỏ hơn 5 hay 5 lớn hơn 2</a:t>
            </a:r>
          </a:p>
          <a:p>
            <a:r>
              <a:rPr lang="vi-VN" sz="2400" dirty="0" smtClean="0">
                <a:solidFill>
                  <a:srgbClr val="FF0000"/>
                </a:solidFill>
              </a:rPr>
              <a:t>Kí hiệu: </a:t>
            </a:r>
            <a:r>
              <a:rPr lang="vi-VN" sz="2400" dirty="0" smtClean="0"/>
              <a:t>2&lt;5 hay 5&gt;2</a:t>
            </a:r>
            <a:endParaRPr 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533400" y="3657600"/>
                <a:ext cx="7315200" cy="18158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vi-VN" sz="2800" i="1" dirty="0" smtClean="0">
                    <a:solidFill>
                      <a:srgbClr val="FF0000"/>
                    </a:solidFill>
                  </a:rPr>
                  <a:t>Ngoài ra:</a:t>
                </a:r>
              </a:p>
              <a:p>
                <a:r>
                  <a:rPr lang="vi-VN" sz="2800" dirty="0" smtClean="0"/>
                  <a:t>a</a:t>
                </a:r>
                <a14:m>
                  <m:oMath xmlns:m="http://schemas.openxmlformats.org/officeDocument/2006/math">
                    <m:r>
                      <a:rPr lang="vi-VN" sz="2800" b="0" i="1" smtClean="0">
                        <a:latin typeface="Cambria Math"/>
                      </a:rPr>
                      <m:t> </m:t>
                    </m:r>
                    <m:r>
                      <a:rPr lang="vi-VN" sz="2800" b="0" i="1" smtClean="0">
                        <a:latin typeface="Cambria Math"/>
                        <a:ea typeface="Cambria Math"/>
                      </a:rPr>
                      <m:t>≤ </m:t>
                    </m:r>
                  </m:oMath>
                </a14:m>
                <a:r>
                  <a:rPr lang="vi-VN" sz="2800" dirty="0" smtClean="0"/>
                  <a:t>b thì a&lt;b hoặc a=b</a:t>
                </a:r>
              </a:p>
              <a:p>
                <a:endParaRPr lang="vi-VN" sz="2800" dirty="0" smtClean="0"/>
              </a:p>
              <a:p>
                <a:r>
                  <a:rPr lang="vi-VN" sz="2800" dirty="0" smtClean="0"/>
                  <a:t>b</a:t>
                </a:r>
                <a14:m>
                  <m:oMath xmlns:m="http://schemas.openxmlformats.org/officeDocument/2006/math">
                    <m:r>
                      <a:rPr lang="vi-VN" sz="2800" i="1" smtClean="0">
                        <a:latin typeface="Cambria Math"/>
                        <a:ea typeface="Cambria Math"/>
                      </a:rPr>
                      <m:t>≥</m:t>
                    </m:r>
                    <m:r>
                      <a:rPr lang="vi-VN" sz="2800" b="0" i="1" smtClean="0"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vi-VN" sz="2800" dirty="0" smtClean="0"/>
                  <a:t>a thì b&gt;a hoặc b=a</a:t>
                </a:r>
                <a:endParaRPr lang="en-US" sz="28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" y="3657600"/>
                <a:ext cx="7315200" cy="1815882"/>
              </a:xfrm>
              <a:prstGeom prst="rect">
                <a:avLst/>
              </a:prstGeom>
              <a:blipFill rotWithShape="1">
                <a:blip r:embed="rId2"/>
                <a:stretch>
                  <a:fillRect l="-1750" t="-3356" b="-77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6644956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47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457200"/>
            <a:ext cx="762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solidFill>
                  <a:schemeClr val="accent2">
                    <a:lumMod val="50000"/>
                  </a:schemeClr>
                </a:solidFill>
              </a:rPr>
              <a:t>Nếu a&lt;b và b&lt;c thì a&lt;c</a:t>
            </a:r>
            <a:endParaRPr lang="en-US" sz="28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1295400"/>
            <a:ext cx="723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/>
              <a:t>Ví dụ: a&lt;10 mà 10&lt;12 suy ra a&lt;12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602673" y="1981200"/>
            <a:ext cx="7086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solidFill>
                  <a:schemeClr val="accent2">
                    <a:lumMod val="50000"/>
                  </a:schemeClr>
                </a:solidFill>
              </a:rPr>
              <a:t>Mỗi số tự nhiên có một số liền sau duy nhất</a:t>
            </a:r>
            <a:endParaRPr lang="en-US" sz="28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5300" y="2743200"/>
            <a:ext cx="7467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 smtClean="0"/>
              <a:t>Ví dụ: </a:t>
            </a:r>
          </a:p>
          <a:p>
            <a:r>
              <a:rPr lang="vi-VN" sz="2400" dirty="0" smtClean="0"/>
              <a:t>Số tự nhiên liền sau số 2 là số 3</a:t>
            </a:r>
          </a:p>
          <a:p>
            <a:r>
              <a:rPr lang="vi-VN" sz="2400" dirty="0" smtClean="0"/>
              <a:t>Số 2 là số liền trước số 3</a:t>
            </a:r>
          </a:p>
          <a:p>
            <a:r>
              <a:rPr lang="vi-VN" sz="2400" dirty="0" smtClean="0"/>
              <a:t>Số 2 và số 3 là hai số tự nhiên liên tiếp</a:t>
            </a:r>
          </a:p>
          <a:p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495300" y="4635273"/>
            <a:ext cx="78867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solidFill>
                  <a:schemeClr val="accent2">
                    <a:lumMod val="50000"/>
                  </a:schemeClr>
                </a:solidFill>
              </a:rPr>
              <a:t>Hai số tự nhiên liên tiếp thì hơn kém nhau một đơn vị.</a:t>
            </a:r>
            <a:endParaRPr lang="en-US" sz="28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766864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47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457200"/>
            <a:ext cx="541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i="1" dirty="0" smtClean="0"/>
              <a:t>? Trong tập N số nào nhỏ nhất?</a:t>
            </a:r>
            <a:endParaRPr lang="en-US" sz="2400" i="1" dirty="0"/>
          </a:p>
        </p:txBody>
      </p:sp>
      <p:sp>
        <p:nvSpPr>
          <p:cNvPr id="4" name="TextBox 3"/>
          <p:cNvSpPr txBox="1"/>
          <p:nvPr/>
        </p:nvSpPr>
        <p:spPr>
          <a:xfrm>
            <a:off x="838200" y="1219200"/>
            <a:ext cx="472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 smtClean="0">
                <a:solidFill>
                  <a:srgbClr val="FF0000"/>
                </a:solidFill>
              </a:rPr>
              <a:t>ĐS:</a:t>
            </a:r>
            <a:r>
              <a:rPr lang="vi-VN" sz="2400" dirty="0" smtClean="0"/>
              <a:t> số 0 nhỏ nhất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838200" y="1752600"/>
            <a:ext cx="670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i="1" dirty="0" smtClean="0"/>
              <a:t>? Có số tự nhiên lớn nhất không? Vì sao?</a:t>
            </a:r>
            <a:endParaRPr lang="en-US" sz="2400" i="1" dirty="0"/>
          </a:p>
        </p:txBody>
      </p:sp>
      <p:sp>
        <p:nvSpPr>
          <p:cNvPr id="6" name="TextBox 5"/>
          <p:cNvSpPr txBox="1"/>
          <p:nvPr/>
        </p:nvSpPr>
        <p:spPr>
          <a:xfrm>
            <a:off x="789709" y="2438400"/>
            <a:ext cx="723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 smtClean="0">
                <a:solidFill>
                  <a:srgbClr val="FF0000"/>
                </a:solidFill>
              </a:rPr>
              <a:t>ĐS:</a:t>
            </a:r>
            <a:r>
              <a:rPr lang="vi-VN" sz="2400" dirty="0" smtClean="0"/>
              <a:t> không có số tự nhiên lớn nhất. Vì bất kì số tự nhiên nào cũng có số liền sau lớn hơn nó.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789709" y="3561545"/>
            <a:ext cx="703810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solidFill>
                  <a:schemeClr val="accent2">
                    <a:lumMod val="50000"/>
                  </a:schemeClr>
                </a:solidFill>
              </a:rPr>
              <a:t>Số 0 là số tự nhiên nhỏ nhất. Không có số tự nhiên lớn nhất.</a:t>
            </a:r>
            <a:endParaRPr lang="en-US" sz="28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8200" y="4907762"/>
            <a:ext cx="70588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solidFill>
                  <a:schemeClr val="accent2">
                    <a:lumMod val="50000"/>
                  </a:schemeClr>
                </a:solidFill>
              </a:rPr>
              <a:t>Tâp hợp N có vô số phần tử</a:t>
            </a:r>
            <a:endParaRPr lang="en-US" sz="28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190277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47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720298"/>
            <a:ext cx="7848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 smtClean="0"/>
              <a:t>?</a:t>
            </a:r>
            <a:r>
              <a:rPr lang="vi-VN" sz="2400" i="1" dirty="0" smtClean="0"/>
              <a:t> Điền vào chỗ trống để 3 số mỗi dòng là 3 số tự nhiên liên tiếp tăng dần</a:t>
            </a:r>
            <a:endParaRPr lang="en-US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2819400" y="2057400"/>
            <a:ext cx="26289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/>
              <a:t>28,....,....</a:t>
            </a:r>
          </a:p>
          <a:p>
            <a:r>
              <a:rPr lang="vi-VN" sz="2800" dirty="0" smtClean="0"/>
              <a:t>...,100,....</a:t>
            </a:r>
          </a:p>
          <a:p>
            <a:r>
              <a:rPr lang="vi-VN" sz="2800" dirty="0" smtClean="0"/>
              <a:t>76,....,....</a:t>
            </a:r>
          </a:p>
          <a:p>
            <a:r>
              <a:rPr lang="vi-VN" sz="2800" dirty="0" smtClean="0"/>
              <a:t>....,...,35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71209554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omposite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389</Words>
  <Application>Microsoft Office PowerPoint</Application>
  <PresentationFormat>On-screen Show (4:3)</PresentationFormat>
  <Paragraphs>44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admin</cp:lastModifiedBy>
  <cp:revision>13</cp:revision>
  <dcterms:created xsi:type="dcterms:W3CDTF">2019-07-30T02:43:22Z</dcterms:created>
  <dcterms:modified xsi:type="dcterms:W3CDTF">2020-04-06T14:37:47Z</dcterms:modified>
</cp:coreProperties>
</file>