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9" r:id="rId3"/>
    <p:sldId id="260" r:id="rId4"/>
    <p:sldId id="261" r:id="rId5"/>
    <p:sldId id="258" r:id="rId6"/>
    <p:sldId id="262" r:id="rId7"/>
    <p:sldId id="265" r:id="rId8"/>
    <p:sldId id="266" r:id="rId9"/>
    <p:sldId id="267" r:id="rId10"/>
    <p:sldId id="269" r:id="rId11"/>
    <p:sldId id="271" r:id="rId12"/>
    <p:sldId id="276" r:id="rId13"/>
    <p:sldId id="270" r:id="rId14"/>
    <p:sldId id="274" r:id="rId15"/>
    <p:sldId id="27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C9B434-98EE-41DB-955E-36C4AF72D350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18D490-CCAD-4D46-B9F2-D9AC134995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0CB16-CDDE-4FF9-B7F3-807ECBD67EF3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5D1D-8207-4002-ADB1-F396A15D18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0CB16-CDDE-4FF9-B7F3-807ECBD67EF3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5D1D-8207-4002-ADB1-F396A15D18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0CB16-CDDE-4FF9-B7F3-807ECBD67EF3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5D1D-8207-4002-ADB1-F396A15D18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0CB16-CDDE-4FF9-B7F3-807ECBD67EF3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5D1D-8207-4002-ADB1-F396A15D18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0CB16-CDDE-4FF9-B7F3-807ECBD67EF3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5D1D-8207-4002-ADB1-F396A15D18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0CB16-CDDE-4FF9-B7F3-807ECBD67EF3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5D1D-8207-4002-ADB1-F396A15D18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0CB16-CDDE-4FF9-B7F3-807ECBD67EF3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5D1D-8207-4002-ADB1-F396A15D18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0CB16-CDDE-4FF9-B7F3-807ECBD67EF3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5D1D-8207-4002-ADB1-F396A15D18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0CB16-CDDE-4FF9-B7F3-807ECBD67EF3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5D1D-8207-4002-ADB1-F396A15D18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0CB16-CDDE-4FF9-B7F3-807ECBD67EF3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5D1D-8207-4002-ADB1-F396A15D18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0CB16-CDDE-4FF9-B7F3-807ECBD67EF3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5D1D-8207-4002-ADB1-F396A15D18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0CB16-CDDE-4FF9-B7F3-807ECBD67EF3}" type="datetimeFigureOut">
              <a:rPr lang="en-US" smtClean="0"/>
              <a:pPr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55D1D-8207-4002-ADB1-F396A15D18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../phim%20l&#7883;ch%20s&#7917;/Vua%20L&#234;%20&#272;&#7841;i%20H&#224;nh%20v&#224;%20kh&#225;ng%20chi&#7871;n%20ch&#7889;ng%20T&#7889;ng.mp4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vi.wikipedia.org/wiki/T%E1%BA%ADp_tin:Codoj6.JPG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304800" y="1143000"/>
            <a:ext cx="8534400" cy="274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000" b="1" i="1" kern="1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TIẾT 12 - BÀI 9</a:t>
            </a:r>
          </a:p>
          <a:p>
            <a:pPr algn="ctr"/>
            <a:r>
              <a:rPr lang="vi-VN" sz="2000" b="1" i="1" kern="1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NƯỚC ĐẠI CỒ VIỆT THỜI ĐINH -TIỀN LÊ</a:t>
            </a:r>
            <a:endParaRPr lang="en-US" sz="2000" b="1" i="1" kern="10">
              <a:ln w="19050">
                <a:solidFill>
                  <a:srgbClr val="0000FF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77" name="Date Placeholder 39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3" name="TextBox 6"/>
          <p:cNvSpPr txBox="1">
            <a:spLocks noChangeArrowheads="1"/>
          </p:cNvSpPr>
          <p:nvPr/>
        </p:nvSpPr>
        <p:spPr bwMode="auto">
          <a:xfrm>
            <a:off x="0" y="619125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360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vi-VN" altLang="en-US" sz="360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altLang="en-US" sz="3600">
                <a:latin typeface="Times New Roman" pitchFamily="18" charset="0"/>
                <a:cs typeface="Times New Roman" pitchFamily="18" charset="0"/>
              </a:rPr>
              <a:t>ơng Vân Nga trao áo bào cho Lê Hoàn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 descr="2Q=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17411" name="AutoShape 3" descr="2Q=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17412" name="AutoShape 4" descr="2Q=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vi-VN"/>
          </a:p>
        </p:txBody>
      </p:sp>
      <p:pic>
        <p:nvPicPr>
          <p:cNvPr id="17413" name="Picture 5" descr="4nhunguyet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4" name="Date Placeholder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2481802-B85F-4898-A26D-516C8FF76685}" type="datetime10">
              <a:rPr lang="vi-VN" smtClean="0"/>
              <a:pPr/>
              <a:t>8:19 SA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0"/>
            <a:ext cx="8915399" cy="723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200" smtClean="0">
              <a:latin typeface="+mj-lt"/>
            </a:endParaRPr>
          </a:p>
          <a:p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3. Cuộc kháng chiến chống Tống của Lê Hoàn</a:t>
            </a:r>
          </a:p>
          <a:p>
            <a:pPr marL="742950" indent="-742950">
              <a:buAutoNum type="alphaLcPeriod"/>
            </a:pP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Hoàn cảnh</a:t>
            </a:r>
          </a:p>
          <a:p>
            <a:pPr marL="742950" indent="-742950"/>
            <a:endParaRPr lang="en-US" sz="360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Năm 979, Đinh Tiên Hoàng mất, nội bộ nhà Đinh lục đục</a:t>
            </a:r>
            <a:r>
              <a:rPr lang="vi-VN" sz="36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  <a:p>
            <a:pPr algn="just">
              <a:buFont typeface="Wingdings" pitchFamily="2" charset="2"/>
              <a:buChar char="à"/>
            </a:pPr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Năm 981, quân Tống xâm lược nước ta.</a:t>
            </a:r>
            <a:endParaRPr lang="en-US" sz="360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b. Diễn biến</a:t>
            </a:r>
          </a:p>
          <a:p>
            <a:pPr algn="just"/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-981 quân Tống tấn công nước ta theo 2 đường thủy bộ </a:t>
            </a:r>
          </a:p>
          <a:p>
            <a:pPr algn="just"/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-Lê Hoàn chỉ huy quân đội tiêu diệt ở Lạng Sơn và s. Bạch Đằng ,quân Tống đại bại</a:t>
            </a:r>
            <a:endParaRPr lang="vi-VN" sz="360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/>
            <a:endParaRPr lang="vi-VN" sz="36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990600"/>
            <a:ext cx="5715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c. Ý nghĩa</a:t>
            </a:r>
          </a:p>
          <a:p>
            <a:pPr>
              <a:defRPr/>
            </a:pPr>
            <a:r>
              <a:rPr lang="vi-VN" sz="3600" smtClean="0">
                <a:latin typeface="+mj-lt"/>
                <a:cs typeface="Arial" panose="020B0604020202020204" pitchFamily="34" charset="0"/>
              </a:rPr>
              <a:t>- </a:t>
            </a:r>
            <a:r>
              <a:rPr lang="vi-VN" sz="3600">
                <a:latin typeface="+mj-lt"/>
                <a:cs typeface="Arial" panose="020B0604020202020204" pitchFamily="34" charset="0"/>
              </a:rPr>
              <a:t>Khẳng định quyền làm chủ của đất nước</a:t>
            </a:r>
          </a:p>
          <a:p>
            <a:pPr>
              <a:defRPr/>
            </a:pPr>
            <a:r>
              <a:rPr lang="vi-VN" sz="3600">
                <a:latin typeface="+mj-lt"/>
                <a:cs typeface="Arial" panose="020B0604020202020204" pitchFamily="34" charset="0"/>
              </a:rPr>
              <a:t>- Đánh bại âm mưu của nhà Tống,củng cố nền độc lập</a:t>
            </a:r>
          </a:p>
          <a:p>
            <a:pPr>
              <a:defRPr/>
            </a:pPr>
            <a:r>
              <a:rPr lang="vi-VN" sz="3600">
                <a:latin typeface="+mj-lt"/>
                <a:cs typeface="Arial" panose="020B0604020202020204" pitchFamily="34" charset="0"/>
              </a:rPr>
              <a:t>- Thể hiện ý chí quyết tâm chống ngoại xâm của nhân dân</a:t>
            </a:r>
            <a:endParaRPr lang="vi-VN" sz="3600" dirty="0">
              <a:latin typeface="+mj-lt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87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3" name="TextBox 2">
            <a:extLst>
              <a:ext uri="{FF2B5EF4-FFF2-40B4-BE49-F238E27FC236}">
                <a16:creationId xmlns:a16="http://schemas.microsoft.com/office/drawing/2014/main" xmlns="" id="{4338F4A0-2643-48B1-A767-7582F9FBA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" y="6092825"/>
            <a:ext cx="87836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vi-VN" altLang="en-US" sz="3600" dirty="0">
                <a:latin typeface="+mj-lt"/>
                <a:cs typeface="Arial" panose="020B0604020202020204" pitchFamily="34" charset="0"/>
              </a:rPr>
              <a:t>Đền thờ Lê Hoàn ở Thọ Xuân - Thanh Hóa</a:t>
            </a:r>
            <a:endParaRPr lang="en-US" altLang="en-US" sz="3600" dirty="0">
              <a:latin typeface="+mj-lt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763"/>
            <a:ext cx="9144000" cy="608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71475" y="6092825"/>
            <a:ext cx="80422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vi-VN" altLang="en-US" sz="4000" b="1">
                <a:solidFill>
                  <a:srgbClr val="00B0F0"/>
                </a:solidFill>
              </a:rPr>
              <a:t>Đinh Bộ Lĩnh Thuở nhỏ</a:t>
            </a:r>
            <a:endParaRPr lang="en-US" altLang="en-US" sz="4000" b="1">
              <a:solidFill>
                <a:srgbClr val="00B0F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9243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067175" y="111125"/>
            <a:ext cx="4897438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vi-VN" altLang="en-US" b="1"/>
              <a:t>Đinh Bộ Lĩnh </a:t>
            </a:r>
            <a:r>
              <a:rPr lang="vi-VN" altLang="en-US"/>
              <a:t>(924 – 979) ở thôn Kim Lư, làng Đại Hữu, châu Đại Hoàng (nay thuộc xã Gia Phương, Gia Viễn, Ninh Bình) </a:t>
            </a:r>
          </a:p>
          <a:p>
            <a:pPr eaLnBrk="1" hangingPunct="1"/>
            <a:r>
              <a:rPr lang="vi-VN" altLang="en-US"/>
              <a:t>Cha của ông là Đinh Công Trứ, nha tướng của Dương Đình Nghệ, giữ chức thứ sử Hoan Châu.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TextBox 2">
            <a:extLst>
              <a:ext uri="{FF2B5EF4-FFF2-40B4-BE49-F238E27FC236}">
                <a16:creationId xmlns:a16="http://schemas.microsoft.com/office/drawing/2014/main" xmlns="" id="{CCCC8B7E-C957-41BB-90AA-A0570A8620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153988"/>
            <a:ext cx="7848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vi-VN" altLang="en-US" sz="3600" dirty="0">
                <a:solidFill>
                  <a:srgbClr val="FFFF00"/>
                </a:solidFill>
                <a:latin typeface="+mj-lt"/>
                <a:cs typeface="Arial" panose="020B0604020202020204" pitchFamily="34" charset="0"/>
              </a:rPr>
              <a:t>Phong cảnh Cố Đô Hoa Lư</a:t>
            </a:r>
            <a:endParaRPr lang="en-US" altLang="en-US" sz="3600" dirty="0">
              <a:solidFill>
                <a:srgbClr val="FFFF00"/>
              </a:solidFill>
              <a:latin typeface="+mj-lt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I.TÌNH HÌNH CHÍNH TRỊ, QUÂN SỰ</a:t>
            </a:r>
            <a:r>
              <a:rPr lang="en-US" sz="4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1.Nhà Đinh xây dựng đất nước 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-968 Đinh Bộ Lĩnh lên ngôi hoàng đế </a:t>
            </a:r>
          </a:p>
          <a:p>
            <a:pPr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-Đặt tên nước:Đại Cồ Việt</a:t>
            </a:r>
          </a:p>
          <a:p>
            <a:pPr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_Đóng đô: Hoa Lư –Ninh Bình</a:t>
            </a:r>
          </a:p>
          <a:p>
            <a:pPr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-Niên hiệu : Thái Bình,sai sứ sang giao hảo với nhà Tống</a:t>
            </a:r>
          </a:p>
          <a:p>
            <a:pPr>
              <a:buFontTx/>
              <a:buChar char="-"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Biện pháp xây dựng đất nước:</a:t>
            </a:r>
          </a:p>
          <a:p>
            <a:pPr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+Phong vương cắt cử quan lại,xây dựng cung điện</a:t>
            </a:r>
          </a:p>
          <a:p>
            <a:pPr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+Cho đúc tiền,xử phạt nghiêm minh tội phạm</a:t>
            </a:r>
          </a:p>
          <a:p>
            <a:pPr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_Đất nước ổn định phát triển</a:t>
            </a:r>
          </a:p>
          <a:p>
            <a:pPr>
              <a:buNone/>
            </a:pPr>
            <a:endParaRPr lang="en-US" smtClean="0"/>
          </a:p>
          <a:p>
            <a:pPr>
              <a:buNone/>
            </a:pPr>
            <a:endParaRPr lang="en-US" smtClean="0"/>
          </a:p>
          <a:p>
            <a:pPr>
              <a:buNone/>
            </a:pPr>
            <a:endParaRPr lang="en-US" smtClean="0"/>
          </a:p>
          <a:p>
            <a:pPr>
              <a:buNone/>
            </a:pPr>
            <a:endParaRPr lang="en-US" smtClean="0"/>
          </a:p>
          <a:p>
            <a:pPr>
              <a:buNone/>
            </a:pPr>
            <a:endParaRPr lang="en-US" smtClean="0"/>
          </a:p>
          <a:p>
            <a:pPr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en-US" sz="4000" b="1" i="1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vi-VN" altLang="en-US" sz="4000" b="1" i="1" smtClean="0">
                <a:latin typeface="Times New Roman" pitchFamily="18" charset="0"/>
                <a:cs typeface="Times New Roman" pitchFamily="18" charset="0"/>
              </a:rPr>
              <a:t>Tổ chức chính quyền thời Tiền Lê</a:t>
            </a:r>
          </a:p>
          <a:p>
            <a:pPr>
              <a:buNone/>
            </a:pPr>
            <a:r>
              <a:rPr lang="vi-VN" altLang="en-US" sz="4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4000" b="1" i="1" smtClean="0">
                <a:latin typeface="Times New Roman" pitchFamily="18" charset="0"/>
                <a:cs typeface="Times New Roman" pitchFamily="18" charset="0"/>
              </a:rPr>
              <a:t>a) Sự thành lập của nhà Tiền Lê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vi-VN" sz="3600">
                <a:latin typeface="Times New Roman" pitchFamily="18" charset="0"/>
                <a:cs typeface="Times New Roman" pitchFamily="18" charset="0"/>
              </a:rPr>
              <a:t>- Năm 979: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>
                <a:latin typeface="Times New Roman" pitchFamily="18" charset="0"/>
                <a:cs typeface="Times New Roman" pitchFamily="18" charset="0"/>
              </a:rPr>
              <a:t>Đinh Tiên Hoàng,Đinh Liễn bị ám hại </a:t>
            </a:r>
            <a:r>
              <a:rPr lang="vi-VN" sz="36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nội bộ lục đục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vi-VN" sz="36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 Nhà Tống lăm le xâm lược  Lê Hoàn được suy tôn lên làm vua  Nhà Tiền Lê thành lập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1447800" y="76200"/>
            <a:ext cx="6477000" cy="6858000"/>
            <a:chOff x="685800" y="0"/>
            <a:chExt cx="7162800" cy="6705600"/>
          </a:xfrm>
        </p:grpSpPr>
        <p:sp>
          <p:nvSpPr>
            <p:cNvPr id="11267" name="Text Box 2"/>
            <p:cNvSpPr txBox="1">
              <a:spLocks noChangeArrowheads="1"/>
            </p:cNvSpPr>
            <p:nvPr/>
          </p:nvSpPr>
          <p:spPr bwMode="auto">
            <a:xfrm>
              <a:off x="2819165" y="0"/>
              <a:ext cx="2818694" cy="3290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b="1"/>
                <a:t>TRUNG ƯƠNG</a:t>
              </a:r>
            </a:p>
          </p:txBody>
        </p:sp>
        <p:sp>
          <p:nvSpPr>
            <p:cNvPr id="11268" name="Rectangle 3"/>
            <p:cNvSpPr>
              <a:spLocks noChangeArrowheads="1"/>
            </p:cNvSpPr>
            <p:nvPr/>
          </p:nvSpPr>
          <p:spPr bwMode="auto">
            <a:xfrm>
              <a:off x="3276600" y="609600"/>
              <a:ext cx="2133600" cy="609600"/>
            </a:xfrm>
            <a:prstGeom prst="rect">
              <a:avLst/>
            </a:prstGeom>
            <a:gradFill rotWithShape="1">
              <a:gsLst>
                <a:gs pos="0">
                  <a:srgbClr val="00FFFF"/>
                </a:gs>
                <a:gs pos="50000">
                  <a:srgbClr val="FFFFFF"/>
                </a:gs>
                <a:gs pos="100000">
                  <a:srgbClr val="00FFFF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 b="1"/>
                <a:t>VUA</a:t>
              </a:r>
            </a:p>
          </p:txBody>
        </p:sp>
        <p:sp>
          <p:nvSpPr>
            <p:cNvPr id="11269" name="Rectangle 4"/>
            <p:cNvSpPr>
              <a:spLocks noChangeArrowheads="1"/>
            </p:cNvSpPr>
            <p:nvPr/>
          </p:nvSpPr>
          <p:spPr bwMode="auto">
            <a:xfrm>
              <a:off x="4876800" y="5791200"/>
              <a:ext cx="2133600" cy="609600"/>
            </a:xfrm>
            <a:prstGeom prst="rect">
              <a:avLst/>
            </a:prstGeom>
            <a:gradFill rotWithShape="1">
              <a:gsLst>
                <a:gs pos="0">
                  <a:srgbClr val="9966FF"/>
                </a:gs>
                <a:gs pos="50000">
                  <a:srgbClr val="FFFFFF"/>
                </a:gs>
                <a:gs pos="100000">
                  <a:srgbClr val="9966FF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 b="1"/>
                <a:t>CHÂU</a:t>
              </a:r>
            </a:p>
          </p:txBody>
        </p:sp>
        <p:sp>
          <p:nvSpPr>
            <p:cNvPr id="11270" name="Rectangle 5"/>
            <p:cNvSpPr>
              <a:spLocks noChangeArrowheads="1"/>
            </p:cNvSpPr>
            <p:nvPr/>
          </p:nvSpPr>
          <p:spPr bwMode="auto">
            <a:xfrm>
              <a:off x="3352800" y="4800600"/>
              <a:ext cx="2133600" cy="609600"/>
            </a:xfrm>
            <a:prstGeom prst="rect">
              <a:avLst/>
            </a:prstGeom>
            <a:gradFill rotWithShape="1">
              <a:gsLst>
                <a:gs pos="0">
                  <a:srgbClr val="9966FF"/>
                </a:gs>
                <a:gs pos="50000">
                  <a:srgbClr val="FFFFFF"/>
                </a:gs>
                <a:gs pos="100000">
                  <a:srgbClr val="9966FF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 b="1"/>
                <a:t>LỘ</a:t>
              </a:r>
            </a:p>
          </p:txBody>
        </p:sp>
        <p:sp>
          <p:nvSpPr>
            <p:cNvPr id="11271" name="Rectangle 6"/>
            <p:cNvSpPr>
              <a:spLocks noChangeArrowheads="1"/>
            </p:cNvSpPr>
            <p:nvPr/>
          </p:nvSpPr>
          <p:spPr bwMode="auto">
            <a:xfrm>
              <a:off x="2514600" y="1676400"/>
              <a:ext cx="3505200" cy="533400"/>
            </a:xfrm>
            <a:prstGeom prst="rect">
              <a:avLst/>
            </a:prstGeom>
            <a:gradFill rotWithShape="1">
              <a:gsLst>
                <a:gs pos="0">
                  <a:srgbClr val="00FFFF"/>
                </a:gs>
                <a:gs pos="50000">
                  <a:srgbClr val="FFFFFF"/>
                </a:gs>
                <a:gs pos="100000">
                  <a:srgbClr val="00FFFF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 b="1"/>
                <a:t>THÁI SƯ – ĐẠI SƯ</a:t>
              </a:r>
            </a:p>
          </p:txBody>
        </p:sp>
        <p:sp>
          <p:nvSpPr>
            <p:cNvPr id="11272" name="Rectangle 7"/>
            <p:cNvSpPr>
              <a:spLocks noChangeArrowheads="1"/>
            </p:cNvSpPr>
            <p:nvPr/>
          </p:nvSpPr>
          <p:spPr bwMode="auto">
            <a:xfrm>
              <a:off x="1905000" y="2667000"/>
              <a:ext cx="2133600" cy="609600"/>
            </a:xfrm>
            <a:prstGeom prst="rect">
              <a:avLst/>
            </a:prstGeom>
            <a:gradFill rotWithShape="1">
              <a:gsLst>
                <a:gs pos="0">
                  <a:srgbClr val="00FFFF"/>
                </a:gs>
                <a:gs pos="50000">
                  <a:srgbClr val="FFFFFF"/>
                </a:gs>
                <a:gs pos="100000">
                  <a:srgbClr val="00FFFF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 b="1"/>
                <a:t>QUAN VÕ</a:t>
              </a:r>
            </a:p>
          </p:txBody>
        </p:sp>
        <p:sp>
          <p:nvSpPr>
            <p:cNvPr id="11273" name="Rectangle 8"/>
            <p:cNvSpPr>
              <a:spLocks noChangeArrowheads="1"/>
            </p:cNvSpPr>
            <p:nvPr/>
          </p:nvSpPr>
          <p:spPr bwMode="auto">
            <a:xfrm>
              <a:off x="4648200" y="2667000"/>
              <a:ext cx="2133600" cy="609600"/>
            </a:xfrm>
            <a:prstGeom prst="rect">
              <a:avLst/>
            </a:prstGeom>
            <a:gradFill rotWithShape="1">
              <a:gsLst>
                <a:gs pos="0">
                  <a:srgbClr val="00FFFF"/>
                </a:gs>
                <a:gs pos="50000">
                  <a:srgbClr val="FFFFFF"/>
                </a:gs>
                <a:gs pos="100000">
                  <a:srgbClr val="00FFFF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 b="1"/>
                <a:t>QUAN VĂN</a:t>
              </a:r>
            </a:p>
          </p:txBody>
        </p:sp>
        <p:sp>
          <p:nvSpPr>
            <p:cNvPr id="11274" name="Rectangle 9"/>
            <p:cNvSpPr>
              <a:spLocks noChangeArrowheads="1"/>
            </p:cNvSpPr>
            <p:nvPr/>
          </p:nvSpPr>
          <p:spPr bwMode="auto">
            <a:xfrm>
              <a:off x="1905000" y="5791200"/>
              <a:ext cx="2133600" cy="609600"/>
            </a:xfrm>
            <a:prstGeom prst="rect">
              <a:avLst/>
            </a:prstGeom>
            <a:gradFill rotWithShape="1">
              <a:gsLst>
                <a:gs pos="0">
                  <a:srgbClr val="9966FF"/>
                </a:gs>
                <a:gs pos="50000">
                  <a:srgbClr val="FFFFFF"/>
                </a:gs>
                <a:gs pos="100000">
                  <a:srgbClr val="9966FF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 b="1"/>
                <a:t>PHỦ</a:t>
              </a:r>
            </a:p>
          </p:txBody>
        </p:sp>
        <p:sp>
          <p:nvSpPr>
            <p:cNvPr id="11275" name="Text Box 10"/>
            <p:cNvSpPr txBox="1">
              <a:spLocks noChangeArrowheads="1"/>
            </p:cNvSpPr>
            <p:nvPr/>
          </p:nvSpPr>
          <p:spPr bwMode="auto">
            <a:xfrm>
              <a:off x="2971153" y="4114941"/>
              <a:ext cx="2818695" cy="3290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b="1"/>
                <a:t>ĐỊA PHƯƠNG</a:t>
              </a:r>
            </a:p>
          </p:txBody>
        </p:sp>
        <p:sp>
          <p:nvSpPr>
            <p:cNvPr id="11276" name="Line 11"/>
            <p:cNvSpPr>
              <a:spLocks noChangeShapeType="1"/>
            </p:cNvSpPr>
            <p:nvPr/>
          </p:nvSpPr>
          <p:spPr bwMode="auto">
            <a:xfrm>
              <a:off x="4343400" y="1219200"/>
              <a:ext cx="0" cy="457200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7" name="Line 12"/>
            <p:cNvSpPr>
              <a:spLocks noChangeShapeType="1"/>
            </p:cNvSpPr>
            <p:nvPr/>
          </p:nvSpPr>
          <p:spPr bwMode="auto">
            <a:xfrm>
              <a:off x="4419600" y="3581400"/>
              <a:ext cx="0" cy="457200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8" name="Line 13"/>
            <p:cNvSpPr>
              <a:spLocks noChangeShapeType="1"/>
            </p:cNvSpPr>
            <p:nvPr/>
          </p:nvSpPr>
          <p:spPr bwMode="auto">
            <a:xfrm>
              <a:off x="4343400" y="2209800"/>
              <a:ext cx="1371600" cy="457200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9" name="Line 14"/>
            <p:cNvSpPr>
              <a:spLocks noChangeShapeType="1"/>
            </p:cNvSpPr>
            <p:nvPr/>
          </p:nvSpPr>
          <p:spPr bwMode="auto">
            <a:xfrm flipH="1">
              <a:off x="2971800" y="2209800"/>
              <a:ext cx="1371600" cy="457200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0" name="Line 15"/>
            <p:cNvSpPr>
              <a:spLocks noChangeShapeType="1"/>
            </p:cNvSpPr>
            <p:nvPr/>
          </p:nvSpPr>
          <p:spPr bwMode="auto">
            <a:xfrm flipH="1">
              <a:off x="2895600" y="5410200"/>
              <a:ext cx="1524000" cy="381000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1" name="Line 16"/>
            <p:cNvSpPr>
              <a:spLocks noChangeShapeType="1"/>
            </p:cNvSpPr>
            <p:nvPr/>
          </p:nvSpPr>
          <p:spPr bwMode="auto">
            <a:xfrm>
              <a:off x="4419600" y="5410200"/>
              <a:ext cx="1447800" cy="381000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2" name="Line 17"/>
            <p:cNvSpPr>
              <a:spLocks noChangeShapeType="1"/>
            </p:cNvSpPr>
            <p:nvPr/>
          </p:nvSpPr>
          <p:spPr bwMode="auto">
            <a:xfrm>
              <a:off x="5638800" y="228600"/>
              <a:ext cx="2209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3" name="Line 18"/>
            <p:cNvSpPr>
              <a:spLocks noChangeShapeType="1"/>
            </p:cNvSpPr>
            <p:nvPr/>
          </p:nvSpPr>
          <p:spPr bwMode="auto">
            <a:xfrm>
              <a:off x="685800" y="228600"/>
              <a:ext cx="2209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4" name="Line 19"/>
            <p:cNvSpPr>
              <a:spLocks noChangeShapeType="1"/>
            </p:cNvSpPr>
            <p:nvPr/>
          </p:nvSpPr>
          <p:spPr bwMode="auto">
            <a:xfrm>
              <a:off x="7848600" y="228600"/>
              <a:ext cx="0" cy="3276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5" name="Line 20"/>
            <p:cNvSpPr>
              <a:spLocks noChangeShapeType="1"/>
            </p:cNvSpPr>
            <p:nvPr/>
          </p:nvSpPr>
          <p:spPr bwMode="auto">
            <a:xfrm>
              <a:off x="685800" y="228600"/>
              <a:ext cx="0" cy="3276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6" name="Line 21"/>
            <p:cNvSpPr>
              <a:spLocks noChangeShapeType="1"/>
            </p:cNvSpPr>
            <p:nvPr/>
          </p:nvSpPr>
          <p:spPr bwMode="auto">
            <a:xfrm>
              <a:off x="7848600" y="4343400"/>
              <a:ext cx="0" cy="2362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7" name="Line 22"/>
            <p:cNvSpPr>
              <a:spLocks noChangeShapeType="1"/>
            </p:cNvSpPr>
            <p:nvPr/>
          </p:nvSpPr>
          <p:spPr bwMode="auto">
            <a:xfrm>
              <a:off x="685800" y="4343400"/>
              <a:ext cx="0" cy="2362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8" name="Line 23"/>
            <p:cNvSpPr>
              <a:spLocks noChangeShapeType="1"/>
            </p:cNvSpPr>
            <p:nvPr/>
          </p:nvSpPr>
          <p:spPr bwMode="auto">
            <a:xfrm>
              <a:off x="5638800" y="4343400"/>
              <a:ext cx="2209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9" name="Line 24"/>
            <p:cNvSpPr>
              <a:spLocks noChangeShapeType="1"/>
            </p:cNvSpPr>
            <p:nvPr/>
          </p:nvSpPr>
          <p:spPr bwMode="auto">
            <a:xfrm>
              <a:off x="685800" y="4343400"/>
              <a:ext cx="2438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0" name="Line 25"/>
            <p:cNvSpPr>
              <a:spLocks noChangeShapeType="1"/>
            </p:cNvSpPr>
            <p:nvPr/>
          </p:nvSpPr>
          <p:spPr bwMode="auto">
            <a:xfrm>
              <a:off x="685800" y="6705600"/>
              <a:ext cx="7162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1" name="Line 26"/>
            <p:cNvSpPr>
              <a:spLocks noChangeShapeType="1"/>
            </p:cNvSpPr>
            <p:nvPr/>
          </p:nvSpPr>
          <p:spPr bwMode="auto">
            <a:xfrm>
              <a:off x="685800" y="3505200"/>
              <a:ext cx="7162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168ADB1D-EA4B-4BCC-A3FD-3ED2590A5668}"/>
              </a:ext>
            </a:extLst>
          </p:cNvPr>
          <p:cNvGraphicFramePr>
            <a:graphicFrameLocks noGrp="1"/>
          </p:cNvGraphicFramePr>
          <p:nvPr/>
        </p:nvGraphicFramePr>
        <p:xfrm>
          <a:off x="304800" y="457200"/>
          <a:ext cx="8458200" cy="6248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648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924654">
                <a:tc>
                  <a:txBody>
                    <a:bodyPr/>
                    <a:lstStyle/>
                    <a:p>
                      <a:pPr algn="ctr"/>
                      <a:r>
                        <a:rPr lang="vi-VN" sz="2800" i="1" dirty="0">
                          <a:latin typeface="Times New Roman" pitchFamily="18" charset="0"/>
                          <a:cs typeface="Times New Roman" pitchFamily="18" charset="0"/>
                        </a:rPr>
                        <a:t>So sánh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i="1" baseline="0" dirty="0">
                          <a:latin typeface="Times New Roman" pitchFamily="18" charset="0"/>
                          <a:cs typeface="Times New Roman" pitchFamily="18" charset="0"/>
                        </a:rPr>
                        <a:t> Nhà Ngô</a:t>
                      </a:r>
                      <a:endParaRPr lang="vi-VN" sz="2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i="1" dirty="0">
                          <a:latin typeface="Times New Roman" pitchFamily="18" charset="0"/>
                          <a:cs typeface="Times New Roman" pitchFamily="18" charset="0"/>
                        </a:rPr>
                        <a:t>Nhà </a:t>
                      </a:r>
                      <a:r>
                        <a:rPr lang="vi-VN" sz="2800" i="1" baseline="0" dirty="0">
                          <a:latin typeface="Times New Roman" pitchFamily="18" charset="0"/>
                          <a:cs typeface="Times New Roman" pitchFamily="18" charset="0"/>
                        </a:rPr>
                        <a:t> Tiền Lê</a:t>
                      </a:r>
                      <a:endParaRPr lang="vi-VN" sz="2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32746">
                <a:tc>
                  <a:txBody>
                    <a:bodyPr/>
                    <a:lstStyle/>
                    <a:p>
                      <a:r>
                        <a:rPr lang="vi-VN" sz="2800" i="1" baseline="0" dirty="0">
                          <a:latin typeface="Times New Roman" pitchFamily="18" charset="0"/>
                          <a:cs typeface="Times New Roman" pitchFamily="18" charset="0"/>
                        </a:rPr>
                        <a:t> Giống</a:t>
                      </a:r>
                      <a:r>
                        <a:rPr lang="vi-VN" sz="2800" i="1" dirty="0">
                          <a:latin typeface="Times New Roman" pitchFamily="18" charset="0"/>
                          <a:cs typeface="Times New Roman" pitchFamily="18" charset="0"/>
                        </a:rPr>
                        <a:t> nhau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vi-VN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191000">
                <a:tc>
                  <a:txBody>
                    <a:bodyPr/>
                    <a:lstStyle/>
                    <a:p>
                      <a:r>
                        <a:rPr lang="vi-VN" sz="2800" i="1" baseline="0" dirty="0">
                          <a:latin typeface="Times New Roman" pitchFamily="18" charset="0"/>
                          <a:cs typeface="Times New Roman" pitchFamily="18" charset="0"/>
                        </a:rPr>
                        <a:t> Khác nhau</a:t>
                      </a:r>
                      <a:endParaRPr lang="vi-VN" sz="2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905000" y="1447800"/>
            <a:ext cx="6781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vi-VN" altLang="en-US" sz="2800">
                <a:latin typeface="Times New Roman" pitchFamily="18" charset="0"/>
                <a:cs typeface="Times New Roman" pitchFamily="18" charset="0"/>
              </a:rPr>
              <a:t>Đều là do vua đứng đầu nắm mọi quyền hành ở trung ương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905000" y="2590800"/>
            <a:ext cx="2133600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-"/>
            </a:pPr>
            <a:r>
              <a:rPr lang="vi-VN" altLang="en-US" sz="2800" b="1">
                <a:latin typeface="Times New Roman" pitchFamily="18" charset="0"/>
                <a:cs typeface="Times New Roman" pitchFamily="18" charset="0"/>
              </a:rPr>
              <a:t>Trung ương</a:t>
            </a:r>
            <a:r>
              <a:rPr lang="vi-VN" altLang="en-US" sz="2800">
                <a:latin typeface="Times New Roman" pitchFamily="18" charset="0"/>
                <a:cs typeface="Times New Roman" pitchFamily="18" charset="0"/>
              </a:rPr>
              <a:t>:dưới vua là quan văn, quan võ</a:t>
            </a:r>
          </a:p>
          <a:p>
            <a:pPr eaLnBrk="1" hangingPunct="1"/>
            <a:r>
              <a:rPr lang="vi-VN" altLang="en-US" sz="280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altLang="en-US" sz="2800" b="1">
                <a:latin typeface="Times New Roman" pitchFamily="18" charset="0"/>
                <a:cs typeface="Times New Roman" pitchFamily="18" charset="0"/>
              </a:rPr>
              <a:t>Địa phương</a:t>
            </a:r>
            <a:r>
              <a:rPr lang="vi-VN" altLang="en-US" sz="2800">
                <a:latin typeface="Times New Roman" pitchFamily="18" charset="0"/>
                <a:cs typeface="Times New Roman" pitchFamily="18" charset="0"/>
              </a:rPr>
              <a:t>: đứng đầu các châu là Thứ sử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114800" y="2438400"/>
            <a:ext cx="46482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-"/>
            </a:pPr>
            <a:r>
              <a:rPr lang="vi-VN" altLang="en-US" sz="2800" b="1">
                <a:latin typeface="Times New Roman" pitchFamily="18" charset="0"/>
                <a:cs typeface="Times New Roman" pitchFamily="18" charset="0"/>
              </a:rPr>
              <a:t>Trung ương</a:t>
            </a:r>
            <a:r>
              <a:rPr lang="vi-VN" altLang="en-US" sz="2800">
                <a:latin typeface="Times New Roman" pitchFamily="18" charset="0"/>
                <a:cs typeface="Times New Roman" pitchFamily="18" charset="0"/>
              </a:rPr>
              <a:t>: bên cạnh  vua có  </a:t>
            </a:r>
            <a:r>
              <a:rPr lang="vi-VN" altLang="en-US" sz="28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Thái  sư  và Đại  sư</a:t>
            </a:r>
            <a:r>
              <a:rPr lang="vi-VN" altLang="en-US" sz="2800" i="1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vi-VN" altLang="en-US" sz="2800">
                <a:latin typeface="Times New Roman" pitchFamily="18" charset="0"/>
                <a:cs typeface="Times New Roman" pitchFamily="18" charset="0"/>
              </a:rPr>
              <a:t>dưới vua  ngoài quan văn, quan  võ còn có </a:t>
            </a:r>
            <a:r>
              <a:rPr lang="vi-VN" altLang="en-US" sz="28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 vương</a:t>
            </a:r>
          </a:p>
          <a:p>
            <a:pPr eaLnBrk="1" hangingPunct="1"/>
            <a:r>
              <a:rPr lang="vi-VN" altLang="en-US" sz="280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altLang="en-US" sz="2800" b="1">
                <a:latin typeface="Times New Roman" pitchFamily="18" charset="0"/>
                <a:cs typeface="Times New Roman" pitchFamily="18" charset="0"/>
              </a:rPr>
              <a:t>Địa phương</a:t>
            </a:r>
            <a:r>
              <a:rPr lang="vi-VN" altLang="en-US" sz="2800">
                <a:latin typeface="Times New Roman" pitchFamily="18" charset="0"/>
                <a:cs typeface="Times New Roman" pitchFamily="18" charset="0"/>
              </a:rPr>
              <a:t>: đứng đầu  </a:t>
            </a:r>
            <a:r>
              <a:rPr lang="vi-VN" alt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lộ,  phủ, châu</a:t>
            </a:r>
            <a:r>
              <a:rPr lang="vi-VN" altLang="en-US" sz="2800">
                <a:latin typeface="Times New Roman" pitchFamily="18" charset="0"/>
                <a:cs typeface="Times New Roman" pitchFamily="18" charset="0"/>
              </a:rPr>
              <a:t> đều  do võ  tướng  nắm  quyền </a:t>
            </a:r>
          </a:p>
          <a:p>
            <a:pPr eaLnBrk="1" hangingPunct="1"/>
            <a:r>
              <a:rPr lang="vi-VN" altLang="en-US" sz="28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Quân đội</a:t>
            </a:r>
            <a:r>
              <a:rPr lang="vi-VN" alt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gồm 10 đạo, 2 bộ phận cấm quân và  quân địa phương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990600"/>
            <a:ext cx="7162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600" smtClean="0">
                <a:latin typeface="+mj-lt"/>
                <a:cs typeface="Arial" panose="020B0604020202020204" pitchFamily="34" charset="0"/>
              </a:rPr>
              <a:t> -Quân đội :</a:t>
            </a:r>
            <a:r>
              <a:rPr lang="vi-VN" sz="3600" smtClean="0">
                <a:latin typeface="+mj-lt"/>
                <a:cs typeface="Arial" panose="020B0604020202020204" pitchFamily="34" charset="0"/>
              </a:rPr>
              <a:t>Gồm </a:t>
            </a:r>
            <a:r>
              <a:rPr lang="vi-VN" sz="3600">
                <a:latin typeface="+mj-lt"/>
                <a:cs typeface="Arial" panose="020B0604020202020204" pitchFamily="34" charset="0"/>
              </a:rPr>
              <a:t>10 đạo,chia làm 2 bộ phận :</a:t>
            </a:r>
          </a:p>
          <a:p>
            <a:pPr>
              <a:defRPr/>
            </a:pPr>
            <a:r>
              <a:rPr lang="vi-VN" sz="3600">
                <a:latin typeface="+mj-lt"/>
                <a:cs typeface="Arial" panose="020B0604020202020204" pitchFamily="34" charset="0"/>
              </a:rPr>
              <a:t>     + Cấm quân : Bảo vệ vua và triều đình</a:t>
            </a:r>
            <a:r>
              <a:rPr lang="en-US" sz="3600">
                <a:latin typeface="+mj-lt"/>
                <a:cs typeface="Arial" panose="020B0604020202020204" pitchFamily="34" charset="0"/>
              </a:rPr>
              <a:t>.</a:t>
            </a:r>
            <a:endParaRPr lang="vi-VN" sz="3600">
              <a:latin typeface="+mj-lt"/>
              <a:cs typeface="Arial" panose="020B0604020202020204" pitchFamily="34" charset="0"/>
            </a:endParaRPr>
          </a:p>
          <a:p>
            <a:pPr>
              <a:defRPr/>
            </a:pPr>
            <a:r>
              <a:rPr lang="vi-VN" sz="3600">
                <a:latin typeface="+mj-lt"/>
                <a:cs typeface="Arial" panose="020B0604020202020204" pitchFamily="34" charset="0"/>
              </a:rPr>
              <a:t>     + Quân địa phương : Vừa luyện tập vừa làm ruộng</a:t>
            </a:r>
            <a:r>
              <a:rPr lang="en-US">
                <a:cs typeface="Arial" panose="020B0604020202020204" pitchFamily="34" charset="0"/>
              </a:rPr>
              <a:t>.</a:t>
            </a:r>
            <a:endParaRPr lang="vi-VN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518</Words>
  <Application>Microsoft Office PowerPoint</Application>
  <PresentationFormat>On-screen Show (4:3)</PresentationFormat>
  <Paragraphs>62</Paragraphs>
  <Slides>15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I.TÌNH HÌNH CHÍNH TRỊ, QUÂN SỰ 1.Nhà Đinh xây dựng đất nước 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CP - QN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Minh1082QN</dc:creator>
  <cp:lastModifiedBy>Minh1082QN</cp:lastModifiedBy>
  <cp:revision>4</cp:revision>
  <dcterms:created xsi:type="dcterms:W3CDTF">2019-09-29T14:00:41Z</dcterms:created>
  <dcterms:modified xsi:type="dcterms:W3CDTF">2019-10-01T03:20:34Z</dcterms:modified>
</cp:coreProperties>
</file>