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2" r:id="rId4"/>
    <p:sldId id="259" r:id="rId5"/>
    <p:sldId id="260" r:id="rId6"/>
    <p:sldId id="261" r:id="rId7"/>
    <p:sldId id="263" r:id="rId8"/>
    <p:sldId id="268" r:id="rId9"/>
    <p:sldId id="264" r:id="rId10"/>
    <p:sldId id="269" r:id="rId11"/>
    <p:sldId id="265" r:id="rId12"/>
    <p:sldId id="266" r:id="rId13"/>
    <p:sldId id="267" r:id="rId14"/>
    <p:sldId id="270" r:id="rId15"/>
    <p:sldId id="271" r:id="rId16"/>
    <p:sldId id="273" r:id="rId17"/>
    <p:sldId id="274" r:id="rId18"/>
    <p:sldId id="275" r:id="rId19"/>
    <p:sldId id="283" r:id="rId20"/>
    <p:sldId id="284" r:id="rId21"/>
    <p:sldId id="276" r:id="rId22"/>
    <p:sldId id="277" r:id="rId23"/>
    <p:sldId id="285" r:id="rId24"/>
    <p:sldId id="278" r:id="rId25"/>
    <p:sldId id="279" r:id="rId26"/>
    <p:sldId id="286" r:id="rId27"/>
    <p:sldId id="280" r:id="rId28"/>
    <p:sldId id="287" r:id="rId29"/>
    <p:sldId id="288" r:id="rId30"/>
    <p:sldId id="289" r:id="rId31"/>
    <p:sldId id="290" r:id="rId32"/>
    <p:sldId id="291" r:id="rId33"/>
    <p:sldId id="292" r:id="rId34"/>
    <p:sldId id="293" r:id="rId35"/>
    <p:sldId id="294" r:id="rId36"/>
    <p:sldId id="295" r:id="rId37"/>
    <p:sldId id="296" r:id="rId38"/>
    <p:sldId id="307" r:id="rId39"/>
    <p:sldId id="281" r:id="rId40"/>
    <p:sldId id="297" r:id="rId41"/>
    <p:sldId id="298" r:id="rId42"/>
    <p:sldId id="311" r:id="rId43"/>
    <p:sldId id="308" r:id="rId44"/>
    <p:sldId id="309" r:id="rId45"/>
    <p:sldId id="310" r:id="rId46"/>
    <p:sldId id="312" r:id="rId47"/>
    <p:sldId id="299" r:id="rId48"/>
    <p:sldId id="300" r:id="rId49"/>
    <p:sldId id="301" r:id="rId50"/>
    <p:sldId id="302" r:id="rId51"/>
    <p:sldId id="304" r:id="rId52"/>
    <p:sldId id="30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2AE2-31E7-4C0E-A8AA-B0DE496D36C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270508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2AE2-31E7-4C0E-A8AA-B0DE496D36C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1984152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2AE2-31E7-4C0E-A8AA-B0DE496D36C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3811295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102AE2-31E7-4C0E-A8AA-B0DE496D36C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4267875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5102AE2-31E7-4C0E-A8AA-B0DE496D36C9}"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171124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102AE2-31E7-4C0E-A8AA-B0DE496D36C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343382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102AE2-31E7-4C0E-A8AA-B0DE496D36C9}"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159936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102AE2-31E7-4C0E-A8AA-B0DE496D36C9}"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96796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02AE2-31E7-4C0E-A8AA-B0DE496D36C9}"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323341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102AE2-31E7-4C0E-A8AA-B0DE496D36C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1754119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5102AE2-31E7-4C0E-A8AA-B0DE496D36C9}"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2C708-C69F-4CF3-A2FB-25E38F7A86A5}" type="slidenum">
              <a:rPr lang="en-US" smtClean="0"/>
              <a:t>‹#›</a:t>
            </a:fld>
            <a:endParaRPr lang="en-US"/>
          </a:p>
        </p:txBody>
      </p:sp>
    </p:spTree>
    <p:extLst>
      <p:ext uri="{BB962C8B-B14F-4D97-AF65-F5344CB8AC3E}">
        <p14:creationId xmlns:p14="http://schemas.microsoft.com/office/powerpoint/2010/main" val="1711619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02AE2-31E7-4C0E-A8AA-B0DE496D36C9}" type="datetimeFigureOut">
              <a:rPr lang="en-US" smtClean="0"/>
              <a:t>4/7/2020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2C708-C69F-4CF3-A2FB-25E38F7A86A5}" type="slidenum">
              <a:rPr lang="en-US" smtClean="0"/>
              <a:t>‹#›</a:t>
            </a:fld>
            <a:endParaRPr lang="en-US"/>
          </a:p>
        </p:txBody>
      </p:sp>
    </p:spTree>
    <p:extLst>
      <p:ext uri="{BB962C8B-B14F-4D97-AF65-F5344CB8AC3E}">
        <p14:creationId xmlns:p14="http://schemas.microsoft.com/office/powerpoint/2010/main" val="836946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385079">
            <a:off x="1017040" y="387927"/>
            <a:ext cx="9504218" cy="6022110"/>
          </a:xfrm>
        </p:spPr>
      </p:pic>
    </p:spTree>
    <p:extLst>
      <p:ext uri="{BB962C8B-B14F-4D97-AF65-F5344CB8AC3E}">
        <p14:creationId xmlns:p14="http://schemas.microsoft.com/office/powerpoint/2010/main" val="876463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chemeClr val="bg1"/>
                </a:solidFill>
              </a:rPr>
              <a:t>               </a:t>
            </a:r>
            <a:r>
              <a:rPr lang="en-US" sz="6600" i="1" dirty="0" smtClean="0">
                <a:latin typeface="Times New Roman" panose="02020603050405020304" pitchFamily="18" charset="0"/>
                <a:cs typeface="Times New Roman" panose="02020603050405020304" pitchFamily="18" charset="0"/>
              </a:rPr>
              <a:t>1. </a:t>
            </a:r>
            <a:r>
              <a:rPr lang="en-US" sz="6600" i="1" dirty="0" err="1" smtClean="0">
                <a:latin typeface="Times New Roman" panose="02020603050405020304" pitchFamily="18" charset="0"/>
                <a:cs typeface="Times New Roman" panose="02020603050405020304" pitchFamily="18" charset="0"/>
              </a:rPr>
              <a:t>Văn</a:t>
            </a:r>
            <a:r>
              <a:rPr lang="en-US" sz="6600" i="1" dirty="0" smtClean="0">
                <a:latin typeface="Times New Roman" panose="02020603050405020304" pitchFamily="18" charset="0"/>
                <a:cs typeface="Times New Roman" panose="02020603050405020304" pitchFamily="18" charset="0"/>
              </a:rPr>
              <a:t> </a:t>
            </a:r>
            <a:r>
              <a:rPr lang="en-US" sz="6600" i="1" dirty="0" err="1" smtClean="0">
                <a:latin typeface="Times New Roman" panose="02020603050405020304" pitchFamily="18" charset="0"/>
                <a:cs typeface="Times New Roman" panose="02020603050405020304" pitchFamily="18" charset="0"/>
              </a:rPr>
              <a:t>hóa</a:t>
            </a:r>
            <a:endParaRPr lang="en-US" sz="6600" i="1" dirty="0">
              <a:solidFill>
                <a:schemeClr val="bg1"/>
              </a:solidFill>
            </a:endParaRPr>
          </a:p>
        </p:txBody>
      </p:sp>
      <p:sp>
        <p:nvSpPr>
          <p:cNvPr id="3" name="Content Placeholder 2"/>
          <p:cNvSpPr>
            <a:spLocks noGrp="1"/>
          </p:cNvSpPr>
          <p:nvPr>
            <p:ph idx="1"/>
          </p:nvPr>
        </p:nvSpPr>
        <p:spPr>
          <a:xfrm>
            <a:off x="838200" y="1801091"/>
            <a:ext cx="10515600" cy="4375871"/>
          </a:xfrm>
        </p:spPr>
        <p:txBody>
          <a:bodyPr>
            <a:normAutofit/>
          </a:bodyPr>
          <a:lstStyle/>
          <a:p>
            <a:pPr marL="0" indent="0">
              <a:buNone/>
            </a:pPr>
            <a:r>
              <a:rPr lang="en-US" sz="4000" dirty="0" smtClean="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1.1</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Chữ</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viết</a:t>
            </a:r>
            <a:endPar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1.2</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Văn</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học</a:t>
            </a:r>
            <a:endParaRPr lang="en-US" sz="4800" dirty="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01813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757" y="106968"/>
            <a:ext cx="6914803" cy="2758152"/>
          </a:xfrm>
        </p:spPr>
        <p:txBody>
          <a:bodyPr>
            <a:normAutofit/>
          </a:bodyPr>
          <a:lstStyle/>
          <a:p>
            <a:r>
              <a:rPr lang="vi-VN" sz="3200" dirty="0"/>
              <a:t>Kinh Thi (giản thể: </a:t>
            </a:r>
            <a:r>
              <a:rPr lang="ja-JP" altLang="en-US" sz="3200" dirty="0"/>
              <a:t>诗经</a:t>
            </a:r>
            <a:r>
              <a:rPr lang="en-US" altLang="ja-JP" sz="3200" dirty="0"/>
              <a:t>; </a:t>
            </a:r>
            <a:r>
              <a:rPr lang="vi-VN" sz="3200" dirty="0"/>
              <a:t>phồn thể: </a:t>
            </a:r>
            <a:r>
              <a:rPr lang="ja-JP" altLang="en-US" sz="3200" dirty="0"/>
              <a:t>詩經</a:t>
            </a:r>
            <a:r>
              <a:rPr lang="en-US" altLang="ja-JP" sz="3200" dirty="0"/>
              <a:t>; </a:t>
            </a:r>
            <a:r>
              <a:rPr lang="vi-VN" sz="3200" dirty="0"/>
              <a:t>bính âm: Shī Jīng) là một bộ tổng tập thơ ca vô danh của Trung Quốc, một trong năm bộ sách kinh điển của Nho giáo</a:t>
            </a:r>
            <a:endParaRPr lang="en-US" sz="3200" dirty="0"/>
          </a:p>
        </p:txBody>
      </p:sp>
      <p:sp>
        <p:nvSpPr>
          <p:cNvPr id="3" name="Content Placeholder 2"/>
          <p:cNvSpPr>
            <a:spLocks noGrp="1"/>
          </p:cNvSpPr>
          <p:nvPr>
            <p:ph idx="1"/>
          </p:nvPr>
        </p:nvSpPr>
        <p:spPr>
          <a:xfrm>
            <a:off x="838200" y="4350327"/>
            <a:ext cx="10515600" cy="1826636"/>
          </a:xfrm>
        </p:spPr>
        <p:txBody>
          <a:bodyPr/>
          <a:lstStyle/>
          <a:p>
            <a:endParaRPr lang="en-US" dirty="0"/>
          </a:p>
        </p:txBody>
      </p:sp>
      <p:pic>
        <p:nvPicPr>
          <p:cNvPr id="4" name="Picture 3"/>
          <p:cNvPicPr>
            <a:picLocks noChangeAspect="1"/>
          </p:cNvPicPr>
          <p:nvPr/>
        </p:nvPicPr>
        <p:blipFill>
          <a:blip r:embed="rId3"/>
          <a:stretch>
            <a:fillRect/>
          </a:stretch>
        </p:blipFill>
        <p:spPr>
          <a:xfrm>
            <a:off x="8102714" y="187960"/>
            <a:ext cx="3251086" cy="5354320"/>
          </a:xfrm>
          <a:prstGeom prst="rect">
            <a:avLst/>
          </a:prstGeom>
        </p:spPr>
      </p:pic>
    </p:spTree>
    <p:extLst>
      <p:ext uri="{BB962C8B-B14F-4D97-AF65-F5344CB8AC3E}">
        <p14:creationId xmlns:p14="http://schemas.microsoft.com/office/powerpoint/2010/main" val="28236463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8280" y="314325"/>
            <a:ext cx="6172200" cy="1900555"/>
          </a:xfrm>
        </p:spPr>
        <p:txBody>
          <a:bodyPr>
            <a:normAutofit fontScale="90000"/>
          </a:bodyPr>
          <a:lstStyle/>
          <a:p>
            <a:r>
              <a:rPr lang="vi-VN" sz="3200" dirty="0">
                <a:solidFill>
                  <a:schemeClr val="bg2">
                    <a:lumMod val="10000"/>
                  </a:schemeClr>
                </a:solidFill>
              </a:rPr>
              <a:t>Thơ Đường hay Đường thi là thời kỳ đỉnh cao của nền thơ ca Trung Quốc. Trong hàng ngàn tác giả có ba nhà thơ lớn nổi bật là </a:t>
            </a:r>
            <a:r>
              <a:rPr lang="vi-VN" sz="3200" dirty="0">
                <a:solidFill>
                  <a:srgbClr val="00B0F0"/>
                </a:solidFill>
              </a:rPr>
              <a:t>Lý Bạch, Đỗ Phủ, Bạch Cư Dị.</a:t>
            </a:r>
            <a:endParaRPr lang="en-US" sz="3200" dirty="0">
              <a:solidFill>
                <a:srgbClr val="00B0F0"/>
              </a:solidFill>
            </a:endParaRPr>
          </a:p>
        </p:txBody>
      </p:sp>
      <p:sp>
        <p:nvSpPr>
          <p:cNvPr id="3" name="Content Placeholder 2"/>
          <p:cNvSpPr>
            <a:spLocks noGrp="1"/>
          </p:cNvSpPr>
          <p:nvPr>
            <p:ph idx="1"/>
          </p:nvPr>
        </p:nvSpPr>
        <p:spPr>
          <a:xfrm>
            <a:off x="838200" y="4389119"/>
            <a:ext cx="10515600" cy="1787843"/>
          </a:xfrm>
        </p:spPr>
        <p:txBody>
          <a:bodyPr/>
          <a:lstStyle/>
          <a:p>
            <a:endParaRPr lang="en-US" dirty="0"/>
          </a:p>
        </p:txBody>
      </p:sp>
      <p:pic>
        <p:nvPicPr>
          <p:cNvPr id="6" name="Picture 5"/>
          <p:cNvPicPr>
            <a:picLocks noChangeAspect="1"/>
          </p:cNvPicPr>
          <p:nvPr/>
        </p:nvPicPr>
        <p:blipFill>
          <a:blip r:embed="rId3"/>
          <a:stretch>
            <a:fillRect/>
          </a:stretch>
        </p:blipFill>
        <p:spPr>
          <a:xfrm>
            <a:off x="7899400" y="324802"/>
            <a:ext cx="3454400" cy="5852160"/>
          </a:xfrm>
          <a:prstGeom prst="rect">
            <a:avLst/>
          </a:prstGeom>
        </p:spPr>
      </p:pic>
    </p:spTree>
    <p:extLst>
      <p:ext uri="{BB962C8B-B14F-4D97-AF65-F5344CB8AC3E}">
        <p14:creationId xmlns:p14="http://schemas.microsoft.com/office/powerpoint/2010/main" val="11335425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 y="421004"/>
            <a:ext cx="5267960" cy="3104516"/>
          </a:xfrm>
        </p:spPr>
        <p:txBody>
          <a:bodyPr>
            <a:normAutofit fontScale="90000"/>
          </a:bodyPr>
          <a:lstStyle/>
          <a:p>
            <a:r>
              <a:rPr lang="vi-VN" sz="3600" dirty="0"/>
              <a:t>Tới thời Minh – Thanh, tiểu thuyết lại rất phát triển với các tác phẩm tiêu biểu như: </a:t>
            </a:r>
            <a:r>
              <a:rPr lang="vi-VN" sz="3600" dirty="0">
                <a:solidFill>
                  <a:srgbClr val="FFFF00"/>
                </a:solidFill>
              </a:rPr>
              <a:t>Tam quốc diễn nghĩa </a:t>
            </a:r>
            <a:r>
              <a:rPr lang="vi-VN" sz="3600" dirty="0"/>
              <a:t>(La Quán Trung), </a:t>
            </a:r>
            <a:r>
              <a:rPr lang="vi-VN" sz="3600" dirty="0">
                <a:solidFill>
                  <a:srgbClr val="FFFF00"/>
                </a:solidFill>
              </a:rPr>
              <a:t>Thủy hử </a:t>
            </a:r>
            <a:r>
              <a:rPr lang="vi-VN" sz="3600" dirty="0"/>
              <a:t>(Thi Nại Am), </a:t>
            </a:r>
            <a:r>
              <a:rPr lang="vi-VN" sz="3600" dirty="0">
                <a:solidFill>
                  <a:srgbClr val="FFFF00"/>
                </a:solidFill>
              </a:rPr>
              <a:t>Tây du ký </a:t>
            </a:r>
            <a:r>
              <a:rPr lang="vi-VN" sz="3600" dirty="0"/>
              <a:t>(Ngô Thừa Ân)</a:t>
            </a:r>
            <a:r>
              <a:rPr lang="vi-VN" sz="3200" dirty="0"/>
              <a:t>,</a:t>
            </a:r>
            <a:endParaRPr lang="en-US" sz="3200" dirty="0"/>
          </a:p>
        </p:txBody>
      </p:sp>
      <p:sp>
        <p:nvSpPr>
          <p:cNvPr id="3" name="Content Placeholder 2"/>
          <p:cNvSpPr>
            <a:spLocks noGrp="1"/>
          </p:cNvSpPr>
          <p:nvPr>
            <p:ph idx="1"/>
          </p:nvPr>
        </p:nvSpPr>
        <p:spPr>
          <a:xfrm>
            <a:off x="838200" y="5140959"/>
            <a:ext cx="10515600" cy="1036003"/>
          </a:xfrm>
        </p:spPr>
        <p:txBody>
          <a:bodyPr/>
          <a:lstStyle/>
          <a:p>
            <a:endParaRPr lang="en-US"/>
          </a:p>
        </p:txBody>
      </p:sp>
      <p:pic>
        <p:nvPicPr>
          <p:cNvPr id="4" name="Picture 3"/>
          <p:cNvPicPr>
            <a:picLocks noChangeAspect="1"/>
          </p:cNvPicPr>
          <p:nvPr/>
        </p:nvPicPr>
        <p:blipFill>
          <a:blip r:embed="rId3"/>
          <a:stretch>
            <a:fillRect/>
          </a:stretch>
        </p:blipFill>
        <p:spPr>
          <a:xfrm>
            <a:off x="5917247" y="172720"/>
            <a:ext cx="2702560" cy="4695506"/>
          </a:xfrm>
          <a:prstGeom prst="rect">
            <a:avLst/>
          </a:prstGeom>
        </p:spPr>
      </p:pic>
      <p:pic>
        <p:nvPicPr>
          <p:cNvPr id="5" name="Picture 4"/>
          <p:cNvPicPr>
            <a:picLocks noChangeAspect="1"/>
          </p:cNvPicPr>
          <p:nvPr/>
        </p:nvPicPr>
        <p:blipFill>
          <a:blip r:embed="rId4"/>
          <a:stretch>
            <a:fillRect/>
          </a:stretch>
        </p:blipFill>
        <p:spPr>
          <a:xfrm>
            <a:off x="9304654" y="172720"/>
            <a:ext cx="2552065" cy="4695506"/>
          </a:xfrm>
          <a:prstGeom prst="rect">
            <a:avLst/>
          </a:prstGeom>
          <a:blipFill>
            <a:blip r:embed="rId2"/>
            <a:stretch>
              <a:fillRect/>
            </a:stretch>
          </a:blipFill>
        </p:spPr>
      </p:pic>
    </p:spTree>
    <p:extLst>
      <p:ext uri="{BB962C8B-B14F-4D97-AF65-F5344CB8AC3E}">
        <p14:creationId xmlns:p14="http://schemas.microsoft.com/office/powerpoint/2010/main" val="17618658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chemeClr val="bg1"/>
                </a:solidFill>
              </a:rPr>
              <a:t>               </a:t>
            </a:r>
            <a:r>
              <a:rPr lang="en-US" sz="6600" i="1" dirty="0" smtClean="0">
                <a:latin typeface="Times New Roman" panose="02020603050405020304" pitchFamily="18" charset="0"/>
                <a:cs typeface="Times New Roman" panose="02020603050405020304" pitchFamily="18" charset="0"/>
              </a:rPr>
              <a:t>1. </a:t>
            </a:r>
            <a:r>
              <a:rPr lang="en-US" sz="6600" i="1" dirty="0" err="1" smtClean="0">
                <a:latin typeface="Times New Roman" panose="02020603050405020304" pitchFamily="18" charset="0"/>
                <a:cs typeface="Times New Roman" panose="02020603050405020304" pitchFamily="18" charset="0"/>
              </a:rPr>
              <a:t>Văn</a:t>
            </a:r>
            <a:r>
              <a:rPr lang="en-US" sz="6600" i="1" dirty="0" smtClean="0">
                <a:latin typeface="Times New Roman" panose="02020603050405020304" pitchFamily="18" charset="0"/>
                <a:cs typeface="Times New Roman" panose="02020603050405020304" pitchFamily="18" charset="0"/>
              </a:rPr>
              <a:t> </a:t>
            </a:r>
            <a:r>
              <a:rPr lang="en-US" sz="6600" i="1" dirty="0" err="1" smtClean="0">
                <a:latin typeface="Times New Roman" panose="02020603050405020304" pitchFamily="18" charset="0"/>
                <a:cs typeface="Times New Roman" panose="02020603050405020304" pitchFamily="18" charset="0"/>
              </a:rPr>
              <a:t>hóa</a:t>
            </a:r>
            <a:endParaRPr lang="en-US" sz="6600" i="1" dirty="0">
              <a:solidFill>
                <a:schemeClr val="bg1"/>
              </a:solidFill>
            </a:endParaRPr>
          </a:p>
        </p:txBody>
      </p:sp>
      <p:sp>
        <p:nvSpPr>
          <p:cNvPr id="3" name="Content Placeholder 2"/>
          <p:cNvSpPr>
            <a:spLocks noGrp="1"/>
          </p:cNvSpPr>
          <p:nvPr>
            <p:ph idx="1"/>
          </p:nvPr>
        </p:nvSpPr>
        <p:spPr>
          <a:xfrm>
            <a:off x="254000" y="1801091"/>
            <a:ext cx="11785600" cy="4701309"/>
          </a:xfrm>
        </p:spPr>
        <p:txBody>
          <a:bodyPr>
            <a:normAutofit/>
          </a:bodyPr>
          <a:lstStyle/>
          <a:p>
            <a:pPr marL="0" indent="0">
              <a:buNone/>
            </a:pPr>
            <a:r>
              <a:rPr lang="en-US" sz="4000" dirty="0" smtClean="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1.1</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Chữ</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viết</a:t>
            </a:r>
            <a:endPar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1.2</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Văn</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học</a:t>
            </a:r>
            <a:endPar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1.3</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Sử</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học</a:t>
            </a:r>
            <a:endPar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r>
              <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latin typeface="Times New Roman" panose="02020603050405020304" pitchFamily="18" charset="0"/>
                <a:ea typeface="Segoe UI Emoji" panose="020B0502040204020203" pitchFamily="34" charset="0"/>
                <a:cs typeface="Times New Roman" panose="02020603050405020304" pitchFamily="18" charset="0"/>
              </a:rPr>
              <a:t>-</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vi-VN" sz="3200" dirty="0">
                <a:latin typeface="Times New Roman" panose="02020603050405020304" pitchFamily="18" charset="0"/>
                <a:ea typeface="Segoe UI Emoji" panose="020B0502040204020203" pitchFamily="34" charset="0"/>
                <a:cs typeface="Times New Roman" panose="02020603050405020304" pitchFamily="18" charset="0"/>
              </a:rPr>
              <a:t>Người Trung Hoa thời cổ rất có ý thức về biên soạn </a:t>
            </a:r>
            <a:r>
              <a:rPr lang="vi-VN" sz="3200" dirty="0" smtClean="0">
                <a:latin typeface="Times New Roman" panose="02020603050405020304" pitchFamily="18" charset="0"/>
                <a:ea typeface="Segoe UI Emoji" panose="020B0502040204020203" pitchFamily="34" charset="0"/>
                <a:cs typeface="Times New Roman" panose="02020603050405020304" pitchFamily="18" charset="0"/>
              </a:rPr>
              <a:t>sử</a:t>
            </a:r>
            <a:endParaRPr lang="en-US" sz="3200" dirty="0" smtClean="0">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r>
              <a:rPr lang="en-US" sz="3200" dirty="0" smtClean="0">
                <a:latin typeface="Times New Roman" panose="02020603050405020304" pitchFamily="18" charset="0"/>
                <a:ea typeface="Segoe UI Emoji" panose="020B0502040204020203" pitchFamily="34" charset="0"/>
                <a:cs typeface="Times New Roman" panose="02020603050405020304" pitchFamily="18" charset="0"/>
              </a:rPr>
              <a:t>            -  </a:t>
            </a:r>
            <a:r>
              <a:rPr lang="vi-VN" sz="3200" dirty="0" smtClean="0">
                <a:latin typeface="Times New Roman" panose="02020603050405020304" pitchFamily="18" charset="0"/>
                <a:ea typeface="Segoe UI Emoji" panose="020B0502040204020203" pitchFamily="34" charset="0"/>
                <a:cs typeface="Times New Roman" panose="02020603050405020304" pitchFamily="18" charset="0"/>
              </a:rPr>
              <a:t>Tới </a:t>
            </a:r>
            <a:r>
              <a:rPr lang="vi-VN" sz="3200" dirty="0">
                <a:latin typeface="Times New Roman" panose="02020603050405020304" pitchFamily="18" charset="0"/>
                <a:ea typeface="Segoe UI Emoji" panose="020B0502040204020203" pitchFamily="34" charset="0"/>
                <a:cs typeface="Times New Roman" panose="02020603050405020304" pitchFamily="18" charset="0"/>
              </a:rPr>
              <a:t>thời </a:t>
            </a:r>
            <a:r>
              <a:rPr lang="vi-VN" sz="3200" i="1" u="sng" dirty="0">
                <a:latin typeface="Times New Roman" panose="02020603050405020304" pitchFamily="18" charset="0"/>
                <a:ea typeface="Segoe UI Emoji" panose="020B0502040204020203" pitchFamily="34" charset="0"/>
                <a:cs typeface="Times New Roman" panose="02020603050405020304" pitchFamily="18" charset="0"/>
              </a:rPr>
              <a:t>Minh</a:t>
            </a:r>
            <a:r>
              <a:rPr lang="vi-VN" sz="3200" dirty="0">
                <a:latin typeface="Times New Roman" panose="02020603050405020304" pitchFamily="18" charset="0"/>
                <a:ea typeface="Segoe UI Emoji" panose="020B0502040204020203" pitchFamily="34" charset="0"/>
                <a:cs typeface="Times New Roman" panose="02020603050405020304" pitchFamily="18" charset="0"/>
              </a:rPr>
              <a:t> và </a:t>
            </a:r>
            <a:r>
              <a:rPr lang="vi-VN" sz="3200" i="1" u="sng" dirty="0">
                <a:latin typeface="Times New Roman" panose="02020603050405020304" pitchFamily="18" charset="0"/>
                <a:ea typeface="Segoe UI Emoji" panose="020B0502040204020203" pitchFamily="34" charset="0"/>
                <a:cs typeface="Times New Roman" panose="02020603050405020304" pitchFamily="18" charset="0"/>
              </a:rPr>
              <a:t>Thanh</a:t>
            </a:r>
            <a:r>
              <a:rPr lang="vi-VN" sz="3200" dirty="0">
                <a:latin typeface="Times New Roman" panose="02020603050405020304" pitchFamily="18" charset="0"/>
                <a:ea typeface="Segoe UI Emoji" panose="020B0502040204020203" pitchFamily="34" charset="0"/>
                <a:cs typeface="Times New Roman" panose="02020603050405020304" pitchFamily="18" charset="0"/>
              </a:rPr>
              <a:t>, các bộ sử như </a:t>
            </a:r>
            <a:r>
              <a:rPr lang="vi-VN" sz="3200" b="1" i="1" dirty="0">
                <a:solidFill>
                  <a:srgbClr val="FFFF00"/>
                </a:solidFill>
                <a:latin typeface="Times New Roman" panose="02020603050405020304" pitchFamily="18" charset="0"/>
                <a:ea typeface="Segoe UI Emoji" panose="020B0502040204020203" pitchFamily="34" charset="0"/>
                <a:cs typeface="Times New Roman" panose="02020603050405020304" pitchFamily="18" charset="0"/>
              </a:rPr>
              <a:t>Minh sử, Tứ khố toàn thư</a:t>
            </a:r>
            <a:r>
              <a:rPr lang="vi-VN" sz="3200" dirty="0">
                <a:latin typeface="Times New Roman" panose="02020603050405020304" pitchFamily="18" charset="0"/>
                <a:ea typeface="Segoe UI Emoji" panose="020B0502040204020203" pitchFamily="34" charset="0"/>
                <a:cs typeface="Times New Roman" panose="02020603050405020304" pitchFamily="18" charset="0"/>
              </a:rPr>
              <a:t> là những di sản văn hoá đồ sộ của Trung Quốc.</a:t>
            </a:r>
            <a:endParaRPr lang="en-US" sz="3200" dirty="0" smtClean="0">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endPar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buNone/>
            </a:pPr>
            <a:endParaRPr lang="en-US" sz="4800" dirty="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74237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wipe(down)">
                                      <p:cBhvr>
                                        <p:cTn id="14" dur="500"/>
                                        <p:tgtEl>
                                          <p:spTgt spid="3">
                                            <p:txEl>
                                              <p:pRg st="3" end="3"/>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560" y="365125"/>
            <a:ext cx="11379200" cy="1656715"/>
          </a:xfrm>
        </p:spPr>
        <p:txBody>
          <a:bodyPr/>
          <a:lstStyle/>
          <a:p>
            <a:r>
              <a:rPr lang="en-US" dirty="0" smtClean="0"/>
              <a:t>   </a:t>
            </a:r>
            <a:r>
              <a:rPr lang="en-US" sz="6000" i="1" dirty="0">
                <a:latin typeface="Times New Roman" panose="02020603050405020304" pitchFamily="18" charset="0"/>
                <a:cs typeface="Times New Roman" panose="02020603050405020304" pitchFamily="18" charset="0"/>
              </a:rPr>
              <a:t>2. </a:t>
            </a:r>
            <a:r>
              <a:rPr lang="en-US" sz="6000" i="1" dirty="0" err="1">
                <a:latin typeface="Times New Roman" panose="02020603050405020304" pitchFamily="18" charset="0"/>
                <a:cs typeface="Times New Roman" panose="02020603050405020304" pitchFamily="18" charset="0"/>
              </a:rPr>
              <a:t>Khoa</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học</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tự</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nhiên</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và</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kĩ</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thuật</a:t>
            </a:r>
            <a:endParaRPr lang="en-US" sz="6000" i="1" dirty="0"/>
          </a:p>
        </p:txBody>
      </p:sp>
      <p:sp>
        <p:nvSpPr>
          <p:cNvPr id="3" name="Content Placeholder 2"/>
          <p:cNvSpPr>
            <a:spLocks noGrp="1"/>
          </p:cNvSpPr>
          <p:nvPr>
            <p:ph idx="1"/>
          </p:nvPr>
        </p:nvSpPr>
        <p:spPr>
          <a:xfrm>
            <a:off x="838200" y="2113280"/>
            <a:ext cx="10515600" cy="4063683"/>
          </a:xfrm>
        </p:spPr>
        <p:txBody>
          <a:bodyPr>
            <a:normAutofit/>
          </a:bodyPr>
          <a:lstStyle/>
          <a:p>
            <a:r>
              <a:rPr lang="en-US" sz="4800" dirty="0" smtClean="0">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1</a:t>
            </a:r>
            <a:r>
              <a:rPr lang="en-US" sz="4800" dirty="0" smtClean="0">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Toán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812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838200" y="279133"/>
            <a:ext cx="10515600" cy="6285296"/>
          </a:xfrm>
        </p:spPr>
        <p:txBody>
          <a:bodyPr>
            <a:normAutofit/>
          </a:bodyPr>
          <a:lstStyle/>
          <a:p>
            <a:endParaRPr lang="en-US" dirty="0" smtClean="0"/>
          </a:p>
          <a:p>
            <a:endParaRPr lang="en-US" dirty="0" smtClean="0"/>
          </a:p>
          <a:p>
            <a:endParaRPr lang="en-US" dirty="0"/>
          </a:p>
          <a:p>
            <a:endParaRPr lang="en-US" dirty="0" smtClean="0"/>
          </a:p>
          <a:p>
            <a:pPr marL="0" indent="0">
              <a:buNone/>
            </a:pPr>
            <a:r>
              <a:rPr lang="en-US" dirty="0" smtClean="0"/>
              <a:t>                                                                        </a:t>
            </a:r>
            <a:endParaRPr lang="en-US" dirty="0"/>
          </a:p>
        </p:txBody>
      </p:sp>
      <p:sp>
        <p:nvSpPr>
          <p:cNvPr id="8" name="Rectangle 7"/>
          <p:cNvSpPr/>
          <p:nvPr/>
        </p:nvSpPr>
        <p:spPr>
          <a:xfrm>
            <a:off x="1071418" y="529349"/>
            <a:ext cx="9827490" cy="5262979"/>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Người Trung Hoa đã sử dụng hệ đếm thập phân từ rất sớm. Thời Tây Hán đã xuất hiện cuốn </a:t>
            </a:r>
            <a:r>
              <a:rPr lang="vi-VN" sz="2800" dirty="0">
                <a:solidFill>
                  <a:schemeClr val="accent2">
                    <a:lumMod val="50000"/>
                  </a:schemeClr>
                </a:solidFill>
                <a:latin typeface="Times New Roman" panose="02020603050405020304" pitchFamily="18" charset="0"/>
                <a:cs typeface="Times New Roman" panose="02020603050405020304" pitchFamily="18" charset="0"/>
              </a:rPr>
              <a:t>Chu bễ toán kinh</a:t>
            </a:r>
            <a:r>
              <a:rPr lang="vi-VN" sz="2800" dirty="0">
                <a:latin typeface="Times New Roman" panose="02020603050405020304" pitchFamily="18" charset="0"/>
                <a:cs typeface="Times New Roman" panose="02020603050405020304" pitchFamily="18" charset="0"/>
              </a:rPr>
              <a:t>, trong sách đã có nói đến quan niệm về phân số, về quan hệ giữa 3 cạnh trong một tam giác vuông.</a:t>
            </a: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Thời Đông Hán, đã có cuốn </a:t>
            </a:r>
            <a:r>
              <a:rPr lang="vi-VN" sz="2800" dirty="0">
                <a:solidFill>
                  <a:schemeClr val="accent2">
                    <a:lumMod val="50000"/>
                  </a:schemeClr>
                </a:solidFill>
                <a:latin typeface="Times New Roman" panose="02020603050405020304" pitchFamily="18" charset="0"/>
                <a:cs typeface="Times New Roman" panose="02020603050405020304" pitchFamily="18" charset="0"/>
              </a:rPr>
              <a:t>Cửu chương toán thuật</a:t>
            </a:r>
            <a:r>
              <a:rPr lang="vi-VN" sz="2800" dirty="0">
                <a:latin typeface="Times New Roman" panose="02020603050405020304" pitchFamily="18" charset="0"/>
                <a:cs typeface="Times New Roman" panose="02020603050405020304" pitchFamily="18" charset="0"/>
              </a:rPr>
              <a:t>, trong sách này đã nói đến khai căn bậc 2, căn bậc 3, phương trình bậc 1, đã có cả khái niệm số âm, số dương.</a:t>
            </a: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Thời Nam – Bắc triều có một nhà toán học nổi tiếng là Tổ Xung Chi, ông đã tìm ra </a:t>
            </a:r>
            <a:r>
              <a:rPr lang="vi-VN" sz="2800" dirty="0">
                <a:solidFill>
                  <a:schemeClr val="accent2">
                    <a:lumMod val="50000"/>
                  </a:schemeClr>
                </a:solidFill>
                <a:latin typeface="Times New Roman" panose="02020603050405020304" pitchFamily="18" charset="0"/>
                <a:cs typeface="Times New Roman" panose="02020603050405020304" pitchFamily="18" charset="0"/>
              </a:rPr>
              <a:t>số Pi xấp xỉ 3,14159265</a:t>
            </a:r>
            <a:r>
              <a:rPr lang="vi-VN" sz="2800" dirty="0">
                <a:latin typeface="Times New Roman" panose="02020603050405020304" pitchFamily="18" charset="0"/>
                <a:cs typeface="Times New Roman" panose="02020603050405020304" pitchFamily="18" charset="0"/>
              </a:rPr>
              <a:t>, đây là một con số cực kì chính xác so với thế giới hồi đó.</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93386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27" y="365125"/>
            <a:ext cx="11573164" cy="6358948"/>
          </a:xfrm>
        </p:spPr>
        <p:txBody>
          <a:bodyPr>
            <a:normAutofit/>
          </a:bodyPr>
          <a:lstStyle/>
          <a:p>
            <a:pPr algn="ct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a:t/>
            </a:r>
            <a:br>
              <a:rPr lang="en-US" sz="3200" dirty="0"/>
            </a:br>
            <a:r>
              <a:rPr lang="en-US" sz="3200" dirty="0" smtClean="0"/>
              <a:t/>
            </a:r>
            <a:br>
              <a:rPr lang="en-US" sz="3200" dirty="0" smtClean="0"/>
            </a:br>
            <a:r>
              <a:rPr lang="en-US" sz="3200" dirty="0" smtClean="0"/>
              <a:t/>
            </a:r>
            <a:br>
              <a:rPr lang="en-US" sz="3200" dirty="0" smtClean="0"/>
            </a:br>
            <a:r>
              <a:rPr lang="en-US" sz="3200" dirty="0" smtClean="0"/>
              <a:t>       </a:t>
            </a:r>
            <a:r>
              <a:rPr lang="en-US"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lang="vi-VN"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ây </a:t>
            </a:r>
            <a:r>
              <a:rPr lang="vi-VN"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 đề lấy trong sách "Chu Bễ toán kinh", là sách nghiên cứu toán học được viết vào thời Tây Hán</a:t>
            </a:r>
            <a:endParaRPr lang="en-US" sz="3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695812" y="365125"/>
            <a:ext cx="3263503" cy="4351338"/>
          </a:xfrm>
          <a:prstGeom prst="rect">
            <a:avLst/>
          </a:prstGeom>
        </p:spPr>
      </p:pic>
      <p:pic>
        <p:nvPicPr>
          <p:cNvPr id="5" name="Picture 4"/>
          <p:cNvPicPr>
            <a:picLocks noChangeAspect="1"/>
          </p:cNvPicPr>
          <p:nvPr/>
        </p:nvPicPr>
        <p:blipFill>
          <a:blip r:embed="rId3"/>
          <a:stretch>
            <a:fillRect/>
          </a:stretch>
        </p:blipFill>
        <p:spPr>
          <a:xfrm>
            <a:off x="4286250" y="365125"/>
            <a:ext cx="3257550" cy="4257675"/>
          </a:xfrm>
          <a:prstGeom prst="rect">
            <a:avLst/>
          </a:prstGeom>
        </p:spPr>
      </p:pic>
      <p:pic>
        <p:nvPicPr>
          <p:cNvPr id="6" name="Picture 5"/>
          <p:cNvPicPr>
            <a:picLocks noChangeAspect="1"/>
          </p:cNvPicPr>
          <p:nvPr/>
        </p:nvPicPr>
        <p:blipFill>
          <a:blip r:embed="rId4"/>
          <a:stretch>
            <a:fillRect/>
          </a:stretch>
        </p:blipFill>
        <p:spPr>
          <a:xfrm>
            <a:off x="7870735" y="1690688"/>
            <a:ext cx="3810000" cy="2581275"/>
          </a:xfrm>
          <a:prstGeom prst="rect">
            <a:avLst/>
          </a:prstGeom>
        </p:spPr>
      </p:pic>
    </p:spTree>
    <p:extLst>
      <p:ext uri="{BB962C8B-B14F-4D97-AF65-F5344CB8AC3E}">
        <p14:creationId xmlns:p14="http://schemas.microsoft.com/office/powerpoint/2010/main" val="3627784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112000" y="731520"/>
            <a:ext cx="4683760" cy="5080000"/>
          </a:xfrm>
          <a:prstGeom prst="rect">
            <a:avLst/>
          </a:prstGeom>
        </p:spPr>
      </p:pic>
      <p:sp>
        <p:nvSpPr>
          <p:cNvPr id="2" name="Title 1"/>
          <p:cNvSpPr>
            <a:spLocks noGrp="1"/>
          </p:cNvSpPr>
          <p:nvPr>
            <p:ph type="title"/>
          </p:nvPr>
        </p:nvSpPr>
        <p:spPr>
          <a:xfrm>
            <a:off x="838200" y="365125"/>
            <a:ext cx="6029960" cy="2764155"/>
          </a:xfrm>
        </p:spPr>
        <p:txBody>
          <a:bodyPr>
            <a:normAutofit/>
          </a:bodyPr>
          <a:lstStyle/>
          <a:p>
            <a:r>
              <a:rPr lang="en-US" sz="4800" dirty="0" err="1" smtClean="0">
                <a:solidFill>
                  <a:schemeClr val="bg1"/>
                </a:solidFill>
                <a:latin typeface="Times New Roman" panose="02020603050405020304" pitchFamily="18" charset="0"/>
                <a:cs typeface="Times New Roman" panose="02020603050405020304" pitchFamily="18" charset="0"/>
              </a:rPr>
              <a:t>Cửu</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chương</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toán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thuật</a:t>
            </a:r>
            <a:r>
              <a:rPr lang="en-US" sz="4800" dirty="0" smtClean="0">
                <a:solidFill>
                  <a:schemeClr val="bg1"/>
                </a:solidFill>
                <a:latin typeface="Times New Roman" panose="02020603050405020304" pitchFamily="18" charset="0"/>
                <a:cs typeface="Times New Roman" panose="02020603050405020304" pitchFamily="18" charset="0"/>
              </a:rPr>
              <a:t/>
            </a:r>
            <a:br>
              <a:rPr lang="en-US" sz="4800" dirty="0" smtClean="0">
                <a:solidFill>
                  <a:schemeClr val="bg1"/>
                </a:solidFill>
                <a:latin typeface="Times New Roman" panose="02020603050405020304" pitchFamily="18" charset="0"/>
                <a:cs typeface="Times New Roman" panose="02020603050405020304" pitchFamily="18" charset="0"/>
              </a:rPr>
            </a:b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7286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560" y="365125"/>
            <a:ext cx="11379200" cy="1656715"/>
          </a:xfrm>
        </p:spPr>
        <p:txBody>
          <a:bodyPr/>
          <a:lstStyle/>
          <a:p>
            <a:r>
              <a:rPr lang="en-US" dirty="0" smtClean="0"/>
              <a:t>   </a:t>
            </a:r>
            <a:r>
              <a:rPr lang="en-US" sz="6000" i="1" dirty="0">
                <a:latin typeface="Times New Roman" panose="02020603050405020304" pitchFamily="18" charset="0"/>
                <a:cs typeface="Times New Roman" panose="02020603050405020304" pitchFamily="18" charset="0"/>
              </a:rPr>
              <a:t>2. </a:t>
            </a:r>
            <a:r>
              <a:rPr lang="en-US" sz="6000" i="1" dirty="0" err="1">
                <a:latin typeface="Times New Roman" panose="02020603050405020304" pitchFamily="18" charset="0"/>
                <a:cs typeface="Times New Roman" panose="02020603050405020304" pitchFamily="18" charset="0"/>
              </a:rPr>
              <a:t>Khoa</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học</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tự</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nhiên</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và</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kĩ</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thuật</a:t>
            </a:r>
            <a:endParaRPr lang="en-US" sz="6000" i="1" dirty="0"/>
          </a:p>
        </p:txBody>
      </p:sp>
      <p:sp>
        <p:nvSpPr>
          <p:cNvPr id="3" name="Content Placeholder 2"/>
          <p:cNvSpPr>
            <a:spLocks noGrp="1"/>
          </p:cNvSpPr>
          <p:nvPr>
            <p:ph idx="1"/>
          </p:nvPr>
        </p:nvSpPr>
        <p:spPr>
          <a:xfrm>
            <a:off x="838200" y="2113280"/>
            <a:ext cx="10515600" cy="4063683"/>
          </a:xfrm>
        </p:spPr>
        <p:txBody>
          <a:bodyPr>
            <a:normAutofit/>
          </a:bodyPr>
          <a:lstStyle/>
          <a:p>
            <a:r>
              <a:rPr lang="en-US" sz="4800" dirty="0" smtClean="0">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1</a:t>
            </a:r>
            <a:r>
              <a:rPr lang="en-US" sz="4800" dirty="0" smtClean="0">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Toán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Thiên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văn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51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39530"/>
          </a:xfrm>
        </p:spPr>
        <p:txBody>
          <a:bodyPr>
            <a:normAutofit/>
          </a:bodyPr>
          <a:lstStyle/>
          <a:p>
            <a:pPr algn="ctr"/>
            <a:r>
              <a:rPr lang="vi-VN" sz="5400" dirty="0" smtClean="0"/>
              <a:t>  </a:t>
            </a:r>
            <a:r>
              <a:rPr lang="vi-VN" sz="7200" b="1" i="1" dirty="0" smtClean="0">
                <a:solidFill>
                  <a:schemeClr val="accent4">
                    <a:lumMod val="50000"/>
                  </a:schemeClr>
                </a:solidFill>
              </a:rPr>
              <a:t>Bài 4 </a:t>
            </a:r>
            <a:r>
              <a:rPr lang="en-US" sz="7200" b="1" i="1" dirty="0" smtClean="0">
                <a:solidFill>
                  <a:schemeClr val="accent4">
                    <a:lumMod val="50000"/>
                  </a:schemeClr>
                </a:solidFill>
              </a:rPr>
              <a:t>:</a:t>
            </a:r>
            <a:r>
              <a:rPr lang="vi-VN" sz="7200" b="1" i="1" dirty="0" smtClean="0">
                <a:solidFill>
                  <a:schemeClr val="accent4">
                    <a:lumMod val="50000"/>
                  </a:schemeClr>
                </a:solidFill>
              </a:rPr>
              <a:t> Trung Quốc thời    phong kiến</a:t>
            </a:r>
            <a:endParaRPr lang="en-US" sz="7200" b="1" i="1" dirty="0">
              <a:solidFill>
                <a:schemeClr val="accent4">
                  <a:lumMod val="50000"/>
                </a:schemeClr>
              </a:solidFill>
            </a:endParaRPr>
          </a:p>
        </p:txBody>
      </p:sp>
      <p:sp>
        <p:nvSpPr>
          <p:cNvPr id="3" name="Content Placeholder 2"/>
          <p:cNvSpPr>
            <a:spLocks noGrp="1"/>
          </p:cNvSpPr>
          <p:nvPr>
            <p:ph idx="1"/>
          </p:nvPr>
        </p:nvSpPr>
        <p:spPr>
          <a:xfrm>
            <a:off x="838200" y="3029527"/>
            <a:ext cx="10515600" cy="3147436"/>
          </a:xfrm>
        </p:spPr>
        <p:txBody>
          <a:bodyPr/>
          <a:lstStyle/>
          <a:p>
            <a:endParaRPr lang="en-US" dirty="0"/>
          </a:p>
        </p:txBody>
      </p:sp>
    </p:spTree>
    <p:extLst>
      <p:ext uri="{BB962C8B-B14F-4D97-AF65-F5344CB8AC3E}">
        <p14:creationId xmlns:p14="http://schemas.microsoft.com/office/powerpoint/2010/main" val="20059509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6880" y="365125"/>
            <a:ext cx="11247120" cy="2398395"/>
          </a:xfrm>
        </p:spPr>
        <p:txBody>
          <a:bodyPr>
            <a:normAutofit fontScale="90000"/>
          </a:bodyPr>
          <a:lstStyle/>
          <a:p>
            <a:r>
              <a:rPr lang="vi-VN" dirty="0">
                <a:solidFill>
                  <a:schemeClr val="bg1"/>
                </a:solidFill>
              </a:rPr>
              <a:t>Từ đời nhà Thương, người Trung Hoa đã vẽ được bản đồ sao có tới </a:t>
            </a:r>
            <a:r>
              <a:rPr lang="vi-VN" dirty="0">
                <a:solidFill>
                  <a:srgbClr val="FFFF00"/>
                </a:solidFill>
              </a:rPr>
              <a:t>800 vì sao</a:t>
            </a:r>
            <a:r>
              <a:rPr lang="vi-VN" dirty="0" smtClean="0">
                <a:solidFill>
                  <a:schemeClr val="bg1"/>
                </a:solidFill>
              </a:rPr>
              <a:t>.</a:t>
            </a:r>
            <a:r>
              <a:rPr lang="en-US" dirty="0" smtClean="0">
                <a:solidFill>
                  <a:schemeClr val="bg1"/>
                </a:solidFill>
              </a:rPr>
              <a:t/>
            </a:r>
            <a:br>
              <a:rPr lang="en-US" dirty="0" smtClean="0">
                <a:solidFill>
                  <a:schemeClr val="bg1"/>
                </a:solidFill>
              </a:rPr>
            </a:br>
            <a:r>
              <a:rPr lang="vi-VN" dirty="0" smtClean="0">
                <a:solidFill>
                  <a:schemeClr val="bg1"/>
                </a:solidFill>
              </a:rPr>
              <a:t> </a:t>
            </a:r>
            <a:r>
              <a:rPr lang="vi-VN" dirty="0">
                <a:solidFill>
                  <a:schemeClr val="bg1"/>
                </a:solidFill>
              </a:rPr>
              <a:t>Họ đã xác định được chu kỳ chuyển động gần đúng của </a:t>
            </a:r>
            <a:r>
              <a:rPr lang="vi-VN" dirty="0">
                <a:solidFill>
                  <a:srgbClr val="FFFF00"/>
                </a:solidFill>
              </a:rPr>
              <a:t>120 vì sao</a:t>
            </a:r>
            <a:r>
              <a:rPr lang="vi-VN" dirty="0">
                <a:solidFill>
                  <a:schemeClr val="bg1"/>
                </a:solidFill>
              </a:rPr>
              <a:t>. Từ đó họ đặt ra lịch Can Chi</a:t>
            </a:r>
            <a:endParaRPr lang="en-US" dirty="0">
              <a:solidFill>
                <a:schemeClr val="bg1"/>
              </a:solidFill>
            </a:endParaRPr>
          </a:p>
        </p:txBody>
      </p:sp>
      <p:sp>
        <p:nvSpPr>
          <p:cNvPr id="3" name="Content Placeholder 2"/>
          <p:cNvSpPr>
            <a:spLocks noGrp="1"/>
          </p:cNvSpPr>
          <p:nvPr>
            <p:ph idx="1"/>
          </p:nvPr>
        </p:nvSpPr>
        <p:spPr>
          <a:xfrm>
            <a:off x="838200" y="3119119"/>
            <a:ext cx="10515600" cy="3057843"/>
          </a:xfrm>
        </p:spPr>
        <p:txBody>
          <a:bodyPr/>
          <a:lstStyle/>
          <a:p>
            <a:pPr marL="0" indent="0">
              <a:buNone/>
            </a:pPr>
            <a:endParaRPr lang="en-US" dirty="0"/>
          </a:p>
        </p:txBody>
      </p:sp>
    </p:spTree>
    <p:extLst>
      <p:ext uri="{BB962C8B-B14F-4D97-AF65-F5344CB8AC3E}">
        <p14:creationId xmlns:p14="http://schemas.microsoft.com/office/powerpoint/2010/main" val="27087063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280" y="365125"/>
            <a:ext cx="4866640" cy="5934075"/>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3200" dirty="0" err="1">
                <a:latin typeface="Times New Roman" panose="02020603050405020304" pitchFamily="18" charset="0"/>
                <a:cs typeface="Times New Roman" panose="02020603050405020304" pitchFamily="18" charset="0"/>
              </a:rPr>
              <a:t>B</a:t>
            </a:r>
            <a:r>
              <a:rPr lang="en-US" sz="3200" dirty="0" err="1" smtClean="0">
                <a:latin typeface="Times New Roman" panose="02020603050405020304" pitchFamily="18" charset="0"/>
                <a:cs typeface="Times New Roman" panose="02020603050405020304" pitchFamily="18" charset="0"/>
              </a:rPr>
              <a:t>ản</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kỷ</a:t>
            </a:r>
            <a:r>
              <a:rPr lang="en-US" sz="3200" dirty="0">
                <a:latin typeface="Times New Roman" panose="02020603050405020304" pitchFamily="18" charset="0"/>
                <a:cs typeface="Times New Roman" panose="02020603050405020304" pitchFamily="18" charset="0"/>
              </a:rPr>
              <a:t> 17, </a:t>
            </a:r>
            <a:r>
              <a:rPr lang="en-US" sz="3200" dirty="0" err="1" smtClean="0">
                <a:latin typeface="Times New Roman" panose="02020603050405020304" pitchFamily="18" charset="0"/>
                <a:cs typeface="Times New Roman" panose="02020603050405020304" pitchFamily="18" charset="0"/>
              </a:rPr>
              <a:t>bởi</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a:t>
            </a:r>
            <a:r>
              <a:rPr lang="en-US" sz="3200" dirty="0">
                <a:latin typeface="Times New Roman" panose="02020603050405020304" pitchFamily="18" charset="0"/>
                <a:cs typeface="Times New Roman" panose="02020603050405020304" pitchFamily="18" charset="0"/>
              </a:rPr>
              <a:t> Lan Frederik de Wit</a:t>
            </a:r>
          </a:p>
        </p:txBody>
      </p:sp>
      <p:pic>
        <p:nvPicPr>
          <p:cNvPr id="4" name="Content Placeholder 3"/>
          <p:cNvPicPr>
            <a:picLocks noGrp="1" noChangeAspect="1"/>
          </p:cNvPicPr>
          <p:nvPr>
            <p:ph idx="1"/>
          </p:nvPr>
        </p:nvPicPr>
        <p:blipFill>
          <a:blip r:embed="rId2"/>
          <a:stretch>
            <a:fillRect/>
          </a:stretch>
        </p:blipFill>
        <p:spPr>
          <a:xfrm>
            <a:off x="449262" y="365125"/>
            <a:ext cx="4305618" cy="4102894"/>
          </a:xfrm>
          <a:prstGeom prst="rect">
            <a:avLst/>
          </a:prstGeom>
        </p:spPr>
      </p:pic>
      <p:pic>
        <p:nvPicPr>
          <p:cNvPr id="5" name="Picture 4"/>
          <p:cNvPicPr>
            <a:picLocks noChangeAspect="1"/>
          </p:cNvPicPr>
          <p:nvPr/>
        </p:nvPicPr>
        <p:blipFill>
          <a:blip r:embed="rId3"/>
          <a:stretch>
            <a:fillRect/>
          </a:stretch>
        </p:blipFill>
        <p:spPr>
          <a:xfrm>
            <a:off x="5201920" y="365124"/>
            <a:ext cx="6918960" cy="5619115"/>
          </a:xfrm>
          <a:prstGeom prst="rect">
            <a:avLst/>
          </a:prstGeom>
        </p:spPr>
      </p:pic>
    </p:spTree>
    <p:extLst>
      <p:ext uri="{BB962C8B-B14F-4D97-AF65-F5344CB8AC3E}">
        <p14:creationId xmlns:p14="http://schemas.microsoft.com/office/powerpoint/2010/main" val="37107197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26720" y="508000"/>
            <a:ext cx="11490960" cy="5984240"/>
          </a:xfrm>
          <a:prstGeom prst="rect">
            <a:avLst/>
          </a:prstGeom>
        </p:spPr>
      </p:pic>
    </p:spTree>
    <p:extLst>
      <p:ext uri="{BB962C8B-B14F-4D97-AF65-F5344CB8AC3E}">
        <p14:creationId xmlns:p14="http://schemas.microsoft.com/office/powerpoint/2010/main" val="1705674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560" y="365125"/>
            <a:ext cx="11379200" cy="1656715"/>
          </a:xfrm>
        </p:spPr>
        <p:txBody>
          <a:bodyPr/>
          <a:lstStyle/>
          <a:p>
            <a:r>
              <a:rPr lang="en-US" dirty="0" smtClean="0"/>
              <a:t>   </a:t>
            </a:r>
            <a:r>
              <a:rPr lang="en-US" sz="6000" i="1" dirty="0">
                <a:latin typeface="Times New Roman" panose="02020603050405020304" pitchFamily="18" charset="0"/>
                <a:cs typeface="Times New Roman" panose="02020603050405020304" pitchFamily="18" charset="0"/>
              </a:rPr>
              <a:t>2. </a:t>
            </a:r>
            <a:r>
              <a:rPr lang="en-US" sz="6000" i="1" dirty="0" err="1">
                <a:latin typeface="Times New Roman" panose="02020603050405020304" pitchFamily="18" charset="0"/>
                <a:cs typeface="Times New Roman" panose="02020603050405020304" pitchFamily="18" charset="0"/>
              </a:rPr>
              <a:t>Khoa</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học</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tự</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nhiên</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và</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kĩ</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thuật</a:t>
            </a:r>
            <a:endParaRPr lang="en-US" sz="6000" i="1" dirty="0"/>
          </a:p>
        </p:txBody>
      </p:sp>
      <p:sp>
        <p:nvSpPr>
          <p:cNvPr id="3" name="Content Placeholder 2"/>
          <p:cNvSpPr>
            <a:spLocks noGrp="1"/>
          </p:cNvSpPr>
          <p:nvPr>
            <p:ph idx="1"/>
          </p:nvPr>
        </p:nvSpPr>
        <p:spPr>
          <a:xfrm>
            <a:off x="838200" y="2113280"/>
            <a:ext cx="10515600" cy="4063683"/>
          </a:xfrm>
        </p:spPr>
        <p:txBody>
          <a:bodyPr>
            <a:normAutofit/>
          </a:bodyPr>
          <a:lstStyle/>
          <a:p>
            <a:r>
              <a:rPr lang="en-US" sz="4800" dirty="0" smtClean="0">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2.2</a:t>
            </a:r>
            <a:r>
              <a:rPr lang="en-US" sz="4800" dirty="0" smtClean="0">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Toán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2.3 </a:t>
            </a:r>
            <a:r>
              <a:rPr lang="en-US" sz="4800" dirty="0" err="1" smtClean="0">
                <a:solidFill>
                  <a:schemeClr val="bg1"/>
                </a:solidFill>
                <a:latin typeface="Times New Roman" panose="02020603050405020304" pitchFamily="18" charset="0"/>
                <a:cs typeface="Times New Roman" panose="02020603050405020304" pitchFamily="18" charset="0"/>
              </a:rPr>
              <a:t>Thiên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văn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     2.3  </a:t>
            </a:r>
            <a:r>
              <a:rPr lang="en-US" sz="4800" dirty="0" smtClean="0">
                <a:solidFill>
                  <a:schemeClr val="bg1"/>
                </a:solidFill>
                <a:latin typeface="Times New Roman" panose="02020603050405020304" pitchFamily="18" charset="0"/>
                <a:cs typeface="Times New Roman" panose="02020603050405020304" pitchFamily="18" charset="0"/>
              </a:rPr>
              <a:t>Y </a:t>
            </a:r>
            <a:r>
              <a:rPr lang="en-US" sz="4800" dirty="0" err="1" smtClean="0">
                <a:solidFill>
                  <a:schemeClr val="bg1"/>
                </a:solidFill>
                <a:latin typeface="Times New Roman" panose="02020603050405020304" pitchFamily="18" charset="0"/>
                <a:cs typeface="Times New Roman" panose="02020603050405020304" pitchFamily="18" charset="0"/>
              </a:rPr>
              <a:t>dược</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9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8000"/>
            <a:ext cx="4861560" cy="2722880"/>
          </a:xfrm>
        </p:spPr>
        <p:txBody>
          <a:bodyPr>
            <a:normAutofit/>
          </a:bodyPr>
          <a:lstStyle/>
          <a:p>
            <a:r>
              <a:rPr lang="vi-VN" sz="3200" dirty="0">
                <a:solidFill>
                  <a:schemeClr val="tx1">
                    <a:lumMod val="95000"/>
                    <a:lumOff val="5000"/>
                  </a:schemeClr>
                </a:solidFill>
              </a:rPr>
              <a:t>Thời Chiến Quốc đã có sách </a:t>
            </a:r>
            <a:r>
              <a:rPr lang="vi-VN" sz="3200" dirty="0">
                <a:solidFill>
                  <a:schemeClr val="accent2">
                    <a:lumMod val="50000"/>
                  </a:schemeClr>
                </a:solidFill>
              </a:rPr>
              <a:t>Hoàng đế nội kinh </a:t>
            </a:r>
            <a:r>
              <a:rPr lang="vi-VN" sz="3200" dirty="0">
                <a:solidFill>
                  <a:schemeClr val="tx1">
                    <a:lumMod val="95000"/>
                    <a:lumOff val="5000"/>
                  </a:schemeClr>
                </a:solidFill>
              </a:rPr>
              <a:t>được coi là bộ sách kinh điển của y học cổ truyền Trung Hoa</a:t>
            </a:r>
            <a:endParaRPr lang="en-US" sz="3200" dirty="0">
              <a:solidFill>
                <a:schemeClr val="tx1">
                  <a:lumMod val="95000"/>
                  <a:lumOff val="5000"/>
                </a:schemeClr>
              </a:solidFill>
            </a:endParaRPr>
          </a:p>
        </p:txBody>
      </p:sp>
      <p:sp>
        <p:nvSpPr>
          <p:cNvPr id="3" name="Content Placeholder 2"/>
          <p:cNvSpPr>
            <a:spLocks noGrp="1"/>
          </p:cNvSpPr>
          <p:nvPr>
            <p:ph idx="1"/>
          </p:nvPr>
        </p:nvSpPr>
        <p:spPr>
          <a:xfrm>
            <a:off x="838200" y="5252719"/>
            <a:ext cx="10515600" cy="924243"/>
          </a:xfrm>
        </p:spPr>
        <p:txBody>
          <a:bodyPr/>
          <a:lstStyle/>
          <a:p>
            <a:endParaRPr lang="en-US" dirty="0"/>
          </a:p>
        </p:txBody>
      </p:sp>
      <p:pic>
        <p:nvPicPr>
          <p:cNvPr id="4" name="Picture 3"/>
          <p:cNvPicPr>
            <a:picLocks noChangeAspect="1"/>
          </p:cNvPicPr>
          <p:nvPr/>
        </p:nvPicPr>
        <p:blipFill>
          <a:blip r:embed="rId3"/>
          <a:stretch>
            <a:fillRect/>
          </a:stretch>
        </p:blipFill>
        <p:spPr>
          <a:xfrm>
            <a:off x="5805170" y="508000"/>
            <a:ext cx="2857500" cy="3971925"/>
          </a:xfrm>
          <a:prstGeom prst="rect">
            <a:avLst/>
          </a:prstGeom>
          <a:blipFill>
            <a:blip r:embed="rId4"/>
            <a:stretch>
              <a:fillRect/>
            </a:stretch>
          </a:blipFill>
        </p:spPr>
      </p:pic>
      <p:pic>
        <p:nvPicPr>
          <p:cNvPr id="5" name="Picture 4"/>
          <p:cNvPicPr>
            <a:picLocks noChangeAspect="1"/>
          </p:cNvPicPr>
          <p:nvPr/>
        </p:nvPicPr>
        <p:blipFill>
          <a:blip r:embed="rId5"/>
          <a:stretch>
            <a:fillRect/>
          </a:stretch>
        </p:blipFill>
        <p:spPr>
          <a:xfrm>
            <a:off x="8981441" y="508000"/>
            <a:ext cx="2585720" cy="3971926"/>
          </a:xfrm>
          <a:prstGeom prst="rect">
            <a:avLst/>
          </a:prstGeom>
          <a:blipFill>
            <a:blip r:embed="rId4"/>
            <a:stretch>
              <a:fillRect/>
            </a:stretch>
          </a:blipFill>
        </p:spPr>
      </p:pic>
    </p:spTree>
    <p:extLst>
      <p:ext uri="{BB962C8B-B14F-4D97-AF65-F5344CB8AC3E}">
        <p14:creationId xmlns:p14="http://schemas.microsoft.com/office/powerpoint/2010/main" val="273993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434840" cy="2540635"/>
          </a:xfrm>
        </p:spPr>
        <p:txBody>
          <a:bodyPr>
            <a:normAutofit/>
          </a:bodyPr>
          <a:lstStyle/>
          <a:p>
            <a:r>
              <a:rPr lang="en-US" sz="3200" dirty="0" err="1">
                <a:latin typeface="Times New Roman" panose="02020603050405020304" pitchFamily="18" charset="0"/>
                <a:cs typeface="Times New Roman" panose="02020603050405020304" pitchFamily="18" charset="0"/>
              </a:rPr>
              <a:t>Đặc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a:t>
            </a:r>
          </a:p>
        </p:txBody>
      </p:sp>
      <p:pic>
        <p:nvPicPr>
          <p:cNvPr id="5" name="Content Placeholder 4"/>
          <p:cNvPicPr>
            <a:picLocks noGrp="1" noChangeAspect="1"/>
          </p:cNvPicPr>
          <p:nvPr>
            <p:ph idx="1"/>
          </p:nvPr>
        </p:nvPicPr>
        <p:blipFill>
          <a:blip r:embed="rId2"/>
          <a:stretch>
            <a:fillRect/>
          </a:stretch>
        </p:blipFill>
        <p:spPr>
          <a:xfrm>
            <a:off x="838200" y="3159760"/>
            <a:ext cx="4434840" cy="3078480"/>
          </a:xfrm>
          <a:prstGeom prst="rect">
            <a:avLst/>
          </a:prstGeom>
        </p:spPr>
      </p:pic>
      <p:pic>
        <p:nvPicPr>
          <p:cNvPr id="4" name="Picture 3"/>
          <p:cNvPicPr>
            <a:picLocks noChangeAspect="1"/>
          </p:cNvPicPr>
          <p:nvPr/>
        </p:nvPicPr>
        <p:blipFill>
          <a:blip r:embed="rId3"/>
          <a:stretch>
            <a:fillRect/>
          </a:stretch>
        </p:blipFill>
        <p:spPr>
          <a:xfrm>
            <a:off x="6421120" y="172084"/>
            <a:ext cx="5355273" cy="3963035"/>
          </a:xfrm>
          <a:prstGeom prst="rect">
            <a:avLst/>
          </a:prstGeom>
        </p:spPr>
      </p:pic>
    </p:spTree>
    <p:extLst>
      <p:ext uri="{BB962C8B-B14F-4D97-AF65-F5344CB8AC3E}">
        <p14:creationId xmlns:p14="http://schemas.microsoft.com/office/powerpoint/2010/main" val="128115078"/>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6560" y="365125"/>
            <a:ext cx="11379200" cy="1656715"/>
          </a:xfrm>
        </p:spPr>
        <p:txBody>
          <a:bodyPr/>
          <a:lstStyle/>
          <a:p>
            <a:r>
              <a:rPr lang="en-US" dirty="0" smtClean="0"/>
              <a:t>   </a:t>
            </a:r>
            <a:r>
              <a:rPr lang="en-US" sz="6000" i="1" dirty="0">
                <a:latin typeface="Times New Roman" panose="02020603050405020304" pitchFamily="18" charset="0"/>
                <a:cs typeface="Times New Roman" panose="02020603050405020304" pitchFamily="18" charset="0"/>
              </a:rPr>
              <a:t>2. </a:t>
            </a:r>
            <a:r>
              <a:rPr lang="en-US" sz="6000" i="1" dirty="0" err="1">
                <a:latin typeface="Times New Roman" panose="02020603050405020304" pitchFamily="18" charset="0"/>
                <a:cs typeface="Times New Roman" panose="02020603050405020304" pitchFamily="18" charset="0"/>
              </a:rPr>
              <a:t>Khoa</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học</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tự</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nhiên</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và</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kĩ</a:t>
            </a:r>
            <a:r>
              <a:rPr lang="en-US" sz="6000" i="1" dirty="0">
                <a:latin typeface="Times New Roman" panose="02020603050405020304" pitchFamily="18" charset="0"/>
                <a:cs typeface="Times New Roman" panose="02020603050405020304" pitchFamily="18" charset="0"/>
              </a:rPr>
              <a:t> </a:t>
            </a:r>
            <a:r>
              <a:rPr lang="en-US" sz="6000" i="1" dirty="0" err="1">
                <a:latin typeface="Times New Roman" panose="02020603050405020304" pitchFamily="18" charset="0"/>
                <a:cs typeface="Times New Roman" panose="02020603050405020304" pitchFamily="18" charset="0"/>
              </a:rPr>
              <a:t>thuật</a:t>
            </a:r>
            <a:endParaRPr lang="en-US" sz="6000" i="1" dirty="0"/>
          </a:p>
        </p:txBody>
      </p:sp>
      <p:sp>
        <p:nvSpPr>
          <p:cNvPr id="3" name="Content Placeholder 2"/>
          <p:cNvSpPr>
            <a:spLocks noGrp="1"/>
          </p:cNvSpPr>
          <p:nvPr>
            <p:ph idx="1"/>
          </p:nvPr>
        </p:nvSpPr>
        <p:spPr>
          <a:xfrm>
            <a:off x="838200" y="2113280"/>
            <a:ext cx="10515600" cy="4063683"/>
          </a:xfrm>
        </p:spPr>
        <p:txBody>
          <a:bodyPr>
            <a:normAutofit/>
          </a:bodyPr>
          <a:lstStyle/>
          <a:p>
            <a:r>
              <a:rPr lang="en-US" sz="4800" dirty="0" smtClean="0">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1</a:t>
            </a:r>
            <a:r>
              <a:rPr lang="en-US" sz="4800" dirty="0" smtClean="0">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Toán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Thiên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văn</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accent2">
                    <a:lumMod val="75000"/>
                  </a:schemeClr>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     2.3  </a:t>
            </a:r>
            <a:r>
              <a:rPr lang="en-US" sz="4800" dirty="0" smtClean="0">
                <a:solidFill>
                  <a:schemeClr val="bg1"/>
                </a:solidFill>
                <a:latin typeface="Times New Roman" panose="02020603050405020304" pitchFamily="18" charset="0"/>
                <a:cs typeface="Times New Roman" panose="02020603050405020304" pitchFamily="18" charset="0"/>
              </a:rPr>
              <a:t>Y </a:t>
            </a:r>
            <a:r>
              <a:rPr lang="en-US" sz="4800" dirty="0" err="1" smtClean="0">
                <a:solidFill>
                  <a:schemeClr val="bg1"/>
                </a:solidFill>
                <a:latin typeface="Times New Roman" panose="02020603050405020304" pitchFamily="18" charset="0"/>
                <a:cs typeface="Times New Roman" panose="02020603050405020304" pitchFamily="18" charset="0"/>
              </a:rPr>
              <a:t>dược</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học</a:t>
            </a:r>
            <a:endParaRPr lang="en-US" sz="4800" dirty="0" smtClean="0">
              <a:solidFill>
                <a:schemeClr val="bg1"/>
              </a:solidFill>
              <a:latin typeface="Times New Roman" panose="02020603050405020304" pitchFamily="18" charset="0"/>
              <a:cs typeface="Times New Roman" panose="02020603050405020304" pitchFamily="18" charset="0"/>
            </a:endParaRPr>
          </a:p>
          <a:p>
            <a:r>
              <a:rPr lang="en-US" sz="4800" dirty="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2.</a:t>
            </a:r>
            <a:r>
              <a:rPr lang="vi-VN" sz="4800" dirty="0" smtClean="0">
                <a:solidFill>
                  <a:schemeClr val="accent2">
                    <a:lumMod val="75000"/>
                  </a:schemeClr>
                </a:solidFill>
                <a:latin typeface="Times New Roman" panose="02020603050405020304" pitchFamily="18" charset="0"/>
                <a:cs typeface="Times New Roman" panose="02020603050405020304" pitchFamily="18" charset="0"/>
              </a:rPr>
              <a:t>4</a:t>
            </a:r>
            <a:r>
              <a:rPr lang="en-US" sz="48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Kỹ</a:t>
            </a:r>
            <a:r>
              <a:rPr lang="en-US" sz="4800" dirty="0" smtClean="0">
                <a:solidFill>
                  <a:schemeClr val="bg1"/>
                </a:solidFill>
                <a:latin typeface="Times New Roman" panose="02020603050405020304" pitchFamily="18" charset="0"/>
                <a:cs typeface="Times New Roman" panose="02020603050405020304" pitchFamily="18" charset="0"/>
              </a:rPr>
              <a:t> </a:t>
            </a:r>
            <a:r>
              <a:rPr lang="en-US" sz="4800" dirty="0" err="1" smtClean="0">
                <a:solidFill>
                  <a:schemeClr val="bg1"/>
                </a:solidFill>
                <a:latin typeface="Times New Roman" panose="02020603050405020304" pitchFamily="18" charset="0"/>
                <a:cs typeface="Times New Roman" panose="02020603050405020304" pitchFamily="18" charset="0"/>
              </a:rPr>
              <a:t>thuật</a:t>
            </a:r>
            <a:endParaRPr lang="en-US"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102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2640" y="365125"/>
            <a:ext cx="9281160" cy="3099435"/>
          </a:xfrm>
        </p:spPr>
        <p:txBody>
          <a:bodyPr>
            <a:normAutofit/>
          </a:bodyPr>
          <a:lstStyle/>
          <a:p>
            <a:r>
              <a:rPr lang="en-US" dirty="0" smtClean="0"/>
              <a:t>-</a:t>
            </a:r>
            <a:r>
              <a:rPr lang="vi-VN" dirty="0" smtClean="0"/>
              <a:t>Có </a:t>
            </a:r>
            <a:r>
              <a:rPr lang="vi-VN" dirty="0"/>
              <a:t>4 phát minh quan trọng về mặt kĩ thuật mà người Trung Hoa đã đóng góp cho nhân loại, đó là </a:t>
            </a:r>
            <a:r>
              <a:rPr lang="vi-VN" i="1" u="sng" dirty="0">
                <a:solidFill>
                  <a:srgbClr val="FF0000"/>
                </a:solidFill>
              </a:rPr>
              <a:t>giấy</a:t>
            </a:r>
            <a:r>
              <a:rPr lang="vi-VN" i="1" dirty="0">
                <a:solidFill>
                  <a:srgbClr val="FF0000"/>
                </a:solidFill>
              </a:rPr>
              <a:t>, </a:t>
            </a:r>
            <a:r>
              <a:rPr lang="vi-VN" i="1" u="sng" dirty="0">
                <a:solidFill>
                  <a:srgbClr val="FF0000"/>
                </a:solidFill>
              </a:rPr>
              <a:t>thuốc súng</a:t>
            </a:r>
            <a:r>
              <a:rPr lang="vi-VN" i="1" dirty="0">
                <a:solidFill>
                  <a:srgbClr val="FF0000"/>
                </a:solidFill>
              </a:rPr>
              <a:t>, </a:t>
            </a:r>
            <a:r>
              <a:rPr lang="vi-VN" i="1" u="sng" dirty="0">
                <a:solidFill>
                  <a:srgbClr val="FF0000"/>
                </a:solidFill>
              </a:rPr>
              <a:t>la bàn </a:t>
            </a:r>
            <a:r>
              <a:rPr lang="vi-VN" i="1" dirty="0">
                <a:solidFill>
                  <a:srgbClr val="FF0000"/>
                </a:solidFill>
              </a:rPr>
              <a:t>và </a:t>
            </a:r>
            <a:r>
              <a:rPr lang="vi-VN" i="1" u="sng" dirty="0">
                <a:solidFill>
                  <a:srgbClr val="FF0000"/>
                </a:solidFill>
              </a:rPr>
              <a:t>nghề in.</a:t>
            </a:r>
            <a:endParaRPr lang="en-US" i="1" u="sng" dirty="0">
              <a:solidFill>
                <a:srgbClr val="FF0000"/>
              </a:solidFill>
            </a:endParaRPr>
          </a:p>
        </p:txBody>
      </p:sp>
      <p:sp>
        <p:nvSpPr>
          <p:cNvPr id="3" name="Content Placeholder 2"/>
          <p:cNvSpPr>
            <a:spLocks noGrp="1"/>
          </p:cNvSpPr>
          <p:nvPr>
            <p:ph idx="1"/>
          </p:nvPr>
        </p:nvSpPr>
        <p:spPr>
          <a:xfrm>
            <a:off x="838200" y="4627417"/>
            <a:ext cx="10515600" cy="1549545"/>
          </a:xfrm>
        </p:spPr>
        <p:txBody>
          <a:bodyPr/>
          <a:lstStyle/>
          <a:p>
            <a:endParaRPr lang="en-US" dirty="0"/>
          </a:p>
        </p:txBody>
      </p:sp>
    </p:spTree>
    <p:extLst>
      <p:ext uri="{BB962C8B-B14F-4D97-AF65-F5344CB8AC3E}">
        <p14:creationId xmlns:p14="http://schemas.microsoft.com/office/powerpoint/2010/main" val="48902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74715"/>
          </a:xfrm>
        </p:spPr>
        <p:txBody>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a:t/>
            </a:r>
            <a:br>
              <a:rPr lang="en-US" dirty="0"/>
            </a:br>
            <a:r>
              <a:rPr lang="en-US" sz="6000" dirty="0" err="1" smtClean="0">
                <a:latin typeface="Times New Roman" panose="02020603050405020304" pitchFamily="18" charset="0"/>
                <a:cs typeface="Times New Roman" panose="02020603050405020304" pitchFamily="18" charset="0"/>
              </a:rPr>
              <a:t>Giấy</a:t>
            </a:r>
            <a:endParaRPr lang="en-US" sz="60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188720" y="91440"/>
            <a:ext cx="9936480" cy="5090160"/>
          </a:xfrm>
          <a:prstGeom prst="rect">
            <a:avLst/>
          </a:prstGeom>
        </p:spPr>
      </p:pic>
    </p:spTree>
    <p:extLst>
      <p:ext uri="{BB962C8B-B14F-4D97-AF65-F5344CB8AC3E}">
        <p14:creationId xmlns:p14="http://schemas.microsoft.com/office/powerpoint/2010/main" val="154531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6918959" y="365125"/>
            <a:ext cx="4940531" cy="4659457"/>
          </a:xfrm>
          <a:prstGeom prst="rect">
            <a:avLst/>
          </a:prstGeom>
        </p:spPr>
      </p:pic>
      <p:sp>
        <p:nvSpPr>
          <p:cNvPr id="5" name="Title 4"/>
          <p:cNvSpPr>
            <a:spLocks noGrp="1"/>
          </p:cNvSpPr>
          <p:nvPr>
            <p:ph type="title"/>
          </p:nvPr>
        </p:nvSpPr>
        <p:spPr/>
        <p:txBody>
          <a:bodyPr/>
          <a:lstStyle/>
          <a:p>
            <a:endParaRPr lang="en-US"/>
          </a:p>
        </p:txBody>
      </p:sp>
      <p:sp>
        <p:nvSpPr>
          <p:cNvPr id="6" name="Cloud Callout 5"/>
          <p:cNvSpPr/>
          <p:nvPr/>
        </p:nvSpPr>
        <p:spPr>
          <a:xfrm>
            <a:off x="599440" y="680720"/>
            <a:ext cx="5781040" cy="4866640"/>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Times New Roman" panose="02020603050405020304" pitchFamily="18" charset="0"/>
                <a:cs typeface="Times New Roman" panose="02020603050405020304" pitchFamily="18" charset="0"/>
              </a:rPr>
              <a:t>Thuốc súng, còn được gọi là thuốc nổ đen hoặc loại thuốc phóng không khói để phân biệt với bột không khói hiện đại, là chất nổ hóa học được biết đến sớm nhất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4238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040" y="365125"/>
            <a:ext cx="11785600" cy="5954395"/>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Trung</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Quốc</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qua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triều</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đại</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lịch</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sử</a:t>
            </a: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Tần</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r>
              <a:rPr lang="en-US"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Thanh</a:t>
            </a: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6918960" y="365126"/>
            <a:ext cx="4358640" cy="3921759"/>
          </a:xfrm>
          <a:prstGeom prst="rect">
            <a:avLst/>
          </a:prstGeom>
        </p:spPr>
      </p:pic>
      <p:pic>
        <p:nvPicPr>
          <p:cNvPr id="6" name="Picture 5"/>
          <p:cNvPicPr>
            <a:picLocks noChangeAspect="1"/>
          </p:cNvPicPr>
          <p:nvPr/>
        </p:nvPicPr>
        <p:blipFill>
          <a:blip r:embed="rId3"/>
          <a:stretch>
            <a:fillRect/>
          </a:stretch>
        </p:blipFill>
        <p:spPr>
          <a:xfrm>
            <a:off x="843280" y="365125"/>
            <a:ext cx="4399280" cy="3921760"/>
          </a:xfrm>
          <a:prstGeom prst="rect">
            <a:avLst/>
          </a:prstGeom>
        </p:spPr>
      </p:pic>
    </p:spTree>
    <p:extLst>
      <p:ext uri="{BB962C8B-B14F-4D97-AF65-F5344CB8AC3E}">
        <p14:creationId xmlns:p14="http://schemas.microsoft.com/office/powerpoint/2010/main" val="34816236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 y="365125"/>
            <a:ext cx="5720080" cy="6157595"/>
          </a:xfrm>
        </p:spPr>
        <p:txBody>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bàn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(geological compass)</a:t>
            </a:r>
          </a:p>
        </p:txBody>
      </p:sp>
      <p:pic>
        <p:nvPicPr>
          <p:cNvPr id="4" name="Content Placeholder 3"/>
          <p:cNvPicPr>
            <a:picLocks noGrp="1" noChangeAspect="1"/>
          </p:cNvPicPr>
          <p:nvPr>
            <p:ph idx="1"/>
          </p:nvPr>
        </p:nvPicPr>
        <p:blipFill>
          <a:blip r:embed="rId2"/>
          <a:stretch>
            <a:fillRect/>
          </a:stretch>
        </p:blipFill>
        <p:spPr>
          <a:xfrm>
            <a:off x="734694" y="365124"/>
            <a:ext cx="4680585" cy="4054475"/>
          </a:xfrm>
          <a:prstGeom prst="rect">
            <a:avLst/>
          </a:prstGeom>
        </p:spPr>
      </p:pic>
      <p:pic>
        <p:nvPicPr>
          <p:cNvPr id="5" name="Picture 4"/>
          <p:cNvPicPr>
            <a:picLocks noChangeAspect="1"/>
          </p:cNvPicPr>
          <p:nvPr/>
        </p:nvPicPr>
        <p:blipFill>
          <a:blip r:embed="rId3"/>
          <a:stretch>
            <a:fillRect/>
          </a:stretch>
        </p:blipFill>
        <p:spPr>
          <a:xfrm>
            <a:off x="6038213" y="365124"/>
            <a:ext cx="5642187" cy="4054475"/>
          </a:xfrm>
          <a:prstGeom prst="rect">
            <a:avLst/>
          </a:prstGeom>
        </p:spPr>
      </p:pic>
      <p:sp>
        <p:nvSpPr>
          <p:cNvPr id="6" name="Up Arrow Callout 5"/>
          <p:cNvSpPr/>
          <p:nvPr/>
        </p:nvSpPr>
        <p:spPr>
          <a:xfrm>
            <a:off x="6725920" y="4561840"/>
            <a:ext cx="4439920" cy="1747520"/>
          </a:xfrm>
          <a:prstGeom prst="upArrow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La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(La </a:t>
            </a:r>
            <a:r>
              <a:rPr lang="en-US" sz="3600" dirty="0" err="1">
                <a:latin typeface="Times New Roman" panose="02020603050405020304" pitchFamily="18" charset="0"/>
                <a:cs typeface="Times New Roman" panose="02020603050405020304" pitchFamily="18" charset="0"/>
              </a:rPr>
              <a:t>bàn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02194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01434"/>
          </a:xfrm>
        </p:spPr>
        <p:txBody>
          <a:bodyPr>
            <a:normAutofit/>
          </a:bodyPr>
          <a:lstStyle/>
          <a:p>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t>
            </a:r>
            <a:r>
              <a:rPr lang="en-US" dirty="0" smtClean="0"/>
              <a:t>                               </a:t>
            </a:r>
            <a:r>
              <a:rPr lang="en-US" sz="4800" dirty="0" err="1" smtClean="0">
                <a:latin typeface="Times New Roman" panose="02020603050405020304" pitchFamily="18" charset="0"/>
                <a:cs typeface="Times New Roman" panose="02020603050405020304" pitchFamily="18" charset="0"/>
              </a:rPr>
              <a:t>Bản</a:t>
            </a:r>
            <a:r>
              <a:rPr lang="en-US" sz="4800" dirty="0" smtClean="0">
                <a:latin typeface="Times New Roman" panose="02020603050405020304" pitchFamily="18" charset="0"/>
                <a:cs typeface="Times New Roman" panose="02020603050405020304" pitchFamily="18" charset="0"/>
              </a:rPr>
              <a:t> in </a:t>
            </a:r>
            <a:r>
              <a:rPr lang="en-US" sz="4800" dirty="0" err="1" smtClean="0">
                <a:latin typeface="Times New Roman" panose="02020603050405020304" pitchFamily="18" charset="0"/>
                <a:cs typeface="Times New Roman" panose="02020603050405020304" pitchFamily="18" charset="0"/>
              </a:rPr>
              <a:t>tổ</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còn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sót</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lại</a:t>
            </a:r>
            <a:endParaRPr lang="en-US" sz="4800"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838200" y="0"/>
            <a:ext cx="10591799" cy="4826635"/>
          </a:xfrm>
          <a:prstGeom prst="rect">
            <a:avLst/>
          </a:prstGeom>
        </p:spPr>
      </p:pic>
      <p:sp>
        <p:nvSpPr>
          <p:cNvPr id="5" name="Explosion 2 4"/>
          <p:cNvSpPr/>
          <p:nvPr/>
        </p:nvSpPr>
        <p:spPr>
          <a:xfrm>
            <a:off x="838200" y="5034596"/>
            <a:ext cx="3352800" cy="1731963"/>
          </a:xfrm>
          <a:prstGeom prst="irregularSeal2">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Nghề</a:t>
            </a:r>
            <a:r>
              <a:rPr lang="en-US" sz="2800" dirty="0" smtClean="0">
                <a:latin typeface="Times New Roman" panose="02020603050405020304" pitchFamily="18" charset="0"/>
                <a:cs typeface="Times New Roman" panose="02020603050405020304" pitchFamily="18" charset="0"/>
              </a:rPr>
              <a:t> in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8028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47782"/>
            <a:ext cx="11933382" cy="6585527"/>
          </a:xfrm>
          <a:prstGeom prst="rect">
            <a:avLst/>
          </a:prstGeom>
        </p:spPr>
      </p:pic>
    </p:spTree>
    <p:extLst>
      <p:ext uri="{BB962C8B-B14F-4D97-AF65-F5344CB8AC3E}">
        <p14:creationId xmlns:p14="http://schemas.microsoft.com/office/powerpoint/2010/main" val="3997473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latin typeface="Times New Roman" panose="02020603050405020304" pitchFamily="18" charset="0"/>
                <a:cs typeface="Times New Roman" panose="02020603050405020304" pitchFamily="18" charset="0"/>
              </a:rPr>
              <a:t>3. </a:t>
            </a:r>
            <a:r>
              <a:rPr lang="en-US" sz="6000" dirty="0" err="1" smtClean="0">
                <a:latin typeface="Times New Roman" panose="02020603050405020304" pitchFamily="18" charset="0"/>
                <a:cs typeface="Times New Roman" panose="02020603050405020304" pitchFamily="18" charset="0"/>
              </a:rPr>
              <a:t>Kiến</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trúc</a:t>
            </a:r>
            <a:endParaRPr lang="en-US" sz="6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t> -  </a:t>
            </a:r>
            <a:r>
              <a:rPr lang="en-US" sz="3600" dirty="0" err="1" smtClean="0">
                <a:latin typeface="Times New Roman" panose="02020603050405020304" pitchFamily="18" charset="0"/>
                <a:cs typeface="Times New Roman" panose="02020603050405020304" pitchFamily="18" charset="0"/>
              </a:rPr>
              <a:t>Có</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rất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nhiều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công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kiến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trúc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nổi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tiếng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khắp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giới</a:t>
            </a:r>
            <a:endParaRPr lang="en-US" sz="3600" dirty="0"/>
          </a:p>
        </p:txBody>
      </p:sp>
    </p:spTree>
    <p:extLst>
      <p:ext uri="{BB962C8B-B14F-4D97-AF65-F5344CB8AC3E}">
        <p14:creationId xmlns:p14="http://schemas.microsoft.com/office/powerpoint/2010/main" val="36995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03530"/>
          </a:xfrm>
        </p:spPr>
        <p:txBody>
          <a:bodyPr>
            <a:normAutofit/>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vi-VN" sz="3600" dirty="0">
                <a:solidFill>
                  <a:schemeClr val="accent2">
                    <a:lumMod val="50000"/>
                  </a:schemeClr>
                </a:solidFill>
              </a:rPr>
              <a:t>Vạn Lý Trường Thành </a:t>
            </a:r>
            <a:r>
              <a:rPr lang="vi-VN" sz="3600" dirty="0"/>
              <a:t>bắt đầu được xây dựng từ trước khi Tần Thủy Hoàng thống nhất Trung Quốc</a:t>
            </a:r>
            <a:endParaRPr lang="en-US" sz="3600" dirty="0"/>
          </a:p>
        </p:txBody>
      </p:sp>
      <p:pic>
        <p:nvPicPr>
          <p:cNvPr id="4" name="Content Placeholder 3"/>
          <p:cNvPicPr>
            <a:picLocks noGrp="1" noChangeAspect="1"/>
          </p:cNvPicPr>
          <p:nvPr>
            <p:ph idx="1"/>
          </p:nvPr>
        </p:nvPicPr>
        <p:blipFill>
          <a:blip r:embed="rId2"/>
          <a:stretch>
            <a:fillRect/>
          </a:stretch>
        </p:blipFill>
        <p:spPr>
          <a:xfrm>
            <a:off x="1639454" y="365125"/>
            <a:ext cx="8913091" cy="4716463"/>
          </a:xfrm>
          <a:prstGeom prst="rect">
            <a:avLst/>
          </a:prstGeom>
        </p:spPr>
      </p:pic>
    </p:spTree>
    <p:extLst>
      <p:ext uri="{BB962C8B-B14F-4D97-AF65-F5344CB8AC3E}">
        <p14:creationId xmlns:p14="http://schemas.microsoft.com/office/powerpoint/2010/main" val="365382732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504873" cy="3597379"/>
          </a:xfrm>
          <a:prstGeom prst="rect">
            <a:avLst/>
          </a:prstGeom>
        </p:spPr>
      </p:pic>
      <p:pic>
        <p:nvPicPr>
          <p:cNvPr id="5" name="Picture 4"/>
          <p:cNvPicPr>
            <a:picLocks noChangeAspect="1"/>
          </p:cNvPicPr>
          <p:nvPr/>
        </p:nvPicPr>
        <p:blipFill>
          <a:blip r:embed="rId3"/>
          <a:stretch>
            <a:fillRect/>
          </a:stretch>
        </p:blipFill>
        <p:spPr>
          <a:xfrm>
            <a:off x="5911273" y="3731491"/>
            <a:ext cx="6280726" cy="3126509"/>
          </a:xfrm>
          <a:prstGeom prst="rect">
            <a:avLst/>
          </a:prstGeom>
        </p:spPr>
      </p:pic>
      <p:pic>
        <p:nvPicPr>
          <p:cNvPr id="6" name="Picture 5"/>
          <p:cNvPicPr>
            <a:picLocks noChangeAspect="1"/>
          </p:cNvPicPr>
          <p:nvPr/>
        </p:nvPicPr>
        <p:blipFill>
          <a:blip r:embed="rId4"/>
          <a:stretch>
            <a:fillRect/>
          </a:stretch>
        </p:blipFill>
        <p:spPr>
          <a:xfrm>
            <a:off x="0" y="3731491"/>
            <a:ext cx="5504873" cy="3126509"/>
          </a:xfrm>
          <a:prstGeom prst="rect">
            <a:avLst/>
          </a:prstGeom>
        </p:spPr>
      </p:pic>
      <p:pic>
        <p:nvPicPr>
          <p:cNvPr id="7" name="Picture 6"/>
          <p:cNvPicPr>
            <a:picLocks noChangeAspect="1"/>
          </p:cNvPicPr>
          <p:nvPr/>
        </p:nvPicPr>
        <p:blipFill>
          <a:blip r:embed="rId5"/>
          <a:stretch>
            <a:fillRect/>
          </a:stretch>
        </p:blipFill>
        <p:spPr>
          <a:xfrm>
            <a:off x="5911273" y="-1"/>
            <a:ext cx="6280727" cy="3597379"/>
          </a:xfrm>
          <a:prstGeom prst="rect">
            <a:avLst/>
          </a:prstGeom>
        </p:spPr>
      </p:pic>
    </p:spTree>
    <p:extLst>
      <p:ext uri="{BB962C8B-B14F-4D97-AF65-F5344CB8AC3E}">
        <p14:creationId xmlns:p14="http://schemas.microsoft.com/office/powerpoint/2010/main" val="18322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11862"/>
            <a:ext cx="5772726" cy="3377883"/>
          </a:xfrm>
          <a:prstGeom prst="rect">
            <a:avLst/>
          </a:prstGeom>
        </p:spPr>
      </p:pic>
      <p:pic>
        <p:nvPicPr>
          <p:cNvPr id="5" name="Picture 4"/>
          <p:cNvPicPr>
            <a:picLocks noChangeAspect="1"/>
          </p:cNvPicPr>
          <p:nvPr/>
        </p:nvPicPr>
        <p:blipFill>
          <a:blip r:embed="rId3"/>
          <a:stretch>
            <a:fillRect/>
          </a:stretch>
        </p:blipFill>
        <p:spPr>
          <a:xfrm>
            <a:off x="6160655" y="11862"/>
            <a:ext cx="6031344" cy="3377883"/>
          </a:xfrm>
          <a:prstGeom prst="rect">
            <a:avLst/>
          </a:prstGeom>
        </p:spPr>
      </p:pic>
      <p:pic>
        <p:nvPicPr>
          <p:cNvPr id="6" name="Picture 5"/>
          <p:cNvPicPr>
            <a:picLocks noChangeAspect="1"/>
          </p:cNvPicPr>
          <p:nvPr/>
        </p:nvPicPr>
        <p:blipFill>
          <a:blip r:embed="rId4"/>
          <a:stretch>
            <a:fillRect/>
          </a:stretch>
        </p:blipFill>
        <p:spPr>
          <a:xfrm>
            <a:off x="6160655" y="3546764"/>
            <a:ext cx="6031344" cy="3311236"/>
          </a:xfrm>
          <a:prstGeom prst="rect">
            <a:avLst/>
          </a:prstGeom>
        </p:spPr>
      </p:pic>
      <p:sp>
        <p:nvSpPr>
          <p:cNvPr id="7" name="Horizontal Scroll 6"/>
          <p:cNvSpPr/>
          <p:nvPr/>
        </p:nvSpPr>
        <p:spPr>
          <a:xfrm>
            <a:off x="766619" y="4045527"/>
            <a:ext cx="3934690" cy="2115128"/>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4000" dirty="0" smtClean="0">
                <a:latin typeface="Times New Roman" panose="02020603050405020304" pitchFamily="18" charset="0"/>
                <a:cs typeface="Times New Roman" panose="02020603050405020304" pitchFamily="18" charset="0"/>
              </a:rPr>
              <a:t>Tử Cấm Thành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615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5400" dirty="0" smtClean="0"/>
              <a:t>4. Hội họa , điêu khắc</a:t>
            </a:r>
            <a:endParaRPr lang="en-US" sz="5400" dirty="0"/>
          </a:p>
        </p:txBody>
      </p:sp>
      <p:sp>
        <p:nvSpPr>
          <p:cNvPr id="3" name="Content Placeholder 2"/>
          <p:cNvSpPr>
            <a:spLocks noGrp="1"/>
          </p:cNvSpPr>
          <p:nvPr>
            <p:ph idx="1"/>
          </p:nvPr>
        </p:nvSpPr>
        <p:spPr>
          <a:xfrm>
            <a:off x="838200" y="1869440"/>
            <a:ext cx="10515600" cy="4307523"/>
          </a:xfrm>
        </p:spPr>
        <p:txBody>
          <a:bodyPr>
            <a:normAutofit/>
          </a:bodyPr>
          <a:lstStyle/>
          <a:p>
            <a:r>
              <a:rPr lang="vi-VN" dirty="0">
                <a:latin typeface="+mj-lt"/>
              </a:rPr>
              <a:t>-Hội họa Trung Quốc có lịch sử 5000 - 6000 năm với các loại hình: </a:t>
            </a:r>
            <a:r>
              <a:rPr lang="vi-VN" i="1" dirty="0">
                <a:solidFill>
                  <a:srgbClr val="00B050"/>
                </a:solidFill>
                <a:latin typeface="+mj-lt"/>
              </a:rPr>
              <a:t>bạch hoạ, bản hoạ, bích hoạ</a:t>
            </a:r>
            <a:r>
              <a:rPr lang="vi-VN" i="1" dirty="0" smtClean="0">
                <a:solidFill>
                  <a:srgbClr val="00B050"/>
                </a:solidFill>
                <a:latin typeface="+mj-lt"/>
              </a:rPr>
              <a:t>.</a:t>
            </a:r>
          </a:p>
          <a:p>
            <a:r>
              <a:rPr lang="vi-VN" dirty="0">
                <a:latin typeface="+mj-lt"/>
              </a:rPr>
              <a:t>-Đặc biệt là nghệ thuật </a:t>
            </a:r>
            <a:r>
              <a:rPr lang="vi-VN" dirty="0">
                <a:solidFill>
                  <a:srgbClr val="00B050"/>
                </a:solidFill>
                <a:latin typeface="+mj-lt"/>
              </a:rPr>
              <a:t>vẽ tranh thuỷ </a:t>
            </a:r>
            <a:r>
              <a:rPr lang="vi-VN" dirty="0" smtClean="0">
                <a:solidFill>
                  <a:srgbClr val="00B050"/>
                </a:solidFill>
                <a:latin typeface="+mj-lt"/>
              </a:rPr>
              <a:t>m</a:t>
            </a:r>
            <a:r>
              <a:rPr lang="en-US" dirty="0" err="1" smtClean="0">
                <a:solidFill>
                  <a:srgbClr val="00B050"/>
                </a:solidFill>
                <a:latin typeface="+mj-lt"/>
              </a:rPr>
              <a:t>ặc</a:t>
            </a:r>
            <a:r>
              <a:rPr lang="vi-VN" dirty="0" smtClean="0">
                <a:latin typeface="+mj-lt"/>
              </a:rPr>
              <a:t>, </a:t>
            </a:r>
            <a:r>
              <a:rPr lang="vi-VN" dirty="0">
                <a:latin typeface="+mj-lt"/>
              </a:rPr>
              <a:t>có ảnh hưởng nhiều tới các nước ở Châu Á</a:t>
            </a:r>
            <a:r>
              <a:rPr lang="vi-VN" dirty="0" smtClean="0">
                <a:latin typeface="+mj-lt"/>
              </a:rPr>
              <a:t>.</a:t>
            </a:r>
          </a:p>
          <a:p>
            <a:r>
              <a:rPr lang="vi-VN" dirty="0">
                <a:latin typeface="+mj-lt"/>
              </a:rPr>
              <a:t>-Trung Quốc cũng phân thành các ngành riêng như: </a:t>
            </a:r>
            <a:r>
              <a:rPr lang="vi-VN" dirty="0">
                <a:solidFill>
                  <a:srgbClr val="00B050"/>
                </a:solidFill>
                <a:latin typeface="+mj-lt"/>
              </a:rPr>
              <a:t>Ngọc điêu, thạch điêu, mộc điêu</a:t>
            </a:r>
            <a:r>
              <a:rPr lang="vi-VN" dirty="0" smtClean="0">
                <a:solidFill>
                  <a:srgbClr val="00B050"/>
                </a:solidFill>
                <a:latin typeface="+mj-lt"/>
              </a:rPr>
              <a:t>.</a:t>
            </a:r>
          </a:p>
          <a:p>
            <a:r>
              <a:rPr lang="vi-VN" dirty="0">
                <a:latin typeface="+mj-lt"/>
              </a:rPr>
              <a:t>-Những tác phẩm nổi tiếng như </a:t>
            </a:r>
            <a:r>
              <a:rPr lang="vi-VN" i="1" dirty="0">
                <a:solidFill>
                  <a:srgbClr val="00B050"/>
                </a:solidFill>
                <a:latin typeface="+mj-lt"/>
              </a:rPr>
              <a:t>cặp tượng Tần ngẫu đời Tần</a:t>
            </a:r>
            <a:r>
              <a:rPr lang="vi-VN" dirty="0">
                <a:latin typeface="+mj-lt"/>
              </a:rPr>
              <a:t>, </a:t>
            </a:r>
            <a:r>
              <a:rPr lang="vi-VN" i="1" dirty="0">
                <a:solidFill>
                  <a:srgbClr val="00B050"/>
                </a:solidFill>
                <a:latin typeface="+mj-lt"/>
              </a:rPr>
              <a:t>tượng Lạc sơn đại Phật đời Tây Hán </a:t>
            </a:r>
            <a:r>
              <a:rPr lang="vi-VN" dirty="0">
                <a:latin typeface="+mj-lt"/>
              </a:rPr>
              <a:t>(pho tượng cao nhất thế giới), </a:t>
            </a:r>
            <a:r>
              <a:rPr lang="vi-VN" i="1" dirty="0">
                <a:solidFill>
                  <a:srgbClr val="00B050"/>
                </a:solidFill>
                <a:latin typeface="+mj-lt"/>
              </a:rPr>
              <a:t>tượng Phật nghìn mắt nghìn tay.</a:t>
            </a:r>
            <a:endParaRPr lang="en-US" i="1" dirty="0">
              <a:solidFill>
                <a:srgbClr val="00B050"/>
              </a:solidFill>
              <a:latin typeface="+mj-lt"/>
            </a:endParaRPr>
          </a:p>
        </p:txBody>
      </p:sp>
    </p:spTree>
    <p:extLst>
      <p:ext uri="{BB962C8B-B14F-4D97-AF65-F5344CB8AC3E}">
        <p14:creationId xmlns:p14="http://schemas.microsoft.com/office/powerpoint/2010/main" val="88717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5" y="365125"/>
            <a:ext cx="11600873" cy="6312766"/>
          </a:xfrm>
        </p:spPr>
        <p:txBody>
          <a:bodyPr>
            <a:normAutofit fontScale="90000"/>
          </a:bodyPr>
          <a:lstStyle/>
          <a:p>
            <a:pPr algn="ct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vi-VN" sz="3600" i="1" dirty="0" smtClean="0">
                <a:effectLst>
                  <a:outerShdw blurRad="38100" dist="38100" dir="2700000" algn="tl">
                    <a:srgbClr val="000000">
                      <a:alpha val="43137"/>
                    </a:srgbClr>
                  </a:outerShdw>
                </a:effectLst>
              </a:rPr>
              <a:t>Toàn </a:t>
            </a:r>
            <a:r>
              <a:rPr lang="vi-VN" sz="3600" i="1" dirty="0">
                <a:effectLst>
                  <a:outerShdw blurRad="38100" dist="38100" dir="2700000" algn="tl">
                    <a:srgbClr val="000000">
                      <a:alpha val="43137"/>
                    </a:srgbClr>
                  </a:outerShdw>
                </a:effectLst>
              </a:rPr>
              <a:t>cảnh bức tượng Lạc Sơn Đại Phật ở núi Nga Mi, Trung Quốc</a:t>
            </a:r>
            <a:endParaRPr lang="en-US" sz="3600" i="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1782618" y="-1"/>
            <a:ext cx="8174182" cy="5818909"/>
          </a:xfrm>
          <a:prstGeom prst="rect">
            <a:avLst/>
          </a:prstGeom>
        </p:spPr>
      </p:pic>
    </p:spTree>
    <p:extLst>
      <p:ext uri="{BB962C8B-B14F-4D97-AF65-F5344CB8AC3E}">
        <p14:creationId xmlns:p14="http://schemas.microsoft.com/office/powerpoint/2010/main" val="41372085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365125"/>
            <a:ext cx="11734800" cy="6320155"/>
          </a:xfrm>
        </p:spPr>
        <p:txBody>
          <a:bodyPr/>
          <a:lstStyle/>
          <a:p>
            <a:pPr algn="ctr"/>
            <a:r>
              <a:rPr lang="vi-VN" dirty="0" smtClean="0"/>
              <a:t/>
            </a:r>
            <a:br>
              <a:rPr lang="vi-VN" dirty="0" smtClean="0"/>
            </a:br>
            <a:r>
              <a:rPr lang="vi-VN" dirty="0"/>
              <a:t/>
            </a:r>
            <a:br>
              <a:rPr lang="vi-VN" dirty="0"/>
            </a:br>
            <a:r>
              <a:rPr lang="vi-VN" dirty="0" smtClean="0"/>
              <a:t/>
            </a:r>
            <a:br>
              <a:rPr lang="vi-VN" dirty="0" smtClean="0"/>
            </a:br>
            <a:r>
              <a:rPr lang="vi-VN" dirty="0"/>
              <a:t/>
            </a:r>
            <a:br>
              <a:rPr lang="vi-VN" dirty="0"/>
            </a:br>
            <a:r>
              <a:rPr lang="vi-VN" dirty="0" smtClean="0"/>
              <a:t/>
            </a:r>
            <a:br>
              <a:rPr lang="vi-VN" dirty="0" smtClean="0"/>
            </a:br>
            <a:r>
              <a:rPr lang="vi-VN" dirty="0"/>
              <a:t/>
            </a:r>
            <a:br>
              <a:rPr lang="vi-VN" dirty="0"/>
            </a:br>
            <a:r>
              <a:rPr lang="vi-VN" sz="3600" dirty="0"/>
              <a:t>Tranh thủy mặc Trung Quốc cổ – nghệ thuật độc đáo của người Tàu</a:t>
            </a:r>
            <a:endParaRPr lang="en-US" sz="3600" dirty="0"/>
          </a:p>
        </p:txBody>
      </p:sp>
      <p:pic>
        <p:nvPicPr>
          <p:cNvPr id="4" name="Content Placeholder 3"/>
          <p:cNvPicPr>
            <a:picLocks noGrp="1" noChangeAspect="1"/>
          </p:cNvPicPr>
          <p:nvPr>
            <p:ph idx="1"/>
          </p:nvPr>
        </p:nvPicPr>
        <p:blipFill>
          <a:blip r:embed="rId2"/>
          <a:stretch>
            <a:fillRect/>
          </a:stretch>
        </p:blipFill>
        <p:spPr>
          <a:xfrm>
            <a:off x="0" y="0"/>
            <a:ext cx="5716693" cy="4450080"/>
          </a:xfrm>
          <a:prstGeom prst="rect">
            <a:avLst/>
          </a:prstGeom>
        </p:spPr>
      </p:pic>
      <p:pic>
        <p:nvPicPr>
          <p:cNvPr id="5" name="Picture 4"/>
          <p:cNvPicPr>
            <a:picLocks noChangeAspect="1"/>
          </p:cNvPicPr>
          <p:nvPr/>
        </p:nvPicPr>
        <p:blipFill>
          <a:blip r:embed="rId3"/>
          <a:stretch>
            <a:fillRect/>
          </a:stretch>
        </p:blipFill>
        <p:spPr>
          <a:xfrm>
            <a:off x="5946140" y="-26924"/>
            <a:ext cx="6245860" cy="4477004"/>
          </a:xfrm>
          <a:prstGeom prst="rect">
            <a:avLst/>
          </a:prstGeom>
        </p:spPr>
      </p:pic>
    </p:spTree>
    <p:extLst>
      <p:ext uri="{BB962C8B-B14F-4D97-AF65-F5344CB8AC3E}">
        <p14:creationId xmlns:p14="http://schemas.microsoft.com/office/powerpoint/2010/main" val="41549864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745" y="365124"/>
            <a:ext cx="11369964" cy="2535093"/>
          </a:xfrm>
        </p:spPr>
        <p:txBody>
          <a:bodyPr>
            <a:normAutofit/>
          </a:bodyPr>
          <a:lstStyle/>
          <a:p>
            <a:pPr algn="ctr"/>
            <a:r>
              <a:rPr lang="vi-VN"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Văn</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hoá</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khoa</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học</a:t>
            </a:r>
            <a:r>
              <a:rPr lang="en-US" sz="6000" i="1" dirty="0" smtClean="0">
                <a:latin typeface="Times New Roman" panose="02020603050405020304" pitchFamily="18" charset="0"/>
                <a:cs typeface="Times New Roman" panose="02020603050405020304" pitchFamily="18" charset="0"/>
              </a:rPr>
              <a:t> – </a:t>
            </a:r>
            <a:r>
              <a:rPr lang="en-US" sz="6000" i="1" dirty="0" err="1" smtClean="0">
                <a:latin typeface="Times New Roman" panose="02020603050405020304" pitchFamily="18" charset="0"/>
                <a:cs typeface="Times New Roman" panose="02020603050405020304" pitchFamily="18" charset="0"/>
              </a:rPr>
              <a:t>kĩ</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thuật</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Trung</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Quốc</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thời</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phong</a:t>
            </a:r>
            <a:r>
              <a:rPr lang="en-US" sz="6000" i="1" dirty="0" smtClean="0">
                <a:latin typeface="Times New Roman" panose="02020603050405020304" pitchFamily="18" charset="0"/>
                <a:cs typeface="Times New Roman" panose="02020603050405020304" pitchFamily="18" charset="0"/>
              </a:rPr>
              <a:t> </a:t>
            </a:r>
            <a:r>
              <a:rPr lang="en-US" sz="6000" i="1" dirty="0" err="1" smtClean="0">
                <a:latin typeface="Times New Roman" panose="02020603050405020304" pitchFamily="18" charset="0"/>
                <a:cs typeface="Times New Roman" panose="02020603050405020304" pitchFamily="18" charset="0"/>
              </a:rPr>
              <a:t>kiến</a:t>
            </a:r>
            <a:endParaRPr lang="en-US" sz="60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3094182"/>
            <a:ext cx="10515600" cy="3417454"/>
          </a:xfrm>
        </p:spPr>
        <p:txBody>
          <a:bodyPr>
            <a:normAutofit lnSpcReduction="10000"/>
          </a:bodyPr>
          <a:lstStyle/>
          <a:p>
            <a:endParaRPr lang="en-US" dirty="0"/>
          </a:p>
          <a:p>
            <a:endParaRPr lang="en-US" dirty="0" smtClean="0"/>
          </a:p>
          <a:p>
            <a:endParaRPr lang="en-US" dirty="0" smtClean="0"/>
          </a:p>
          <a:p>
            <a:endParaRPr lang="en-US" dirty="0"/>
          </a:p>
          <a:p>
            <a:endParaRPr lang="en-US" dirty="0" smtClean="0"/>
          </a:p>
          <a:p>
            <a:endParaRPr lang="en-US" dirty="0"/>
          </a:p>
          <a:p>
            <a:r>
              <a:rPr lang="en-US" dirty="0" smtClean="0">
                <a:latin typeface="Times New Roman" panose="02020603050405020304" pitchFamily="18" charset="0"/>
                <a:cs typeface="Times New Roman" panose="02020603050405020304" pitchFamily="18" charset="0"/>
              </a:rPr>
              <a:t>                                                                                             </a:t>
            </a:r>
            <a:r>
              <a:rPr lang="en-US" sz="3600" i="1" u="sng" dirty="0" err="1" smtClean="0">
                <a:latin typeface="Times New Roman" panose="02020603050405020304" pitchFamily="18" charset="0"/>
                <a:cs typeface="Times New Roman" panose="02020603050405020304" pitchFamily="18" charset="0"/>
              </a:rPr>
              <a:t>Nhóm</a:t>
            </a:r>
            <a:r>
              <a:rPr lang="en-US" sz="3600" i="1" u="sng" dirty="0" smtClean="0">
                <a:latin typeface="Times New Roman" panose="02020603050405020304" pitchFamily="18" charset="0"/>
                <a:cs typeface="Times New Roman" panose="02020603050405020304" pitchFamily="18" charset="0"/>
              </a:rPr>
              <a:t> 3</a:t>
            </a:r>
            <a:endParaRPr lang="en-US" sz="3600" i="1" u="sng" dirty="0">
              <a:latin typeface="Times New Roman" panose="02020603050405020304" pitchFamily="18" charset="0"/>
              <a:cs typeface="Times New Roman" panose="02020603050405020304" pitchFamily="18" charset="0"/>
            </a:endParaRPr>
          </a:p>
          <a:p>
            <a:endParaRPr lang="en-US" dirty="0" smtClean="0"/>
          </a:p>
          <a:p>
            <a:endParaRPr lang="en-US" dirty="0"/>
          </a:p>
          <a:p>
            <a:endParaRPr lang="en-US" dirty="0"/>
          </a:p>
        </p:txBody>
      </p:sp>
    </p:spTree>
    <p:extLst>
      <p:ext uri="{BB962C8B-B14F-4D97-AF65-F5344CB8AC3E}">
        <p14:creationId xmlns:p14="http://schemas.microsoft.com/office/powerpoint/2010/main" val="20957484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 y="365125"/>
            <a:ext cx="11795760" cy="6259195"/>
          </a:xfrm>
        </p:spPr>
        <p:txBody>
          <a:bodyPr/>
          <a:lstStyle/>
          <a:p>
            <a:pPr algn="ctr"/>
            <a:r>
              <a:rPr lang="vi-VN" dirty="0" smtClean="0"/>
              <a:t/>
            </a:r>
            <a:br>
              <a:rPr lang="vi-VN" dirty="0" smtClean="0"/>
            </a:br>
            <a:r>
              <a:rPr lang="vi-VN" dirty="0"/>
              <a:t/>
            </a:r>
            <a:br>
              <a:rPr lang="vi-VN" dirty="0"/>
            </a:br>
            <a:r>
              <a:rPr lang="vi-VN" dirty="0" smtClean="0"/>
              <a:t/>
            </a:r>
            <a:br>
              <a:rPr lang="vi-VN" dirty="0" smtClean="0"/>
            </a:br>
            <a:r>
              <a:rPr lang="vi-VN" dirty="0"/>
              <a:t/>
            </a:r>
            <a:br>
              <a:rPr lang="vi-VN" dirty="0"/>
            </a:br>
            <a:r>
              <a:rPr lang="vi-VN" dirty="0"/>
              <a:t/>
            </a:r>
            <a:br>
              <a:rPr lang="vi-VN" dirty="0"/>
            </a:br>
            <a:r>
              <a:rPr lang="vi-VN" dirty="0" smtClean="0"/>
              <a:t/>
            </a:r>
            <a:br>
              <a:rPr lang="vi-VN" dirty="0" smtClean="0"/>
            </a:br>
            <a:r>
              <a:rPr lang="vi-VN" dirty="0"/>
              <a:t/>
            </a:r>
            <a:br>
              <a:rPr lang="vi-VN" dirty="0"/>
            </a:br>
            <a:r>
              <a:rPr lang="vi-VN" i="1" dirty="0" smtClean="0">
                <a:effectLst>
                  <a:outerShdw blurRad="38100" dist="38100" dir="2700000" algn="tl">
                    <a:srgbClr val="000000">
                      <a:alpha val="43137"/>
                    </a:srgbClr>
                  </a:outerShdw>
                </a:effectLst>
              </a:rPr>
              <a:t>Pho </a:t>
            </a:r>
            <a:r>
              <a:rPr lang="vi-VN" i="1" dirty="0">
                <a:effectLst>
                  <a:outerShdw blurRad="38100" dist="38100" dir="2700000" algn="tl">
                    <a:srgbClr val="000000">
                      <a:alpha val="43137"/>
                    </a:srgbClr>
                  </a:outerShdw>
                </a:effectLst>
              </a:rPr>
              <a:t>tượng Quan Âm Thiên thủ Thiên nhãn</a:t>
            </a:r>
            <a:endParaRPr lang="en-US" i="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0" y="0"/>
            <a:ext cx="5715000" cy="4765040"/>
          </a:xfrm>
          <a:prstGeom prst="rect">
            <a:avLst/>
          </a:prstGeom>
        </p:spPr>
      </p:pic>
      <p:pic>
        <p:nvPicPr>
          <p:cNvPr id="5" name="Picture 4"/>
          <p:cNvPicPr>
            <a:picLocks noChangeAspect="1"/>
          </p:cNvPicPr>
          <p:nvPr/>
        </p:nvPicPr>
        <p:blipFill>
          <a:blip r:embed="rId3"/>
          <a:stretch>
            <a:fillRect/>
          </a:stretch>
        </p:blipFill>
        <p:spPr>
          <a:xfrm>
            <a:off x="5872480" y="13438"/>
            <a:ext cx="6319520" cy="4751601"/>
          </a:xfrm>
          <a:prstGeom prst="rect">
            <a:avLst/>
          </a:prstGeom>
        </p:spPr>
      </p:pic>
    </p:spTree>
    <p:extLst>
      <p:ext uri="{BB962C8B-B14F-4D97-AF65-F5344CB8AC3E}">
        <p14:creationId xmlns:p14="http://schemas.microsoft.com/office/powerpoint/2010/main" val="3294044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6000" i="1" dirty="0"/>
              <a:t>5. Triết học, tư tưởng</a:t>
            </a:r>
            <a:endParaRPr lang="en-US" sz="6000" i="1" dirty="0"/>
          </a:p>
        </p:txBody>
      </p:sp>
      <p:sp>
        <p:nvSpPr>
          <p:cNvPr id="3" name="Content Placeholder 2"/>
          <p:cNvSpPr>
            <a:spLocks noGrp="1"/>
          </p:cNvSpPr>
          <p:nvPr>
            <p:ph idx="1"/>
          </p:nvPr>
        </p:nvSpPr>
        <p:spPr>
          <a:xfrm>
            <a:off x="335280" y="1825625"/>
            <a:ext cx="11430000" cy="4351338"/>
          </a:xfrm>
        </p:spPr>
        <p:txBody>
          <a:bodyPr>
            <a:normAutofit/>
          </a:bodyPr>
          <a:lstStyle/>
          <a:p>
            <a:r>
              <a:rPr lang="vi-VN" sz="4000" dirty="0" smtClean="0">
                <a:latin typeface="+mj-lt"/>
              </a:rPr>
              <a:t>Gồm Nho giáo , Đạo giáo , Phật giáo , Pháp gia, Mặc gia</a:t>
            </a:r>
            <a:endParaRPr lang="en-US" sz="4000" dirty="0">
              <a:latin typeface="+mj-lt"/>
            </a:endParaRPr>
          </a:p>
        </p:txBody>
      </p:sp>
    </p:spTree>
    <p:extLst>
      <p:ext uri="{BB962C8B-B14F-4D97-AF65-F5344CB8AC3E}">
        <p14:creationId xmlns:p14="http://schemas.microsoft.com/office/powerpoint/2010/main" val="126402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1999" cy="6927273"/>
          </a:xfrm>
          <a:prstGeom prst="rect">
            <a:avLst/>
          </a:prstGeom>
        </p:spPr>
      </p:pic>
    </p:spTree>
    <p:extLst>
      <p:ext uri="{BB962C8B-B14F-4D97-AF65-F5344CB8AC3E}">
        <p14:creationId xmlns:p14="http://schemas.microsoft.com/office/powerpoint/2010/main" val="3038822088"/>
      </p:ext>
    </p:extLst>
  </p:cSld>
  <p:clrMapOvr>
    <a:masterClrMapping/>
  </p:clrMapOvr>
  <p:transition spd="slow">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21037" y="0"/>
            <a:ext cx="6670963" cy="6670963"/>
          </a:xfrm>
          <a:prstGeom prst="rect">
            <a:avLst/>
          </a:prstGeom>
        </p:spPr>
      </p:pic>
      <p:pic>
        <p:nvPicPr>
          <p:cNvPr id="5" name="Picture 4"/>
          <p:cNvPicPr>
            <a:picLocks noChangeAspect="1"/>
          </p:cNvPicPr>
          <p:nvPr/>
        </p:nvPicPr>
        <p:blipFill>
          <a:blip r:embed="rId3"/>
          <a:stretch>
            <a:fillRect/>
          </a:stretch>
        </p:blipFill>
        <p:spPr>
          <a:xfrm>
            <a:off x="288780" y="1255794"/>
            <a:ext cx="6269038" cy="4302735"/>
          </a:xfrm>
          <a:prstGeom prst="rect">
            <a:avLst/>
          </a:prstGeom>
        </p:spPr>
      </p:pic>
    </p:spTree>
    <p:extLst>
      <p:ext uri="{BB962C8B-B14F-4D97-AF65-F5344CB8AC3E}">
        <p14:creationId xmlns:p14="http://schemas.microsoft.com/office/powerpoint/2010/main" val="2505170947"/>
      </p:ext>
    </p:extLst>
  </p:cSld>
  <p:clrMapOvr>
    <a:masterClrMapping/>
  </p:clrMapOvr>
  <p:transition spd="slow">
    <p:wheel spokes="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677891" y="125588"/>
            <a:ext cx="4304146" cy="6554041"/>
          </a:xfrm>
          <a:prstGeom prst="rect">
            <a:avLst/>
          </a:prstGeom>
        </p:spPr>
      </p:pic>
      <p:pic>
        <p:nvPicPr>
          <p:cNvPr id="5" name="Picture 4"/>
          <p:cNvPicPr>
            <a:picLocks noChangeAspect="1"/>
          </p:cNvPicPr>
          <p:nvPr/>
        </p:nvPicPr>
        <p:blipFill>
          <a:blip r:embed="rId3"/>
          <a:stretch>
            <a:fillRect/>
          </a:stretch>
        </p:blipFill>
        <p:spPr>
          <a:xfrm>
            <a:off x="1156278" y="232616"/>
            <a:ext cx="4591890" cy="6447013"/>
          </a:xfrm>
          <a:prstGeom prst="rect">
            <a:avLst/>
          </a:prstGeom>
        </p:spPr>
      </p:pic>
    </p:spTree>
    <p:extLst>
      <p:ext uri="{BB962C8B-B14F-4D97-AF65-F5344CB8AC3E}">
        <p14:creationId xmlns:p14="http://schemas.microsoft.com/office/powerpoint/2010/main" val="32306660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000384" y="365125"/>
            <a:ext cx="3861580" cy="5476812"/>
          </a:xfrm>
          <a:prstGeom prst="rect">
            <a:avLst/>
          </a:prstGeom>
        </p:spPr>
      </p:pic>
      <p:pic>
        <p:nvPicPr>
          <p:cNvPr id="5" name="Picture 4"/>
          <p:cNvPicPr>
            <a:picLocks noChangeAspect="1"/>
          </p:cNvPicPr>
          <p:nvPr/>
        </p:nvPicPr>
        <p:blipFill>
          <a:blip r:embed="rId3"/>
          <a:stretch>
            <a:fillRect/>
          </a:stretch>
        </p:blipFill>
        <p:spPr>
          <a:xfrm>
            <a:off x="570344" y="365125"/>
            <a:ext cx="5174673" cy="4003675"/>
          </a:xfrm>
          <a:prstGeom prst="rect">
            <a:avLst/>
          </a:prstGeom>
        </p:spPr>
      </p:pic>
    </p:spTree>
    <p:extLst>
      <p:ext uri="{BB962C8B-B14F-4D97-AF65-F5344CB8AC3E}">
        <p14:creationId xmlns:p14="http://schemas.microsoft.com/office/powerpoint/2010/main" val="906157600"/>
      </p:ext>
    </p:extLst>
  </p:cSld>
  <p:clrMapOvr>
    <a:masterClrMapping/>
  </p:clrMapOvr>
  <p:transition spd="slow">
    <p:comb/>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77528" y="365125"/>
            <a:ext cx="4433454" cy="5948218"/>
          </a:xfrm>
          <a:prstGeom prst="rect">
            <a:avLst/>
          </a:prstGeom>
        </p:spPr>
      </p:pic>
      <p:sp>
        <p:nvSpPr>
          <p:cNvPr id="7" name="Title 6"/>
          <p:cNvSpPr>
            <a:spLocks noGrp="1"/>
          </p:cNvSpPr>
          <p:nvPr>
            <p:ph type="title"/>
          </p:nvPr>
        </p:nvSpPr>
        <p:spPr/>
        <p:txBody>
          <a:bodyPr/>
          <a:lstStyle/>
          <a:p>
            <a:endParaRPr lang="en-US"/>
          </a:p>
        </p:txBody>
      </p:sp>
      <p:sp>
        <p:nvSpPr>
          <p:cNvPr id="8" name="Cloud Callout 7"/>
          <p:cNvSpPr/>
          <p:nvPr/>
        </p:nvSpPr>
        <p:spPr>
          <a:xfrm>
            <a:off x="884383" y="1570615"/>
            <a:ext cx="4350327" cy="338007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latin typeface="Times New Roman" panose="02020603050405020304" pitchFamily="18" charset="0"/>
                <a:cs typeface="Times New Roman" panose="02020603050405020304" pitchFamily="18" charset="0"/>
              </a:rPr>
              <a:t>Mặc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Tử</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sang </a:t>
            </a:r>
            <a:r>
              <a:rPr lang="en-US" sz="3200" dirty="0" err="1" smtClean="0">
                <a:latin typeface="Times New Roman" panose="02020603050405020304" pitchFamily="18" charset="0"/>
                <a:cs typeface="Times New Roman" panose="02020603050405020304" pitchFamily="18" charset="0"/>
              </a:rPr>
              <a:t>lập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4108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6000" dirty="0" smtClean="0"/>
              <a:t>6. Trang phục</a:t>
            </a:r>
            <a:endParaRPr lang="en-US" sz="6000" dirty="0"/>
          </a:p>
        </p:txBody>
      </p:sp>
      <p:sp>
        <p:nvSpPr>
          <p:cNvPr id="3" name="Content Placeholder 2"/>
          <p:cNvSpPr>
            <a:spLocks noGrp="1"/>
          </p:cNvSpPr>
          <p:nvPr>
            <p:ph idx="1"/>
          </p:nvPr>
        </p:nvSpPr>
        <p:spPr/>
        <p:txBody>
          <a:bodyPr/>
          <a:lstStyle/>
          <a:p>
            <a:r>
              <a:rPr lang="vi-VN" sz="3600" dirty="0">
                <a:latin typeface="Times New Roman" panose="02020603050405020304" pitchFamily="18" charset="0"/>
                <a:cs typeface="Times New Roman" panose="02020603050405020304" pitchFamily="18" charset="0"/>
              </a:rPr>
              <a:t>-Các tầng lớp khác nhau trong xã hội vào những thời kỳ khác nhau theo những xu hướng phục trang khác nhau, màu vàng thường được dành riêng cho hoàng đế</a:t>
            </a:r>
            <a:r>
              <a:rPr lang="vi-VN" dirty="0"/>
              <a:t>.</a:t>
            </a:r>
            <a:endParaRPr lang="en-US" dirty="0"/>
          </a:p>
        </p:txBody>
      </p:sp>
    </p:spTree>
    <p:extLst>
      <p:ext uri="{BB962C8B-B14F-4D97-AF65-F5344CB8AC3E}">
        <p14:creationId xmlns:p14="http://schemas.microsoft.com/office/powerpoint/2010/main" val="2226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6279515"/>
          </a:xfrm>
        </p:spPr>
        <p:txBody>
          <a:bodyPr/>
          <a:lstStyle/>
          <a:p>
            <a:pPr algn="ctr"/>
            <a:r>
              <a:rPr lang="vi-VN" dirty="0" smtClean="0"/>
              <a:t/>
            </a:r>
            <a:br>
              <a:rPr lang="vi-VN" dirty="0" smtClean="0"/>
            </a:br>
            <a:r>
              <a:rPr lang="vi-VN" dirty="0"/>
              <a:t/>
            </a:r>
            <a:br>
              <a:rPr lang="vi-VN" dirty="0"/>
            </a:br>
            <a:r>
              <a:rPr lang="vi-VN" dirty="0" smtClean="0"/>
              <a:t/>
            </a:r>
            <a:br>
              <a:rPr lang="vi-VN" dirty="0" smtClean="0"/>
            </a:br>
            <a:r>
              <a:rPr lang="vi-VN" dirty="0"/>
              <a:t/>
            </a:r>
            <a:br>
              <a:rPr lang="vi-VN" dirty="0"/>
            </a:br>
            <a:r>
              <a:rPr lang="vi-VN" dirty="0" smtClean="0"/>
              <a:t/>
            </a:r>
            <a:br>
              <a:rPr lang="vi-VN" dirty="0" smtClean="0"/>
            </a:br>
            <a:r>
              <a:rPr lang="vi-VN" dirty="0"/>
              <a:t/>
            </a:r>
            <a:br>
              <a:rPr lang="vi-VN" dirty="0"/>
            </a:br>
            <a:r>
              <a:rPr lang="vi-VN" dirty="0"/>
              <a:t/>
            </a:r>
            <a:br>
              <a:rPr lang="vi-VN" dirty="0"/>
            </a:br>
            <a:r>
              <a:rPr lang="vi-VN" sz="3600" i="1" dirty="0" smtClean="0">
                <a:effectLst>
                  <a:outerShdw blurRad="38100" dist="38100" dir="2700000" algn="tl">
                    <a:srgbClr val="000000">
                      <a:alpha val="43137"/>
                    </a:srgbClr>
                  </a:outerShdw>
                </a:effectLst>
              </a:rPr>
              <a:t>Trang </a:t>
            </a:r>
            <a:r>
              <a:rPr lang="vi-VN" sz="3600" i="1" dirty="0">
                <a:effectLst>
                  <a:outerShdw blurRad="38100" dist="38100" dir="2700000" algn="tl">
                    <a:srgbClr val="000000">
                      <a:alpha val="43137"/>
                    </a:srgbClr>
                  </a:outerShdw>
                </a:effectLst>
              </a:rPr>
              <a:t>phục truyền thống trung quốc qua các thời kỳ</a:t>
            </a:r>
            <a:endParaRPr lang="en-US" sz="3600" i="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stretch>
            <a:fillRect/>
          </a:stretch>
        </p:blipFill>
        <p:spPr>
          <a:xfrm>
            <a:off x="701040" y="0"/>
            <a:ext cx="10952480" cy="5130800"/>
          </a:xfrm>
          <a:prstGeom prst="rect">
            <a:avLst/>
          </a:prstGeom>
        </p:spPr>
      </p:pic>
    </p:spTree>
    <p:extLst>
      <p:ext uri="{BB962C8B-B14F-4D97-AF65-F5344CB8AC3E}">
        <p14:creationId xmlns:p14="http://schemas.microsoft.com/office/powerpoint/2010/main" val="20479962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vi-VN" sz="6000" i="1" dirty="0" smtClean="0"/>
              <a:t>7 . Ẩm thực</a:t>
            </a:r>
            <a:endParaRPr lang="en-US" sz="6000" i="1" dirty="0"/>
          </a:p>
        </p:txBody>
      </p:sp>
      <p:sp>
        <p:nvSpPr>
          <p:cNvPr id="3" name="Content Placeholder 2"/>
          <p:cNvSpPr>
            <a:spLocks noGrp="1"/>
          </p:cNvSpPr>
          <p:nvPr>
            <p:ph idx="1"/>
          </p:nvPr>
        </p:nvSpPr>
        <p:spPr/>
        <p:txBody>
          <a:bodyPr/>
          <a:lstStyle/>
          <a:p>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ẩm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100 </a:t>
            </a:r>
            <a:r>
              <a:rPr lang="en-US" sz="3200" i="1" dirty="0" err="1">
                <a:latin typeface="Times New Roman" panose="02020603050405020304" pitchFamily="18" charset="0"/>
                <a:cs typeface="Times New Roman" panose="02020603050405020304" pitchFamily="18" charset="0"/>
              </a:rPr>
              <a:t>món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mỗi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bữa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ăn</a:t>
            </a:r>
            <a:r>
              <a:rPr lang="en-US" dirty="0"/>
              <a:t>.</a:t>
            </a:r>
          </a:p>
        </p:txBody>
      </p:sp>
    </p:spTree>
    <p:extLst>
      <p:ext uri="{BB962C8B-B14F-4D97-AF65-F5344CB8AC3E}">
        <p14:creationId xmlns:p14="http://schemas.microsoft.com/office/powerpoint/2010/main" val="18293545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chemeClr val="bg1"/>
                </a:solidFill>
              </a:rPr>
              <a:t>               </a:t>
            </a:r>
            <a:r>
              <a:rPr lang="en-US" sz="6600" i="1" dirty="0" smtClean="0">
                <a:latin typeface="Times New Roman" panose="02020603050405020304" pitchFamily="18" charset="0"/>
                <a:cs typeface="Times New Roman" panose="02020603050405020304" pitchFamily="18" charset="0"/>
              </a:rPr>
              <a:t>1. </a:t>
            </a:r>
            <a:r>
              <a:rPr lang="en-US" sz="6600" i="1" dirty="0" err="1" smtClean="0">
                <a:latin typeface="Times New Roman" panose="02020603050405020304" pitchFamily="18" charset="0"/>
                <a:cs typeface="Times New Roman" panose="02020603050405020304" pitchFamily="18" charset="0"/>
              </a:rPr>
              <a:t>Văn</a:t>
            </a:r>
            <a:r>
              <a:rPr lang="en-US" sz="6600" i="1" dirty="0" smtClean="0">
                <a:latin typeface="Times New Roman" panose="02020603050405020304" pitchFamily="18" charset="0"/>
                <a:cs typeface="Times New Roman" panose="02020603050405020304" pitchFamily="18" charset="0"/>
              </a:rPr>
              <a:t> </a:t>
            </a:r>
            <a:r>
              <a:rPr lang="en-US" sz="6600" i="1" dirty="0" err="1" smtClean="0">
                <a:latin typeface="Times New Roman" panose="02020603050405020304" pitchFamily="18" charset="0"/>
                <a:cs typeface="Times New Roman" panose="02020603050405020304" pitchFamily="18" charset="0"/>
              </a:rPr>
              <a:t>hóa</a:t>
            </a:r>
            <a:endParaRPr lang="en-US" sz="6600" i="1" dirty="0">
              <a:solidFill>
                <a:schemeClr val="bg1"/>
              </a:solidFill>
            </a:endParaRPr>
          </a:p>
        </p:txBody>
      </p:sp>
      <p:sp>
        <p:nvSpPr>
          <p:cNvPr id="3" name="Content Placeholder 2"/>
          <p:cNvSpPr>
            <a:spLocks noGrp="1"/>
          </p:cNvSpPr>
          <p:nvPr>
            <p:ph idx="1"/>
          </p:nvPr>
        </p:nvSpPr>
        <p:spPr>
          <a:xfrm>
            <a:off x="838200" y="1801091"/>
            <a:ext cx="10515600" cy="4375871"/>
          </a:xfrm>
        </p:spPr>
        <p:txBody>
          <a:bodyPr>
            <a:normAutofit/>
          </a:bodyPr>
          <a:lstStyle/>
          <a:p>
            <a:pPr marL="0" indent="0">
              <a:buNone/>
            </a:pPr>
            <a:r>
              <a:rPr lang="en-US" sz="4000" dirty="0" smtClean="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1.1</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Chữ</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viết</a:t>
            </a:r>
            <a:endParaRPr lang="en-US" sz="4800" dirty="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22914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261360"/>
            <a:ext cx="5008880" cy="3491979"/>
          </a:xfrm>
          <a:prstGeom prst="rect">
            <a:avLst/>
          </a:prstGeom>
        </p:spPr>
      </p:pic>
      <p:pic>
        <p:nvPicPr>
          <p:cNvPr id="5" name="Picture 4"/>
          <p:cNvPicPr>
            <a:picLocks noChangeAspect="1"/>
          </p:cNvPicPr>
          <p:nvPr/>
        </p:nvPicPr>
        <p:blipFill>
          <a:blip r:embed="rId3"/>
          <a:stretch>
            <a:fillRect/>
          </a:stretch>
        </p:blipFill>
        <p:spPr>
          <a:xfrm>
            <a:off x="5674360" y="0"/>
            <a:ext cx="6517640" cy="3124200"/>
          </a:xfrm>
          <a:prstGeom prst="rect">
            <a:avLst/>
          </a:prstGeom>
        </p:spPr>
      </p:pic>
      <p:pic>
        <p:nvPicPr>
          <p:cNvPr id="6" name="Picture 5"/>
          <p:cNvPicPr>
            <a:picLocks noChangeAspect="1"/>
          </p:cNvPicPr>
          <p:nvPr/>
        </p:nvPicPr>
        <p:blipFill>
          <a:blip r:embed="rId4"/>
          <a:stretch>
            <a:fillRect/>
          </a:stretch>
        </p:blipFill>
        <p:spPr>
          <a:xfrm>
            <a:off x="0" y="0"/>
            <a:ext cx="5008880" cy="3124200"/>
          </a:xfrm>
          <a:prstGeom prst="rect">
            <a:avLst/>
          </a:prstGeom>
        </p:spPr>
      </p:pic>
      <p:pic>
        <p:nvPicPr>
          <p:cNvPr id="7" name="Picture 6"/>
          <p:cNvPicPr>
            <a:picLocks noChangeAspect="1"/>
          </p:cNvPicPr>
          <p:nvPr/>
        </p:nvPicPr>
        <p:blipFill>
          <a:blip r:embed="rId5"/>
          <a:stretch>
            <a:fillRect/>
          </a:stretch>
        </p:blipFill>
        <p:spPr>
          <a:xfrm>
            <a:off x="5674360" y="3261360"/>
            <a:ext cx="6395720" cy="3491979"/>
          </a:xfrm>
          <a:prstGeom prst="rect">
            <a:avLst/>
          </a:prstGeom>
        </p:spPr>
      </p:pic>
    </p:spTree>
    <p:extLst>
      <p:ext uri="{BB962C8B-B14F-4D97-AF65-F5344CB8AC3E}">
        <p14:creationId xmlns:p14="http://schemas.microsoft.com/office/powerpoint/2010/main" val="25721395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133600" y="833120"/>
            <a:ext cx="7477760" cy="5181599"/>
          </a:xfrm>
          <a:prstGeom prst="rect">
            <a:avLst/>
          </a:prstGeom>
        </p:spPr>
      </p:pic>
    </p:spTree>
    <p:extLst>
      <p:ext uri="{BB962C8B-B14F-4D97-AF65-F5344CB8AC3E}">
        <p14:creationId xmlns:p14="http://schemas.microsoft.com/office/powerpoint/2010/main" val="2128100904"/>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0640" y="1229360"/>
            <a:ext cx="9469120" cy="4277360"/>
          </a:xfrm>
        </p:spPr>
      </p:pic>
    </p:spTree>
    <p:extLst>
      <p:ext uri="{BB962C8B-B14F-4D97-AF65-F5344CB8AC3E}">
        <p14:creationId xmlns:p14="http://schemas.microsoft.com/office/powerpoint/2010/main" val="389685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7000" b="-8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111240" cy="3018155"/>
          </a:xfrm>
        </p:spPr>
        <p:txBody>
          <a:bodyPr>
            <a:normAutofit fontScale="90000"/>
          </a:bodyPr>
          <a:lstStyle/>
          <a:p>
            <a:r>
              <a:rPr lang="vi-VN" dirty="0">
                <a:solidFill>
                  <a:schemeClr val="bg1"/>
                </a:solidFill>
              </a:rPr>
              <a:t>Đời nhà Thương, người Trung Hoa đã có chữ Giáp cốt được viết trên mai rùa, xương thú, được gọi là </a:t>
            </a:r>
            <a:r>
              <a:rPr lang="vi-VN" b="1" i="1" dirty="0">
                <a:solidFill>
                  <a:srgbClr val="FFFF00"/>
                </a:solidFill>
              </a:rPr>
              <a:t>Giáp cốt văn</a:t>
            </a:r>
            <a:endParaRPr lang="en-US" b="1" i="1" dirty="0">
              <a:solidFill>
                <a:srgbClr val="FFFF00"/>
              </a:solidFill>
            </a:endParaRPr>
          </a:p>
        </p:txBody>
      </p:sp>
      <p:pic>
        <p:nvPicPr>
          <p:cNvPr id="5" name="Picture 4"/>
          <p:cNvPicPr>
            <a:picLocks noChangeAspect="1"/>
          </p:cNvPicPr>
          <p:nvPr/>
        </p:nvPicPr>
        <p:blipFill>
          <a:blip r:embed="rId3"/>
          <a:stretch>
            <a:fillRect/>
          </a:stretch>
        </p:blipFill>
        <p:spPr>
          <a:xfrm>
            <a:off x="7541895" y="0"/>
            <a:ext cx="3933825" cy="6057900"/>
          </a:xfrm>
          <a:prstGeom prst="rect">
            <a:avLst/>
          </a:prstGeom>
          <a:scene3d>
            <a:camera prst="orthographicFront"/>
            <a:lightRig rig="threePt" dir="t"/>
          </a:scene3d>
          <a:sp3d>
            <a:bevelB prst="angle"/>
          </a:sp3d>
        </p:spPr>
      </p:pic>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403736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12916" y="151765"/>
            <a:ext cx="8879840" cy="4623435"/>
          </a:xfrm>
          <a:prstGeom prst="rect">
            <a:avLst/>
          </a:prstGeom>
        </p:spPr>
      </p:pic>
      <p:sp>
        <p:nvSpPr>
          <p:cNvPr id="9" name="Horizontal Scroll 8"/>
          <p:cNvSpPr/>
          <p:nvPr/>
        </p:nvSpPr>
        <p:spPr>
          <a:xfrm>
            <a:off x="2753360" y="4897120"/>
            <a:ext cx="6451600" cy="186944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smtClean="0">
                <a:solidFill>
                  <a:schemeClr val="accent4">
                    <a:lumMod val="75000"/>
                  </a:schemeClr>
                </a:solidFill>
                <a:latin typeface="Times New Roman" panose="02020603050405020304" pitchFamily="18" charset="0"/>
                <a:cs typeface="Times New Roman" panose="02020603050405020304" pitchFamily="18" charset="0"/>
              </a:rPr>
              <a:t>Chữ</a:t>
            </a:r>
            <a:r>
              <a:rPr lang="en-US" sz="60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6000" dirty="0" err="1" smtClean="0">
                <a:solidFill>
                  <a:schemeClr val="accent4">
                    <a:lumMod val="75000"/>
                  </a:schemeClr>
                </a:solidFill>
                <a:latin typeface="Times New Roman" panose="02020603050405020304" pitchFamily="18" charset="0"/>
                <a:cs typeface="Times New Roman" panose="02020603050405020304" pitchFamily="18" charset="0"/>
              </a:rPr>
              <a:t>Giáp</a:t>
            </a:r>
            <a:r>
              <a:rPr lang="en-US" sz="60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6000" dirty="0" err="1" smtClean="0">
                <a:solidFill>
                  <a:schemeClr val="accent4">
                    <a:lumMod val="75000"/>
                  </a:schemeClr>
                </a:solidFill>
                <a:latin typeface="Times New Roman" panose="02020603050405020304" pitchFamily="18" charset="0"/>
                <a:cs typeface="Times New Roman" panose="02020603050405020304" pitchFamily="18" charset="0"/>
              </a:rPr>
              <a:t>cốt</a:t>
            </a:r>
            <a:r>
              <a:rPr lang="en-US" sz="6000" dirty="0" smtClean="0">
                <a:solidFill>
                  <a:schemeClr val="accent4">
                    <a:lumMod val="75000"/>
                  </a:schemeClr>
                </a:solidFill>
                <a:latin typeface="Times New Roman" panose="02020603050405020304" pitchFamily="18" charset="0"/>
                <a:cs typeface="Times New Roman" panose="02020603050405020304" pitchFamily="18" charset="0"/>
              </a:rPr>
              <a:t> </a:t>
            </a:r>
            <a:r>
              <a:rPr lang="en-US" sz="6000" dirty="0" err="1" smtClean="0">
                <a:solidFill>
                  <a:schemeClr val="accent4">
                    <a:lumMod val="75000"/>
                  </a:schemeClr>
                </a:solidFill>
                <a:latin typeface="Times New Roman" panose="02020603050405020304" pitchFamily="18" charset="0"/>
                <a:cs typeface="Times New Roman" panose="02020603050405020304" pitchFamily="18" charset="0"/>
              </a:rPr>
              <a:t>văn</a:t>
            </a:r>
            <a:endParaRPr lang="en-US" sz="6000" dirty="0">
              <a:solidFill>
                <a:schemeClr val="accent4">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055316"/>
      </p:ext>
    </p:extLst>
  </p:cSld>
  <p:clrMapOvr>
    <a:masterClrMapping/>
  </p:clrMapOvr>
  <p:transition spd="slow">
    <p:comb/>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chemeClr val="bg1"/>
                </a:solidFill>
              </a:rPr>
              <a:t>               </a:t>
            </a:r>
            <a:r>
              <a:rPr lang="en-US" sz="6600" i="1" dirty="0" smtClean="0">
                <a:latin typeface="Times New Roman" panose="02020603050405020304" pitchFamily="18" charset="0"/>
                <a:cs typeface="Times New Roman" panose="02020603050405020304" pitchFamily="18" charset="0"/>
              </a:rPr>
              <a:t>1. </a:t>
            </a:r>
            <a:r>
              <a:rPr lang="en-US" sz="6600" i="1" dirty="0" err="1" smtClean="0">
                <a:latin typeface="Times New Roman" panose="02020603050405020304" pitchFamily="18" charset="0"/>
                <a:cs typeface="Times New Roman" panose="02020603050405020304" pitchFamily="18" charset="0"/>
              </a:rPr>
              <a:t>Văn</a:t>
            </a:r>
            <a:r>
              <a:rPr lang="en-US" sz="6600" i="1" dirty="0" smtClean="0">
                <a:latin typeface="Times New Roman" panose="02020603050405020304" pitchFamily="18" charset="0"/>
                <a:cs typeface="Times New Roman" panose="02020603050405020304" pitchFamily="18" charset="0"/>
              </a:rPr>
              <a:t> </a:t>
            </a:r>
            <a:r>
              <a:rPr lang="en-US" sz="6600" i="1" dirty="0" err="1" smtClean="0">
                <a:latin typeface="Times New Roman" panose="02020603050405020304" pitchFamily="18" charset="0"/>
                <a:cs typeface="Times New Roman" panose="02020603050405020304" pitchFamily="18" charset="0"/>
              </a:rPr>
              <a:t>hóa</a:t>
            </a:r>
            <a:endParaRPr lang="en-US" sz="6600" i="1" dirty="0">
              <a:solidFill>
                <a:schemeClr val="bg1"/>
              </a:solidFill>
            </a:endParaRPr>
          </a:p>
        </p:txBody>
      </p:sp>
      <p:sp>
        <p:nvSpPr>
          <p:cNvPr id="3" name="Content Placeholder 2"/>
          <p:cNvSpPr>
            <a:spLocks noGrp="1"/>
          </p:cNvSpPr>
          <p:nvPr>
            <p:ph idx="1"/>
          </p:nvPr>
        </p:nvSpPr>
        <p:spPr>
          <a:xfrm>
            <a:off x="838200" y="1801091"/>
            <a:ext cx="10515600" cy="4375871"/>
          </a:xfrm>
        </p:spPr>
        <p:txBody>
          <a:bodyPr>
            <a:normAutofit/>
          </a:bodyPr>
          <a:lstStyle/>
          <a:p>
            <a:pPr marL="0" indent="0">
              <a:buNone/>
            </a:pPr>
            <a:r>
              <a:rPr lang="en-US" sz="4000" dirty="0" smtClean="0">
                <a:solidFill>
                  <a:schemeClr val="accent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accent2">
                    <a:lumMod val="75000"/>
                  </a:schemeClr>
                </a:solidFill>
                <a:latin typeface="Times New Roman" panose="02020603050405020304" pitchFamily="18" charset="0"/>
                <a:ea typeface="Segoe UI Emoji" panose="020B0502040204020203" pitchFamily="34" charset="0"/>
                <a:cs typeface="Times New Roman" panose="02020603050405020304" pitchFamily="18" charset="0"/>
              </a:rPr>
              <a:t>1.1</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Chữ</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err="1"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viết</a:t>
            </a:r>
            <a:endPar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endParaRPr>
          </a:p>
          <a:p>
            <a:pPr marL="0" indent="0" algn="just">
              <a:buNone/>
            </a:pPr>
            <a:r>
              <a:rPr lang="en-US" sz="4800" dirty="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en-US" sz="4800" dirty="0" smtClean="0">
                <a:solidFill>
                  <a:schemeClr val="bg2">
                    <a:lumMod val="10000"/>
                  </a:schemeClr>
                </a:solidFill>
                <a:latin typeface="Times New Roman" panose="02020603050405020304" pitchFamily="18" charset="0"/>
                <a:ea typeface="Segoe UI Emoji" panose="020B0502040204020203" pitchFamily="34" charset="0"/>
                <a:cs typeface="Times New Roman" panose="02020603050405020304" pitchFamily="18" charset="0"/>
              </a:rPr>
              <a:t>-</a:t>
            </a:r>
            <a:r>
              <a:rPr lang="en-US" sz="4800" dirty="0" smtClean="0">
                <a:solidFill>
                  <a:schemeClr val="bg1"/>
                </a:solidFill>
                <a:latin typeface="Times New Roman" panose="02020603050405020304" pitchFamily="18" charset="0"/>
                <a:ea typeface="Segoe UI Emoji" panose="020B0502040204020203" pitchFamily="34" charset="0"/>
                <a:cs typeface="Times New Roman" panose="02020603050405020304" pitchFamily="18" charset="0"/>
              </a:rPr>
              <a:t> </a:t>
            </a:r>
            <a:r>
              <a:rPr lang="vi-VN"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Qua quá trình biến đổi, từ </a:t>
            </a:r>
            <a:r>
              <a:rPr lang="vi-VN" sz="3200" dirty="0">
                <a:solidFill>
                  <a:srgbClr val="FFFF00"/>
                </a:solidFill>
                <a:latin typeface="Times New Roman" panose="02020603050405020304" pitchFamily="18" charset="0"/>
                <a:ea typeface="Segoe UI Emoji" panose="020B0502040204020203" pitchFamily="34" charset="0"/>
                <a:cs typeface="Times New Roman" panose="02020603050405020304" pitchFamily="18" charset="0"/>
              </a:rPr>
              <a:t>Giáp cốt văn </a:t>
            </a:r>
            <a:r>
              <a:rPr lang="vi-VN"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hình thành nên </a:t>
            </a:r>
            <a:r>
              <a:rPr lang="vi-VN" sz="3200" dirty="0">
                <a:solidFill>
                  <a:srgbClr val="FFFF00"/>
                </a:solidFill>
                <a:latin typeface="Times New Roman" panose="02020603050405020304" pitchFamily="18" charset="0"/>
                <a:ea typeface="Segoe UI Emoji" panose="020B0502040204020203" pitchFamily="34" charset="0"/>
                <a:cs typeface="Times New Roman" panose="02020603050405020304" pitchFamily="18" charset="0"/>
              </a:rPr>
              <a:t>Thạch cổ văn</a:t>
            </a:r>
            <a:r>
              <a:rPr lang="vi-VN"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a:t>
            </a:r>
            <a:r>
              <a:rPr lang="vi-VN" sz="3200" dirty="0">
                <a:solidFill>
                  <a:srgbClr val="FFFF00"/>
                </a:solidFill>
                <a:latin typeface="Times New Roman" panose="02020603050405020304" pitchFamily="18" charset="0"/>
                <a:ea typeface="Segoe UI Emoji" panose="020B0502040204020203" pitchFamily="34" charset="0"/>
                <a:cs typeface="Times New Roman" panose="02020603050405020304" pitchFamily="18" charset="0"/>
              </a:rPr>
              <a:t> Kim văn</a:t>
            </a:r>
            <a:r>
              <a:rPr lang="vi-VN"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 Tới thời Tần, sau khi thống nhất Trung Quốc, chữ viết cũng được thống nhất trong khuôn hình vuông được gọi là </a:t>
            </a:r>
            <a:r>
              <a:rPr lang="vi-VN" sz="3200" dirty="0">
                <a:solidFill>
                  <a:srgbClr val="FFFF00"/>
                </a:solidFill>
                <a:latin typeface="Times New Roman" panose="02020603050405020304" pitchFamily="18" charset="0"/>
                <a:ea typeface="Segoe UI Emoji" panose="020B0502040204020203" pitchFamily="34" charset="0"/>
                <a:cs typeface="Times New Roman" panose="02020603050405020304" pitchFamily="18" charset="0"/>
              </a:rPr>
              <a:t>chữ Tiểu triện</a:t>
            </a:r>
            <a:r>
              <a:rPr lang="vi-VN"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rPr>
              <a:t>.</a:t>
            </a:r>
            <a:endParaRPr lang="en-US" sz="3200" dirty="0">
              <a:solidFill>
                <a:schemeClr val="tx2">
                  <a:lumMod val="50000"/>
                </a:schemeClr>
              </a:solidFill>
              <a:latin typeface="Times New Roman" panose="02020603050405020304" pitchFamily="18" charset="0"/>
              <a:ea typeface="Segoe UI Emoji"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15968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rot="867190">
            <a:off x="765490" y="724334"/>
            <a:ext cx="3899977" cy="5114925"/>
          </a:xfrm>
          <a:prstGeom prst="rect">
            <a:avLst/>
          </a:prstGeom>
        </p:spPr>
      </p:pic>
      <p:pic>
        <p:nvPicPr>
          <p:cNvPr id="5" name="Picture 4"/>
          <p:cNvPicPr>
            <a:picLocks noChangeAspect="1"/>
          </p:cNvPicPr>
          <p:nvPr/>
        </p:nvPicPr>
        <p:blipFill>
          <a:blip r:embed="rId3"/>
          <a:stretch>
            <a:fillRect/>
          </a:stretch>
        </p:blipFill>
        <p:spPr>
          <a:xfrm rot="20934692">
            <a:off x="5677036" y="675879"/>
            <a:ext cx="6095219" cy="5114925"/>
          </a:xfrm>
          <a:prstGeom prst="rect">
            <a:avLst/>
          </a:prstGeom>
        </p:spPr>
      </p:pic>
    </p:spTree>
    <p:extLst>
      <p:ext uri="{BB962C8B-B14F-4D97-AF65-F5344CB8AC3E}">
        <p14:creationId xmlns:p14="http://schemas.microsoft.com/office/powerpoint/2010/main" val="42518613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TotalTime>
  <Words>943</Words>
  <Application>Microsoft Office PowerPoint</Application>
  <PresentationFormat>Custom</PresentationFormat>
  <Paragraphs>87</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  Bài 4 : Trung Quốc thời    phong kiến</vt:lpstr>
      <vt:lpstr>              Bản đồ Trung Quốc qua các triều đại lịch sử                      Từ nhà Tần đến nhà Thanh</vt:lpstr>
      <vt:lpstr>   Văn hoá, khoa học – kĩ thuật Trung Quốc thời phong kiến</vt:lpstr>
      <vt:lpstr>               1. Văn hóa</vt:lpstr>
      <vt:lpstr>Đời nhà Thương, người Trung Hoa đã có chữ Giáp cốt được viết trên mai rùa, xương thú, được gọi là Giáp cốt văn</vt:lpstr>
      <vt:lpstr>PowerPoint Presentation</vt:lpstr>
      <vt:lpstr>               1. Văn hóa</vt:lpstr>
      <vt:lpstr>PowerPoint Presentation</vt:lpstr>
      <vt:lpstr>               1. Văn hóa</vt:lpstr>
      <vt:lpstr>Kinh Thi (giản thể: 诗经; phồn thể: 詩經; bính âm: Shī Jīng) là một bộ tổng tập thơ ca vô danh của Trung Quốc, một trong năm bộ sách kinh điển của Nho giáo</vt:lpstr>
      <vt:lpstr>Thơ Đường hay Đường thi là thời kỳ đỉnh cao của nền thơ ca Trung Quốc. Trong hàng ngàn tác giả có ba nhà thơ lớn nổi bật là Lý Bạch, Đỗ Phủ, Bạch Cư Dị.</vt:lpstr>
      <vt:lpstr>Tới thời Minh – Thanh, tiểu thuyết lại rất phát triển với các tác phẩm tiêu biểu như: Tam quốc diễn nghĩa (La Quán Trung), Thủy hử (Thi Nại Am), Tây du ký (Ngô Thừa Ân),</vt:lpstr>
      <vt:lpstr>               1. Văn hóa</vt:lpstr>
      <vt:lpstr>   2. Khoa học tự nhiên và kĩ thuật</vt:lpstr>
      <vt:lpstr>PowerPoint Presentation</vt:lpstr>
      <vt:lpstr>               Đây là đề lấy trong sách "Chu Bễ toán kinh", là sách nghiên cứu toán học được viết vào thời Tây Hán</vt:lpstr>
      <vt:lpstr>Cửu chương toán thuật </vt:lpstr>
      <vt:lpstr>   2. Khoa học tự nhiên và kĩ thuật</vt:lpstr>
      <vt:lpstr>Từ đời nhà Thương, người Trung Hoa đã vẽ được bản đồ sao có tới 800 vì sao.  Họ đã xác định được chu kỳ chuyển động gần đúng của 120 vì sao. Từ đó họ đặt ra lịch Can Chi</vt:lpstr>
      <vt:lpstr>       Bản đồ sao từ thế kỷ 17, bởi họa sĩ Hà Lan Frederik de Wit</vt:lpstr>
      <vt:lpstr>PowerPoint Presentation</vt:lpstr>
      <vt:lpstr>   2. Khoa học tự nhiên và kĩ thuật</vt:lpstr>
      <vt:lpstr>Thời Chiến Quốc đã có sách Hoàng đế nội kinh được coi là bộ sách kinh điển của y học cổ truyền Trung Hoa</vt:lpstr>
      <vt:lpstr>Đặc biệt, châm cứu là một thành tựu độc đáo của y học Trung Quốc.</vt:lpstr>
      <vt:lpstr>   2. Khoa học tự nhiên và kĩ thuật</vt:lpstr>
      <vt:lpstr>-Có 4 phát minh quan trọng về mặt kĩ thuật mà người Trung Hoa đã đóng góp cho nhân loại, đó là giấy, thuốc súng, la bàn và nghề in.</vt:lpstr>
      <vt:lpstr>        Giấy</vt:lpstr>
      <vt:lpstr>PowerPoint Presentation</vt:lpstr>
      <vt:lpstr>      Ảnh cận cảnh của một la bàn địa chất (geological compass)</vt:lpstr>
      <vt:lpstr>                                      Bản in tổ còn sót lại</vt:lpstr>
      <vt:lpstr>PowerPoint Presentation</vt:lpstr>
      <vt:lpstr>3. Kiến trúc</vt:lpstr>
      <vt:lpstr>        Vạn Lý Trường Thành bắt đầu được xây dựng từ trước khi Tần Thủy Hoàng thống nhất Trung Quốc</vt:lpstr>
      <vt:lpstr>PowerPoint Presentation</vt:lpstr>
      <vt:lpstr>PowerPoint Presentation</vt:lpstr>
      <vt:lpstr>4. Hội họa , điêu khắc</vt:lpstr>
      <vt:lpstr>          Toàn cảnh bức tượng Lạc Sơn Đại Phật ở núi Nga Mi, Trung Quốc</vt:lpstr>
      <vt:lpstr>      Tranh thủy mặc Trung Quốc cổ – nghệ thuật độc đáo của người Tàu</vt:lpstr>
      <vt:lpstr>       Pho tượng Quan Âm Thiên thủ Thiên nhãn</vt:lpstr>
      <vt:lpstr>5. Triết học, tư tưởng</vt:lpstr>
      <vt:lpstr>PowerPoint Presentation</vt:lpstr>
      <vt:lpstr>PowerPoint Presentation</vt:lpstr>
      <vt:lpstr>PowerPoint Presentation</vt:lpstr>
      <vt:lpstr>PowerPoint Presentation</vt:lpstr>
      <vt:lpstr>PowerPoint Presentation</vt:lpstr>
      <vt:lpstr>6. Trang phục</vt:lpstr>
      <vt:lpstr>       Trang phục truyền thống trung quốc qua các thời kỳ</vt:lpstr>
      <vt:lpstr>7 . Ẩm thực</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 VAIO</dc:creator>
  <cp:lastModifiedBy>Trang</cp:lastModifiedBy>
  <cp:revision>46</cp:revision>
  <dcterms:created xsi:type="dcterms:W3CDTF">2019-09-15T04:14:10Z</dcterms:created>
  <dcterms:modified xsi:type="dcterms:W3CDTF">2020-04-07T04:48:46Z</dcterms:modified>
</cp:coreProperties>
</file>