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10" r:id="rId2"/>
    <p:sldId id="260" r:id="rId3"/>
    <p:sldId id="311" r:id="rId4"/>
    <p:sldId id="300" r:id="rId5"/>
    <p:sldId id="312" r:id="rId6"/>
    <p:sldId id="264" r:id="rId7"/>
    <p:sldId id="313" r:id="rId8"/>
    <p:sldId id="293" r:id="rId9"/>
    <p:sldId id="294" r:id="rId10"/>
    <p:sldId id="301" r:id="rId11"/>
    <p:sldId id="314" r:id="rId12"/>
    <p:sldId id="315" r:id="rId13"/>
    <p:sldId id="326" r:id="rId14"/>
    <p:sldId id="275" r:id="rId15"/>
    <p:sldId id="273" r:id="rId16"/>
    <p:sldId id="316" r:id="rId17"/>
    <p:sldId id="327" r:id="rId18"/>
    <p:sldId id="303" r:id="rId19"/>
    <p:sldId id="330" r:id="rId20"/>
    <p:sldId id="278" r:id="rId21"/>
    <p:sldId id="318" r:id="rId22"/>
    <p:sldId id="329" r:id="rId23"/>
    <p:sldId id="331" r:id="rId24"/>
    <p:sldId id="281" r:id="rId25"/>
    <p:sldId id="305" r:id="rId26"/>
    <p:sldId id="319" r:id="rId27"/>
    <p:sldId id="285" r:id="rId28"/>
    <p:sldId id="320" r:id="rId29"/>
    <p:sldId id="286" r:id="rId30"/>
    <p:sldId id="332" r:id="rId31"/>
    <p:sldId id="340" r:id="rId32"/>
    <p:sldId id="333" r:id="rId33"/>
    <p:sldId id="341" r:id="rId34"/>
    <p:sldId id="342" r:id="rId35"/>
    <p:sldId id="339" r:id="rId36"/>
    <p:sldId id="349" r:id="rId37"/>
    <p:sldId id="350" r:id="rId38"/>
    <p:sldId id="336" r:id="rId39"/>
    <p:sldId id="351" r:id="rId40"/>
    <p:sldId id="352" r:id="rId41"/>
    <p:sldId id="347" r:id="rId42"/>
    <p:sldId id="335" r:id="rId43"/>
    <p:sldId id="323" r:id="rId44"/>
    <p:sldId id="353" r:id="rId45"/>
    <p:sldId id="321" r:id="rId46"/>
    <p:sldId id="304" r:id="rId47"/>
    <p:sldId id="279" r:id="rId48"/>
    <p:sldId id="34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CC0000"/>
    <a:srgbClr val="663300"/>
    <a:srgbClr val="CC00CC"/>
    <a:srgbClr val="FF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83B4-4FE0-4872-B685-B38A1479EC3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DA540-68D9-4C8C-B0EF-A79EE9E079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6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47BBA-238D-4889-8A5B-13EAFB443C7D}" type="slidenum">
              <a:rPr lang="en-US"/>
              <a:pPr/>
              <a:t>10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5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DA540-68D9-4C8C-B0EF-A79EE9E079E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21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0FCFC77-6401-4ABF-B204-2119C333DC84}" type="slidenum">
              <a:rPr lang="en-US">
                <a:solidFill>
                  <a:srgbClr val="000000"/>
                </a:solidFill>
              </a:rPr>
              <a:pPr/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9250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A8E3E0-0E72-42BD-989F-401259E8271A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43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6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9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9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24250-3C51-47A5-8AA4-0346E539F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6465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9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5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4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5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9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34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6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A37BB-F9E2-40EB-9F1E-6727958E4671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04EC-7242-4138-B8F6-72BB587BA6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9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Local%20Settings\ClipArt\Anhdong\Nguoi_vat\ag00355_.gif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sc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-127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81400" y="5791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533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76800" y="83820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90800" y="0"/>
            <a:ext cx="914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71513" y="1120914"/>
            <a:ext cx="27142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4000" b="1" dirty="0" err="1" smtClean="0">
                <a:solidFill>
                  <a:srgbClr val="0000CC"/>
                </a:solidFill>
                <a:latin typeface="Arial" charset="0"/>
                <a:cs typeface="+mn-cs"/>
              </a:rPr>
              <a:t>Chương</a:t>
            </a:r>
            <a:r>
              <a:rPr lang="en-US" altLang="en-US" sz="4000" b="1" dirty="0" smtClean="0">
                <a:solidFill>
                  <a:srgbClr val="0000CC"/>
                </a:solidFill>
                <a:latin typeface="Arial" charset="0"/>
                <a:cs typeface="+mn-cs"/>
              </a:rPr>
              <a:t> V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19812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VIỆT Ở CÁC THẾ KỈ XVI- XVIII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2743200"/>
            <a:ext cx="8207214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48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SUY YẾU CỦA NHÀ NƯỚC PHONG KIẾN TẬP QUYỀN </a:t>
            </a:r>
          </a:p>
          <a:p>
            <a:pPr algn="ctr"/>
            <a:r>
              <a:rPr lang="vi-VN" sz="3600" b="1" dirty="0" smtClean="0">
                <a:solidFill>
                  <a:srgbClr val="FF0000"/>
                </a:solidFill>
              </a:rPr>
              <a:t>( thế kỷ XVI- XVIII) </a:t>
            </a: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" y="762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Nguồn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ảnh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minh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họa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lấy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từ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Lịch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sử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Việt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Nam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”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Trần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Bạch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Đằng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-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xuất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bản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trẻ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6" name="Picture 4" descr="SAM_09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219200" y="6065838"/>
            <a:ext cx="5562600" cy="48736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sa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đọa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6" descr="SAM_09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600200" y="6065838"/>
            <a:ext cx="5562600" cy="487362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sa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đọa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" name="Picture 19" descr="SAM_09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763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62000" y="6324600"/>
            <a:ext cx="7543800" cy="411163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cảnh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xây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dựng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đền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đài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tốn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...</a:t>
            </a:r>
          </a:p>
        </p:txBody>
      </p:sp>
      <p:pic>
        <p:nvPicPr>
          <p:cNvPr id="22" name="Picture 7" descr="SAM_096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799"/>
            <a:ext cx="8763000" cy="564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1143000" y="6294438"/>
            <a:ext cx="6705600" cy="411162"/>
          </a:xfrm>
          <a:prstGeom prst="rect">
            <a:avLst/>
          </a:prstGeom>
          <a:solidFill>
            <a:srgbClr val="663300"/>
          </a:solidFill>
          <a:ln>
            <a:solidFill>
              <a:srgbClr val="0000CC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nội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bộ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chia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bè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kéo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cánh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”…</a:t>
            </a:r>
          </a:p>
        </p:txBody>
      </p:sp>
      <p:pic>
        <p:nvPicPr>
          <p:cNvPr id="24" name="Picture 9" descr="SAM_096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839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81000" y="6294438"/>
            <a:ext cx="8229600" cy="487362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Minh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họa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hại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thần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sz="24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8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nh v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"/>
            <a:ext cx="3886200" cy="35814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029200" y="4019490"/>
            <a:ext cx="4038600" cy="400110"/>
          </a:xfrm>
          <a:prstGeom prst="rect">
            <a:avLst/>
          </a:prstGeom>
          <a:ln w="9525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endParaRPr lang="en-US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ANd9GcRM7Cl9netUBeQk-BCy-R-2OaNFSgjY7dfkFhD2yj7__DKaeuOQ2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648200" cy="35814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09600" y="4019490"/>
            <a:ext cx="4038600" cy="400110"/>
          </a:xfrm>
          <a:prstGeom prst="rect">
            <a:avLst/>
          </a:prstGeom>
          <a:ln w="6350">
            <a:solidFill>
              <a:srgbClr val="0000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953000"/>
            <a:ext cx="8382000" cy="1077218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XVI 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4678" y="4724400"/>
            <a:ext cx="8686800" cy="181588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US" sz="28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XVI: </a:t>
            </a:r>
            <a:r>
              <a:rPr lang="en-US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xỉ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-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vong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8" grpId="1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7808" y="236272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3261115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14851" y="3803341"/>
            <a:ext cx="7162800" cy="1077218"/>
          </a:xfrm>
          <a:prstGeom prst="rect">
            <a:avLst/>
          </a:prstGeom>
          <a:solidFill>
            <a:srgbClr val="CC0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rối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địa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4719" y="1457345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808" y="1849055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876800" y="4880559"/>
            <a:ext cx="304800" cy="279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orizontal Scroll 2"/>
          <p:cNvSpPr/>
          <p:nvPr/>
        </p:nvSpPr>
        <p:spPr>
          <a:xfrm>
            <a:off x="835404" y="5020489"/>
            <a:ext cx="7904403" cy="15240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,…..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7808" y="2680052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" y="3647010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4851" y="5274739"/>
            <a:ext cx="6934200" cy="1077218"/>
          </a:xfrm>
          <a:prstGeom prst="rect">
            <a:avLst/>
          </a:prstGeom>
          <a:solidFill>
            <a:srgbClr val="0000CC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suy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yếu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ta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" y="4223617"/>
            <a:ext cx="5296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khổ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628930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57808" y="2142429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8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14400"/>
            <a:ext cx="7848600" cy="3048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1512,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1517,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thây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trấn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dội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4191000"/>
            <a:ext cx="6934200" cy="990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 TK XVI?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2" y="6142038"/>
            <a:ext cx="2744788" cy="411162"/>
          </a:xfrm>
        </p:spPr>
        <p:txBody>
          <a:bodyPr>
            <a:noAutofit/>
          </a:bodyPr>
          <a:lstStyle/>
          <a:p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endParaRPr lang="en-US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6142038"/>
            <a:ext cx="4041775" cy="411162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i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endParaRPr lang="en-US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3" descr="han ha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838"/>
            <a:ext cx="4166398" cy="5715000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838"/>
            <a:ext cx="4267200" cy="5715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28575">
            <a:solidFill>
              <a:srgbClr val="0000CC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77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2658" y="2323067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110" y="2716366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658" y="3166022"/>
            <a:ext cx="5036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</a:rPr>
              <a:t>Đời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nhân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dân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cực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700" y="5310263"/>
            <a:ext cx="8482957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thuẫn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gay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gắt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2110" y="1893812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892" y="1442059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50064" y="3662030"/>
            <a:ext cx="8084594" cy="1077465"/>
          </a:xfrm>
          <a:prstGeom prst="wedgeEllipseCallout">
            <a:avLst>
              <a:gd name="adj1" fmla="val -30668"/>
              <a:gd name="adj2" fmla="val 944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937805" y="5502492"/>
            <a:ext cx="770890" cy="1143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917010" y="5745081"/>
            <a:ext cx="608551" cy="3495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10871" y="5297562"/>
            <a:ext cx="3068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90643" y="5848872"/>
            <a:ext cx="36167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52658" y="2323067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2110" y="2716366"/>
            <a:ext cx="3066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2658" y="3166022"/>
            <a:ext cx="52966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Đời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sống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dân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cực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khổ</a:t>
            </a:r>
            <a:r>
              <a:rPr lang="en-US" sz="3200" dirty="0" smtClean="0">
                <a:latin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154" y="3647324"/>
            <a:ext cx="52998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Mâu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thuẫn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giai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cấp</a:t>
            </a:r>
            <a:r>
              <a:rPr lang="en-US" sz="3200" b="1" dirty="0" smtClean="0">
                <a:latin typeface="Times New Roman" pitchFamily="18" charset="0"/>
              </a:rPr>
              <a:t> gay </a:t>
            </a:r>
            <a:r>
              <a:rPr lang="en-US" sz="3200" b="1" dirty="0" err="1" smtClean="0">
                <a:latin typeface="Times New Roman" pitchFamily="18" charset="0"/>
              </a:rPr>
              <a:t>gắt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5148" y="4189444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biến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72110" y="1893812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4892" y="1442059"/>
            <a:ext cx="541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3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1416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151416"/>
            <a:ext cx="5410200" cy="619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09600" y="6400234"/>
            <a:ext cx="7315200" cy="3559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2953" y="618797"/>
            <a:ext cx="15560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077000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51416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151416"/>
            <a:ext cx="5410200" cy="619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09600" y="6400234"/>
            <a:ext cx="7315200" cy="3559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Lược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đồ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400" b="1" i="1" dirty="0">
                <a:solidFill>
                  <a:srgbClr val="0000CC"/>
                </a:solidFill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82" y="619780"/>
            <a:ext cx="1738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1511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381" y="1908554"/>
            <a:ext cx="1738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1512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04" y="3013212"/>
            <a:ext cx="1802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1515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Tam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04" y="4157705"/>
            <a:ext cx="17382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1516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85324" y="619780"/>
            <a:ext cx="1612351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426876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971800"/>
            <a:ext cx="7481887" cy="288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853884"/>
            <a:ext cx="6934200" cy="303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38528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02811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76200"/>
            <a:ext cx="5410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2" name="AutoShape 4"/>
          <p:cNvSpPr>
            <a:spLocks noChangeArrowheads="1"/>
          </p:cNvSpPr>
          <p:nvPr/>
        </p:nvSpPr>
        <p:spPr bwMode="auto">
          <a:xfrm>
            <a:off x="1905000" y="1600200"/>
            <a:ext cx="1143000" cy="457200"/>
          </a:xfrm>
          <a:prstGeom prst="wedgeRectCallout">
            <a:avLst>
              <a:gd name="adj1" fmla="val 58194"/>
              <a:gd name="adj2" fmla="val -145139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1600" b="1" dirty="0" smtClean="0">
                <a:solidFill>
                  <a:srgbClr val="000099"/>
                </a:solidFill>
                <a:latin typeface="VNI-Times" pitchFamily="2" charset="0"/>
              </a:rPr>
              <a:t>                         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1511</a:t>
            </a:r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13" name="AutoShape 5"/>
          <p:cNvSpPr>
            <a:spLocks noChangeArrowheads="1"/>
          </p:cNvSpPr>
          <p:nvPr/>
        </p:nvSpPr>
        <p:spPr bwMode="auto">
          <a:xfrm>
            <a:off x="3200400" y="1830388"/>
            <a:ext cx="1066800" cy="531812"/>
          </a:xfrm>
          <a:prstGeom prst="wedgeRectCallout">
            <a:avLst>
              <a:gd name="adj1" fmla="val -1042"/>
              <a:gd name="adj2" fmla="val -160713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1515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4" name="AutoShape 6"/>
          <p:cNvSpPr>
            <a:spLocks noChangeArrowheads="1"/>
          </p:cNvSpPr>
          <p:nvPr/>
        </p:nvSpPr>
        <p:spPr bwMode="auto">
          <a:xfrm>
            <a:off x="3962400" y="4116388"/>
            <a:ext cx="1327432" cy="455612"/>
          </a:xfrm>
          <a:prstGeom prst="wedgeRectCallout">
            <a:avLst>
              <a:gd name="adj1" fmla="val -52917"/>
              <a:gd name="adj2" fmla="val -114583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1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1512</a:t>
            </a:r>
            <a:endParaRPr lang="en-US" sz="1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15" name="AutoShape 7"/>
          <p:cNvSpPr>
            <a:spLocks noChangeArrowheads="1"/>
          </p:cNvSpPr>
          <p:nvPr/>
        </p:nvSpPr>
        <p:spPr bwMode="auto">
          <a:xfrm>
            <a:off x="4343400" y="1905000"/>
            <a:ext cx="990600" cy="533400"/>
          </a:xfrm>
          <a:prstGeom prst="wedgeRectCallout">
            <a:avLst>
              <a:gd name="adj1" fmla="val 25801"/>
              <a:gd name="adj2" fmla="val -141667"/>
            </a:avLst>
          </a:prstGeom>
          <a:solidFill>
            <a:srgbClr val="BBE0E3">
              <a:alpha val="8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US" sz="1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endParaRPr lang="en-US" sz="1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1516</a:t>
            </a:r>
            <a:r>
              <a:rPr lang="en-US" sz="1400" b="1" dirty="0" smtClean="0">
                <a:solidFill>
                  <a:srgbClr val="000099"/>
                </a:solidFill>
                <a:latin typeface="VNI-Times" pitchFamily="2" charset="0"/>
              </a:rPr>
              <a:t>                          </a:t>
            </a:r>
            <a:endParaRPr lang="en-US" sz="1400" b="1" dirty="0">
              <a:solidFill>
                <a:srgbClr val="000099"/>
              </a:solidFill>
              <a:latin typeface="VNI-Times" pitchFamily="2" charset="0"/>
            </a:endParaRPr>
          </a:p>
        </p:txBody>
      </p:sp>
      <p:sp>
        <p:nvSpPr>
          <p:cNvPr id="68623" name="Freeform 15"/>
          <p:cNvSpPr>
            <a:spLocks/>
          </p:cNvSpPr>
          <p:nvPr/>
        </p:nvSpPr>
        <p:spPr bwMode="auto">
          <a:xfrm rot="-7530769">
            <a:off x="4644231" y="1046957"/>
            <a:ext cx="366713" cy="520700"/>
          </a:xfrm>
          <a:custGeom>
            <a:avLst/>
            <a:gdLst>
              <a:gd name="T0" fmla="*/ 0 w 1248"/>
              <a:gd name="T1" fmla="*/ 347133 h 864"/>
              <a:gd name="T2" fmla="*/ 296191 w 1248"/>
              <a:gd name="T3" fmla="*/ 57856 h 864"/>
              <a:gd name="T4" fmla="*/ 253878 w 1248"/>
              <a:gd name="T5" fmla="*/ 28928 h 864"/>
              <a:gd name="T6" fmla="*/ 366713 w 1248"/>
              <a:gd name="T7" fmla="*/ 0 h 864"/>
              <a:gd name="T8" fmla="*/ 324400 w 1248"/>
              <a:gd name="T9" fmla="*/ 144639 h 864"/>
              <a:gd name="T10" fmla="*/ 310296 w 1248"/>
              <a:gd name="T11" fmla="*/ 86783 h 864"/>
              <a:gd name="T12" fmla="*/ 0 w 1248"/>
              <a:gd name="T13" fmla="*/ 520700 h 864"/>
              <a:gd name="T14" fmla="*/ 28209 w 1248"/>
              <a:gd name="T15" fmla="*/ 404989 h 864"/>
              <a:gd name="T16" fmla="*/ 0 w 1248"/>
              <a:gd name="T17" fmla="*/ 347133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 rot="-10600412">
            <a:off x="4038600" y="1219200"/>
            <a:ext cx="381000" cy="342900"/>
          </a:xfrm>
          <a:custGeom>
            <a:avLst/>
            <a:gdLst>
              <a:gd name="T0" fmla="*/ 0 w 1248"/>
              <a:gd name="T1" fmla="*/ 228600 h 864"/>
              <a:gd name="T2" fmla="*/ 307731 w 1248"/>
              <a:gd name="T3" fmla="*/ 38100 h 864"/>
              <a:gd name="T4" fmla="*/ 263769 w 1248"/>
              <a:gd name="T5" fmla="*/ 19050 h 864"/>
              <a:gd name="T6" fmla="*/ 381000 w 1248"/>
              <a:gd name="T7" fmla="*/ 0 h 864"/>
              <a:gd name="T8" fmla="*/ 337038 w 1248"/>
              <a:gd name="T9" fmla="*/ 95250 h 864"/>
              <a:gd name="T10" fmla="*/ 322385 w 1248"/>
              <a:gd name="T11" fmla="*/ 57150 h 864"/>
              <a:gd name="T12" fmla="*/ 0 w 1248"/>
              <a:gd name="T13" fmla="*/ 342900 h 864"/>
              <a:gd name="T14" fmla="*/ 29308 w 1248"/>
              <a:gd name="T15" fmla="*/ 266700 h 864"/>
              <a:gd name="T16" fmla="*/ 0 w 1248"/>
              <a:gd name="T17" fmla="*/ 22860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>
            <a:off x="4038600" y="1735138"/>
            <a:ext cx="152400" cy="41751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3733800" y="2286000"/>
            <a:ext cx="76200" cy="381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457200" y="6448425"/>
            <a:ext cx="822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kỉ</a:t>
            </a:r>
            <a:r>
              <a:rPr lang="en-US" sz="2400" b="1" dirty="0"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5791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animBg="1"/>
      <p:bldP spid="68613" grpId="0" animBg="1"/>
      <p:bldP spid="68614" grpId="0" animBg="1"/>
      <p:bldP spid="68615" grpId="0" animBg="1"/>
      <p:bldP spid="68623" grpId="0" animBg="1"/>
      <p:bldP spid="68625" grpId="0" animBg="1"/>
      <p:bldP spid="68626" grpId="0" animBg="1"/>
      <p:bldP spid="68626" grpId="1" animBg="1"/>
      <p:bldP spid="68626" grpId="2" animBg="1"/>
      <p:bldP spid="68627" grpId="0" animBg="1"/>
      <p:bldP spid="68627" grpId="1" animBg="1"/>
      <p:bldP spid="68627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4" name="Rectangle 66"/>
          <p:cNvSpPr>
            <a:spLocks noChangeArrowheads="1"/>
          </p:cNvSpPr>
          <p:nvPr/>
        </p:nvSpPr>
        <p:spPr bwMode="auto">
          <a:xfrm>
            <a:off x="2590800" y="76200"/>
            <a:ext cx="4648200" cy="6858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chemeClr val="bg1"/>
              </a:gs>
              <a:gs pos="100000">
                <a:srgbClr val="0066FF"/>
              </a:gs>
            </a:gsLst>
            <a:lin ang="5400000" scaled="1"/>
          </a:gradFill>
          <a:ln w="9525" algn="ctr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Ý :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9100" y="685368"/>
            <a:ext cx="8458200" cy="830997"/>
          </a:xfrm>
          <a:prstGeom prst="rect">
            <a:avLst/>
          </a:prstGeom>
          <a:ln w="38100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i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042525"/>
              </p:ext>
            </p:extLst>
          </p:nvPr>
        </p:nvGraphicFramePr>
        <p:xfrm>
          <a:off x="381000" y="3301643"/>
          <a:ext cx="8534399" cy="32515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48607"/>
                <a:gridCol w="2575034"/>
                <a:gridCol w="3310758"/>
              </a:tblGrid>
              <a:tr h="776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4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68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cxnSp>
        <p:nvCxnSpPr>
          <p:cNvPr id="37" name="Straight Connector 36"/>
          <p:cNvCxnSpPr/>
          <p:nvPr/>
        </p:nvCxnSpPr>
        <p:spPr>
          <a:xfrm flipV="1">
            <a:off x="4191000" y="1516365"/>
            <a:ext cx="0" cy="168403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43199" y="1572975"/>
            <a:ext cx="201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024" y="1973085"/>
            <a:ext cx="260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963" y="2342632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199" y="2773305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572975"/>
            <a:ext cx="2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Tam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1942522"/>
            <a:ext cx="314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6562" y="2312069"/>
            <a:ext cx="372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3310" y="2763403"/>
            <a:ext cx="374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3212 -4.81481E-6 C 0.19149 -4.81481E-6 0.26441 0.10301 0.26441 0.18704 L 0.26441 0.37408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12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0724 5.55112E-17 C 0.10487 5.55112E-17 0.14497 0.08819 0.14497 0.15995 L 0.14497 0.32014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12778 -3.33333E-6 C 0.18507 -3.33333E-6 0.25556 0.09676 0.25556 0.1757 L 0.25556 0.35139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06979 4.07407E-6 C 0.10104 4.07407E-6 0.13959 0.07986 0.13959 0.1449 L 0.13959 0.2900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12743 1.85185E-6 C 0.18455 1.85185E-6 0.25486 0.13704 0.25486 0.24838 L 0.25486 0.49676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2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07049 -4.81481E-6 C 0.10191 -4.81481E-6 0.14097 0.15301 0.14097 0.27755 L 0.14097 0.5551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9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13039 -4.81481E-6 C 0.18872 -4.81481E-6 0.26077 0.12848 0.26077 0.23311 L 0.26077 0.46644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6441 -3.7037E-6 C 0.09323 -3.7037E-6 0.12882 0.14723 0.12882 0.2669 L 0.12882 0.5338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1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94" grpId="0" animBg="1"/>
      <p:bldP spid="25" grpId="0" animBg="1"/>
      <p:bldP spid="2" grpId="0"/>
      <p:bldP spid="3" grpId="0"/>
      <p:bldP spid="4" grpId="0"/>
      <p:bldP spid="5" grpId="0"/>
      <p:bldP spid="8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Group 2"/>
          <p:cNvGraphicFramePr>
            <a:graphicFrameLocks noGrp="1"/>
          </p:cNvGraphicFramePr>
          <p:nvPr>
            <p:extLst/>
          </p:nvPr>
        </p:nvGraphicFramePr>
        <p:xfrm>
          <a:off x="381000" y="3301643"/>
          <a:ext cx="8534399" cy="325155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48607"/>
                <a:gridCol w="2575034"/>
                <a:gridCol w="3310758"/>
              </a:tblGrid>
              <a:tr h="776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khởi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lãnh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đạo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</a:t>
                      </a:r>
                      <a:r>
                        <a:rPr kumimoji="0" lang="en-US" sz="27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7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2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53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478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1512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680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1515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620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1516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17608" y="2828717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*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Bảng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thống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kê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cuộc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khởi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nông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dân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đầu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itchFamily="18" charset="0"/>
              </a:rPr>
              <a:t>kỉ</a:t>
            </a:r>
            <a:r>
              <a:rPr lang="en-US" sz="2400" b="1" dirty="0" smtClean="0">
                <a:solidFill>
                  <a:schemeClr val="accent1"/>
                </a:solidFill>
                <a:latin typeface="Times New Roman" pitchFamily="18" charset="0"/>
              </a:rPr>
              <a:t> XVI: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4955" y="4085112"/>
            <a:ext cx="2012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1642" y="5360495"/>
            <a:ext cx="2606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0327" y="4667977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9983" y="6005160"/>
            <a:ext cx="2573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765" y="5289584"/>
            <a:ext cx="2107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07765" y="4115675"/>
            <a:ext cx="3140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3141" y="5962221"/>
            <a:ext cx="372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7765" y="4658325"/>
            <a:ext cx="3740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43667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4491" y="2065783"/>
            <a:ext cx="1988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2000" b="1" dirty="0" smtClean="0">
                <a:latin typeface="Times New Roman" pitchFamily="18" charset="0"/>
              </a:rPr>
              <a:t>a. </a:t>
            </a:r>
            <a:r>
              <a:rPr lang="en-US" sz="2000" b="1" dirty="0" err="1" smtClean="0">
                <a:latin typeface="Times New Roman" pitchFamily="18" charset="0"/>
              </a:rPr>
              <a:t>Nguyên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</a:rPr>
              <a:t>nhân</a:t>
            </a:r>
            <a:r>
              <a:rPr lang="en-US" sz="2000" b="1" dirty="0" smtClean="0">
                <a:latin typeface="Times New Roman" pitchFamily="18" charset="0"/>
              </a:rPr>
              <a:t>: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70008" y="1753951"/>
            <a:ext cx="838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70008" y="1400462"/>
            <a:ext cx="4038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20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70008" y="1040220"/>
            <a:ext cx="42781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44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828800" y="102811"/>
            <a:ext cx="5410200" cy="6246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t="227"/>
          <a:stretch>
            <a:fillRect/>
          </a:stretch>
        </p:blipFill>
        <p:spPr bwMode="auto">
          <a:xfrm>
            <a:off x="1828800" y="76200"/>
            <a:ext cx="5410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23" name="Freeform 15"/>
          <p:cNvSpPr>
            <a:spLocks/>
          </p:cNvSpPr>
          <p:nvPr/>
        </p:nvSpPr>
        <p:spPr bwMode="auto">
          <a:xfrm rot="-7530769">
            <a:off x="4644231" y="1046957"/>
            <a:ext cx="366713" cy="520700"/>
          </a:xfrm>
          <a:custGeom>
            <a:avLst/>
            <a:gdLst>
              <a:gd name="T0" fmla="*/ 0 w 1248"/>
              <a:gd name="T1" fmla="*/ 347133 h 864"/>
              <a:gd name="T2" fmla="*/ 296191 w 1248"/>
              <a:gd name="T3" fmla="*/ 57856 h 864"/>
              <a:gd name="T4" fmla="*/ 253878 w 1248"/>
              <a:gd name="T5" fmla="*/ 28928 h 864"/>
              <a:gd name="T6" fmla="*/ 366713 w 1248"/>
              <a:gd name="T7" fmla="*/ 0 h 864"/>
              <a:gd name="T8" fmla="*/ 324400 w 1248"/>
              <a:gd name="T9" fmla="*/ 144639 h 864"/>
              <a:gd name="T10" fmla="*/ 310296 w 1248"/>
              <a:gd name="T11" fmla="*/ 86783 h 864"/>
              <a:gd name="T12" fmla="*/ 0 w 1248"/>
              <a:gd name="T13" fmla="*/ 520700 h 864"/>
              <a:gd name="T14" fmla="*/ 28209 w 1248"/>
              <a:gd name="T15" fmla="*/ 404989 h 864"/>
              <a:gd name="T16" fmla="*/ 0 w 1248"/>
              <a:gd name="T17" fmla="*/ 347133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Freeform 17"/>
          <p:cNvSpPr>
            <a:spLocks/>
          </p:cNvSpPr>
          <p:nvPr/>
        </p:nvSpPr>
        <p:spPr bwMode="auto">
          <a:xfrm rot="-10600412">
            <a:off x="4038600" y="1219200"/>
            <a:ext cx="381000" cy="342900"/>
          </a:xfrm>
          <a:custGeom>
            <a:avLst/>
            <a:gdLst>
              <a:gd name="T0" fmla="*/ 0 w 1248"/>
              <a:gd name="T1" fmla="*/ 228600 h 864"/>
              <a:gd name="T2" fmla="*/ 307731 w 1248"/>
              <a:gd name="T3" fmla="*/ 38100 h 864"/>
              <a:gd name="T4" fmla="*/ 263769 w 1248"/>
              <a:gd name="T5" fmla="*/ 19050 h 864"/>
              <a:gd name="T6" fmla="*/ 381000 w 1248"/>
              <a:gd name="T7" fmla="*/ 0 h 864"/>
              <a:gd name="T8" fmla="*/ 337038 w 1248"/>
              <a:gd name="T9" fmla="*/ 95250 h 864"/>
              <a:gd name="T10" fmla="*/ 322385 w 1248"/>
              <a:gd name="T11" fmla="*/ 57150 h 864"/>
              <a:gd name="T12" fmla="*/ 0 w 1248"/>
              <a:gd name="T13" fmla="*/ 342900 h 864"/>
              <a:gd name="T14" fmla="*/ 29308 w 1248"/>
              <a:gd name="T15" fmla="*/ 266700 h 864"/>
              <a:gd name="T16" fmla="*/ 0 w 1248"/>
              <a:gd name="T17" fmla="*/ 228600 h 8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248" h="864">
                <a:moveTo>
                  <a:pt x="0" y="576"/>
                </a:moveTo>
                <a:lnTo>
                  <a:pt x="1008" y="96"/>
                </a:lnTo>
                <a:lnTo>
                  <a:pt x="864" y="48"/>
                </a:lnTo>
                <a:lnTo>
                  <a:pt x="1248" y="0"/>
                </a:lnTo>
                <a:lnTo>
                  <a:pt x="1104" y="240"/>
                </a:lnTo>
                <a:lnTo>
                  <a:pt x="1056" y="144"/>
                </a:lnTo>
                <a:lnTo>
                  <a:pt x="0" y="864"/>
                </a:lnTo>
                <a:lnTo>
                  <a:pt x="96" y="672"/>
                </a:lnTo>
                <a:lnTo>
                  <a:pt x="0" y="576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F80404"/>
              </a:gs>
            </a:gsLst>
            <a:lin ang="0" scaled="1"/>
          </a:gradFill>
          <a:ln w="12700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 flipH="1">
            <a:off x="4038600" y="1735138"/>
            <a:ext cx="152400" cy="417512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7" name="Line 19"/>
          <p:cNvSpPr>
            <a:spLocks noChangeShapeType="1"/>
          </p:cNvSpPr>
          <p:nvPr/>
        </p:nvSpPr>
        <p:spPr bwMode="auto">
          <a:xfrm flipH="1">
            <a:off x="3733800" y="2286000"/>
            <a:ext cx="76200" cy="3810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20"/>
          <p:cNvSpPr>
            <a:spLocks noChangeShapeType="1"/>
          </p:cNvSpPr>
          <p:nvPr/>
        </p:nvSpPr>
        <p:spPr bwMode="auto">
          <a:xfrm>
            <a:off x="1828800" y="306388"/>
            <a:ext cx="0" cy="6246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457200" y="6448425"/>
            <a:ext cx="82296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b="1" dirty="0" err="1">
                <a:latin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phong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trào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nông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khởi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thế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kỉ</a:t>
            </a:r>
            <a:r>
              <a:rPr lang="en-US" sz="2400" b="1" dirty="0">
                <a:latin typeface="Times New Roman" pitchFamily="18" charset="0"/>
              </a:rPr>
              <a:t> XVI</a:t>
            </a:r>
          </a:p>
        </p:txBody>
      </p:sp>
      <p:pic>
        <p:nvPicPr>
          <p:cNvPr id="10254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838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32" y="9525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62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3" descr="ag00355_.gif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15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6041"/>
      </p:ext>
    </p:extLst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6" presetClass="entr" presetSubtype="2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4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3" grpId="0" animBg="1"/>
      <p:bldP spid="68625" grpId="0" animBg="1"/>
      <p:bldP spid="68626" grpId="0" animBg="1"/>
      <p:bldP spid="68626" grpId="1" animBg="1"/>
      <p:bldP spid="68626" grpId="2" animBg="1"/>
      <p:bldP spid="68627" grpId="0" animBg="1"/>
      <p:bldP spid="68627" grpId="1" animBg="1"/>
      <p:bldP spid="6862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0"/>
            <a:ext cx="8229600" cy="533400"/>
          </a:xfrm>
        </p:spPr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Chùa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Quỳnh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Cảo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dấy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4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458200" cy="6019800"/>
          </a:xfrm>
          <a:ln>
            <a:solidFill>
              <a:srgbClr val="0000CC"/>
            </a:solidFill>
          </a:ln>
        </p:spPr>
      </p:pic>
    </p:spTree>
    <p:extLst>
      <p:ext uri="{BB962C8B-B14F-4D97-AF65-F5344CB8AC3E}">
        <p14:creationId xmlns:p14="http://schemas.microsoft.com/office/powerpoint/2010/main" val="33878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457200"/>
            <a:ext cx="7467600" cy="281940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TK 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4191000"/>
            <a:ext cx="6705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19600" y="32766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" y="762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091625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229" y="1625025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biến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158425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quả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92078" y="3886200"/>
            <a:ext cx="6694721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cuộc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00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CC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2667000"/>
            <a:ext cx="6187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bại</a:t>
            </a:r>
            <a:endParaRPr lang="en-US" sz="32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76200"/>
            <a:ext cx="41148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 Ý: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90600"/>
            <a:ext cx="8362950" cy="12226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0000"/>
              </a:lnSpc>
              <a:spcBef>
                <a:spcPct val="50000"/>
              </a:spcBef>
              <a:buClr>
                <a:srgbClr val="0000FF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Theo </a:t>
            </a:r>
            <a:r>
              <a:rPr lang="en-US" sz="3200" b="1" dirty="0" err="1" smtClean="0">
                <a:latin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vì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cuộc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khởi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lượt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bại</a:t>
            </a:r>
            <a:r>
              <a:rPr lang="en-US" sz="3200" b="1" dirty="0" smtClean="0">
                <a:latin typeface="Times New Roman" pitchFamily="18" charset="0"/>
              </a:rPr>
              <a:t> 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732544"/>
            <a:ext cx="8686800" cy="35394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50000"/>
              </a:spcBef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lẻ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tẻ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rạc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 algn="just">
              <a:spcBef>
                <a:spcPct val="50000"/>
              </a:spcBef>
              <a:buFontTx/>
              <a:buChar char="-"/>
            </a:pP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spcBef>
                <a:spcPct val="50000"/>
              </a:spcBef>
            </a:pP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6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3400" y="76200"/>
            <a:ext cx="838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Phong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trào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XVI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400" y="1091625"/>
            <a:ext cx="2930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nhân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229" y="1625025"/>
            <a:ext cx="2292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</a:rPr>
              <a:t>Diễn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biến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158425"/>
            <a:ext cx="1973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c. </a:t>
            </a:r>
            <a:r>
              <a:rPr lang="en-US" sz="3200" b="1" dirty="0" err="1" smtClean="0">
                <a:latin typeface="Times New Roman" pitchFamily="18" charset="0"/>
              </a:rPr>
              <a:t>Kết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quả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691825"/>
            <a:ext cx="199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d. Ý </a:t>
            </a:r>
            <a:r>
              <a:rPr lang="en-US" sz="3200" b="1" dirty="0" err="1" smtClean="0">
                <a:latin typeface="Times New Roman" pitchFamily="18" charset="0"/>
              </a:rPr>
              <a:t>nghĩa</a:t>
            </a:r>
            <a:endParaRPr lang="en-US" sz="3200" b="1" dirty="0" smtClean="0"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495800"/>
            <a:ext cx="7543800" cy="107721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thất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bại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ý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3266182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b="1" dirty="0" smtClean="0">
                <a:latin typeface="Times New Roman" pitchFamily="18" charset="0"/>
              </a:rPr>
              <a:t>    </a:t>
            </a:r>
            <a:r>
              <a:rPr lang="en-US" sz="3200" b="1" dirty="0" err="1" smtClean="0">
                <a:latin typeface="Times New Roman" pitchFamily="18" charset="0"/>
              </a:rPr>
              <a:t>Góp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triều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đình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mau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chóng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sụp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đổ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4495800"/>
            <a:ext cx="2270125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227388"/>
            <a:ext cx="2479675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0650"/>
            <a:ext cx="2133600" cy="19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1143000"/>
            <a:ext cx="2398712" cy="25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608" y="3429000"/>
            <a:ext cx="240921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20828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53000"/>
            <a:ext cx="262522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38600"/>
            <a:ext cx="27082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3227388"/>
            <a:ext cx="2601912" cy="255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96887"/>
            <a:ext cx="286084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556" y="484188"/>
            <a:ext cx="3480044" cy="134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1219200"/>
            <a:ext cx="2566987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963" y="1828800"/>
            <a:ext cx="180657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705589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11" name="Nhóm 10">
            <a:extLst>
              <a:ext uri="{FF2B5EF4-FFF2-40B4-BE49-F238E27FC236}"/>
            </a:extLst>
          </p:cNvPr>
          <p:cNvGrpSpPr/>
          <p:nvPr/>
        </p:nvGrpSpPr>
        <p:grpSpPr>
          <a:xfrm>
            <a:off x="304800" y="2895600"/>
            <a:ext cx="8189469" cy="1221360"/>
            <a:chOff x="2166424" y="2213955"/>
            <a:chExt cx="10247217" cy="1628480"/>
          </a:xfrm>
          <a:solidFill>
            <a:schemeClr val="bg1"/>
          </a:solidFill>
        </p:grpSpPr>
        <p:sp>
          <p:nvSpPr>
            <p:cNvPr id="12" name="Hình tự do: Hình 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166424" y="2222266"/>
              <a:ext cx="1134118" cy="1620169"/>
            </a:xfrm>
            <a:custGeom>
              <a:avLst/>
              <a:gdLst>
                <a:gd name="connsiteX0" fmla="*/ 0 w 1620168"/>
                <a:gd name="connsiteY0" fmla="*/ 0 h 1134117"/>
                <a:gd name="connsiteX1" fmla="*/ 1053110 w 1620168"/>
                <a:gd name="connsiteY1" fmla="*/ 0 h 1134117"/>
                <a:gd name="connsiteX2" fmla="*/ 1620168 w 1620168"/>
                <a:gd name="connsiteY2" fmla="*/ 567059 h 1134117"/>
                <a:gd name="connsiteX3" fmla="*/ 1053110 w 1620168"/>
                <a:gd name="connsiteY3" fmla="*/ 1134117 h 1134117"/>
                <a:gd name="connsiteX4" fmla="*/ 0 w 1620168"/>
                <a:gd name="connsiteY4" fmla="*/ 1134117 h 1134117"/>
                <a:gd name="connsiteX5" fmla="*/ 567059 w 1620168"/>
                <a:gd name="connsiteY5" fmla="*/ 567059 h 1134117"/>
                <a:gd name="connsiteX6" fmla="*/ 0 w 1620168"/>
                <a:gd name="connsiteY6" fmla="*/ 0 h 11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168" h="1134117">
                  <a:moveTo>
                    <a:pt x="1620167" y="0"/>
                  </a:moveTo>
                  <a:lnTo>
                    <a:pt x="1620167" y="737177"/>
                  </a:lnTo>
                  <a:lnTo>
                    <a:pt x="810083" y="1134117"/>
                  </a:lnTo>
                  <a:lnTo>
                    <a:pt x="1" y="737177"/>
                  </a:lnTo>
                  <a:lnTo>
                    <a:pt x="1" y="0"/>
                  </a:lnTo>
                  <a:lnTo>
                    <a:pt x="810083" y="396941"/>
                  </a:lnTo>
                  <a:lnTo>
                    <a:pt x="1620167" y="0"/>
                  </a:lnTo>
                  <a:close/>
                </a:path>
              </a:pathLst>
            </a:custGeom>
            <a:solidFill>
              <a:srgbClr val="660066"/>
            </a:solidFill>
            <a:ln>
              <a:solidFill>
                <a:srgbClr val="66FF33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440535" rIns="15240" bIns="440534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1</a:t>
              </a:r>
              <a:endParaRPr lang="vi-VN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Hình tự do: Hình 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00540" y="2213955"/>
              <a:ext cx="9113101" cy="1070291"/>
            </a:xfrm>
            <a:custGeom>
              <a:avLst/>
              <a:gdLst>
                <a:gd name="connsiteX0" fmla="*/ 178385 w 1070289"/>
                <a:gd name="connsiteY0" fmla="*/ 0 h 7475310"/>
                <a:gd name="connsiteX1" fmla="*/ 891904 w 1070289"/>
                <a:gd name="connsiteY1" fmla="*/ 0 h 7475310"/>
                <a:gd name="connsiteX2" fmla="*/ 1070289 w 1070289"/>
                <a:gd name="connsiteY2" fmla="*/ 178385 h 7475310"/>
                <a:gd name="connsiteX3" fmla="*/ 1070289 w 1070289"/>
                <a:gd name="connsiteY3" fmla="*/ 7475310 h 7475310"/>
                <a:gd name="connsiteX4" fmla="*/ 1070289 w 1070289"/>
                <a:gd name="connsiteY4" fmla="*/ 7475310 h 7475310"/>
                <a:gd name="connsiteX5" fmla="*/ 0 w 1070289"/>
                <a:gd name="connsiteY5" fmla="*/ 7475310 h 7475310"/>
                <a:gd name="connsiteX6" fmla="*/ 0 w 1070289"/>
                <a:gd name="connsiteY6" fmla="*/ 7475310 h 7475310"/>
                <a:gd name="connsiteX7" fmla="*/ 0 w 1070289"/>
                <a:gd name="connsiteY7" fmla="*/ 178385 h 7475310"/>
                <a:gd name="connsiteX8" fmla="*/ 178385 w 1070289"/>
                <a:gd name="connsiteY8" fmla="*/ 0 h 747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0289" h="7475310">
                  <a:moveTo>
                    <a:pt x="1070289" y="1245912"/>
                  </a:moveTo>
                  <a:lnTo>
                    <a:pt x="1070289" y="6229398"/>
                  </a:lnTo>
                  <a:cubicBezTo>
                    <a:pt x="1070289" y="6917492"/>
                    <a:pt x="1058854" y="7475307"/>
                    <a:pt x="1044748" y="7475307"/>
                  </a:cubicBezTo>
                  <a:lnTo>
                    <a:pt x="0" y="7475307"/>
                  </a:lnTo>
                  <a:lnTo>
                    <a:pt x="0" y="747530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4748" y="3"/>
                  </a:lnTo>
                  <a:cubicBezTo>
                    <a:pt x="1058854" y="3"/>
                    <a:pt x="1070289" y="557818"/>
                    <a:pt x="1070289" y="1245912"/>
                  </a:cubicBezTo>
                  <a:close/>
                </a:path>
              </a:pathLst>
            </a:custGeom>
            <a:solidFill>
              <a:srgbClr val="660066"/>
            </a:solidFill>
            <a:ln>
              <a:solidFill>
                <a:srgbClr val="66FF33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9" tIns="54425" rIns="54425" bIns="54426" spcCol="1270" anchor="ctr"/>
            <a:lstStyle/>
            <a:p>
              <a:pPr marL="0" lvl="1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TRIỀU ĐÌNH NHÀ LÊ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Nhóm 11">
            <a:extLst>
              <a:ext uri="{FF2B5EF4-FFF2-40B4-BE49-F238E27FC236}"/>
            </a:extLst>
          </p:cNvPr>
          <p:cNvGrpSpPr/>
          <p:nvPr/>
        </p:nvGrpSpPr>
        <p:grpSpPr>
          <a:xfrm>
            <a:off x="304800" y="4197977"/>
            <a:ext cx="8458200" cy="1215127"/>
            <a:chOff x="2333549" y="3649067"/>
            <a:chExt cx="8442303" cy="1620169"/>
          </a:xfrm>
          <a:solidFill>
            <a:schemeClr val="bg1"/>
          </a:solidFill>
        </p:grpSpPr>
        <p:sp>
          <p:nvSpPr>
            <p:cNvPr id="15" name="Hình tự do: Hình 6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2333549" y="3649067"/>
              <a:ext cx="966992" cy="1620169"/>
            </a:xfrm>
            <a:custGeom>
              <a:avLst/>
              <a:gdLst>
                <a:gd name="connsiteX0" fmla="*/ 0 w 1620168"/>
                <a:gd name="connsiteY0" fmla="*/ 0 h 1134117"/>
                <a:gd name="connsiteX1" fmla="*/ 1053110 w 1620168"/>
                <a:gd name="connsiteY1" fmla="*/ 0 h 1134117"/>
                <a:gd name="connsiteX2" fmla="*/ 1620168 w 1620168"/>
                <a:gd name="connsiteY2" fmla="*/ 567059 h 1134117"/>
                <a:gd name="connsiteX3" fmla="*/ 1053110 w 1620168"/>
                <a:gd name="connsiteY3" fmla="*/ 1134117 h 1134117"/>
                <a:gd name="connsiteX4" fmla="*/ 0 w 1620168"/>
                <a:gd name="connsiteY4" fmla="*/ 1134117 h 1134117"/>
                <a:gd name="connsiteX5" fmla="*/ 567059 w 1620168"/>
                <a:gd name="connsiteY5" fmla="*/ 567059 h 1134117"/>
                <a:gd name="connsiteX6" fmla="*/ 0 w 1620168"/>
                <a:gd name="connsiteY6" fmla="*/ 0 h 113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0168" h="1134117">
                  <a:moveTo>
                    <a:pt x="1620167" y="0"/>
                  </a:moveTo>
                  <a:lnTo>
                    <a:pt x="1620167" y="737177"/>
                  </a:lnTo>
                  <a:lnTo>
                    <a:pt x="810083" y="1134117"/>
                  </a:lnTo>
                  <a:lnTo>
                    <a:pt x="1" y="737177"/>
                  </a:lnTo>
                  <a:lnTo>
                    <a:pt x="1" y="0"/>
                  </a:lnTo>
                  <a:lnTo>
                    <a:pt x="810083" y="396941"/>
                  </a:lnTo>
                  <a:lnTo>
                    <a:pt x="1620167" y="0"/>
                  </a:lnTo>
                  <a:close/>
                </a:path>
              </a:pathLst>
            </a:custGeom>
            <a:solidFill>
              <a:srgbClr val="006600"/>
            </a:solidFill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1" tIns="440535" rIns="15240" bIns="440534" spcCol="1270" anchor="ctr"/>
            <a:lstStyle/>
            <a:p>
              <a:pPr algn="ctr"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2</a:t>
              </a:r>
              <a:endParaRPr lang="vi-VN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Hình tự do: Hình 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300541" y="3649069"/>
              <a:ext cx="7475311" cy="1053110"/>
            </a:xfrm>
            <a:custGeom>
              <a:avLst/>
              <a:gdLst>
                <a:gd name="connsiteX0" fmla="*/ 175522 w 1053109"/>
                <a:gd name="connsiteY0" fmla="*/ 0 h 7475310"/>
                <a:gd name="connsiteX1" fmla="*/ 877587 w 1053109"/>
                <a:gd name="connsiteY1" fmla="*/ 0 h 7475310"/>
                <a:gd name="connsiteX2" fmla="*/ 1053109 w 1053109"/>
                <a:gd name="connsiteY2" fmla="*/ 175522 h 7475310"/>
                <a:gd name="connsiteX3" fmla="*/ 1053109 w 1053109"/>
                <a:gd name="connsiteY3" fmla="*/ 7475310 h 7475310"/>
                <a:gd name="connsiteX4" fmla="*/ 1053109 w 1053109"/>
                <a:gd name="connsiteY4" fmla="*/ 7475310 h 7475310"/>
                <a:gd name="connsiteX5" fmla="*/ 0 w 1053109"/>
                <a:gd name="connsiteY5" fmla="*/ 7475310 h 7475310"/>
                <a:gd name="connsiteX6" fmla="*/ 0 w 1053109"/>
                <a:gd name="connsiteY6" fmla="*/ 7475310 h 7475310"/>
                <a:gd name="connsiteX7" fmla="*/ 0 w 1053109"/>
                <a:gd name="connsiteY7" fmla="*/ 175522 h 7475310"/>
                <a:gd name="connsiteX8" fmla="*/ 175522 w 1053109"/>
                <a:gd name="connsiteY8" fmla="*/ 0 h 747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109" h="7475310">
                  <a:moveTo>
                    <a:pt x="1053109" y="1245915"/>
                  </a:moveTo>
                  <a:lnTo>
                    <a:pt x="1053109" y="6229395"/>
                  </a:lnTo>
                  <a:cubicBezTo>
                    <a:pt x="1053109" y="6917492"/>
                    <a:pt x="1042038" y="7475306"/>
                    <a:pt x="1028382" y="7475306"/>
                  </a:cubicBezTo>
                  <a:lnTo>
                    <a:pt x="0" y="7475306"/>
                  </a:lnTo>
                  <a:lnTo>
                    <a:pt x="0" y="747530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028382" y="4"/>
                  </a:lnTo>
                  <a:cubicBezTo>
                    <a:pt x="1042038" y="4"/>
                    <a:pt x="1053109" y="557818"/>
                    <a:pt x="1053109" y="1245915"/>
                  </a:cubicBezTo>
                  <a:close/>
                </a:path>
              </a:pathLst>
            </a:custGeom>
            <a:solidFill>
              <a:srgbClr val="006600"/>
            </a:solidFill>
            <a:ln>
              <a:solidFill>
                <a:srgbClr val="7030A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70689" tIns="53797" rIns="53797" bIns="53798" spcCol="1270" anchor="ctr"/>
            <a:lstStyle/>
            <a:p>
              <a:pPr marL="0" lvl="1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PHONG TRÀO KHỞI NGHĨA CỦA NÔNG DÂN </a:t>
              </a:r>
            </a:p>
            <a:p>
              <a:pPr marL="0" lvl="1" algn="ctr" defTabSz="1066800" eaLnBrk="1" hangingPunct="1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Ở ĐẦU THẾ KỶ XVI</a:t>
              </a:r>
              <a:endParaRPr lang="vi-VN" sz="24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3400" y="24384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Lê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1000" y="3581400"/>
            <a:ext cx="8420895" cy="584775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XV?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9600" y="3581400"/>
            <a:ext cx="8002512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XVI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7156" y="2971800"/>
            <a:ext cx="7235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kỉ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</a:rPr>
              <a:t>XVI, </a:t>
            </a:r>
            <a:r>
              <a:rPr lang="en-US" sz="3200" dirty="0" err="1" smtClean="0">
                <a:latin typeface="Times New Roman" pitchFamily="18" charset="0"/>
              </a:rPr>
              <a:t>nhà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Lê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dần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suy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yếu</a:t>
            </a:r>
            <a:endParaRPr lang="en-US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 animBg="1"/>
      <p:bldP spid="18" grpId="1" animBg="1"/>
      <p:bldP spid="19" grpId="0" animBg="1"/>
      <p:bldP spid="1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2184353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7" y="25497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8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2184353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7" y="25497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685800" y="5486400"/>
            <a:ext cx="7385904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</a:rPr>
              <a:t>)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407" y="3186957"/>
            <a:ext cx="775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1527,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Đăng</a:t>
            </a:r>
            <a:r>
              <a:rPr lang="en-US" sz="2400" b="1" dirty="0"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6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thanhNhaM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061"/>
            <a:ext cx="4343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8235"/>
            <a:ext cx="44196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6096000"/>
            <a:ext cx="48006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2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2184353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7" y="25497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07" y="3031278"/>
            <a:ext cx="775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1527,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Đăng</a:t>
            </a:r>
            <a:r>
              <a:rPr lang="en-US" sz="2400" b="1" dirty="0"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685800" y="5486400"/>
            <a:ext cx="632460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</a:rPr>
              <a:t> Nam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4407" y="3868264"/>
            <a:ext cx="762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1553,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4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2184353"/>
            <a:ext cx="510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737" y="2549735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07" y="3031278"/>
            <a:ext cx="77570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1527,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Đăng</a:t>
            </a:r>
            <a:r>
              <a:rPr lang="en-US" sz="2400" b="1" dirty="0">
                <a:latin typeface="Times New Roman" panose="02020603050405020304" pitchFamily="18" charset="0"/>
              </a:rPr>
              <a:t> Dung </a:t>
            </a:r>
            <a:r>
              <a:rPr lang="en-US" sz="2400" b="1" dirty="0" err="1">
                <a:latin typeface="Times New Roman" panose="02020603050405020304" pitchFamily="18" charset="0"/>
              </a:rPr>
              <a:t>cướp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ngôi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vua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554407" y="5663446"/>
            <a:ext cx="8056193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 –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gây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tai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ta?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07" y="3868264"/>
            <a:ext cx="762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1553,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–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Nam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6859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5613966"/>
            <a:ext cx="5623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9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1994084"/>
            <a:ext cx="845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33" y="26962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1994084"/>
            <a:ext cx="845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33" y="26962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55989" y="5486400"/>
            <a:ext cx="7620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lúc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</a:rPr>
              <a:t> Nam - </a:t>
            </a:r>
            <a:r>
              <a:rPr lang="en-US" sz="2400" b="1" dirty="0" err="1"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diễn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đổi</a:t>
            </a:r>
            <a:r>
              <a:rPr lang="en-US" sz="2400" b="1" dirty="0" smtClean="0">
                <a:latin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0233" y="3219189"/>
            <a:ext cx="83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1545,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</a:rPr>
              <a:t>chết</a:t>
            </a:r>
            <a:r>
              <a:rPr lang="en-US" sz="2400" b="1" dirty="0">
                <a:latin typeface="Times New Roman" panose="02020603050405020304" pitchFamily="18" charset="0"/>
              </a:rPr>
              <a:t>, con </a:t>
            </a:r>
            <a:r>
              <a:rPr lang="en-US" sz="2400" b="1" dirty="0" err="1">
                <a:latin typeface="Times New Roman" panose="02020603050405020304" pitchFamily="18" charset="0"/>
              </a:rPr>
              <a:t>rễ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b="1" dirty="0" smtClean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430" y="1994084"/>
            <a:ext cx="845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233" y="269621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855989" y="5486400"/>
            <a:ext cx="7620000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ở </a:t>
            </a:r>
            <a:r>
              <a:rPr lang="en-US" sz="2400" b="1" dirty="0" err="1">
                <a:latin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 smtClean="0">
                <a:latin typeface="Times New Roman" panose="02020603050405020304" pitchFamily="18" charset="0"/>
              </a:rPr>
              <a:t>?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6981" y="3157879"/>
            <a:ext cx="8318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1545,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</a:rPr>
              <a:t>chết</a:t>
            </a:r>
            <a:r>
              <a:rPr lang="en-US" sz="2400" b="1" dirty="0">
                <a:latin typeface="Times New Roman" panose="02020603050405020304" pitchFamily="18" charset="0"/>
              </a:rPr>
              <a:t>, con </a:t>
            </a:r>
            <a:r>
              <a:rPr lang="en-US" sz="2400" b="1" dirty="0" err="1">
                <a:latin typeface="Times New Roman" panose="02020603050405020304" pitchFamily="18" charset="0"/>
              </a:rPr>
              <a:t>rễ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quyền</a:t>
            </a:r>
            <a:r>
              <a:rPr lang="en-US" sz="2400" b="1" dirty="0" smtClean="0">
                <a:latin typeface="Times New Roman" panose="02020603050405020304" pitchFamily="18" charset="0"/>
              </a:rPr>
              <a:t> =&gt;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b="1" dirty="0" smtClean="0">
                <a:latin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749" y="3988876"/>
            <a:ext cx="7709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Hoàng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trấn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</a:rPr>
              <a:t>Nam =&gt;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9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7EDBA-DF07-4C06-9FFA-3CBE8F246748}" type="slidenum">
              <a:rPr lang="en-US">
                <a:solidFill>
                  <a:srgbClr val="045C75"/>
                </a:solidFill>
              </a:rPr>
              <a:pPr eaLnBrk="1" hangingPunct="1"/>
              <a:t>38</a:t>
            </a:fld>
            <a:endParaRPr lang="en-US">
              <a:solidFill>
                <a:srgbClr val="045C75"/>
              </a:solidFill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04800" y="304800"/>
            <a:ext cx="8610600" cy="5861050"/>
            <a:chOff x="192" y="192"/>
            <a:chExt cx="5760" cy="3692"/>
          </a:xfrm>
        </p:grpSpPr>
        <p:pic>
          <p:nvPicPr>
            <p:cNvPr id="31748" name="Picture 4" descr="Schoolisfu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92"/>
              <a:ext cx="5760" cy="3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447" y="480"/>
              <a:ext cx="3153" cy="9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sz="32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err="1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3200" b="1" dirty="0" smtClean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Trịnh-Nguyễn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hậu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2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0008" y="-40158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431" y="343853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0008" y="1158751"/>
            <a:ext cx="846919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178" y="1926773"/>
            <a:ext cx="8453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endParaRPr lang="en-US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2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981" y="2603881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008" y="2920327"/>
            <a:ext cx="831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</a:rPr>
              <a:t> 1545, </a:t>
            </a:r>
            <a:r>
              <a:rPr lang="en-US" sz="2000" b="1" dirty="0" err="1">
                <a:latin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</a:rPr>
              <a:t> Kim </a:t>
            </a:r>
            <a:r>
              <a:rPr lang="en-US" sz="2000" b="1" dirty="0" err="1">
                <a:latin typeface="Times New Roman" panose="02020603050405020304" pitchFamily="18" charset="0"/>
              </a:rPr>
              <a:t>chết</a:t>
            </a:r>
            <a:r>
              <a:rPr lang="en-US" sz="2000" b="1" dirty="0">
                <a:latin typeface="Times New Roman" panose="02020603050405020304" pitchFamily="18" charset="0"/>
              </a:rPr>
              <a:t>, con </a:t>
            </a:r>
            <a:r>
              <a:rPr lang="en-US" sz="2000" b="1" dirty="0" err="1">
                <a:latin typeface="Times New Roman" panose="02020603050405020304" pitchFamily="18" charset="0"/>
              </a:rPr>
              <a:t>rễ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Trịnh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Kiểm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thay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nắm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toàn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binh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</a:rPr>
              <a:t>quyền</a:t>
            </a:r>
            <a:r>
              <a:rPr lang="en-US" sz="2000" b="1" dirty="0" smtClean="0">
                <a:latin typeface="Times New Roman" panose="02020603050405020304" pitchFamily="18" charset="0"/>
              </a:rPr>
              <a:t> =&gt; </a:t>
            </a:r>
            <a:r>
              <a:rPr lang="en-US" sz="2000" b="1" dirty="0" err="1">
                <a:latin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000" b="1" dirty="0" smtClean="0">
                <a:latin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935" y="3609554"/>
            <a:ext cx="7709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Người</a:t>
            </a:r>
            <a:r>
              <a:rPr lang="en-US" sz="2000" b="1" dirty="0">
                <a:latin typeface="Times New Roman" panose="02020603050405020304" pitchFamily="18" charset="0"/>
              </a:rPr>
              <a:t> con </a:t>
            </a:r>
            <a:r>
              <a:rPr lang="en-US" sz="2000" b="1" dirty="0" err="1">
                <a:latin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</a:rPr>
              <a:t> Kim </a:t>
            </a:r>
            <a:r>
              <a:rPr lang="en-US" sz="2000" b="1" dirty="0" err="1">
                <a:latin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Nguyễn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Hoàng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trấn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thủ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Thuận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</a:rPr>
              <a:t>Nam =&gt; </a:t>
            </a:r>
            <a:r>
              <a:rPr lang="en-US" sz="2000" b="1" dirty="0" err="1">
                <a:latin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</a:rPr>
              <a:t>thành</a:t>
            </a:r>
            <a:r>
              <a:rPr lang="en-US" sz="2000" b="1" dirty="0"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357251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</a:rPr>
              <a:t>-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đói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khổ</a:t>
            </a:r>
            <a:r>
              <a:rPr lang="en-US" sz="2400" b="1" dirty="0">
                <a:latin typeface="Times New Roman" panose="02020603050405020304" pitchFamily="18" charset="0"/>
              </a:rPr>
              <a:t>, li </a:t>
            </a:r>
            <a:r>
              <a:rPr lang="en-US" sz="2400" b="1" dirty="0" err="1">
                <a:latin typeface="Times New Roman" panose="02020603050405020304" pitchFamily="18" charset="0"/>
              </a:rPr>
              <a:t>tán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cắt</a:t>
            </a:r>
            <a:r>
              <a:rPr lang="en-US" sz="2400" b="1" dirty="0" smtClean="0">
                <a:latin typeface="Times New Roman" panose="02020603050405020304" pitchFamily="18" charset="0"/>
              </a:rPr>
              <a:t> :</a:t>
            </a:r>
          </a:p>
          <a:p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Đàng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Ngoài</a:t>
            </a:r>
            <a:endParaRPr lang="en-US" sz="2400" b="1" dirty="0" smtClean="0">
              <a:latin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</a:rPr>
              <a:t>+ 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Đàng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</a:t>
            </a:r>
            <a:r>
              <a:rPr lang="en-US" sz="2400" b="1" dirty="0" err="1" smtClean="0">
                <a:latin typeface="Times New Roman" panose="02020603050405020304" pitchFamily="18" charset="0"/>
              </a:rPr>
              <a:t>rong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56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0"/>
            <a:ext cx="3208338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438275"/>
            <a:ext cx="386397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465388"/>
            <a:ext cx="4294187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003550"/>
            <a:ext cx="4411662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3043238"/>
            <a:ext cx="3873500" cy="248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3071813"/>
            <a:ext cx="3482975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071814"/>
            <a:ext cx="4411663" cy="302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636588"/>
            <a:ext cx="4411663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003550"/>
            <a:ext cx="4822825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347913"/>
            <a:ext cx="4735513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133600"/>
            <a:ext cx="1981200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0525" y="16945"/>
            <a:ext cx="2095500" cy="685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(1522- 1527): 5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3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6477000" y="1066800"/>
            <a:ext cx="27432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>
                <a:latin typeface="Times New Roman" panose="02020603050405020304" pitchFamily="18" charset="0"/>
              </a:rPr>
              <a:t>: Cuộc chiến tranh Trịnh-Nguyễn đã dẫn đến hậu quả như thế nào?</a:t>
            </a:r>
          </a:p>
        </p:txBody>
      </p:sp>
      <p:pic>
        <p:nvPicPr>
          <p:cNvPr id="131081" name="Picture 9" descr="Luoc do mot so di chi khao co o Viet Nam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85"/>
          <a:stretch>
            <a:fillRect/>
          </a:stretch>
        </p:blipFill>
        <p:spPr bwMode="auto">
          <a:xfrm>
            <a:off x="4648200" y="990600"/>
            <a:ext cx="4495800" cy="58293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4591050" y="6389688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Lược đồ chiến tranh Trịnh - Nguyễn</a:t>
            </a: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6400800" y="3048000"/>
            <a:ext cx="2743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Sông Gianh (Quảng Bình)</a:t>
            </a:r>
          </a:p>
        </p:txBody>
      </p:sp>
      <p:sp>
        <p:nvSpPr>
          <p:cNvPr id="131084" name="AutoShape 12"/>
          <p:cNvSpPr>
            <a:spLocks noChangeArrowheads="1"/>
          </p:cNvSpPr>
          <p:nvPr/>
        </p:nvSpPr>
        <p:spPr bwMode="auto">
          <a:xfrm rot="7428193" flipV="1">
            <a:off x="7042150" y="3008313"/>
            <a:ext cx="381000" cy="1384300"/>
          </a:xfrm>
          <a:custGeom>
            <a:avLst/>
            <a:gdLst>
              <a:gd name="T0" fmla="*/ 345634 w 21600"/>
              <a:gd name="T1" fmla="*/ 290511 h 21600"/>
              <a:gd name="T2" fmla="*/ 223996 w 21600"/>
              <a:gd name="T3" fmla="*/ 114077 h 21600"/>
              <a:gd name="T4" fmla="*/ 300143 w 21600"/>
              <a:gd name="T5" fmla="*/ 408240 h 21600"/>
              <a:gd name="T6" fmla="*/ 426755 w 21600"/>
              <a:gd name="T7" fmla="*/ 800138 h 21600"/>
              <a:gd name="T8" fmla="*/ 342353 w 21600"/>
              <a:gd name="T9" fmla="*/ 1038225 h 21600"/>
              <a:gd name="T10" fmla="*/ 276825 w 21600"/>
              <a:gd name="T11" fmla="*/ 7315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73" y="11752"/>
                </a:moveTo>
                <a:cubicBezTo>
                  <a:pt x="18413" y="11436"/>
                  <a:pt x="18433" y="11118"/>
                  <a:pt x="18433" y="10800"/>
                </a:cubicBezTo>
                <a:cubicBezTo>
                  <a:pt x="18433" y="7190"/>
                  <a:pt x="15904" y="4074"/>
                  <a:pt x="12372" y="3330"/>
                </a:cubicBezTo>
                <a:lnTo>
                  <a:pt x="13025" y="231"/>
                </a:lnTo>
                <a:cubicBezTo>
                  <a:pt x="18022" y="1284"/>
                  <a:pt x="21600" y="5693"/>
                  <a:pt x="21600" y="10800"/>
                </a:cubicBezTo>
                <a:cubicBezTo>
                  <a:pt x="21600" y="11250"/>
                  <a:pt x="21571" y="11701"/>
                  <a:pt x="21515" y="12148"/>
                </a:cubicBezTo>
                <a:lnTo>
                  <a:pt x="24194" y="12485"/>
                </a:lnTo>
                <a:lnTo>
                  <a:pt x="19409" y="16200"/>
                </a:lnTo>
                <a:lnTo>
                  <a:pt x="15694" y="11415"/>
                </a:lnTo>
                <a:lnTo>
                  <a:pt x="18373" y="11752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1085" name="AutoShape 13"/>
          <p:cNvSpPr>
            <a:spLocks noChangeArrowheads="1"/>
          </p:cNvSpPr>
          <p:nvPr/>
        </p:nvSpPr>
        <p:spPr bwMode="auto">
          <a:xfrm rot="-1288052" flipH="1" flipV="1">
            <a:off x="6094413" y="1914525"/>
            <a:ext cx="230187" cy="1362075"/>
          </a:xfrm>
          <a:custGeom>
            <a:avLst/>
            <a:gdLst>
              <a:gd name="T0" fmla="*/ 204461 w 21600"/>
              <a:gd name="T1" fmla="*/ 251921 h 21600"/>
              <a:gd name="T2" fmla="*/ 132880 w 21600"/>
              <a:gd name="T3" fmla="*/ 181169 h 21600"/>
              <a:gd name="T4" fmla="*/ 159777 w 21600"/>
              <a:gd name="T5" fmla="*/ 466448 h 21600"/>
              <a:gd name="T6" fmla="*/ 258960 w 21600"/>
              <a:gd name="T7" fmla="*/ 681038 h 21600"/>
              <a:gd name="T8" fmla="*/ 201414 w 21600"/>
              <a:gd name="T9" fmla="*/ 1021556 h 21600"/>
              <a:gd name="T10" fmla="*/ 143867 w 21600"/>
              <a:gd name="T11" fmla="*/ 6810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8246"/>
                  <a:pt x="14411" y="6042"/>
                  <a:pt x="11912" y="5515"/>
                </a:cubicBezTo>
                <a:lnTo>
                  <a:pt x="13025" y="231"/>
                </a:lnTo>
                <a:cubicBezTo>
                  <a:pt x="18022" y="1284"/>
                  <a:pt x="21599" y="569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pic>
        <p:nvPicPr>
          <p:cNvPr id="131086" name="Picture 14" descr="teach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38800" y="3200400"/>
            <a:ext cx="914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7" name="Freeform 15"/>
          <p:cNvSpPr>
            <a:spLocks/>
          </p:cNvSpPr>
          <p:nvPr/>
        </p:nvSpPr>
        <p:spPr bwMode="auto">
          <a:xfrm>
            <a:off x="5981700" y="3276600"/>
            <a:ext cx="342900" cy="76200"/>
          </a:xfrm>
          <a:custGeom>
            <a:avLst/>
            <a:gdLst>
              <a:gd name="T0" fmla="*/ 0 w 180"/>
              <a:gd name="T1" fmla="*/ 0 h 48"/>
              <a:gd name="T2" fmla="*/ 342900 w 180"/>
              <a:gd name="T3" fmla="*/ 76200 h 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80" h="48">
                <a:moveTo>
                  <a:pt x="0" y="0"/>
                </a:moveTo>
                <a:cubicBezTo>
                  <a:pt x="66" y="7"/>
                  <a:pt x="132" y="0"/>
                  <a:pt x="180" y="48"/>
                </a:cubicBezTo>
              </a:path>
            </a:pathLst>
          </a:custGeom>
          <a:noFill/>
          <a:ln w="57150" cmpd="sng">
            <a:solidFill>
              <a:srgbClr val="00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 rot="-5016336">
            <a:off x="4886326" y="1744662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Đàng ngoài</a:t>
            </a:r>
          </a:p>
        </p:txBody>
      </p:sp>
      <p:sp>
        <p:nvSpPr>
          <p:cNvPr id="131089" name="Text Box 17"/>
          <p:cNvSpPr txBox="1">
            <a:spLocks noChangeArrowheads="1"/>
          </p:cNvSpPr>
          <p:nvPr/>
        </p:nvSpPr>
        <p:spPr bwMode="auto">
          <a:xfrm rot="4363128">
            <a:off x="6088063" y="4338637"/>
            <a:ext cx="1600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Đàng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1095" name="WordArt 23"/>
          <p:cNvSpPr>
            <a:spLocks noChangeArrowheads="1" noChangeShapeType="1" noTextEdit="1"/>
          </p:cNvSpPr>
          <p:nvPr/>
        </p:nvSpPr>
        <p:spPr bwMode="auto">
          <a:xfrm>
            <a:off x="5943600" y="1762125"/>
            <a:ext cx="914400" cy="1697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Trịnh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1096" name="WordArt 24"/>
          <p:cNvSpPr>
            <a:spLocks noChangeArrowheads="1" noChangeShapeType="1" noTextEdit="1"/>
          </p:cNvSpPr>
          <p:nvPr/>
        </p:nvSpPr>
        <p:spPr bwMode="auto">
          <a:xfrm>
            <a:off x="6705600" y="5105400"/>
            <a:ext cx="990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HỌ NGUYỄN</a:t>
            </a:r>
          </a:p>
        </p:txBody>
      </p:sp>
      <p:pic>
        <p:nvPicPr>
          <p:cNvPr id="14" name="Picture 8" descr="phuChuaTr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35" y="991444"/>
            <a:ext cx="3962400" cy="57721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068544" y="4754562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PHỦ CHÚA TRỊNH</a:t>
            </a:r>
          </a:p>
        </p:txBody>
      </p:sp>
    </p:spTree>
    <p:extLst>
      <p:ext uri="{BB962C8B-B14F-4D97-AF65-F5344CB8AC3E}">
        <p14:creationId xmlns:p14="http://schemas.microsoft.com/office/powerpoint/2010/main" val="35876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1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9" grpId="0"/>
      <p:bldP spid="131079" grpId="1"/>
      <p:bldP spid="131082" grpId="0"/>
      <p:bldP spid="131083" grpId="0"/>
      <p:bldP spid="131084" grpId="0" animBg="1"/>
      <p:bldP spid="131085" grpId="0" animBg="1"/>
      <p:bldP spid="131087" grpId="0" animBg="1"/>
      <p:bldP spid="131088" grpId="0"/>
      <p:bldP spid="131089" grpId="0"/>
      <p:bldP spid="131095" grpId="0" animBg="1"/>
      <p:bldP spid="131096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4" name="Text Box 10"/>
          <p:cNvSpPr txBox="1">
            <a:spLocks noChangeArrowheads="1"/>
          </p:cNvSpPr>
          <p:nvPr/>
        </p:nvSpPr>
        <p:spPr bwMode="auto">
          <a:xfrm>
            <a:off x="379343" y="231913"/>
            <a:ext cx="8080513" cy="175432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Times New Roman" panose="02020603050405020304" pitchFamily="18" charset="0"/>
              </a:rPr>
              <a:t>Qua </a:t>
            </a:r>
            <a:r>
              <a:rPr lang="en-US" sz="3600" b="1" dirty="0" err="1">
                <a:latin typeface="Times New Roman" panose="02020603050405020304" pitchFamily="18" charset="0"/>
              </a:rPr>
              <a:t>tiết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gì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tình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kinh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</a:rPr>
              <a:t>xã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hội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Việt</a:t>
            </a:r>
            <a:r>
              <a:rPr lang="en-US" sz="3600" b="1" dirty="0">
                <a:latin typeface="Times New Roman" panose="02020603050405020304" pitchFamily="18" charset="0"/>
              </a:rPr>
              <a:t> Nam </a:t>
            </a:r>
            <a:r>
              <a:rPr lang="en-US" sz="3600" b="1" dirty="0" err="1"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kỉ</a:t>
            </a:r>
            <a:r>
              <a:rPr lang="en-US" sz="3600" b="1" dirty="0">
                <a:latin typeface="Times New Roman" panose="02020603050405020304" pitchFamily="18" charset="0"/>
              </a:rPr>
              <a:t> XVI - XVIII? </a:t>
            </a:r>
          </a:p>
        </p:txBody>
      </p:sp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402534" y="2594113"/>
            <a:ext cx="8382000" cy="175432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latin typeface="Times New Roman" panose="02020603050405020304" pitchFamily="18" charset="0"/>
              </a:rPr>
              <a:t>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ổn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do </a:t>
            </a:r>
            <a:r>
              <a:rPr lang="en-US" sz="3600" b="1" dirty="0" err="1">
                <a:latin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quyền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thay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đổi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miên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tranh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xảy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</a:rPr>
              <a:t> =&gt;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khổ</a:t>
            </a:r>
            <a:r>
              <a:rPr lang="en-US" sz="3600" b="1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" name="Down Arrow 1"/>
          <p:cNvSpPr/>
          <p:nvPr/>
        </p:nvSpPr>
        <p:spPr>
          <a:xfrm>
            <a:off x="4419599" y="1986239"/>
            <a:ext cx="531744" cy="6078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20624" y="5029200"/>
            <a:ext cx="7763910" cy="13849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Qua </a:t>
            </a:r>
            <a:r>
              <a:rPr lang="en-US" sz="2800" b="1" dirty="0" err="1">
                <a:latin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trị</a:t>
            </a:r>
            <a:r>
              <a:rPr lang="en-US" sz="2800" b="1" dirty="0">
                <a:latin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kỉ</a:t>
            </a:r>
            <a:r>
              <a:rPr lang="en-US" sz="2800" b="1" dirty="0">
                <a:latin typeface="Times New Roman" panose="02020603050405020304" pitchFamily="18" charset="0"/>
              </a:rPr>
              <a:t> XVI – XVIII, </a:t>
            </a:r>
            <a:r>
              <a:rPr lang="en-US" sz="2800" b="1" dirty="0" err="1"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</a:rPr>
              <a:t>? </a:t>
            </a:r>
            <a:endParaRPr lang="en-US" sz="28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0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4" grpId="0" animBg="1"/>
      <p:bldP spid="113675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EJ0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gradFill rotWithShape="1">
            <a:gsLst>
              <a:gs pos="0">
                <a:srgbClr val="00FFCC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7043" name="Text Box 3" descr="30%"/>
          <p:cNvSpPr txBox="1">
            <a:spLocks noChangeArrowheads="1"/>
          </p:cNvSpPr>
          <p:nvPr/>
        </p:nvSpPr>
        <p:spPr bwMode="auto">
          <a:xfrm>
            <a:off x="3176587" y="670580"/>
            <a:ext cx="4419600" cy="58477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folHlink"/>
            </a:bgClr>
          </a:patt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TRÒ CHƠI Ô CHỮ</a:t>
            </a:r>
          </a:p>
        </p:txBody>
      </p:sp>
      <p:sp>
        <p:nvSpPr>
          <p:cNvPr id="503812" name="Text Box 4" descr="Medium wood"/>
          <p:cNvSpPr txBox="1">
            <a:spLocks noChangeArrowheads="1"/>
          </p:cNvSpPr>
          <p:nvPr/>
        </p:nvSpPr>
        <p:spPr bwMode="auto">
          <a:xfrm>
            <a:off x="8077200" y="25908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dirty="0" err="1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</a:t>
            </a: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1</a:t>
            </a:r>
          </a:p>
        </p:txBody>
      </p:sp>
      <p:sp>
        <p:nvSpPr>
          <p:cNvPr id="503813" name="Text Box 5" descr="Medium wood"/>
          <p:cNvSpPr txBox="1">
            <a:spLocks noChangeArrowheads="1"/>
          </p:cNvSpPr>
          <p:nvPr/>
        </p:nvSpPr>
        <p:spPr bwMode="auto">
          <a:xfrm>
            <a:off x="8077200" y="31242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2</a:t>
            </a:r>
          </a:p>
        </p:txBody>
      </p:sp>
      <p:sp>
        <p:nvSpPr>
          <p:cNvPr id="503814" name="Text Box 6" descr="Medium wood"/>
          <p:cNvSpPr txBox="1">
            <a:spLocks noChangeArrowheads="1"/>
          </p:cNvSpPr>
          <p:nvPr/>
        </p:nvSpPr>
        <p:spPr bwMode="auto">
          <a:xfrm>
            <a:off x="8077200" y="36576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3</a:t>
            </a:r>
          </a:p>
        </p:txBody>
      </p:sp>
      <p:sp>
        <p:nvSpPr>
          <p:cNvPr id="503815" name="Text Box 7" descr="Medium wood"/>
          <p:cNvSpPr txBox="1">
            <a:spLocks noChangeArrowheads="1"/>
          </p:cNvSpPr>
          <p:nvPr/>
        </p:nvSpPr>
        <p:spPr bwMode="auto">
          <a:xfrm>
            <a:off x="8077200" y="41910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4</a:t>
            </a:r>
          </a:p>
        </p:txBody>
      </p:sp>
      <p:sp>
        <p:nvSpPr>
          <p:cNvPr id="503816" name="Text Box 8" descr="Medium wood"/>
          <p:cNvSpPr txBox="1">
            <a:spLocks noChangeArrowheads="1"/>
          </p:cNvSpPr>
          <p:nvPr/>
        </p:nvSpPr>
        <p:spPr bwMode="auto">
          <a:xfrm>
            <a:off x="8077200" y="47244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5</a:t>
            </a:r>
          </a:p>
        </p:txBody>
      </p:sp>
      <p:sp>
        <p:nvSpPr>
          <p:cNvPr id="503817" name="Text Box 9" descr="Medium wood"/>
          <p:cNvSpPr txBox="1">
            <a:spLocks noChangeArrowheads="1"/>
          </p:cNvSpPr>
          <p:nvPr/>
        </p:nvSpPr>
        <p:spPr bwMode="auto">
          <a:xfrm>
            <a:off x="8077200" y="52578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6</a:t>
            </a:r>
          </a:p>
        </p:txBody>
      </p:sp>
      <p:sp>
        <p:nvSpPr>
          <p:cNvPr id="503818" name="Text Box 10" descr="Medium wood"/>
          <p:cNvSpPr txBox="1">
            <a:spLocks noChangeArrowheads="1"/>
          </p:cNvSpPr>
          <p:nvPr/>
        </p:nvSpPr>
        <p:spPr bwMode="auto">
          <a:xfrm>
            <a:off x="8077200" y="5715000"/>
            <a:ext cx="609600" cy="3048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 Unicode MS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Arial Unicode MS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Arial Unicode MS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Arial Unicode MS" pitchFamily="34" charset="-128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Câu 7</a:t>
            </a:r>
          </a:p>
        </p:txBody>
      </p:sp>
      <p:sp>
        <p:nvSpPr>
          <p:cNvPr id="503819" name="Oval 11"/>
          <p:cNvSpPr>
            <a:spLocks noChangeArrowheads="1"/>
          </p:cNvSpPr>
          <p:nvPr/>
        </p:nvSpPr>
        <p:spPr bwMode="auto">
          <a:xfrm>
            <a:off x="8729663" y="2514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+ 1</a:t>
            </a:r>
          </a:p>
        </p:txBody>
      </p:sp>
      <p:sp>
        <p:nvSpPr>
          <p:cNvPr id="503820" name="Oval 12"/>
          <p:cNvSpPr>
            <a:spLocks noChangeArrowheads="1"/>
          </p:cNvSpPr>
          <p:nvPr/>
        </p:nvSpPr>
        <p:spPr bwMode="auto">
          <a:xfrm>
            <a:off x="8734425" y="4157663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+ 4</a:t>
            </a:r>
          </a:p>
        </p:txBody>
      </p:sp>
      <p:sp>
        <p:nvSpPr>
          <p:cNvPr id="503821" name="Oval 13"/>
          <p:cNvSpPr>
            <a:spLocks noChangeArrowheads="1"/>
          </p:cNvSpPr>
          <p:nvPr/>
        </p:nvSpPr>
        <p:spPr bwMode="auto">
          <a:xfrm>
            <a:off x="8734425" y="47244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+ 5</a:t>
            </a:r>
          </a:p>
        </p:txBody>
      </p:sp>
      <p:sp>
        <p:nvSpPr>
          <p:cNvPr id="503822" name="Oval 14"/>
          <p:cNvSpPr>
            <a:spLocks noChangeArrowheads="1"/>
          </p:cNvSpPr>
          <p:nvPr/>
        </p:nvSpPr>
        <p:spPr bwMode="auto">
          <a:xfrm>
            <a:off x="8734425" y="5243513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+ 6</a:t>
            </a:r>
          </a:p>
        </p:txBody>
      </p:sp>
      <p:sp>
        <p:nvSpPr>
          <p:cNvPr id="503823" name="Oval 15"/>
          <p:cNvSpPr>
            <a:spLocks noChangeArrowheads="1"/>
          </p:cNvSpPr>
          <p:nvPr/>
        </p:nvSpPr>
        <p:spPr bwMode="auto">
          <a:xfrm>
            <a:off x="8734425" y="5715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+ 7</a:t>
            </a:r>
          </a:p>
        </p:txBody>
      </p:sp>
      <p:sp>
        <p:nvSpPr>
          <p:cNvPr id="503824" name="Oval 16"/>
          <p:cNvSpPr>
            <a:spLocks noChangeArrowheads="1"/>
          </p:cNvSpPr>
          <p:nvPr/>
        </p:nvSpPr>
        <p:spPr bwMode="auto">
          <a:xfrm>
            <a:off x="8734425" y="3076575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+ 2</a:t>
            </a:r>
          </a:p>
        </p:txBody>
      </p:sp>
      <p:sp>
        <p:nvSpPr>
          <p:cNvPr id="503825" name="Oval 17"/>
          <p:cNvSpPr>
            <a:spLocks noChangeArrowheads="1"/>
          </p:cNvSpPr>
          <p:nvPr/>
        </p:nvSpPr>
        <p:spPr bwMode="auto">
          <a:xfrm>
            <a:off x="8734425" y="3629025"/>
            <a:ext cx="381000" cy="381000"/>
          </a:xfrm>
          <a:prstGeom prst="ellipse">
            <a:avLst/>
          </a:prstGeom>
          <a:gradFill rotWithShape="1">
            <a:gsLst>
              <a:gs pos="0">
                <a:srgbClr val="C1B8E6"/>
              </a:gs>
              <a:gs pos="100000">
                <a:srgbClr val="59556A"/>
              </a:gs>
            </a:gsLst>
            <a:lin ang="5400000" scaled="1"/>
          </a:gra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+ 3</a:t>
            </a:r>
          </a:p>
        </p:txBody>
      </p:sp>
      <p:sp>
        <p:nvSpPr>
          <p:cNvPr id="87058" name="Rectangle 18" descr="Divot"/>
          <p:cNvSpPr>
            <a:spLocks noChangeArrowheads="1"/>
          </p:cNvSpPr>
          <p:nvPr/>
        </p:nvSpPr>
        <p:spPr bwMode="auto">
          <a:xfrm flipH="1">
            <a:off x="358140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59" name="Rectangle 19" descr="Divot"/>
          <p:cNvSpPr>
            <a:spLocks noChangeArrowheads="1"/>
          </p:cNvSpPr>
          <p:nvPr/>
        </p:nvSpPr>
        <p:spPr bwMode="auto">
          <a:xfrm flipH="1">
            <a:off x="3990975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60" name="Rectangle 20" descr="Divot"/>
          <p:cNvSpPr>
            <a:spLocks noChangeArrowheads="1"/>
          </p:cNvSpPr>
          <p:nvPr/>
        </p:nvSpPr>
        <p:spPr bwMode="auto">
          <a:xfrm flipH="1">
            <a:off x="438785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Ị</a:t>
            </a:r>
          </a:p>
        </p:txBody>
      </p:sp>
      <p:sp>
        <p:nvSpPr>
          <p:cNvPr id="87061" name="Rectangle 21" descr="Divot"/>
          <p:cNvSpPr>
            <a:spLocks noChangeArrowheads="1"/>
          </p:cNvSpPr>
          <p:nvPr/>
        </p:nvSpPr>
        <p:spPr bwMode="auto">
          <a:xfrm flipH="1">
            <a:off x="4784725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62" name="Rectangle 22" descr="Divot"/>
          <p:cNvSpPr>
            <a:spLocks noChangeArrowheads="1"/>
          </p:cNvSpPr>
          <p:nvPr/>
        </p:nvSpPr>
        <p:spPr bwMode="auto">
          <a:xfrm flipH="1">
            <a:off x="518160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63" name="Rectangle 23" descr="Divot"/>
          <p:cNvSpPr>
            <a:spLocks noChangeArrowheads="1"/>
          </p:cNvSpPr>
          <p:nvPr/>
        </p:nvSpPr>
        <p:spPr bwMode="auto">
          <a:xfrm flipH="1">
            <a:off x="5591175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87064" name="Rectangle 24" descr="Divot"/>
          <p:cNvSpPr>
            <a:spLocks noChangeArrowheads="1"/>
          </p:cNvSpPr>
          <p:nvPr/>
        </p:nvSpPr>
        <p:spPr bwMode="auto">
          <a:xfrm flipH="1">
            <a:off x="598805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65" name="Rectangle 25" descr="Divot"/>
          <p:cNvSpPr>
            <a:spLocks noChangeArrowheads="1"/>
          </p:cNvSpPr>
          <p:nvPr/>
        </p:nvSpPr>
        <p:spPr bwMode="auto">
          <a:xfrm flipH="1">
            <a:off x="6384925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Y</a:t>
            </a:r>
          </a:p>
        </p:txBody>
      </p:sp>
      <p:sp>
        <p:nvSpPr>
          <p:cNvPr id="87066" name="Rectangle 26" descr="Divot"/>
          <p:cNvSpPr>
            <a:spLocks noChangeArrowheads="1"/>
          </p:cNvSpPr>
          <p:nvPr/>
        </p:nvSpPr>
        <p:spPr bwMode="auto">
          <a:xfrm flipH="1">
            <a:off x="678180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S</a:t>
            </a:r>
          </a:p>
        </p:txBody>
      </p:sp>
      <p:sp>
        <p:nvSpPr>
          <p:cNvPr id="87067" name="Rectangle 27" descr="Divot"/>
          <p:cNvSpPr>
            <a:spLocks noChangeArrowheads="1"/>
          </p:cNvSpPr>
          <p:nvPr/>
        </p:nvSpPr>
        <p:spPr bwMode="auto">
          <a:xfrm flipH="1">
            <a:off x="7178675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87068" name="Rectangle 28" descr="Divot"/>
          <p:cNvSpPr>
            <a:spLocks noChangeArrowheads="1"/>
          </p:cNvSpPr>
          <p:nvPr/>
        </p:nvSpPr>
        <p:spPr bwMode="auto">
          <a:xfrm flipH="1">
            <a:off x="7588250" y="243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837" name="Rectangle 29"/>
          <p:cNvSpPr>
            <a:spLocks noChangeArrowheads="1"/>
          </p:cNvSpPr>
          <p:nvPr/>
        </p:nvSpPr>
        <p:spPr bwMode="auto">
          <a:xfrm flipH="1">
            <a:off x="358140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38" name="Rectangle 30"/>
          <p:cNvSpPr>
            <a:spLocks noChangeArrowheads="1"/>
          </p:cNvSpPr>
          <p:nvPr/>
        </p:nvSpPr>
        <p:spPr bwMode="auto">
          <a:xfrm flipH="1">
            <a:off x="399415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39" name="Rectangle 31"/>
          <p:cNvSpPr>
            <a:spLocks noChangeArrowheads="1"/>
          </p:cNvSpPr>
          <p:nvPr/>
        </p:nvSpPr>
        <p:spPr bwMode="auto">
          <a:xfrm flipH="1">
            <a:off x="7591425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0" name="Rectangle 32"/>
          <p:cNvSpPr>
            <a:spLocks noChangeArrowheads="1"/>
          </p:cNvSpPr>
          <p:nvPr/>
        </p:nvSpPr>
        <p:spPr bwMode="auto">
          <a:xfrm flipH="1">
            <a:off x="4391025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1" name="Rectangle 33"/>
          <p:cNvSpPr>
            <a:spLocks noChangeArrowheads="1"/>
          </p:cNvSpPr>
          <p:nvPr/>
        </p:nvSpPr>
        <p:spPr bwMode="auto">
          <a:xfrm flipH="1">
            <a:off x="478790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2" name="Rectangle 34"/>
          <p:cNvSpPr>
            <a:spLocks noChangeArrowheads="1"/>
          </p:cNvSpPr>
          <p:nvPr/>
        </p:nvSpPr>
        <p:spPr bwMode="auto">
          <a:xfrm flipH="1">
            <a:off x="5197475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3" name="Rectangle 35"/>
          <p:cNvSpPr>
            <a:spLocks noChangeArrowheads="1"/>
          </p:cNvSpPr>
          <p:nvPr/>
        </p:nvSpPr>
        <p:spPr bwMode="auto">
          <a:xfrm flipH="1">
            <a:off x="559435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4" name="Rectangle 36"/>
          <p:cNvSpPr>
            <a:spLocks noChangeArrowheads="1"/>
          </p:cNvSpPr>
          <p:nvPr/>
        </p:nvSpPr>
        <p:spPr bwMode="auto">
          <a:xfrm flipH="1">
            <a:off x="5991225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5" name="Rectangle 37"/>
          <p:cNvSpPr>
            <a:spLocks noChangeArrowheads="1"/>
          </p:cNvSpPr>
          <p:nvPr/>
        </p:nvSpPr>
        <p:spPr bwMode="auto">
          <a:xfrm flipH="1">
            <a:off x="638810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6" name="Rectangle 38"/>
          <p:cNvSpPr>
            <a:spLocks noChangeArrowheads="1"/>
          </p:cNvSpPr>
          <p:nvPr/>
        </p:nvSpPr>
        <p:spPr bwMode="auto">
          <a:xfrm flipH="1">
            <a:off x="6784975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47" name="Rectangle 39"/>
          <p:cNvSpPr>
            <a:spLocks noChangeArrowheads="1"/>
          </p:cNvSpPr>
          <p:nvPr/>
        </p:nvSpPr>
        <p:spPr bwMode="auto">
          <a:xfrm flipH="1">
            <a:off x="7194550" y="243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7080" name="Rectangle 40" descr="Divot"/>
          <p:cNvSpPr>
            <a:spLocks noChangeArrowheads="1"/>
          </p:cNvSpPr>
          <p:nvPr/>
        </p:nvSpPr>
        <p:spPr bwMode="auto">
          <a:xfrm flipH="1">
            <a:off x="3178175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81" name="Rectangle 41" descr="Divot"/>
          <p:cNvSpPr>
            <a:spLocks noChangeArrowheads="1"/>
          </p:cNvSpPr>
          <p:nvPr/>
        </p:nvSpPr>
        <p:spPr bwMode="auto">
          <a:xfrm flipH="1">
            <a:off x="3587750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82" name="Rectangle 42" descr="Divot"/>
          <p:cNvSpPr>
            <a:spLocks noChangeArrowheads="1"/>
          </p:cNvSpPr>
          <p:nvPr/>
        </p:nvSpPr>
        <p:spPr bwMode="auto">
          <a:xfrm flipH="1">
            <a:off x="3984625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7083" name="Rectangle 43" descr="Divot"/>
          <p:cNvSpPr>
            <a:spLocks noChangeArrowheads="1"/>
          </p:cNvSpPr>
          <p:nvPr/>
        </p:nvSpPr>
        <p:spPr bwMode="auto">
          <a:xfrm flipH="1">
            <a:off x="4381500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Ề</a:t>
            </a:r>
          </a:p>
        </p:txBody>
      </p:sp>
      <p:sp>
        <p:nvSpPr>
          <p:cNvPr id="87084" name="Rectangle 44" descr="Divot"/>
          <p:cNvSpPr>
            <a:spLocks noChangeArrowheads="1"/>
          </p:cNvSpPr>
          <p:nvPr/>
        </p:nvSpPr>
        <p:spPr bwMode="auto">
          <a:xfrm flipH="1">
            <a:off x="4778375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85" name="Rectangle 45" descr="Divot"/>
          <p:cNvSpPr>
            <a:spLocks noChangeArrowheads="1"/>
          </p:cNvSpPr>
          <p:nvPr/>
        </p:nvSpPr>
        <p:spPr bwMode="auto">
          <a:xfrm flipH="1">
            <a:off x="5187950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086" name="Rectangle 46" descr="Divot"/>
          <p:cNvSpPr>
            <a:spLocks noChangeArrowheads="1"/>
          </p:cNvSpPr>
          <p:nvPr/>
        </p:nvSpPr>
        <p:spPr bwMode="auto">
          <a:xfrm flipH="1">
            <a:off x="5584825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Ì</a:t>
            </a:r>
          </a:p>
        </p:txBody>
      </p:sp>
      <p:sp>
        <p:nvSpPr>
          <p:cNvPr id="87087" name="Rectangle 47" descr="Divot"/>
          <p:cNvSpPr>
            <a:spLocks noChangeArrowheads="1"/>
          </p:cNvSpPr>
          <p:nvPr/>
        </p:nvSpPr>
        <p:spPr bwMode="auto">
          <a:xfrm flipH="1">
            <a:off x="5981700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88" name="Rectangle 48" descr="Divot"/>
          <p:cNvSpPr>
            <a:spLocks noChangeArrowheads="1"/>
          </p:cNvSpPr>
          <p:nvPr/>
        </p:nvSpPr>
        <p:spPr bwMode="auto">
          <a:xfrm flipH="1">
            <a:off x="6378575" y="2936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89" name="Rectangle 49" descr="Divot"/>
          <p:cNvSpPr>
            <a:spLocks noChangeArrowheads="1"/>
          </p:cNvSpPr>
          <p:nvPr/>
        </p:nvSpPr>
        <p:spPr bwMode="auto">
          <a:xfrm flipH="1">
            <a:off x="2771775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90" name="Rectangle 50" descr="Divot"/>
          <p:cNvSpPr>
            <a:spLocks noChangeArrowheads="1"/>
          </p:cNvSpPr>
          <p:nvPr/>
        </p:nvSpPr>
        <p:spPr bwMode="auto">
          <a:xfrm flipH="1">
            <a:off x="3181350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87091" name="Rectangle 51" descr="Divot"/>
          <p:cNvSpPr>
            <a:spLocks noChangeArrowheads="1"/>
          </p:cNvSpPr>
          <p:nvPr/>
        </p:nvSpPr>
        <p:spPr bwMode="auto">
          <a:xfrm flipH="1">
            <a:off x="3594100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Ầ</a:t>
            </a:r>
          </a:p>
        </p:txBody>
      </p:sp>
      <p:sp>
        <p:nvSpPr>
          <p:cNvPr id="87092" name="Rectangle 52" descr="Divot"/>
          <p:cNvSpPr>
            <a:spLocks noChangeArrowheads="1"/>
          </p:cNvSpPr>
          <p:nvPr/>
        </p:nvSpPr>
        <p:spPr bwMode="auto">
          <a:xfrm flipH="1">
            <a:off x="3990975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3" name="Rectangle 53" descr="Divot"/>
          <p:cNvSpPr>
            <a:spLocks noChangeArrowheads="1"/>
          </p:cNvSpPr>
          <p:nvPr/>
        </p:nvSpPr>
        <p:spPr bwMode="auto">
          <a:xfrm flipH="1">
            <a:off x="4387850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094" name="Rectangle 54" descr="Divot"/>
          <p:cNvSpPr>
            <a:spLocks noChangeArrowheads="1"/>
          </p:cNvSpPr>
          <p:nvPr/>
        </p:nvSpPr>
        <p:spPr bwMode="auto">
          <a:xfrm flipH="1">
            <a:off x="4781550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U</a:t>
            </a:r>
          </a:p>
        </p:txBody>
      </p:sp>
      <p:sp>
        <p:nvSpPr>
          <p:cNvPr id="87095" name="Rectangle 55" descr="Divot"/>
          <p:cNvSpPr>
            <a:spLocks noChangeArrowheads="1"/>
          </p:cNvSpPr>
          <p:nvPr/>
        </p:nvSpPr>
        <p:spPr bwMode="auto">
          <a:xfrm flipH="1">
            <a:off x="5194300" y="3454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096" name="Rectangle 56" descr="Divot"/>
          <p:cNvSpPr>
            <a:spLocks noChangeArrowheads="1"/>
          </p:cNvSpPr>
          <p:nvPr/>
        </p:nvSpPr>
        <p:spPr bwMode="auto">
          <a:xfrm flipH="1">
            <a:off x="5575300" y="3454400"/>
            <a:ext cx="42862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7" name="Rectangle 57" descr="Divot"/>
          <p:cNvSpPr>
            <a:spLocks noChangeArrowheads="1"/>
          </p:cNvSpPr>
          <p:nvPr/>
        </p:nvSpPr>
        <p:spPr bwMode="auto">
          <a:xfrm flipH="1">
            <a:off x="2362200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098" name="Rectangle 58" descr="Divot"/>
          <p:cNvSpPr>
            <a:spLocks noChangeArrowheads="1"/>
          </p:cNvSpPr>
          <p:nvPr/>
        </p:nvSpPr>
        <p:spPr bwMode="auto">
          <a:xfrm flipH="1">
            <a:off x="2771775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099" name="Rectangle 59" descr="Divot"/>
          <p:cNvSpPr>
            <a:spLocks noChangeArrowheads="1"/>
          </p:cNvSpPr>
          <p:nvPr/>
        </p:nvSpPr>
        <p:spPr bwMode="auto">
          <a:xfrm flipH="1">
            <a:off x="3184525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100" name="Rectangle 60" descr="Divot"/>
          <p:cNvSpPr>
            <a:spLocks noChangeArrowheads="1"/>
          </p:cNvSpPr>
          <p:nvPr/>
        </p:nvSpPr>
        <p:spPr bwMode="auto">
          <a:xfrm flipH="1">
            <a:off x="3581400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01" name="Rectangle 61" descr="Divot"/>
          <p:cNvSpPr>
            <a:spLocks noChangeArrowheads="1"/>
          </p:cNvSpPr>
          <p:nvPr/>
        </p:nvSpPr>
        <p:spPr bwMode="auto">
          <a:xfrm flipH="1">
            <a:off x="3978275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</a:t>
            </a:r>
          </a:p>
        </p:txBody>
      </p:sp>
      <p:sp>
        <p:nvSpPr>
          <p:cNvPr id="87102" name="Rectangle 62" descr="Divot"/>
          <p:cNvSpPr>
            <a:spLocks noChangeArrowheads="1"/>
          </p:cNvSpPr>
          <p:nvPr/>
        </p:nvSpPr>
        <p:spPr bwMode="auto">
          <a:xfrm flipH="1">
            <a:off x="4387850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Â</a:t>
            </a:r>
          </a:p>
        </p:txBody>
      </p:sp>
      <p:sp>
        <p:nvSpPr>
          <p:cNvPr id="87103" name="Rectangle 63" descr="Divot"/>
          <p:cNvSpPr>
            <a:spLocks noChangeArrowheads="1"/>
          </p:cNvSpPr>
          <p:nvPr/>
        </p:nvSpPr>
        <p:spPr bwMode="auto">
          <a:xfrm flipH="1">
            <a:off x="4784725" y="3971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04" name="Rectangle 64" descr="Divot"/>
          <p:cNvSpPr>
            <a:spLocks noChangeArrowheads="1"/>
          </p:cNvSpPr>
          <p:nvPr/>
        </p:nvSpPr>
        <p:spPr bwMode="auto">
          <a:xfrm flipH="1">
            <a:off x="2362200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105" name="Rectangle 65" descr="Divot"/>
          <p:cNvSpPr>
            <a:spLocks noChangeArrowheads="1"/>
          </p:cNvSpPr>
          <p:nvPr/>
        </p:nvSpPr>
        <p:spPr bwMode="auto">
          <a:xfrm flipH="1">
            <a:off x="2771775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Ị</a:t>
            </a:r>
          </a:p>
        </p:txBody>
      </p:sp>
      <p:sp>
        <p:nvSpPr>
          <p:cNvPr id="87106" name="Rectangle 66" descr="Divot"/>
          <p:cNvSpPr>
            <a:spLocks noChangeArrowheads="1"/>
          </p:cNvSpPr>
          <p:nvPr/>
        </p:nvSpPr>
        <p:spPr bwMode="auto">
          <a:xfrm flipH="1">
            <a:off x="3184525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7107" name="Rectangle 67" descr="Divot"/>
          <p:cNvSpPr>
            <a:spLocks noChangeArrowheads="1"/>
          </p:cNvSpPr>
          <p:nvPr/>
        </p:nvSpPr>
        <p:spPr bwMode="auto">
          <a:xfrm flipH="1">
            <a:off x="3581400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87108" name="Rectangle 68" descr="Divot"/>
          <p:cNvSpPr>
            <a:spLocks noChangeArrowheads="1"/>
          </p:cNvSpPr>
          <p:nvPr/>
        </p:nvSpPr>
        <p:spPr bwMode="auto">
          <a:xfrm flipH="1">
            <a:off x="3978275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109" name="Rectangle 69" descr="Divot"/>
          <p:cNvSpPr>
            <a:spLocks noChangeArrowheads="1"/>
          </p:cNvSpPr>
          <p:nvPr/>
        </p:nvSpPr>
        <p:spPr bwMode="auto">
          <a:xfrm flipH="1">
            <a:off x="4387850" y="446087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Ủ</a:t>
            </a:r>
          </a:p>
        </p:txBody>
      </p:sp>
      <p:sp>
        <p:nvSpPr>
          <p:cNvPr id="87110" name="Rectangle 70" descr="Divot"/>
          <p:cNvSpPr>
            <a:spLocks noChangeArrowheads="1"/>
          </p:cNvSpPr>
          <p:nvPr/>
        </p:nvSpPr>
        <p:spPr bwMode="auto">
          <a:xfrm flipH="1">
            <a:off x="1965325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87111" name="Rectangle 71" descr="Divot"/>
          <p:cNvSpPr>
            <a:spLocks noChangeArrowheads="1"/>
          </p:cNvSpPr>
          <p:nvPr/>
        </p:nvSpPr>
        <p:spPr bwMode="auto">
          <a:xfrm flipH="1">
            <a:off x="2374900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A</a:t>
            </a:r>
          </a:p>
        </p:txBody>
      </p:sp>
      <p:sp>
        <p:nvSpPr>
          <p:cNvPr id="87112" name="Rectangle 72" descr="Divot"/>
          <p:cNvSpPr>
            <a:spLocks noChangeArrowheads="1"/>
          </p:cNvSpPr>
          <p:nvPr/>
        </p:nvSpPr>
        <p:spPr bwMode="auto">
          <a:xfrm flipH="1">
            <a:off x="2771775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M</a:t>
            </a:r>
          </a:p>
        </p:txBody>
      </p:sp>
      <p:sp>
        <p:nvSpPr>
          <p:cNvPr id="87113" name="Rectangle 73" descr="Divot"/>
          <p:cNvSpPr>
            <a:spLocks noChangeArrowheads="1"/>
          </p:cNvSpPr>
          <p:nvPr/>
        </p:nvSpPr>
        <p:spPr bwMode="auto">
          <a:xfrm flipH="1">
            <a:off x="3184525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</a:t>
            </a:r>
          </a:p>
        </p:txBody>
      </p:sp>
      <p:sp>
        <p:nvSpPr>
          <p:cNvPr id="87114" name="Rectangle 74" descr="Divot"/>
          <p:cNvSpPr>
            <a:spLocks noChangeArrowheads="1"/>
          </p:cNvSpPr>
          <p:nvPr/>
        </p:nvSpPr>
        <p:spPr bwMode="auto">
          <a:xfrm flipH="1">
            <a:off x="3581400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87115" name="Rectangle 75" descr="Divot"/>
          <p:cNvSpPr>
            <a:spLocks noChangeArrowheads="1"/>
          </p:cNvSpPr>
          <p:nvPr/>
        </p:nvSpPr>
        <p:spPr bwMode="auto">
          <a:xfrm flipH="1">
            <a:off x="3990975" y="4978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7116" name="Rectangle 76" descr="Divot"/>
          <p:cNvSpPr>
            <a:spLocks noChangeArrowheads="1"/>
          </p:cNvSpPr>
          <p:nvPr/>
        </p:nvSpPr>
        <p:spPr bwMode="auto">
          <a:xfrm flipH="1">
            <a:off x="2762250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P</a:t>
            </a:r>
          </a:p>
        </p:txBody>
      </p:sp>
      <p:sp>
        <p:nvSpPr>
          <p:cNvPr id="87117" name="Rectangle 77" descr="Divot"/>
          <p:cNvSpPr>
            <a:spLocks noChangeArrowheads="1"/>
          </p:cNvSpPr>
          <p:nvPr/>
        </p:nvSpPr>
        <p:spPr bwMode="auto">
          <a:xfrm flipH="1">
            <a:off x="3171825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</a:t>
            </a:r>
          </a:p>
        </p:txBody>
      </p:sp>
      <p:sp>
        <p:nvSpPr>
          <p:cNvPr id="87118" name="Rectangle 78" descr="Divot"/>
          <p:cNvSpPr>
            <a:spLocks noChangeArrowheads="1"/>
          </p:cNvSpPr>
          <p:nvPr/>
        </p:nvSpPr>
        <p:spPr bwMode="auto">
          <a:xfrm flipH="1">
            <a:off x="3584575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33CC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  <p:sp>
        <p:nvSpPr>
          <p:cNvPr id="87119" name="Rectangle 79" descr="Divot"/>
          <p:cNvSpPr>
            <a:spLocks noChangeArrowheads="1"/>
          </p:cNvSpPr>
          <p:nvPr/>
        </p:nvSpPr>
        <p:spPr bwMode="auto">
          <a:xfrm flipH="1">
            <a:off x="3981450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87120" name="Rectangle 80" descr="Divot"/>
          <p:cNvSpPr>
            <a:spLocks noChangeArrowheads="1"/>
          </p:cNvSpPr>
          <p:nvPr/>
        </p:nvSpPr>
        <p:spPr bwMode="auto">
          <a:xfrm flipH="1">
            <a:off x="4394200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G</a:t>
            </a:r>
          </a:p>
        </p:txBody>
      </p:sp>
      <p:sp>
        <p:nvSpPr>
          <p:cNvPr id="87121" name="Rectangle 81" descr="Divot"/>
          <p:cNvSpPr>
            <a:spLocks noChangeArrowheads="1"/>
          </p:cNvSpPr>
          <p:nvPr/>
        </p:nvSpPr>
        <p:spPr bwMode="auto">
          <a:xfrm flipH="1">
            <a:off x="4787900" y="5495925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K</a:t>
            </a:r>
          </a:p>
        </p:txBody>
      </p:sp>
      <p:sp>
        <p:nvSpPr>
          <p:cNvPr id="87122" name="Rectangle 82" descr="Divot"/>
          <p:cNvSpPr>
            <a:spLocks noChangeArrowheads="1"/>
          </p:cNvSpPr>
          <p:nvPr/>
        </p:nvSpPr>
        <p:spPr bwMode="auto">
          <a:xfrm flipH="1">
            <a:off x="5197475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  <p:sp>
        <p:nvSpPr>
          <p:cNvPr id="87123" name="Rectangle 83" descr="Divot"/>
          <p:cNvSpPr>
            <a:spLocks noChangeArrowheads="1"/>
          </p:cNvSpPr>
          <p:nvPr/>
        </p:nvSpPr>
        <p:spPr bwMode="auto">
          <a:xfrm flipH="1">
            <a:off x="5607050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Ế</a:t>
            </a:r>
          </a:p>
        </p:txBody>
      </p:sp>
      <p:sp>
        <p:nvSpPr>
          <p:cNvPr id="87124" name="Rectangle 84" descr="Divot"/>
          <p:cNvSpPr>
            <a:spLocks noChangeArrowheads="1"/>
          </p:cNvSpPr>
          <p:nvPr/>
        </p:nvSpPr>
        <p:spPr bwMode="auto">
          <a:xfrm flipH="1">
            <a:off x="6019800" y="5486400"/>
            <a:ext cx="409575" cy="508000"/>
          </a:xfrm>
          <a:prstGeom prst="rect">
            <a:avLst/>
          </a:prstGeom>
          <a:pattFill prst="divot">
            <a:fgClr>
              <a:schemeClr val="hlink"/>
            </a:fgClr>
            <a:bgClr>
              <a:srgbClr val="00FF99"/>
            </a:bgClr>
          </a:patt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894" name="Rectangle 86"/>
          <p:cNvSpPr>
            <a:spLocks noChangeArrowheads="1"/>
          </p:cNvSpPr>
          <p:nvPr/>
        </p:nvSpPr>
        <p:spPr bwMode="auto">
          <a:xfrm flipH="1">
            <a:off x="3184525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5" name="Rectangle 87"/>
          <p:cNvSpPr>
            <a:spLocks noChangeArrowheads="1"/>
          </p:cNvSpPr>
          <p:nvPr/>
        </p:nvSpPr>
        <p:spPr bwMode="auto">
          <a:xfrm flipH="1">
            <a:off x="3581400" y="28956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6" name="Rectangle 88"/>
          <p:cNvSpPr>
            <a:spLocks noChangeArrowheads="1"/>
          </p:cNvSpPr>
          <p:nvPr/>
        </p:nvSpPr>
        <p:spPr bwMode="auto">
          <a:xfrm flipH="1">
            <a:off x="3978275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7" name="Rectangle 89"/>
          <p:cNvSpPr>
            <a:spLocks noChangeArrowheads="1"/>
          </p:cNvSpPr>
          <p:nvPr/>
        </p:nvSpPr>
        <p:spPr bwMode="auto">
          <a:xfrm flipH="1">
            <a:off x="4375150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8" name="Rectangle 90"/>
          <p:cNvSpPr>
            <a:spLocks noChangeArrowheads="1"/>
          </p:cNvSpPr>
          <p:nvPr/>
        </p:nvSpPr>
        <p:spPr bwMode="auto">
          <a:xfrm flipH="1">
            <a:off x="4784725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899" name="Rectangle 91"/>
          <p:cNvSpPr>
            <a:spLocks noChangeArrowheads="1"/>
          </p:cNvSpPr>
          <p:nvPr/>
        </p:nvSpPr>
        <p:spPr bwMode="auto">
          <a:xfrm flipH="1">
            <a:off x="5181600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0" name="Rectangle 92"/>
          <p:cNvSpPr>
            <a:spLocks noChangeArrowheads="1"/>
          </p:cNvSpPr>
          <p:nvPr/>
        </p:nvSpPr>
        <p:spPr bwMode="auto">
          <a:xfrm flipH="1">
            <a:off x="5578475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1" name="Rectangle 93"/>
          <p:cNvSpPr>
            <a:spLocks noChangeArrowheads="1"/>
          </p:cNvSpPr>
          <p:nvPr/>
        </p:nvSpPr>
        <p:spPr bwMode="auto">
          <a:xfrm flipH="1">
            <a:off x="5991225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2" name="Rectangle 94"/>
          <p:cNvSpPr>
            <a:spLocks noChangeArrowheads="1"/>
          </p:cNvSpPr>
          <p:nvPr/>
        </p:nvSpPr>
        <p:spPr bwMode="auto">
          <a:xfrm flipH="1">
            <a:off x="6388100" y="2921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3" name="Rectangle 95"/>
          <p:cNvSpPr>
            <a:spLocks noChangeArrowheads="1"/>
          </p:cNvSpPr>
          <p:nvPr/>
        </p:nvSpPr>
        <p:spPr bwMode="auto">
          <a:xfrm flipH="1">
            <a:off x="2774950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4" name="Rectangle 96"/>
          <p:cNvSpPr>
            <a:spLocks noChangeArrowheads="1"/>
          </p:cNvSpPr>
          <p:nvPr/>
        </p:nvSpPr>
        <p:spPr bwMode="auto">
          <a:xfrm flipH="1">
            <a:off x="3171825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5" name="Rectangle 97"/>
          <p:cNvSpPr>
            <a:spLocks noChangeArrowheads="1"/>
          </p:cNvSpPr>
          <p:nvPr/>
        </p:nvSpPr>
        <p:spPr bwMode="auto">
          <a:xfrm flipH="1">
            <a:off x="3581400" y="3429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6" name="Rectangle 98"/>
          <p:cNvSpPr>
            <a:spLocks noChangeArrowheads="1"/>
          </p:cNvSpPr>
          <p:nvPr/>
        </p:nvSpPr>
        <p:spPr bwMode="auto">
          <a:xfrm flipH="1">
            <a:off x="3965575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7" name="Rectangle 99"/>
          <p:cNvSpPr>
            <a:spLocks noChangeArrowheads="1"/>
          </p:cNvSpPr>
          <p:nvPr/>
        </p:nvSpPr>
        <p:spPr bwMode="auto">
          <a:xfrm flipH="1">
            <a:off x="4375150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8" name="Rectangle 100"/>
          <p:cNvSpPr>
            <a:spLocks noChangeArrowheads="1"/>
          </p:cNvSpPr>
          <p:nvPr/>
        </p:nvSpPr>
        <p:spPr bwMode="auto">
          <a:xfrm flipH="1">
            <a:off x="4772025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09" name="Rectangle 101"/>
          <p:cNvSpPr>
            <a:spLocks noChangeArrowheads="1"/>
          </p:cNvSpPr>
          <p:nvPr/>
        </p:nvSpPr>
        <p:spPr bwMode="auto">
          <a:xfrm flipH="1">
            <a:off x="5168900" y="3454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0" name="Rectangle 102"/>
          <p:cNvSpPr>
            <a:spLocks noChangeArrowheads="1"/>
          </p:cNvSpPr>
          <p:nvPr/>
        </p:nvSpPr>
        <p:spPr bwMode="auto">
          <a:xfrm flipH="1">
            <a:off x="5562600" y="3444875"/>
            <a:ext cx="44132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1" name="Rectangle 103"/>
          <p:cNvSpPr>
            <a:spLocks noChangeArrowheads="1"/>
          </p:cNvSpPr>
          <p:nvPr/>
        </p:nvSpPr>
        <p:spPr bwMode="auto">
          <a:xfrm flipH="1">
            <a:off x="2378075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2" name="Rectangle 104"/>
          <p:cNvSpPr>
            <a:spLocks noChangeArrowheads="1"/>
          </p:cNvSpPr>
          <p:nvPr/>
        </p:nvSpPr>
        <p:spPr bwMode="auto">
          <a:xfrm flipH="1">
            <a:off x="2774950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3" name="Rectangle 105"/>
          <p:cNvSpPr>
            <a:spLocks noChangeArrowheads="1"/>
          </p:cNvSpPr>
          <p:nvPr/>
        </p:nvSpPr>
        <p:spPr bwMode="auto">
          <a:xfrm flipH="1">
            <a:off x="3184525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4" name="Rectangle 106"/>
          <p:cNvSpPr>
            <a:spLocks noChangeArrowheads="1"/>
          </p:cNvSpPr>
          <p:nvPr/>
        </p:nvSpPr>
        <p:spPr bwMode="auto">
          <a:xfrm flipH="1">
            <a:off x="3581400" y="3962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5" name="Rectangle 107"/>
          <p:cNvSpPr>
            <a:spLocks noChangeArrowheads="1"/>
          </p:cNvSpPr>
          <p:nvPr/>
        </p:nvSpPr>
        <p:spPr bwMode="auto">
          <a:xfrm flipH="1">
            <a:off x="3962400" y="3962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6" name="Rectangle 108"/>
          <p:cNvSpPr>
            <a:spLocks noChangeArrowheads="1"/>
          </p:cNvSpPr>
          <p:nvPr/>
        </p:nvSpPr>
        <p:spPr bwMode="auto">
          <a:xfrm flipH="1">
            <a:off x="4375150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7" name="Rectangle 109"/>
          <p:cNvSpPr>
            <a:spLocks noChangeArrowheads="1"/>
          </p:cNvSpPr>
          <p:nvPr/>
        </p:nvSpPr>
        <p:spPr bwMode="auto">
          <a:xfrm flipH="1">
            <a:off x="4772025" y="3971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8" name="Rectangle 110"/>
          <p:cNvSpPr>
            <a:spLocks noChangeArrowheads="1"/>
          </p:cNvSpPr>
          <p:nvPr/>
        </p:nvSpPr>
        <p:spPr bwMode="auto">
          <a:xfrm flipH="1">
            <a:off x="2378075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19" name="Rectangle 111"/>
          <p:cNvSpPr>
            <a:spLocks noChangeArrowheads="1"/>
          </p:cNvSpPr>
          <p:nvPr/>
        </p:nvSpPr>
        <p:spPr bwMode="auto">
          <a:xfrm flipH="1">
            <a:off x="2774950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0" name="Rectangle 112"/>
          <p:cNvSpPr>
            <a:spLocks noChangeArrowheads="1"/>
          </p:cNvSpPr>
          <p:nvPr/>
        </p:nvSpPr>
        <p:spPr bwMode="auto">
          <a:xfrm flipH="1">
            <a:off x="3171825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1" name="Rectangle 113"/>
          <p:cNvSpPr>
            <a:spLocks noChangeArrowheads="1"/>
          </p:cNvSpPr>
          <p:nvPr/>
        </p:nvSpPr>
        <p:spPr bwMode="auto">
          <a:xfrm flipH="1">
            <a:off x="3581400" y="44196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2" name="Rectangle 114"/>
          <p:cNvSpPr>
            <a:spLocks noChangeArrowheads="1"/>
          </p:cNvSpPr>
          <p:nvPr/>
        </p:nvSpPr>
        <p:spPr bwMode="auto">
          <a:xfrm flipH="1">
            <a:off x="3978275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3" name="Rectangle 115"/>
          <p:cNvSpPr>
            <a:spLocks noChangeArrowheads="1"/>
          </p:cNvSpPr>
          <p:nvPr/>
        </p:nvSpPr>
        <p:spPr bwMode="auto">
          <a:xfrm flipH="1">
            <a:off x="4375150" y="446087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4" name="Rectangle 116"/>
          <p:cNvSpPr>
            <a:spLocks noChangeArrowheads="1"/>
          </p:cNvSpPr>
          <p:nvPr/>
        </p:nvSpPr>
        <p:spPr bwMode="auto">
          <a:xfrm flipH="1">
            <a:off x="3581400" y="49530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5" name="Rectangle 117"/>
          <p:cNvSpPr>
            <a:spLocks noChangeArrowheads="1"/>
          </p:cNvSpPr>
          <p:nvPr/>
        </p:nvSpPr>
        <p:spPr bwMode="auto">
          <a:xfrm flipH="1">
            <a:off x="2362200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6" name="Rectangle 118"/>
          <p:cNvSpPr>
            <a:spLocks noChangeArrowheads="1"/>
          </p:cNvSpPr>
          <p:nvPr/>
        </p:nvSpPr>
        <p:spPr bwMode="auto">
          <a:xfrm flipH="1">
            <a:off x="2759075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7" name="Rectangle 119"/>
          <p:cNvSpPr>
            <a:spLocks noChangeArrowheads="1"/>
          </p:cNvSpPr>
          <p:nvPr/>
        </p:nvSpPr>
        <p:spPr bwMode="auto">
          <a:xfrm flipH="1">
            <a:off x="3168650" y="4978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8" name="Rectangle 120"/>
          <p:cNvSpPr>
            <a:spLocks noChangeArrowheads="1"/>
          </p:cNvSpPr>
          <p:nvPr/>
        </p:nvSpPr>
        <p:spPr bwMode="auto">
          <a:xfrm flipH="1">
            <a:off x="1970088" y="49752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29" name="Rectangle 121"/>
          <p:cNvSpPr>
            <a:spLocks noChangeArrowheads="1"/>
          </p:cNvSpPr>
          <p:nvPr/>
        </p:nvSpPr>
        <p:spPr bwMode="auto">
          <a:xfrm flipH="1">
            <a:off x="3987800" y="4966548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0" name="Rectangle 122"/>
          <p:cNvSpPr>
            <a:spLocks noChangeArrowheads="1"/>
          </p:cNvSpPr>
          <p:nvPr/>
        </p:nvSpPr>
        <p:spPr bwMode="auto">
          <a:xfrm flipH="1">
            <a:off x="3188287" y="5495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1" name="Rectangle 123"/>
          <p:cNvSpPr>
            <a:spLocks noChangeArrowheads="1"/>
          </p:cNvSpPr>
          <p:nvPr/>
        </p:nvSpPr>
        <p:spPr bwMode="auto">
          <a:xfrm flipH="1">
            <a:off x="3581400" y="54864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2" name="Rectangle 124"/>
          <p:cNvSpPr>
            <a:spLocks noChangeArrowheads="1"/>
          </p:cNvSpPr>
          <p:nvPr/>
        </p:nvSpPr>
        <p:spPr bwMode="auto">
          <a:xfrm flipH="1">
            <a:off x="3587749" y="5494619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3" name="Rectangle 125"/>
          <p:cNvSpPr>
            <a:spLocks noChangeArrowheads="1"/>
          </p:cNvSpPr>
          <p:nvPr/>
        </p:nvSpPr>
        <p:spPr bwMode="auto">
          <a:xfrm flipH="1">
            <a:off x="3995737" y="5497443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4" name="Rectangle 126"/>
          <p:cNvSpPr>
            <a:spLocks noChangeArrowheads="1"/>
          </p:cNvSpPr>
          <p:nvPr/>
        </p:nvSpPr>
        <p:spPr bwMode="auto">
          <a:xfrm flipH="1">
            <a:off x="4407660" y="5479859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5" name="Rectangle 127"/>
          <p:cNvSpPr>
            <a:spLocks noChangeArrowheads="1"/>
          </p:cNvSpPr>
          <p:nvPr/>
        </p:nvSpPr>
        <p:spPr bwMode="auto">
          <a:xfrm flipH="1">
            <a:off x="4803775" y="5495925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6" name="Rectangle 128"/>
          <p:cNvSpPr>
            <a:spLocks noChangeArrowheads="1"/>
          </p:cNvSpPr>
          <p:nvPr/>
        </p:nvSpPr>
        <p:spPr bwMode="auto">
          <a:xfrm flipH="1">
            <a:off x="5212866" y="547222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7" name="Rectangle 129"/>
          <p:cNvSpPr>
            <a:spLocks noChangeArrowheads="1"/>
          </p:cNvSpPr>
          <p:nvPr/>
        </p:nvSpPr>
        <p:spPr bwMode="auto">
          <a:xfrm flipH="1">
            <a:off x="5622925" y="547222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8" name="Rectangle 130"/>
          <p:cNvSpPr>
            <a:spLocks noChangeArrowheads="1"/>
          </p:cNvSpPr>
          <p:nvPr/>
        </p:nvSpPr>
        <p:spPr bwMode="auto">
          <a:xfrm flipH="1">
            <a:off x="6019799" y="5478808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39" name="Rectangle 131"/>
          <p:cNvSpPr>
            <a:spLocks noChangeArrowheads="1"/>
          </p:cNvSpPr>
          <p:nvPr/>
        </p:nvSpPr>
        <p:spPr bwMode="auto">
          <a:xfrm flipH="1">
            <a:off x="2767013" y="5511800"/>
            <a:ext cx="409575" cy="508000"/>
          </a:xfrm>
          <a:prstGeom prst="rect">
            <a:avLst/>
          </a:prstGeom>
          <a:gradFill rotWithShape="0">
            <a:gsLst>
              <a:gs pos="0">
                <a:srgbClr val="B1EDC1"/>
              </a:gs>
              <a:gs pos="100000">
                <a:srgbClr val="526E59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FF0066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3940" name="Oval 132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chức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phong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kiến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503941" name="Oval 133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Ai là người lãnh đạo cuộc khởi nghĩa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nông dân năm 1511?</a:t>
            </a:r>
          </a:p>
        </p:txBody>
      </p:sp>
      <p:sp>
        <p:nvSpPr>
          <p:cNvPr id="503942" name="Oval 134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Khi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Lê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suy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thoái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phải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gánh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chịu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hậu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quả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cuối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cùng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43" name="Oval 135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Ngoài việc nông dân mâu thuẫn với quan lại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triều đình</a:t>
            </a: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họ còn mâu thuẫn với ai?</a:t>
            </a:r>
          </a:p>
        </p:txBody>
      </p:sp>
      <p:sp>
        <p:nvSpPr>
          <p:cNvPr id="503944" name="Oval 136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Địa điểm bùng nổ cuộc khởi nghĩa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Phùng Chương (1515)?</a:t>
            </a:r>
          </a:p>
        </p:txBody>
      </p:sp>
      <p:sp>
        <p:nvSpPr>
          <p:cNvPr id="503945" name="Oval 137" descr="Outlined diamond"/>
          <p:cNvSpPr>
            <a:spLocks noChangeArrowheads="1"/>
          </p:cNvSpPr>
          <p:nvPr/>
        </p:nvSpPr>
        <p:spPr bwMode="auto">
          <a:xfrm>
            <a:off x="2514600" y="1371600"/>
            <a:ext cx="5715000" cy="9906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Chế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độ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vua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đứng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đầu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quyền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lực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tối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cao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Nhất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46" name="Oval 138" descr="Outlined diamond"/>
          <p:cNvSpPr>
            <a:spLocks noChangeArrowheads="1"/>
          </p:cNvSpPr>
          <p:nvPr/>
        </p:nvSpPr>
        <p:spPr bwMode="auto">
          <a:xfrm>
            <a:off x="2209800" y="1260605"/>
            <a:ext cx="6324600" cy="1168400"/>
          </a:xfrm>
          <a:prstGeom prst="ellipse">
            <a:avLst/>
          </a:prstGeom>
          <a:pattFill prst="openDmnd">
            <a:fgClr>
              <a:schemeClr val="accent1"/>
            </a:fgClr>
            <a:bgClr>
              <a:srgbClr val="EFAFE6"/>
            </a:bgClr>
          </a:patt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Dưới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vua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Lê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Tương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Dực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ai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người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gây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nhiều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phe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phái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đánh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nhau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liên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miên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503952" name="Rectangle 144"/>
          <p:cNvSpPr>
            <a:spLocks noChangeArrowheads="1"/>
          </p:cNvSpPr>
          <p:nvPr/>
        </p:nvSpPr>
        <p:spPr bwMode="auto">
          <a:xfrm>
            <a:off x="3581400" y="2452066"/>
            <a:ext cx="381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T</a:t>
            </a:r>
          </a:p>
        </p:txBody>
      </p:sp>
      <p:sp>
        <p:nvSpPr>
          <p:cNvPr id="503953" name="Rectangle 145"/>
          <p:cNvSpPr>
            <a:spLocks noChangeArrowheads="1"/>
          </p:cNvSpPr>
          <p:nvPr/>
        </p:nvSpPr>
        <p:spPr bwMode="auto">
          <a:xfrm>
            <a:off x="3581400" y="2924865"/>
            <a:ext cx="381000" cy="5041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R</a:t>
            </a:r>
          </a:p>
        </p:txBody>
      </p:sp>
      <p:sp>
        <p:nvSpPr>
          <p:cNvPr id="503954" name="Rectangle 146"/>
          <p:cNvSpPr>
            <a:spLocks noChangeArrowheads="1"/>
          </p:cNvSpPr>
          <p:nvPr/>
        </p:nvSpPr>
        <p:spPr bwMode="auto">
          <a:xfrm>
            <a:off x="3581400" y="3460750"/>
            <a:ext cx="381000" cy="501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Ầ</a:t>
            </a:r>
          </a:p>
        </p:txBody>
      </p:sp>
      <p:sp>
        <p:nvSpPr>
          <p:cNvPr id="503955" name="Rectangle 147"/>
          <p:cNvSpPr>
            <a:spLocks noChangeArrowheads="1"/>
          </p:cNvSpPr>
          <p:nvPr/>
        </p:nvSpPr>
        <p:spPr bwMode="auto">
          <a:xfrm>
            <a:off x="3568700" y="3958377"/>
            <a:ext cx="381000" cy="5000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N</a:t>
            </a:r>
          </a:p>
        </p:txBody>
      </p:sp>
      <p:sp>
        <p:nvSpPr>
          <p:cNvPr id="503956" name="Rectangle 148"/>
          <p:cNvSpPr>
            <a:spLocks noChangeArrowheads="1"/>
          </p:cNvSpPr>
          <p:nvPr/>
        </p:nvSpPr>
        <p:spPr bwMode="auto">
          <a:xfrm>
            <a:off x="3581400" y="4466447"/>
            <a:ext cx="381000" cy="51352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C</a:t>
            </a:r>
          </a:p>
        </p:txBody>
      </p:sp>
      <p:sp>
        <p:nvSpPr>
          <p:cNvPr id="503957" name="Rectangle 149"/>
          <p:cNvSpPr>
            <a:spLocks noChangeArrowheads="1"/>
          </p:cNvSpPr>
          <p:nvPr/>
        </p:nvSpPr>
        <p:spPr bwMode="auto">
          <a:xfrm>
            <a:off x="3559175" y="4981538"/>
            <a:ext cx="419100" cy="50551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Ả</a:t>
            </a:r>
          </a:p>
        </p:txBody>
      </p:sp>
      <p:sp>
        <p:nvSpPr>
          <p:cNvPr id="503958" name="Rectangle 150"/>
          <p:cNvSpPr>
            <a:spLocks noChangeArrowheads="1"/>
          </p:cNvSpPr>
          <p:nvPr/>
        </p:nvSpPr>
        <p:spPr bwMode="auto">
          <a:xfrm>
            <a:off x="3608388" y="5486400"/>
            <a:ext cx="381000" cy="49382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CC3300"/>
                </a:solidFill>
                <a:latin typeface="Times New Roman" pitchFamily="18" charset="0"/>
                <a:cs typeface="Arial" charset="0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4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0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0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38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038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9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038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8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038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038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038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 nodeType="clickPar">
                      <p:stCondLst>
                        <p:cond delay="0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5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5038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 nodeType="clickPar">
                      <p:stCondLst>
                        <p:cond delay="0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8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9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8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038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4" dur="50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0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038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 nodeType="clickPar">
                      <p:stCondLst>
                        <p:cond delay="0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8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5038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 nodeType="clickPar">
                      <p:stCondLst>
                        <p:cond delay="0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500"/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5" dur="500"/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/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4" dur="50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1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038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 nodeType="clickPar">
                      <p:stCondLst>
                        <p:cond delay="0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2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3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4" dur="8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7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5038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 nodeType="clickPar">
                      <p:stCondLst>
                        <p:cond delay="0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/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5" dur="500"/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503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 nodeType="clickPar">
                      <p:stCondLst>
                        <p:cond delay="0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2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3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4" dur="8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18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038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 nodeType="clickPar">
                      <p:stCondLst>
                        <p:cond delay="0"/>
                      </p:stCondLst>
                      <p:childTnLst>
                        <p:par>
                          <p:cTn id="3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/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500"/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3" dur="500"/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/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/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3823"/>
                  </p:tgtEl>
                </p:cond>
              </p:nextCondLst>
            </p:seq>
          </p:childTnLst>
        </p:cTn>
      </p:par>
    </p:tnLst>
    <p:bldLst>
      <p:bldP spid="503837" grpId="0" animBg="1"/>
      <p:bldP spid="503838" grpId="0" animBg="1"/>
      <p:bldP spid="503839" grpId="0" animBg="1"/>
      <p:bldP spid="503840" grpId="0" animBg="1"/>
      <p:bldP spid="503841" grpId="0" animBg="1"/>
      <p:bldP spid="503842" grpId="0" animBg="1"/>
      <p:bldP spid="503843" grpId="0" animBg="1"/>
      <p:bldP spid="503844" grpId="0" animBg="1"/>
      <p:bldP spid="503845" grpId="0" animBg="1"/>
      <p:bldP spid="503846" grpId="0" animBg="1"/>
      <p:bldP spid="503847" grpId="0" animBg="1"/>
      <p:bldP spid="503894" grpId="0" animBg="1"/>
      <p:bldP spid="503895" grpId="0" animBg="1"/>
      <p:bldP spid="503896" grpId="0" animBg="1"/>
      <p:bldP spid="503897" grpId="0" animBg="1"/>
      <p:bldP spid="503898" grpId="0" animBg="1"/>
      <p:bldP spid="503899" grpId="0" animBg="1"/>
      <p:bldP spid="503900" grpId="0" animBg="1"/>
      <p:bldP spid="503901" grpId="0" animBg="1"/>
      <p:bldP spid="503902" grpId="0" animBg="1"/>
      <p:bldP spid="503903" grpId="0" animBg="1"/>
      <p:bldP spid="503904" grpId="0" animBg="1"/>
      <p:bldP spid="503905" grpId="0" animBg="1"/>
      <p:bldP spid="503906" grpId="0" animBg="1"/>
      <p:bldP spid="503907" grpId="0" animBg="1"/>
      <p:bldP spid="503908" grpId="0" animBg="1"/>
      <p:bldP spid="503909" grpId="0" animBg="1"/>
      <p:bldP spid="503910" grpId="0" animBg="1"/>
      <p:bldP spid="503911" grpId="0" animBg="1"/>
      <p:bldP spid="503912" grpId="0" animBg="1"/>
      <p:bldP spid="503913" grpId="0" animBg="1"/>
      <p:bldP spid="503914" grpId="0" animBg="1"/>
      <p:bldP spid="503915" grpId="0" animBg="1"/>
      <p:bldP spid="503916" grpId="0" animBg="1"/>
      <p:bldP spid="503917" grpId="0" animBg="1"/>
      <p:bldP spid="503918" grpId="0" animBg="1"/>
      <p:bldP spid="503919" grpId="0" animBg="1"/>
      <p:bldP spid="503920" grpId="0" animBg="1"/>
      <p:bldP spid="503921" grpId="0" animBg="1"/>
      <p:bldP spid="503922" grpId="0" animBg="1"/>
      <p:bldP spid="503923" grpId="0" animBg="1"/>
      <p:bldP spid="503924" grpId="0" animBg="1"/>
      <p:bldP spid="503925" grpId="0" animBg="1"/>
      <p:bldP spid="503926" grpId="0" animBg="1"/>
      <p:bldP spid="503927" grpId="0" animBg="1"/>
      <p:bldP spid="503928" grpId="0" animBg="1"/>
      <p:bldP spid="503929" grpId="0" animBg="1"/>
      <p:bldP spid="503930" grpId="0" animBg="1"/>
      <p:bldP spid="503931" grpId="0" animBg="1"/>
      <p:bldP spid="503932" grpId="0" animBg="1"/>
      <p:bldP spid="503933" grpId="0" animBg="1"/>
      <p:bldP spid="503934" grpId="0" animBg="1"/>
      <p:bldP spid="503935" grpId="0" animBg="1"/>
      <p:bldP spid="503936" grpId="0" animBg="1"/>
      <p:bldP spid="503937" grpId="0" animBg="1"/>
      <p:bldP spid="503938" grpId="0" animBg="1"/>
      <p:bldP spid="503939" grpId="0" animBg="1"/>
      <p:bldP spid="503940" grpId="0" animBg="1"/>
      <p:bldP spid="503940" grpId="1" animBg="1"/>
      <p:bldP spid="503941" grpId="0" animBg="1"/>
      <p:bldP spid="503941" grpId="1" animBg="1"/>
      <p:bldP spid="503942" grpId="0" animBg="1"/>
      <p:bldP spid="503942" grpId="1" animBg="1"/>
      <p:bldP spid="503943" grpId="0" animBg="1"/>
      <p:bldP spid="503943" grpId="1" animBg="1"/>
      <p:bldP spid="503944" grpId="0" animBg="1"/>
      <p:bldP spid="503944" grpId="1" animBg="1"/>
      <p:bldP spid="503945" grpId="0" animBg="1"/>
      <p:bldP spid="503945" grpId="1" animBg="1"/>
      <p:bldP spid="503946" grpId="0" animBg="1"/>
      <p:bldP spid="503946" grpId="1" animBg="1"/>
      <p:bldP spid="503946" grpId="2" animBg="1"/>
      <p:bldP spid="503952" grpId="0" animBg="1"/>
      <p:bldP spid="503953" grpId="0" animBg="1"/>
      <p:bldP spid="503954" grpId="0" animBg="1"/>
      <p:bldP spid="503955" grpId="0" animBg="1"/>
      <p:bldP spid="503956" grpId="0" animBg="1"/>
      <p:bldP spid="503957" grpId="0" animBg="1"/>
      <p:bldP spid="50395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36"/>
          <p:cNvPicPr>
            <a:picLocks noChangeAspect="1" noChangeArrowheads="1"/>
          </p:cNvPicPr>
          <p:nvPr/>
        </p:nvPicPr>
        <p:blipFill>
          <a:blip r:embed="rId3" cstate="print"/>
          <a:srcRect l="4167" t="2722" r="4167"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Oval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4873625" y="285750"/>
            <a:ext cx="3429000" cy="838200"/>
          </a:xfrm>
          <a:prstGeom prst="ellipse">
            <a:avLst/>
          </a:prstGeom>
          <a:gradFill rotWithShape="1">
            <a:gsLst>
              <a:gs pos="0">
                <a:srgbClr val="00CCFF"/>
              </a:gs>
              <a:gs pos="50000">
                <a:schemeClr val="bg1"/>
              </a:gs>
              <a:gs pos="100000">
                <a:srgbClr val="00CCFF"/>
              </a:gs>
            </a:gsLst>
            <a:lin ang="5400000" scaled="1"/>
          </a:gra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NHỚ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/>
            </a:extLst>
          </p:cNvPr>
          <p:cNvSpPr/>
          <p:nvPr/>
        </p:nvSpPr>
        <p:spPr>
          <a:xfrm>
            <a:off x="5196872" y="2362200"/>
            <a:ext cx="3044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-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Học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- 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</a:t>
            </a:r>
            <a:r>
              <a:rPr lang="en-US" sz="28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22 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/>
          <p:nvPr/>
        </p:nvSpPr>
        <p:spPr>
          <a:xfrm>
            <a:off x="4751770" y="3147229"/>
            <a:ext cx="39350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trước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soạn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phần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 (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Kinh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tế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23</a:t>
            </a:r>
            <a:endParaRPr lang="en-US" sz="32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143000" y="857250"/>
            <a:ext cx="6858000" cy="51435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2743200" y="3714750"/>
            <a:ext cx="171450" cy="1714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71650" y="3571875"/>
            <a:ext cx="228600" cy="28575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5486400" y="2228850"/>
            <a:ext cx="228600" cy="171450"/>
          </a:xfrm>
          <a:prstGeom prst="star5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486400" y="1028700"/>
            <a:ext cx="171450" cy="114300"/>
          </a:xfrm>
          <a:prstGeom prst="star5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79" name="AutoShape 7" descr="Papyrus"/>
          <p:cNvSpPr>
            <a:spLocks noChangeArrowheads="1"/>
          </p:cNvSpPr>
          <p:nvPr/>
        </p:nvSpPr>
        <p:spPr bwMode="auto">
          <a:xfrm>
            <a:off x="2914650" y="1085850"/>
            <a:ext cx="171450" cy="114300"/>
          </a:xfrm>
          <a:prstGeom prst="star5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0" name="AutoShape 8"/>
          <p:cNvSpPr>
            <a:spLocks noChangeArrowheads="1"/>
          </p:cNvSpPr>
          <p:nvPr/>
        </p:nvSpPr>
        <p:spPr bwMode="auto">
          <a:xfrm>
            <a:off x="3600450" y="2114550"/>
            <a:ext cx="171450" cy="114300"/>
          </a:xfrm>
          <a:prstGeom prst="star5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200650" y="3228975"/>
            <a:ext cx="171450" cy="114300"/>
          </a:xfrm>
          <a:prstGeom prst="star5">
            <a:avLst/>
          </a:prstGeom>
          <a:solidFill>
            <a:srgbClr val="66FF99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2" name="AutoShape 10"/>
          <p:cNvSpPr>
            <a:spLocks noChangeArrowheads="1"/>
          </p:cNvSpPr>
          <p:nvPr/>
        </p:nvSpPr>
        <p:spPr bwMode="auto">
          <a:xfrm>
            <a:off x="3257550" y="5257800"/>
            <a:ext cx="171450" cy="114300"/>
          </a:xfrm>
          <a:prstGeom prst="star5">
            <a:avLst/>
          </a:prstGeom>
          <a:solidFill>
            <a:srgbClr val="FF00FF"/>
          </a:solidFill>
          <a:ln w="9525">
            <a:solidFill>
              <a:srgbClr val="FF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2286000" y="3200400"/>
            <a:ext cx="171450" cy="114300"/>
          </a:xfrm>
          <a:prstGeom prst="star5">
            <a:avLst/>
          </a:prstGeom>
          <a:solidFill>
            <a:srgbClr val="66FF99"/>
          </a:solidFill>
          <a:ln w="9525">
            <a:solidFill>
              <a:srgbClr val="F86F6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5600700" y="5372100"/>
            <a:ext cx="171450" cy="114300"/>
          </a:xfrm>
          <a:prstGeom prst="star5">
            <a:avLst/>
          </a:prstGeom>
          <a:solidFill>
            <a:srgbClr val="FFFFCC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5" name="AutoShape 13"/>
          <p:cNvSpPr>
            <a:spLocks noChangeArrowheads="1"/>
          </p:cNvSpPr>
          <p:nvPr/>
        </p:nvSpPr>
        <p:spPr bwMode="auto">
          <a:xfrm>
            <a:off x="1771650" y="4600575"/>
            <a:ext cx="171450" cy="1143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6" name="AutoShape 14"/>
          <p:cNvSpPr>
            <a:spLocks noChangeArrowheads="1"/>
          </p:cNvSpPr>
          <p:nvPr/>
        </p:nvSpPr>
        <p:spPr bwMode="auto">
          <a:xfrm>
            <a:off x="7258050" y="2085975"/>
            <a:ext cx="171450" cy="114300"/>
          </a:xfrm>
          <a:prstGeom prst="star5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7" name="AutoShape 15"/>
          <p:cNvSpPr>
            <a:spLocks noChangeArrowheads="1"/>
          </p:cNvSpPr>
          <p:nvPr/>
        </p:nvSpPr>
        <p:spPr bwMode="auto">
          <a:xfrm>
            <a:off x="6629400" y="1257300"/>
            <a:ext cx="171450" cy="114300"/>
          </a:xfrm>
          <a:prstGeom prst="star5">
            <a:avLst/>
          </a:prstGeom>
          <a:gradFill rotWithShape="1">
            <a:gsLst>
              <a:gs pos="0">
                <a:srgbClr val="66FFFF"/>
              </a:gs>
              <a:gs pos="100000">
                <a:srgbClr val="66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66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8" name="AutoShape 16"/>
          <p:cNvSpPr>
            <a:spLocks noChangeArrowheads="1"/>
          </p:cNvSpPr>
          <p:nvPr/>
        </p:nvSpPr>
        <p:spPr bwMode="auto">
          <a:xfrm>
            <a:off x="7429500" y="4829175"/>
            <a:ext cx="171450" cy="1143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1350">
              <a:latin typeface="Times New Roman" pitchFamily="18" charset="0"/>
            </a:endParaRPr>
          </a:p>
        </p:txBody>
      </p:sp>
      <p:sp>
        <p:nvSpPr>
          <p:cNvPr id="28689" name="AutoShape 17"/>
          <p:cNvSpPr>
            <a:spLocks noChangeArrowheads="1"/>
          </p:cNvSpPr>
          <p:nvPr/>
        </p:nvSpPr>
        <p:spPr bwMode="auto">
          <a:xfrm>
            <a:off x="7258050" y="1085850"/>
            <a:ext cx="228600" cy="285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7600"/>
              </a:gs>
              <a:gs pos="100000">
                <a:srgbClr val="00FF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sp>
        <p:nvSpPr>
          <p:cNvPr id="28690" name="Arc 18"/>
          <p:cNvSpPr>
            <a:spLocks/>
          </p:cNvSpPr>
          <p:nvPr/>
        </p:nvSpPr>
        <p:spPr bwMode="auto">
          <a:xfrm rot="-2480687">
            <a:off x="4800601" y="3457575"/>
            <a:ext cx="1835944" cy="1371600"/>
          </a:xfrm>
          <a:custGeom>
            <a:avLst/>
            <a:gdLst>
              <a:gd name="T0" fmla="*/ 0 w 23127"/>
              <a:gd name="T1" fmla="*/ 2147483646 h 21600"/>
              <a:gd name="T2" fmla="*/ 2147483646 w 23127"/>
              <a:gd name="T3" fmla="*/ 2147483646 h 21600"/>
              <a:gd name="T4" fmla="*/ 2147483646 w 23127"/>
              <a:gd name="T5" fmla="*/ 2147483646 h 21600"/>
              <a:gd name="T6" fmla="*/ 0 60000 65536"/>
              <a:gd name="T7" fmla="*/ 0 60000 65536"/>
              <a:gd name="T8" fmla="*/ 0 60000 65536"/>
              <a:gd name="T9" fmla="*/ 0 w 23127"/>
              <a:gd name="T10" fmla="*/ 0 h 21600"/>
              <a:gd name="T11" fmla="*/ 23127 w 2312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27" h="21600" fill="none" extrusionOk="0">
                <a:moveTo>
                  <a:pt x="-1" y="54"/>
                </a:moveTo>
                <a:cubicBezTo>
                  <a:pt x="512" y="18"/>
                  <a:pt x="1025" y="-1"/>
                  <a:pt x="1539" y="0"/>
                </a:cubicBezTo>
                <a:cubicBezTo>
                  <a:pt x="13186" y="0"/>
                  <a:pt x="22735" y="9234"/>
                  <a:pt x="23126" y="20875"/>
                </a:cubicBezTo>
              </a:path>
              <a:path w="23127" h="21600" stroke="0" extrusionOk="0">
                <a:moveTo>
                  <a:pt x="-1" y="54"/>
                </a:moveTo>
                <a:cubicBezTo>
                  <a:pt x="512" y="18"/>
                  <a:pt x="1025" y="-1"/>
                  <a:pt x="1539" y="0"/>
                </a:cubicBezTo>
                <a:cubicBezTo>
                  <a:pt x="13186" y="0"/>
                  <a:pt x="22735" y="9234"/>
                  <a:pt x="23126" y="20875"/>
                </a:cubicBezTo>
                <a:lnTo>
                  <a:pt x="1539" y="21600"/>
                </a:lnTo>
                <a:lnTo>
                  <a:pt x="-1" y="54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1" name="Arc 19"/>
          <p:cNvSpPr>
            <a:spLocks/>
          </p:cNvSpPr>
          <p:nvPr/>
        </p:nvSpPr>
        <p:spPr bwMode="auto">
          <a:xfrm rot="-2426927">
            <a:off x="4857751" y="3286125"/>
            <a:ext cx="2035969" cy="1600200"/>
          </a:xfrm>
          <a:custGeom>
            <a:avLst/>
            <a:gdLst>
              <a:gd name="T0" fmla="*/ 0 w 25650"/>
              <a:gd name="T1" fmla="*/ 2147483646 h 21600"/>
              <a:gd name="T2" fmla="*/ 2147483646 w 25650"/>
              <a:gd name="T3" fmla="*/ 2147483646 h 21600"/>
              <a:gd name="T4" fmla="*/ 2147483646 w 25650"/>
              <a:gd name="T5" fmla="*/ 2147483646 h 21600"/>
              <a:gd name="T6" fmla="*/ 0 60000 65536"/>
              <a:gd name="T7" fmla="*/ 0 60000 65536"/>
              <a:gd name="T8" fmla="*/ 0 60000 65536"/>
              <a:gd name="T9" fmla="*/ 0 w 25650"/>
              <a:gd name="T10" fmla="*/ 0 h 21600"/>
              <a:gd name="T11" fmla="*/ 25650 w 2565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50" h="21600" fill="none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972" y="0"/>
                  <a:pt x="24047" y="7801"/>
                  <a:pt x="25650" y="18357"/>
                </a:cubicBezTo>
              </a:path>
              <a:path w="25650" h="21600" stroke="0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972" y="0"/>
                  <a:pt x="24047" y="7801"/>
                  <a:pt x="25650" y="18357"/>
                </a:cubicBezTo>
                <a:lnTo>
                  <a:pt x="4295" y="21600"/>
                </a:lnTo>
                <a:lnTo>
                  <a:pt x="0" y="431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2" name="Arc 20"/>
          <p:cNvSpPr>
            <a:spLocks/>
          </p:cNvSpPr>
          <p:nvPr/>
        </p:nvSpPr>
        <p:spPr bwMode="auto">
          <a:xfrm rot="-3007270">
            <a:off x="4740474" y="2930725"/>
            <a:ext cx="2343150" cy="1868090"/>
          </a:xfrm>
          <a:custGeom>
            <a:avLst/>
            <a:gdLst>
              <a:gd name="T0" fmla="*/ 0 w 29512"/>
              <a:gd name="T1" fmla="*/ 2147483646 h 25222"/>
              <a:gd name="T2" fmla="*/ 2147483646 w 29512"/>
              <a:gd name="T3" fmla="*/ 2147483646 h 25222"/>
              <a:gd name="T4" fmla="*/ 2147483646 w 29512"/>
              <a:gd name="T5" fmla="*/ 2147483646 h 25222"/>
              <a:gd name="T6" fmla="*/ 0 60000 65536"/>
              <a:gd name="T7" fmla="*/ 0 60000 65536"/>
              <a:gd name="T8" fmla="*/ 0 60000 65536"/>
              <a:gd name="T9" fmla="*/ 0 w 29512"/>
              <a:gd name="T10" fmla="*/ 0 h 25222"/>
              <a:gd name="T11" fmla="*/ 29512 w 29512"/>
              <a:gd name="T12" fmla="*/ 25222 h 252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12" h="25222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813"/>
                  <a:pt x="29409" y="24025"/>
                  <a:pt x="29206" y="25222"/>
                </a:cubicBezTo>
              </a:path>
              <a:path w="29512" h="25222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813"/>
                  <a:pt x="29409" y="24025"/>
                  <a:pt x="29206" y="25222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3" name="Arc 21"/>
          <p:cNvSpPr>
            <a:spLocks/>
          </p:cNvSpPr>
          <p:nvPr/>
        </p:nvSpPr>
        <p:spPr bwMode="auto">
          <a:xfrm rot="-1663432">
            <a:off x="4800600" y="3600450"/>
            <a:ext cx="2028825" cy="1600200"/>
          </a:xfrm>
          <a:custGeom>
            <a:avLst/>
            <a:gdLst>
              <a:gd name="T0" fmla="*/ 0 w 25558"/>
              <a:gd name="T1" fmla="*/ 2147483646 h 21600"/>
              <a:gd name="T2" fmla="*/ 2147483646 w 25558"/>
              <a:gd name="T3" fmla="*/ 2147483646 h 21600"/>
              <a:gd name="T4" fmla="*/ 2147483646 w 25558"/>
              <a:gd name="T5" fmla="*/ 2147483646 h 21600"/>
              <a:gd name="T6" fmla="*/ 0 60000 65536"/>
              <a:gd name="T7" fmla="*/ 0 60000 65536"/>
              <a:gd name="T8" fmla="*/ 0 60000 65536"/>
              <a:gd name="T9" fmla="*/ 0 w 25558"/>
              <a:gd name="T10" fmla="*/ 0 h 21600"/>
              <a:gd name="T11" fmla="*/ 25558 w 2555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58" h="21600" fill="none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758" y="0"/>
                  <a:pt x="23717" y="7499"/>
                  <a:pt x="25558" y="17799"/>
                </a:cubicBezTo>
              </a:path>
              <a:path w="25558" h="21600" stroke="0" extrusionOk="0">
                <a:moveTo>
                  <a:pt x="0" y="431"/>
                </a:moveTo>
                <a:cubicBezTo>
                  <a:pt x="1413" y="144"/>
                  <a:pt x="2852" y="-1"/>
                  <a:pt x="4295" y="0"/>
                </a:cubicBezTo>
                <a:cubicBezTo>
                  <a:pt x="14758" y="0"/>
                  <a:pt x="23717" y="7499"/>
                  <a:pt x="25558" y="17799"/>
                </a:cubicBezTo>
                <a:lnTo>
                  <a:pt x="4295" y="21600"/>
                </a:lnTo>
                <a:lnTo>
                  <a:pt x="0" y="431"/>
                </a:ln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4" name="Arc 22"/>
          <p:cNvSpPr>
            <a:spLocks/>
          </p:cNvSpPr>
          <p:nvPr/>
        </p:nvSpPr>
        <p:spPr bwMode="auto">
          <a:xfrm rot="-3639825">
            <a:off x="4659512" y="2659262"/>
            <a:ext cx="2343150" cy="1846660"/>
          </a:xfrm>
          <a:custGeom>
            <a:avLst/>
            <a:gdLst>
              <a:gd name="T0" fmla="*/ 0 w 29512"/>
              <a:gd name="T1" fmla="*/ 2147483646 h 24934"/>
              <a:gd name="T2" fmla="*/ 2147483646 w 29512"/>
              <a:gd name="T3" fmla="*/ 2147483646 h 24934"/>
              <a:gd name="T4" fmla="*/ 2147483646 w 29512"/>
              <a:gd name="T5" fmla="*/ 2147483646 h 24934"/>
              <a:gd name="T6" fmla="*/ 0 60000 65536"/>
              <a:gd name="T7" fmla="*/ 0 60000 65536"/>
              <a:gd name="T8" fmla="*/ 0 60000 65536"/>
              <a:gd name="T9" fmla="*/ 0 w 29512"/>
              <a:gd name="T10" fmla="*/ 0 h 24934"/>
              <a:gd name="T11" fmla="*/ 29512 w 29512"/>
              <a:gd name="T12" fmla="*/ 24934 h 249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12" h="24934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716"/>
                  <a:pt x="29425" y="23831"/>
                  <a:pt x="29253" y="24934"/>
                </a:cubicBezTo>
              </a:path>
              <a:path w="29512" h="24934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9841" y="0"/>
                  <a:pt x="29512" y="9670"/>
                  <a:pt x="29512" y="21600"/>
                </a:cubicBezTo>
                <a:cubicBezTo>
                  <a:pt x="29512" y="22716"/>
                  <a:pt x="29425" y="23831"/>
                  <a:pt x="29253" y="24934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5" name="Arc 23"/>
          <p:cNvSpPr>
            <a:spLocks/>
          </p:cNvSpPr>
          <p:nvPr/>
        </p:nvSpPr>
        <p:spPr bwMode="auto">
          <a:xfrm rot="-4513162">
            <a:off x="4511874" y="2569964"/>
            <a:ext cx="2013347" cy="1600200"/>
          </a:xfrm>
          <a:custGeom>
            <a:avLst/>
            <a:gdLst>
              <a:gd name="T0" fmla="*/ 0 w 25351"/>
              <a:gd name="T1" fmla="*/ 2147483646 h 21600"/>
              <a:gd name="T2" fmla="*/ 2147483646 w 25351"/>
              <a:gd name="T3" fmla="*/ 2147483646 h 21600"/>
              <a:gd name="T4" fmla="*/ 2147483646 w 25351"/>
              <a:gd name="T5" fmla="*/ 2147483646 h 21600"/>
              <a:gd name="T6" fmla="*/ 0 60000 65536"/>
              <a:gd name="T7" fmla="*/ 0 60000 65536"/>
              <a:gd name="T8" fmla="*/ 0 60000 65536"/>
              <a:gd name="T9" fmla="*/ 0 w 25351"/>
              <a:gd name="T10" fmla="*/ 0 h 21600"/>
              <a:gd name="T11" fmla="*/ 25351 w 2535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351" h="21600" fill="none" extrusionOk="0">
                <a:moveTo>
                  <a:pt x="-1" y="1010"/>
                </a:moveTo>
                <a:cubicBezTo>
                  <a:pt x="2111" y="340"/>
                  <a:pt x="4313" y="-1"/>
                  <a:pt x="6529" y="0"/>
                </a:cubicBezTo>
                <a:cubicBezTo>
                  <a:pt x="14329" y="0"/>
                  <a:pt x="21523" y="4205"/>
                  <a:pt x="25350" y="11003"/>
                </a:cubicBezTo>
              </a:path>
              <a:path w="25351" h="21600" stroke="0" extrusionOk="0">
                <a:moveTo>
                  <a:pt x="-1" y="1010"/>
                </a:moveTo>
                <a:cubicBezTo>
                  <a:pt x="2111" y="340"/>
                  <a:pt x="4313" y="-1"/>
                  <a:pt x="6529" y="0"/>
                </a:cubicBezTo>
                <a:cubicBezTo>
                  <a:pt x="14329" y="0"/>
                  <a:pt x="21523" y="4205"/>
                  <a:pt x="25350" y="11003"/>
                </a:cubicBezTo>
                <a:lnTo>
                  <a:pt x="6529" y="21600"/>
                </a:lnTo>
                <a:lnTo>
                  <a:pt x="-1" y="1010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6" name="Arc 24"/>
          <p:cNvSpPr>
            <a:spLocks/>
          </p:cNvSpPr>
          <p:nvPr/>
        </p:nvSpPr>
        <p:spPr bwMode="auto">
          <a:xfrm rot="-4902605">
            <a:off x="4422577" y="2492574"/>
            <a:ext cx="1899047" cy="1600200"/>
          </a:xfrm>
          <a:custGeom>
            <a:avLst/>
            <a:gdLst>
              <a:gd name="T0" fmla="*/ 0 w 23931"/>
              <a:gd name="T1" fmla="*/ 2147483646 h 21600"/>
              <a:gd name="T2" fmla="*/ 2147483646 w 23931"/>
              <a:gd name="T3" fmla="*/ 2147483646 h 21600"/>
              <a:gd name="T4" fmla="*/ 2147483646 w 23931"/>
              <a:gd name="T5" fmla="*/ 2147483646 h 21600"/>
              <a:gd name="T6" fmla="*/ 0 60000 65536"/>
              <a:gd name="T7" fmla="*/ 0 60000 65536"/>
              <a:gd name="T8" fmla="*/ 0 60000 65536"/>
              <a:gd name="T9" fmla="*/ 0 w 23931"/>
              <a:gd name="T10" fmla="*/ 0 h 21600"/>
              <a:gd name="T11" fmla="*/ 23931 w 239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31" h="21600" fill="none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4016" y="0"/>
                  <a:pt x="19836" y="2583"/>
                  <a:pt x="23931" y="7110"/>
                </a:cubicBezTo>
              </a:path>
              <a:path w="23931" h="21600" stroke="0" extrusionOk="0">
                <a:moveTo>
                  <a:pt x="0" y="1501"/>
                </a:moveTo>
                <a:cubicBezTo>
                  <a:pt x="2519" y="509"/>
                  <a:pt x="5203" y="-1"/>
                  <a:pt x="7912" y="0"/>
                </a:cubicBezTo>
                <a:cubicBezTo>
                  <a:pt x="14016" y="0"/>
                  <a:pt x="19836" y="2583"/>
                  <a:pt x="23931" y="7110"/>
                </a:cubicBezTo>
                <a:lnTo>
                  <a:pt x="7912" y="21600"/>
                </a:lnTo>
                <a:lnTo>
                  <a:pt x="0" y="1501"/>
                </a:lnTo>
                <a:close/>
              </a:path>
            </a:pathLst>
          </a:cu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7" name="Arc 25"/>
          <p:cNvSpPr>
            <a:spLocks/>
          </p:cNvSpPr>
          <p:nvPr/>
        </p:nvSpPr>
        <p:spPr bwMode="auto">
          <a:xfrm rot="4032697">
            <a:off x="2742010" y="2772966"/>
            <a:ext cx="1831181" cy="1600200"/>
          </a:xfrm>
          <a:custGeom>
            <a:avLst/>
            <a:gdLst>
              <a:gd name="T0" fmla="*/ 0 w 23081"/>
              <a:gd name="T1" fmla="*/ 2147483646 h 21600"/>
              <a:gd name="T2" fmla="*/ 2147483646 w 23081"/>
              <a:gd name="T3" fmla="*/ 2147483646 h 21600"/>
              <a:gd name="T4" fmla="*/ 2147483646 w 23081"/>
              <a:gd name="T5" fmla="*/ 2147483646 h 21600"/>
              <a:gd name="T6" fmla="*/ 0 60000 65536"/>
              <a:gd name="T7" fmla="*/ 0 60000 65536"/>
              <a:gd name="T8" fmla="*/ 0 60000 65536"/>
              <a:gd name="T9" fmla="*/ 0 w 23081"/>
              <a:gd name="T10" fmla="*/ 0 h 21600"/>
              <a:gd name="T11" fmla="*/ 23081 w 2308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81" h="21600" fill="none" extrusionOk="0">
                <a:moveTo>
                  <a:pt x="0" y="3189"/>
                </a:moveTo>
                <a:cubicBezTo>
                  <a:pt x="3398" y="1103"/>
                  <a:pt x="7308" y="-1"/>
                  <a:pt x="11296" y="0"/>
                </a:cubicBezTo>
                <a:cubicBezTo>
                  <a:pt x="15480" y="0"/>
                  <a:pt x="19574" y="1215"/>
                  <a:pt x="23080" y="3498"/>
                </a:cubicBezTo>
              </a:path>
              <a:path w="23081" h="21600" stroke="0" extrusionOk="0">
                <a:moveTo>
                  <a:pt x="0" y="3189"/>
                </a:moveTo>
                <a:cubicBezTo>
                  <a:pt x="3398" y="1103"/>
                  <a:pt x="7308" y="-1"/>
                  <a:pt x="11296" y="0"/>
                </a:cubicBezTo>
                <a:cubicBezTo>
                  <a:pt x="15480" y="0"/>
                  <a:pt x="19574" y="1215"/>
                  <a:pt x="23080" y="3498"/>
                </a:cubicBezTo>
                <a:lnTo>
                  <a:pt x="11296" y="21600"/>
                </a:lnTo>
                <a:lnTo>
                  <a:pt x="0" y="3189"/>
                </a:lnTo>
                <a:close/>
              </a:path>
            </a:pathLst>
          </a:custGeom>
          <a:noFill/>
          <a:ln w="28575">
            <a:solidFill>
              <a:srgbClr val="CC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8" name="Arc 26"/>
          <p:cNvSpPr>
            <a:spLocks/>
          </p:cNvSpPr>
          <p:nvPr/>
        </p:nvSpPr>
        <p:spPr bwMode="auto">
          <a:xfrm rot="2279008">
            <a:off x="2557464" y="2877741"/>
            <a:ext cx="2118122" cy="1600200"/>
          </a:xfrm>
          <a:custGeom>
            <a:avLst/>
            <a:gdLst>
              <a:gd name="T0" fmla="*/ 0 w 26684"/>
              <a:gd name="T1" fmla="*/ 2147483646 h 21600"/>
              <a:gd name="T2" fmla="*/ 2147483646 w 26684"/>
              <a:gd name="T3" fmla="*/ 2147483646 h 21600"/>
              <a:gd name="T4" fmla="*/ 2147483646 w 26684"/>
              <a:gd name="T5" fmla="*/ 2147483646 h 21600"/>
              <a:gd name="T6" fmla="*/ 0 60000 65536"/>
              <a:gd name="T7" fmla="*/ 0 60000 65536"/>
              <a:gd name="T8" fmla="*/ 0 60000 65536"/>
              <a:gd name="T9" fmla="*/ 0 w 26684"/>
              <a:gd name="T10" fmla="*/ 0 h 21600"/>
              <a:gd name="T11" fmla="*/ 26684 w 2668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684" h="21600" fill="none" extrusionOk="0">
                <a:moveTo>
                  <a:pt x="0" y="2242"/>
                </a:moveTo>
                <a:cubicBezTo>
                  <a:pt x="2979" y="767"/>
                  <a:pt x="6258" y="-1"/>
                  <a:pt x="9583" y="0"/>
                </a:cubicBezTo>
                <a:cubicBezTo>
                  <a:pt x="16277" y="0"/>
                  <a:pt x="22593" y="3104"/>
                  <a:pt x="26683" y="8404"/>
                </a:cubicBezTo>
              </a:path>
              <a:path w="26684" h="21600" stroke="0" extrusionOk="0">
                <a:moveTo>
                  <a:pt x="0" y="2242"/>
                </a:moveTo>
                <a:cubicBezTo>
                  <a:pt x="2979" y="767"/>
                  <a:pt x="6258" y="-1"/>
                  <a:pt x="9583" y="0"/>
                </a:cubicBezTo>
                <a:cubicBezTo>
                  <a:pt x="16277" y="0"/>
                  <a:pt x="22593" y="3104"/>
                  <a:pt x="26683" y="8404"/>
                </a:cubicBezTo>
                <a:lnTo>
                  <a:pt x="9583" y="21600"/>
                </a:lnTo>
                <a:lnTo>
                  <a:pt x="0" y="2242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699" name="Arc 27"/>
          <p:cNvSpPr>
            <a:spLocks/>
          </p:cNvSpPr>
          <p:nvPr/>
        </p:nvSpPr>
        <p:spPr bwMode="auto">
          <a:xfrm rot="1047742">
            <a:off x="2114551" y="2771775"/>
            <a:ext cx="2532460" cy="1600200"/>
          </a:xfrm>
          <a:custGeom>
            <a:avLst/>
            <a:gdLst>
              <a:gd name="T0" fmla="*/ 0 w 31897"/>
              <a:gd name="T1" fmla="*/ 2147483646 h 21600"/>
              <a:gd name="T2" fmla="*/ 2147483646 w 31897"/>
              <a:gd name="T3" fmla="*/ 2147483646 h 21600"/>
              <a:gd name="T4" fmla="*/ 2147483646 w 31897"/>
              <a:gd name="T5" fmla="*/ 2147483646 h 21600"/>
              <a:gd name="T6" fmla="*/ 0 60000 65536"/>
              <a:gd name="T7" fmla="*/ 0 60000 65536"/>
              <a:gd name="T8" fmla="*/ 0 60000 65536"/>
              <a:gd name="T9" fmla="*/ 0 w 31897"/>
              <a:gd name="T10" fmla="*/ 0 h 21600"/>
              <a:gd name="T11" fmla="*/ 31897 w 3189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97" h="21600" fill="none" extrusionOk="0">
                <a:moveTo>
                  <a:pt x="-1" y="3453"/>
                </a:moveTo>
                <a:cubicBezTo>
                  <a:pt x="3491" y="1199"/>
                  <a:pt x="7559" y="-1"/>
                  <a:pt x="11716" y="0"/>
                </a:cubicBezTo>
                <a:cubicBezTo>
                  <a:pt x="20674" y="0"/>
                  <a:pt x="28703" y="5530"/>
                  <a:pt x="31897" y="13900"/>
                </a:cubicBezTo>
              </a:path>
              <a:path w="31897" h="21600" stroke="0" extrusionOk="0">
                <a:moveTo>
                  <a:pt x="-1" y="3453"/>
                </a:moveTo>
                <a:cubicBezTo>
                  <a:pt x="3491" y="1199"/>
                  <a:pt x="7559" y="-1"/>
                  <a:pt x="11716" y="0"/>
                </a:cubicBezTo>
                <a:cubicBezTo>
                  <a:pt x="20674" y="0"/>
                  <a:pt x="28703" y="5530"/>
                  <a:pt x="31897" y="13900"/>
                </a:cubicBezTo>
                <a:lnTo>
                  <a:pt x="11716" y="21600"/>
                </a:lnTo>
                <a:lnTo>
                  <a:pt x="-1" y="3453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0" name="Arc 28"/>
          <p:cNvSpPr>
            <a:spLocks/>
          </p:cNvSpPr>
          <p:nvPr/>
        </p:nvSpPr>
        <p:spPr bwMode="auto">
          <a:xfrm rot="444122">
            <a:off x="1868091" y="3364706"/>
            <a:ext cx="2652713" cy="1600200"/>
          </a:xfrm>
          <a:custGeom>
            <a:avLst/>
            <a:gdLst>
              <a:gd name="T0" fmla="*/ 0 w 33424"/>
              <a:gd name="T1" fmla="*/ 2147483646 h 21600"/>
              <a:gd name="T2" fmla="*/ 2147483646 w 33424"/>
              <a:gd name="T3" fmla="*/ 2147483646 h 21600"/>
              <a:gd name="T4" fmla="*/ 2147483646 w 33424"/>
              <a:gd name="T5" fmla="*/ 2147483646 h 21600"/>
              <a:gd name="T6" fmla="*/ 0 60000 65536"/>
              <a:gd name="T7" fmla="*/ 0 60000 65536"/>
              <a:gd name="T8" fmla="*/ 0 60000 65536"/>
              <a:gd name="T9" fmla="*/ 0 w 33424"/>
              <a:gd name="T10" fmla="*/ 0 h 21600"/>
              <a:gd name="T11" fmla="*/ 33424 w 3342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424" h="21600" fill="none" extrusionOk="0">
                <a:moveTo>
                  <a:pt x="-1" y="7554"/>
                </a:moveTo>
                <a:cubicBezTo>
                  <a:pt x="4103" y="2760"/>
                  <a:pt x="10098" y="-1"/>
                  <a:pt x="16410" y="0"/>
                </a:cubicBezTo>
                <a:cubicBezTo>
                  <a:pt x="23055" y="0"/>
                  <a:pt x="29330" y="3058"/>
                  <a:pt x="33424" y="8292"/>
                </a:cubicBezTo>
              </a:path>
              <a:path w="33424" h="21600" stroke="0" extrusionOk="0">
                <a:moveTo>
                  <a:pt x="-1" y="7554"/>
                </a:moveTo>
                <a:cubicBezTo>
                  <a:pt x="4103" y="2760"/>
                  <a:pt x="10098" y="-1"/>
                  <a:pt x="16410" y="0"/>
                </a:cubicBezTo>
                <a:cubicBezTo>
                  <a:pt x="23055" y="0"/>
                  <a:pt x="29330" y="3058"/>
                  <a:pt x="33424" y="8292"/>
                </a:cubicBezTo>
                <a:lnTo>
                  <a:pt x="16410" y="21600"/>
                </a:lnTo>
                <a:lnTo>
                  <a:pt x="-1" y="7554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1" name="Arc 29"/>
          <p:cNvSpPr>
            <a:spLocks/>
          </p:cNvSpPr>
          <p:nvPr/>
        </p:nvSpPr>
        <p:spPr bwMode="auto">
          <a:xfrm rot="1289928">
            <a:off x="1910953" y="2977754"/>
            <a:ext cx="2689622" cy="1600200"/>
          </a:xfrm>
          <a:custGeom>
            <a:avLst/>
            <a:gdLst>
              <a:gd name="T0" fmla="*/ 0 w 33882"/>
              <a:gd name="T1" fmla="*/ 2147483646 h 21600"/>
              <a:gd name="T2" fmla="*/ 2147483646 w 33882"/>
              <a:gd name="T3" fmla="*/ 2147483646 h 21600"/>
              <a:gd name="T4" fmla="*/ 2147483646 w 33882"/>
              <a:gd name="T5" fmla="*/ 2147483646 h 21600"/>
              <a:gd name="T6" fmla="*/ 0 60000 65536"/>
              <a:gd name="T7" fmla="*/ 0 60000 65536"/>
              <a:gd name="T8" fmla="*/ 0 60000 65536"/>
              <a:gd name="T9" fmla="*/ 0 w 33882"/>
              <a:gd name="T10" fmla="*/ 0 h 21600"/>
              <a:gd name="T11" fmla="*/ 33882 w 3388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2" h="21600" fill="none" extrusionOk="0">
                <a:moveTo>
                  <a:pt x="0" y="7281"/>
                </a:moveTo>
                <a:cubicBezTo>
                  <a:pt x="4099" y="2650"/>
                  <a:pt x="9987" y="-1"/>
                  <a:pt x="16172" y="0"/>
                </a:cubicBezTo>
                <a:cubicBezTo>
                  <a:pt x="23229" y="0"/>
                  <a:pt x="29841" y="3447"/>
                  <a:pt x="33881" y="9233"/>
                </a:cubicBezTo>
              </a:path>
              <a:path w="33882" h="21600" stroke="0" extrusionOk="0">
                <a:moveTo>
                  <a:pt x="0" y="7281"/>
                </a:moveTo>
                <a:cubicBezTo>
                  <a:pt x="4099" y="2650"/>
                  <a:pt x="9987" y="-1"/>
                  <a:pt x="16172" y="0"/>
                </a:cubicBezTo>
                <a:cubicBezTo>
                  <a:pt x="23229" y="0"/>
                  <a:pt x="29841" y="3447"/>
                  <a:pt x="33881" y="9233"/>
                </a:cubicBezTo>
                <a:lnTo>
                  <a:pt x="16172" y="21600"/>
                </a:lnTo>
                <a:lnTo>
                  <a:pt x="0" y="7281"/>
                </a:lnTo>
                <a:close/>
              </a:path>
            </a:pathLst>
          </a:custGeom>
          <a:noFill/>
          <a:ln w="2857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2" name="Arc 30"/>
          <p:cNvSpPr>
            <a:spLocks/>
          </p:cNvSpPr>
          <p:nvPr/>
        </p:nvSpPr>
        <p:spPr bwMode="auto">
          <a:xfrm rot="-215280">
            <a:off x="1771650" y="3057525"/>
            <a:ext cx="2763441" cy="1371600"/>
          </a:xfrm>
          <a:custGeom>
            <a:avLst/>
            <a:gdLst>
              <a:gd name="T0" fmla="*/ 0 w 34819"/>
              <a:gd name="T1" fmla="*/ 2147483646 h 21600"/>
              <a:gd name="T2" fmla="*/ 2147483646 w 34819"/>
              <a:gd name="T3" fmla="*/ 2147483646 h 21600"/>
              <a:gd name="T4" fmla="*/ 2147483646 w 34819"/>
              <a:gd name="T5" fmla="*/ 2147483646 h 21600"/>
              <a:gd name="T6" fmla="*/ 0 60000 65536"/>
              <a:gd name="T7" fmla="*/ 0 60000 65536"/>
              <a:gd name="T8" fmla="*/ 0 60000 65536"/>
              <a:gd name="T9" fmla="*/ 0 w 34819"/>
              <a:gd name="T10" fmla="*/ 0 h 21600"/>
              <a:gd name="T11" fmla="*/ 34819 w 3481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19" h="21600" fill="none" extrusionOk="0">
                <a:moveTo>
                  <a:pt x="-1" y="4526"/>
                </a:moveTo>
                <a:cubicBezTo>
                  <a:pt x="3786" y="1592"/>
                  <a:pt x="8440" y="-1"/>
                  <a:pt x="13231" y="0"/>
                </a:cubicBezTo>
                <a:cubicBezTo>
                  <a:pt x="24878" y="0"/>
                  <a:pt x="34427" y="9234"/>
                  <a:pt x="34818" y="20875"/>
                </a:cubicBezTo>
              </a:path>
              <a:path w="34819" h="21600" stroke="0" extrusionOk="0">
                <a:moveTo>
                  <a:pt x="-1" y="4526"/>
                </a:moveTo>
                <a:cubicBezTo>
                  <a:pt x="3786" y="1592"/>
                  <a:pt x="8440" y="-1"/>
                  <a:pt x="13231" y="0"/>
                </a:cubicBezTo>
                <a:cubicBezTo>
                  <a:pt x="24878" y="0"/>
                  <a:pt x="34427" y="9234"/>
                  <a:pt x="34818" y="20875"/>
                </a:cubicBezTo>
                <a:lnTo>
                  <a:pt x="13231" y="21600"/>
                </a:lnTo>
                <a:lnTo>
                  <a:pt x="-1" y="4526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3" name="Arc 31"/>
          <p:cNvSpPr>
            <a:spLocks/>
          </p:cNvSpPr>
          <p:nvPr/>
        </p:nvSpPr>
        <p:spPr bwMode="auto">
          <a:xfrm rot="-1284150">
            <a:off x="2114551" y="3514725"/>
            <a:ext cx="2422922" cy="1600200"/>
          </a:xfrm>
          <a:custGeom>
            <a:avLst/>
            <a:gdLst>
              <a:gd name="T0" fmla="*/ 0 w 30526"/>
              <a:gd name="T1" fmla="*/ 2147483646 h 21600"/>
              <a:gd name="T2" fmla="*/ 2147483646 w 30526"/>
              <a:gd name="T3" fmla="*/ 2147483646 h 21600"/>
              <a:gd name="T4" fmla="*/ 2147483646 w 30526"/>
              <a:gd name="T5" fmla="*/ 2147483646 h 21600"/>
              <a:gd name="T6" fmla="*/ 0 60000 65536"/>
              <a:gd name="T7" fmla="*/ 0 60000 65536"/>
              <a:gd name="T8" fmla="*/ 0 60000 65536"/>
              <a:gd name="T9" fmla="*/ 0 w 30526"/>
              <a:gd name="T10" fmla="*/ 0 h 21600"/>
              <a:gd name="T11" fmla="*/ 30526 w 3052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526" h="21600" fill="none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9512" y="0"/>
                  <a:pt x="28201" y="6856"/>
                  <a:pt x="30525" y="16576"/>
                </a:cubicBezTo>
              </a:path>
              <a:path w="30526" h="21600" stroke="0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9512" y="0"/>
                  <a:pt x="28201" y="6856"/>
                  <a:pt x="30525" y="16576"/>
                </a:cubicBezTo>
                <a:lnTo>
                  <a:pt x="9518" y="21600"/>
                </a:lnTo>
                <a:lnTo>
                  <a:pt x="0" y="2210"/>
                </a:ln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4" name="Arc 32"/>
          <p:cNvSpPr>
            <a:spLocks/>
          </p:cNvSpPr>
          <p:nvPr/>
        </p:nvSpPr>
        <p:spPr bwMode="auto">
          <a:xfrm rot="-1284150">
            <a:off x="2471739" y="3820716"/>
            <a:ext cx="2169319" cy="1600200"/>
          </a:xfrm>
          <a:custGeom>
            <a:avLst/>
            <a:gdLst>
              <a:gd name="T0" fmla="*/ 0 w 27329"/>
              <a:gd name="T1" fmla="*/ 2147483646 h 21600"/>
              <a:gd name="T2" fmla="*/ 2147483646 w 27329"/>
              <a:gd name="T3" fmla="*/ 2147483646 h 21600"/>
              <a:gd name="T4" fmla="*/ 2147483646 w 27329"/>
              <a:gd name="T5" fmla="*/ 2147483646 h 21600"/>
              <a:gd name="T6" fmla="*/ 0 60000 65536"/>
              <a:gd name="T7" fmla="*/ 0 60000 65536"/>
              <a:gd name="T8" fmla="*/ 0 60000 65536"/>
              <a:gd name="T9" fmla="*/ 0 w 27329"/>
              <a:gd name="T10" fmla="*/ 0 h 21600"/>
              <a:gd name="T11" fmla="*/ 27329 w 273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329" h="21600" fill="none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6638" y="0"/>
                  <a:pt x="23300" y="3508"/>
                  <a:pt x="27328" y="9380"/>
                </a:cubicBezTo>
              </a:path>
              <a:path w="27329" h="21600" stroke="0" extrusionOk="0">
                <a:moveTo>
                  <a:pt x="0" y="2210"/>
                </a:moveTo>
                <a:cubicBezTo>
                  <a:pt x="2962" y="756"/>
                  <a:pt x="6218" y="-1"/>
                  <a:pt x="9518" y="0"/>
                </a:cubicBezTo>
                <a:cubicBezTo>
                  <a:pt x="16638" y="0"/>
                  <a:pt x="23300" y="3508"/>
                  <a:pt x="27328" y="9380"/>
                </a:cubicBezTo>
                <a:lnTo>
                  <a:pt x="9518" y="21600"/>
                </a:lnTo>
                <a:lnTo>
                  <a:pt x="0" y="221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28705" name="AutoShape 33"/>
          <p:cNvSpPr>
            <a:spLocks noChangeArrowheads="1"/>
          </p:cNvSpPr>
          <p:nvPr/>
        </p:nvSpPr>
        <p:spPr bwMode="auto">
          <a:xfrm>
            <a:off x="4343400" y="4057650"/>
            <a:ext cx="457200" cy="28575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350">
              <a:latin typeface="Times New Roman" panose="02020603050405020304" pitchFamily="18" charset="0"/>
            </a:endParaRPr>
          </a:p>
        </p:txBody>
      </p:sp>
      <p:pic>
        <p:nvPicPr>
          <p:cNvPr id="28706" name="Picture 34" descr="kien thuc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4450" y="1257300"/>
            <a:ext cx="6400800" cy="4171950"/>
          </a:xfrm>
          <a:noFill/>
        </p:spPr>
      </p:pic>
    </p:spTree>
    <p:extLst>
      <p:ext uri="{BB962C8B-B14F-4D97-AF65-F5344CB8AC3E}">
        <p14:creationId xmlns:p14="http://schemas.microsoft.com/office/powerpoint/2010/main" val="1285151104"/>
      </p:ext>
    </p:extLst>
  </p:cSld>
  <p:clrMapOvr>
    <a:masterClrMapping/>
  </p:clrMapOvr>
  <p:transition advTm="45000">
    <p:sndAc>
      <p:stSnd>
        <p:snd r:embed="rId2" name="lllllllllllllllllllllllll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16351 C 0.01198 -0.18756 0.03298 -0.22202 0.05798 -0.22202 C 0.09496 -0.22202 0.125 -0.18617 0.125 -0.14084 C 0.125 -0.12627 0.12205 -0.11286 0.11597 -0.10106 C 0.11701 -0.10106 3.33333E-6 0.07886 3.33333E-6 0.08025 C 3.33333E-6 0.07886 -0.11702 -0.10106 -0.11598 -0.10106 C -0.12205 -0.11286 -0.125 -0.12627 -0.125 -0.14084 C -0.125 -0.18617 -0.09497 -0.22202 -0.05695 -0.22202 C -0.03299 -0.22202 -0.01198 -0.18756 3.33333E-6 -0.16351 Z " pathEditMode="relative" rAng="0" ptsTypes="fffffffff">
                                      <p:cBhvr>
                                        <p:cTn id="2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ntr" presetSubtype="9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4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-0.29117 C 0.05781 -0.31522 0.07882 -0.34968 0.10382 -0.34968 C 0.1408 -0.34968 0.17083 -0.31383 0.17083 -0.26851 C 0.17083 -0.25394 0.16788 -0.24052 0.1618 -0.2285 C 0.16284 -0.2285 0.04583 -0.04857 0.04583 -0.04718 C 0.04583 -0.04857 -0.07118 -0.2285 -0.07014 -0.2285 C -0.07622 -0.24052 -0.07917 -0.25394 -0.07917 -0.26851 C -0.07917 -0.31383 -0.04914 -0.34968 -0.01111 -0.34968 C 0.01284 -0.34968 0.03385 -0.31522 0.04583 -0.29117 Z " pathEditMode="relative" rAng="0" ptsTypes="fffffffff">
                                      <p:cBhvr>
                                        <p:cTn id="123" dur="2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74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3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1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3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30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86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3" dur="2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9" dur="2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7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5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7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3" dur="2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1" presetClass="entr" presetSubtype="4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1" dur="2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4" dur="20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2" dur="2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4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0" dur="2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2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4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8" dur="2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0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1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6" dur="20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8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9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0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3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4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5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28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8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9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0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287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1" presetClass="entr" presetSubtype="4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4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7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9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0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5" dur="2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7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8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9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39B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5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6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7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0" grpId="2" animBg="1"/>
      <p:bldP spid="28681" grpId="0" animBg="1"/>
      <p:bldP spid="28681" grpId="1" animBg="1"/>
      <p:bldP spid="28681" grpId="2" animBg="1"/>
      <p:bldP spid="28682" grpId="0" animBg="1"/>
      <p:bldP spid="28682" grpId="1" animBg="1"/>
      <p:bldP spid="28682" grpId="2" animBg="1"/>
      <p:bldP spid="28683" grpId="0" animBg="1"/>
      <p:bldP spid="28683" grpId="1" animBg="1"/>
      <p:bldP spid="28683" grpId="2" animBg="1"/>
      <p:bldP spid="28684" grpId="0" animBg="1"/>
      <p:bldP spid="28684" grpId="1" animBg="1"/>
      <p:bldP spid="28684" grpId="2" animBg="1"/>
      <p:bldP spid="28685" grpId="0" animBg="1"/>
      <p:bldP spid="28685" grpId="1" animBg="1"/>
      <p:bldP spid="28686" grpId="0" animBg="1"/>
      <p:bldP spid="28686" grpId="1" animBg="1"/>
      <p:bldP spid="28687" grpId="0" animBg="1"/>
      <p:bldP spid="28687" grpId="1" animBg="1"/>
      <p:bldP spid="28688" grpId="0" animBg="1"/>
      <p:bldP spid="28688" grpId="1" animBg="1"/>
      <p:bldP spid="28689" grpId="0" animBg="1"/>
      <p:bldP spid="28689" grpId="1" animBg="1"/>
      <p:bldP spid="28690" grpId="0" animBg="1"/>
      <p:bldP spid="28690" grpId="1" animBg="1"/>
      <p:bldP spid="28690" grpId="2" animBg="1"/>
      <p:bldP spid="28690" grpId="3" animBg="1"/>
      <p:bldP spid="28691" grpId="0" animBg="1"/>
      <p:bldP spid="28691" grpId="1" animBg="1"/>
      <p:bldP spid="28691" grpId="2" animBg="1"/>
      <p:bldP spid="28692" grpId="0" animBg="1"/>
      <p:bldP spid="28692" grpId="1" animBg="1"/>
      <p:bldP spid="28693" grpId="0" animBg="1"/>
      <p:bldP spid="28693" grpId="1" animBg="1"/>
      <p:bldP spid="28694" grpId="0" animBg="1"/>
      <p:bldP spid="28694" grpId="1" animBg="1"/>
      <p:bldP spid="28695" grpId="0" animBg="1"/>
      <p:bldP spid="28695" grpId="1" animBg="1"/>
      <p:bldP spid="28696" grpId="0" animBg="1"/>
      <p:bldP spid="28696" grpId="1" animBg="1"/>
      <p:bldP spid="28697" grpId="0" animBg="1"/>
      <p:bldP spid="28697" grpId="1" animBg="1"/>
      <p:bldP spid="28698" grpId="0" animBg="1"/>
      <p:bldP spid="28698" grpId="1" animBg="1"/>
      <p:bldP spid="28699" grpId="0" animBg="1"/>
      <p:bldP spid="28699" grpId="1" animBg="1"/>
      <p:bldP spid="28700" grpId="0" animBg="1"/>
      <p:bldP spid="28700" grpId="1" animBg="1"/>
      <p:bldP spid="28701" grpId="0" animBg="1"/>
      <p:bldP spid="28701" grpId="1" animBg="1"/>
      <p:bldP spid="28701" grpId="2" animBg="1"/>
      <p:bldP spid="28702" grpId="0" animBg="1"/>
      <p:bldP spid="28702" grpId="1" animBg="1"/>
      <p:bldP spid="28702" grpId="2" animBg="1"/>
      <p:bldP spid="28702" grpId="3" animBg="1"/>
      <p:bldP spid="28703" grpId="0" animBg="1"/>
      <p:bldP spid="28703" grpId="1" animBg="1"/>
      <p:bldP spid="28704" grpId="0" animBg="1"/>
      <p:bldP spid="28704" grpId="1" animBg="1"/>
      <p:bldP spid="287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28600"/>
            <a:ext cx="83058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Vì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thời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đầu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XV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rất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thịnh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trị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mà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sang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kỉ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XVI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bị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suy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thoái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nhanh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chóng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?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50" y="2158425"/>
            <a:ext cx="7867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A.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Vua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xa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xỉ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2732782"/>
            <a:ext cx="85534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B.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Nội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bộ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chia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bè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kéo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cánh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”,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tranh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giành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quyền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lực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886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C.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Quan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địa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cậy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quyền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ức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hiếp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”,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bùn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”, “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coi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dân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cỏ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rác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”.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486400"/>
            <a:ext cx="472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D.Các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đều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</a:rPr>
              <a:t>.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FF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hoi nghia Tran Tu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8305800" cy="365760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2400" y="141744"/>
            <a:ext cx="8839200" cy="2677656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Tháng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11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1511,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do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Trần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lãnh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bùng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nổ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Hưng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Hóa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rộng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địa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Tây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Vĩnh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Phúc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Phú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Thọ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Trần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cha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đậu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Tiến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Nay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thấy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ăn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chơi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lo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nên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mới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nổi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dậy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này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đình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náo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loạn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từng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tiến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vùng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Liêm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Nội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),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hiếp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kinh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Thăng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Long.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bị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đội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đàn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áp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 tan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</a:rPr>
              <a:t>rã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M_09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53000" y="3213080"/>
            <a:ext cx="4038600" cy="3416320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Trần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Cảo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khởi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biểu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cạo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trọc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chỉ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chỏm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tóc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gọi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chỏm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”.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</a:rPr>
              <a:t>Nghĩa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ba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tấn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công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Thăng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Long,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chiếm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kinh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quan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chạy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Thanh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</a:rPr>
              <a:t>Hóa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5334000"/>
            <a:ext cx="6172200" cy="1077218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4" descr="khoi nghia Tran C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6482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4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2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62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130" name="Rectangle 4"/>
            <p:cNvSpPr>
              <a:spLocks noChangeArrowheads="1"/>
            </p:cNvSpPr>
            <p:nvPr/>
          </p:nvSpPr>
          <p:spPr bwMode="auto">
            <a:xfrm>
              <a:off x="4080" y="624"/>
              <a:ext cx="1680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5131" name="Rectangle 5"/>
            <p:cNvSpPr>
              <a:spLocks noChangeArrowheads="1"/>
            </p:cNvSpPr>
            <p:nvPr/>
          </p:nvSpPr>
          <p:spPr bwMode="auto">
            <a:xfrm>
              <a:off x="0" y="624"/>
              <a:ext cx="4080" cy="36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76200" y="990600"/>
            <a:ext cx="62484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Hậu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khổ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nước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</a:rPr>
              <a:t> chia </a:t>
            </a:r>
            <a:r>
              <a:rPr lang="en-US" sz="2400" b="1" dirty="0" err="1">
                <a:latin typeface="Times New Roman" panose="02020603050405020304" pitchFamily="18" charset="0"/>
              </a:rPr>
              <a:t>cắt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Nguyên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</a:rPr>
              <a:t> 1545,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</a:rPr>
              <a:t>chết</a:t>
            </a:r>
            <a:r>
              <a:rPr lang="en-US" sz="2400" b="1" dirty="0">
                <a:latin typeface="Times New Roman" panose="02020603050405020304" pitchFamily="18" charset="0"/>
              </a:rPr>
              <a:t>, con </a:t>
            </a:r>
            <a:r>
              <a:rPr lang="en-US" sz="2400" b="1" dirty="0" err="1">
                <a:latin typeface="Times New Roman" panose="02020603050405020304" pitchFamily="18" charset="0"/>
              </a:rPr>
              <a:t>rễ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Trịnh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thay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nắm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binh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quyền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Trịnh</a:t>
            </a:r>
            <a:r>
              <a:rPr lang="en-US" sz="24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sz="2400" b="1" dirty="0">
                <a:latin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Kim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Hoàng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trấn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Thuận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</a:rPr>
              <a:t> Nam,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en-US" sz="2400" b="1" u="sng" dirty="0">
              <a:latin typeface="Times New Roman" panose="02020603050405020304" pitchFamily="18" charset="0"/>
            </a:endParaRPr>
          </a:p>
          <a:p>
            <a:pPr eaLnBrk="1" hangingPunct="1"/>
            <a:endParaRPr lang="en-US" sz="2400" b="1" u="sng" dirty="0">
              <a:latin typeface="Times New Roman" panose="02020603050405020304" pitchFamily="18" charset="0"/>
            </a:endParaRPr>
          </a:p>
          <a:p>
            <a:pPr eaLnBrk="1" hangingPunct="1"/>
            <a:endParaRPr lang="en-US" sz="2400" b="1" u="sng" dirty="0">
              <a:latin typeface="Times New Roman" panose="02020603050405020304" pitchFamily="18" charset="0"/>
            </a:endParaRPr>
          </a:p>
          <a:p>
            <a:pPr eaLnBrk="1" hangingPunct="1"/>
            <a:endParaRPr lang="en-US" sz="2400" b="1" u="sng" dirty="0">
              <a:latin typeface="Times New Roman" panose="02020603050405020304" pitchFamily="18" charset="0"/>
            </a:endParaRPr>
          </a:p>
        </p:txBody>
      </p:sp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6477000" y="990600"/>
            <a:ext cx="2743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u="sng">
                <a:latin typeface="Times New Roman" panose="02020603050405020304" pitchFamily="18" charset="0"/>
              </a:rPr>
              <a:t>:</a:t>
            </a:r>
            <a:r>
              <a:rPr lang="en-US" sz="2400" b="1">
                <a:latin typeface="Times New Roman" panose="02020603050405020304" pitchFamily="18" charset="0"/>
              </a:rPr>
              <a:t> Trong lúc cuộc chiến tranh Nam - Bắc triều đang diễn ra, tình hình Nam triều có gì thay đổi?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6457122" y="4575175"/>
            <a:ext cx="27432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sz="2400" b="1" dirty="0">
                <a:latin typeface="Times New Roman" panose="02020603050405020304" pitchFamily="18" charset="0"/>
              </a:rPr>
              <a:t>Vậy </a:t>
            </a:r>
            <a:r>
              <a:rPr lang="en-US" sz="2400" b="1" dirty="0" err="1">
                <a:latin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</a:rPr>
              <a:t> Nam - </a:t>
            </a:r>
            <a:r>
              <a:rPr lang="en-US" sz="2400" b="1" dirty="0" err="1">
                <a:latin typeface="Times New Roman" panose="02020603050405020304" pitchFamily="18" charset="0"/>
              </a:rPr>
              <a:t>Bắc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triều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chất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chiến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Mạc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500191" y="3148012"/>
            <a:ext cx="2743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400" b="1" u="sng" dirty="0">
                <a:latin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lực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kiến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họ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Nguyễn</a:t>
            </a:r>
            <a:r>
              <a:rPr lang="en-US" sz="2400" b="1" dirty="0"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</a:rPr>
              <a:t>phía</a:t>
            </a:r>
            <a:r>
              <a:rPr lang="en-US" sz="2400" b="1" dirty="0"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127" name="WordArt 13"/>
          <p:cNvSpPr>
            <a:spLocks noChangeArrowheads="1" noChangeShapeType="1" noTextEdit="1"/>
          </p:cNvSpPr>
          <p:nvPr/>
        </p:nvSpPr>
        <p:spPr bwMode="auto">
          <a:xfrm>
            <a:off x="152400" y="19050"/>
            <a:ext cx="876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Tiết 48 – Bài 22: SỰ SUY YẾU CỦA NHÀ NƯỚC PHONG KIẾN TẬP QUYỀN (THẾ KỈ XVI - XVIII) </a:t>
            </a:r>
            <a:endParaRPr lang="en-US" sz="20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8" name="WordArt 15"/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855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I. TÌNH HÌNH CHÍNH TRỊ - XÃ HỘI VIỆT NAM Ở CÁC THẾ KỈ XVI - XVIII (tiếp theo)</a:t>
            </a:r>
          </a:p>
        </p:txBody>
      </p:sp>
    </p:spTree>
    <p:extLst>
      <p:ext uri="{BB962C8B-B14F-4D97-AF65-F5344CB8AC3E}">
        <p14:creationId xmlns:p14="http://schemas.microsoft.com/office/powerpoint/2010/main" val="47468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54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5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2" grpId="1"/>
      <p:bldP spid="105484" grpId="0"/>
      <p:bldP spid="10548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4861" y="1680305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33400" y="231717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7156" y="2971800"/>
            <a:ext cx="7235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XVI, </a:t>
            </a:r>
            <a:r>
              <a:rPr lang="en-US" sz="3200" b="1" dirty="0" err="1" smtClean="0">
                <a:latin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suy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yếu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3400" y="5029200"/>
            <a:ext cx="8493031" cy="5847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3505200"/>
            <a:ext cx="82661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xỉ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xây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dựng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cung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</a:p>
          <a:p>
            <a:r>
              <a:rPr lang="en-US" sz="3200" b="1" dirty="0" err="1" smtClean="0">
                <a:latin typeface="Times New Roman" pitchFamily="18" charset="0"/>
              </a:rPr>
              <a:t>lâu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đài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tốn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kém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7000" y="152400"/>
            <a:ext cx="4495800" cy="63976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 DỰNG LÂU ĐÀI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914400" y="6096000"/>
            <a:ext cx="76200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do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1512.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4419600" cy="498625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599"/>
            <a:ext cx="4267200" cy="4986251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1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4800" y="1628930"/>
            <a:ext cx="5410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23461" y="2241888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Triều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đình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nhà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</a:rPr>
              <a:t>Lê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33400" y="2892242"/>
            <a:ext cx="72352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60001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algn="l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algn="l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algn="l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thế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kỉ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XVI, </a:t>
            </a:r>
            <a:r>
              <a:rPr lang="en-US" sz="3200" b="1" dirty="0" err="1" smtClean="0">
                <a:latin typeface="Times New Roman" pitchFamily="18" charset="0"/>
              </a:rPr>
              <a:t>nhà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dần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suy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yếu</a:t>
            </a:r>
            <a:r>
              <a:rPr lang="en-US" sz="32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3505200"/>
            <a:ext cx="82661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Vua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quan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xỉ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xây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dựng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cung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điện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</a:p>
          <a:p>
            <a:r>
              <a:rPr lang="en-US" sz="3200" b="1" dirty="0" err="1" smtClean="0">
                <a:latin typeface="Times New Roman" pitchFamily="18" charset="0"/>
              </a:rPr>
              <a:t>lâu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đài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tốn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kém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685800" y="5687819"/>
            <a:ext cx="7311617" cy="58477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triều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9100" y="4610601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hlink"/>
              </a:buClr>
              <a:buSzPct val="80000"/>
            </a:pPr>
            <a:r>
              <a:rPr lang="en-US" sz="3200" dirty="0" smtClean="0">
                <a:latin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</a:rPr>
              <a:t>Nội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triều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Lê</a:t>
            </a:r>
            <a:r>
              <a:rPr lang="en-US" sz="3200" b="1" dirty="0" smtClean="0">
                <a:latin typeface="Times New Roman" pitchFamily="18" charset="0"/>
              </a:rPr>
              <a:t> “</a:t>
            </a:r>
            <a:r>
              <a:rPr lang="en-US" sz="3200" b="1" i="1" dirty="0" smtClean="0">
                <a:latin typeface="Times New Roman" pitchFamily="18" charset="0"/>
              </a:rPr>
              <a:t>chia </a:t>
            </a:r>
            <a:r>
              <a:rPr lang="en-US" sz="3200" b="1" i="1" dirty="0" err="1" smtClean="0">
                <a:latin typeface="Times New Roman" pitchFamily="18" charset="0"/>
              </a:rPr>
              <a:t>bè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kéo</a:t>
            </a:r>
            <a:r>
              <a:rPr lang="en-US" sz="3200" b="1" i="1" dirty="0" smtClean="0">
                <a:latin typeface="Times New Roman" pitchFamily="18" charset="0"/>
              </a:rPr>
              <a:t> </a:t>
            </a:r>
            <a:r>
              <a:rPr lang="en-US" sz="3200" b="1" i="1" dirty="0" err="1" smtClean="0">
                <a:latin typeface="Times New Roman" pitchFamily="18" charset="0"/>
              </a:rPr>
              <a:t>cánh</a:t>
            </a:r>
            <a:r>
              <a:rPr lang="en-US" sz="3200" b="1" dirty="0" smtClean="0">
                <a:latin typeface="Times New Roman" pitchFamily="18" charset="0"/>
              </a:rPr>
              <a:t>”, </a:t>
            </a:r>
            <a:r>
              <a:rPr lang="en-US" sz="3200" b="1" dirty="0" err="1" smtClean="0">
                <a:latin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giành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quyền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lực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04800" y="162391"/>
            <a:ext cx="8072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400" b="1" kern="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altLang="en-US" sz="24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en-US" sz="2800" b="1" kern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ĐẠI VIỆT Ở CÁC THẾ KỶ XVI -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XVIII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391" y="674067"/>
            <a:ext cx="9067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48 -</a:t>
            </a:r>
            <a:r>
              <a:rPr lang="en-US" sz="2400" b="1" dirty="0" err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SUY YẾU CỦA NHÀ NƯỚC PHONG KIẾN</a:t>
            </a:r>
          </a:p>
          <a:p>
            <a:pPr algn="ctr"/>
            <a:r>
              <a:rPr lang="en-US" sz="2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QUYỀN ( THẾ KỈ XVI -  XVIII)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3505200" cy="3276600"/>
          </a:xfrm>
          <a:ln w="38100"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685800" y="3505200"/>
            <a:ext cx="2647328" cy="830997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VUA LÊ UY 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</a:p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4414897"/>
            <a:ext cx="3581400" cy="2062103"/>
          </a:xfrm>
          <a:prstGeom prst="rect">
            <a:avLst/>
          </a:prstGeom>
          <a:solidFill>
            <a:srgbClr val="CC00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304800"/>
            <a:ext cx="4953000" cy="6124754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ngôi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1505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1509,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đêm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phi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đùa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uống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độ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say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phi…</a:t>
            </a:r>
          </a:p>
          <a:p>
            <a:pPr algn="just"/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Việt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sử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kí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toàn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thẳng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thắn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đức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: “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nghiện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hiếu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sát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oai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tông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mặc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ngoại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hoành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họ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oán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giận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bấy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giờ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gọi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Vua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quỷ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”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1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SAM_095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4267200" cy="4191000"/>
          </a:xfrm>
          <a:prstGeom prst="rect">
            <a:avLst/>
          </a:prstGeom>
          <a:noFill/>
          <a:ln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149959"/>
            <a:ext cx="4648200" cy="6555641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Dưới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mọi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quyền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hành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nằm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tay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Trịnh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Sản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phe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đánh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nhau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liên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miên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suốt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10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cũng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tỏ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ra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hung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Mục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Bấy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giờ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nạn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đói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trầm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trọng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đang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lan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tràn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vẫn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huy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động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xây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dựng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cung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điện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tốn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kém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đi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phá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lần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Quân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lính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dân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phu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khổ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sở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lao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bệnh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tật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chết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rất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itchFamily="18" charset="0"/>
              </a:rPr>
              <a:t>nhiều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89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ISPRING_SLIDE_ID" val="{A48EAFF4-0B65-4A26-82C1-7B9184FB4231}"/>
  <p:tag name="GENSWF_ADVANCE_TIME" val="5"/>
  <p:tag name="TIMING" val="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3598</Words>
  <Application>Microsoft Office PowerPoint</Application>
  <PresentationFormat>On-screen Show (4:3)</PresentationFormat>
  <Paragraphs>397</Paragraphs>
  <Slides>48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Chùa Quỳnh Lâm nơi Trần Cảo dấy binh khởi nghĩa</vt:lpstr>
      <vt:lpstr>PowerPoint Presentation</vt:lpstr>
      <vt:lpstr>PowerPoint Presentation</vt:lpstr>
      <vt:lpstr>HỘI Ý: 2phút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Trang</cp:lastModifiedBy>
  <cp:revision>213</cp:revision>
  <dcterms:created xsi:type="dcterms:W3CDTF">2018-01-12T13:45:50Z</dcterms:created>
  <dcterms:modified xsi:type="dcterms:W3CDTF">2020-04-07T04:56:14Z</dcterms:modified>
</cp:coreProperties>
</file>